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82" r:id="rId3"/>
    <p:sldId id="304" r:id="rId4"/>
    <p:sldId id="258" r:id="rId5"/>
    <p:sldId id="261" r:id="rId6"/>
    <p:sldId id="262" r:id="rId7"/>
    <p:sldId id="278" r:id="rId8"/>
    <p:sldId id="299" r:id="rId9"/>
    <p:sldId id="305" r:id="rId10"/>
    <p:sldId id="307" r:id="rId11"/>
    <p:sldId id="309" r:id="rId12"/>
    <p:sldId id="265" r:id="rId13"/>
    <p:sldId id="310" r:id="rId14"/>
    <p:sldId id="311" r:id="rId15"/>
    <p:sldId id="312" r:id="rId16"/>
    <p:sldId id="279" r:id="rId17"/>
    <p:sldId id="313" r:id="rId18"/>
    <p:sldId id="269" r:id="rId19"/>
    <p:sldId id="267" r:id="rId20"/>
    <p:sldId id="268" r:id="rId21"/>
    <p:sldId id="25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1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FD7D91-7DC9-4EC4-9B22-2DCAD8CAC136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9760FA0-AEC0-49AB-831A-364F1523BD4B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KIẾN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en-US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THỨC</a:t>
          </a:r>
          <a:endParaRPr lang="en-US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596E81D-DBBA-4245-9224-E0D9956E3DCB}" type="parTrans" cxnId="{D540780B-4C6E-41BE-8236-94B441B031F0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917280A-16D3-4F75-AE81-2C2C1C46671D}" type="sibTrans" cxnId="{D540780B-4C6E-41BE-8236-94B441B031F0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41580B1-A476-4416-9AC7-2E0802797664}">
      <dgm:prSet phldrT="[Text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rgbClr val="002060"/>
              </a:solidFill>
            </a:rPr>
            <a:t>Nhận biết và giải thích được trường hợp bằng nhau thứ 4 của hai tam giác vuông: trường hợp cạnh huyền – cạnh góc vuông.</a:t>
          </a:r>
          <a:endParaRPr lang="en-US" b="1" dirty="0">
            <a:solidFill>
              <a:srgbClr val="002060"/>
            </a:solidFill>
          </a:endParaRPr>
        </a:p>
      </dgm:t>
    </dgm:pt>
    <dgm:pt modelId="{0E3CA388-85EB-42AB-A016-378C47A17F19}" type="parTrans" cxnId="{29C260B3-9ABE-43A7-A944-CDE7CEB316C8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1D051E1-8D7E-43C1-ADAB-8D40124C094B}" type="sibTrans" cxnId="{29C260B3-9ABE-43A7-A944-CDE7CEB316C8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44CF369-DF0D-48D3-BCBF-A1FA3A695723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KỸ NĂNG</a:t>
          </a:r>
          <a:endParaRPr lang="en-US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47B0FE0-DAB7-4424-A768-597BA435E43D}" type="parTrans" cxnId="{10BB55FE-7531-4280-991C-7B91E268E8EE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AAF2B3A-49B7-4360-BC85-D0134C50F5E2}" type="sibTrans" cxnId="{10BB55FE-7531-4280-991C-7B91E268E8EE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D79B17D-6D07-43D8-BE00-3915882A5454}">
      <dgm:prSet phldrT="[Text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rgbClr val="7030A0"/>
              </a:solidFill>
            </a:rPr>
            <a:t>HS chứng minh được hai tam giác vuông bằng nhau</a:t>
          </a:r>
          <a:r>
            <a:rPr lang="pt-BR" b="1" dirty="0" smtClean="0">
              <a:solidFill>
                <a:srgbClr val="7030A0"/>
              </a:solidFill>
            </a:rPr>
            <a:t>. Mô hình hóa được các bài toán đơn giản về tam giác vuông. Lập luận và chứng minh hình học trong những trường hợp đơn giản.</a:t>
          </a:r>
          <a:endParaRPr lang="en-US" b="1" cap="none" spc="0" dirty="0">
            <a:ln w="0"/>
            <a:solidFill>
              <a:srgbClr val="7030A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FC129D3-0CAA-407A-A7B3-D3278A05A3C0}" type="parTrans" cxnId="{6EF78C2C-91FC-4292-9BFB-29BAC3E7EC3B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C385986-6D3F-4D4E-8694-3834CE645801}" type="sibTrans" cxnId="{6EF78C2C-91FC-4292-9BFB-29BAC3E7EC3B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89F5C81-A1FE-43AD-9732-C44303A5CCA1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THÁI ĐỘ</a:t>
          </a:r>
          <a:endParaRPr lang="en-US" b="1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4A8666B-84E0-42DA-BDC8-FA7FF79AB154}" type="parTrans" cxnId="{B8F2D39C-D3C0-497E-B67C-03D1E1FDB995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6258B19-42F5-452A-BE88-5F695F8403DE}" type="sibTrans" cxnId="{B8F2D39C-D3C0-497E-B67C-03D1E1FDB995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A818EF5-0A29-4AFF-A180-2A7A826B061E}">
      <dgm:prSet phldrT="[Text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err="1" smtClean="0">
              <a:solidFill>
                <a:schemeClr val="bg1"/>
              </a:solidFill>
            </a:rPr>
            <a:t>Hoàn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thành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đầy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đủ</a:t>
          </a:r>
          <a:r>
            <a:rPr lang="en-US" b="1" dirty="0" smtClean="0">
              <a:solidFill>
                <a:schemeClr val="bg1"/>
              </a:solidFill>
            </a:rPr>
            <a:t>, </a:t>
          </a:r>
          <a:r>
            <a:rPr lang="en-US" b="1" dirty="0" err="1" smtClean="0">
              <a:solidFill>
                <a:schemeClr val="bg1"/>
              </a:solidFill>
            </a:rPr>
            <a:t>có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chất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lượng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các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nhiệm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vụ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học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tập</a:t>
          </a:r>
          <a:r>
            <a:rPr lang="en-US" b="1" dirty="0" smtClean="0">
              <a:solidFill>
                <a:schemeClr val="bg1"/>
              </a:solidFill>
            </a:rPr>
            <a:t>.</a:t>
          </a:r>
          <a:endParaRPr lang="en-US" b="1" cap="none" spc="0" dirty="0">
            <a:ln w="0"/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EAE4440-4B54-45CC-8F8A-BF62415F070E}" type="parTrans" cxnId="{8712EB86-8D78-4F70-B1BD-99BBE8C43A1F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3EE6B8F-A15E-423B-AA63-94DAFEB0BAAA}" type="sibTrans" cxnId="{8712EB86-8D78-4F70-B1BD-99BBE8C43A1F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63570FE-6486-4CAF-997E-86FE8EA861A5}" type="pres">
      <dgm:prSet presAssocID="{9AFD7D91-7DC9-4EC4-9B22-2DCAD8CAC13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5BAC6C-CBFE-4BFD-831A-07A752CC7E0A}" type="pres">
      <dgm:prSet presAssocID="{69760FA0-AEC0-49AB-831A-364F1523BD4B}" presName="composite" presStyleCnt="0"/>
      <dgm:spPr/>
    </dgm:pt>
    <dgm:pt modelId="{D7557C50-F156-408E-B92E-FD62E284D175}" type="pres">
      <dgm:prSet presAssocID="{69760FA0-AEC0-49AB-831A-364F1523BD4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DAD387-48F7-455F-BD92-578A7C3B5989}" type="pres">
      <dgm:prSet presAssocID="{69760FA0-AEC0-49AB-831A-364F1523BD4B}" presName="descendantText" presStyleLbl="alignAcc1" presStyleIdx="0" presStyleCnt="3" custLinFactNeighborX="164" custLinFactNeighborY="-2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5FDE79-92BB-4DF9-B8FB-5B6A16F4D03C}" type="pres">
      <dgm:prSet presAssocID="{C917280A-16D3-4F75-AE81-2C2C1C46671D}" presName="sp" presStyleCnt="0"/>
      <dgm:spPr/>
    </dgm:pt>
    <dgm:pt modelId="{5A9CE8B5-8DD1-42A6-8AE5-E3AE2D5E1134}" type="pres">
      <dgm:prSet presAssocID="{144CF369-DF0D-48D3-BCBF-A1FA3A695723}" presName="composite" presStyleCnt="0"/>
      <dgm:spPr/>
    </dgm:pt>
    <dgm:pt modelId="{AA00187C-4E34-4563-B58B-7775B209571F}" type="pres">
      <dgm:prSet presAssocID="{144CF369-DF0D-48D3-BCBF-A1FA3A69572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A0FDDB-7402-4E80-A9DA-C09093C5C434}" type="pres">
      <dgm:prSet presAssocID="{144CF369-DF0D-48D3-BCBF-A1FA3A69572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250733-ACDF-4068-A29C-C66B214DB611}" type="pres">
      <dgm:prSet presAssocID="{7AAF2B3A-49B7-4360-BC85-D0134C50F5E2}" presName="sp" presStyleCnt="0"/>
      <dgm:spPr/>
    </dgm:pt>
    <dgm:pt modelId="{F1D3B95D-27B3-4831-B735-DA0A881C846D}" type="pres">
      <dgm:prSet presAssocID="{289F5C81-A1FE-43AD-9732-C44303A5CCA1}" presName="composite" presStyleCnt="0"/>
      <dgm:spPr/>
    </dgm:pt>
    <dgm:pt modelId="{90847D3F-14BD-47F4-8401-9D8C252233DE}" type="pres">
      <dgm:prSet presAssocID="{289F5C81-A1FE-43AD-9732-C44303A5CCA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A15B72-CAF7-4DF6-BCAF-E48111D46D46}" type="pres">
      <dgm:prSet presAssocID="{289F5C81-A1FE-43AD-9732-C44303A5CCA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40780B-4C6E-41BE-8236-94B441B031F0}" srcId="{9AFD7D91-7DC9-4EC4-9B22-2DCAD8CAC136}" destId="{69760FA0-AEC0-49AB-831A-364F1523BD4B}" srcOrd="0" destOrd="0" parTransId="{6596E81D-DBBA-4245-9224-E0D9956E3DCB}" sibTransId="{C917280A-16D3-4F75-AE81-2C2C1C46671D}"/>
    <dgm:cxn modelId="{6EF78C2C-91FC-4292-9BFB-29BAC3E7EC3B}" srcId="{144CF369-DF0D-48D3-BCBF-A1FA3A695723}" destId="{FD79B17D-6D07-43D8-BE00-3915882A5454}" srcOrd="0" destOrd="0" parTransId="{BFC129D3-0CAA-407A-A7B3-D3278A05A3C0}" sibTransId="{0C385986-6D3F-4D4E-8694-3834CE645801}"/>
    <dgm:cxn modelId="{B8F2D39C-D3C0-497E-B67C-03D1E1FDB995}" srcId="{9AFD7D91-7DC9-4EC4-9B22-2DCAD8CAC136}" destId="{289F5C81-A1FE-43AD-9732-C44303A5CCA1}" srcOrd="2" destOrd="0" parTransId="{44A8666B-84E0-42DA-BDC8-FA7FF79AB154}" sibTransId="{46258B19-42F5-452A-BE88-5F695F8403DE}"/>
    <dgm:cxn modelId="{29C260B3-9ABE-43A7-A944-CDE7CEB316C8}" srcId="{69760FA0-AEC0-49AB-831A-364F1523BD4B}" destId="{B41580B1-A476-4416-9AC7-2E0802797664}" srcOrd="0" destOrd="0" parTransId="{0E3CA388-85EB-42AB-A016-378C47A17F19}" sibTransId="{01D051E1-8D7E-43C1-ADAB-8D40124C094B}"/>
    <dgm:cxn modelId="{FF731E67-4E7D-4AD9-BBAE-BC20051B6193}" type="presOf" srcId="{FD79B17D-6D07-43D8-BE00-3915882A5454}" destId="{83A0FDDB-7402-4E80-A9DA-C09093C5C434}" srcOrd="0" destOrd="0" presId="urn:microsoft.com/office/officeart/2005/8/layout/chevron2"/>
    <dgm:cxn modelId="{77E021DE-4508-40D8-B9EA-BF71424B5508}" type="presOf" srcId="{289F5C81-A1FE-43AD-9732-C44303A5CCA1}" destId="{90847D3F-14BD-47F4-8401-9D8C252233DE}" srcOrd="0" destOrd="0" presId="urn:microsoft.com/office/officeart/2005/8/layout/chevron2"/>
    <dgm:cxn modelId="{1D2767FD-185A-4132-BF73-870F3AF11D29}" type="presOf" srcId="{144CF369-DF0D-48D3-BCBF-A1FA3A695723}" destId="{AA00187C-4E34-4563-B58B-7775B209571F}" srcOrd="0" destOrd="0" presId="urn:microsoft.com/office/officeart/2005/8/layout/chevron2"/>
    <dgm:cxn modelId="{10BB55FE-7531-4280-991C-7B91E268E8EE}" srcId="{9AFD7D91-7DC9-4EC4-9B22-2DCAD8CAC136}" destId="{144CF369-DF0D-48D3-BCBF-A1FA3A695723}" srcOrd="1" destOrd="0" parTransId="{047B0FE0-DAB7-4424-A768-597BA435E43D}" sibTransId="{7AAF2B3A-49B7-4360-BC85-D0134C50F5E2}"/>
    <dgm:cxn modelId="{26DFC0F5-F715-422A-B39D-57184A5864B3}" type="presOf" srcId="{DA818EF5-0A29-4AFF-A180-2A7A826B061E}" destId="{72A15B72-CAF7-4DF6-BCAF-E48111D46D46}" srcOrd="0" destOrd="0" presId="urn:microsoft.com/office/officeart/2005/8/layout/chevron2"/>
    <dgm:cxn modelId="{FBFBCF3E-C849-404D-B4A8-A9B3299E28E2}" type="presOf" srcId="{69760FA0-AEC0-49AB-831A-364F1523BD4B}" destId="{D7557C50-F156-408E-B92E-FD62E284D175}" srcOrd="0" destOrd="0" presId="urn:microsoft.com/office/officeart/2005/8/layout/chevron2"/>
    <dgm:cxn modelId="{4F5546C3-7D23-418C-B095-F952024923E8}" type="presOf" srcId="{B41580B1-A476-4416-9AC7-2E0802797664}" destId="{80DAD387-48F7-455F-BD92-578A7C3B5989}" srcOrd="0" destOrd="0" presId="urn:microsoft.com/office/officeart/2005/8/layout/chevron2"/>
    <dgm:cxn modelId="{8712EB86-8D78-4F70-B1BD-99BBE8C43A1F}" srcId="{289F5C81-A1FE-43AD-9732-C44303A5CCA1}" destId="{DA818EF5-0A29-4AFF-A180-2A7A826B061E}" srcOrd="0" destOrd="0" parTransId="{BEAE4440-4B54-45CC-8F8A-BF62415F070E}" sibTransId="{D3EE6B8F-A15E-423B-AA63-94DAFEB0BAAA}"/>
    <dgm:cxn modelId="{96AF9DA3-D6E3-4B1F-8BE7-C03941F93B4C}" type="presOf" srcId="{9AFD7D91-7DC9-4EC4-9B22-2DCAD8CAC136}" destId="{A63570FE-6486-4CAF-997E-86FE8EA861A5}" srcOrd="0" destOrd="0" presId="urn:microsoft.com/office/officeart/2005/8/layout/chevron2"/>
    <dgm:cxn modelId="{37750ECF-4221-4CE9-A86B-487FE29813C1}" type="presParOf" srcId="{A63570FE-6486-4CAF-997E-86FE8EA861A5}" destId="{B85BAC6C-CBFE-4BFD-831A-07A752CC7E0A}" srcOrd="0" destOrd="0" presId="urn:microsoft.com/office/officeart/2005/8/layout/chevron2"/>
    <dgm:cxn modelId="{EB134FED-E63C-4C1F-AF88-12B55C9462A7}" type="presParOf" srcId="{B85BAC6C-CBFE-4BFD-831A-07A752CC7E0A}" destId="{D7557C50-F156-408E-B92E-FD62E284D175}" srcOrd="0" destOrd="0" presId="urn:microsoft.com/office/officeart/2005/8/layout/chevron2"/>
    <dgm:cxn modelId="{65CA1F93-1E1D-43C6-8887-59D7E1153D81}" type="presParOf" srcId="{B85BAC6C-CBFE-4BFD-831A-07A752CC7E0A}" destId="{80DAD387-48F7-455F-BD92-578A7C3B5989}" srcOrd="1" destOrd="0" presId="urn:microsoft.com/office/officeart/2005/8/layout/chevron2"/>
    <dgm:cxn modelId="{B879679C-477C-454D-8D25-FF9C770BD803}" type="presParOf" srcId="{A63570FE-6486-4CAF-997E-86FE8EA861A5}" destId="{C65FDE79-92BB-4DF9-B8FB-5B6A16F4D03C}" srcOrd="1" destOrd="0" presId="urn:microsoft.com/office/officeart/2005/8/layout/chevron2"/>
    <dgm:cxn modelId="{D0583870-C9CB-4371-9660-2F7D9ACC7312}" type="presParOf" srcId="{A63570FE-6486-4CAF-997E-86FE8EA861A5}" destId="{5A9CE8B5-8DD1-42A6-8AE5-E3AE2D5E1134}" srcOrd="2" destOrd="0" presId="urn:microsoft.com/office/officeart/2005/8/layout/chevron2"/>
    <dgm:cxn modelId="{4A82F2A9-655F-4FF3-9FC3-ED18AB964AD5}" type="presParOf" srcId="{5A9CE8B5-8DD1-42A6-8AE5-E3AE2D5E1134}" destId="{AA00187C-4E34-4563-B58B-7775B209571F}" srcOrd="0" destOrd="0" presId="urn:microsoft.com/office/officeart/2005/8/layout/chevron2"/>
    <dgm:cxn modelId="{A0382309-25B6-4D9D-BA91-5956348F5BB6}" type="presParOf" srcId="{5A9CE8B5-8DD1-42A6-8AE5-E3AE2D5E1134}" destId="{83A0FDDB-7402-4E80-A9DA-C09093C5C434}" srcOrd="1" destOrd="0" presId="urn:microsoft.com/office/officeart/2005/8/layout/chevron2"/>
    <dgm:cxn modelId="{42A21911-D893-44DF-9AF5-3309D2668FD4}" type="presParOf" srcId="{A63570FE-6486-4CAF-997E-86FE8EA861A5}" destId="{BC250733-ACDF-4068-A29C-C66B214DB611}" srcOrd="3" destOrd="0" presId="urn:microsoft.com/office/officeart/2005/8/layout/chevron2"/>
    <dgm:cxn modelId="{3A6E5146-12FF-4BDE-B0A9-56A5FFCFC5A9}" type="presParOf" srcId="{A63570FE-6486-4CAF-997E-86FE8EA861A5}" destId="{F1D3B95D-27B3-4831-B735-DA0A881C846D}" srcOrd="4" destOrd="0" presId="urn:microsoft.com/office/officeart/2005/8/layout/chevron2"/>
    <dgm:cxn modelId="{43FFD41C-0016-4411-AB6E-87C7285EB03B}" type="presParOf" srcId="{F1D3B95D-27B3-4831-B735-DA0A881C846D}" destId="{90847D3F-14BD-47F4-8401-9D8C252233DE}" srcOrd="0" destOrd="0" presId="urn:microsoft.com/office/officeart/2005/8/layout/chevron2"/>
    <dgm:cxn modelId="{A38F5FE7-34C7-40DB-A9FF-47ACE84A5C98}" type="presParOf" srcId="{F1D3B95D-27B3-4831-B735-DA0A881C846D}" destId="{72A15B72-CAF7-4DF6-BCAF-E48111D46D4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4CF04D-DD3C-4A2B-BDEA-1EC7F21DE613}" type="doc">
      <dgm:prSet loTypeId="urn:microsoft.com/office/officeart/2008/layout/VerticalCurvedList" loCatId="list" qsTypeId="urn:microsoft.com/office/officeart/2005/8/quickstyle/3d6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27F9FF0-D905-4310-9086-F9E86BADE902}">
      <dgm:prSet phldrT="[Text]"/>
      <dgm:spPr/>
      <dgm:t>
        <a:bodyPr/>
        <a:lstStyle/>
        <a:p>
          <a:r>
            <a:rPr lang="en-US" dirty="0" smtClean="0"/>
            <a:t>1. Ba trường hợp bằng nhau của tam giác vuông</a:t>
          </a:r>
          <a:endParaRPr lang="en-US" dirty="0"/>
        </a:p>
      </dgm:t>
    </dgm:pt>
    <dgm:pt modelId="{52247B35-23D2-46B0-8C1B-8E4BB4FA9CD8}" type="parTrans" cxnId="{9A6A4EAF-96F5-4A96-A85B-99DF874D560B}">
      <dgm:prSet/>
      <dgm:spPr/>
      <dgm:t>
        <a:bodyPr/>
        <a:lstStyle/>
        <a:p>
          <a:endParaRPr lang="en-US"/>
        </a:p>
      </dgm:t>
    </dgm:pt>
    <dgm:pt modelId="{AD1C7CB1-42DB-4CAF-8E9A-605874234335}" type="sibTrans" cxnId="{9A6A4EAF-96F5-4A96-A85B-99DF874D560B}">
      <dgm:prSet/>
      <dgm:spPr/>
      <dgm:t>
        <a:bodyPr/>
        <a:lstStyle/>
        <a:p>
          <a:endParaRPr lang="en-US"/>
        </a:p>
      </dgm:t>
    </dgm:pt>
    <dgm:pt modelId="{24680859-352F-434E-A73A-7739921AA4E9}">
      <dgm:prSet phldrT="[Text]"/>
      <dgm:spPr/>
      <dgm:t>
        <a:bodyPr/>
        <a:lstStyle/>
        <a:p>
          <a:r>
            <a:rPr lang="en-US" dirty="0" smtClean="0"/>
            <a:t>2. Trường hợp bằng nhau đặc biệt của tam giác vuông</a:t>
          </a:r>
          <a:endParaRPr lang="en-US" dirty="0"/>
        </a:p>
      </dgm:t>
    </dgm:pt>
    <dgm:pt modelId="{94088993-A75C-4F8D-86F1-EDEC6A78DD39}" type="parTrans" cxnId="{BEDE1A10-0802-433A-8AC1-D4B5E9119B8A}">
      <dgm:prSet/>
      <dgm:spPr/>
      <dgm:t>
        <a:bodyPr/>
        <a:lstStyle/>
        <a:p>
          <a:endParaRPr lang="en-US"/>
        </a:p>
      </dgm:t>
    </dgm:pt>
    <dgm:pt modelId="{CFF0EFC0-7E8D-4774-A555-72DDA71A8885}" type="sibTrans" cxnId="{BEDE1A10-0802-433A-8AC1-D4B5E9119B8A}">
      <dgm:prSet/>
      <dgm:spPr/>
      <dgm:t>
        <a:bodyPr/>
        <a:lstStyle/>
        <a:p>
          <a:endParaRPr lang="en-US"/>
        </a:p>
      </dgm:t>
    </dgm:pt>
    <dgm:pt modelId="{B02714E0-D3C4-46C6-88CD-89C1A955E629}" type="pres">
      <dgm:prSet presAssocID="{FB4CF04D-DD3C-4A2B-BDEA-1EC7F21DE61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CEB9B9BD-8BE0-4058-B4DC-4D979E7E2E0C}" type="pres">
      <dgm:prSet presAssocID="{FB4CF04D-DD3C-4A2B-BDEA-1EC7F21DE613}" presName="Name1" presStyleCnt="0"/>
      <dgm:spPr/>
    </dgm:pt>
    <dgm:pt modelId="{EFDB8930-189C-4094-9064-B6533BA28C00}" type="pres">
      <dgm:prSet presAssocID="{FB4CF04D-DD3C-4A2B-BDEA-1EC7F21DE613}" presName="cycle" presStyleCnt="0"/>
      <dgm:spPr/>
    </dgm:pt>
    <dgm:pt modelId="{0A3DF740-043E-46DC-8BA4-A6D2B57CCD92}" type="pres">
      <dgm:prSet presAssocID="{FB4CF04D-DD3C-4A2B-BDEA-1EC7F21DE613}" presName="srcNode" presStyleLbl="node1" presStyleIdx="0" presStyleCnt="2"/>
      <dgm:spPr/>
    </dgm:pt>
    <dgm:pt modelId="{12D52BB3-3BC1-4B43-81C5-A78F99E6E50B}" type="pres">
      <dgm:prSet presAssocID="{FB4CF04D-DD3C-4A2B-BDEA-1EC7F21DE613}" presName="conn" presStyleLbl="parChTrans1D2" presStyleIdx="0" presStyleCnt="1"/>
      <dgm:spPr/>
      <dgm:t>
        <a:bodyPr/>
        <a:lstStyle/>
        <a:p>
          <a:endParaRPr lang="en-US"/>
        </a:p>
      </dgm:t>
    </dgm:pt>
    <dgm:pt modelId="{3CFB681C-9186-45AC-92AF-A176095EDA84}" type="pres">
      <dgm:prSet presAssocID="{FB4CF04D-DD3C-4A2B-BDEA-1EC7F21DE613}" presName="extraNode" presStyleLbl="node1" presStyleIdx="0" presStyleCnt="2"/>
      <dgm:spPr/>
    </dgm:pt>
    <dgm:pt modelId="{4FDB470C-EC73-4629-8326-56B87ADA1016}" type="pres">
      <dgm:prSet presAssocID="{FB4CF04D-DD3C-4A2B-BDEA-1EC7F21DE613}" presName="dstNode" presStyleLbl="node1" presStyleIdx="0" presStyleCnt="2"/>
      <dgm:spPr/>
    </dgm:pt>
    <dgm:pt modelId="{BCB6EB86-ECF5-48D8-B4DD-E65CA293AFDC}" type="pres">
      <dgm:prSet presAssocID="{927F9FF0-D905-4310-9086-F9E86BADE902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338EF6-2CC7-46E2-9B91-C5EBC30C9EF0}" type="pres">
      <dgm:prSet presAssocID="{927F9FF0-D905-4310-9086-F9E86BADE902}" presName="accent_1" presStyleCnt="0"/>
      <dgm:spPr/>
    </dgm:pt>
    <dgm:pt modelId="{C5D70D2B-BF98-4843-A71D-9F6F890FD2E9}" type="pres">
      <dgm:prSet presAssocID="{927F9FF0-D905-4310-9086-F9E86BADE902}" presName="accentRepeatNode" presStyleLbl="solidFgAcc1" presStyleIdx="0" presStyleCnt="2"/>
      <dgm:spPr/>
    </dgm:pt>
    <dgm:pt modelId="{52B8E05D-FB42-42E5-A639-26C907D9CA4A}" type="pres">
      <dgm:prSet presAssocID="{24680859-352F-434E-A73A-7739921AA4E9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72010F-91BF-4CE7-8BA0-BEF9A9D8D62E}" type="pres">
      <dgm:prSet presAssocID="{24680859-352F-434E-A73A-7739921AA4E9}" presName="accent_2" presStyleCnt="0"/>
      <dgm:spPr/>
    </dgm:pt>
    <dgm:pt modelId="{9AAF3988-A85C-432B-996A-6956DAF6A211}" type="pres">
      <dgm:prSet presAssocID="{24680859-352F-434E-A73A-7739921AA4E9}" presName="accentRepeatNode" presStyleLbl="solidFgAcc1" presStyleIdx="1" presStyleCnt="2"/>
      <dgm:spPr/>
    </dgm:pt>
  </dgm:ptLst>
  <dgm:cxnLst>
    <dgm:cxn modelId="{9A6A4EAF-96F5-4A96-A85B-99DF874D560B}" srcId="{FB4CF04D-DD3C-4A2B-BDEA-1EC7F21DE613}" destId="{927F9FF0-D905-4310-9086-F9E86BADE902}" srcOrd="0" destOrd="0" parTransId="{52247B35-23D2-46B0-8C1B-8E4BB4FA9CD8}" sibTransId="{AD1C7CB1-42DB-4CAF-8E9A-605874234335}"/>
    <dgm:cxn modelId="{40E51E76-B86F-4E98-A5FC-9EBB6B461CF2}" type="presOf" srcId="{927F9FF0-D905-4310-9086-F9E86BADE902}" destId="{BCB6EB86-ECF5-48D8-B4DD-E65CA293AFDC}" srcOrd="0" destOrd="0" presId="urn:microsoft.com/office/officeart/2008/layout/VerticalCurvedList"/>
    <dgm:cxn modelId="{BEDE1A10-0802-433A-8AC1-D4B5E9119B8A}" srcId="{FB4CF04D-DD3C-4A2B-BDEA-1EC7F21DE613}" destId="{24680859-352F-434E-A73A-7739921AA4E9}" srcOrd="1" destOrd="0" parTransId="{94088993-A75C-4F8D-86F1-EDEC6A78DD39}" sibTransId="{CFF0EFC0-7E8D-4774-A555-72DDA71A8885}"/>
    <dgm:cxn modelId="{7D9D2136-5384-45BF-9A60-6C79D2307FD5}" type="presOf" srcId="{24680859-352F-434E-A73A-7739921AA4E9}" destId="{52B8E05D-FB42-42E5-A639-26C907D9CA4A}" srcOrd="0" destOrd="0" presId="urn:microsoft.com/office/officeart/2008/layout/VerticalCurvedList"/>
    <dgm:cxn modelId="{82C08E3F-6459-4D22-BA85-88D3441A2C1D}" type="presOf" srcId="{FB4CF04D-DD3C-4A2B-BDEA-1EC7F21DE613}" destId="{B02714E0-D3C4-46C6-88CD-89C1A955E629}" srcOrd="0" destOrd="0" presId="urn:microsoft.com/office/officeart/2008/layout/VerticalCurvedList"/>
    <dgm:cxn modelId="{DE62CFCA-34CC-4B73-8409-9416185F4D84}" type="presOf" srcId="{AD1C7CB1-42DB-4CAF-8E9A-605874234335}" destId="{12D52BB3-3BC1-4B43-81C5-A78F99E6E50B}" srcOrd="0" destOrd="0" presId="urn:microsoft.com/office/officeart/2008/layout/VerticalCurvedList"/>
    <dgm:cxn modelId="{4E933951-B818-4268-BC29-B60D0B001424}" type="presParOf" srcId="{B02714E0-D3C4-46C6-88CD-89C1A955E629}" destId="{CEB9B9BD-8BE0-4058-B4DC-4D979E7E2E0C}" srcOrd="0" destOrd="0" presId="urn:microsoft.com/office/officeart/2008/layout/VerticalCurvedList"/>
    <dgm:cxn modelId="{942F277E-58DA-49D1-AAA9-8D8E751930BF}" type="presParOf" srcId="{CEB9B9BD-8BE0-4058-B4DC-4D979E7E2E0C}" destId="{EFDB8930-189C-4094-9064-B6533BA28C00}" srcOrd="0" destOrd="0" presId="urn:microsoft.com/office/officeart/2008/layout/VerticalCurvedList"/>
    <dgm:cxn modelId="{63ECB7DB-C494-4F73-8435-641E1B1365E1}" type="presParOf" srcId="{EFDB8930-189C-4094-9064-B6533BA28C00}" destId="{0A3DF740-043E-46DC-8BA4-A6D2B57CCD92}" srcOrd="0" destOrd="0" presId="urn:microsoft.com/office/officeart/2008/layout/VerticalCurvedList"/>
    <dgm:cxn modelId="{CE383553-6195-4AB8-9A82-F1A05CACD0F9}" type="presParOf" srcId="{EFDB8930-189C-4094-9064-B6533BA28C00}" destId="{12D52BB3-3BC1-4B43-81C5-A78F99E6E50B}" srcOrd="1" destOrd="0" presId="urn:microsoft.com/office/officeart/2008/layout/VerticalCurvedList"/>
    <dgm:cxn modelId="{8A3926F5-0906-4217-AB0E-50099E978DDE}" type="presParOf" srcId="{EFDB8930-189C-4094-9064-B6533BA28C00}" destId="{3CFB681C-9186-45AC-92AF-A176095EDA84}" srcOrd="2" destOrd="0" presId="urn:microsoft.com/office/officeart/2008/layout/VerticalCurvedList"/>
    <dgm:cxn modelId="{9C799469-C830-4183-B826-7C45D7DB26EE}" type="presParOf" srcId="{EFDB8930-189C-4094-9064-B6533BA28C00}" destId="{4FDB470C-EC73-4629-8326-56B87ADA1016}" srcOrd="3" destOrd="0" presId="urn:microsoft.com/office/officeart/2008/layout/VerticalCurvedList"/>
    <dgm:cxn modelId="{2D92ACD0-476B-4845-9B1F-630F674D1EC4}" type="presParOf" srcId="{CEB9B9BD-8BE0-4058-B4DC-4D979E7E2E0C}" destId="{BCB6EB86-ECF5-48D8-B4DD-E65CA293AFDC}" srcOrd="1" destOrd="0" presId="urn:microsoft.com/office/officeart/2008/layout/VerticalCurvedList"/>
    <dgm:cxn modelId="{410B52F9-7E5B-4982-95E5-E4AD6583FCE1}" type="presParOf" srcId="{CEB9B9BD-8BE0-4058-B4DC-4D979E7E2E0C}" destId="{D6338EF6-2CC7-46E2-9B91-C5EBC30C9EF0}" srcOrd="2" destOrd="0" presId="urn:microsoft.com/office/officeart/2008/layout/VerticalCurvedList"/>
    <dgm:cxn modelId="{A5F055C6-C3FA-496F-8605-B109EA2ED215}" type="presParOf" srcId="{D6338EF6-2CC7-46E2-9B91-C5EBC30C9EF0}" destId="{C5D70D2B-BF98-4843-A71D-9F6F890FD2E9}" srcOrd="0" destOrd="0" presId="urn:microsoft.com/office/officeart/2008/layout/VerticalCurvedList"/>
    <dgm:cxn modelId="{1A337244-5414-4FCF-B159-E584FB424755}" type="presParOf" srcId="{CEB9B9BD-8BE0-4058-B4DC-4D979E7E2E0C}" destId="{52B8E05D-FB42-42E5-A639-26C907D9CA4A}" srcOrd="3" destOrd="0" presId="urn:microsoft.com/office/officeart/2008/layout/VerticalCurvedList"/>
    <dgm:cxn modelId="{2989C85E-CAF0-4214-B620-166B8DF7C578}" type="presParOf" srcId="{CEB9B9BD-8BE0-4058-B4DC-4D979E7E2E0C}" destId="{8872010F-91BF-4CE7-8BA0-BEF9A9D8D62E}" srcOrd="4" destOrd="0" presId="urn:microsoft.com/office/officeart/2008/layout/VerticalCurvedList"/>
    <dgm:cxn modelId="{4FD14D0C-745A-41D5-AD11-32D467BB58BD}" type="presParOf" srcId="{8872010F-91BF-4CE7-8BA0-BEF9A9D8D62E}" destId="{9AAF3988-A85C-432B-996A-6956DAF6A21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557C50-F156-408E-B92E-FD62E284D175}">
      <dsp:nvSpPr>
        <dsp:cNvPr id="0" name=""/>
        <dsp:cNvSpPr/>
      </dsp:nvSpPr>
      <dsp:spPr>
        <a:xfrm rot="5400000">
          <a:off x="-289718" y="292805"/>
          <a:ext cx="1931458" cy="1352020"/>
        </a:xfrm>
        <a:prstGeom prst="chevron">
          <a:avLst/>
        </a:prstGeom>
        <a:solidFill>
          <a:schemeClr val="accent5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KIẾN</a:t>
          </a:r>
          <a:r>
            <a:rPr lang="en-US" sz="21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en-US" sz="21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THỨC</a:t>
          </a:r>
          <a:endParaRPr lang="en-US" sz="2100" b="1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-5400000">
        <a:off x="1" y="679096"/>
        <a:ext cx="1352020" cy="579438"/>
      </dsp:txXfrm>
    </dsp:sp>
    <dsp:sp modelId="{80DAD387-48F7-455F-BD92-578A7C3B5989}">
      <dsp:nvSpPr>
        <dsp:cNvPr id="0" name=""/>
        <dsp:cNvSpPr/>
      </dsp:nvSpPr>
      <dsp:spPr>
        <a:xfrm rot="5400000">
          <a:off x="4941249" y="-3589229"/>
          <a:ext cx="1255447" cy="8433906"/>
        </a:xfrm>
        <a:prstGeom prst="round2SameRect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1" kern="1200" dirty="0" smtClean="0">
              <a:solidFill>
                <a:srgbClr val="002060"/>
              </a:solidFill>
            </a:rPr>
            <a:t>Nhận biết và giải thích được trường hợp bằng nhau thứ 4 của hai tam giác vuông: trường hợp cạnh huyền – cạnh góc vuông.</a:t>
          </a:r>
          <a:endParaRPr lang="en-US" sz="2300" b="1" kern="1200" dirty="0">
            <a:solidFill>
              <a:srgbClr val="002060"/>
            </a:solidFill>
          </a:endParaRPr>
        </a:p>
      </dsp:txBody>
      <dsp:txXfrm rot="-5400000">
        <a:off x="1352020" y="61286"/>
        <a:ext cx="8372620" cy="1132875"/>
      </dsp:txXfrm>
    </dsp:sp>
    <dsp:sp modelId="{AA00187C-4E34-4563-B58B-7775B209571F}">
      <dsp:nvSpPr>
        <dsp:cNvPr id="0" name=""/>
        <dsp:cNvSpPr/>
      </dsp:nvSpPr>
      <dsp:spPr>
        <a:xfrm rot="5400000">
          <a:off x="-289718" y="2033323"/>
          <a:ext cx="1931458" cy="1352020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KỸ NĂNG</a:t>
          </a:r>
          <a:endParaRPr lang="en-US" sz="2100" b="1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-5400000">
        <a:off x="1" y="2419614"/>
        <a:ext cx="1352020" cy="579438"/>
      </dsp:txXfrm>
    </dsp:sp>
    <dsp:sp modelId="{83A0FDDB-7402-4E80-A9DA-C09093C5C434}">
      <dsp:nvSpPr>
        <dsp:cNvPr id="0" name=""/>
        <dsp:cNvSpPr/>
      </dsp:nvSpPr>
      <dsp:spPr>
        <a:xfrm rot="5400000">
          <a:off x="4941249" y="-1845624"/>
          <a:ext cx="1255447" cy="8433906"/>
        </a:xfrm>
        <a:prstGeom prst="round2SameRect">
          <a:avLst/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1" kern="1200" dirty="0" smtClean="0">
              <a:solidFill>
                <a:srgbClr val="7030A0"/>
              </a:solidFill>
            </a:rPr>
            <a:t>HS chứng minh được hai tam giác vuông bằng nhau</a:t>
          </a:r>
          <a:r>
            <a:rPr lang="pt-BR" sz="2300" b="1" kern="1200" dirty="0" smtClean="0">
              <a:solidFill>
                <a:srgbClr val="7030A0"/>
              </a:solidFill>
            </a:rPr>
            <a:t>. Mô hình hóa được các bài toán đơn giản về tam giác vuông. Lập luận và chứng minh hình học trong những trường hợp đơn giản.</a:t>
          </a:r>
          <a:endParaRPr lang="en-US" sz="2300" b="1" kern="1200" cap="none" spc="0" dirty="0">
            <a:ln w="0"/>
            <a:solidFill>
              <a:srgbClr val="7030A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-5400000">
        <a:off x="1352020" y="1804891"/>
        <a:ext cx="8372620" cy="1132875"/>
      </dsp:txXfrm>
    </dsp:sp>
    <dsp:sp modelId="{90847D3F-14BD-47F4-8401-9D8C252233DE}">
      <dsp:nvSpPr>
        <dsp:cNvPr id="0" name=""/>
        <dsp:cNvSpPr/>
      </dsp:nvSpPr>
      <dsp:spPr>
        <a:xfrm rot="5400000">
          <a:off x="-289718" y="3773840"/>
          <a:ext cx="1931458" cy="1352020"/>
        </a:xfrm>
        <a:prstGeom prst="chevron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THÁI ĐỘ</a:t>
          </a:r>
          <a:endParaRPr lang="en-US" sz="2100" b="1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-5400000">
        <a:off x="1" y="4160131"/>
        <a:ext cx="1352020" cy="579438"/>
      </dsp:txXfrm>
    </dsp:sp>
    <dsp:sp modelId="{72A15B72-CAF7-4DF6-BCAF-E48111D46D46}">
      <dsp:nvSpPr>
        <dsp:cNvPr id="0" name=""/>
        <dsp:cNvSpPr/>
      </dsp:nvSpPr>
      <dsp:spPr>
        <a:xfrm rot="5400000">
          <a:off x="4941249" y="-105106"/>
          <a:ext cx="1255447" cy="8433906"/>
        </a:xfrm>
        <a:prstGeom prst="round2SameRect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1" kern="1200" dirty="0" err="1" smtClean="0">
              <a:solidFill>
                <a:schemeClr val="bg1"/>
              </a:solidFill>
            </a:rPr>
            <a:t>Hoàn</a:t>
          </a:r>
          <a:r>
            <a:rPr lang="en-US" sz="2300" b="1" kern="1200" dirty="0" smtClean="0">
              <a:solidFill>
                <a:schemeClr val="bg1"/>
              </a:solidFill>
            </a:rPr>
            <a:t> </a:t>
          </a:r>
          <a:r>
            <a:rPr lang="en-US" sz="2300" b="1" kern="1200" dirty="0" err="1" smtClean="0">
              <a:solidFill>
                <a:schemeClr val="bg1"/>
              </a:solidFill>
            </a:rPr>
            <a:t>thành</a:t>
          </a:r>
          <a:r>
            <a:rPr lang="en-US" sz="2300" b="1" kern="1200" dirty="0" smtClean="0">
              <a:solidFill>
                <a:schemeClr val="bg1"/>
              </a:solidFill>
            </a:rPr>
            <a:t> </a:t>
          </a:r>
          <a:r>
            <a:rPr lang="en-US" sz="2300" b="1" kern="1200" dirty="0" err="1" smtClean="0">
              <a:solidFill>
                <a:schemeClr val="bg1"/>
              </a:solidFill>
            </a:rPr>
            <a:t>đầy</a:t>
          </a:r>
          <a:r>
            <a:rPr lang="en-US" sz="2300" b="1" kern="1200" dirty="0" smtClean="0">
              <a:solidFill>
                <a:schemeClr val="bg1"/>
              </a:solidFill>
            </a:rPr>
            <a:t> </a:t>
          </a:r>
          <a:r>
            <a:rPr lang="en-US" sz="2300" b="1" kern="1200" dirty="0" err="1" smtClean="0">
              <a:solidFill>
                <a:schemeClr val="bg1"/>
              </a:solidFill>
            </a:rPr>
            <a:t>đủ</a:t>
          </a:r>
          <a:r>
            <a:rPr lang="en-US" sz="2300" b="1" kern="1200" dirty="0" smtClean="0">
              <a:solidFill>
                <a:schemeClr val="bg1"/>
              </a:solidFill>
            </a:rPr>
            <a:t>, </a:t>
          </a:r>
          <a:r>
            <a:rPr lang="en-US" sz="2300" b="1" kern="1200" dirty="0" err="1" smtClean="0">
              <a:solidFill>
                <a:schemeClr val="bg1"/>
              </a:solidFill>
            </a:rPr>
            <a:t>có</a:t>
          </a:r>
          <a:r>
            <a:rPr lang="en-US" sz="2300" b="1" kern="1200" dirty="0" smtClean="0">
              <a:solidFill>
                <a:schemeClr val="bg1"/>
              </a:solidFill>
            </a:rPr>
            <a:t> </a:t>
          </a:r>
          <a:r>
            <a:rPr lang="en-US" sz="2300" b="1" kern="1200" dirty="0" err="1" smtClean="0">
              <a:solidFill>
                <a:schemeClr val="bg1"/>
              </a:solidFill>
            </a:rPr>
            <a:t>chất</a:t>
          </a:r>
          <a:r>
            <a:rPr lang="en-US" sz="2300" b="1" kern="1200" dirty="0" smtClean="0">
              <a:solidFill>
                <a:schemeClr val="bg1"/>
              </a:solidFill>
            </a:rPr>
            <a:t> </a:t>
          </a:r>
          <a:r>
            <a:rPr lang="en-US" sz="2300" b="1" kern="1200" dirty="0" err="1" smtClean="0">
              <a:solidFill>
                <a:schemeClr val="bg1"/>
              </a:solidFill>
            </a:rPr>
            <a:t>lượng</a:t>
          </a:r>
          <a:r>
            <a:rPr lang="en-US" sz="2300" b="1" kern="1200" dirty="0" smtClean="0">
              <a:solidFill>
                <a:schemeClr val="bg1"/>
              </a:solidFill>
            </a:rPr>
            <a:t> </a:t>
          </a:r>
          <a:r>
            <a:rPr lang="en-US" sz="2300" b="1" kern="1200" dirty="0" err="1" smtClean="0">
              <a:solidFill>
                <a:schemeClr val="bg1"/>
              </a:solidFill>
            </a:rPr>
            <a:t>các</a:t>
          </a:r>
          <a:r>
            <a:rPr lang="en-US" sz="2300" b="1" kern="1200" dirty="0" smtClean="0">
              <a:solidFill>
                <a:schemeClr val="bg1"/>
              </a:solidFill>
            </a:rPr>
            <a:t> </a:t>
          </a:r>
          <a:r>
            <a:rPr lang="en-US" sz="2300" b="1" kern="1200" dirty="0" err="1" smtClean="0">
              <a:solidFill>
                <a:schemeClr val="bg1"/>
              </a:solidFill>
            </a:rPr>
            <a:t>nhiệm</a:t>
          </a:r>
          <a:r>
            <a:rPr lang="en-US" sz="2300" b="1" kern="1200" dirty="0" smtClean="0">
              <a:solidFill>
                <a:schemeClr val="bg1"/>
              </a:solidFill>
            </a:rPr>
            <a:t> </a:t>
          </a:r>
          <a:r>
            <a:rPr lang="en-US" sz="2300" b="1" kern="1200" dirty="0" err="1" smtClean="0">
              <a:solidFill>
                <a:schemeClr val="bg1"/>
              </a:solidFill>
            </a:rPr>
            <a:t>vụ</a:t>
          </a:r>
          <a:r>
            <a:rPr lang="en-US" sz="2300" b="1" kern="1200" dirty="0" smtClean="0">
              <a:solidFill>
                <a:schemeClr val="bg1"/>
              </a:solidFill>
            </a:rPr>
            <a:t> </a:t>
          </a:r>
          <a:r>
            <a:rPr lang="en-US" sz="2300" b="1" kern="1200" dirty="0" err="1" smtClean="0">
              <a:solidFill>
                <a:schemeClr val="bg1"/>
              </a:solidFill>
            </a:rPr>
            <a:t>học</a:t>
          </a:r>
          <a:r>
            <a:rPr lang="en-US" sz="2300" b="1" kern="1200" dirty="0" smtClean="0">
              <a:solidFill>
                <a:schemeClr val="bg1"/>
              </a:solidFill>
            </a:rPr>
            <a:t> </a:t>
          </a:r>
          <a:r>
            <a:rPr lang="en-US" sz="2300" b="1" kern="1200" dirty="0" err="1" smtClean="0">
              <a:solidFill>
                <a:schemeClr val="bg1"/>
              </a:solidFill>
            </a:rPr>
            <a:t>tập</a:t>
          </a:r>
          <a:r>
            <a:rPr lang="en-US" sz="2300" b="1" kern="1200" dirty="0" smtClean="0">
              <a:solidFill>
                <a:schemeClr val="bg1"/>
              </a:solidFill>
            </a:rPr>
            <a:t>.</a:t>
          </a:r>
          <a:endParaRPr lang="en-US" sz="2300" b="1" kern="1200" cap="none" spc="0" dirty="0">
            <a:ln w="0"/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-5400000">
        <a:off x="1352020" y="3545409"/>
        <a:ext cx="8372620" cy="11328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D52BB3-3BC1-4B43-81C5-A78F99E6E50B}">
      <dsp:nvSpPr>
        <dsp:cNvPr id="0" name=""/>
        <dsp:cNvSpPr/>
      </dsp:nvSpPr>
      <dsp:spPr>
        <a:xfrm>
          <a:off x="-6823326" y="-1051632"/>
          <a:ext cx="8186013" cy="8186013"/>
        </a:xfrm>
        <a:prstGeom prst="blockArc">
          <a:avLst>
            <a:gd name="adj1" fmla="val 18900000"/>
            <a:gd name="adj2" fmla="val 2700000"/>
            <a:gd name="adj3" fmla="val 264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CB6EB86-ECF5-48D8-B4DD-E65CA293AFDC}">
      <dsp:nvSpPr>
        <dsp:cNvPr id="0" name=""/>
        <dsp:cNvSpPr/>
      </dsp:nvSpPr>
      <dsp:spPr>
        <a:xfrm>
          <a:off x="1118161" y="868981"/>
          <a:ext cx="8682865" cy="173771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9315" tIns="127000" rIns="127000" bIns="127000" numCol="1" spcCol="1270" anchor="ctr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1. Ba trường hợp bằng nhau của tam giác vuông</a:t>
          </a:r>
          <a:endParaRPr lang="en-US" sz="5000" kern="1200" dirty="0"/>
        </a:p>
      </dsp:txBody>
      <dsp:txXfrm>
        <a:off x="1118161" y="868981"/>
        <a:ext cx="8682865" cy="1737719"/>
      </dsp:txXfrm>
    </dsp:sp>
    <dsp:sp modelId="{C5D70D2B-BF98-4843-A71D-9F6F890FD2E9}">
      <dsp:nvSpPr>
        <dsp:cNvPr id="0" name=""/>
        <dsp:cNvSpPr/>
      </dsp:nvSpPr>
      <dsp:spPr>
        <a:xfrm>
          <a:off x="32086" y="651766"/>
          <a:ext cx="2172149" cy="21721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B8E05D-FB42-42E5-A639-26C907D9CA4A}">
      <dsp:nvSpPr>
        <dsp:cNvPr id="0" name=""/>
        <dsp:cNvSpPr/>
      </dsp:nvSpPr>
      <dsp:spPr>
        <a:xfrm>
          <a:off x="1118161" y="3476047"/>
          <a:ext cx="8682865" cy="1737719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9315" tIns="127000" rIns="127000" bIns="127000" numCol="1" spcCol="1270" anchor="ctr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2. Trường hợp bằng nhau đặc biệt của tam giác vuông</a:t>
          </a:r>
          <a:endParaRPr lang="en-US" sz="5000" kern="1200" dirty="0"/>
        </a:p>
      </dsp:txBody>
      <dsp:txXfrm>
        <a:off x="1118161" y="3476047"/>
        <a:ext cx="8682865" cy="1737719"/>
      </dsp:txXfrm>
    </dsp:sp>
    <dsp:sp modelId="{9AAF3988-A85C-432B-996A-6956DAF6A211}">
      <dsp:nvSpPr>
        <dsp:cNvPr id="0" name=""/>
        <dsp:cNvSpPr/>
      </dsp:nvSpPr>
      <dsp:spPr>
        <a:xfrm>
          <a:off x="32086" y="3258832"/>
          <a:ext cx="2172149" cy="21721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4A0C8-DD61-4407-8AA5-E6B1ED012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974D3B-B720-4220-A693-75CE1F118A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17730-38F4-4BD2-998F-520C3EC3E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632A4-B148-4D74-A738-8F211E83B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C79ED-51CD-430B-BDEE-A4E9E8D06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921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4EC88-5539-4D5D-8546-CAC557605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F8B684-7DD5-42E6-A419-AAEF7FDD28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0FC0E-38A5-4AD4-B260-E19352DB6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74751-4D22-4929-8B7A-1348A3577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BFB43-602B-4B88-AFD2-9DF4C0BEF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86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960EC9-D3E0-49F5-B8AC-4A34FAE520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3F349E-23FF-43EA-A069-62E61C684B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6B79C-1077-4FFA-B8AD-04C698F8F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1CA0E-210D-40E0-9958-B418B040F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83FF2-A7B1-4DF3-BBF5-A5FF1BB28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77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76E53-9BD7-4FB4-A4AD-0549873E1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357F3-6C3B-49C1-99AD-4990E84BC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0E721-F501-4D97-8E1F-915A3A103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04AB3-20B8-4C21-90D8-21B47796A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A60D7-97CA-4BE9-8849-AB636A791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925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A38F9-FF66-4FEC-8F49-09BF0CA6E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D5AED4-8121-4833-B278-1E7D50F37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BB5F7-AC30-4D8E-A67F-D0460D09A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7765A-5AAE-4BB4-BE0B-BB184A055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BB9437-1A2B-488C-9F12-D833B1675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9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C441B-8149-4BF7-8329-0CA4BBC3B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2E2F7-8FAD-4BE8-9B87-045EC8C28C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66DA40-54E4-4752-85F3-90AFEAC26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BAA3E-3B0A-4E29-9B6A-9F35183E0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75230D-7C4C-459B-8DF2-5C49DCA78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B514D-9783-4563-AB58-36B00CC87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73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04937-4929-419D-AF27-E0D6A4E25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28AD3-F5A8-4405-84A2-24F7EF54C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5B8CFF-3393-4B73-96CD-0DCF82D631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1FBAD9-56EC-445B-A45C-000327661A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6B10E2-F232-4AE4-8E64-D328D197B5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3D3EE1-776A-4E55-A04F-0A7E41207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59C913-BCAE-40E9-AC02-384630E2A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FEE27B-95AA-4780-B7FB-E593EE8DB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73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3054B-AF92-4A00-A294-D0B0D45B8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BB76C1-B2D2-4071-8C03-5276833E3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E29C01-ABC3-43E2-A0EA-8359BC02A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BEBB51-3A0C-4244-A593-7E9E9BC6E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899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5770E9-1B6B-4FF6-9962-F0A710ED0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85FA52-488C-495E-AE71-326CE9364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ED9C96-C0AA-4379-94FC-B1B18C73E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68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23029-A91C-4EDE-9691-ADF2FAE9A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FA138-2B68-484E-A532-A6D029585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C7D9EC-1B14-4D28-A719-CACA61BC94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1945FF-2B50-4DC9-9515-5C8ABF844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B5E844-4576-4B97-8A26-2884945E6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AF25BC-8177-40B4-905E-10879F97F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00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34B5D-2FE5-4E5C-A828-0791FE21E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D0C86F-F829-4895-9948-BFEC5DA41A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A89CA3-5B1B-429D-B081-935D088C7F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F89B44-2E55-449D-9755-E066BFEAA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44E9D1-7635-4118-9884-D41F6D383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804140-1DFC-47ED-9C8F-CF660DCF6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559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5C6CC5-2976-48E4-9DA7-C6F68A436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0154F7-EC49-4C91-8296-BE7D75C7F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904F1-A638-4D0B-AF9F-7068DD644A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0C165-B762-42E3-8810-94456B5AF9B2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AE09B-ABDD-4D81-8056-A45AA92C6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66D88-646F-462B-8F2B-A416C3B259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D0775-F658-44BD-831E-2B32475A4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130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5.wmf"/><Relationship Id="rId3" Type="http://schemas.openxmlformats.org/officeDocument/2006/relationships/image" Target="../media/image6.gif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4.wmf"/><Relationship Id="rId5" Type="http://schemas.openxmlformats.org/officeDocument/2006/relationships/image" Target="../media/image11.png"/><Relationship Id="rId15" Type="http://schemas.openxmlformats.org/officeDocument/2006/relationships/image" Target="../media/image16.wmf"/><Relationship Id="rId10" Type="http://schemas.openxmlformats.org/officeDocument/2006/relationships/oleObject" Target="../embeddings/oleObject5.bin"/><Relationship Id="rId4" Type="http://schemas.openxmlformats.org/officeDocument/2006/relationships/image" Target="../media/image7.gif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9.png"/><Relationship Id="rId9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 trò chơi khởi động cho một buổi sinh hoạt tập thể - Sinh Viên Công Giáo  Trung Chí">
            <a:extLst>
              <a:ext uri="{FF2B5EF4-FFF2-40B4-BE49-F238E27FC236}">
                <a16:creationId xmlns:a16="http://schemas.microsoft.com/office/drawing/2014/main" id="{E2AF0098-DC4E-43D9-BA5C-026F393B1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947" y="340894"/>
            <a:ext cx="6368717" cy="651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C243397-2789-4689-872E-EEAFA393CFA7}"/>
              </a:ext>
            </a:extLst>
          </p:cNvPr>
          <p:cNvSpPr/>
          <p:nvPr/>
        </p:nvSpPr>
        <p:spPr>
          <a:xfrm>
            <a:off x="5029679" y="2690200"/>
            <a:ext cx="16995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Khởi </a:t>
            </a:r>
          </a:p>
          <a:p>
            <a:pPr algn="ctr"/>
            <a:r>
              <a:rPr lang="en-US" sz="5400" b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động</a:t>
            </a:r>
          </a:p>
        </p:txBody>
      </p:sp>
    </p:spTree>
    <p:extLst>
      <p:ext uri="{BB962C8B-B14F-4D97-AF65-F5344CB8AC3E}">
        <p14:creationId xmlns:p14="http://schemas.microsoft.com/office/powerpoint/2010/main" val="27991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4686127" y="252902"/>
            <a:ext cx="1841862" cy="73866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ĐỊNH LÝ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079456" y="481993"/>
            <a:ext cx="1286653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95257" y="1955079"/>
            <a:ext cx="8077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>
              <a:latin typeface="+mj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95256" y="1495701"/>
            <a:ext cx="9960423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500" b="1" dirty="0" smtClean="0">
                <a:solidFill>
                  <a:srgbClr val="003300"/>
                </a:solidFill>
                <a:latin typeface="+mj-lt"/>
                <a:cs typeface="Arial" panose="020B0604020202020204" pitchFamily="34" charset="0"/>
              </a:rPr>
              <a:t>	Nếu</a:t>
            </a:r>
            <a:r>
              <a:rPr lang="en-US" altLang="en-US" sz="25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500" b="1" i="1" u="sng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cạnh huyền và một cạnh góc vuông</a:t>
            </a:r>
            <a:r>
              <a:rPr lang="en-US" altLang="en-US" sz="25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5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của tam giác vuông này </a:t>
            </a:r>
            <a:r>
              <a:rPr lang="en-US" altLang="en-US" sz="2500" b="1" u="sng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bằng</a:t>
            </a:r>
            <a:r>
              <a:rPr lang="en-US" altLang="en-US" sz="2500" u="sng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500" b="1" i="1" u="sng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cạnh huyền và một cạnh góc vuông</a:t>
            </a:r>
            <a:r>
              <a:rPr lang="en-US" altLang="en-US" sz="25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5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của tam giác vuông kia thì hai tam giác </a:t>
            </a:r>
            <a:r>
              <a:rPr lang="en-US" altLang="en-US" sz="25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vuông </a:t>
            </a:r>
            <a:r>
              <a:rPr lang="en-US" altLang="en-US" sz="25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đó bằng </a:t>
            </a:r>
            <a:r>
              <a:rPr lang="en-US" altLang="en-US" sz="25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nhau.</a:t>
            </a:r>
            <a:r>
              <a:rPr lang="en-US" altLang="en-US" sz="250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endParaRPr lang="en-US" altLang="en-US" sz="2500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527989" y="3546583"/>
            <a:ext cx="1447800" cy="2228851"/>
            <a:chOff x="3120" y="1872"/>
            <a:chExt cx="912" cy="1404"/>
          </a:xfrm>
        </p:grpSpPr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3120" y="1872"/>
              <a:ext cx="912" cy="1404"/>
              <a:chOff x="432" y="2112"/>
              <a:chExt cx="912" cy="1404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auto">
              <a:xfrm>
                <a:off x="624" y="2352"/>
                <a:ext cx="528" cy="1008"/>
              </a:xfrm>
              <a:prstGeom prst="rtTriangle">
                <a:avLst/>
              </a:prstGeom>
              <a:noFill/>
              <a:ln w="28575">
                <a:solidFill>
                  <a:srgbClr val="3366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+mj-lt"/>
                </a:endParaRPr>
              </a:p>
            </p:txBody>
          </p:sp>
          <p:sp>
            <p:nvSpPr>
              <p:cNvPr id="13" name="Text Box 9"/>
              <p:cNvSpPr txBox="1">
                <a:spLocks noChangeArrowheads="1"/>
              </p:cNvSpPr>
              <p:nvPr/>
            </p:nvSpPr>
            <p:spPr bwMode="auto">
              <a:xfrm>
                <a:off x="432" y="3264"/>
                <a:ext cx="192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000" b="1">
                    <a:solidFill>
                      <a:srgbClr val="FF3399"/>
                    </a:solidFill>
                    <a:latin typeface="+mj-lt"/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14" name="Text Box 10"/>
              <p:cNvSpPr txBox="1">
                <a:spLocks noChangeArrowheads="1"/>
              </p:cNvSpPr>
              <p:nvPr/>
            </p:nvSpPr>
            <p:spPr bwMode="auto">
              <a:xfrm>
                <a:off x="1152" y="3264"/>
                <a:ext cx="192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000" b="1">
                    <a:solidFill>
                      <a:srgbClr val="FF3399"/>
                    </a:solidFill>
                    <a:latin typeface="+mj-lt"/>
                    <a:cs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15" name="Text Box 11"/>
              <p:cNvSpPr txBox="1">
                <a:spLocks noChangeArrowheads="1"/>
              </p:cNvSpPr>
              <p:nvPr/>
            </p:nvSpPr>
            <p:spPr bwMode="auto">
              <a:xfrm>
                <a:off x="528" y="2112"/>
                <a:ext cx="192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000" b="1">
                    <a:solidFill>
                      <a:srgbClr val="FF3399"/>
                    </a:solidFill>
                    <a:latin typeface="+mj-lt"/>
                    <a:cs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624" y="3264"/>
                <a:ext cx="96" cy="96"/>
              </a:xfrm>
              <a:prstGeom prst="rect">
                <a:avLst/>
              </a:prstGeom>
              <a:noFill/>
              <a:ln w="28575">
                <a:solidFill>
                  <a:srgbClr val="3366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+mj-lt"/>
                </a:endParaRPr>
              </a:p>
            </p:txBody>
          </p:sp>
        </p:grpSp>
        <p:sp>
          <p:nvSpPr>
            <p:cNvPr id="9" name="Line 13"/>
            <p:cNvSpPr>
              <a:spLocks noChangeShapeType="1"/>
            </p:cNvSpPr>
            <p:nvPr/>
          </p:nvSpPr>
          <p:spPr bwMode="auto">
            <a:xfrm flipH="1">
              <a:off x="3552" y="2640"/>
              <a:ext cx="96" cy="96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2000">
                <a:latin typeface="+mj-lt"/>
              </a:endParaRPr>
            </a:p>
          </p:txBody>
        </p:sp>
        <p:sp>
          <p:nvSpPr>
            <p:cNvPr id="10" name="Line 14"/>
            <p:cNvSpPr>
              <a:spLocks noChangeShapeType="1"/>
            </p:cNvSpPr>
            <p:nvPr/>
          </p:nvSpPr>
          <p:spPr bwMode="auto">
            <a:xfrm>
              <a:off x="3552" y="3072"/>
              <a:ext cx="0" cy="96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2000">
                <a:latin typeface="+mj-lt"/>
              </a:endParaRPr>
            </a:p>
          </p:txBody>
        </p:sp>
        <p:sp>
          <p:nvSpPr>
            <p:cNvPr id="11" name="Line 15"/>
            <p:cNvSpPr>
              <a:spLocks noChangeShapeType="1"/>
            </p:cNvSpPr>
            <p:nvPr/>
          </p:nvSpPr>
          <p:spPr bwMode="auto">
            <a:xfrm flipH="1">
              <a:off x="3600" y="3072"/>
              <a:ext cx="0" cy="96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2000">
                <a:latin typeface="+mj-lt"/>
              </a:endParaRP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280589" y="3546583"/>
            <a:ext cx="1447800" cy="2228851"/>
            <a:chOff x="3120" y="1872"/>
            <a:chExt cx="912" cy="1404"/>
          </a:xfrm>
        </p:grpSpPr>
        <p:grpSp>
          <p:nvGrpSpPr>
            <p:cNvPr id="18" name="Group 17"/>
            <p:cNvGrpSpPr>
              <a:grpSpLocks/>
            </p:cNvGrpSpPr>
            <p:nvPr/>
          </p:nvGrpSpPr>
          <p:grpSpPr bwMode="auto">
            <a:xfrm>
              <a:off x="3120" y="1872"/>
              <a:ext cx="912" cy="1404"/>
              <a:chOff x="432" y="2112"/>
              <a:chExt cx="912" cy="1404"/>
            </a:xfrm>
          </p:grpSpPr>
          <p:sp>
            <p:nvSpPr>
              <p:cNvPr id="22" name="AutoShape 18"/>
              <p:cNvSpPr>
                <a:spLocks noChangeArrowheads="1"/>
              </p:cNvSpPr>
              <p:nvPr/>
            </p:nvSpPr>
            <p:spPr bwMode="auto">
              <a:xfrm>
                <a:off x="624" y="2352"/>
                <a:ext cx="528" cy="1008"/>
              </a:xfrm>
              <a:prstGeom prst="rtTriangle">
                <a:avLst/>
              </a:prstGeom>
              <a:noFill/>
              <a:ln w="28575">
                <a:solidFill>
                  <a:srgbClr val="3366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+mj-lt"/>
                </a:endParaRPr>
              </a:p>
            </p:txBody>
          </p:sp>
          <p:sp>
            <p:nvSpPr>
              <p:cNvPr id="23" name="Text Box 19"/>
              <p:cNvSpPr txBox="1">
                <a:spLocks noChangeArrowheads="1"/>
              </p:cNvSpPr>
              <p:nvPr/>
            </p:nvSpPr>
            <p:spPr bwMode="auto">
              <a:xfrm>
                <a:off x="432" y="3264"/>
                <a:ext cx="192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000" b="1">
                    <a:solidFill>
                      <a:srgbClr val="FF3399"/>
                    </a:solidFill>
                    <a:latin typeface="+mj-lt"/>
                    <a:cs typeface="Arial" panose="020B0604020202020204" pitchFamily="34" charset="0"/>
                  </a:rPr>
                  <a:t>D</a:t>
                </a:r>
              </a:p>
            </p:txBody>
          </p:sp>
          <p:sp>
            <p:nvSpPr>
              <p:cNvPr id="24" name="Text Box 20"/>
              <p:cNvSpPr txBox="1">
                <a:spLocks noChangeArrowheads="1"/>
              </p:cNvSpPr>
              <p:nvPr/>
            </p:nvSpPr>
            <p:spPr bwMode="auto">
              <a:xfrm>
                <a:off x="1152" y="3264"/>
                <a:ext cx="192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000" b="1">
                    <a:solidFill>
                      <a:srgbClr val="FF3399"/>
                    </a:solidFill>
                    <a:latin typeface="+mj-lt"/>
                    <a:cs typeface="Arial" panose="020B0604020202020204" pitchFamily="34" charset="0"/>
                  </a:rPr>
                  <a:t>F</a:t>
                </a:r>
              </a:p>
            </p:txBody>
          </p:sp>
          <p:sp>
            <p:nvSpPr>
              <p:cNvPr id="25" name="Text Box 21"/>
              <p:cNvSpPr txBox="1">
                <a:spLocks noChangeArrowheads="1"/>
              </p:cNvSpPr>
              <p:nvPr/>
            </p:nvSpPr>
            <p:spPr bwMode="auto">
              <a:xfrm>
                <a:off x="528" y="2112"/>
                <a:ext cx="192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000" b="1">
                    <a:solidFill>
                      <a:srgbClr val="FF3399"/>
                    </a:solidFill>
                    <a:latin typeface="+mj-lt"/>
                    <a:cs typeface="Arial" panose="020B0604020202020204" pitchFamily="34" charset="0"/>
                  </a:rPr>
                  <a:t>E</a:t>
                </a:r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/>
            </p:nvSpPr>
            <p:spPr bwMode="auto">
              <a:xfrm>
                <a:off x="624" y="3264"/>
                <a:ext cx="96" cy="96"/>
              </a:xfrm>
              <a:prstGeom prst="rect">
                <a:avLst/>
              </a:prstGeom>
              <a:noFill/>
              <a:ln w="28575">
                <a:solidFill>
                  <a:srgbClr val="3366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latin typeface="+mj-lt"/>
                </a:endParaRPr>
              </a:p>
            </p:txBody>
          </p:sp>
        </p:grpSp>
        <p:sp>
          <p:nvSpPr>
            <p:cNvPr id="19" name="Line 23"/>
            <p:cNvSpPr>
              <a:spLocks noChangeShapeType="1"/>
            </p:cNvSpPr>
            <p:nvPr/>
          </p:nvSpPr>
          <p:spPr bwMode="auto">
            <a:xfrm flipH="1">
              <a:off x="3552" y="2640"/>
              <a:ext cx="96" cy="96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2000">
                <a:latin typeface="+mj-lt"/>
              </a:endParaRPr>
            </a:p>
          </p:txBody>
        </p:sp>
        <p:sp>
          <p:nvSpPr>
            <p:cNvPr id="20" name="Line 24"/>
            <p:cNvSpPr>
              <a:spLocks noChangeShapeType="1"/>
            </p:cNvSpPr>
            <p:nvPr/>
          </p:nvSpPr>
          <p:spPr bwMode="auto">
            <a:xfrm>
              <a:off x="3552" y="3072"/>
              <a:ext cx="0" cy="96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2000">
                <a:latin typeface="+mj-lt"/>
              </a:endParaRPr>
            </a:p>
          </p:txBody>
        </p:sp>
        <p:sp>
          <p:nvSpPr>
            <p:cNvPr id="21" name="Line 25"/>
            <p:cNvSpPr>
              <a:spLocks noChangeShapeType="1"/>
            </p:cNvSpPr>
            <p:nvPr/>
          </p:nvSpPr>
          <p:spPr bwMode="auto">
            <a:xfrm flipH="1">
              <a:off x="3600" y="3072"/>
              <a:ext cx="0" cy="96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2000">
                <a:latin typeface="+mj-lt"/>
              </a:endParaRPr>
            </a:p>
          </p:txBody>
        </p:sp>
      </p:grp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7855139" y="5101108"/>
            <a:ext cx="1676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endParaRPr lang="en-US" altLang="en-US" sz="200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1735327" y="3333218"/>
            <a:ext cx="432117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 dirty="0" smtClean="0">
              <a:latin typeface="+mj-lt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 smtClean="0">
                <a:latin typeface="+mj-lt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2000" b="1" dirty="0">
                <a:latin typeface="+mj-lt"/>
                <a:cs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en-US" altLang="en-US" sz="2000" b="1" dirty="0">
                <a:latin typeface="+mj-lt"/>
                <a:cs typeface="Arial" panose="020B0604020202020204" pitchFamily="34" charset="0"/>
              </a:rPr>
              <a:t> ABC và </a:t>
            </a:r>
            <a:r>
              <a:rPr lang="en-US" altLang="en-US" sz="2000" b="1" dirty="0" smtClean="0">
                <a:latin typeface="+mj-lt"/>
                <a:cs typeface="Arial" panose="020B0604020202020204" pitchFamily="34" charset="0"/>
                <a:sym typeface="Symbol" panose="05050102010706020507" pitchFamily="18" charset="2"/>
              </a:rPr>
              <a:t>A’B’C’ có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 b="1" dirty="0" smtClean="0">
              <a:latin typeface="+mj-lt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 smtClean="0">
                <a:latin typeface="+mj-lt"/>
                <a:cs typeface="Arial" panose="020B0604020202020204" pitchFamily="34" charset="0"/>
                <a:sym typeface="Symbol" panose="05050102010706020507" pitchFamily="18" charset="2"/>
              </a:rPr>
              <a:t>  </a:t>
            </a:r>
            <a:r>
              <a:rPr lang="en-US" altLang="en-US" sz="20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  <a:sym typeface="Symbol" panose="05050102010706020507" pitchFamily="18" charset="2"/>
              </a:rPr>
              <a:t>BC = </a:t>
            </a:r>
            <a:r>
              <a:rPr lang="en-US" altLang="en-US" sz="20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  <a:sym typeface="Symbol" panose="05050102010706020507" pitchFamily="18" charset="2"/>
              </a:rPr>
              <a:t>B’C’</a:t>
            </a:r>
            <a:r>
              <a:rPr lang="en-US" altLang="en-US" sz="2000" b="1" dirty="0" smtClean="0">
                <a:latin typeface="+mj-lt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2000" b="1" dirty="0">
                <a:latin typeface="+mj-lt"/>
                <a:cs typeface="Arial" panose="020B0604020202020204" pitchFamily="34" charset="0"/>
                <a:sym typeface="Symbol" panose="05050102010706020507" pitchFamily="18" charset="2"/>
              </a:rPr>
              <a:t>; </a:t>
            </a:r>
            <a:r>
              <a:rPr lang="en-US" altLang="en-US" sz="20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  <a:sym typeface="Symbol" panose="05050102010706020507" pitchFamily="18" charset="2"/>
              </a:rPr>
              <a:t>AC = </a:t>
            </a:r>
            <a:r>
              <a:rPr lang="en-US" altLang="en-US" sz="20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  <a:sym typeface="Symbol" panose="05050102010706020507" pitchFamily="18" charset="2"/>
              </a:rPr>
              <a:t>A’C’</a:t>
            </a:r>
            <a:endParaRPr lang="en-US" altLang="en-US" sz="2000" b="1" dirty="0">
              <a:solidFill>
                <a:srgbClr val="FF0000"/>
              </a:solidFill>
              <a:latin typeface="+mj-lt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latin typeface="+mj-lt"/>
                <a:cs typeface="Arial" panose="020B0604020202020204" pitchFamily="34" charset="0"/>
                <a:sym typeface="Symbol" panose="05050102010706020507" pitchFamily="18" charset="2"/>
              </a:rPr>
              <a:t> </a:t>
            </a:r>
            <a:r>
              <a:rPr lang="en-US" altLang="en-US" sz="2000" b="1" dirty="0">
                <a:latin typeface="+mj-lt"/>
                <a:cs typeface="Arial" panose="020B0604020202020204" pitchFamily="34" charset="0"/>
              </a:rPr>
              <a:t> ABC = </a:t>
            </a:r>
            <a:r>
              <a:rPr lang="en-US" altLang="en-US" sz="2000" b="1" dirty="0" smtClean="0">
                <a:latin typeface="+mj-lt"/>
                <a:cs typeface="Arial" panose="020B0604020202020204" pitchFamily="34" charset="0"/>
                <a:sym typeface="Symbol" panose="05050102010706020507" pitchFamily="18" charset="2"/>
              </a:rPr>
              <a:t>A’B’C’ (</a:t>
            </a:r>
            <a:r>
              <a:rPr lang="en-US" altLang="en-US" sz="2000" b="1" dirty="0" err="1" smtClean="0">
                <a:latin typeface="+mj-lt"/>
                <a:cs typeface="Arial" panose="020B0604020202020204" pitchFamily="34" charset="0"/>
                <a:sym typeface="Symbol" panose="05050102010706020507" pitchFamily="18" charset="2"/>
              </a:rPr>
              <a:t>ch-cgv</a:t>
            </a:r>
            <a:r>
              <a:rPr lang="en-US" altLang="en-US" sz="2000" b="1" dirty="0" smtClean="0">
                <a:latin typeface="+mj-lt"/>
                <a:cs typeface="Arial" panose="020B0604020202020204" pitchFamily="34" charset="0"/>
                <a:sym typeface="Symbol" panose="05050102010706020507" pitchFamily="18" charset="2"/>
              </a:rPr>
              <a:t>) </a:t>
            </a:r>
            <a:endParaRPr lang="en-US" altLang="en-US" sz="2000" b="1" dirty="0">
              <a:latin typeface="+mj-lt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1951227" y="4226981"/>
            <a:ext cx="1903412" cy="401637"/>
            <a:chOff x="793" y="2021"/>
            <a:chExt cx="1199" cy="253"/>
          </a:xfrm>
        </p:grpSpPr>
        <p:sp>
          <p:nvSpPr>
            <p:cNvPr id="30" name="Text Box 29"/>
            <p:cNvSpPr txBox="1">
              <a:spLocks noChangeArrowheads="1"/>
            </p:cNvSpPr>
            <p:nvPr/>
          </p:nvSpPr>
          <p:spPr bwMode="auto">
            <a:xfrm>
              <a:off x="793" y="2024"/>
              <a:ext cx="119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dirty="0">
                  <a:latin typeface="+mj-lt"/>
                  <a:cs typeface="Arial" panose="020B0604020202020204" pitchFamily="34" charset="0"/>
                </a:rPr>
                <a:t>A   = </a:t>
              </a:r>
              <a:r>
                <a:rPr lang="en-US" altLang="en-US" sz="2000" dirty="0" smtClean="0">
                  <a:latin typeface="+mj-lt"/>
                  <a:cs typeface="Arial" panose="020B0604020202020204" pitchFamily="34" charset="0"/>
                </a:rPr>
                <a:t>A’  </a:t>
              </a:r>
              <a:r>
                <a:rPr lang="en-US" altLang="en-US" sz="2000" dirty="0">
                  <a:latin typeface="+mj-lt"/>
                  <a:cs typeface="Arial" panose="020B0604020202020204" pitchFamily="34" charset="0"/>
                </a:rPr>
                <a:t>= 90</a:t>
              </a:r>
              <a:r>
                <a:rPr lang="en-US" altLang="en-US" sz="2000" baseline="30000" dirty="0">
                  <a:latin typeface="+mj-lt"/>
                  <a:cs typeface="Arial" panose="020B0604020202020204" pitchFamily="34" charset="0"/>
                </a:rPr>
                <a:t>0</a:t>
              </a:r>
              <a:endParaRPr lang="en-US" altLang="en-US" sz="2000" dirty="0">
                <a:latin typeface="+mj-lt"/>
                <a:cs typeface="Arial" panose="020B0604020202020204" pitchFamily="34" charset="0"/>
              </a:endParaRPr>
            </a:p>
          </p:txBody>
        </p:sp>
        <p:grpSp>
          <p:nvGrpSpPr>
            <p:cNvPr id="31" name="Group 30"/>
            <p:cNvGrpSpPr>
              <a:grpSpLocks/>
            </p:cNvGrpSpPr>
            <p:nvPr/>
          </p:nvGrpSpPr>
          <p:grpSpPr bwMode="auto">
            <a:xfrm>
              <a:off x="810" y="2024"/>
              <a:ext cx="192" cy="60"/>
              <a:chOff x="2784" y="3168"/>
              <a:chExt cx="192" cy="48"/>
            </a:xfrm>
          </p:grpSpPr>
          <p:sp>
            <p:nvSpPr>
              <p:cNvPr id="35" name="Line 31"/>
              <p:cNvSpPr>
                <a:spLocks noChangeShapeType="1"/>
              </p:cNvSpPr>
              <p:nvPr/>
            </p:nvSpPr>
            <p:spPr bwMode="auto">
              <a:xfrm flipV="1">
                <a:off x="2784" y="3168"/>
                <a:ext cx="96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 sz="2000">
                  <a:latin typeface="+mj-lt"/>
                </a:endParaRPr>
              </a:p>
            </p:txBody>
          </p:sp>
          <p:sp>
            <p:nvSpPr>
              <p:cNvPr id="36" name="Line 32"/>
              <p:cNvSpPr>
                <a:spLocks noChangeShapeType="1"/>
              </p:cNvSpPr>
              <p:nvPr/>
            </p:nvSpPr>
            <p:spPr bwMode="auto">
              <a:xfrm flipH="1" flipV="1">
                <a:off x="2880" y="3168"/>
                <a:ext cx="96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 sz="2000">
                  <a:latin typeface="+mj-lt"/>
                </a:endParaRPr>
              </a:p>
            </p:txBody>
          </p:sp>
        </p:grpSp>
        <p:grpSp>
          <p:nvGrpSpPr>
            <p:cNvPr id="32" name="Group 33"/>
            <p:cNvGrpSpPr>
              <a:grpSpLocks/>
            </p:cNvGrpSpPr>
            <p:nvPr/>
          </p:nvGrpSpPr>
          <p:grpSpPr bwMode="auto">
            <a:xfrm>
              <a:off x="1194" y="2021"/>
              <a:ext cx="192" cy="59"/>
              <a:chOff x="2784" y="3168"/>
              <a:chExt cx="192" cy="48"/>
            </a:xfrm>
          </p:grpSpPr>
          <p:sp>
            <p:nvSpPr>
              <p:cNvPr id="33" name="Line 34"/>
              <p:cNvSpPr>
                <a:spLocks noChangeShapeType="1"/>
              </p:cNvSpPr>
              <p:nvPr/>
            </p:nvSpPr>
            <p:spPr bwMode="auto">
              <a:xfrm flipV="1">
                <a:off x="2784" y="3168"/>
                <a:ext cx="96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 sz="2000">
                  <a:latin typeface="+mj-lt"/>
                </a:endParaRPr>
              </a:p>
            </p:txBody>
          </p:sp>
          <p:sp>
            <p:nvSpPr>
              <p:cNvPr id="34" name="Line 35"/>
              <p:cNvSpPr>
                <a:spLocks noChangeShapeType="1"/>
              </p:cNvSpPr>
              <p:nvPr/>
            </p:nvSpPr>
            <p:spPr bwMode="auto">
              <a:xfrm flipH="1" flipV="1">
                <a:off x="2880" y="3168"/>
                <a:ext cx="96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 sz="2000">
                  <a:latin typeface="+mj-lt"/>
                </a:endParaRPr>
              </a:p>
            </p:txBody>
          </p:sp>
        </p:grpSp>
      </p:grpSp>
      <p:sp>
        <p:nvSpPr>
          <p:cNvPr id="37" name="Line 36"/>
          <p:cNvSpPr>
            <a:spLocks noChangeShapeType="1"/>
          </p:cNvSpPr>
          <p:nvPr/>
        </p:nvSpPr>
        <p:spPr bwMode="auto">
          <a:xfrm>
            <a:off x="1808352" y="3795619"/>
            <a:ext cx="0" cy="1796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2000">
              <a:latin typeface="+mj-lt"/>
            </a:endParaRPr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>
            <a:off x="1016188" y="5085817"/>
            <a:ext cx="3830131" cy="385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2000">
              <a:latin typeface="+mj-lt"/>
            </a:endParaRPr>
          </a:p>
        </p:txBody>
      </p:sp>
      <p:sp>
        <p:nvSpPr>
          <p:cNvPr id="39" name="Text Box 38"/>
          <p:cNvSpPr txBox="1">
            <a:spLocks noChangeArrowheads="1"/>
          </p:cNvSpPr>
          <p:nvPr/>
        </p:nvSpPr>
        <p:spPr bwMode="auto">
          <a:xfrm>
            <a:off x="1120693" y="4301095"/>
            <a:ext cx="5762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latin typeface="+mj-lt"/>
                <a:cs typeface="Arial" panose="020B0604020202020204" pitchFamily="34" charset="0"/>
              </a:rPr>
              <a:t>GT</a:t>
            </a:r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1112622" y="5148002"/>
            <a:ext cx="7000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latin typeface="+mj-lt"/>
                <a:cs typeface="Arial" panose="020B0604020202020204" pitchFamily="34" charset="0"/>
              </a:rPr>
              <a:t>KL</a:t>
            </a:r>
          </a:p>
        </p:txBody>
      </p:sp>
      <p:pic>
        <p:nvPicPr>
          <p:cNvPr id="41" name="Picture 40" descr="Ảnh động đẹp (8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63" y="1018845"/>
            <a:ext cx="495300" cy="213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 descr="Ảnh động đẹp (8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3505" y="1030618"/>
            <a:ext cx="49530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 descr="Ảnh động trang trí (54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479" y="2844362"/>
            <a:ext cx="5459364" cy="40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10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45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950"/>
                            </p:stCondLst>
                            <p:childTnLst>
                              <p:par>
                                <p:cTn id="4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0" grpId="0" animBg="1"/>
      <p:bldP spid="6" grpId="0"/>
      <p:bldP spid="27" grpId="0"/>
      <p:bldP spid="28" grpId="0"/>
      <p:bldP spid="37" grpId="0" animBg="1"/>
      <p:bldP spid="38" grpId="0" animBg="1"/>
      <p:bldP spid="39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4637316" y="481993"/>
            <a:ext cx="1841862" cy="73866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CÂU 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ỎI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079456" y="481993"/>
            <a:ext cx="1286653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95257" y="1955079"/>
            <a:ext cx="8077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>
              <a:latin typeface="+mj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95256" y="1574079"/>
            <a:ext cx="99604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500" b="1" dirty="0" smtClean="0">
                <a:solidFill>
                  <a:srgbClr val="00330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altLang="en-US" sz="2800" b="1" dirty="0" smtClean="0">
                <a:solidFill>
                  <a:srgbClr val="003300"/>
                </a:solidFill>
                <a:latin typeface="+mj-lt"/>
                <a:cs typeface="Arial" panose="020B0604020202020204" pitchFamily="34" charset="0"/>
              </a:rPr>
              <a:t>Hãy chỉ ra các cặp tam giác vuông bằng nhau dưới đây</a:t>
            </a:r>
            <a:r>
              <a:rPr lang="en-US" altLang="en-US" sz="28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.</a:t>
            </a:r>
            <a:r>
              <a:rPr lang="en-US" altLang="en-US" sz="280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endParaRPr lang="en-US" altLang="en-US" sz="2800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880" y="2478299"/>
            <a:ext cx="9409799" cy="225443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D23F601-B130-451E-95AC-B09493DC7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571" y="1345690"/>
            <a:ext cx="751609" cy="75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96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0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9C44DA-F71F-4B8A-ABB0-829E87F953B1}"/>
              </a:ext>
            </a:extLst>
          </p:cNvPr>
          <p:cNvSpPr/>
          <p:nvPr/>
        </p:nvSpPr>
        <p:spPr>
          <a:xfrm>
            <a:off x="3878315" y="2348357"/>
            <a:ext cx="4154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19496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4686127" y="252902"/>
            <a:ext cx="1841862" cy="73866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VÍ DỤ 2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079456" y="481993"/>
            <a:ext cx="1286653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95257" y="1955079"/>
            <a:ext cx="8077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>
              <a:latin typeface="+mj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95256" y="1286693"/>
            <a:ext cx="9960423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altLang="en-US" sz="2500" b="1" dirty="0" smtClean="0">
                <a:solidFill>
                  <a:srgbClr val="003300"/>
                </a:solidFill>
                <a:latin typeface="+mj-lt"/>
                <a:cs typeface="Arial" panose="020B0604020202020204" pitchFamily="34" charset="0"/>
              </a:rPr>
              <a:t>	Cho tam giác ABC vuông tại B và tam giác ADC vuông tại D. Biết rằng AB = AD, hãy chứng </a:t>
            </a:r>
            <a:r>
              <a:rPr lang="en-US" altLang="en-US" sz="2500" b="1" dirty="0">
                <a:solidFill>
                  <a:srgbClr val="003300"/>
                </a:solidFill>
                <a:latin typeface="+mj-lt"/>
                <a:cs typeface="Arial" panose="020B0604020202020204" pitchFamily="34" charset="0"/>
              </a:rPr>
              <a:t>minh </a:t>
            </a:r>
            <a:r>
              <a:rPr lang="en-US" altLang="en-US" sz="2500" b="1" dirty="0">
                <a:solidFill>
                  <a:srgbClr val="003300"/>
                </a:solidFill>
                <a:latin typeface="+mj-lt"/>
                <a:cs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en-US" altLang="en-US" sz="2500" b="1" dirty="0">
                <a:solidFill>
                  <a:srgbClr val="003300"/>
                </a:solidFill>
                <a:latin typeface="+mj-lt"/>
                <a:cs typeface="Arial" panose="020B0604020202020204" pitchFamily="34" charset="0"/>
              </a:rPr>
              <a:t> ABC = </a:t>
            </a:r>
            <a:r>
              <a:rPr lang="en-US" altLang="en-US" sz="2500" b="1" dirty="0" smtClean="0">
                <a:solidFill>
                  <a:srgbClr val="003300"/>
                </a:solidFill>
                <a:latin typeface="+mj-lt"/>
                <a:cs typeface="Arial" panose="020B0604020202020204" pitchFamily="34" charset="0"/>
                <a:sym typeface="Symbol" panose="05050102010706020507" pitchFamily="18" charset="2"/>
              </a:rPr>
              <a:t>ADC </a:t>
            </a:r>
            <a:r>
              <a:rPr lang="en-US" altLang="en-US" sz="2500" b="1" dirty="0">
                <a:solidFill>
                  <a:srgbClr val="003300"/>
                </a:solidFill>
                <a:latin typeface="+mj-lt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2758281" y="3196117"/>
            <a:ext cx="432117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 dirty="0" smtClean="0">
              <a:latin typeface="+mj-lt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 smtClean="0">
                <a:latin typeface="+mj-lt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2000" b="1" dirty="0">
                <a:latin typeface="+mj-lt"/>
                <a:cs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en-US" altLang="en-US" sz="20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000" b="1" dirty="0" smtClean="0">
                <a:latin typeface="+mj-lt"/>
                <a:cs typeface="Arial" panose="020B0604020202020204" pitchFamily="34" charset="0"/>
              </a:rPr>
              <a:t>ABC,</a:t>
            </a:r>
            <a:endParaRPr lang="en-US" altLang="en-US" sz="2000" b="1" dirty="0" smtClean="0">
              <a:latin typeface="+mj-lt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n-US" sz="2000" b="1" dirty="0" smtClean="0">
                <a:latin typeface="+mj-lt"/>
                <a:cs typeface="Arial" panose="020B0604020202020204" pitchFamily="34" charset="0"/>
                <a:sym typeface="Symbol" panose="05050102010706020507" pitchFamily="18" charset="2"/>
              </a:rPr>
              <a:t> ADC, </a:t>
            </a:r>
            <a:endParaRPr lang="en-US" altLang="en-US" sz="2000" b="1" dirty="0">
              <a:latin typeface="+mj-lt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 smtClean="0">
                <a:latin typeface="+mj-lt"/>
                <a:cs typeface="Arial" panose="020B0604020202020204" pitchFamily="34" charset="0"/>
                <a:sym typeface="Symbol" panose="05050102010706020507" pitchFamily="18" charset="2"/>
              </a:rPr>
              <a:t>  </a:t>
            </a:r>
            <a:r>
              <a:rPr lang="en-US" altLang="en-US" sz="2000" b="1" dirty="0">
                <a:latin typeface="+mj-lt"/>
                <a:cs typeface="Arial" panose="020B0604020202020204" pitchFamily="34" charset="0"/>
                <a:sym typeface="Symbol" panose="05050102010706020507" pitchFamily="18" charset="2"/>
              </a:rPr>
              <a:t>AB = AD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latin typeface="+mj-lt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2000" b="1" dirty="0" smtClean="0">
                <a:latin typeface="+mj-lt"/>
                <a:cs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en-US" altLang="en-US" sz="2000" b="1" dirty="0" smtClean="0">
                <a:latin typeface="+mj-lt"/>
                <a:cs typeface="Arial" panose="020B0604020202020204" pitchFamily="34" charset="0"/>
              </a:rPr>
              <a:t> ABC = </a:t>
            </a:r>
            <a:r>
              <a:rPr lang="en-US" altLang="en-US" sz="2000" b="1" dirty="0" smtClean="0">
                <a:latin typeface="+mj-lt"/>
                <a:cs typeface="Arial" panose="020B0604020202020204" pitchFamily="34" charset="0"/>
                <a:sym typeface="Symbol" panose="05050102010706020507" pitchFamily="18" charset="2"/>
              </a:rPr>
              <a:t>ADC</a:t>
            </a:r>
            <a:endParaRPr lang="en-US" altLang="en-US" sz="2000" b="1" dirty="0">
              <a:latin typeface="+mj-lt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3784897" y="3653660"/>
            <a:ext cx="1903413" cy="396873"/>
            <a:chOff x="793" y="2024"/>
            <a:chExt cx="1199" cy="250"/>
          </a:xfrm>
        </p:grpSpPr>
        <p:sp>
          <p:nvSpPr>
            <p:cNvPr id="30" name="Text Box 29"/>
            <p:cNvSpPr txBox="1">
              <a:spLocks noChangeArrowheads="1"/>
            </p:cNvSpPr>
            <p:nvPr/>
          </p:nvSpPr>
          <p:spPr bwMode="auto">
            <a:xfrm>
              <a:off x="793" y="2024"/>
              <a:ext cx="119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dirty="0" smtClean="0">
                  <a:latin typeface="+mj-lt"/>
                  <a:cs typeface="Arial" panose="020B0604020202020204" pitchFamily="34" charset="0"/>
                </a:rPr>
                <a:t>B   = </a:t>
              </a:r>
              <a:r>
                <a:rPr lang="en-US" altLang="en-US" sz="2000" dirty="0">
                  <a:latin typeface="+mj-lt"/>
                  <a:cs typeface="Arial" panose="020B0604020202020204" pitchFamily="34" charset="0"/>
                </a:rPr>
                <a:t>90</a:t>
              </a:r>
              <a:r>
                <a:rPr lang="en-US" altLang="en-US" sz="2000" baseline="30000" dirty="0">
                  <a:latin typeface="+mj-lt"/>
                  <a:cs typeface="Arial" panose="020B0604020202020204" pitchFamily="34" charset="0"/>
                </a:rPr>
                <a:t>0</a:t>
              </a:r>
              <a:endParaRPr lang="en-US" altLang="en-US" sz="2000" dirty="0">
                <a:latin typeface="+mj-lt"/>
                <a:cs typeface="Arial" panose="020B0604020202020204" pitchFamily="34" charset="0"/>
              </a:endParaRPr>
            </a:p>
          </p:txBody>
        </p:sp>
        <p:grpSp>
          <p:nvGrpSpPr>
            <p:cNvPr id="31" name="Group 30"/>
            <p:cNvGrpSpPr>
              <a:grpSpLocks/>
            </p:cNvGrpSpPr>
            <p:nvPr/>
          </p:nvGrpSpPr>
          <p:grpSpPr bwMode="auto">
            <a:xfrm>
              <a:off x="810" y="2024"/>
              <a:ext cx="192" cy="60"/>
              <a:chOff x="2784" y="3168"/>
              <a:chExt cx="192" cy="48"/>
            </a:xfrm>
          </p:grpSpPr>
          <p:sp>
            <p:nvSpPr>
              <p:cNvPr id="35" name="Line 31"/>
              <p:cNvSpPr>
                <a:spLocks noChangeShapeType="1"/>
              </p:cNvSpPr>
              <p:nvPr/>
            </p:nvSpPr>
            <p:spPr bwMode="auto">
              <a:xfrm flipV="1">
                <a:off x="2784" y="3168"/>
                <a:ext cx="96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 sz="2000">
                  <a:latin typeface="+mj-lt"/>
                </a:endParaRPr>
              </a:p>
            </p:txBody>
          </p:sp>
          <p:sp>
            <p:nvSpPr>
              <p:cNvPr id="36" name="Line 32"/>
              <p:cNvSpPr>
                <a:spLocks noChangeShapeType="1"/>
              </p:cNvSpPr>
              <p:nvPr/>
            </p:nvSpPr>
            <p:spPr bwMode="auto">
              <a:xfrm flipH="1" flipV="1">
                <a:off x="2880" y="3168"/>
                <a:ext cx="96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 sz="2000">
                  <a:latin typeface="+mj-lt"/>
                </a:endParaRPr>
              </a:p>
            </p:txBody>
          </p:sp>
        </p:grpSp>
      </p:grpSp>
      <p:sp>
        <p:nvSpPr>
          <p:cNvPr id="37" name="Line 36"/>
          <p:cNvSpPr>
            <a:spLocks noChangeShapeType="1"/>
          </p:cNvSpPr>
          <p:nvPr/>
        </p:nvSpPr>
        <p:spPr bwMode="auto">
          <a:xfrm>
            <a:off x="2831306" y="3658518"/>
            <a:ext cx="0" cy="1796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2000" dirty="0">
              <a:latin typeface="+mj-lt"/>
            </a:endParaRPr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>
            <a:off x="2039143" y="4948716"/>
            <a:ext cx="3229208" cy="443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2000">
              <a:latin typeface="+mj-lt"/>
            </a:endParaRPr>
          </a:p>
        </p:txBody>
      </p:sp>
      <p:sp>
        <p:nvSpPr>
          <p:cNvPr id="39" name="Text Box 38"/>
          <p:cNvSpPr txBox="1">
            <a:spLocks noChangeArrowheads="1"/>
          </p:cNvSpPr>
          <p:nvPr/>
        </p:nvSpPr>
        <p:spPr bwMode="auto">
          <a:xfrm>
            <a:off x="2143647" y="4163994"/>
            <a:ext cx="5762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latin typeface="+mj-lt"/>
                <a:cs typeface="Arial" panose="020B0604020202020204" pitchFamily="34" charset="0"/>
              </a:rPr>
              <a:t>GT</a:t>
            </a:r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2135576" y="5010901"/>
            <a:ext cx="7000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latin typeface="+mj-lt"/>
                <a:cs typeface="Arial" panose="020B0604020202020204" pitchFamily="34" charset="0"/>
              </a:rPr>
              <a:t>KL</a:t>
            </a:r>
          </a:p>
        </p:txBody>
      </p:sp>
      <p:pic>
        <p:nvPicPr>
          <p:cNvPr id="41" name="Picture 40" descr="Ảnh động đẹp (8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61" y="655542"/>
            <a:ext cx="495300" cy="213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 descr="Ảnh động đẹp (8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672" y="655542"/>
            <a:ext cx="49530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 descr="Ảnh động trang trí (54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479" y="2347968"/>
            <a:ext cx="5459364" cy="40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 43"/>
          <p:cNvGrpSpPr>
            <a:grpSpLocks/>
          </p:cNvGrpSpPr>
          <p:nvPr/>
        </p:nvGrpSpPr>
        <p:grpSpPr bwMode="auto">
          <a:xfrm>
            <a:off x="3753413" y="4149425"/>
            <a:ext cx="1903412" cy="396875"/>
            <a:chOff x="793" y="2024"/>
            <a:chExt cx="1199" cy="250"/>
          </a:xfrm>
        </p:grpSpPr>
        <p:sp>
          <p:nvSpPr>
            <p:cNvPr id="45" name="Text Box 29"/>
            <p:cNvSpPr txBox="1">
              <a:spLocks noChangeArrowheads="1"/>
            </p:cNvSpPr>
            <p:nvPr/>
          </p:nvSpPr>
          <p:spPr bwMode="auto">
            <a:xfrm>
              <a:off x="793" y="2024"/>
              <a:ext cx="119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dirty="0">
                  <a:latin typeface="+mj-lt"/>
                  <a:cs typeface="Arial" panose="020B0604020202020204" pitchFamily="34" charset="0"/>
                </a:rPr>
                <a:t>D</a:t>
              </a:r>
              <a:r>
                <a:rPr lang="en-US" altLang="en-US" sz="2000" dirty="0" smtClean="0">
                  <a:latin typeface="+mj-lt"/>
                  <a:cs typeface="Arial" panose="020B0604020202020204" pitchFamily="34" charset="0"/>
                </a:rPr>
                <a:t>   = </a:t>
              </a:r>
              <a:r>
                <a:rPr lang="en-US" altLang="en-US" sz="2000" dirty="0">
                  <a:latin typeface="+mj-lt"/>
                  <a:cs typeface="Arial" panose="020B0604020202020204" pitchFamily="34" charset="0"/>
                </a:rPr>
                <a:t>90</a:t>
              </a:r>
              <a:r>
                <a:rPr lang="en-US" altLang="en-US" sz="2000" baseline="30000" dirty="0">
                  <a:latin typeface="+mj-lt"/>
                  <a:cs typeface="Arial" panose="020B0604020202020204" pitchFamily="34" charset="0"/>
                </a:rPr>
                <a:t>0</a:t>
              </a:r>
              <a:endParaRPr lang="en-US" altLang="en-US" sz="2000" dirty="0">
                <a:latin typeface="+mj-lt"/>
                <a:cs typeface="Arial" panose="020B0604020202020204" pitchFamily="34" charset="0"/>
              </a:endParaRPr>
            </a:p>
          </p:txBody>
        </p:sp>
        <p:grpSp>
          <p:nvGrpSpPr>
            <p:cNvPr id="46" name="Group 45"/>
            <p:cNvGrpSpPr>
              <a:grpSpLocks/>
            </p:cNvGrpSpPr>
            <p:nvPr/>
          </p:nvGrpSpPr>
          <p:grpSpPr bwMode="auto">
            <a:xfrm>
              <a:off x="810" y="2024"/>
              <a:ext cx="192" cy="60"/>
              <a:chOff x="2784" y="3168"/>
              <a:chExt cx="192" cy="48"/>
            </a:xfrm>
          </p:grpSpPr>
          <p:sp>
            <p:nvSpPr>
              <p:cNvPr id="50" name="Line 31"/>
              <p:cNvSpPr>
                <a:spLocks noChangeShapeType="1"/>
              </p:cNvSpPr>
              <p:nvPr/>
            </p:nvSpPr>
            <p:spPr bwMode="auto">
              <a:xfrm flipV="1">
                <a:off x="2784" y="3168"/>
                <a:ext cx="96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 sz="2000">
                  <a:latin typeface="+mj-lt"/>
                </a:endParaRPr>
              </a:p>
            </p:txBody>
          </p:sp>
          <p:sp>
            <p:nvSpPr>
              <p:cNvPr id="51" name="Line 32"/>
              <p:cNvSpPr>
                <a:spLocks noChangeShapeType="1"/>
              </p:cNvSpPr>
              <p:nvPr/>
            </p:nvSpPr>
            <p:spPr bwMode="auto">
              <a:xfrm flipH="1" flipV="1">
                <a:off x="2880" y="3168"/>
                <a:ext cx="96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 sz="2000">
                  <a:latin typeface="+mj-lt"/>
                </a:endParaRPr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7989" y="2800484"/>
            <a:ext cx="3815442" cy="357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48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5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650"/>
                            </p:stCondLst>
                            <p:childTnLst>
                              <p:par>
                                <p:cTn id="4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0" grpId="0" animBg="1"/>
      <p:bldP spid="6" grpId="0"/>
      <p:bldP spid="28" grpId="0"/>
      <p:bldP spid="37" grpId="0" animBg="1"/>
      <p:bldP spid="38" grpId="0" animBg="1"/>
      <p:bldP spid="39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4686127" y="252902"/>
            <a:ext cx="1841862" cy="73866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VÍ DỤ 2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079456" y="481993"/>
            <a:ext cx="1286653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95257" y="1955079"/>
            <a:ext cx="8077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>
              <a:latin typeface="+mj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95256" y="1286693"/>
            <a:ext cx="9960423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altLang="en-US" sz="2500" b="1" dirty="0" smtClean="0">
                <a:solidFill>
                  <a:srgbClr val="003300"/>
                </a:solidFill>
                <a:latin typeface="+mj-lt"/>
                <a:cs typeface="Arial" panose="020B0604020202020204" pitchFamily="34" charset="0"/>
              </a:rPr>
              <a:t>	Cho tam giác ABC vuông tại B và tam giác ADC vuông tại D. Biết rằng AB = AD, hãy chứng </a:t>
            </a:r>
            <a:r>
              <a:rPr lang="en-US" altLang="en-US" sz="2500" b="1" dirty="0">
                <a:solidFill>
                  <a:srgbClr val="003300"/>
                </a:solidFill>
                <a:latin typeface="+mj-lt"/>
                <a:cs typeface="Arial" panose="020B0604020202020204" pitchFamily="34" charset="0"/>
              </a:rPr>
              <a:t>minh </a:t>
            </a:r>
            <a:r>
              <a:rPr lang="en-US" altLang="en-US" sz="2500" b="1" dirty="0">
                <a:solidFill>
                  <a:srgbClr val="003300"/>
                </a:solidFill>
                <a:latin typeface="+mj-lt"/>
                <a:cs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en-US" altLang="en-US" sz="2500" b="1" dirty="0">
                <a:solidFill>
                  <a:srgbClr val="003300"/>
                </a:solidFill>
                <a:latin typeface="+mj-lt"/>
                <a:cs typeface="Arial" panose="020B0604020202020204" pitchFamily="34" charset="0"/>
              </a:rPr>
              <a:t> ABC = </a:t>
            </a:r>
            <a:r>
              <a:rPr lang="en-US" altLang="en-US" sz="2500" b="1" dirty="0" smtClean="0">
                <a:solidFill>
                  <a:srgbClr val="003300"/>
                </a:solidFill>
                <a:latin typeface="+mj-lt"/>
                <a:cs typeface="Arial" panose="020B0604020202020204" pitchFamily="34" charset="0"/>
                <a:sym typeface="Symbol" panose="05050102010706020507" pitchFamily="18" charset="2"/>
              </a:rPr>
              <a:t>ADC </a:t>
            </a:r>
            <a:r>
              <a:rPr lang="en-US" altLang="en-US" sz="2500" b="1" dirty="0">
                <a:solidFill>
                  <a:srgbClr val="003300"/>
                </a:solidFill>
                <a:latin typeface="+mj-lt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41" name="Picture 40" descr="Ảnh động đẹp (8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53" y="746982"/>
            <a:ext cx="495300" cy="213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 descr="Ảnh động đẹp (8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672" y="655542"/>
            <a:ext cx="49530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 descr="Ảnh động trang trí (54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479" y="2347968"/>
            <a:ext cx="5459364" cy="40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8923" y="2950323"/>
            <a:ext cx="3517348" cy="3291878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959892"/>
              </p:ext>
            </p:extLst>
          </p:nvPr>
        </p:nvGraphicFramePr>
        <p:xfrm>
          <a:off x="3068800" y="3300929"/>
          <a:ext cx="897490" cy="282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6" name="Equation" r:id="rId6" imgW="520474" imgH="165028" progId="Equation.DSMT4">
                  <p:embed/>
                </p:oleObj>
              </mc:Choice>
              <mc:Fallback>
                <p:oleObj name="Equation" r:id="rId6" imgW="520474" imgH="165028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8800" y="3300929"/>
                        <a:ext cx="897490" cy="2825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060230"/>
              </p:ext>
            </p:extLst>
          </p:nvPr>
        </p:nvGraphicFramePr>
        <p:xfrm>
          <a:off x="4626474" y="3319935"/>
          <a:ext cx="947978" cy="293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7" name="Equation" r:id="rId8" imgW="533160" imgH="164880" progId="Equation.DSMT4">
                  <p:embed/>
                </p:oleObj>
              </mc:Choice>
              <mc:Fallback>
                <p:oleObj name="Equation" r:id="rId8" imgW="533160" imgH="1648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6474" y="3319935"/>
                        <a:ext cx="947978" cy="2930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5976732"/>
              </p:ext>
            </p:extLst>
          </p:nvPr>
        </p:nvGraphicFramePr>
        <p:xfrm>
          <a:off x="2785871" y="3735270"/>
          <a:ext cx="2788580" cy="561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8" name="Equation" r:id="rId10" imgW="1625400" imgH="330120" progId="Equation.DSMT4">
                  <p:embed/>
                </p:oleObj>
              </mc:Choice>
              <mc:Fallback>
                <p:oleObj name="Equation" r:id="rId10" imgW="1625400" imgH="3301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5871" y="3735270"/>
                        <a:ext cx="2788580" cy="5610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6175820"/>
              </p:ext>
            </p:extLst>
          </p:nvPr>
        </p:nvGraphicFramePr>
        <p:xfrm>
          <a:off x="2376650" y="5284661"/>
          <a:ext cx="3475509" cy="473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9" name="Equation" r:id="rId12" imgW="2057400" imgH="279360" progId="Equation.DSMT4">
                  <p:embed/>
                </p:oleObj>
              </mc:Choice>
              <mc:Fallback>
                <p:oleObj name="Equation" r:id="rId12" imgW="2057400" imgH="2793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6650" y="5284661"/>
                        <a:ext cx="3475509" cy="4731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0202649"/>
              </p:ext>
            </p:extLst>
          </p:nvPr>
        </p:nvGraphicFramePr>
        <p:xfrm>
          <a:off x="2955925" y="5854700"/>
          <a:ext cx="2197100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0" name="Equation" r:id="rId14" imgW="1206360" imgH="164880" progId="Equation.DSMT4">
                  <p:embed/>
                </p:oleObj>
              </mc:Choice>
              <mc:Fallback>
                <p:oleObj name="Equation" r:id="rId14" imgW="1206360" imgH="1648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5925" y="5854700"/>
                        <a:ext cx="2197100" cy="3000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323067" y="3190172"/>
            <a:ext cx="825867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vi-VN" sz="2400" b="1" dirty="0">
                <a:solidFill>
                  <a:srgbClr val="003300"/>
                </a:solidFill>
                <a:latin typeface="+mj-lt"/>
                <a:cs typeface="Arial" panose="020B0604020202020204" pitchFamily="34" charset="0"/>
              </a:rPr>
              <a:t> Xét 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3982400" y="3210701"/>
            <a:ext cx="6463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vi-VN" sz="2400" b="1" dirty="0">
                <a:solidFill>
                  <a:srgbClr val="003300"/>
                </a:solidFill>
                <a:latin typeface="+mj-lt"/>
                <a:cs typeface="Arial" panose="020B0604020202020204" pitchFamily="34" charset="0"/>
              </a:rPr>
              <a:t>và </a:t>
            </a:r>
            <a:r>
              <a:rPr kumimoji="0" lang="en-US" alt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vi-V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5681373" y="3207537"/>
            <a:ext cx="57740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vi-VN" sz="2400" b="1" dirty="0" smtClean="0">
                <a:solidFill>
                  <a:srgbClr val="003300"/>
                </a:solidFill>
                <a:latin typeface="+mj-lt"/>
                <a:cs typeface="Arial" panose="020B0604020202020204" pitchFamily="34" charset="0"/>
              </a:rPr>
              <a:t>có:</a:t>
            </a:r>
            <a:endParaRPr lang="vi-VN" altLang="vi-VN" sz="2400" b="1" dirty="0">
              <a:solidFill>
                <a:srgbClr val="003300"/>
              </a:solidFill>
              <a:latin typeface="+mj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vi-V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2720792" y="4145547"/>
            <a:ext cx="190853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vi-VN" sz="2400" b="1" dirty="0">
                <a:solidFill>
                  <a:srgbClr val="003300"/>
                </a:solidFill>
                <a:latin typeface="+mj-lt"/>
                <a:cs typeface="Arial" panose="020B0604020202020204" pitchFamily="34" charset="0"/>
              </a:rPr>
              <a:t>AB = </a:t>
            </a:r>
            <a:r>
              <a:rPr lang="en-US" altLang="vi-VN" sz="2400" b="1" dirty="0" smtClean="0">
                <a:solidFill>
                  <a:srgbClr val="003300"/>
                </a:solidFill>
                <a:latin typeface="+mj-lt"/>
                <a:cs typeface="Arial" panose="020B0604020202020204" pitchFamily="34" charset="0"/>
              </a:rPr>
              <a:t>AD </a:t>
            </a:r>
            <a:r>
              <a:rPr lang="en-US" altLang="vi-VN" sz="2400" b="1" dirty="0">
                <a:solidFill>
                  <a:srgbClr val="003300"/>
                </a:solidFill>
                <a:latin typeface="+mj-lt"/>
                <a:cs typeface="Arial" panose="020B0604020202020204" pitchFamily="34" charset="0"/>
              </a:rPr>
              <a:t>(</a:t>
            </a:r>
            <a:r>
              <a:rPr lang="en-US" altLang="vi-VN" sz="2400" b="1" dirty="0" err="1">
                <a:solidFill>
                  <a:srgbClr val="003300"/>
                </a:solidFill>
                <a:latin typeface="+mj-lt"/>
                <a:cs typeface="Arial" panose="020B0604020202020204" pitchFamily="34" charset="0"/>
              </a:rPr>
              <a:t>gt</a:t>
            </a:r>
            <a:r>
              <a:rPr lang="en-US" altLang="vi-VN" sz="2400" b="1" dirty="0">
                <a:solidFill>
                  <a:srgbClr val="003300"/>
                </a:solidFill>
                <a:latin typeface="+mj-lt"/>
                <a:cs typeface="Arial" panose="020B0604020202020204" pitchFamily="34" charset="0"/>
              </a:rPr>
              <a:t>)</a:t>
            </a:r>
            <a:endParaRPr lang="vi-VN" altLang="vi-VN" sz="2400" b="1" dirty="0">
              <a:solidFill>
                <a:srgbClr val="003300"/>
              </a:solidFill>
              <a:latin typeface="+mj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vi-VN" sz="2400" b="1" dirty="0" smtClean="0">
                <a:solidFill>
                  <a:srgbClr val="003300"/>
                </a:solidFill>
                <a:latin typeface="+mj-lt"/>
                <a:cs typeface="Arial" panose="020B0604020202020204" pitchFamily="34" charset="0"/>
              </a:rPr>
              <a:t>AC chung</a:t>
            </a:r>
            <a:endParaRPr lang="vi-VN" altLang="vi-VN" sz="2400" b="1" dirty="0">
              <a:solidFill>
                <a:srgbClr val="0033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2203782" y="5704831"/>
            <a:ext cx="816249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vi-VN" sz="2400" b="1" dirty="0">
                <a:solidFill>
                  <a:srgbClr val="003300"/>
                </a:solidFill>
                <a:latin typeface="+mj-lt"/>
                <a:cs typeface="Arial" panose="020B0604020202020204" pitchFamily="34" charset="0"/>
              </a:rPr>
              <a:t>Vậy 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8642324" y="320186"/>
            <a:ext cx="2420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ID2223 GA GV109120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87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4686126" y="252902"/>
            <a:ext cx="2968707" cy="73866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LUYỆN TẬP 3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079456" y="481993"/>
            <a:ext cx="1286653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95257" y="1955079"/>
            <a:ext cx="8077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>
              <a:latin typeface="+mj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03815" y="1286693"/>
            <a:ext cx="9960423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altLang="en-US" sz="2500" b="1" dirty="0" smtClean="0">
                <a:solidFill>
                  <a:srgbClr val="003300"/>
                </a:solidFill>
                <a:latin typeface="+mj-lt"/>
                <a:cs typeface="Arial" panose="020B0604020202020204" pitchFamily="34" charset="0"/>
              </a:rPr>
              <a:t>	Cho 3 điểm A, B, C nằm trên đường tròn tâm O và điểm M, N, P như hình 4.54. Hãy chỉ ra ba cặp tam giác vuông bằng nhau trong hình. </a:t>
            </a:r>
            <a:endParaRPr lang="en-US" altLang="en-US" sz="2500" b="1" dirty="0">
              <a:solidFill>
                <a:srgbClr val="00330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1" name="Picture 40" descr="Ảnh động đẹp (8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53" y="746982"/>
            <a:ext cx="495300" cy="213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 descr="Ảnh động đẹp (8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186" y="622234"/>
            <a:ext cx="49530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 descr="Ảnh động trang trí (54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479" y="2347968"/>
            <a:ext cx="5459364" cy="40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/>
          <p:nvPr/>
        </p:nvPicPr>
        <p:blipFill>
          <a:blip r:embed="rId4"/>
          <a:stretch>
            <a:fillRect/>
          </a:stretch>
        </p:blipFill>
        <p:spPr>
          <a:xfrm>
            <a:off x="7864525" y="3283812"/>
            <a:ext cx="2552392" cy="255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3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2B9DF97-ECE8-49FA-B354-18B2BB18F7DC}"/>
              </a:ext>
            </a:extLst>
          </p:cNvPr>
          <p:cNvSpPr/>
          <p:nvPr/>
        </p:nvSpPr>
        <p:spPr>
          <a:xfrm>
            <a:off x="2815349" y="2081071"/>
            <a:ext cx="76867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VẬN DỤNG, MỞ RỘNG</a:t>
            </a:r>
          </a:p>
        </p:txBody>
      </p:sp>
    </p:spTree>
    <p:extLst>
      <p:ext uri="{BB962C8B-B14F-4D97-AF65-F5344CB8AC3E}">
        <p14:creationId xmlns:p14="http://schemas.microsoft.com/office/powerpoint/2010/main" val="367605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4362995" y="312232"/>
            <a:ext cx="3396341" cy="73866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THỬ THÁCH NHỎ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079456" y="481993"/>
            <a:ext cx="1286653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95257" y="1955079"/>
            <a:ext cx="8077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>
              <a:latin typeface="+mj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56068" y="1525787"/>
            <a:ext cx="996042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500" b="1" dirty="0" smtClean="0">
                <a:solidFill>
                  <a:srgbClr val="00330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altLang="en-US" sz="2800" b="1" dirty="0" smtClean="0">
                <a:solidFill>
                  <a:srgbClr val="003300"/>
                </a:solidFill>
                <a:latin typeface="+mj-lt"/>
                <a:cs typeface="Arial" panose="020B0604020202020204" pitchFamily="34" charset="0"/>
              </a:rPr>
              <a:t>Có 2 chiếc thang dài như nhau được dựa vào 1 bức tường với cùng độ cao BH = B’H’ như hình 4.55. Các góc BAH và B’A’H’ có bằng nhau không? Vì sao?</a:t>
            </a:r>
            <a:endParaRPr lang="en-US" altLang="en-US" sz="2800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456" y="1450969"/>
            <a:ext cx="555254" cy="52322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3998322" y="3176724"/>
            <a:ext cx="4125686" cy="309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05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28701" y="497769"/>
            <a:ext cx="41569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4.20(Hình b- SGK/79)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718457" y="1168625"/>
            <a:ext cx="932537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600" b="1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Mỗi hình sau có các cặp tam giác vuông nào bằng nhau? Vì sao?</a:t>
            </a:r>
            <a:endParaRPr kumimoji="0" lang="en-US" altLang="en-US" sz="2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3389312" y="1808704"/>
            <a:ext cx="3176588" cy="268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29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gôi nhà hoạt hình, phim hoạt hình png | Klipartz">
            <a:extLst>
              <a:ext uri="{FF2B5EF4-FFF2-40B4-BE49-F238E27FC236}">
                <a16:creationId xmlns:a16="http://schemas.microsoft.com/office/drawing/2014/main" id="{B6D2A223-7998-46D0-8638-5871D10FE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88" b="98547" l="6742" r="91798">
                        <a14:foregroundMark x1="11685" y1="4888" x2="18652" y2="19287"/>
                        <a14:foregroundMark x1="6742" y1="22061" x2="6742" y2="23910"/>
                        <a14:foregroundMark x1="90225" y1="45046" x2="91910" y2="49273"/>
                        <a14:foregroundMark x1="80899" y1="89960" x2="55169" y2="94848"/>
                        <a14:foregroundMark x1="55169" y1="94848" x2="34944" y2="88507"/>
                        <a14:foregroundMark x1="34944" y1="88507" x2="16292" y2="75826"/>
                        <a14:foregroundMark x1="16292" y1="75826" x2="17978" y2="59181"/>
                        <a14:foregroundMark x1="17978" y1="59181" x2="17978" y2="59181"/>
                        <a14:foregroundMark x1="55843" y1="98547" x2="49101" y2="985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8753"/>
            <a:ext cx="5708649" cy="485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126AF6-F803-4780-A560-0FCC3114307F}"/>
              </a:ext>
            </a:extLst>
          </p:cNvPr>
          <p:cNvSpPr txBox="1"/>
          <p:nvPr/>
        </p:nvSpPr>
        <p:spPr>
          <a:xfrm>
            <a:off x="6463099" y="903365"/>
            <a:ext cx="44380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HƯỚNG DẪN VỀ NHÀ</a:t>
            </a:r>
          </a:p>
        </p:txBody>
      </p:sp>
      <p:sp>
        <p:nvSpPr>
          <p:cNvPr id="3" name="Rectangle 2"/>
          <p:cNvSpPr/>
          <p:nvPr/>
        </p:nvSpPr>
        <p:spPr>
          <a:xfrm>
            <a:off x="5708649" y="1678640"/>
            <a:ext cx="6191251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</a:rPr>
              <a:t>- Ôn lại: kiến thức về các trường hợp bằng nhau của hai tam giác vuông.</a:t>
            </a:r>
            <a:endParaRPr lang="vi-VN" sz="26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</a:rPr>
              <a:t>- Làm bài 4.20a</a:t>
            </a:r>
            <a:r>
              <a:rPr lang="en-US" sz="2600" b="1" dirty="0" smtClean="0">
                <a:solidFill>
                  <a:schemeClr val="accent1">
                    <a:lumMod val="50000"/>
                  </a:schemeClr>
                </a:solidFill>
              </a:rPr>
              <a:t>, c, d</a:t>
            </a: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</a:rPr>
              <a:t>; 4.21; </a:t>
            </a:r>
            <a:r>
              <a:rPr lang="en-US" sz="2600" b="1" dirty="0" smtClean="0">
                <a:solidFill>
                  <a:schemeClr val="accent1">
                    <a:lumMod val="50000"/>
                  </a:schemeClr>
                </a:solidFill>
              </a:rPr>
              <a:t>4.22 (</a:t>
            </a: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</a:rPr>
              <a:t>SGK/79</a:t>
            </a:r>
            <a:r>
              <a:rPr lang="en-US" sz="2600" b="1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endParaRPr lang="vi-VN" sz="26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</a:rPr>
              <a:t>- Đọc trước mục “Bài 16: Tam giác cân. Đường trung trực của đoạn thẳng</a:t>
            </a:r>
            <a:r>
              <a:rPr lang="en-US" sz="2600" b="1" dirty="0" smtClean="0">
                <a:solidFill>
                  <a:schemeClr val="accent1">
                    <a:lumMod val="50000"/>
                  </a:schemeClr>
                </a:solidFill>
              </a:rPr>
              <a:t>”.</a:t>
            </a:r>
            <a:endParaRPr lang="vi-VN" sz="2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7166064" y="5018050"/>
            <a:ext cx="2420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ID2223 GA GV109120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28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3291474" y="479336"/>
            <a:ext cx="4724400" cy="8382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eaLnBrk="1" hangingPunct="1">
              <a:defRPr/>
            </a:pPr>
            <a:r>
              <a:rPr lang="en-US" sz="32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đầu/ Khởi động</a:t>
            </a:r>
            <a:endParaRPr lang="en-US" sz="32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451390" y="1946411"/>
            <a:ext cx="1009976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	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Phát biểu được ba trường hợp bằng nhau của hai tam giác vuông, vẽ hình minh họa và viết giả thiết kết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luận?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14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9" grpId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1E69DE-A999-4A5A-BF3C-D81043EEFF71}"/>
              </a:ext>
            </a:extLst>
          </p:cNvPr>
          <p:cNvSpPr/>
          <p:nvPr/>
        </p:nvSpPr>
        <p:spPr>
          <a:xfrm>
            <a:off x="995506" y="1799717"/>
            <a:ext cx="96664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Cảm ơn thầy cô giáo và các em!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AA0419-880E-4CF1-AEBB-D3D94E7B3C59}"/>
              </a:ext>
            </a:extLst>
          </p:cNvPr>
          <p:cNvSpPr/>
          <p:nvPr/>
        </p:nvSpPr>
        <p:spPr>
          <a:xfrm>
            <a:off x="736166" y="3387302"/>
            <a:ext cx="95898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tiết</a:t>
            </a:r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học</a:t>
            </a:r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thành</a:t>
            </a:r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công</a:t>
            </a:r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rực</a:t>
            </a:r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rỡ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Picture 13" descr="https://lh3.googleusercontent.com/-ZEG6AmUlTpE/WsOIcBL3nwI/AAAAAAAACXM/wa4kqWY_ZzoWOQwhUdu_n4BCpzGBB09CACHMYCw/h136/2-ctu.vn_anh_dong_mau_slide_powerpoint_dep_(19).gif">
            <a:extLst>
              <a:ext uri="{FF2B5EF4-FFF2-40B4-BE49-F238E27FC236}">
                <a16:creationId xmlns:a16="http://schemas.microsoft.com/office/drawing/2014/main" id="{1CC349FE-0FCC-4426-8C9E-2BC04B3A99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90" y="260977"/>
            <a:ext cx="51435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8" descr="https://lh3.googleusercontent.com/-pdjmI0guhoI/WsOKKvIORNI/AAAAAAAACe4/2w9xoJp1uAIMMyCEXg8RzbupS6Phi1WYACHMYCw/h136/4-ctu.vn_anh_dong_mau_slide_powerpoint_dep_(113).gif">
            <a:extLst>
              <a:ext uri="{FF2B5EF4-FFF2-40B4-BE49-F238E27FC236}">
                <a16:creationId xmlns:a16="http://schemas.microsoft.com/office/drawing/2014/main" id="{D91DE3CE-B8DB-43A1-B8A9-7BC3822BB0E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720" y="4766497"/>
            <a:ext cx="152400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47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4F4C89-B71E-4565-9053-B9FDD9A14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419" y="1713870"/>
            <a:ext cx="858983" cy="7516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C44601-7D08-4918-902E-83ADB82CC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843" y="1665380"/>
            <a:ext cx="608926" cy="800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23F601-B130-451E-95AC-B09493DC75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792" y="3053195"/>
            <a:ext cx="751609" cy="7516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796682-07EB-45AA-A1B5-4EAEFC9C9D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7918" y="1665380"/>
            <a:ext cx="838200" cy="762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F005C4B-F818-4A39-8C41-898121DE66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5661" y="3588327"/>
            <a:ext cx="1167159" cy="9154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403BCEF-D8B5-4D46-B9FF-B70C0B401A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21944" y="1127650"/>
            <a:ext cx="752475" cy="9620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0AD2A6F-506D-4992-9111-5124083A37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07681" y="3007812"/>
            <a:ext cx="1133475" cy="10382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FA8AE27-797C-4886-9656-E6A18C5206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40906" y="4900096"/>
            <a:ext cx="866775" cy="96202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E24F215-80D8-4C47-8AE7-72207C2302BC}"/>
              </a:ext>
            </a:extLst>
          </p:cNvPr>
          <p:cNvSpPr txBox="1"/>
          <p:nvPr/>
        </p:nvSpPr>
        <p:spPr>
          <a:xfrm flipH="1">
            <a:off x="1676400" y="637309"/>
            <a:ext cx="6019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Một số biểu tượng trong sách</a:t>
            </a:r>
          </a:p>
        </p:txBody>
      </p:sp>
    </p:spTree>
    <p:extLst>
      <p:ext uri="{BB962C8B-B14F-4D97-AF65-F5344CB8AC3E}">
        <p14:creationId xmlns:p14="http://schemas.microsoft.com/office/powerpoint/2010/main" val="193704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62100" y="0"/>
            <a:ext cx="1871663" cy="2781300"/>
            <a:chOff x="1803" y="1836"/>
            <a:chExt cx="1179" cy="1752"/>
          </a:xfrm>
        </p:grpSpPr>
        <p:sp>
          <p:nvSpPr>
            <p:cNvPr id="3" name="AutoShape 3"/>
            <p:cNvSpPr>
              <a:spLocks noChangeArrowheads="1"/>
            </p:cNvSpPr>
            <p:nvPr/>
          </p:nvSpPr>
          <p:spPr bwMode="auto">
            <a:xfrm>
              <a:off x="2016" y="2112"/>
              <a:ext cx="672" cy="1248"/>
            </a:xfrm>
            <a:prstGeom prst="rtTriangl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1803" y="3258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latin typeface=".VnTime" panose="020B7200000000000000" pitchFamily="34" charset="0"/>
                </a:rPr>
                <a:t>A</a:t>
              </a:r>
            </a:p>
          </p:txBody>
        </p:sp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1824" y="1836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latin typeface=".VnTime" panose="020B7200000000000000" pitchFamily="34" charset="0"/>
                </a:rPr>
                <a:t>B</a:t>
              </a: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2646" y="3261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latin typeface=".VnTime" panose="020B7200000000000000" pitchFamily="34" charset="0"/>
                </a:rPr>
                <a:t>C</a:t>
              </a: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007" y="3243"/>
              <a:ext cx="115" cy="11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H="1">
              <a:off x="2304" y="3291"/>
              <a:ext cx="66" cy="11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3581400" y="0"/>
            <a:ext cx="1985963" cy="2819400"/>
            <a:chOff x="3105" y="2304"/>
            <a:chExt cx="1251" cy="1776"/>
          </a:xfrm>
        </p:grpSpPr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>
              <a:off x="3390" y="2580"/>
              <a:ext cx="672" cy="1248"/>
            </a:xfrm>
            <a:prstGeom prst="rtTriangl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3105" y="3750"/>
              <a:ext cx="38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dirty="0" smtClean="0">
                  <a:latin typeface=".VnTime" panose="020B7200000000000000" pitchFamily="34" charset="0"/>
                </a:rPr>
                <a:t>A’</a:t>
              </a:r>
              <a:endParaRPr lang="en-US" altLang="en-US" sz="2800" dirty="0">
                <a:latin typeface=".VnTime" panose="020B7200000000000000" pitchFamily="34" charset="0"/>
              </a:endParaRP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3198" y="2304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dirty="0" smtClean="0">
                  <a:latin typeface=".VnTime" panose="020B7200000000000000" pitchFamily="34" charset="0"/>
                </a:rPr>
                <a:t>B’</a:t>
              </a:r>
              <a:endParaRPr lang="en-US" altLang="en-US" sz="2800" dirty="0">
                <a:latin typeface=".VnTime" panose="020B7200000000000000" pitchFamily="34" charset="0"/>
              </a:endParaRP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4020" y="3729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dirty="0" smtClean="0">
                  <a:latin typeface=".VnTime" panose="020B7200000000000000" pitchFamily="34" charset="0"/>
                </a:rPr>
                <a:t>C’</a:t>
              </a:r>
              <a:endParaRPr lang="en-US" altLang="en-US" sz="2800" dirty="0">
                <a:latin typeface=".VnTime" panose="020B7200000000000000" pitchFamily="34" charset="0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3390" y="3711"/>
              <a:ext cx="115" cy="11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 flipH="1">
              <a:off x="3678" y="3759"/>
              <a:ext cx="66" cy="11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1819275" y="1371600"/>
            <a:ext cx="152400" cy="80963"/>
            <a:chOff x="2658" y="1056"/>
            <a:chExt cx="96" cy="51"/>
          </a:xfrm>
        </p:grpSpPr>
        <p:sp>
          <p:nvSpPr>
            <p:cNvPr id="17" name="Line 17"/>
            <p:cNvSpPr>
              <a:spLocks noChangeShapeType="1"/>
            </p:cNvSpPr>
            <p:nvPr/>
          </p:nvSpPr>
          <p:spPr bwMode="auto">
            <a:xfrm>
              <a:off x="2658" y="105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2658" y="1107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9" name="Group 19"/>
          <p:cNvGrpSpPr>
            <a:grpSpLocks/>
          </p:cNvGrpSpPr>
          <p:nvPr/>
        </p:nvGrpSpPr>
        <p:grpSpPr bwMode="auto">
          <a:xfrm>
            <a:off x="3948113" y="1371600"/>
            <a:ext cx="157162" cy="76200"/>
            <a:chOff x="4194" y="960"/>
            <a:chExt cx="99" cy="48"/>
          </a:xfrm>
        </p:grpSpPr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4194" y="96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4197" y="100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2" name="Group 22"/>
          <p:cNvGrpSpPr>
            <a:grpSpLocks/>
          </p:cNvGrpSpPr>
          <p:nvPr/>
        </p:nvGrpSpPr>
        <p:grpSpPr bwMode="auto">
          <a:xfrm>
            <a:off x="6134100" y="0"/>
            <a:ext cx="1871663" cy="2781300"/>
            <a:chOff x="1803" y="1836"/>
            <a:chExt cx="1179" cy="1752"/>
          </a:xfrm>
        </p:grpSpPr>
        <p:sp>
          <p:nvSpPr>
            <p:cNvPr id="23" name="AutoShape 23"/>
            <p:cNvSpPr>
              <a:spLocks noChangeArrowheads="1"/>
            </p:cNvSpPr>
            <p:nvPr/>
          </p:nvSpPr>
          <p:spPr bwMode="auto">
            <a:xfrm>
              <a:off x="2016" y="2112"/>
              <a:ext cx="672" cy="1248"/>
            </a:xfrm>
            <a:prstGeom prst="rtTriangl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>
              <a:off x="1803" y="3258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latin typeface=".VnTime" panose="020B7200000000000000" pitchFamily="34" charset="0"/>
                </a:rPr>
                <a:t>A</a:t>
              </a:r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>
              <a:off x="1824" y="1836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latin typeface=".VnTime" panose="020B7200000000000000" pitchFamily="34" charset="0"/>
                </a:rPr>
                <a:t>B</a:t>
              </a:r>
            </a:p>
          </p:txBody>
        </p:sp>
        <p:sp>
          <p:nvSpPr>
            <p:cNvPr id="26" name="Text Box 26"/>
            <p:cNvSpPr txBox="1">
              <a:spLocks noChangeArrowheads="1"/>
            </p:cNvSpPr>
            <p:nvPr/>
          </p:nvSpPr>
          <p:spPr bwMode="auto">
            <a:xfrm>
              <a:off x="2646" y="3261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latin typeface=".VnTime" panose="020B7200000000000000" pitchFamily="34" charset="0"/>
                </a:rPr>
                <a:t>C</a:t>
              </a:r>
            </a:p>
          </p:txBody>
        </p: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2007" y="3243"/>
              <a:ext cx="115" cy="11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 flipH="1">
              <a:off x="2304" y="3291"/>
              <a:ext cx="66" cy="11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9" name="Group 29"/>
          <p:cNvGrpSpPr>
            <a:grpSpLocks/>
          </p:cNvGrpSpPr>
          <p:nvPr/>
        </p:nvGrpSpPr>
        <p:grpSpPr bwMode="auto">
          <a:xfrm>
            <a:off x="7886700" y="0"/>
            <a:ext cx="2024063" cy="2781300"/>
            <a:chOff x="3081" y="2304"/>
            <a:chExt cx="1275" cy="1752"/>
          </a:xfrm>
        </p:grpSpPr>
        <p:sp>
          <p:nvSpPr>
            <p:cNvPr id="30" name="AutoShape 30"/>
            <p:cNvSpPr>
              <a:spLocks noChangeArrowheads="1"/>
            </p:cNvSpPr>
            <p:nvPr/>
          </p:nvSpPr>
          <p:spPr bwMode="auto">
            <a:xfrm>
              <a:off x="3390" y="2580"/>
              <a:ext cx="672" cy="1248"/>
            </a:xfrm>
            <a:prstGeom prst="rtTriangl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1" name="Text Box 31"/>
            <p:cNvSpPr txBox="1">
              <a:spLocks noChangeArrowheads="1"/>
            </p:cNvSpPr>
            <p:nvPr/>
          </p:nvSpPr>
          <p:spPr bwMode="auto">
            <a:xfrm>
              <a:off x="3081" y="3726"/>
              <a:ext cx="43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dirty="0" smtClean="0">
                  <a:latin typeface=".VnTime" panose="020B7200000000000000" pitchFamily="34" charset="0"/>
                </a:rPr>
                <a:t>A’</a:t>
              </a:r>
              <a:endParaRPr lang="en-US" altLang="en-US" sz="2800" dirty="0">
                <a:latin typeface=".VnTime" panose="020B7200000000000000" pitchFamily="34" charset="0"/>
              </a:endParaRPr>
            </a:p>
          </p:txBody>
        </p:sp>
        <p:sp>
          <p:nvSpPr>
            <p:cNvPr id="32" name="Text Box 32"/>
            <p:cNvSpPr txBox="1">
              <a:spLocks noChangeArrowheads="1"/>
            </p:cNvSpPr>
            <p:nvPr/>
          </p:nvSpPr>
          <p:spPr bwMode="auto">
            <a:xfrm>
              <a:off x="3198" y="2304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dirty="0" smtClean="0">
                  <a:latin typeface=".VnTime" panose="020B7200000000000000" pitchFamily="34" charset="0"/>
                </a:rPr>
                <a:t>B’</a:t>
              </a:r>
              <a:endParaRPr lang="en-US" altLang="en-US" sz="2800" dirty="0">
                <a:latin typeface=".VnTime" panose="020B7200000000000000" pitchFamily="34" charset="0"/>
              </a:endParaRPr>
            </a:p>
          </p:txBody>
        </p:sp>
        <p:sp>
          <p:nvSpPr>
            <p:cNvPr id="33" name="Text Box 33"/>
            <p:cNvSpPr txBox="1">
              <a:spLocks noChangeArrowheads="1"/>
            </p:cNvSpPr>
            <p:nvPr/>
          </p:nvSpPr>
          <p:spPr bwMode="auto">
            <a:xfrm>
              <a:off x="4020" y="3729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dirty="0" smtClean="0">
                  <a:latin typeface=".VnTime" panose="020B7200000000000000" pitchFamily="34" charset="0"/>
                </a:rPr>
                <a:t>C’</a:t>
              </a:r>
              <a:endParaRPr lang="en-US" altLang="en-US" sz="2800" dirty="0">
                <a:latin typeface=".VnTime" panose="020B7200000000000000" pitchFamily="34" charset="0"/>
              </a:endParaRPr>
            </a:p>
          </p:txBody>
        </p:sp>
        <p:sp>
          <p:nvSpPr>
            <p:cNvPr id="34" name="Rectangle 34"/>
            <p:cNvSpPr>
              <a:spLocks noChangeArrowheads="1"/>
            </p:cNvSpPr>
            <p:nvPr/>
          </p:nvSpPr>
          <p:spPr bwMode="auto">
            <a:xfrm>
              <a:off x="3390" y="3711"/>
              <a:ext cx="115" cy="11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5" name="Line 35"/>
            <p:cNvSpPr>
              <a:spLocks noChangeShapeType="1"/>
            </p:cNvSpPr>
            <p:nvPr/>
          </p:nvSpPr>
          <p:spPr bwMode="auto">
            <a:xfrm flipH="1">
              <a:off x="3678" y="3759"/>
              <a:ext cx="66" cy="11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36" name="Arc 36"/>
          <p:cNvSpPr>
            <a:spLocks/>
          </p:cNvSpPr>
          <p:nvPr/>
        </p:nvSpPr>
        <p:spPr bwMode="auto">
          <a:xfrm flipH="1">
            <a:off x="7319963" y="2176463"/>
            <a:ext cx="76200" cy="2286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37" name="Arc 37"/>
          <p:cNvSpPr>
            <a:spLocks/>
          </p:cNvSpPr>
          <p:nvPr/>
        </p:nvSpPr>
        <p:spPr bwMode="auto">
          <a:xfrm flipH="1">
            <a:off x="9224963" y="2181225"/>
            <a:ext cx="76200" cy="2286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38" name="Line 38"/>
          <p:cNvSpPr>
            <a:spLocks noChangeShapeType="1"/>
          </p:cNvSpPr>
          <p:nvPr/>
        </p:nvSpPr>
        <p:spPr bwMode="auto">
          <a:xfrm>
            <a:off x="5753100" y="0"/>
            <a:ext cx="0" cy="6858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9" name="Text Box 39"/>
          <p:cNvSpPr txBox="1">
            <a:spLocks noChangeArrowheads="1"/>
          </p:cNvSpPr>
          <p:nvPr/>
        </p:nvSpPr>
        <p:spPr bwMode="auto">
          <a:xfrm>
            <a:off x="1562100" y="2743200"/>
            <a:ext cx="3929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.VnTime" panose="020B7200000000000000" pitchFamily="34" charset="0"/>
                <a:sym typeface="Symbol" panose="05050102010706020507" pitchFamily="18" charset="2"/>
              </a:rPr>
              <a:t></a:t>
            </a:r>
            <a:r>
              <a:rPr lang="en-US" altLang="en-US" sz="2800" dirty="0">
                <a:latin typeface=".VnTime" panose="020B7200000000000000" pitchFamily="34" charset="0"/>
              </a:rPr>
              <a:t>ABC = </a:t>
            </a:r>
            <a:r>
              <a:rPr lang="en-US" altLang="en-US" sz="2800" dirty="0" smtClean="0">
                <a:latin typeface=".VnTime" panose="020B7200000000000000" pitchFamily="34" charset="0"/>
                <a:sym typeface="Symbol" panose="05050102010706020507" pitchFamily="18" charset="2"/>
              </a:rPr>
              <a:t>A’B’C’ </a:t>
            </a:r>
            <a:r>
              <a:rPr lang="en-US" altLang="en-US" sz="2800" dirty="0">
                <a:latin typeface=".VnTime" panose="020B7200000000000000" pitchFamily="34" charset="0"/>
                <a:sym typeface="Symbol" panose="05050102010706020507" pitchFamily="18" charset="2"/>
              </a:rPr>
              <a:t>( c-g-c)</a:t>
            </a:r>
          </a:p>
        </p:txBody>
      </p:sp>
      <p:sp>
        <p:nvSpPr>
          <p:cNvPr id="40" name="Text Box 40"/>
          <p:cNvSpPr txBox="1">
            <a:spLocks noChangeArrowheads="1"/>
          </p:cNvSpPr>
          <p:nvPr/>
        </p:nvSpPr>
        <p:spPr bwMode="auto">
          <a:xfrm>
            <a:off x="6134100" y="2819400"/>
            <a:ext cx="4038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.VnTime" panose="020B7200000000000000" pitchFamily="34" charset="0"/>
                <a:sym typeface="Symbol" panose="05050102010706020507" pitchFamily="18" charset="2"/>
              </a:rPr>
              <a:t></a:t>
            </a:r>
            <a:r>
              <a:rPr lang="en-US" altLang="en-US" sz="2800" dirty="0">
                <a:latin typeface=".VnTime" panose="020B7200000000000000" pitchFamily="34" charset="0"/>
              </a:rPr>
              <a:t>ABC = </a:t>
            </a:r>
            <a:r>
              <a:rPr lang="en-US" altLang="en-US" sz="2800" dirty="0" smtClean="0">
                <a:latin typeface=".VnTime" panose="020B7200000000000000" pitchFamily="34" charset="0"/>
                <a:sym typeface="Symbol" panose="05050102010706020507" pitchFamily="18" charset="2"/>
              </a:rPr>
              <a:t>A’B’C’ </a:t>
            </a:r>
            <a:r>
              <a:rPr lang="en-US" altLang="en-US" sz="2800" dirty="0">
                <a:latin typeface=".VnTime" panose="020B7200000000000000" pitchFamily="34" charset="0"/>
                <a:sym typeface="Symbol" panose="05050102010706020507" pitchFamily="18" charset="2"/>
              </a:rPr>
              <a:t>( g-c-g)</a:t>
            </a:r>
          </a:p>
        </p:txBody>
      </p:sp>
      <p:sp>
        <p:nvSpPr>
          <p:cNvPr id="41" name="Line 41"/>
          <p:cNvSpPr>
            <a:spLocks noChangeShapeType="1"/>
          </p:cNvSpPr>
          <p:nvPr/>
        </p:nvSpPr>
        <p:spPr bwMode="auto">
          <a:xfrm>
            <a:off x="1028700" y="3276600"/>
            <a:ext cx="9144000" cy="762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42" name="Group 42"/>
          <p:cNvGrpSpPr>
            <a:grpSpLocks/>
          </p:cNvGrpSpPr>
          <p:nvPr/>
        </p:nvGrpSpPr>
        <p:grpSpPr bwMode="auto">
          <a:xfrm>
            <a:off x="5829300" y="3352800"/>
            <a:ext cx="1871663" cy="2781300"/>
            <a:chOff x="1803" y="1836"/>
            <a:chExt cx="1179" cy="1752"/>
          </a:xfrm>
        </p:grpSpPr>
        <p:sp>
          <p:nvSpPr>
            <p:cNvPr id="43" name="AutoShape 43"/>
            <p:cNvSpPr>
              <a:spLocks noChangeArrowheads="1"/>
            </p:cNvSpPr>
            <p:nvPr/>
          </p:nvSpPr>
          <p:spPr bwMode="auto">
            <a:xfrm>
              <a:off x="2016" y="2112"/>
              <a:ext cx="672" cy="1248"/>
            </a:xfrm>
            <a:prstGeom prst="rtTriangl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4" name="Text Box 44"/>
            <p:cNvSpPr txBox="1">
              <a:spLocks noChangeArrowheads="1"/>
            </p:cNvSpPr>
            <p:nvPr/>
          </p:nvSpPr>
          <p:spPr bwMode="auto">
            <a:xfrm>
              <a:off x="1803" y="3258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latin typeface=".VnTime" panose="020B7200000000000000" pitchFamily="34" charset="0"/>
                </a:rPr>
                <a:t>A</a:t>
              </a:r>
            </a:p>
          </p:txBody>
        </p:sp>
        <p:sp>
          <p:nvSpPr>
            <p:cNvPr id="45" name="Text Box 45"/>
            <p:cNvSpPr txBox="1">
              <a:spLocks noChangeArrowheads="1"/>
            </p:cNvSpPr>
            <p:nvPr/>
          </p:nvSpPr>
          <p:spPr bwMode="auto">
            <a:xfrm>
              <a:off x="1824" y="1836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latin typeface=".VnTime" panose="020B7200000000000000" pitchFamily="34" charset="0"/>
                </a:rPr>
                <a:t>B</a:t>
              </a:r>
            </a:p>
          </p:txBody>
        </p:sp>
        <p:sp>
          <p:nvSpPr>
            <p:cNvPr id="46" name="Text Box 46"/>
            <p:cNvSpPr txBox="1">
              <a:spLocks noChangeArrowheads="1"/>
            </p:cNvSpPr>
            <p:nvPr/>
          </p:nvSpPr>
          <p:spPr bwMode="auto">
            <a:xfrm>
              <a:off x="2646" y="3261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latin typeface=".VnTime" panose="020B7200000000000000" pitchFamily="34" charset="0"/>
                </a:rPr>
                <a:t>C</a:t>
              </a:r>
            </a:p>
          </p:txBody>
        </p:sp>
        <p:sp>
          <p:nvSpPr>
            <p:cNvPr id="47" name="Rectangle 47"/>
            <p:cNvSpPr>
              <a:spLocks noChangeArrowheads="1"/>
            </p:cNvSpPr>
            <p:nvPr/>
          </p:nvSpPr>
          <p:spPr bwMode="auto">
            <a:xfrm>
              <a:off x="2007" y="3243"/>
              <a:ext cx="115" cy="11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8" name="Line 48"/>
            <p:cNvSpPr>
              <a:spLocks noChangeShapeType="1"/>
            </p:cNvSpPr>
            <p:nvPr/>
          </p:nvSpPr>
          <p:spPr bwMode="auto">
            <a:xfrm flipH="1">
              <a:off x="2304" y="3291"/>
              <a:ext cx="66" cy="11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9" name="Group 49"/>
          <p:cNvGrpSpPr>
            <a:grpSpLocks/>
          </p:cNvGrpSpPr>
          <p:nvPr/>
        </p:nvGrpSpPr>
        <p:grpSpPr bwMode="auto">
          <a:xfrm>
            <a:off x="7734300" y="3352800"/>
            <a:ext cx="1871663" cy="2882900"/>
            <a:chOff x="3177" y="2304"/>
            <a:chExt cx="1179" cy="1816"/>
          </a:xfrm>
        </p:grpSpPr>
        <p:sp>
          <p:nvSpPr>
            <p:cNvPr id="50" name="AutoShape 50"/>
            <p:cNvSpPr>
              <a:spLocks noChangeArrowheads="1"/>
            </p:cNvSpPr>
            <p:nvPr/>
          </p:nvSpPr>
          <p:spPr bwMode="auto">
            <a:xfrm>
              <a:off x="3390" y="2580"/>
              <a:ext cx="672" cy="1248"/>
            </a:xfrm>
            <a:prstGeom prst="rtTriangl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1" name="Text Box 51"/>
            <p:cNvSpPr txBox="1">
              <a:spLocks noChangeArrowheads="1"/>
            </p:cNvSpPr>
            <p:nvPr/>
          </p:nvSpPr>
          <p:spPr bwMode="auto">
            <a:xfrm>
              <a:off x="3177" y="3790"/>
              <a:ext cx="46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dirty="0" smtClean="0">
                  <a:latin typeface=".VnTime" panose="020B7200000000000000" pitchFamily="34" charset="0"/>
                </a:rPr>
                <a:t>A’</a:t>
              </a:r>
              <a:endParaRPr lang="en-US" altLang="en-US" sz="2800" dirty="0">
                <a:latin typeface=".VnTime" panose="020B7200000000000000" pitchFamily="34" charset="0"/>
              </a:endParaRPr>
            </a:p>
          </p:txBody>
        </p:sp>
        <p:sp>
          <p:nvSpPr>
            <p:cNvPr id="52" name="Text Box 52"/>
            <p:cNvSpPr txBox="1">
              <a:spLocks noChangeArrowheads="1"/>
            </p:cNvSpPr>
            <p:nvPr/>
          </p:nvSpPr>
          <p:spPr bwMode="auto">
            <a:xfrm>
              <a:off x="3198" y="2304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dirty="0" smtClean="0">
                  <a:latin typeface=".VnTime" panose="020B7200000000000000" pitchFamily="34" charset="0"/>
                </a:rPr>
                <a:t>B’</a:t>
              </a:r>
              <a:endParaRPr lang="en-US" altLang="en-US" sz="2800" dirty="0">
                <a:latin typeface=".VnTime" panose="020B7200000000000000" pitchFamily="34" charset="0"/>
              </a:endParaRPr>
            </a:p>
          </p:txBody>
        </p:sp>
        <p:sp>
          <p:nvSpPr>
            <p:cNvPr id="53" name="Text Box 53"/>
            <p:cNvSpPr txBox="1">
              <a:spLocks noChangeArrowheads="1"/>
            </p:cNvSpPr>
            <p:nvPr/>
          </p:nvSpPr>
          <p:spPr bwMode="auto">
            <a:xfrm>
              <a:off x="4020" y="3745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dirty="0" smtClean="0">
                  <a:latin typeface=".VnTime" panose="020B7200000000000000" pitchFamily="34" charset="0"/>
                </a:rPr>
                <a:t>C’</a:t>
              </a:r>
              <a:endParaRPr lang="en-US" altLang="en-US" sz="2800" dirty="0">
                <a:latin typeface=".VnTime" panose="020B7200000000000000" pitchFamily="34" charset="0"/>
              </a:endParaRPr>
            </a:p>
          </p:txBody>
        </p:sp>
        <p:sp>
          <p:nvSpPr>
            <p:cNvPr id="54" name="Rectangle 54"/>
            <p:cNvSpPr>
              <a:spLocks noChangeArrowheads="1"/>
            </p:cNvSpPr>
            <p:nvPr/>
          </p:nvSpPr>
          <p:spPr bwMode="auto">
            <a:xfrm>
              <a:off x="3390" y="3711"/>
              <a:ext cx="115" cy="11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5" name="Line 55"/>
            <p:cNvSpPr>
              <a:spLocks noChangeShapeType="1"/>
            </p:cNvSpPr>
            <p:nvPr/>
          </p:nvSpPr>
          <p:spPr bwMode="auto">
            <a:xfrm flipH="1">
              <a:off x="3678" y="3759"/>
              <a:ext cx="66" cy="11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6" name="Group 56"/>
          <p:cNvGrpSpPr>
            <a:grpSpLocks/>
          </p:cNvGrpSpPr>
          <p:nvPr/>
        </p:nvGrpSpPr>
        <p:grpSpPr bwMode="auto">
          <a:xfrm>
            <a:off x="6557963" y="4648200"/>
            <a:ext cx="228600" cy="152400"/>
            <a:chOff x="759" y="2976"/>
            <a:chExt cx="144" cy="96"/>
          </a:xfrm>
        </p:grpSpPr>
        <p:sp>
          <p:nvSpPr>
            <p:cNvPr id="57" name="Line 57"/>
            <p:cNvSpPr>
              <a:spLocks noChangeShapeType="1"/>
            </p:cNvSpPr>
            <p:nvPr/>
          </p:nvSpPr>
          <p:spPr bwMode="auto">
            <a:xfrm flipV="1">
              <a:off x="768" y="2976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8" name="Line 58"/>
            <p:cNvSpPr>
              <a:spLocks noChangeShapeType="1"/>
            </p:cNvSpPr>
            <p:nvPr/>
          </p:nvSpPr>
          <p:spPr bwMode="auto">
            <a:xfrm>
              <a:off x="759" y="30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9" name="Group 59"/>
          <p:cNvGrpSpPr>
            <a:grpSpLocks/>
          </p:cNvGrpSpPr>
          <p:nvPr/>
        </p:nvGrpSpPr>
        <p:grpSpPr bwMode="auto">
          <a:xfrm>
            <a:off x="8482013" y="4648200"/>
            <a:ext cx="228600" cy="152400"/>
            <a:chOff x="759" y="2976"/>
            <a:chExt cx="144" cy="96"/>
          </a:xfrm>
        </p:grpSpPr>
        <p:sp>
          <p:nvSpPr>
            <p:cNvPr id="60" name="Line 60"/>
            <p:cNvSpPr>
              <a:spLocks noChangeShapeType="1"/>
            </p:cNvSpPr>
            <p:nvPr/>
          </p:nvSpPr>
          <p:spPr bwMode="auto">
            <a:xfrm flipV="1">
              <a:off x="768" y="2976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1" name="Line 61"/>
            <p:cNvSpPr>
              <a:spLocks noChangeShapeType="1"/>
            </p:cNvSpPr>
            <p:nvPr/>
          </p:nvSpPr>
          <p:spPr bwMode="auto">
            <a:xfrm>
              <a:off x="759" y="30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62" name="Text Box 62"/>
          <p:cNvSpPr txBox="1">
            <a:spLocks noChangeArrowheads="1"/>
          </p:cNvSpPr>
          <p:nvPr/>
        </p:nvSpPr>
        <p:spPr bwMode="auto">
          <a:xfrm>
            <a:off x="6438900" y="6267450"/>
            <a:ext cx="2819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.VnTime" panose="020B7200000000000000" pitchFamily="34" charset="0"/>
                <a:sym typeface="Symbol" panose="05050102010706020507" pitchFamily="18" charset="2"/>
              </a:rPr>
              <a:t></a:t>
            </a:r>
            <a:r>
              <a:rPr lang="en-US" altLang="en-US" sz="2800" dirty="0">
                <a:latin typeface=".VnTime" panose="020B7200000000000000" pitchFamily="34" charset="0"/>
              </a:rPr>
              <a:t>ABC = </a:t>
            </a:r>
            <a:r>
              <a:rPr lang="en-US" altLang="en-US" sz="2800" dirty="0" smtClean="0">
                <a:latin typeface=".VnTime" panose="020B7200000000000000" pitchFamily="34" charset="0"/>
                <a:sym typeface="Symbol" panose="05050102010706020507" pitchFamily="18" charset="2"/>
              </a:rPr>
              <a:t>A’B’C’</a:t>
            </a:r>
            <a:endParaRPr lang="en-US" altLang="en-US" sz="2800" dirty="0">
              <a:latin typeface=".VnTime" panose="020B7200000000000000" pitchFamily="34" charset="0"/>
              <a:sym typeface="Symbol" panose="05050102010706020507" pitchFamily="18" charset="2"/>
            </a:endParaRPr>
          </a:p>
        </p:txBody>
      </p:sp>
      <p:sp>
        <p:nvSpPr>
          <p:cNvPr id="63" name="Text Box 63"/>
          <p:cNvSpPr txBox="1">
            <a:spLocks noChangeArrowheads="1"/>
          </p:cNvSpPr>
          <p:nvPr/>
        </p:nvSpPr>
        <p:spPr bwMode="auto">
          <a:xfrm>
            <a:off x="7505700" y="60198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3300"/>
                </a:solidFill>
                <a:latin typeface=".VnTime" panose="020B7200000000000000" pitchFamily="34" charset="0"/>
              </a:rPr>
              <a:t>?</a:t>
            </a:r>
          </a:p>
        </p:txBody>
      </p:sp>
      <p:sp>
        <p:nvSpPr>
          <p:cNvPr id="64" name="Line 64"/>
          <p:cNvSpPr>
            <a:spLocks noChangeShapeType="1"/>
          </p:cNvSpPr>
          <p:nvPr/>
        </p:nvSpPr>
        <p:spPr bwMode="auto">
          <a:xfrm flipH="1">
            <a:off x="3948113" y="5686425"/>
            <a:ext cx="104775" cy="1809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65" name="Group 65"/>
          <p:cNvGrpSpPr>
            <a:grpSpLocks/>
          </p:cNvGrpSpPr>
          <p:nvPr/>
        </p:nvGrpSpPr>
        <p:grpSpPr bwMode="auto">
          <a:xfrm>
            <a:off x="1257300" y="3352800"/>
            <a:ext cx="3738563" cy="2863850"/>
            <a:chOff x="144" y="2112"/>
            <a:chExt cx="2355" cy="1804"/>
          </a:xfrm>
        </p:grpSpPr>
        <p:sp>
          <p:nvSpPr>
            <p:cNvPr id="66" name="AutoShape 66"/>
            <p:cNvSpPr>
              <a:spLocks noChangeArrowheads="1"/>
            </p:cNvSpPr>
            <p:nvPr/>
          </p:nvSpPr>
          <p:spPr bwMode="auto">
            <a:xfrm>
              <a:off x="357" y="2388"/>
              <a:ext cx="672" cy="1248"/>
            </a:xfrm>
            <a:prstGeom prst="rtTriangl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7" name="Text Box 67"/>
            <p:cNvSpPr txBox="1">
              <a:spLocks noChangeArrowheads="1"/>
            </p:cNvSpPr>
            <p:nvPr/>
          </p:nvSpPr>
          <p:spPr bwMode="auto">
            <a:xfrm>
              <a:off x="144" y="3534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latin typeface=".VnTime" panose="020B7200000000000000" pitchFamily="34" charset="0"/>
                </a:rPr>
                <a:t>A</a:t>
              </a:r>
            </a:p>
          </p:txBody>
        </p:sp>
        <p:sp>
          <p:nvSpPr>
            <p:cNvPr id="68" name="Text Box 68"/>
            <p:cNvSpPr txBox="1">
              <a:spLocks noChangeArrowheads="1"/>
            </p:cNvSpPr>
            <p:nvPr/>
          </p:nvSpPr>
          <p:spPr bwMode="auto">
            <a:xfrm>
              <a:off x="165" y="2112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latin typeface=".VnTime" panose="020B7200000000000000" pitchFamily="34" charset="0"/>
                </a:rPr>
                <a:t>B</a:t>
              </a:r>
            </a:p>
          </p:txBody>
        </p:sp>
        <p:sp>
          <p:nvSpPr>
            <p:cNvPr id="69" name="Text Box 69"/>
            <p:cNvSpPr txBox="1">
              <a:spLocks noChangeArrowheads="1"/>
            </p:cNvSpPr>
            <p:nvPr/>
          </p:nvSpPr>
          <p:spPr bwMode="auto">
            <a:xfrm>
              <a:off x="987" y="3537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latin typeface=".VnTime" panose="020B7200000000000000" pitchFamily="34" charset="0"/>
                </a:rPr>
                <a:t>C</a:t>
              </a:r>
            </a:p>
          </p:txBody>
        </p:sp>
        <p:sp>
          <p:nvSpPr>
            <p:cNvPr id="70" name="Rectangle 70"/>
            <p:cNvSpPr>
              <a:spLocks noChangeArrowheads="1"/>
            </p:cNvSpPr>
            <p:nvPr/>
          </p:nvSpPr>
          <p:spPr bwMode="auto">
            <a:xfrm>
              <a:off x="348" y="3519"/>
              <a:ext cx="115" cy="11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" name="AutoShape 71"/>
            <p:cNvSpPr>
              <a:spLocks noChangeArrowheads="1"/>
            </p:cNvSpPr>
            <p:nvPr/>
          </p:nvSpPr>
          <p:spPr bwMode="auto">
            <a:xfrm>
              <a:off x="1533" y="2400"/>
              <a:ext cx="672" cy="1248"/>
            </a:xfrm>
            <a:prstGeom prst="rtTriangl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" name="Text Box 72"/>
            <p:cNvSpPr txBox="1">
              <a:spLocks noChangeArrowheads="1"/>
            </p:cNvSpPr>
            <p:nvPr/>
          </p:nvSpPr>
          <p:spPr bwMode="auto">
            <a:xfrm>
              <a:off x="1320" y="3586"/>
              <a:ext cx="477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dirty="0" smtClean="0">
                  <a:latin typeface=".VnTime" panose="020B7200000000000000" pitchFamily="34" charset="0"/>
                </a:rPr>
                <a:t>A’</a:t>
              </a:r>
              <a:endParaRPr lang="en-US" altLang="en-US" sz="2800" dirty="0">
                <a:latin typeface=".VnTime" panose="020B7200000000000000" pitchFamily="34" charset="0"/>
              </a:endParaRPr>
            </a:p>
          </p:txBody>
        </p:sp>
        <p:sp>
          <p:nvSpPr>
            <p:cNvPr id="73" name="Text Box 73"/>
            <p:cNvSpPr txBox="1">
              <a:spLocks noChangeArrowheads="1"/>
            </p:cNvSpPr>
            <p:nvPr/>
          </p:nvSpPr>
          <p:spPr bwMode="auto">
            <a:xfrm>
              <a:off x="1341" y="2124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dirty="0" smtClean="0">
                  <a:latin typeface=".VnTime" panose="020B7200000000000000" pitchFamily="34" charset="0"/>
                </a:rPr>
                <a:t>B’</a:t>
              </a:r>
              <a:endParaRPr lang="en-US" altLang="en-US" sz="2800" dirty="0">
                <a:latin typeface=".VnTime" panose="020B7200000000000000" pitchFamily="34" charset="0"/>
              </a:endParaRPr>
            </a:p>
          </p:txBody>
        </p:sp>
        <p:sp>
          <p:nvSpPr>
            <p:cNvPr id="74" name="Text Box 74"/>
            <p:cNvSpPr txBox="1">
              <a:spLocks noChangeArrowheads="1"/>
            </p:cNvSpPr>
            <p:nvPr/>
          </p:nvSpPr>
          <p:spPr bwMode="auto">
            <a:xfrm>
              <a:off x="2163" y="3549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dirty="0" smtClean="0">
                  <a:latin typeface=".VnTime" panose="020B7200000000000000" pitchFamily="34" charset="0"/>
                </a:rPr>
                <a:t>C’</a:t>
              </a:r>
              <a:endParaRPr lang="en-US" altLang="en-US" sz="2800" dirty="0">
                <a:latin typeface=".VnTime" panose="020B7200000000000000" pitchFamily="34" charset="0"/>
              </a:endParaRPr>
            </a:p>
          </p:txBody>
        </p:sp>
        <p:sp>
          <p:nvSpPr>
            <p:cNvPr id="75" name="Rectangle 75"/>
            <p:cNvSpPr>
              <a:spLocks noChangeArrowheads="1"/>
            </p:cNvSpPr>
            <p:nvPr/>
          </p:nvSpPr>
          <p:spPr bwMode="auto">
            <a:xfrm>
              <a:off x="1533" y="3531"/>
              <a:ext cx="115" cy="11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76" name="Line 76"/>
          <p:cNvSpPr>
            <a:spLocks noChangeShapeType="1"/>
          </p:cNvSpPr>
          <p:nvPr/>
        </p:nvSpPr>
        <p:spPr bwMode="auto">
          <a:xfrm flipH="1">
            <a:off x="2095500" y="5672138"/>
            <a:ext cx="104775" cy="1809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77" name="Group 77"/>
          <p:cNvGrpSpPr>
            <a:grpSpLocks/>
          </p:cNvGrpSpPr>
          <p:nvPr/>
        </p:nvGrpSpPr>
        <p:grpSpPr bwMode="auto">
          <a:xfrm>
            <a:off x="3867150" y="4662488"/>
            <a:ext cx="228600" cy="152400"/>
            <a:chOff x="759" y="2976"/>
            <a:chExt cx="144" cy="96"/>
          </a:xfrm>
        </p:grpSpPr>
        <p:sp>
          <p:nvSpPr>
            <p:cNvPr id="78" name="Line 78"/>
            <p:cNvSpPr>
              <a:spLocks noChangeShapeType="1"/>
            </p:cNvSpPr>
            <p:nvPr/>
          </p:nvSpPr>
          <p:spPr bwMode="auto">
            <a:xfrm flipV="1">
              <a:off x="768" y="2976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9" name="Line 79"/>
            <p:cNvSpPr>
              <a:spLocks noChangeShapeType="1"/>
            </p:cNvSpPr>
            <p:nvPr/>
          </p:nvSpPr>
          <p:spPr bwMode="auto">
            <a:xfrm>
              <a:off x="759" y="30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80" name="Group 80"/>
          <p:cNvGrpSpPr>
            <a:grpSpLocks/>
          </p:cNvGrpSpPr>
          <p:nvPr/>
        </p:nvGrpSpPr>
        <p:grpSpPr bwMode="auto">
          <a:xfrm>
            <a:off x="2019300" y="4724400"/>
            <a:ext cx="228600" cy="152400"/>
            <a:chOff x="759" y="2976"/>
            <a:chExt cx="144" cy="96"/>
          </a:xfrm>
        </p:grpSpPr>
        <p:sp>
          <p:nvSpPr>
            <p:cNvPr id="81" name="Line 81"/>
            <p:cNvSpPr>
              <a:spLocks noChangeShapeType="1"/>
            </p:cNvSpPr>
            <p:nvPr/>
          </p:nvSpPr>
          <p:spPr bwMode="auto">
            <a:xfrm flipV="1">
              <a:off x="768" y="2976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2" name="Line 82"/>
            <p:cNvSpPr>
              <a:spLocks noChangeShapeType="1"/>
            </p:cNvSpPr>
            <p:nvPr/>
          </p:nvSpPr>
          <p:spPr bwMode="auto">
            <a:xfrm>
              <a:off x="759" y="302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83" name="Arc 83"/>
          <p:cNvSpPr>
            <a:spLocks/>
          </p:cNvSpPr>
          <p:nvPr/>
        </p:nvSpPr>
        <p:spPr bwMode="auto">
          <a:xfrm flipH="1">
            <a:off x="2443163" y="5529263"/>
            <a:ext cx="76200" cy="2286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4" name="Arc 84"/>
          <p:cNvSpPr>
            <a:spLocks/>
          </p:cNvSpPr>
          <p:nvPr/>
        </p:nvSpPr>
        <p:spPr bwMode="auto">
          <a:xfrm flipH="1">
            <a:off x="4319588" y="5562600"/>
            <a:ext cx="76200" cy="2286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5" name="Text Box 85"/>
          <p:cNvSpPr txBox="1">
            <a:spLocks noChangeArrowheads="1"/>
          </p:cNvSpPr>
          <p:nvPr/>
        </p:nvSpPr>
        <p:spPr bwMode="auto">
          <a:xfrm>
            <a:off x="1358900" y="6186488"/>
            <a:ext cx="434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.VnTime" panose="020B7200000000000000" pitchFamily="34" charset="0"/>
                <a:sym typeface="Symbol" panose="05050102010706020507" pitchFamily="18" charset="2"/>
              </a:rPr>
              <a:t></a:t>
            </a:r>
            <a:r>
              <a:rPr lang="en-US" altLang="en-US" sz="2800" dirty="0">
                <a:latin typeface=".VnTime" panose="020B7200000000000000" pitchFamily="34" charset="0"/>
              </a:rPr>
              <a:t>ABC = </a:t>
            </a:r>
            <a:r>
              <a:rPr lang="en-US" altLang="en-US" sz="2800" dirty="0" smtClean="0">
                <a:latin typeface=".VnTime" panose="020B7200000000000000" pitchFamily="34" charset="0"/>
                <a:sym typeface="Symbol" panose="05050102010706020507" pitchFamily="18" charset="2"/>
              </a:rPr>
              <a:t>A’B’C’ </a:t>
            </a:r>
            <a:r>
              <a:rPr lang="en-US" altLang="en-US" sz="2800" dirty="0">
                <a:latin typeface=".VnTime" panose="020B7200000000000000" pitchFamily="34" charset="0"/>
                <a:sym typeface="Symbol" panose="05050102010706020507" pitchFamily="18" charset="2"/>
              </a:rPr>
              <a:t>(</a:t>
            </a:r>
            <a:r>
              <a:rPr lang="en-US" altLang="en-US" sz="2800" dirty="0" err="1">
                <a:latin typeface=".VnTime" panose="020B7200000000000000" pitchFamily="34" charset="0"/>
                <a:sym typeface="Symbol" panose="05050102010706020507" pitchFamily="18" charset="2"/>
              </a:rPr>
              <a:t>c.h-g.n</a:t>
            </a:r>
            <a:r>
              <a:rPr lang="en-US" altLang="en-US" sz="2800" dirty="0">
                <a:latin typeface=".VnTime" panose="020B7200000000000000" pitchFamily="34" charset="0"/>
                <a:sym typeface="Symbol" panose="05050102010706020507" pitchFamily="18" charset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9871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9" grpId="0"/>
      <p:bldP spid="40" grpId="0"/>
      <p:bldP spid="62" grpId="0"/>
      <p:bldP spid="63" grpId="0"/>
      <p:bldP spid="64" grpId="0" animBg="1"/>
      <p:bldP spid="64" grpId="1" animBg="1"/>
      <p:bldP spid="76" grpId="0" animBg="1"/>
      <p:bldP spid="76" grpId="1" animBg="1"/>
      <p:bldP spid="83" grpId="0" animBg="1"/>
      <p:bldP spid="84" grpId="0" animBg="1"/>
      <p:bldP spid="8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3900" y="637344"/>
            <a:ext cx="10528300" cy="134385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TIẾT: 47. BÀI 15: CÁC TRƯỜNG HỢP BẰNG NHAU CỦA TAM GIÁC VUÔNG</a:t>
            </a:r>
            <a:endParaRPr lang="en-US" sz="5400" b="1" cap="none" spc="0" dirty="0">
              <a:ln w="9525">
                <a:solidFill>
                  <a:srgbClr val="C00000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297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81D38F6-2E27-4B2E-9EDA-BACAA78C3A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693133"/>
              </p:ext>
            </p:extLst>
          </p:nvPr>
        </p:nvGraphicFramePr>
        <p:xfrm>
          <a:off x="1274617" y="1079885"/>
          <a:ext cx="978592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4541FE2-10EB-450D-9D14-369EA18E323A}"/>
              </a:ext>
            </a:extLst>
          </p:cNvPr>
          <p:cNvSpPr txBox="1"/>
          <p:nvPr/>
        </p:nvSpPr>
        <p:spPr>
          <a:xfrm>
            <a:off x="4265224" y="216154"/>
            <a:ext cx="22659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MỤC TIÊU</a:t>
            </a:r>
          </a:p>
        </p:txBody>
      </p:sp>
    </p:spTree>
    <p:extLst>
      <p:ext uri="{BB962C8B-B14F-4D97-AF65-F5344CB8AC3E}">
        <p14:creationId xmlns:p14="http://schemas.microsoft.com/office/powerpoint/2010/main" val="102521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E16E9F-637A-4F74-94B8-237D9D330B1D}"/>
              </a:ext>
            </a:extLst>
          </p:cNvPr>
          <p:cNvSpPr txBox="1"/>
          <p:nvPr/>
        </p:nvSpPr>
        <p:spPr>
          <a:xfrm>
            <a:off x="4055165" y="513619"/>
            <a:ext cx="47032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CẤU TRÚC BÀI HỌC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A1CE783-31DB-41FE-A3D9-B1E1DDF375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6494787"/>
              </p:ext>
            </p:extLst>
          </p:nvPr>
        </p:nvGraphicFramePr>
        <p:xfrm>
          <a:off x="1245703" y="601461"/>
          <a:ext cx="9833113" cy="6082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2C4A7BA-DE53-4B2A-B5E8-A272F09A5DA7}"/>
              </a:ext>
            </a:extLst>
          </p:cNvPr>
          <p:cNvSpPr txBox="1"/>
          <p:nvPr/>
        </p:nvSpPr>
        <p:spPr>
          <a:xfrm>
            <a:off x="774701" y="1854768"/>
            <a:ext cx="15677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CÁC TRƯỜNG HỢP BẰNG NHAU CỦA TAM GIÁC VUÔNG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91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C243397-2789-4689-872E-EEAFA393CFA7}"/>
              </a:ext>
            </a:extLst>
          </p:cNvPr>
          <p:cNvSpPr/>
          <p:nvPr/>
        </p:nvSpPr>
        <p:spPr>
          <a:xfrm>
            <a:off x="2699112" y="3854353"/>
            <a:ext cx="90727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HÌNH THÀNH KIẾN THỨC</a:t>
            </a:r>
          </a:p>
        </p:txBody>
      </p:sp>
    </p:spTree>
    <p:extLst>
      <p:ext uri="{BB962C8B-B14F-4D97-AF65-F5344CB8AC3E}">
        <p14:creationId xmlns:p14="http://schemas.microsoft.com/office/powerpoint/2010/main" val="393763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1304102" y="677099"/>
            <a:ext cx="9786264" cy="52322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HĐ 4: 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Vẽ tam giác vuông ABC có               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079456" y="481993"/>
            <a:ext cx="1286653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4009907"/>
              </p:ext>
            </p:extLst>
          </p:nvPr>
        </p:nvGraphicFramePr>
        <p:xfrm>
          <a:off x="6514147" y="636501"/>
          <a:ext cx="4530725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Equation" r:id="rId3" imgW="2184120" imgH="317160" progId="Equation.DSMT4">
                  <p:embed/>
                </p:oleObj>
              </mc:Choice>
              <mc:Fallback>
                <p:oleObj name="Equation" r:id="rId3" imgW="2184120" imgH="3171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4147" y="636501"/>
                        <a:ext cx="4530725" cy="6524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1304102" y="1796151"/>
            <a:ext cx="10321838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Các bước: </a:t>
            </a:r>
            <a:endParaRPr lang="en-US" altLang="en-US" sz="2800" b="1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457200" indent="-457200" algn="just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Dùng thước thẳng có vạch chia vẽ đoạn thẳng AB = 3 cm.</a:t>
            </a:r>
          </a:p>
          <a:p>
            <a:pPr marL="457200" indent="-457200" algn="just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Vẽ tia Ax vuông góc với AB và cung tròn tâm B bán kính 5cm. Cung tròn cắt tia Ax tại điểm C.</a:t>
            </a:r>
          </a:p>
          <a:p>
            <a:pPr marL="457200" indent="-457200" algn="just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Vẽ đoạn thẳng BC ta được tam giác ABC.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88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0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1031967" y="677099"/>
            <a:ext cx="10593976" cy="267765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HĐ 5: 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Vẽ tam giác vuông A’B’C’ có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	a. Dùng thước thẳng có vạch chia hoặc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compa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kiểm tra xem AC có bằng A’C’ không?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	b. Hai tam giác ABC và A’B’C’ có bằng nhau không?              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079456" y="481993"/>
            <a:ext cx="1286653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241794"/>
              </p:ext>
            </p:extLst>
          </p:nvPr>
        </p:nvGraphicFramePr>
        <p:xfrm>
          <a:off x="6577013" y="743541"/>
          <a:ext cx="4900612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Equation" r:id="rId3" imgW="2361960" imgH="330120" progId="Equation.DSMT4">
                  <p:embed/>
                </p:oleObj>
              </mc:Choice>
              <mc:Fallback>
                <p:oleObj name="Equation" r:id="rId3" imgW="236196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7013" y="743541"/>
                        <a:ext cx="4900612" cy="679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4885572" y="4500257"/>
            <a:ext cx="2420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ID2223 GA GV109120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66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505</Words>
  <Application>Microsoft Office PowerPoint</Application>
  <PresentationFormat>Widescreen</PresentationFormat>
  <Paragraphs>109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.VnTime</vt:lpstr>
      <vt:lpstr>Arial</vt:lpstr>
      <vt:lpstr>Calibri</vt:lpstr>
      <vt:lpstr>Symbol</vt:lpstr>
      <vt:lpstr>Times New Roman</vt:lpstr>
      <vt:lpstr>VNI-Times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MT Bac Ninh</cp:lastModifiedBy>
  <cp:revision>81</cp:revision>
  <dcterms:created xsi:type="dcterms:W3CDTF">2021-06-21T15:30:30Z</dcterms:created>
  <dcterms:modified xsi:type="dcterms:W3CDTF">2025-03-06T09:07:28Z</dcterms:modified>
</cp:coreProperties>
</file>