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audio1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7" r:id="rId2"/>
    <p:sldId id="334" r:id="rId3"/>
    <p:sldId id="286" r:id="rId4"/>
    <p:sldId id="262" r:id="rId5"/>
    <p:sldId id="319" r:id="rId6"/>
    <p:sldId id="278" r:id="rId7"/>
    <p:sldId id="332" r:id="rId8"/>
    <p:sldId id="329" r:id="rId9"/>
    <p:sldId id="304" r:id="rId10"/>
    <p:sldId id="333" r:id="rId11"/>
    <p:sldId id="305" r:id="rId12"/>
    <p:sldId id="330" r:id="rId13"/>
    <p:sldId id="265" r:id="rId14"/>
    <p:sldId id="306" r:id="rId15"/>
    <p:sldId id="307" r:id="rId16"/>
    <p:sldId id="279" r:id="rId17"/>
    <p:sldId id="331" r:id="rId18"/>
    <p:sldId id="321" r:id="rId19"/>
    <p:sldId id="322" r:id="rId20"/>
    <p:sldId id="323" r:id="rId21"/>
    <p:sldId id="324" r:id="rId22"/>
    <p:sldId id="267" r:id="rId23"/>
    <p:sldId id="26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3" autoAdjust="0"/>
    <p:restoredTop sz="94107" autoAdjust="0"/>
  </p:normalViewPr>
  <p:slideViewPr>
    <p:cSldViewPr snapToGrid="0">
      <p:cViewPr varScale="1">
        <p:scale>
          <a:sx n="61" d="100"/>
          <a:sy n="61" d="100"/>
        </p:scale>
        <p:origin x="298" y="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6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4CF04D-DD3C-4A2B-BDEA-1EC7F21DE613}" type="doc">
      <dgm:prSet loTypeId="urn:microsoft.com/office/officeart/2008/layout/VerticalCurvedList" loCatId="list" qsTypeId="urn:microsoft.com/office/officeart/2005/8/quickstyle/3d7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27F9FF0-D905-4310-9086-F9E86BADE902}">
      <dgm:prSet phldrT="[Text]" custT="1"/>
      <dgm:spPr/>
      <dgm:t>
        <a:bodyPr/>
        <a:lstStyle/>
        <a:p>
          <a:r>
            <a:rPr lang="en-US" sz="4000" dirty="0" smtClean="0"/>
            <a:t>1.Trường </a:t>
          </a:r>
          <a:r>
            <a:rPr lang="en-US" sz="4000" dirty="0" err="1" smtClean="0"/>
            <a:t>hợp</a:t>
          </a:r>
          <a:r>
            <a:rPr lang="en-US" sz="4000" dirty="0" smtClean="0"/>
            <a:t> </a:t>
          </a:r>
          <a:r>
            <a:rPr lang="en-US" sz="4000" dirty="0" err="1" smtClean="0"/>
            <a:t>bằng</a:t>
          </a:r>
          <a:r>
            <a:rPr lang="en-US" sz="4000" dirty="0" smtClean="0"/>
            <a:t> </a:t>
          </a:r>
          <a:r>
            <a:rPr lang="en-US" sz="4000" dirty="0" err="1" smtClean="0"/>
            <a:t>nhau</a:t>
          </a:r>
          <a:r>
            <a:rPr lang="en-US" sz="4000" dirty="0" smtClean="0"/>
            <a:t> </a:t>
          </a:r>
          <a:r>
            <a:rPr lang="en-US" sz="4000" dirty="0" err="1" smtClean="0"/>
            <a:t>thứ</a:t>
          </a:r>
          <a:r>
            <a:rPr lang="en-US" sz="4000" dirty="0" smtClean="0"/>
            <a:t> </a:t>
          </a:r>
          <a:r>
            <a:rPr lang="en-US" sz="4000" dirty="0" err="1" smtClean="0"/>
            <a:t>hai</a:t>
          </a:r>
          <a:r>
            <a:rPr lang="en-US" sz="4000" dirty="0" smtClean="0"/>
            <a:t> </a:t>
          </a:r>
          <a:r>
            <a:rPr lang="en-US" sz="4000" dirty="0" err="1" smtClean="0"/>
            <a:t>của</a:t>
          </a:r>
          <a:r>
            <a:rPr lang="en-US" sz="4000" dirty="0" smtClean="0"/>
            <a:t> tam </a:t>
          </a:r>
          <a:r>
            <a:rPr lang="en-US" sz="4000" dirty="0" err="1" smtClean="0"/>
            <a:t>giác</a:t>
          </a:r>
          <a:r>
            <a:rPr lang="en-US" sz="4000" dirty="0" smtClean="0"/>
            <a:t> </a:t>
          </a:r>
          <a:r>
            <a:rPr lang="en-US" sz="4000" dirty="0" err="1" smtClean="0"/>
            <a:t>cạnh</a:t>
          </a:r>
          <a:r>
            <a:rPr lang="en-US" sz="4000" dirty="0" smtClean="0"/>
            <a:t>- </a:t>
          </a:r>
          <a:r>
            <a:rPr lang="en-US" sz="4000" dirty="0" err="1" smtClean="0"/>
            <a:t>góc</a:t>
          </a:r>
          <a:r>
            <a:rPr lang="en-US" sz="4000" dirty="0" smtClean="0"/>
            <a:t>- </a:t>
          </a:r>
          <a:r>
            <a:rPr lang="en-US" sz="4000" dirty="0" err="1" smtClean="0"/>
            <a:t>cạnh</a:t>
          </a:r>
          <a:r>
            <a:rPr lang="en-US" sz="4000" dirty="0" smtClean="0"/>
            <a:t> ( </a:t>
          </a:r>
          <a:r>
            <a:rPr lang="en-US" sz="4000" dirty="0" err="1" smtClean="0"/>
            <a:t>c.g.c</a:t>
          </a:r>
          <a:r>
            <a:rPr lang="en-US" sz="4000" dirty="0" smtClean="0"/>
            <a:t>)</a:t>
          </a:r>
          <a:endParaRPr lang="en-US" sz="4000" dirty="0"/>
        </a:p>
      </dgm:t>
    </dgm:pt>
    <dgm:pt modelId="{52247B35-23D2-46B0-8C1B-8E4BB4FA9CD8}" type="parTrans" cxnId="{9A6A4EAF-96F5-4A96-A85B-99DF874D560B}">
      <dgm:prSet/>
      <dgm:spPr/>
      <dgm:t>
        <a:bodyPr/>
        <a:lstStyle/>
        <a:p>
          <a:endParaRPr lang="en-US"/>
        </a:p>
      </dgm:t>
    </dgm:pt>
    <dgm:pt modelId="{AD1C7CB1-42DB-4CAF-8E9A-605874234335}" type="sibTrans" cxnId="{9A6A4EAF-96F5-4A96-A85B-99DF874D560B}">
      <dgm:prSet/>
      <dgm:spPr/>
      <dgm:t>
        <a:bodyPr/>
        <a:lstStyle/>
        <a:p>
          <a:endParaRPr lang="en-US"/>
        </a:p>
      </dgm:t>
    </dgm:pt>
    <dgm:pt modelId="{24680859-352F-434E-A73A-7739921AA4E9}">
      <dgm:prSet phldrT="[Text]" custT="1"/>
      <dgm:spPr/>
      <dgm:t>
        <a:bodyPr/>
        <a:lstStyle/>
        <a:p>
          <a:r>
            <a:rPr lang="en-US" sz="4400" dirty="0" smtClean="0"/>
            <a:t>2.Trường </a:t>
          </a:r>
          <a:r>
            <a:rPr lang="en-US" sz="4400" dirty="0" err="1" smtClean="0"/>
            <a:t>hợp</a:t>
          </a:r>
          <a:r>
            <a:rPr lang="en-US" sz="4400" dirty="0" smtClean="0"/>
            <a:t> </a:t>
          </a:r>
          <a:r>
            <a:rPr lang="en-US" sz="4400" dirty="0" err="1" smtClean="0"/>
            <a:t>bằng</a:t>
          </a:r>
          <a:r>
            <a:rPr lang="en-US" sz="4400" dirty="0" smtClean="0"/>
            <a:t> </a:t>
          </a:r>
          <a:r>
            <a:rPr lang="en-US" sz="4400" dirty="0" err="1" smtClean="0"/>
            <a:t>nhau</a:t>
          </a:r>
          <a:r>
            <a:rPr lang="en-US" sz="4400" dirty="0" smtClean="0"/>
            <a:t> </a:t>
          </a:r>
          <a:r>
            <a:rPr lang="en-US" sz="4400" dirty="0" err="1" smtClean="0"/>
            <a:t>thứ</a:t>
          </a:r>
          <a:r>
            <a:rPr lang="en-US" sz="4400" dirty="0" smtClean="0"/>
            <a:t> </a:t>
          </a:r>
          <a:r>
            <a:rPr lang="en-US" sz="4400" dirty="0" err="1" smtClean="0"/>
            <a:t>ba</a:t>
          </a:r>
          <a:r>
            <a:rPr lang="en-US" sz="4400" dirty="0" smtClean="0"/>
            <a:t> </a:t>
          </a:r>
          <a:r>
            <a:rPr lang="en-US" sz="4400" dirty="0" err="1" smtClean="0"/>
            <a:t>của</a:t>
          </a:r>
          <a:r>
            <a:rPr lang="en-US" sz="4400" dirty="0" smtClean="0"/>
            <a:t> tam </a:t>
          </a:r>
          <a:r>
            <a:rPr lang="en-US" sz="4400" dirty="0" err="1" smtClean="0"/>
            <a:t>giác</a:t>
          </a:r>
          <a:r>
            <a:rPr lang="en-US" sz="4400" dirty="0" smtClean="0"/>
            <a:t> </a:t>
          </a:r>
          <a:r>
            <a:rPr lang="en-US" sz="4400" dirty="0" err="1" smtClean="0"/>
            <a:t>góc</a:t>
          </a:r>
          <a:r>
            <a:rPr lang="en-US" sz="4400" dirty="0" smtClean="0"/>
            <a:t>- </a:t>
          </a:r>
          <a:r>
            <a:rPr lang="en-US" sz="4400" dirty="0" err="1" smtClean="0"/>
            <a:t>cạnh</a:t>
          </a:r>
          <a:r>
            <a:rPr lang="en-US" sz="4400" dirty="0" smtClean="0"/>
            <a:t>- </a:t>
          </a:r>
          <a:r>
            <a:rPr lang="en-US" sz="4400" dirty="0" err="1" smtClean="0"/>
            <a:t>góc</a:t>
          </a:r>
          <a:r>
            <a:rPr lang="en-US" sz="4400" dirty="0" smtClean="0"/>
            <a:t>(</a:t>
          </a:r>
          <a:r>
            <a:rPr lang="en-US" sz="4400" dirty="0" err="1" smtClean="0"/>
            <a:t>g.c.g</a:t>
          </a:r>
          <a:r>
            <a:rPr lang="en-US" sz="4400" dirty="0" smtClean="0"/>
            <a:t>)</a:t>
          </a:r>
          <a:endParaRPr lang="en-US" sz="4400" dirty="0"/>
        </a:p>
      </dgm:t>
    </dgm:pt>
    <dgm:pt modelId="{94088993-A75C-4F8D-86F1-EDEC6A78DD39}" type="parTrans" cxnId="{BEDE1A10-0802-433A-8AC1-D4B5E9119B8A}">
      <dgm:prSet/>
      <dgm:spPr/>
      <dgm:t>
        <a:bodyPr/>
        <a:lstStyle/>
        <a:p>
          <a:endParaRPr lang="en-US"/>
        </a:p>
      </dgm:t>
    </dgm:pt>
    <dgm:pt modelId="{CFF0EFC0-7E8D-4774-A555-72DDA71A8885}" type="sibTrans" cxnId="{BEDE1A10-0802-433A-8AC1-D4B5E9119B8A}">
      <dgm:prSet/>
      <dgm:spPr/>
      <dgm:t>
        <a:bodyPr/>
        <a:lstStyle/>
        <a:p>
          <a:endParaRPr lang="en-US"/>
        </a:p>
      </dgm:t>
    </dgm:pt>
    <dgm:pt modelId="{B02714E0-D3C4-46C6-88CD-89C1A955E629}" type="pres">
      <dgm:prSet presAssocID="{FB4CF04D-DD3C-4A2B-BDEA-1EC7F21DE61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CEB9B9BD-8BE0-4058-B4DC-4D979E7E2E0C}" type="pres">
      <dgm:prSet presAssocID="{FB4CF04D-DD3C-4A2B-BDEA-1EC7F21DE613}" presName="Name1" presStyleCnt="0"/>
      <dgm:spPr/>
      <dgm:t>
        <a:bodyPr/>
        <a:lstStyle/>
        <a:p>
          <a:endParaRPr lang="en-US"/>
        </a:p>
      </dgm:t>
    </dgm:pt>
    <dgm:pt modelId="{EFDB8930-189C-4094-9064-B6533BA28C00}" type="pres">
      <dgm:prSet presAssocID="{FB4CF04D-DD3C-4A2B-BDEA-1EC7F21DE613}" presName="cycle" presStyleCnt="0"/>
      <dgm:spPr/>
      <dgm:t>
        <a:bodyPr/>
        <a:lstStyle/>
        <a:p>
          <a:endParaRPr lang="en-US"/>
        </a:p>
      </dgm:t>
    </dgm:pt>
    <dgm:pt modelId="{0A3DF740-043E-46DC-8BA4-A6D2B57CCD92}" type="pres">
      <dgm:prSet presAssocID="{FB4CF04D-DD3C-4A2B-BDEA-1EC7F21DE613}" presName="srcNode" presStyleLbl="node1" presStyleIdx="0" presStyleCnt="2"/>
      <dgm:spPr/>
      <dgm:t>
        <a:bodyPr/>
        <a:lstStyle/>
        <a:p>
          <a:endParaRPr lang="en-US"/>
        </a:p>
      </dgm:t>
    </dgm:pt>
    <dgm:pt modelId="{12D52BB3-3BC1-4B43-81C5-A78F99E6E50B}" type="pres">
      <dgm:prSet presAssocID="{FB4CF04D-DD3C-4A2B-BDEA-1EC7F21DE613}" presName="conn" presStyleLbl="parChTrans1D2" presStyleIdx="0" presStyleCnt="1"/>
      <dgm:spPr/>
      <dgm:t>
        <a:bodyPr/>
        <a:lstStyle/>
        <a:p>
          <a:endParaRPr lang="en-US"/>
        </a:p>
      </dgm:t>
    </dgm:pt>
    <dgm:pt modelId="{3CFB681C-9186-45AC-92AF-A176095EDA84}" type="pres">
      <dgm:prSet presAssocID="{FB4CF04D-DD3C-4A2B-BDEA-1EC7F21DE613}" presName="extraNode" presStyleLbl="node1" presStyleIdx="0" presStyleCnt="2"/>
      <dgm:spPr/>
      <dgm:t>
        <a:bodyPr/>
        <a:lstStyle/>
        <a:p>
          <a:endParaRPr lang="en-US"/>
        </a:p>
      </dgm:t>
    </dgm:pt>
    <dgm:pt modelId="{4FDB470C-EC73-4629-8326-56B87ADA1016}" type="pres">
      <dgm:prSet presAssocID="{FB4CF04D-DD3C-4A2B-BDEA-1EC7F21DE613}" presName="dstNode" presStyleLbl="node1" presStyleIdx="0" presStyleCnt="2"/>
      <dgm:spPr/>
      <dgm:t>
        <a:bodyPr/>
        <a:lstStyle/>
        <a:p>
          <a:endParaRPr lang="en-US"/>
        </a:p>
      </dgm:t>
    </dgm:pt>
    <dgm:pt modelId="{BCB6EB86-ECF5-48D8-B4DD-E65CA293AFDC}" type="pres">
      <dgm:prSet presAssocID="{927F9FF0-D905-4310-9086-F9E86BADE902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338EF6-2CC7-46E2-9B91-C5EBC30C9EF0}" type="pres">
      <dgm:prSet presAssocID="{927F9FF0-D905-4310-9086-F9E86BADE902}" presName="accent_1" presStyleCnt="0"/>
      <dgm:spPr/>
      <dgm:t>
        <a:bodyPr/>
        <a:lstStyle/>
        <a:p>
          <a:endParaRPr lang="en-US"/>
        </a:p>
      </dgm:t>
    </dgm:pt>
    <dgm:pt modelId="{C5D70D2B-BF98-4843-A71D-9F6F890FD2E9}" type="pres">
      <dgm:prSet presAssocID="{927F9FF0-D905-4310-9086-F9E86BADE902}" presName="accentRepeatNode" presStyleLbl="solidFgAcc1" presStyleIdx="0" presStyleCnt="2"/>
      <dgm:spPr/>
      <dgm:t>
        <a:bodyPr/>
        <a:lstStyle/>
        <a:p>
          <a:endParaRPr lang="en-US"/>
        </a:p>
      </dgm:t>
    </dgm:pt>
    <dgm:pt modelId="{52B8E05D-FB42-42E5-A639-26C907D9CA4A}" type="pres">
      <dgm:prSet presAssocID="{24680859-352F-434E-A73A-7739921AA4E9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72010F-91BF-4CE7-8BA0-BEF9A9D8D62E}" type="pres">
      <dgm:prSet presAssocID="{24680859-352F-434E-A73A-7739921AA4E9}" presName="accent_2" presStyleCnt="0"/>
      <dgm:spPr/>
      <dgm:t>
        <a:bodyPr/>
        <a:lstStyle/>
        <a:p>
          <a:endParaRPr lang="en-US"/>
        </a:p>
      </dgm:t>
    </dgm:pt>
    <dgm:pt modelId="{9AAF3988-A85C-432B-996A-6956DAF6A211}" type="pres">
      <dgm:prSet presAssocID="{24680859-352F-434E-A73A-7739921AA4E9}" presName="accentRepeatNode" presStyleLbl="solidFgAcc1" presStyleIdx="1" presStyleCnt="2"/>
      <dgm:spPr/>
      <dgm:t>
        <a:bodyPr/>
        <a:lstStyle/>
        <a:p>
          <a:endParaRPr lang="en-US"/>
        </a:p>
      </dgm:t>
    </dgm:pt>
  </dgm:ptLst>
  <dgm:cxnLst>
    <dgm:cxn modelId="{9A6A4EAF-96F5-4A96-A85B-99DF874D560B}" srcId="{FB4CF04D-DD3C-4A2B-BDEA-1EC7F21DE613}" destId="{927F9FF0-D905-4310-9086-F9E86BADE902}" srcOrd="0" destOrd="0" parTransId="{52247B35-23D2-46B0-8C1B-8E4BB4FA9CD8}" sibTransId="{AD1C7CB1-42DB-4CAF-8E9A-605874234335}"/>
    <dgm:cxn modelId="{40E51E76-B86F-4E98-A5FC-9EBB6B461CF2}" type="presOf" srcId="{927F9FF0-D905-4310-9086-F9E86BADE902}" destId="{BCB6EB86-ECF5-48D8-B4DD-E65CA293AFDC}" srcOrd="0" destOrd="0" presId="urn:microsoft.com/office/officeart/2008/layout/VerticalCurvedList"/>
    <dgm:cxn modelId="{BEDE1A10-0802-433A-8AC1-D4B5E9119B8A}" srcId="{FB4CF04D-DD3C-4A2B-BDEA-1EC7F21DE613}" destId="{24680859-352F-434E-A73A-7739921AA4E9}" srcOrd="1" destOrd="0" parTransId="{94088993-A75C-4F8D-86F1-EDEC6A78DD39}" sibTransId="{CFF0EFC0-7E8D-4774-A555-72DDA71A8885}"/>
    <dgm:cxn modelId="{7D9D2136-5384-45BF-9A60-6C79D2307FD5}" type="presOf" srcId="{24680859-352F-434E-A73A-7739921AA4E9}" destId="{52B8E05D-FB42-42E5-A639-26C907D9CA4A}" srcOrd="0" destOrd="0" presId="urn:microsoft.com/office/officeart/2008/layout/VerticalCurvedList"/>
    <dgm:cxn modelId="{82C08E3F-6459-4D22-BA85-88D3441A2C1D}" type="presOf" srcId="{FB4CF04D-DD3C-4A2B-BDEA-1EC7F21DE613}" destId="{B02714E0-D3C4-46C6-88CD-89C1A955E629}" srcOrd="0" destOrd="0" presId="urn:microsoft.com/office/officeart/2008/layout/VerticalCurvedList"/>
    <dgm:cxn modelId="{DE62CFCA-34CC-4B73-8409-9416185F4D84}" type="presOf" srcId="{AD1C7CB1-42DB-4CAF-8E9A-605874234335}" destId="{12D52BB3-3BC1-4B43-81C5-A78F99E6E50B}" srcOrd="0" destOrd="0" presId="urn:microsoft.com/office/officeart/2008/layout/VerticalCurvedList"/>
    <dgm:cxn modelId="{4E933951-B818-4268-BC29-B60D0B001424}" type="presParOf" srcId="{B02714E0-D3C4-46C6-88CD-89C1A955E629}" destId="{CEB9B9BD-8BE0-4058-B4DC-4D979E7E2E0C}" srcOrd="0" destOrd="0" presId="urn:microsoft.com/office/officeart/2008/layout/VerticalCurvedList"/>
    <dgm:cxn modelId="{942F277E-58DA-49D1-AAA9-8D8E751930BF}" type="presParOf" srcId="{CEB9B9BD-8BE0-4058-B4DC-4D979E7E2E0C}" destId="{EFDB8930-189C-4094-9064-B6533BA28C00}" srcOrd="0" destOrd="0" presId="urn:microsoft.com/office/officeart/2008/layout/VerticalCurvedList"/>
    <dgm:cxn modelId="{63ECB7DB-C494-4F73-8435-641E1B1365E1}" type="presParOf" srcId="{EFDB8930-189C-4094-9064-B6533BA28C00}" destId="{0A3DF740-043E-46DC-8BA4-A6D2B57CCD92}" srcOrd="0" destOrd="0" presId="urn:microsoft.com/office/officeart/2008/layout/VerticalCurvedList"/>
    <dgm:cxn modelId="{CE383553-6195-4AB8-9A82-F1A05CACD0F9}" type="presParOf" srcId="{EFDB8930-189C-4094-9064-B6533BA28C00}" destId="{12D52BB3-3BC1-4B43-81C5-A78F99E6E50B}" srcOrd="1" destOrd="0" presId="urn:microsoft.com/office/officeart/2008/layout/VerticalCurvedList"/>
    <dgm:cxn modelId="{8A3926F5-0906-4217-AB0E-50099E978DDE}" type="presParOf" srcId="{EFDB8930-189C-4094-9064-B6533BA28C00}" destId="{3CFB681C-9186-45AC-92AF-A176095EDA84}" srcOrd="2" destOrd="0" presId="urn:microsoft.com/office/officeart/2008/layout/VerticalCurvedList"/>
    <dgm:cxn modelId="{9C799469-C830-4183-B826-7C45D7DB26EE}" type="presParOf" srcId="{EFDB8930-189C-4094-9064-B6533BA28C00}" destId="{4FDB470C-EC73-4629-8326-56B87ADA1016}" srcOrd="3" destOrd="0" presId="urn:microsoft.com/office/officeart/2008/layout/VerticalCurvedList"/>
    <dgm:cxn modelId="{2D92ACD0-476B-4845-9B1F-630F674D1EC4}" type="presParOf" srcId="{CEB9B9BD-8BE0-4058-B4DC-4D979E7E2E0C}" destId="{BCB6EB86-ECF5-48D8-B4DD-E65CA293AFDC}" srcOrd="1" destOrd="0" presId="urn:microsoft.com/office/officeart/2008/layout/VerticalCurvedList"/>
    <dgm:cxn modelId="{410B52F9-7E5B-4982-95E5-E4AD6583FCE1}" type="presParOf" srcId="{CEB9B9BD-8BE0-4058-B4DC-4D979E7E2E0C}" destId="{D6338EF6-2CC7-46E2-9B91-C5EBC30C9EF0}" srcOrd="2" destOrd="0" presId="urn:microsoft.com/office/officeart/2008/layout/VerticalCurvedList"/>
    <dgm:cxn modelId="{A5F055C6-C3FA-496F-8605-B109EA2ED215}" type="presParOf" srcId="{D6338EF6-2CC7-46E2-9B91-C5EBC30C9EF0}" destId="{C5D70D2B-BF98-4843-A71D-9F6F890FD2E9}" srcOrd="0" destOrd="0" presId="urn:microsoft.com/office/officeart/2008/layout/VerticalCurvedList"/>
    <dgm:cxn modelId="{1A337244-5414-4FCF-B159-E584FB424755}" type="presParOf" srcId="{CEB9B9BD-8BE0-4058-B4DC-4D979E7E2E0C}" destId="{52B8E05D-FB42-42E5-A639-26C907D9CA4A}" srcOrd="3" destOrd="0" presId="urn:microsoft.com/office/officeart/2008/layout/VerticalCurvedList"/>
    <dgm:cxn modelId="{2989C85E-CAF0-4214-B620-166B8DF7C578}" type="presParOf" srcId="{CEB9B9BD-8BE0-4058-B4DC-4D979E7E2E0C}" destId="{8872010F-91BF-4CE7-8BA0-BEF9A9D8D62E}" srcOrd="4" destOrd="0" presId="urn:microsoft.com/office/officeart/2008/layout/VerticalCurvedList"/>
    <dgm:cxn modelId="{4FD14D0C-745A-41D5-AD11-32D467BB58BD}" type="presParOf" srcId="{8872010F-91BF-4CE7-8BA0-BEF9A9D8D62E}" destId="{9AAF3988-A85C-432B-996A-6956DAF6A21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D52BB3-3BC1-4B43-81C5-A78F99E6E50B}">
      <dsp:nvSpPr>
        <dsp:cNvPr id="0" name=""/>
        <dsp:cNvSpPr/>
      </dsp:nvSpPr>
      <dsp:spPr>
        <a:xfrm>
          <a:off x="-7404714" y="-1140848"/>
          <a:ext cx="8883142" cy="8883142"/>
        </a:xfrm>
        <a:prstGeom prst="blockArc">
          <a:avLst>
            <a:gd name="adj1" fmla="val 18900000"/>
            <a:gd name="adj2" fmla="val 2700000"/>
            <a:gd name="adj3" fmla="val 243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B6EB86-ECF5-48D8-B4DD-E65CA293AFDC}">
      <dsp:nvSpPr>
        <dsp:cNvPr id="0" name=""/>
        <dsp:cNvSpPr/>
      </dsp:nvSpPr>
      <dsp:spPr>
        <a:xfrm>
          <a:off x="1213510" y="943082"/>
          <a:ext cx="9072321" cy="18859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96934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1.Trường </a:t>
          </a:r>
          <a:r>
            <a:rPr lang="en-US" sz="4000" kern="1200" dirty="0" err="1" smtClean="0"/>
            <a:t>hợp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bằng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nhau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thứ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hai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của</a:t>
          </a:r>
          <a:r>
            <a:rPr lang="en-US" sz="4000" kern="1200" dirty="0" smtClean="0"/>
            <a:t> tam </a:t>
          </a:r>
          <a:r>
            <a:rPr lang="en-US" sz="4000" kern="1200" dirty="0" err="1" smtClean="0"/>
            <a:t>giác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cạnh</a:t>
          </a:r>
          <a:r>
            <a:rPr lang="en-US" sz="4000" kern="1200" dirty="0" smtClean="0"/>
            <a:t>- </a:t>
          </a:r>
          <a:r>
            <a:rPr lang="en-US" sz="4000" kern="1200" dirty="0" err="1" smtClean="0"/>
            <a:t>góc</a:t>
          </a:r>
          <a:r>
            <a:rPr lang="en-US" sz="4000" kern="1200" dirty="0" smtClean="0"/>
            <a:t>- </a:t>
          </a:r>
          <a:r>
            <a:rPr lang="en-US" sz="4000" kern="1200" dirty="0" err="1" smtClean="0"/>
            <a:t>cạnh</a:t>
          </a:r>
          <a:r>
            <a:rPr lang="en-US" sz="4000" kern="1200" dirty="0" smtClean="0"/>
            <a:t> ( </a:t>
          </a:r>
          <a:r>
            <a:rPr lang="en-US" sz="4000" kern="1200" dirty="0" err="1" smtClean="0"/>
            <a:t>c.g.c</a:t>
          </a:r>
          <a:r>
            <a:rPr lang="en-US" sz="4000" kern="1200" dirty="0" smtClean="0"/>
            <a:t>)</a:t>
          </a:r>
          <a:endParaRPr lang="en-US" sz="4000" kern="1200" dirty="0"/>
        </a:p>
      </dsp:txBody>
      <dsp:txXfrm>
        <a:off x="1213510" y="943082"/>
        <a:ext cx="9072321" cy="1885900"/>
      </dsp:txXfrm>
    </dsp:sp>
    <dsp:sp modelId="{C5D70D2B-BF98-4843-A71D-9F6F890FD2E9}">
      <dsp:nvSpPr>
        <dsp:cNvPr id="0" name=""/>
        <dsp:cNvSpPr/>
      </dsp:nvSpPr>
      <dsp:spPr>
        <a:xfrm>
          <a:off x="34822" y="707344"/>
          <a:ext cx="2357376" cy="23573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B8E05D-FB42-42E5-A639-26C907D9CA4A}">
      <dsp:nvSpPr>
        <dsp:cNvPr id="0" name=""/>
        <dsp:cNvSpPr/>
      </dsp:nvSpPr>
      <dsp:spPr>
        <a:xfrm>
          <a:off x="1213510" y="3772461"/>
          <a:ext cx="9072321" cy="1885900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96934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smtClean="0"/>
            <a:t>2.Trường </a:t>
          </a:r>
          <a:r>
            <a:rPr lang="en-US" sz="4400" kern="1200" dirty="0" err="1" smtClean="0"/>
            <a:t>hợp</a:t>
          </a:r>
          <a:r>
            <a:rPr lang="en-US" sz="4400" kern="1200" dirty="0" smtClean="0"/>
            <a:t> </a:t>
          </a:r>
          <a:r>
            <a:rPr lang="en-US" sz="4400" kern="1200" dirty="0" err="1" smtClean="0"/>
            <a:t>bằng</a:t>
          </a:r>
          <a:r>
            <a:rPr lang="en-US" sz="4400" kern="1200" dirty="0" smtClean="0"/>
            <a:t> </a:t>
          </a:r>
          <a:r>
            <a:rPr lang="en-US" sz="4400" kern="1200" dirty="0" err="1" smtClean="0"/>
            <a:t>nhau</a:t>
          </a:r>
          <a:r>
            <a:rPr lang="en-US" sz="4400" kern="1200" dirty="0" smtClean="0"/>
            <a:t> </a:t>
          </a:r>
          <a:r>
            <a:rPr lang="en-US" sz="4400" kern="1200" dirty="0" err="1" smtClean="0"/>
            <a:t>thứ</a:t>
          </a:r>
          <a:r>
            <a:rPr lang="en-US" sz="4400" kern="1200" dirty="0" smtClean="0"/>
            <a:t> </a:t>
          </a:r>
          <a:r>
            <a:rPr lang="en-US" sz="4400" kern="1200" dirty="0" err="1" smtClean="0"/>
            <a:t>ba</a:t>
          </a:r>
          <a:r>
            <a:rPr lang="en-US" sz="4400" kern="1200" dirty="0" smtClean="0"/>
            <a:t> </a:t>
          </a:r>
          <a:r>
            <a:rPr lang="en-US" sz="4400" kern="1200" dirty="0" err="1" smtClean="0"/>
            <a:t>của</a:t>
          </a:r>
          <a:r>
            <a:rPr lang="en-US" sz="4400" kern="1200" dirty="0" smtClean="0"/>
            <a:t> tam </a:t>
          </a:r>
          <a:r>
            <a:rPr lang="en-US" sz="4400" kern="1200" dirty="0" err="1" smtClean="0"/>
            <a:t>giác</a:t>
          </a:r>
          <a:r>
            <a:rPr lang="en-US" sz="4400" kern="1200" dirty="0" smtClean="0"/>
            <a:t> </a:t>
          </a:r>
          <a:r>
            <a:rPr lang="en-US" sz="4400" kern="1200" dirty="0" err="1" smtClean="0"/>
            <a:t>góc</a:t>
          </a:r>
          <a:r>
            <a:rPr lang="en-US" sz="4400" kern="1200" dirty="0" smtClean="0"/>
            <a:t>- </a:t>
          </a:r>
          <a:r>
            <a:rPr lang="en-US" sz="4400" kern="1200" dirty="0" err="1" smtClean="0"/>
            <a:t>cạnh</a:t>
          </a:r>
          <a:r>
            <a:rPr lang="en-US" sz="4400" kern="1200" dirty="0" smtClean="0"/>
            <a:t>- </a:t>
          </a:r>
          <a:r>
            <a:rPr lang="en-US" sz="4400" kern="1200" dirty="0" err="1" smtClean="0"/>
            <a:t>góc</a:t>
          </a:r>
          <a:r>
            <a:rPr lang="en-US" sz="4400" kern="1200" dirty="0" smtClean="0"/>
            <a:t>(</a:t>
          </a:r>
          <a:r>
            <a:rPr lang="en-US" sz="4400" kern="1200" dirty="0" err="1" smtClean="0"/>
            <a:t>g.c.g</a:t>
          </a:r>
          <a:r>
            <a:rPr lang="en-US" sz="4400" kern="1200" dirty="0" smtClean="0"/>
            <a:t>)</a:t>
          </a:r>
          <a:endParaRPr lang="en-US" sz="4400" kern="1200" dirty="0"/>
        </a:p>
      </dsp:txBody>
      <dsp:txXfrm>
        <a:off x="1213510" y="3772461"/>
        <a:ext cx="9072321" cy="1885900"/>
      </dsp:txXfrm>
    </dsp:sp>
    <dsp:sp modelId="{9AAF3988-A85C-432B-996A-6956DAF6A211}">
      <dsp:nvSpPr>
        <dsp:cNvPr id="0" name=""/>
        <dsp:cNvSpPr/>
      </dsp:nvSpPr>
      <dsp:spPr>
        <a:xfrm>
          <a:off x="34822" y="3536724"/>
          <a:ext cx="2357376" cy="23573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4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5" Type="http://schemas.openxmlformats.org/officeDocument/2006/relationships/image" Target="../media/image34.emf"/><Relationship Id="rId4" Type="http://schemas.openxmlformats.org/officeDocument/2006/relationships/image" Target="../media/image3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4" Type="http://schemas.openxmlformats.org/officeDocument/2006/relationships/image" Target="../media/image68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3" Type="http://schemas.openxmlformats.org/officeDocument/2006/relationships/image" Target="../media/image73.wmf"/><Relationship Id="rId7" Type="http://schemas.openxmlformats.org/officeDocument/2006/relationships/image" Target="../media/image77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6" Type="http://schemas.openxmlformats.org/officeDocument/2006/relationships/image" Target="../media/image76.wmf"/><Relationship Id="rId5" Type="http://schemas.openxmlformats.org/officeDocument/2006/relationships/image" Target="../media/image75.wmf"/><Relationship Id="rId4" Type="http://schemas.openxmlformats.org/officeDocument/2006/relationships/image" Target="../media/image7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88962-2C8E-489E-ADA3-CD5B0BEB6CCE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C05371-AA14-46B9-8479-96EA2ED30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36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更多精彩模板请关注</a:t>
            </a:r>
            <a:r>
              <a:rPr lang="en-US" altLang="zh-CN" dirty="0"/>
              <a:t>【</a:t>
            </a:r>
            <a:r>
              <a:rPr lang="zh-CN" altLang="en-US" dirty="0"/>
              <a:t>沐沐槿</a:t>
            </a:r>
            <a:r>
              <a:rPr lang="en-US" altLang="zh-CN" dirty="0"/>
              <a:t>PPT】https://mumjin.taobao.com/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13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4A0C8-DD61-4407-8AA5-E6B1ED0128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974D3B-B720-4220-A693-75CE1F118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17730-38F4-4BD2-998F-520C3EC3E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632A4-B148-4D74-A738-8F211E83B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C79ED-51CD-430B-BDEE-A4E9E8D06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921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4EC88-5539-4D5D-8546-CAC55760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F8B684-7DD5-42E6-A419-AAEF7FDD2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0FC0E-38A5-4AD4-B260-E19352DB6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74751-4D22-4929-8B7A-1348A3577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BFB43-602B-4B88-AFD2-9DF4C0BEF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86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960EC9-D3E0-49F5-B8AC-4A34FAE520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3F349E-23FF-43EA-A069-62E61C684B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6B79C-1077-4FFA-B8AD-04C698F8F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1CA0E-210D-40E0-9958-B418B040F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83FF2-A7B1-4DF3-BBF5-A5FF1BB28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77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041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:blinds dir="vert"/>
      </p:transition>
    </mc:Choice>
    <mc:Fallback xmlns="">
      <p:transition spd="slow" advClick="0" advTm="3713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76E53-9BD7-4FB4-A4AD-0549873E1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357F3-6C3B-49C1-99AD-4990E84BC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0E721-F501-4D97-8E1F-915A3A103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04AB3-20B8-4C21-90D8-21B47796A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A60D7-97CA-4BE9-8849-AB636A791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925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A38F9-FF66-4FEC-8F49-09BF0CA6E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5AED4-8121-4833-B278-1E7D50F37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BB5F7-AC30-4D8E-A67F-D0460D09A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7765A-5AAE-4BB4-BE0B-BB184A055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B9437-1A2B-488C-9F12-D833B1675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92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C441B-8149-4BF7-8329-0CA4BBC3B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2E2F7-8FAD-4BE8-9B87-045EC8C28C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66DA40-54E4-4752-85F3-90AFEAC26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BAA3E-3B0A-4E29-9B6A-9F35183E0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75230D-7C4C-459B-8DF2-5C49DCA78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B514D-9783-4563-AB58-36B00CC87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3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04937-4929-419D-AF27-E0D6A4E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28AD3-F5A8-4405-84A2-24F7EF54C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5B8CFF-3393-4B73-96CD-0DCF82D63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1FBAD9-56EC-445B-A45C-000327661A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6B10E2-F232-4AE4-8E64-D328D197B5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3D3EE1-776A-4E55-A04F-0A7E41207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59C913-BCAE-40E9-AC02-384630E2A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FEE27B-95AA-4780-B7FB-E593EE8DB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73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3054B-AF92-4A00-A294-D0B0D45B8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BB76C1-B2D2-4071-8C03-5276833E3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E29C01-ABC3-43E2-A0EA-8359BC02A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BEBB51-3A0C-4244-A593-7E9E9BC6E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899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5770E9-1B6B-4FF6-9962-F0A710ED0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85FA52-488C-495E-AE71-326CE9364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D9C96-C0AA-4379-94FC-B1B18C73E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68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23029-A91C-4EDE-9691-ADF2FAE9A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FA138-2B68-484E-A532-A6D029585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C7D9EC-1B14-4D28-A719-CACA61BC9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1945FF-2B50-4DC9-9515-5C8ABF844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B5E844-4576-4B97-8A26-2884945E6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F25BC-8177-40B4-905E-10879F97F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00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34B5D-2FE5-4E5C-A828-0791FE21E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D0C86F-F829-4895-9948-BFEC5DA41A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A89CA3-5B1B-429D-B081-935D088C7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F89B44-2E55-449D-9755-E066BFEAA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44E9D1-7635-4118-9884-D41F6D383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04140-1DFC-47ED-9C8F-CF660DCF6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559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5C6CC5-2976-48E4-9DA7-C6F68A436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0154F7-EC49-4C91-8296-BE7D75C7F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904F1-A638-4D0B-AF9F-7068DD644A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0C165-B762-42E3-8810-94456B5AF9B2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AE09B-ABDD-4D81-8056-A45AA92C6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66D88-646F-462B-8F2B-A416C3B259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D0775-F658-44BD-831E-2B32475A4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130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34.emf"/><Relationship Id="rId3" Type="http://schemas.openxmlformats.org/officeDocument/2006/relationships/image" Target="../media/image28.png"/><Relationship Id="rId7" Type="http://schemas.openxmlformats.org/officeDocument/2006/relationships/image" Target="../media/image31.wmf"/><Relationship Id="rId12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33.wmf"/><Relationship Id="rId5" Type="http://schemas.openxmlformats.org/officeDocument/2006/relationships/image" Target="../media/image30.w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3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45.wmf"/><Relationship Id="rId3" Type="http://schemas.openxmlformats.org/officeDocument/2006/relationships/image" Target="../media/image46.png"/><Relationship Id="rId7" Type="http://schemas.openxmlformats.org/officeDocument/2006/relationships/image" Target="../media/image42.wmf"/><Relationship Id="rId12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44.wmf"/><Relationship Id="rId5" Type="http://schemas.openxmlformats.org/officeDocument/2006/relationships/image" Target="../media/image41.wmf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43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50.wmf"/><Relationship Id="rId4" Type="http://schemas.openxmlformats.org/officeDocument/2006/relationships/oleObject" Target="../embeddings/oleObject20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Layout" Target="../slideLayouts/slideLayout2.xml"/><Relationship Id="rId7" Type="http://schemas.openxmlformats.org/officeDocument/2006/relationships/slide" Target="slide20.xml"/><Relationship Id="rId12" Type="http://schemas.openxmlformats.org/officeDocument/2006/relationships/image" Target="../media/image5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9.xml"/><Relationship Id="rId11" Type="http://schemas.openxmlformats.org/officeDocument/2006/relationships/image" Target="../media/image57.gif"/><Relationship Id="rId5" Type="http://schemas.openxmlformats.org/officeDocument/2006/relationships/image" Target="../media/image54.png"/><Relationship Id="rId10" Type="http://schemas.openxmlformats.org/officeDocument/2006/relationships/image" Target="../media/image56.gif"/><Relationship Id="rId4" Type="http://schemas.openxmlformats.org/officeDocument/2006/relationships/image" Target="../media/image53.png"/><Relationship Id="rId9" Type="http://schemas.openxmlformats.org/officeDocument/2006/relationships/image" Target="../media/image55.gif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0.png"/><Relationship Id="rId12" Type="http://schemas.microsoft.com/office/2007/relationships/hdphoto" Target="../media/hdphoto3.wdp"/><Relationship Id="rId2" Type="http://schemas.openxmlformats.org/officeDocument/2006/relationships/video" Target="../media/media2.mp4"/><Relationship Id="rId16" Type="http://schemas.openxmlformats.org/officeDocument/2006/relationships/image" Target="../media/image64.png"/><Relationship Id="rId1" Type="http://schemas.microsoft.com/office/2007/relationships/media" Target="../media/media2.mp4"/><Relationship Id="rId6" Type="http://schemas.openxmlformats.org/officeDocument/2006/relationships/image" Target="../media/image59.jpg"/><Relationship Id="rId11" Type="http://schemas.openxmlformats.org/officeDocument/2006/relationships/image" Target="../media/image62.png"/><Relationship Id="rId5" Type="http://schemas.openxmlformats.org/officeDocument/2006/relationships/audio" Target="../media/audio2.wav"/><Relationship Id="rId15" Type="http://schemas.openxmlformats.org/officeDocument/2006/relationships/slide" Target="slide18.xml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61.png"/><Relationship Id="rId1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3.wdp"/><Relationship Id="rId18" Type="http://schemas.openxmlformats.org/officeDocument/2006/relationships/slide" Target="slide18.xml"/><Relationship Id="rId26" Type="http://schemas.openxmlformats.org/officeDocument/2006/relationships/oleObject" Target="../embeddings/oleObject25.bin"/><Relationship Id="rId3" Type="http://schemas.openxmlformats.org/officeDocument/2006/relationships/video" Target="../media/media2.mp4"/><Relationship Id="rId21" Type="http://schemas.openxmlformats.org/officeDocument/2006/relationships/image" Target="../media/image65.wmf"/><Relationship Id="rId7" Type="http://schemas.openxmlformats.org/officeDocument/2006/relationships/image" Target="../media/image59.jpg"/><Relationship Id="rId12" Type="http://schemas.openxmlformats.org/officeDocument/2006/relationships/image" Target="../media/image62.png"/><Relationship Id="rId17" Type="http://schemas.openxmlformats.org/officeDocument/2006/relationships/image" Target="../media/image69.png"/><Relationship Id="rId25" Type="http://schemas.openxmlformats.org/officeDocument/2006/relationships/image" Target="../media/image67.wmf"/><Relationship Id="rId2" Type="http://schemas.microsoft.com/office/2007/relationships/media" Target="../media/media2.mp4"/><Relationship Id="rId16" Type="http://schemas.openxmlformats.org/officeDocument/2006/relationships/image" Target="../media/image68.png"/><Relationship Id="rId20" Type="http://schemas.openxmlformats.org/officeDocument/2006/relationships/oleObject" Target="../embeddings/oleObject22.bin"/><Relationship Id="rId1" Type="http://schemas.openxmlformats.org/officeDocument/2006/relationships/vmlDrawing" Target="../drawings/vmlDrawing7.vml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24" Type="http://schemas.openxmlformats.org/officeDocument/2006/relationships/oleObject" Target="../embeddings/oleObject24.bin"/><Relationship Id="rId5" Type="http://schemas.openxmlformats.org/officeDocument/2006/relationships/audio" Target="../media/audio1.wav"/><Relationship Id="rId15" Type="http://schemas.openxmlformats.org/officeDocument/2006/relationships/image" Target="../media/image70.png"/><Relationship Id="rId23" Type="http://schemas.openxmlformats.org/officeDocument/2006/relationships/image" Target="../media/image66.wmf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.wdp"/><Relationship Id="rId14" Type="http://schemas.openxmlformats.org/officeDocument/2006/relationships/image" Target="../media/image74.png"/><Relationship Id="rId22" Type="http://schemas.openxmlformats.org/officeDocument/2006/relationships/oleObject" Target="../embeddings/oleObject23.bin"/><Relationship Id="rId27" Type="http://schemas.openxmlformats.org/officeDocument/2006/relationships/image" Target="../media/image68.wmf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63.png"/><Relationship Id="rId18" Type="http://schemas.openxmlformats.org/officeDocument/2006/relationships/oleObject" Target="../embeddings/oleObject27.bin"/><Relationship Id="rId26" Type="http://schemas.openxmlformats.org/officeDocument/2006/relationships/oleObject" Target="../embeddings/oleObject31.bin"/><Relationship Id="rId3" Type="http://schemas.openxmlformats.org/officeDocument/2006/relationships/video" Target="../media/media2.mp4"/><Relationship Id="rId21" Type="http://schemas.openxmlformats.org/officeDocument/2006/relationships/image" Target="../media/image73.wmf"/><Relationship Id="rId7" Type="http://schemas.openxmlformats.org/officeDocument/2006/relationships/image" Target="../media/image60.png"/><Relationship Id="rId12" Type="http://schemas.microsoft.com/office/2007/relationships/hdphoto" Target="../media/hdphoto3.wdp"/><Relationship Id="rId17" Type="http://schemas.openxmlformats.org/officeDocument/2006/relationships/image" Target="../media/image71.wmf"/><Relationship Id="rId25" Type="http://schemas.openxmlformats.org/officeDocument/2006/relationships/image" Target="../media/image75.wmf"/><Relationship Id="rId2" Type="http://schemas.microsoft.com/office/2007/relationships/media" Target="../media/media2.mp4"/><Relationship Id="rId16" Type="http://schemas.openxmlformats.org/officeDocument/2006/relationships/oleObject" Target="../embeddings/oleObject26.bin"/><Relationship Id="rId20" Type="http://schemas.openxmlformats.org/officeDocument/2006/relationships/oleObject" Target="../embeddings/oleObject28.bin"/><Relationship Id="rId29" Type="http://schemas.openxmlformats.org/officeDocument/2006/relationships/image" Target="../media/image77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59.jpg"/><Relationship Id="rId11" Type="http://schemas.openxmlformats.org/officeDocument/2006/relationships/image" Target="../media/image62.png"/><Relationship Id="rId24" Type="http://schemas.openxmlformats.org/officeDocument/2006/relationships/oleObject" Target="../embeddings/oleObject30.bin"/><Relationship Id="rId5" Type="http://schemas.openxmlformats.org/officeDocument/2006/relationships/audio" Target="../media/audio2.wav"/><Relationship Id="rId15" Type="http://schemas.openxmlformats.org/officeDocument/2006/relationships/image" Target="../media/image64.png"/><Relationship Id="rId23" Type="http://schemas.openxmlformats.org/officeDocument/2006/relationships/image" Target="../media/image74.wmf"/><Relationship Id="rId28" Type="http://schemas.openxmlformats.org/officeDocument/2006/relationships/oleObject" Target="../embeddings/oleObject32.bin"/><Relationship Id="rId10" Type="http://schemas.microsoft.com/office/2007/relationships/hdphoto" Target="../media/hdphoto2.wdp"/><Relationship Id="rId19" Type="http://schemas.openxmlformats.org/officeDocument/2006/relationships/image" Target="../media/image72.wmf"/><Relationship Id="rId31" Type="http://schemas.openxmlformats.org/officeDocument/2006/relationships/image" Target="../media/image78.w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1.png"/><Relationship Id="rId14" Type="http://schemas.openxmlformats.org/officeDocument/2006/relationships/slide" Target="slide18.xml"/><Relationship Id="rId22" Type="http://schemas.openxmlformats.org/officeDocument/2006/relationships/oleObject" Target="../embeddings/oleObject29.bin"/><Relationship Id="rId27" Type="http://schemas.openxmlformats.org/officeDocument/2006/relationships/image" Target="../media/image76.wmf"/><Relationship Id="rId30" Type="http://schemas.openxmlformats.org/officeDocument/2006/relationships/oleObject" Target="../embeddings/oleObject33.bin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21.png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8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20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image" Target="../media/image28.png"/><Relationship Id="rId7" Type="http://schemas.openxmlformats.org/officeDocument/2006/relationships/oleObject" Target="../embeddings/oleObject7.bin"/><Relationship Id="rId12" Type="http://schemas.openxmlformats.org/officeDocument/2006/relationships/image" Target="../media/image2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0" Type="http://schemas.openxmlformats.org/officeDocument/2006/relationships/image" Target="../media/image26.wmf"/><Relationship Id="rId4" Type="http://schemas.openxmlformats.org/officeDocument/2006/relationships/image" Target="../media/image29.png"/><Relationship Id="rId9" Type="http://schemas.openxmlformats.org/officeDocument/2006/relationships/oleObject" Target="../embeddings/oleObject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 trò chơi khởi động cho một buổi sinh hoạt tập thể - Sinh Viên Công Giáo  Trung Chí">
            <a:extLst>
              <a:ext uri="{FF2B5EF4-FFF2-40B4-BE49-F238E27FC236}">
                <a16:creationId xmlns:a16="http://schemas.microsoft.com/office/drawing/2014/main" id="{E2AF0098-DC4E-43D9-BA5C-026F393B1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947" y="340894"/>
            <a:ext cx="6368717" cy="651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C243397-2789-4689-872E-EEAFA393CFA7}"/>
              </a:ext>
            </a:extLst>
          </p:cNvPr>
          <p:cNvSpPr/>
          <p:nvPr/>
        </p:nvSpPr>
        <p:spPr>
          <a:xfrm>
            <a:off x="5029679" y="2690200"/>
            <a:ext cx="169950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Khởi </a:t>
            </a:r>
          </a:p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27991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94968" y="1060881"/>
            <a:ext cx="11484077" cy="16168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 smtClean="0"/>
              <a:t>Trong</a:t>
            </a:r>
            <a:r>
              <a:rPr lang="en-US" sz="3000" dirty="0" smtClean="0"/>
              <a:t> tam </a:t>
            </a:r>
            <a:r>
              <a:rPr lang="en-US" sz="3000" dirty="0" err="1" smtClean="0"/>
              <a:t>giác</a:t>
            </a:r>
            <a:r>
              <a:rPr lang="en-US" sz="3000" dirty="0" smtClean="0"/>
              <a:t>          , </a:t>
            </a:r>
            <a:r>
              <a:rPr lang="en-US" sz="3000" dirty="0" err="1" smtClean="0"/>
              <a:t>góc</a:t>
            </a:r>
            <a:r>
              <a:rPr lang="en-US" sz="3000" dirty="0" smtClean="0"/>
              <a:t>           ( hay </a:t>
            </a:r>
            <a:r>
              <a:rPr lang="en-US" sz="3000" dirty="0" err="1" smtClean="0"/>
              <a:t>đơn</a:t>
            </a:r>
            <a:r>
              <a:rPr lang="en-US" sz="3000" dirty="0" smtClean="0"/>
              <a:t> </a:t>
            </a:r>
            <a:r>
              <a:rPr lang="en-US" sz="3000" dirty="0" err="1" smtClean="0"/>
              <a:t>giản</a:t>
            </a:r>
            <a:r>
              <a:rPr lang="en-US" sz="3000" dirty="0" smtClean="0"/>
              <a:t> </a:t>
            </a:r>
            <a:r>
              <a:rPr lang="en-US" sz="3000" dirty="0" err="1" smtClean="0"/>
              <a:t>là</a:t>
            </a:r>
            <a:r>
              <a:rPr lang="en-US" sz="3000" dirty="0" smtClean="0"/>
              <a:t> </a:t>
            </a:r>
            <a:r>
              <a:rPr lang="en-US" sz="3000" dirty="0" err="1" smtClean="0"/>
              <a:t>góc</a:t>
            </a:r>
            <a:r>
              <a:rPr lang="en-US" sz="3000" dirty="0" smtClean="0"/>
              <a:t> A) </a:t>
            </a:r>
            <a:r>
              <a:rPr lang="en-US" sz="3000" dirty="0" err="1" smtClean="0"/>
              <a:t>được</a:t>
            </a:r>
            <a:r>
              <a:rPr lang="en-US" sz="3000" dirty="0" smtClean="0"/>
              <a:t> </a:t>
            </a:r>
            <a:r>
              <a:rPr lang="en-US" sz="3000" dirty="0" err="1" smtClean="0"/>
              <a:t>gọi</a:t>
            </a:r>
            <a:r>
              <a:rPr lang="en-US" sz="3000" dirty="0" smtClean="0"/>
              <a:t> </a:t>
            </a:r>
            <a:r>
              <a:rPr lang="en-US" sz="3000" dirty="0" err="1" smtClean="0"/>
              <a:t>là</a:t>
            </a:r>
            <a:r>
              <a:rPr lang="en-US" sz="3000" dirty="0" smtClean="0"/>
              <a:t> </a:t>
            </a:r>
            <a:r>
              <a:rPr lang="en-US" sz="3000" dirty="0" err="1" smtClean="0"/>
              <a:t>góc</a:t>
            </a:r>
            <a:r>
              <a:rPr lang="en-US" sz="3000" dirty="0" smtClean="0"/>
              <a:t> </a:t>
            </a:r>
            <a:r>
              <a:rPr lang="en-US" sz="3000" dirty="0" err="1" smtClean="0"/>
              <a:t>xen</a:t>
            </a:r>
            <a:r>
              <a:rPr lang="en-US" sz="3000" dirty="0" smtClean="0"/>
              <a:t> </a:t>
            </a:r>
            <a:r>
              <a:rPr lang="en-US" sz="3000" dirty="0" err="1" smtClean="0"/>
              <a:t>giữa</a:t>
            </a:r>
            <a:r>
              <a:rPr lang="en-US" sz="3000" dirty="0" smtClean="0"/>
              <a:t> </a:t>
            </a:r>
            <a:r>
              <a:rPr lang="en-US" sz="3000" dirty="0" err="1" smtClean="0"/>
              <a:t>hai</a:t>
            </a:r>
            <a:r>
              <a:rPr lang="en-US" sz="3000" dirty="0" smtClean="0"/>
              <a:t> </a:t>
            </a:r>
            <a:r>
              <a:rPr lang="en-US" sz="3000" dirty="0" err="1" smtClean="0"/>
              <a:t>cạnh</a:t>
            </a:r>
            <a:r>
              <a:rPr lang="en-US" sz="3000" dirty="0" smtClean="0"/>
              <a:t>         </a:t>
            </a:r>
            <a:r>
              <a:rPr lang="en-US" sz="3000" dirty="0" err="1" smtClean="0"/>
              <a:t>và</a:t>
            </a:r>
            <a:r>
              <a:rPr lang="en-US" sz="3000" dirty="0" smtClean="0"/>
              <a:t>         </a:t>
            </a:r>
            <a:r>
              <a:rPr lang="en-US" sz="3000" dirty="0" err="1" smtClean="0"/>
              <a:t>của</a:t>
            </a:r>
            <a:r>
              <a:rPr lang="en-US" sz="3000" dirty="0" smtClean="0"/>
              <a:t> tam </a:t>
            </a:r>
            <a:r>
              <a:rPr lang="en-US" sz="3000" dirty="0" err="1" smtClean="0"/>
              <a:t>giác</a:t>
            </a:r>
            <a:r>
              <a:rPr lang="en-US" sz="3000" dirty="0" smtClean="0"/>
              <a:t>         . </a:t>
            </a:r>
          </a:p>
          <a:p>
            <a:endParaRPr lang="en-US" sz="3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908" y="3058072"/>
            <a:ext cx="5000366" cy="357169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2166"/>
            <a:ext cx="12192000" cy="88367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1. TRƯỜNG HỢP BẰNG NHAU THỨ HAI CỦA TAM GIÁC: CẠNH – GÓC- CẠNH ( C.G.C)</a:t>
            </a:r>
            <a:endParaRPr lang="en-US" sz="28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8197568"/>
              </p:ext>
            </p:extLst>
          </p:nvPr>
        </p:nvGraphicFramePr>
        <p:xfrm>
          <a:off x="2881671" y="1283478"/>
          <a:ext cx="775929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1" name="Equation" r:id="rId4" imgW="355320" imgH="177480" progId="Equation.DSMT4">
                  <p:embed/>
                </p:oleObj>
              </mc:Choice>
              <mc:Fallback>
                <p:oleObj name="Equation" r:id="rId4" imgW="355320" imgH="17748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81671" y="1283478"/>
                        <a:ext cx="775929" cy="387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8978590"/>
              </p:ext>
            </p:extLst>
          </p:nvPr>
        </p:nvGraphicFramePr>
        <p:xfrm>
          <a:off x="3958146" y="1676165"/>
          <a:ext cx="579437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2" name="Equation" r:id="rId6" imgW="253800" imgH="164880" progId="Equation.DSMT4">
                  <p:embed/>
                </p:oleObj>
              </mc:Choice>
              <mc:Fallback>
                <p:oleObj name="Equation" r:id="rId6" imgW="253800" imgH="16488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958146" y="1676165"/>
                        <a:ext cx="579437" cy="37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102410"/>
              </p:ext>
            </p:extLst>
          </p:nvPr>
        </p:nvGraphicFramePr>
        <p:xfrm>
          <a:off x="5184912" y="1690070"/>
          <a:ext cx="579438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3" name="Equation" r:id="rId8" imgW="266400" imgH="177480" progId="Equation.DSMT4">
                  <p:embed/>
                </p:oleObj>
              </mc:Choice>
              <mc:Fallback>
                <p:oleObj name="Equation" r:id="rId8" imgW="266400" imgH="17748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84912" y="1690070"/>
                        <a:ext cx="579438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3095961"/>
              </p:ext>
            </p:extLst>
          </p:nvPr>
        </p:nvGraphicFramePr>
        <p:xfrm>
          <a:off x="4657734" y="1262379"/>
          <a:ext cx="816897" cy="408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4" name="Equation" r:id="rId10" imgW="355320" imgH="177480" progId="Equation.DSMT4">
                  <p:embed/>
                </p:oleObj>
              </mc:Choice>
              <mc:Fallback>
                <p:oleObj name="Equation" r:id="rId10" imgW="3553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657734" y="1262379"/>
                        <a:ext cx="816897" cy="4084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4819565"/>
              </p:ext>
            </p:extLst>
          </p:nvPr>
        </p:nvGraphicFramePr>
        <p:xfrm>
          <a:off x="7904419" y="1743712"/>
          <a:ext cx="7683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5" name="Equation" r:id="rId12" imgW="768214" imgH="381131" progId="Equation.DSMT4">
                  <p:embed/>
                </p:oleObj>
              </mc:Choice>
              <mc:Fallback>
                <p:oleObj name="Equation" r:id="rId12" imgW="768214" imgH="38113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904419" y="1743712"/>
                        <a:ext cx="76835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1"/>
          <p:cNvSpPr txBox="1"/>
          <p:nvPr/>
        </p:nvSpPr>
        <p:spPr>
          <a:xfrm>
            <a:off x="4885572" y="3244334"/>
            <a:ext cx="2420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chemeClr val="bg1"/>
                </a:solidFill>
              </a:rPr>
              <a:t>ID2223 GA GV109120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787"/>
            <a:ext cx="8439150" cy="619125"/>
          </a:xfrm>
          <a:prstGeom prst="rect">
            <a:avLst/>
          </a:prstGeom>
        </p:spPr>
      </p:pic>
      <p:sp>
        <p:nvSpPr>
          <p:cNvPr id="21" name="Text Box 2">
            <a:extLst>
              <a:ext uri="{FF2B5EF4-FFF2-40B4-BE49-F238E27FC236}">
                <a16:creationId xmlns:a16="http://schemas.microsoft.com/office/drawing/2014/main" id="{11749322-CE4A-4042-98F1-6943CC349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089" y="924024"/>
            <a:ext cx="924905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dirty="0" err="1" smtClean="0">
                <a:latin typeface="+mn-lt"/>
              </a:rPr>
              <a:t>Định</a:t>
            </a:r>
            <a:r>
              <a:rPr lang="en-US" altLang="en-US" sz="3000" dirty="0" smtClean="0">
                <a:latin typeface="+mn-lt"/>
              </a:rPr>
              <a:t> </a:t>
            </a:r>
            <a:r>
              <a:rPr lang="en-US" altLang="en-US" sz="3000" dirty="0" err="1" smtClean="0">
                <a:latin typeface="+mn-lt"/>
              </a:rPr>
              <a:t>lí</a:t>
            </a:r>
            <a:r>
              <a:rPr lang="en-US" altLang="en-US" sz="3000" dirty="0" smtClean="0">
                <a:latin typeface="+mn-lt"/>
              </a:rPr>
              <a:t> 1</a:t>
            </a:r>
            <a:endParaRPr lang="en-US" altLang="en-US" sz="3000" dirty="0">
              <a:latin typeface="+mn-lt"/>
            </a:endParaRPr>
          </a:p>
        </p:txBody>
      </p:sp>
      <p:sp>
        <p:nvSpPr>
          <p:cNvPr id="23" name="Text Box 2">
            <a:extLst>
              <a:ext uri="{FF2B5EF4-FFF2-40B4-BE49-F238E27FC236}">
                <a16:creationId xmlns:a16="http://schemas.microsoft.com/office/drawing/2014/main" id="{11749322-CE4A-4042-98F1-6943CC349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421" y="1578134"/>
            <a:ext cx="1027050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0" dirty="0" err="1" smtClean="0">
                <a:latin typeface="+mn-lt"/>
              </a:rPr>
              <a:t>Nếu</a:t>
            </a:r>
            <a:r>
              <a:rPr lang="en-US" altLang="en-US" sz="3000" b="0" dirty="0" smtClean="0">
                <a:latin typeface="+mn-lt"/>
              </a:rPr>
              <a:t> 2 </a:t>
            </a:r>
            <a:r>
              <a:rPr lang="en-US" altLang="en-US" sz="3000" b="0" dirty="0" err="1" smtClean="0">
                <a:latin typeface="+mn-lt"/>
              </a:rPr>
              <a:t>cạnh</a:t>
            </a:r>
            <a:r>
              <a:rPr lang="en-US" altLang="en-US" sz="3000" b="0" dirty="0" smtClean="0">
                <a:latin typeface="+mn-lt"/>
              </a:rPr>
              <a:t> </a:t>
            </a:r>
            <a:r>
              <a:rPr lang="en-US" altLang="en-US" sz="3000" b="0" dirty="0" err="1" smtClean="0">
                <a:latin typeface="+mn-lt"/>
              </a:rPr>
              <a:t>và</a:t>
            </a:r>
            <a:r>
              <a:rPr lang="en-US" altLang="en-US" sz="3000" b="0" dirty="0" smtClean="0">
                <a:latin typeface="+mn-lt"/>
              </a:rPr>
              <a:t> </a:t>
            </a:r>
            <a:r>
              <a:rPr lang="en-US" altLang="en-US" sz="3000" b="0" dirty="0" err="1" smtClean="0">
                <a:latin typeface="+mn-lt"/>
              </a:rPr>
              <a:t>góc</a:t>
            </a:r>
            <a:r>
              <a:rPr lang="en-US" altLang="en-US" sz="3000" b="0" dirty="0" smtClean="0">
                <a:latin typeface="+mn-lt"/>
              </a:rPr>
              <a:t> </a:t>
            </a:r>
            <a:r>
              <a:rPr lang="en-US" altLang="en-US" sz="3000" b="0" dirty="0" err="1" smtClean="0">
                <a:latin typeface="+mn-lt"/>
              </a:rPr>
              <a:t>xen</a:t>
            </a:r>
            <a:r>
              <a:rPr lang="en-US" altLang="en-US" sz="3000" b="0" dirty="0" smtClean="0">
                <a:latin typeface="+mn-lt"/>
              </a:rPr>
              <a:t> </a:t>
            </a:r>
            <a:r>
              <a:rPr lang="en-US" altLang="en-US" sz="3000" b="0" dirty="0" err="1" smtClean="0">
                <a:latin typeface="+mn-lt"/>
              </a:rPr>
              <a:t>giữa</a:t>
            </a:r>
            <a:r>
              <a:rPr lang="en-US" altLang="en-US" sz="3000" b="0" dirty="0" smtClean="0">
                <a:latin typeface="+mn-lt"/>
              </a:rPr>
              <a:t> </a:t>
            </a:r>
            <a:r>
              <a:rPr lang="en-US" altLang="en-US" sz="3000" b="0" dirty="0" err="1" smtClean="0">
                <a:latin typeface="+mn-lt"/>
              </a:rPr>
              <a:t>của</a:t>
            </a:r>
            <a:r>
              <a:rPr lang="en-US" altLang="en-US" sz="3000" b="0" dirty="0" smtClean="0">
                <a:latin typeface="+mn-lt"/>
              </a:rPr>
              <a:t> tam </a:t>
            </a:r>
            <a:r>
              <a:rPr lang="en-US" altLang="en-US" sz="3000" b="0" dirty="0" err="1" smtClean="0">
                <a:latin typeface="+mn-lt"/>
              </a:rPr>
              <a:t>giác</a:t>
            </a:r>
            <a:r>
              <a:rPr lang="en-US" altLang="en-US" sz="3000" b="0" dirty="0" smtClean="0">
                <a:latin typeface="+mn-lt"/>
              </a:rPr>
              <a:t> </a:t>
            </a:r>
            <a:r>
              <a:rPr lang="en-US" altLang="en-US" sz="3000" b="0" dirty="0" err="1" smtClean="0">
                <a:latin typeface="+mn-lt"/>
              </a:rPr>
              <a:t>này</a:t>
            </a:r>
            <a:r>
              <a:rPr lang="en-US" altLang="en-US" sz="3000" b="0" dirty="0" smtClean="0">
                <a:latin typeface="+mn-lt"/>
              </a:rPr>
              <a:t> </a:t>
            </a:r>
            <a:r>
              <a:rPr lang="en-US" altLang="en-US" sz="3000" b="0" dirty="0" err="1" smtClean="0">
                <a:latin typeface="+mn-lt"/>
              </a:rPr>
              <a:t>bằng</a:t>
            </a:r>
            <a:r>
              <a:rPr lang="en-US" altLang="en-US" sz="3000" b="0" dirty="0" smtClean="0">
                <a:latin typeface="+mn-lt"/>
              </a:rPr>
              <a:t> 2 </a:t>
            </a:r>
            <a:r>
              <a:rPr lang="en-US" altLang="en-US" sz="3000" b="0" dirty="0" err="1" smtClean="0">
                <a:latin typeface="+mn-lt"/>
              </a:rPr>
              <a:t>cạnh</a:t>
            </a:r>
            <a:r>
              <a:rPr lang="en-US" altLang="en-US" sz="3000" b="0" dirty="0" smtClean="0">
                <a:latin typeface="+mn-lt"/>
              </a:rPr>
              <a:t> </a:t>
            </a:r>
            <a:r>
              <a:rPr lang="en-US" altLang="en-US" sz="3000" b="0" dirty="0" err="1" smtClean="0">
                <a:latin typeface="+mn-lt"/>
              </a:rPr>
              <a:t>và</a:t>
            </a:r>
            <a:r>
              <a:rPr lang="en-US" altLang="en-US" sz="3000" b="0" dirty="0" smtClean="0">
                <a:latin typeface="+mn-lt"/>
              </a:rPr>
              <a:t> </a:t>
            </a:r>
            <a:r>
              <a:rPr lang="en-US" altLang="en-US" sz="3000" b="0" dirty="0" err="1" smtClean="0">
                <a:latin typeface="+mn-lt"/>
              </a:rPr>
              <a:t>góc</a:t>
            </a:r>
            <a:r>
              <a:rPr lang="en-US" altLang="en-US" sz="3000" b="0" dirty="0" smtClean="0">
                <a:latin typeface="+mn-lt"/>
              </a:rPr>
              <a:t> </a:t>
            </a:r>
            <a:r>
              <a:rPr lang="en-US" altLang="en-US" sz="3000" b="0" dirty="0" err="1" smtClean="0">
                <a:latin typeface="+mn-lt"/>
              </a:rPr>
              <a:t>xen</a:t>
            </a:r>
            <a:r>
              <a:rPr lang="en-US" altLang="en-US" sz="3000" b="0" dirty="0" smtClean="0">
                <a:latin typeface="+mn-lt"/>
              </a:rPr>
              <a:t> </a:t>
            </a:r>
            <a:r>
              <a:rPr lang="en-US" altLang="en-US" sz="3000" b="0" dirty="0" err="1" smtClean="0">
                <a:latin typeface="+mn-lt"/>
              </a:rPr>
              <a:t>giữa</a:t>
            </a:r>
            <a:r>
              <a:rPr lang="en-US" altLang="en-US" sz="3000" b="0" dirty="0" smtClean="0">
                <a:latin typeface="+mn-lt"/>
              </a:rPr>
              <a:t> </a:t>
            </a:r>
            <a:r>
              <a:rPr lang="en-US" altLang="en-US" sz="3000" b="0" dirty="0" err="1" smtClean="0">
                <a:latin typeface="+mn-lt"/>
              </a:rPr>
              <a:t>của</a:t>
            </a:r>
            <a:r>
              <a:rPr lang="en-US" altLang="en-US" sz="3000" b="0" dirty="0" smtClean="0">
                <a:latin typeface="+mn-lt"/>
              </a:rPr>
              <a:t> tam </a:t>
            </a:r>
            <a:r>
              <a:rPr lang="en-US" altLang="en-US" sz="3000" b="0" dirty="0" err="1" smtClean="0">
                <a:latin typeface="+mn-lt"/>
              </a:rPr>
              <a:t>giác</a:t>
            </a:r>
            <a:r>
              <a:rPr lang="en-US" altLang="en-US" sz="3000" b="0" dirty="0" smtClean="0">
                <a:latin typeface="+mn-lt"/>
              </a:rPr>
              <a:t> </a:t>
            </a:r>
            <a:r>
              <a:rPr lang="en-US" altLang="en-US" sz="3000" b="0" dirty="0" err="1" smtClean="0">
                <a:latin typeface="+mn-lt"/>
              </a:rPr>
              <a:t>kia</a:t>
            </a:r>
            <a:r>
              <a:rPr lang="en-US" altLang="en-US" sz="3000" b="0" dirty="0" smtClean="0">
                <a:latin typeface="+mn-lt"/>
              </a:rPr>
              <a:t> </a:t>
            </a:r>
            <a:r>
              <a:rPr lang="en-US" altLang="en-US" sz="3000" b="0" dirty="0" err="1" smtClean="0">
                <a:latin typeface="+mn-lt"/>
              </a:rPr>
              <a:t>thì</a:t>
            </a:r>
            <a:r>
              <a:rPr lang="en-US" altLang="en-US" sz="3000" b="0" dirty="0" smtClean="0">
                <a:latin typeface="+mn-lt"/>
              </a:rPr>
              <a:t> 2 tam </a:t>
            </a:r>
            <a:r>
              <a:rPr lang="en-US" altLang="en-US" sz="3000" b="0" dirty="0" err="1" smtClean="0">
                <a:latin typeface="+mn-lt"/>
              </a:rPr>
              <a:t>giác</a:t>
            </a:r>
            <a:r>
              <a:rPr lang="en-US" altLang="en-US" sz="3000" b="0" dirty="0" smtClean="0">
                <a:latin typeface="+mn-lt"/>
              </a:rPr>
              <a:t> </a:t>
            </a:r>
            <a:r>
              <a:rPr lang="en-US" altLang="en-US" sz="3000" b="0" dirty="0" err="1" smtClean="0">
                <a:latin typeface="+mn-lt"/>
              </a:rPr>
              <a:t>đó</a:t>
            </a:r>
            <a:r>
              <a:rPr lang="en-US" altLang="en-US" sz="3000" b="0" dirty="0" smtClean="0">
                <a:latin typeface="+mn-lt"/>
              </a:rPr>
              <a:t> </a:t>
            </a:r>
            <a:r>
              <a:rPr lang="en-US" altLang="en-US" sz="3000" b="0" dirty="0" err="1" smtClean="0">
                <a:latin typeface="+mn-lt"/>
              </a:rPr>
              <a:t>bằng</a:t>
            </a:r>
            <a:r>
              <a:rPr lang="en-US" altLang="en-US" sz="3000" b="0" dirty="0" smtClean="0">
                <a:latin typeface="+mn-lt"/>
              </a:rPr>
              <a:t> </a:t>
            </a:r>
            <a:r>
              <a:rPr lang="en-US" altLang="en-US" sz="3000" b="0" dirty="0" err="1" smtClean="0">
                <a:latin typeface="+mn-lt"/>
              </a:rPr>
              <a:t>nhau</a:t>
            </a:r>
            <a:r>
              <a:rPr lang="en-US" altLang="en-US" sz="3000" b="0" dirty="0" smtClean="0">
                <a:latin typeface="+mn-lt"/>
              </a:rPr>
              <a:t> </a:t>
            </a:r>
            <a:endParaRPr lang="en-US" altLang="en-US" sz="3000" b="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01534145"/>
                  </p:ext>
                </p:extLst>
              </p:nvPr>
            </p:nvGraphicFramePr>
            <p:xfrm>
              <a:off x="884965" y="3596721"/>
              <a:ext cx="10608340" cy="15849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55670">
                      <a:extLst>
                        <a:ext uri="{9D8B030D-6E8A-4147-A177-3AD203B41FA5}">
                          <a16:colId xmlns:a16="http://schemas.microsoft.com/office/drawing/2014/main" val="2220255694"/>
                        </a:ext>
                      </a:extLst>
                    </a:gridCol>
                    <a:gridCol w="8452670">
                      <a:extLst>
                        <a:ext uri="{9D8B030D-6E8A-4147-A177-3AD203B41FA5}">
                          <a16:colId xmlns:a16="http://schemas.microsoft.com/office/drawing/2014/main" val="290290418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000" dirty="0" smtClean="0"/>
                            <a:t>GT</a:t>
                          </a:r>
                          <a:endParaRPr lang="en-US" sz="30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3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𝐴𝐵𝐶</m:t>
                              </m:r>
                            </m:oMath>
                          </a14:m>
                          <a:r>
                            <a:rPr lang="en-US" sz="3000" dirty="0" smtClean="0"/>
                            <a:t>,</a:t>
                          </a:r>
                          <a:r>
                            <a:rPr lang="en-US" sz="3000" dirty="0" smtClean="0">
                              <a:ea typeface="Cambria Math" panose="020405030504060302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3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p>
                                <m:sSupPr>
                                  <m:ctrlPr>
                                    <a:rPr lang="en-US" sz="3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sz="3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3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sz="3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3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p>
                                  <m:r>
                                    <a:rPr lang="en-US" sz="3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3000" dirty="0" smtClean="0"/>
                            <a:t> có </a:t>
                          </a:r>
                          <a:r>
                            <a:rPr lang="en-US" sz="3000" baseline="0" dirty="0" smtClean="0"/>
                            <a:t> AB=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0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p>
                                  <m:r>
                                    <a:rPr lang="en-US" sz="30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n-US" sz="3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B</m:t>
                              </m:r>
                              <m:r>
                                <a:rPr lang="en-US" sz="3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oMath>
                          </a14:m>
                          <a:r>
                            <a:rPr lang="en-US" sz="3000" dirty="0" smtClean="0"/>
                            <a:t>,</a:t>
                          </a:r>
                          <a:r>
                            <a:rPr lang="en-US" sz="3200" b="1" baseline="0" dirty="0" smtClean="0"/>
                            <a:t>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̂"/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𝑩𝑨𝑪</m:t>
                                  </m:r>
                                </m:e>
                              </m:acc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p>
                                    <m:sSupPr>
                                      <m:ctrlP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𝑩</m:t>
                                      </m:r>
                                    </m:e>
                                    <m:sup>
                                      <m:r>
                                        <a:rPr lang="en-US" sz="2400" b="1" i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𝑨</m:t>
                                      </m:r>
                                    </m:e>
                                    <m:sup>
                                      <m:r>
                                        <a:rPr lang="en-US" sz="2400" b="1" i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𝑪</m:t>
                                      </m:r>
                                    </m:e>
                                    <m:sup>
                                      <m:r>
                                        <a:rPr lang="en-US" sz="2400" b="1" i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acc>
                            </m:oMath>
                          </a14:m>
                          <a:endParaRPr lang="en-US" sz="2400" b="1" dirty="0"/>
                        </a:p>
                        <a:p>
                          <a:r>
                            <a:rPr lang="en-US" sz="3000" dirty="0" smtClean="0"/>
                            <a:t>AC=</a:t>
                          </a:r>
                          <a14:m>
                            <m:oMath xmlns:m="http://schemas.openxmlformats.org/officeDocument/2006/math"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oMath>
                          </a14:m>
                          <a:endParaRPr lang="en-US" sz="3000" dirty="0"/>
                        </a:p>
                      </a:txBody>
                      <a:tcPr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41234194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000" dirty="0" smtClean="0"/>
                            <a:t>KL</a:t>
                          </a:r>
                          <a:endParaRPr lang="en-US" sz="30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3000" dirty="0"/>
                        </a:p>
                      </a:txBody>
                      <a:tcPr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457553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01534145"/>
                  </p:ext>
                </p:extLst>
              </p:nvPr>
            </p:nvGraphicFramePr>
            <p:xfrm>
              <a:off x="884965" y="3596721"/>
              <a:ext cx="10608340" cy="15849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55670">
                      <a:extLst>
                        <a:ext uri="{9D8B030D-6E8A-4147-A177-3AD203B41FA5}">
                          <a16:colId xmlns:a16="http://schemas.microsoft.com/office/drawing/2014/main" val="2220255694"/>
                        </a:ext>
                      </a:extLst>
                    </a:gridCol>
                    <a:gridCol w="8452670">
                      <a:extLst>
                        <a:ext uri="{9D8B030D-6E8A-4147-A177-3AD203B41FA5}">
                          <a16:colId xmlns:a16="http://schemas.microsoft.com/office/drawing/2014/main" val="2902904189"/>
                        </a:ext>
                      </a:extLst>
                    </a:gridCol>
                  </a:tblGrid>
                  <a:tr h="1036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000" dirty="0" smtClean="0"/>
                            <a:t>GT</a:t>
                          </a:r>
                          <a:endParaRPr lang="en-US" sz="30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3"/>
                          <a:stretch>
                            <a:fillRect l="-25523" t="-7602" r="-72" b="-701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3419419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000" dirty="0" smtClean="0"/>
                            <a:t>KL</a:t>
                          </a:r>
                          <a:endParaRPr lang="en-US" sz="30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3000" dirty="0"/>
                        </a:p>
                      </a:txBody>
                      <a:tcPr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4575536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010063" y="4627683"/>
                <a:ext cx="4239174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3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  <m:r>
                      <a:rPr lang="en-US" sz="3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 dirty="0" smtClean="0"/>
                  <a:t>  (</a:t>
                </a:r>
                <a:r>
                  <a:rPr lang="en-US" sz="3000" dirty="0" err="1" smtClean="0"/>
                  <a:t>c.g.c</a:t>
                </a:r>
                <a:r>
                  <a:rPr lang="en-US" sz="3000" dirty="0" smtClean="0"/>
                  <a:t>)</a:t>
                </a:r>
                <a:endParaRPr lang="en-US" sz="30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0063" y="4627683"/>
                <a:ext cx="4239174" cy="553998"/>
              </a:xfrm>
              <a:prstGeom prst="rect">
                <a:avLst/>
              </a:prstGeom>
              <a:blipFill>
                <a:blip r:embed="rId4"/>
                <a:stretch>
                  <a:fillRect t="-14286" r="-2590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0" y="68825"/>
            <a:ext cx="12192000" cy="88367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1. TRƯỜNG HỢP BẰNG NHAU THỨ HAI CỦA TAM GIÁC: CẠNH – GÓC- CẠNH ( C.G.C)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6730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20037" y="0"/>
            <a:ext cx="8294624" cy="16168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 smtClean="0"/>
              <a:t>Trong</a:t>
            </a:r>
            <a:r>
              <a:rPr lang="en-US" sz="3000" dirty="0" smtClean="0"/>
              <a:t> </a:t>
            </a:r>
            <a:r>
              <a:rPr lang="en-US" sz="3000" dirty="0" err="1" smtClean="0"/>
              <a:t>hình</a:t>
            </a:r>
            <a:r>
              <a:rPr lang="en-US" sz="3000" dirty="0" smtClean="0"/>
              <a:t> 29, </a:t>
            </a:r>
            <a:r>
              <a:rPr lang="en-US" sz="3000" dirty="0" err="1" smtClean="0"/>
              <a:t>các</a:t>
            </a:r>
            <a:r>
              <a:rPr lang="en-US" sz="3000" dirty="0" smtClean="0"/>
              <a:t> tam </a:t>
            </a:r>
            <a:r>
              <a:rPr lang="en-US" sz="3000" dirty="0" err="1" smtClean="0"/>
              <a:t>giác</a:t>
            </a:r>
            <a:r>
              <a:rPr lang="en-US" sz="3000" dirty="0" smtClean="0"/>
              <a:t> </a:t>
            </a:r>
            <a:r>
              <a:rPr lang="en-US" sz="3000" dirty="0" err="1" smtClean="0"/>
              <a:t>nào</a:t>
            </a:r>
            <a:r>
              <a:rPr lang="en-US" sz="3000" dirty="0" smtClean="0"/>
              <a:t> </a:t>
            </a:r>
            <a:r>
              <a:rPr lang="en-US" sz="3000" dirty="0" err="1" smtClean="0"/>
              <a:t>bằng</a:t>
            </a:r>
            <a:r>
              <a:rPr lang="en-US" sz="3000" dirty="0" smtClean="0"/>
              <a:t> </a:t>
            </a:r>
            <a:r>
              <a:rPr lang="en-US" sz="3000" dirty="0" err="1" smtClean="0"/>
              <a:t>nhau</a:t>
            </a:r>
            <a:r>
              <a:rPr lang="en-US" sz="3000" dirty="0" smtClean="0"/>
              <a:t>? </a:t>
            </a:r>
            <a:endParaRPr lang="en-US" sz="3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736833" y="1686560"/>
            <a:ext cx="3821099" cy="2028874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6508358" y="1686560"/>
            <a:ext cx="4126817" cy="280038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1052751" y="4037428"/>
            <a:ext cx="3913144" cy="2517702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/>
          <a:stretch>
            <a:fillRect/>
          </a:stretch>
        </p:blipFill>
        <p:spPr>
          <a:xfrm>
            <a:off x="5191666" y="3987984"/>
            <a:ext cx="4511943" cy="251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0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9C44DA-F71F-4B8A-ABB0-829E87F953B1}"/>
              </a:ext>
            </a:extLst>
          </p:cNvPr>
          <p:cNvSpPr/>
          <p:nvPr/>
        </p:nvSpPr>
        <p:spPr>
          <a:xfrm>
            <a:off x="3878315" y="2348357"/>
            <a:ext cx="4154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19496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95467" y="208804"/>
            <a:ext cx="1526914" cy="63807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</a:rPr>
              <a:t>Ví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dụ</a:t>
            </a:r>
            <a:r>
              <a:rPr lang="en-US" sz="3000" b="1" dirty="0" smtClean="0">
                <a:solidFill>
                  <a:schemeClr val="bg1"/>
                </a:solidFill>
              </a:rPr>
              <a:t> 1</a:t>
            </a:r>
            <a:endParaRPr lang="en-US" sz="30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3201987" y="208804"/>
            <a:ext cx="5083884" cy="288217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920857" y="3226196"/>
            <a:ext cx="81656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/>
              <a:t>Xét</a:t>
            </a:r>
            <a:r>
              <a:rPr lang="en-US" sz="3200" dirty="0"/>
              <a:t> </a:t>
            </a:r>
            <a:r>
              <a:rPr lang="en-US" sz="3200" dirty="0" err="1"/>
              <a:t>hai</a:t>
            </a:r>
            <a:r>
              <a:rPr lang="en-US" sz="3200" dirty="0"/>
              <a:t> tam </a:t>
            </a:r>
            <a:r>
              <a:rPr lang="en-US" sz="3200" dirty="0" err="1"/>
              <a:t>giác</a:t>
            </a:r>
            <a:r>
              <a:rPr lang="en-US" sz="3200" dirty="0"/>
              <a:t> </a:t>
            </a:r>
            <a:r>
              <a:rPr lang="en-US" sz="3200" dirty="0" smtClean="0"/>
              <a:t>         </a:t>
            </a:r>
            <a:r>
              <a:rPr lang="en-US" sz="3200" dirty="0" err="1" smtClean="0"/>
              <a:t>và</a:t>
            </a:r>
            <a:r>
              <a:rPr lang="en-US" sz="3200" dirty="0" smtClean="0"/>
              <a:t>             ta </a:t>
            </a:r>
            <a:r>
              <a:rPr lang="en-US" sz="3200" dirty="0" err="1"/>
              <a:t>có</a:t>
            </a:r>
            <a:r>
              <a:rPr lang="en-US" dirty="0"/>
              <a:t>:</a:t>
            </a:r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4708440" y="3767019"/>
            <a:ext cx="3788446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3097748"/>
              </p:ext>
            </p:extLst>
          </p:nvPr>
        </p:nvGraphicFramePr>
        <p:xfrm>
          <a:off x="4708440" y="3809789"/>
          <a:ext cx="1930485" cy="479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0" name="Equation" r:id="rId4" imgW="622030" imgH="165028" progId="Equation.DSMT4">
                  <p:embed/>
                </p:oleObj>
              </mc:Choice>
              <mc:Fallback>
                <p:oleObj name="Equation" r:id="rId4" imgW="622030" imgH="165028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8440" y="3809789"/>
                        <a:ext cx="1930485" cy="4799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4708440" y="463311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304393"/>
              </p:ext>
            </p:extLst>
          </p:nvPr>
        </p:nvGraphicFramePr>
        <p:xfrm>
          <a:off x="4708440" y="4289705"/>
          <a:ext cx="2073547" cy="57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1" name="Equation" r:id="rId6" imgW="825500" imgH="228600" progId="Equation.DSMT4">
                  <p:embed/>
                </p:oleObj>
              </mc:Choice>
              <mc:Fallback>
                <p:oleObj name="Equation" r:id="rId6" imgW="825500" imgH="2286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8440" y="4289705"/>
                        <a:ext cx="2073547" cy="5720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19"/>
          <p:cNvSpPr>
            <a:spLocks noChangeArrowheads="1"/>
          </p:cNvSpPr>
          <p:nvPr/>
        </p:nvSpPr>
        <p:spPr bwMode="auto">
          <a:xfrm>
            <a:off x="4708440" y="4861718"/>
            <a:ext cx="23019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Rectangle 20"/>
          <p:cNvSpPr>
            <a:spLocks noChangeArrowheads="1"/>
          </p:cNvSpPr>
          <p:nvPr/>
        </p:nvSpPr>
        <p:spPr bwMode="auto">
          <a:xfrm>
            <a:off x="4708439" y="4838520"/>
            <a:ext cx="35774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altLang="en-US" sz="32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endParaRPr kumimoji="0" lang="en-US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3394756"/>
              </p:ext>
            </p:extLst>
          </p:nvPr>
        </p:nvGraphicFramePr>
        <p:xfrm>
          <a:off x="4747842" y="3298594"/>
          <a:ext cx="900332" cy="4775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2" name="Equation" r:id="rId8" imgW="355138" imgH="177569" progId="Equation.DSMT4">
                  <p:embed/>
                </p:oleObj>
              </mc:Choice>
              <mc:Fallback>
                <p:oleObj name="Equation" r:id="rId8" imgW="355138" imgH="177569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7842" y="3298594"/>
                        <a:ext cx="900332" cy="47759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24"/>
          <p:cNvSpPr>
            <a:spLocks noChangeArrowheads="1"/>
          </p:cNvSpPr>
          <p:nvPr/>
        </p:nvSpPr>
        <p:spPr bwMode="auto">
          <a:xfrm>
            <a:off x="6638925" y="344391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9826051"/>
              </p:ext>
            </p:extLst>
          </p:nvPr>
        </p:nvGraphicFramePr>
        <p:xfrm>
          <a:off x="6295558" y="3310363"/>
          <a:ext cx="972858" cy="468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3" name="Equation" r:id="rId10" imgW="368140" imgH="177723" progId="Equation.DSMT4">
                  <p:embed/>
                </p:oleObj>
              </mc:Choice>
              <mc:Fallback>
                <p:oleObj name="Equation" r:id="rId10" imgW="368140" imgH="177723" progId="Equation.DSMT4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5558" y="3310363"/>
                        <a:ext cx="972858" cy="4683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26"/>
          <p:cNvSpPr>
            <a:spLocks noChangeArrowheads="1"/>
          </p:cNvSpPr>
          <p:nvPr/>
        </p:nvSpPr>
        <p:spPr bwMode="auto">
          <a:xfrm>
            <a:off x="2400886" y="5630909"/>
            <a:ext cx="893477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6626417"/>
              </p:ext>
            </p:extLst>
          </p:nvPr>
        </p:nvGraphicFramePr>
        <p:xfrm>
          <a:off x="3399693" y="5694943"/>
          <a:ext cx="2930769" cy="504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4" name="Equation" r:id="rId12" imgW="1002865" imgH="177723" progId="Equation.DSMT4">
                  <p:embed/>
                </p:oleObj>
              </mc:Choice>
              <mc:Fallback>
                <p:oleObj name="Equation" r:id="rId12" imgW="1002865" imgH="177723" progId="Equation.DSMT4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9693" y="5694943"/>
                        <a:ext cx="2930769" cy="5044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27"/>
          <p:cNvSpPr>
            <a:spLocks noChangeArrowheads="1"/>
          </p:cNvSpPr>
          <p:nvPr/>
        </p:nvSpPr>
        <p:spPr bwMode="auto">
          <a:xfrm>
            <a:off x="6638925" y="5602688"/>
            <a:ext cx="16469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c.g.c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8678638" y="2487978"/>
            <a:ext cx="2420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chemeClr val="bg1"/>
                </a:solidFill>
              </a:rPr>
              <a:t>ID2223 GA GV109120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75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8" grpId="0"/>
      <p:bldP spid="34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95466" y="166601"/>
            <a:ext cx="2215721" cy="63807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</a:rPr>
              <a:t>Luyện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tập</a:t>
            </a:r>
            <a:r>
              <a:rPr lang="en-US" sz="3000" b="1" dirty="0" smtClean="0">
                <a:solidFill>
                  <a:schemeClr val="bg1"/>
                </a:solidFill>
              </a:rPr>
              <a:t> 1</a:t>
            </a:r>
            <a:endParaRPr lang="en-US" sz="30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95466" y="2115243"/>
            <a:ext cx="5951513" cy="411137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6075247" y="2115243"/>
            <a:ext cx="5950634" cy="41113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11187" y="0"/>
            <a:ext cx="89040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Hai </a:t>
            </a:r>
            <a:r>
              <a:rPr lang="fr-FR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tam</a:t>
            </a:r>
            <a:r>
              <a:rPr lang="fr-FR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giác</a:t>
            </a:r>
            <a:r>
              <a:rPr lang="fr-FR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trong</a:t>
            </a:r>
            <a:r>
              <a:rPr lang="fr-FR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hình</a:t>
            </a:r>
            <a:r>
              <a:rPr lang="fr-FR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vẽ</a:t>
            </a:r>
            <a:r>
              <a:rPr lang="fr-FR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sau</a:t>
            </a:r>
            <a:r>
              <a:rPr lang="fr-FR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có</a:t>
            </a:r>
            <a:r>
              <a:rPr lang="fr-FR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bằng</a:t>
            </a:r>
            <a:r>
              <a:rPr lang="fr-FR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nhau</a:t>
            </a:r>
            <a:r>
              <a:rPr lang="fr-FR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không</a:t>
            </a:r>
            <a:r>
              <a:rPr lang="fr-FR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? </a:t>
            </a:r>
            <a:r>
              <a:rPr lang="fr-FR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Vì</a:t>
            </a:r>
            <a:r>
              <a:rPr lang="fr-FR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fr-FR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sao</a:t>
            </a:r>
            <a:r>
              <a:rPr lang="fr-FR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9519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B9DF97-ECE8-49FA-B354-18B2BB18F7DC}"/>
              </a:ext>
            </a:extLst>
          </p:cNvPr>
          <p:cNvSpPr/>
          <p:nvPr/>
        </p:nvSpPr>
        <p:spPr>
          <a:xfrm>
            <a:off x="2815349" y="2081071"/>
            <a:ext cx="76867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VẬN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DỤNG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,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MỞ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RỘNG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605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6555691" y="538917"/>
            <a:ext cx="5636309" cy="33319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8696" y="1389780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/>
              <a:t>Cho </a:t>
            </a:r>
            <a:r>
              <a:rPr lang="en-US" sz="3200" dirty="0" err="1"/>
              <a:t>hình</a:t>
            </a:r>
            <a:r>
              <a:rPr lang="en-US" sz="3200" dirty="0"/>
              <a:t>  </a:t>
            </a:r>
            <a:r>
              <a:rPr lang="en-US" sz="3200" dirty="0" err="1" smtClean="0"/>
              <a:t>vẽ</a:t>
            </a:r>
            <a:r>
              <a:rPr lang="en-US" sz="3200" dirty="0" smtClean="0"/>
              <a:t>  </a:t>
            </a:r>
            <a:r>
              <a:rPr lang="en-US" sz="3200" dirty="0" err="1" smtClean="0"/>
              <a:t>biết</a:t>
            </a:r>
            <a:r>
              <a:rPr lang="en-US" sz="3200" dirty="0" smtClean="0"/>
              <a:t>                OA=OD </a:t>
            </a:r>
            <a:r>
              <a:rPr lang="en-US" sz="3200" dirty="0" err="1" smtClean="0"/>
              <a:t>và</a:t>
            </a:r>
            <a:r>
              <a:rPr lang="en-US" sz="3200" dirty="0" smtClean="0"/>
              <a:t>  AB=CD  </a:t>
            </a:r>
            <a:r>
              <a:rPr lang="en-US" sz="3200" dirty="0"/>
              <a:t>. </a:t>
            </a:r>
            <a:r>
              <a:rPr lang="en-US" sz="3200" dirty="0" err="1"/>
              <a:t>Chứng</a:t>
            </a:r>
            <a:r>
              <a:rPr lang="en-US" sz="3200" dirty="0"/>
              <a:t> minh </a:t>
            </a:r>
            <a:r>
              <a:rPr lang="en-US" sz="3200" dirty="0" err="1"/>
              <a:t>rằng</a:t>
            </a:r>
            <a:r>
              <a:rPr lang="en-US" sz="3200" dirty="0"/>
              <a:t>:</a:t>
            </a:r>
          </a:p>
          <a:p>
            <a:r>
              <a:rPr lang="en-US" sz="3200" dirty="0"/>
              <a:t>a) </a:t>
            </a:r>
            <a:r>
              <a:rPr lang="en-US" sz="3200" dirty="0" smtClean="0"/>
              <a:t>AC=DB</a:t>
            </a:r>
            <a:endParaRPr lang="en-US" sz="3200" dirty="0"/>
          </a:p>
          <a:p>
            <a:r>
              <a:rPr lang="en-US" sz="3200" dirty="0"/>
              <a:t>b</a:t>
            </a:r>
            <a:r>
              <a:rPr lang="en-US" sz="3200" dirty="0" smtClean="0"/>
              <a:t>)                              </a:t>
            </a:r>
            <a:r>
              <a:rPr lang="en-US" sz="3200" dirty="0"/>
              <a:t>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3093842"/>
              </p:ext>
            </p:extLst>
          </p:nvPr>
        </p:nvGraphicFramePr>
        <p:xfrm>
          <a:off x="3979253" y="1389780"/>
          <a:ext cx="1872908" cy="51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1" name="Equation" r:id="rId4" imgW="825500" imgH="228600" progId="Equation.DSMT4">
                  <p:embed/>
                </p:oleObj>
              </mc:Choice>
              <mc:Fallback>
                <p:oleObj name="Equation" r:id="rId4" imgW="825500" imgH="228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9253" y="1389780"/>
                        <a:ext cx="1872908" cy="5180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352424"/>
              </p:ext>
            </p:extLst>
          </p:nvPr>
        </p:nvGraphicFramePr>
        <p:xfrm>
          <a:off x="1118894" y="3390314"/>
          <a:ext cx="2711929" cy="480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2" name="Equation" r:id="rId6" imgW="1015559" imgH="177723" progId="Equation.DSMT4">
                  <p:embed/>
                </p:oleObj>
              </mc:Choice>
              <mc:Fallback>
                <p:oleObj name="Equation" r:id="rId6" imgW="1015559" imgH="177723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8894" y="3390314"/>
                        <a:ext cx="2711929" cy="4805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295466" y="166601"/>
            <a:ext cx="2215721" cy="63807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</a:rPr>
              <a:t>Vận</a:t>
            </a:r>
            <a:r>
              <a:rPr lang="en-US" sz="30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</a:rPr>
              <a:t>dụng</a:t>
            </a:r>
            <a:endParaRPr lang="en-US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35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Múa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Kẹo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Hít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đất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9067150" y="1871377"/>
              <a:ext cx="2025648" cy="1246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Tràng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vỗ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239756"/>
              <a:ext cx="2025648" cy="1246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 err="1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r>
                <a:rPr lang="en-GB" sz="32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Kẹo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Hát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271266"/>
              <a:ext cx="2025648" cy="1246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 err="1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r>
                <a:rPr lang="en-GB" sz="32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30765" y="263584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28682" y="263584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826598" y="263584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474" y="2438077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21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886425" y="199869"/>
                <a:ext cx="10526728" cy="1604597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smtClean="0">
                    <a:solidFill>
                      <a:schemeClr val="tx1"/>
                    </a:solidFill>
                  </a:rPr>
                  <a:t>Câu 1. </a:t>
                </a:r>
                <a:r>
                  <a:rPr lang="vi-VN" sz="3200" dirty="0">
                    <a:solidFill>
                      <a:schemeClr val="tx1"/>
                    </a:solidFill>
                  </a:rPr>
                  <a:t>Cho tam giác   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ABC </a:t>
                </a:r>
                <a:r>
                  <a:rPr lang="vi-VN" sz="3200" dirty="0" smtClean="0">
                    <a:solidFill>
                      <a:schemeClr val="tx1"/>
                    </a:solidFill>
                  </a:rPr>
                  <a:t>và </a:t>
                </a:r>
                <a:r>
                  <a:rPr lang="vi-VN" sz="3200" dirty="0">
                    <a:solidFill>
                      <a:schemeClr val="tx1"/>
                    </a:solidFill>
                  </a:rPr>
                  <a:t>tam giác 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MHK</a:t>
                </a:r>
                <a:r>
                  <a:rPr lang="vi-VN" sz="3200" dirty="0" smtClean="0">
                    <a:solidFill>
                      <a:schemeClr val="tx1"/>
                    </a:solidFill>
                  </a:rPr>
                  <a:t>  </a:t>
                </a:r>
                <a:r>
                  <a:rPr lang="vi-VN" sz="3200" dirty="0">
                    <a:solidFill>
                      <a:schemeClr val="tx1"/>
                    </a:solidFill>
                  </a:rPr>
                  <a:t>có 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AB=MH</a:t>
                </a:r>
                <a:r>
                  <a:rPr lang="vi-VN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vi-VN" sz="3200" dirty="0">
                    <a:solidFill>
                      <a:schemeClr val="tx1"/>
                    </a:solidFill>
                  </a:rPr>
                  <a:t>; </a:t>
                </a:r>
                <a:r>
                  <a:rPr lang="vi-VN" sz="32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acc>
                    <m:r>
                      <a:rPr lang="en-US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vi-VN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</m:acc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vi-VN" sz="3200" dirty="0">
                    <a:solidFill>
                      <a:schemeClr val="tx1"/>
                    </a:solidFill>
                  </a:rPr>
                  <a:t>Cần thêm điều kiện gì để hai tam giác   và   bằng nhau theo trường hợp cạnh – góc – cạnh?</a:t>
                </a:r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425" y="199869"/>
                <a:ext cx="10526728" cy="1604597"/>
              </a:xfrm>
              <a:prstGeom prst="snip2DiagRect">
                <a:avLst/>
              </a:prstGeom>
              <a:blipFill>
                <a:blip r:embed="rId13"/>
                <a:stretch>
                  <a:fillRect t="-4183" r="-232" b="-11407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/>
          <p:cNvSpPr/>
          <p:nvPr/>
        </p:nvSpPr>
        <p:spPr>
          <a:xfrm>
            <a:off x="1110220" y="199154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</a:rPr>
              <a:t>A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en-US" sz="3200" dirty="0" smtClean="0">
                <a:solidFill>
                  <a:schemeClr val="tx1"/>
                </a:solidFill>
              </a:rPr>
              <a:t>BC = MK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49789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B. </a:t>
            </a:r>
            <a:r>
              <a:rPr lang="en-US" sz="3200" dirty="0" smtClean="0">
                <a:solidFill>
                  <a:schemeClr val="tx1"/>
                </a:solidFill>
              </a:rPr>
              <a:t>BC = HK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</a:rPr>
              <a:t>C</a:t>
            </a:r>
            <a:r>
              <a:rPr lang="en-US" sz="3200" dirty="0">
                <a:solidFill>
                  <a:schemeClr val="tx1"/>
                </a:solidFill>
              </a:rPr>
              <a:t>. </a:t>
            </a:r>
            <a:r>
              <a:rPr lang="en-US" sz="3200" dirty="0" smtClean="0">
                <a:solidFill>
                  <a:schemeClr val="tx1"/>
                </a:solidFill>
              </a:rPr>
              <a:t>AC = MK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</a:rPr>
              <a:t>D. AC = HK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2893442"/>
            <a:ext cx="885137" cy="708059"/>
          </a:xfrm>
          <a:prstGeom prst="rect">
            <a:avLst/>
          </a:prstGeom>
        </p:spPr>
      </p:pic>
      <p:sp>
        <p:nvSpPr>
          <p:cNvPr id="57" name="Cloud 56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Countdown Timer 15 sec ( v 253 ) with sound effects HD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133992" y="5773000"/>
            <a:ext cx="1977222" cy="1042161"/>
          </a:xfrm>
          <a:prstGeom prst="rect">
            <a:avLst/>
          </a:prstGeom>
        </p:spPr>
      </p:pic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ctangle 17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0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066" y="376414"/>
            <a:ext cx="10901516" cy="2309249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Bài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tập</a:t>
            </a:r>
            <a:r>
              <a:rPr lang="en-US" sz="3200" dirty="0" smtClean="0"/>
              <a:t>: Cho </a:t>
            </a:r>
            <a:r>
              <a:rPr lang="en-US" sz="3200" dirty="0" err="1"/>
              <a:t>hai</a:t>
            </a:r>
            <a:r>
              <a:rPr lang="en-US" sz="3200" dirty="0"/>
              <a:t> tam </a:t>
            </a:r>
            <a:r>
              <a:rPr lang="en-US" sz="3200" dirty="0" err="1"/>
              <a:t>giác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vẽ</a:t>
            </a:r>
            <a:r>
              <a:rPr lang="en-US" sz="3200" dirty="0"/>
              <a:t>, </a:t>
            </a:r>
            <a:r>
              <a:rPr lang="en-US" sz="3200" dirty="0" err="1" smtClean="0"/>
              <a:t>có</a:t>
            </a:r>
            <a:r>
              <a:rPr lang="en-US" sz="3200" dirty="0" smtClean="0"/>
              <a:t>              ,            . </a:t>
            </a:r>
            <a:r>
              <a:rPr lang="en-US" sz="3200" dirty="0" err="1" smtClean="0"/>
              <a:t>Chúng</a:t>
            </a:r>
            <a:r>
              <a:rPr lang="en-US" sz="3200" dirty="0" smtClean="0"/>
              <a:t> ta </a:t>
            </a:r>
            <a:r>
              <a:rPr lang="en-US" sz="3200" dirty="0" err="1" smtClean="0"/>
              <a:t>cần</a:t>
            </a:r>
            <a:r>
              <a:rPr lang="en-US" sz="3200" dirty="0" smtClean="0"/>
              <a:t> </a:t>
            </a:r>
            <a:r>
              <a:rPr lang="en-US" sz="3200" dirty="0" err="1" smtClean="0"/>
              <a:t>bổ</a:t>
            </a:r>
            <a:r>
              <a:rPr lang="en-US" sz="3200" dirty="0" smtClean="0"/>
              <a:t> sung </a:t>
            </a:r>
            <a:r>
              <a:rPr lang="en-US" sz="3200" dirty="0" err="1" smtClean="0"/>
              <a:t>thêm</a:t>
            </a:r>
            <a:r>
              <a:rPr lang="en-US" sz="3200" dirty="0" smtClean="0"/>
              <a:t> </a:t>
            </a:r>
            <a:r>
              <a:rPr lang="en-US" sz="3200" dirty="0" err="1" smtClean="0"/>
              <a:t>điều</a:t>
            </a:r>
            <a:r>
              <a:rPr lang="en-US" sz="3200" dirty="0" smtClean="0"/>
              <a:t> </a:t>
            </a:r>
            <a:r>
              <a:rPr lang="en-US" sz="3200" dirty="0" err="1" smtClean="0"/>
              <a:t>kiện</a:t>
            </a:r>
            <a:r>
              <a:rPr lang="en-US" sz="3200" dirty="0" smtClean="0"/>
              <a:t> </a:t>
            </a:r>
            <a:r>
              <a:rPr lang="en-US" sz="3200" dirty="0" err="1" smtClean="0"/>
              <a:t>gì</a:t>
            </a:r>
            <a:r>
              <a:rPr lang="en-US" sz="3200" dirty="0" smtClean="0"/>
              <a:t> </a:t>
            </a:r>
            <a:r>
              <a:rPr lang="en-US" sz="3200" dirty="0" err="1" smtClean="0"/>
              <a:t>để</a:t>
            </a:r>
            <a:r>
              <a:rPr lang="en-US" sz="3200" dirty="0" smtClean="0"/>
              <a:t> </a:t>
            </a:r>
            <a:r>
              <a:rPr lang="en-US" sz="3200" dirty="0" err="1" smtClean="0"/>
              <a:t>hai</a:t>
            </a:r>
            <a:r>
              <a:rPr lang="en-US" sz="3200" dirty="0" smtClean="0"/>
              <a:t> tam </a:t>
            </a:r>
            <a:r>
              <a:rPr lang="en-US" sz="3200" dirty="0" err="1" smtClean="0"/>
              <a:t>giác</a:t>
            </a:r>
            <a:r>
              <a:rPr lang="en-US" sz="3200" dirty="0" smtClean="0"/>
              <a:t> </a:t>
            </a:r>
            <a:r>
              <a:rPr lang="en-US" sz="3200" dirty="0" err="1" smtClean="0"/>
              <a:t>bằng</a:t>
            </a:r>
            <a:r>
              <a:rPr lang="en-US" sz="3200" dirty="0" smtClean="0"/>
              <a:t> </a:t>
            </a:r>
            <a:r>
              <a:rPr lang="en-US" sz="3200" dirty="0" err="1" smtClean="0"/>
              <a:t>nhau</a:t>
            </a:r>
            <a:r>
              <a:rPr lang="en-US" sz="3200" dirty="0" smtClean="0"/>
              <a:t> </a:t>
            </a:r>
            <a:r>
              <a:rPr lang="en-US" sz="3200" dirty="0" err="1" smtClean="0"/>
              <a:t>theo</a:t>
            </a:r>
            <a:r>
              <a:rPr lang="en-US" sz="3200" dirty="0" smtClean="0"/>
              <a:t> </a:t>
            </a:r>
            <a:r>
              <a:rPr lang="en-US" sz="3200" dirty="0" err="1" smtClean="0"/>
              <a:t>trường</a:t>
            </a:r>
            <a:r>
              <a:rPr lang="en-US" sz="3200" dirty="0" smtClean="0"/>
              <a:t> </a:t>
            </a:r>
            <a:r>
              <a:rPr lang="en-US" sz="3200" dirty="0" err="1" smtClean="0"/>
              <a:t>hợp</a:t>
            </a:r>
            <a:r>
              <a:rPr lang="en-US" sz="3200" dirty="0" smtClean="0"/>
              <a:t> </a:t>
            </a:r>
            <a:r>
              <a:rPr lang="en-US" sz="3200" dirty="0" err="1" smtClean="0"/>
              <a:t>cạnh</a:t>
            </a:r>
            <a:r>
              <a:rPr lang="en-US" sz="3200" dirty="0" smtClean="0"/>
              <a:t>- </a:t>
            </a:r>
            <a:r>
              <a:rPr lang="en-US" sz="3200" dirty="0" err="1" smtClean="0"/>
              <a:t>cạnh</a:t>
            </a:r>
            <a:r>
              <a:rPr lang="en-US" sz="3200" dirty="0" smtClean="0"/>
              <a:t>- </a:t>
            </a:r>
            <a:r>
              <a:rPr lang="en-US" sz="3200" dirty="0" err="1" smtClean="0"/>
              <a:t>cạnh</a:t>
            </a:r>
            <a:r>
              <a:rPr lang="en-US" sz="3200" dirty="0" smtClean="0"/>
              <a:t>?       </a:t>
            </a:r>
            <a:endParaRPr lang="en-US" sz="32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7761134" y="918880"/>
          <a:ext cx="1353369" cy="325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6" name="Equation" r:id="rId3" imgW="621042" imgH="162163" progId="Equation.DSMT4">
                  <p:embed/>
                </p:oleObj>
              </mc:Choice>
              <mc:Fallback>
                <p:oleObj name="Equation" r:id="rId3" imgW="621042" imgH="162163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761134" y="918880"/>
                        <a:ext cx="1353369" cy="325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9278257" y="918880"/>
          <a:ext cx="1208352" cy="352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7" name="Equation" r:id="rId5" imgW="621042" imgH="181262" progId="Equation.DSMT4">
                  <p:embed/>
                </p:oleObj>
              </mc:Choice>
              <mc:Fallback>
                <p:oleObj name="Equation" r:id="rId5" imgW="621042" imgH="181262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78257" y="918880"/>
                        <a:ext cx="1208352" cy="3523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Content Placeholder 9"/>
          <p:cNvPicPr>
            <a:picLocks noGrp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651" y="3480620"/>
            <a:ext cx="4277220" cy="2821857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8"/>
          <a:stretch>
            <a:fillRect/>
          </a:stretch>
        </p:blipFill>
        <p:spPr>
          <a:xfrm>
            <a:off x="6837136" y="3519152"/>
            <a:ext cx="4381470" cy="2902108"/>
          </a:xfrm>
          <a:prstGeom prst="rect">
            <a:avLst/>
          </a:prstGeom>
        </p:spPr>
      </p:pic>
      <p:sp>
        <p:nvSpPr>
          <p:cNvPr id="14" name="Arc 13"/>
          <p:cNvSpPr/>
          <p:nvPr/>
        </p:nvSpPr>
        <p:spPr>
          <a:xfrm>
            <a:off x="6735098" y="5506065"/>
            <a:ext cx="835742" cy="796412"/>
          </a:xfrm>
          <a:prstGeom prst="arc">
            <a:avLst>
              <a:gd name="adj1" fmla="val 18074204"/>
              <a:gd name="adj2" fmla="val 0"/>
            </a:avLst>
          </a:prstGeom>
          <a:solidFill>
            <a:schemeClr val="accent2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Arc 14"/>
          <p:cNvSpPr/>
          <p:nvPr/>
        </p:nvSpPr>
        <p:spPr>
          <a:xfrm>
            <a:off x="1671484" y="5506065"/>
            <a:ext cx="806245" cy="796412"/>
          </a:xfrm>
          <a:prstGeom prst="arc">
            <a:avLst>
              <a:gd name="adj1" fmla="val 17672948"/>
              <a:gd name="adj2" fmla="val 0"/>
            </a:avLst>
          </a:prstGeom>
          <a:solidFill>
            <a:schemeClr val="accent2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"/>
          <p:cNvSpPr txBox="1"/>
          <p:nvPr/>
        </p:nvSpPr>
        <p:spPr>
          <a:xfrm>
            <a:off x="4885572" y="3244334"/>
            <a:ext cx="2420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chemeClr val="bg1"/>
                </a:solidFill>
              </a:rPr>
              <a:t>ID2223 GA GV109120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05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886425" y="199869"/>
                <a:ext cx="10526728" cy="2448904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b="1" dirty="0" smtClean="0">
                    <a:solidFill>
                      <a:schemeClr val="tx1"/>
                    </a:solidFill>
                  </a:rPr>
                  <a:t>Câu</a:t>
                </a:r>
                <a:r>
                  <a:rPr lang="en-US" sz="3200" b="1" dirty="0">
                    <a:solidFill>
                      <a:schemeClr val="tx1"/>
                    </a:solidFill>
                  </a:rPr>
                  <a:t> 2. </a:t>
                </a:r>
                <a:r>
                  <a:rPr lang="en-US" sz="3200" dirty="0">
                    <a:solidFill>
                      <a:schemeClr val="tx1"/>
                    </a:solidFill>
                  </a:rPr>
                  <a:t>Cho tam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giác</a:t>
                </a:r>
                <a:r>
                  <a:rPr lang="en-US" sz="3200" dirty="0">
                    <a:solidFill>
                      <a:schemeClr val="tx1"/>
                    </a:solidFill>
                  </a:rPr>
                  <a:t>  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BAC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và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>
                    <a:solidFill>
                      <a:schemeClr val="tx1"/>
                    </a:solidFill>
                  </a:rPr>
                  <a:t>tam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giác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EKF 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có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BA=EK  </a:t>
                </a:r>
                <a:r>
                  <a:rPr lang="en-US" sz="32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e>
                    </m:acc>
                  </m:oMath>
                </a14:m>
                <a:r>
                  <a:rPr lang="en-US" sz="3200" dirty="0" smtClean="0">
                    <a:solidFill>
                      <a:schemeClr val="tx1"/>
                    </a:solidFill>
                  </a:rPr>
                  <a:t>, CA=KF </a:t>
                </a:r>
                <a:r>
                  <a:rPr lang="en-US" sz="3200" dirty="0">
                    <a:solidFill>
                      <a:schemeClr val="tx1"/>
                    </a:solidFill>
                  </a:rPr>
                  <a:t>.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Phát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biểu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nào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trong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các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phát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biểu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sau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là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đúng</a:t>
                </a:r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425" y="199869"/>
                <a:ext cx="10526728" cy="2448904"/>
              </a:xfrm>
              <a:prstGeom prst="snip2DiagRect">
                <a:avLst/>
              </a:prstGeom>
              <a:blipFill>
                <a:blip r:embed="rId14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/>
          <p:cNvSpPr/>
          <p:nvPr/>
        </p:nvSpPr>
        <p:spPr>
          <a:xfrm>
            <a:off x="1031399" y="372046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C</a:t>
            </a:r>
            <a:r>
              <a:rPr lang="en-US" sz="3200" dirty="0" smtClean="0">
                <a:solidFill>
                  <a:schemeClr val="tx1"/>
                </a:solidFill>
              </a:rPr>
              <a:t>.</a:t>
            </a:r>
            <a:r>
              <a:rPr lang="vi-VN" sz="3200" dirty="0" smtClean="0">
                <a:solidFill>
                  <a:schemeClr val="tx1"/>
                </a:solidFill>
              </a:rPr>
              <a:t>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6130615" y="2831294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chemeClr val="tx1"/>
                    </a:solidFill>
                  </a:rPr>
                  <a:t>B.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0615" y="2831294"/>
                <a:ext cx="4906798" cy="770816"/>
              </a:xfrm>
              <a:prstGeom prst="rect">
                <a:avLst/>
              </a:prstGeom>
              <a:blipFill>
                <a:blip r:embed="rId15"/>
                <a:stretch>
                  <a:fillRect l="-3230" b="-1259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073262" y="2830139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chemeClr val="tx1"/>
                    </a:solidFill>
                  </a:rPr>
                  <a:t>A.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262" y="2830139"/>
                <a:ext cx="4906798" cy="770816"/>
              </a:xfrm>
              <a:prstGeom prst="rect">
                <a:avLst/>
              </a:prstGeom>
              <a:blipFill>
                <a:blip r:embed="rId16"/>
                <a:stretch>
                  <a:fillRect l="-3106" b="-1259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/>
          <p:cNvSpPr/>
          <p:nvPr/>
        </p:nvSpPr>
        <p:spPr>
          <a:xfrm>
            <a:off x="6130615" y="372046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D.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936318" y="2830139"/>
            <a:ext cx="885137" cy="708059"/>
          </a:xfrm>
          <a:prstGeom prst="rect">
            <a:avLst/>
          </a:prstGeom>
        </p:spPr>
      </p:pic>
      <p:sp>
        <p:nvSpPr>
          <p:cNvPr id="16" name="Cloud 15">
            <a:hlinkClick r:id="rId18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8" name="Countdown Timer 15 sec ( v 253 ) with sound effects HD 4k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133992" y="5773000"/>
            <a:ext cx="1977222" cy="1042161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3950811"/>
              </p:ext>
            </p:extLst>
          </p:nvPr>
        </p:nvGraphicFramePr>
        <p:xfrm>
          <a:off x="1586993" y="3035417"/>
          <a:ext cx="232410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3" name="Equation" r:id="rId20" imgW="1143000" imgH="190500" progId="Equation.DSMT4">
                  <p:embed/>
                </p:oleObj>
              </mc:Choice>
              <mc:Fallback>
                <p:oleObj name="Equation" r:id="rId20" imgW="1143000" imgH="1905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6993" y="3035417"/>
                        <a:ext cx="2324100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6283411"/>
              </p:ext>
            </p:extLst>
          </p:nvPr>
        </p:nvGraphicFramePr>
        <p:xfrm>
          <a:off x="6637124" y="2979294"/>
          <a:ext cx="25527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4" name="Equation" r:id="rId22" imgW="1143000" imgH="190500" progId="Equation.DSMT4">
                  <p:embed/>
                </p:oleObj>
              </mc:Choice>
              <mc:Fallback>
                <p:oleObj name="Equation" r:id="rId22" imgW="1143000" imgH="1905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7124" y="2979294"/>
                        <a:ext cx="25527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4922252"/>
              </p:ext>
            </p:extLst>
          </p:nvPr>
        </p:nvGraphicFramePr>
        <p:xfrm>
          <a:off x="1586993" y="3906422"/>
          <a:ext cx="230505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5" name="Equation" r:id="rId24" imgW="1129810" imgH="190417" progId="Equation.DSMT4">
                  <p:embed/>
                </p:oleObj>
              </mc:Choice>
              <mc:Fallback>
                <p:oleObj name="Equation" r:id="rId24" imgW="1129810" imgH="190417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6993" y="3906422"/>
                        <a:ext cx="2305050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6637124" y="388120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1372637"/>
              </p:ext>
            </p:extLst>
          </p:nvPr>
        </p:nvGraphicFramePr>
        <p:xfrm>
          <a:off x="6637124" y="3881208"/>
          <a:ext cx="243840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6" name="Equation" r:id="rId26" imgW="1143000" imgH="190500" progId="Equation.DSMT4">
                  <p:embed/>
                </p:oleObj>
              </mc:Choice>
              <mc:Fallback>
                <p:oleObj name="Equation" r:id="rId26" imgW="1143000" imgH="1905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7124" y="3881208"/>
                        <a:ext cx="2438400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082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86425" y="7325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cs typeface="Calibri" panose="020F0502020204030204" pitchFamily="34" charset="0"/>
              </a:rPr>
              <a:t> 3</a:t>
            </a:r>
            <a:r>
              <a:rPr lang="en-US" sz="3200" dirty="0">
                <a:solidFill>
                  <a:schemeClr val="tx1"/>
                </a:solidFill>
                <a:cs typeface="Calibri" panose="020F0502020204030204" pitchFamily="34" charset="0"/>
              </a:rPr>
              <a:t>. Cho </a:t>
            </a:r>
            <a:r>
              <a:rPr lang="en-US" sz="3200" dirty="0" smtClean="0">
                <a:solidFill>
                  <a:schemeClr val="tx1"/>
                </a:solidFill>
                <a:cs typeface="Calibri" panose="020F0502020204030204" pitchFamily="34" charset="0"/>
              </a:rPr>
              <a:t>           </a:t>
            </a:r>
            <a:r>
              <a:rPr lang="en-US" sz="3200" dirty="0" err="1" smtClean="0">
                <a:solidFill>
                  <a:schemeClr val="tx1"/>
                </a:solidFill>
                <a:cs typeface="Calibri" panose="020F0502020204030204" pitchFamily="34" charset="0"/>
              </a:rPr>
              <a:t>và</a:t>
            </a:r>
            <a:r>
              <a:rPr lang="en-US" sz="3200" dirty="0" smtClean="0">
                <a:solidFill>
                  <a:schemeClr val="tx1"/>
                </a:solidFill>
                <a:cs typeface="Calibri" panose="020F0502020204030204" pitchFamily="34" charset="0"/>
              </a:rPr>
              <a:t>             </a:t>
            </a:r>
            <a:r>
              <a:rPr lang="en-US" sz="3200" dirty="0" err="1" smtClean="0">
                <a:solidFill>
                  <a:schemeClr val="tx1"/>
                </a:solidFill>
                <a:cs typeface="Calibri" panose="020F0502020204030204" pitchFamily="34" charset="0"/>
              </a:rPr>
              <a:t>có</a:t>
            </a:r>
            <a:r>
              <a:rPr lang="en-US" sz="3200" dirty="0" smtClean="0">
                <a:solidFill>
                  <a:schemeClr val="tx1"/>
                </a:solidFill>
                <a:cs typeface="Calibri" panose="020F0502020204030204" pitchFamily="34" charset="0"/>
              </a:rPr>
              <a:t>  DE=HK  </a:t>
            </a:r>
            <a:r>
              <a:rPr lang="en-US" sz="3200" dirty="0">
                <a:solidFill>
                  <a:schemeClr val="tx1"/>
                </a:solidFill>
                <a:cs typeface="Calibri" panose="020F0502020204030204" pitchFamily="34" charset="0"/>
              </a:rPr>
              <a:t>,         </a:t>
            </a:r>
            <a:r>
              <a:rPr lang="en-US" sz="3200" dirty="0" smtClean="0">
                <a:solidFill>
                  <a:schemeClr val="tx1"/>
                </a:solidFill>
                <a:cs typeface="Calibri" panose="020F0502020204030204" pitchFamily="34" charset="0"/>
              </a:rPr>
              <a:t>  ,  EF=KG      </a:t>
            </a:r>
            <a:r>
              <a:rPr lang="en-US" sz="3200" dirty="0">
                <a:solidFill>
                  <a:schemeClr val="tx1"/>
                </a:solidFill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cs typeface="Calibri" panose="020F0502020204030204" pitchFamily="34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cs typeface="Calibri" panose="020F0502020204030204" pitchFamily="34" charset="0"/>
              </a:rPr>
              <a:t>  </a:t>
            </a:r>
            <a:r>
              <a:rPr lang="en-US" sz="3200" dirty="0" smtClean="0">
                <a:solidFill>
                  <a:schemeClr val="tx1"/>
                </a:solidFill>
                <a:cs typeface="Calibri" panose="020F0502020204030204" pitchFamily="34" charset="0"/>
              </a:rPr>
              <a:t>                 .</a:t>
            </a:r>
            <a:r>
              <a:rPr lang="en-US" sz="3200" dirty="0" err="1" smtClean="0">
                <a:solidFill>
                  <a:schemeClr val="tx1"/>
                </a:solidFill>
                <a:cs typeface="Calibri" panose="020F0502020204030204" pitchFamily="34" charset="0"/>
              </a:rPr>
              <a:t>Số</a:t>
            </a:r>
            <a:r>
              <a:rPr lang="en-US" sz="3200" dirty="0" smtClean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cs typeface="Calibri" panose="020F0502020204030204" pitchFamily="34" charset="0"/>
              </a:rPr>
              <a:t>đo</a:t>
            </a:r>
            <a:r>
              <a:rPr lang="en-US" sz="3200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cs typeface="Calibri" panose="020F0502020204030204" pitchFamily="34" charset="0"/>
              </a:rPr>
              <a:t>góc</a:t>
            </a:r>
            <a:r>
              <a:rPr lang="en-US" sz="3200" dirty="0">
                <a:solidFill>
                  <a:schemeClr val="tx1"/>
                </a:solidFill>
                <a:cs typeface="Calibri" panose="020F0502020204030204" pitchFamily="34" charset="0"/>
              </a:rPr>
              <a:t>   </a:t>
            </a:r>
            <a:r>
              <a:rPr lang="en-US" sz="3200" dirty="0" smtClean="0">
                <a:solidFill>
                  <a:schemeClr val="tx1"/>
                </a:solidFill>
                <a:cs typeface="Calibri" panose="020F0502020204030204" pitchFamily="34" charset="0"/>
              </a:rPr>
              <a:t>H    </a:t>
            </a:r>
            <a:r>
              <a:rPr lang="en-US" sz="3200" dirty="0" err="1">
                <a:solidFill>
                  <a:schemeClr val="tx1"/>
                </a:solidFill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cs typeface="Calibri" panose="020F0502020204030204" pitchFamily="34" charset="0"/>
              </a:rPr>
              <a:t>: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130615" y="1979227"/>
            <a:ext cx="4887155" cy="96440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B</a:t>
            </a:r>
            <a:r>
              <a:rPr lang="en-US" sz="3200" dirty="0" smtClean="0">
                <a:solidFill>
                  <a:schemeClr val="tx1"/>
                </a:solidFill>
              </a:rPr>
              <a:t>. </a:t>
            </a:r>
            <a:endParaRPr lang="en-US" sz="3200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110219" y="1949346"/>
            <a:ext cx="4887155" cy="96440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A</a:t>
            </a:r>
            <a:r>
              <a:rPr lang="en-US" sz="3200" dirty="0" smtClean="0">
                <a:solidFill>
                  <a:schemeClr val="tx1"/>
                </a:solidFill>
              </a:rPr>
              <a:t>. </a:t>
            </a:r>
            <a:endParaRPr lang="en-US" sz="3200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078358"/>
            <a:ext cx="4887155" cy="96440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</a:rPr>
              <a:t>C</a:t>
            </a:r>
            <a:r>
              <a:rPr lang="en-US" sz="3200" dirty="0" smtClean="0">
                <a:solidFill>
                  <a:schemeClr val="tx1"/>
                </a:solidFill>
              </a:rPr>
              <a:t>.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082547"/>
            <a:ext cx="4887155" cy="96440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</a:rPr>
              <a:t>D. </a:t>
            </a:r>
            <a:endParaRPr lang="en-US" sz="3200" dirty="0" smtClean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endParaRPr lang="ar-AE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803657" y="2154753"/>
            <a:ext cx="885137" cy="708059"/>
          </a:xfrm>
          <a:prstGeom prst="rect">
            <a:avLst/>
          </a:prstGeom>
        </p:spPr>
      </p:pic>
      <p:sp>
        <p:nvSpPr>
          <p:cNvPr id="15" name="Cloud 14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Countdown Timer 15 sec ( v 253 ) with sound effects HD 4k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133992" y="5773000"/>
            <a:ext cx="1977222" cy="1042161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8985991"/>
              </p:ext>
            </p:extLst>
          </p:nvPr>
        </p:nvGraphicFramePr>
        <p:xfrm>
          <a:off x="3279313" y="439484"/>
          <a:ext cx="1103557" cy="380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2" name="Equation" r:id="rId16" imgW="520248" imgH="177646" progId="Equation.DSMT4">
                  <p:embed/>
                </p:oleObj>
              </mc:Choice>
              <mc:Fallback>
                <p:oleObj name="Equation" r:id="rId16" imgW="520248" imgH="177646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9313" y="439484"/>
                        <a:ext cx="1103557" cy="3809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211919"/>
              </p:ext>
            </p:extLst>
          </p:nvPr>
        </p:nvGraphicFramePr>
        <p:xfrm>
          <a:off x="4881063" y="439484"/>
          <a:ext cx="1200098" cy="427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3" name="Equation" r:id="rId18" imgW="533169" imgH="190417" progId="Equation.DSMT4">
                  <p:embed/>
                </p:oleObj>
              </mc:Choice>
              <mc:Fallback>
                <p:oleObj name="Equation" r:id="rId18" imgW="533169" imgH="190417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1063" y="439484"/>
                        <a:ext cx="1200098" cy="4276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5136464"/>
              </p:ext>
            </p:extLst>
          </p:nvPr>
        </p:nvGraphicFramePr>
        <p:xfrm>
          <a:off x="8273935" y="307338"/>
          <a:ext cx="1076665" cy="554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4" name="Equation" r:id="rId20" imgW="431613" imgH="215806" progId="Equation.DSMT4">
                  <p:embed/>
                </p:oleObj>
              </mc:Choice>
              <mc:Fallback>
                <p:oleObj name="Equation" r:id="rId20" imgW="431613" imgH="215806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3935" y="307338"/>
                        <a:ext cx="1076665" cy="5546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9086417"/>
              </p:ext>
            </p:extLst>
          </p:nvPr>
        </p:nvGraphicFramePr>
        <p:xfrm>
          <a:off x="4487049" y="818924"/>
          <a:ext cx="1201745" cy="517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5" name="Equation" r:id="rId22" imgW="533169" imgH="228501" progId="Equation.DSMT4">
                  <p:embed/>
                </p:oleObj>
              </mc:Choice>
              <mc:Fallback>
                <p:oleObj name="Equation" r:id="rId22" imgW="533169" imgH="228501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7049" y="818924"/>
                        <a:ext cx="1201745" cy="51703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1782172" y="215475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9913913"/>
              </p:ext>
            </p:extLst>
          </p:nvPr>
        </p:nvGraphicFramePr>
        <p:xfrm>
          <a:off x="1782172" y="2154753"/>
          <a:ext cx="8286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6" name="Equation" r:id="rId24" imgW="291973" imgH="190417" progId="Equation.DSMT4">
                  <p:embed/>
                </p:oleObj>
              </mc:Choice>
              <mc:Fallback>
                <p:oleObj name="Equation" r:id="rId24" imgW="291973" imgH="190417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2172" y="2154753"/>
                        <a:ext cx="828675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7119604" y="215475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7879828"/>
              </p:ext>
            </p:extLst>
          </p:nvPr>
        </p:nvGraphicFramePr>
        <p:xfrm>
          <a:off x="7119604" y="2154753"/>
          <a:ext cx="762000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7" name="Equation" r:id="rId26" imgW="279400" imgH="190500" progId="Equation.DSMT4">
                  <p:embed/>
                </p:oleObj>
              </mc:Choice>
              <mc:Fallback>
                <p:oleObj name="Equation" r:id="rId26" imgW="279400" imgH="1905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9604" y="2154753"/>
                        <a:ext cx="762000" cy="523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1915522" y="32928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9085174"/>
              </p:ext>
            </p:extLst>
          </p:nvPr>
        </p:nvGraphicFramePr>
        <p:xfrm>
          <a:off x="1915522" y="3292881"/>
          <a:ext cx="695325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8" name="Equation" r:id="rId28" imgW="279400" imgH="190500" progId="Equation.DSMT4">
                  <p:embed/>
                </p:oleObj>
              </mc:Choice>
              <mc:Fallback>
                <p:oleObj name="Equation" r:id="rId28" imgW="279400" imgH="1905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5522" y="3292881"/>
                        <a:ext cx="695325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7"/>
          <p:cNvSpPr>
            <a:spLocks noChangeArrowheads="1"/>
          </p:cNvSpPr>
          <p:nvPr/>
        </p:nvSpPr>
        <p:spPr bwMode="auto">
          <a:xfrm>
            <a:off x="6802677" y="3119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7070394"/>
              </p:ext>
            </p:extLst>
          </p:nvPr>
        </p:nvGraphicFramePr>
        <p:xfrm>
          <a:off x="6802677" y="3119161"/>
          <a:ext cx="84772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9" name="Equation" r:id="rId30" imgW="291973" imgH="190417" progId="Equation.DSMT4">
                  <p:embed/>
                </p:oleObj>
              </mc:Choice>
              <mc:Fallback>
                <p:oleObj name="Equation" r:id="rId30" imgW="291973" imgH="190417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2677" y="3119161"/>
                        <a:ext cx="847725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925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gôi nhà hoạt hình, phim hoạt hình png | Klipartz">
            <a:extLst>
              <a:ext uri="{FF2B5EF4-FFF2-40B4-BE49-F238E27FC236}">
                <a16:creationId xmlns:a16="http://schemas.microsoft.com/office/drawing/2014/main" id="{B6D2A223-7998-46D0-8638-5871D10FE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88" b="98547" l="6742" r="91798">
                        <a14:foregroundMark x1="11685" y1="4888" x2="18652" y2="19287"/>
                        <a14:foregroundMark x1="6742" y1="22061" x2="6742" y2="23910"/>
                        <a14:foregroundMark x1="90225" y1="45046" x2="91910" y2="49273"/>
                        <a14:foregroundMark x1="80899" y1="89960" x2="55169" y2="94848"/>
                        <a14:foregroundMark x1="55169" y1="94848" x2="34944" y2="88507"/>
                        <a14:foregroundMark x1="34944" y1="88507" x2="16292" y2="75826"/>
                        <a14:foregroundMark x1="16292" y1="75826" x2="17978" y2="59181"/>
                        <a14:foregroundMark x1="17978" y1="59181" x2="17978" y2="59181"/>
                        <a14:foregroundMark x1="55843" y1="98547" x2="49101" y2="98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16" y="1771385"/>
            <a:ext cx="5010379" cy="426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126AF6-F803-4780-A560-0FCC3114307F}"/>
              </a:ext>
            </a:extLst>
          </p:cNvPr>
          <p:cNvSpPr txBox="1"/>
          <p:nvPr/>
        </p:nvSpPr>
        <p:spPr>
          <a:xfrm>
            <a:off x="6358597" y="548640"/>
            <a:ext cx="44380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HƯỚNG DẪN VỀ NHÀ</a:t>
            </a:r>
          </a:p>
        </p:txBody>
      </p:sp>
      <p:sp>
        <p:nvSpPr>
          <p:cNvPr id="4" name="Rectangle 3"/>
          <p:cNvSpPr/>
          <p:nvPr/>
        </p:nvSpPr>
        <p:spPr>
          <a:xfrm>
            <a:off x="5069305" y="2509513"/>
            <a:ext cx="7122695" cy="2196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Aft>
                <a:spcPts val="0"/>
              </a:spcAft>
            </a:pP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lnSpc>
                <a:spcPct val="125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Nghiên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dung TH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g-c-g</a:t>
            </a:r>
          </a:p>
          <a:p>
            <a:pPr marL="457200" indent="-457200">
              <a:lnSpc>
                <a:spcPct val="125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SGK, SBT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69305" y="1260967"/>
            <a:ext cx="712269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2 TH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c-c-c, c-g-c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7899705" y="5344068"/>
            <a:ext cx="2420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chemeClr val="bg1"/>
                </a:solidFill>
              </a:rPr>
              <a:t>ID2223 GA GV109120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28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1E69DE-A999-4A5A-BF3C-D81043EEFF71}"/>
              </a:ext>
            </a:extLst>
          </p:cNvPr>
          <p:cNvSpPr/>
          <p:nvPr/>
        </p:nvSpPr>
        <p:spPr>
          <a:xfrm>
            <a:off x="995506" y="1799717"/>
            <a:ext cx="9666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Cảm ơn thầy cô giáo và các em!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AA0419-880E-4CF1-AEBB-D3D94E7B3C59}"/>
              </a:ext>
            </a:extLst>
          </p:cNvPr>
          <p:cNvSpPr/>
          <p:nvPr/>
        </p:nvSpPr>
        <p:spPr>
          <a:xfrm>
            <a:off x="1134052" y="2966387"/>
            <a:ext cx="61478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</a:t>
            </a:r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các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em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tốt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Picture 13" descr="https://lh3.googleusercontent.com/-ZEG6AmUlTpE/WsOIcBL3nwI/AAAAAAAACXM/wa4kqWY_ZzoWOQwhUdu_n4BCpzGBB09CACHMYCw/h136/2-ctu.vn_anh_dong_mau_slide_powerpoint_dep_(19).gif">
            <a:extLst>
              <a:ext uri="{FF2B5EF4-FFF2-40B4-BE49-F238E27FC236}">
                <a16:creationId xmlns:a16="http://schemas.microsoft.com/office/drawing/2014/main" id="{1CC349FE-0FCC-4426-8C9E-2BC04B3A99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90" y="260977"/>
            <a:ext cx="51435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 descr="https://lh3.googleusercontent.com/-pdjmI0guhoI/WsOKKvIORNI/AAAAAAAACe4/2w9xoJp1uAIMMyCEXg8RzbupS6Phi1WYACHMYCw/h136/4-ctu.vn_anh_dong_mau_slide_powerpoint_dep_(113).gif">
            <a:extLst>
              <a:ext uri="{FF2B5EF4-FFF2-40B4-BE49-F238E27FC236}">
                <a16:creationId xmlns:a16="http://schemas.microsoft.com/office/drawing/2014/main" id="{D91DE3CE-B8DB-43A1-B8A9-7BC3822BB0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720" y="4766497"/>
            <a:ext cx="1524000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47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" y="-1"/>
            <a:ext cx="12185501" cy="685800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7" y="5014655"/>
            <a:ext cx="12190992" cy="18367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879" y="4756776"/>
            <a:ext cx="3892991" cy="21293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03" y="5118752"/>
            <a:ext cx="3632916" cy="173924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134" y="4793659"/>
            <a:ext cx="2348797" cy="206434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533" y="4017655"/>
            <a:ext cx="2755164" cy="282831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534" y="-15795"/>
            <a:ext cx="3936607" cy="15386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247" y="1365999"/>
            <a:ext cx="1394543" cy="134454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6649" y="1365999"/>
            <a:ext cx="1394543" cy="134454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1915">
            <a:off x="940668" y="493149"/>
            <a:ext cx="1173881" cy="179404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30941" y="2292937"/>
            <a:ext cx="10350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TIẾT 43 BÀI 14 :</a:t>
            </a:r>
          </a:p>
          <a:p>
            <a:pPr algn="ctr"/>
            <a:r>
              <a:rPr lang="en-US" sz="3200" b="1" dirty="0" smtClean="0"/>
              <a:t>TRƯỜNG HỢP BẰNG NHAU THỨ HAI VÀ THỨ BA CỦA TAM GIÁC (T1)</a:t>
            </a:r>
            <a:endParaRPr lang="en-US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030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E16E9F-637A-4F74-94B8-237D9D330B1D}"/>
              </a:ext>
            </a:extLst>
          </p:cNvPr>
          <p:cNvSpPr txBox="1"/>
          <p:nvPr/>
        </p:nvSpPr>
        <p:spPr>
          <a:xfrm>
            <a:off x="4055165" y="291548"/>
            <a:ext cx="47032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CẤU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TRÚC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BÀI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HỌC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C4A7BA-DE53-4B2A-B5E8-A272F09A5DA7}"/>
              </a:ext>
            </a:extLst>
          </p:cNvPr>
          <p:cNvSpPr txBox="1"/>
          <p:nvPr/>
        </p:nvSpPr>
        <p:spPr>
          <a:xfrm>
            <a:off x="278230" y="2083418"/>
            <a:ext cx="233377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TRƯỜNG HỢP BẰNG NHAU THỨ HAI VÀ THỨ BA CỦA TAM GIÁC.</a:t>
            </a:r>
            <a:endParaRPr lang="en-US" sz="32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1CE783-31DB-41FE-A3D9-B1E1DDF375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8420722"/>
              </p:ext>
            </p:extLst>
          </p:nvPr>
        </p:nvGraphicFramePr>
        <p:xfrm>
          <a:off x="1277787" y="264578"/>
          <a:ext cx="10320655" cy="66014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dấu-tích Phong Thủy Xa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821" y="1755754"/>
            <a:ext cx="1259904" cy="125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91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97" y="0"/>
            <a:ext cx="11420264" cy="662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657600" y="1016000"/>
            <a:ext cx="30480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+mn-lt"/>
              </a:rPr>
              <a:t>MỤC TIÊU</a:t>
            </a:r>
          </a:p>
        </p:txBody>
      </p:sp>
      <p:sp>
        <p:nvSpPr>
          <p:cNvPr id="6" name="Rectangle 5"/>
          <p:cNvSpPr/>
          <p:nvPr/>
        </p:nvSpPr>
        <p:spPr>
          <a:xfrm>
            <a:off x="1022554" y="1624213"/>
            <a:ext cx="757083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5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minh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285750" indent="-285750" algn="just">
              <a:lnSpc>
                <a:spcPct val="125000"/>
              </a:lnSpc>
              <a:spcAft>
                <a:spcPts val="0"/>
              </a:spcAft>
              <a:buFontTx/>
              <a:buChar char="-"/>
            </a:pP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 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 giác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5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94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C243397-2789-4689-872E-EEAFA393CFA7}"/>
              </a:ext>
            </a:extLst>
          </p:cNvPr>
          <p:cNvSpPr/>
          <p:nvPr/>
        </p:nvSpPr>
        <p:spPr>
          <a:xfrm>
            <a:off x="2699112" y="3854353"/>
            <a:ext cx="90727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HÌNH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THÀNH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KIẾN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THỨC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763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15"/>
          <p:cNvSpPr txBox="1"/>
          <p:nvPr/>
        </p:nvSpPr>
        <p:spPr>
          <a:xfrm>
            <a:off x="1270213" y="1900634"/>
            <a:ext cx="10007387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.   .</a:t>
            </a:r>
            <a:r>
              <a:rPr lang="en-US" alt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alt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alt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Ax </a:t>
            </a:r>
            <a:r>
              <a:rPr lang="en-US" alt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alt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alt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Ay </a:t>
            </a:r>
            <a:r>
              <a:rPr lang="en-US" alt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, </a:t>
            </a:r>
            <a:endParaRPr lang="en-US" altLang="vi-VN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8825"/>
            <a:ext cx="12192000" cy="88367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1. TRƯỜNG HỢP BẰNG NHAU THỨ HAI CỦA TAM GIÁC: CẠNH – GÓC- CẠNH ( C.G.C)</a:t>
            </a:r>
            <a:endParaRPr lang="en-US" sz="28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4" y="1044814"/>
            <a:ext cx="719138" cy="824012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>
            <a:off x="138113" y="1852809"/>
            <a:ext cx="1028700" cy="63807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</a:rPr>
              <a:t>HĐ1</a:t>
            </a:r>
            <a:endParaRPr lang="en-US" sz="30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5088411"/>
              </p:ext>
            </p:extLst>
          </p:nvPr>
        </p:nvGraphicFramePr>
        <p:xfrm>
          <a:off x="1899708" y="1868826"/>
          <a:ext cx="1679233" cy="6585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9" name="Equation" r:id="rId4" imgW="647640" imgH="253800" progId="Equation.DSMT4">
                  <p:embed/>
                </p:oleObj>
              </mc:Choice>
              <mc:Fallback>
                <p:oleObj name="Equation" r:id="rId4" imgW="6476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99708" y="1868826"/>
                        <a:ext cx="1679233" cy="6585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1297074"/>
              </p:ext>
            </p:extLst>
          </p:nvPr>
        </p:nvGraphicFramePr>
        <p:xfrm>
          <a:off x="2626989" y="2503565"/>
          <a:ext cx="1726701" cy="464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0" name="Equation" r:id="rId6" imgW="660240" imgH="177480" progId="Equation.DSMT4">
                  <p:embed/>
                </p:oleObj>
              </mc:Choice>
              <mc:Fallback>
                <p:oleObj name="Equation" r:id="rId6" imgW="6602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26989" y="2503565"/>
                        <a:ext cx="1726701" cy="4648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9495745"/>
              </p:ext>
            </p:extLst>
          </p:nvPr>
        </p:nvGraphicFramePr>
        <p:xfrm>
          <a:off x="4550012" y="2503138"/>
          <a:ext cx="1763223" cy="474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1" name="Equation" r:id="rId8" imgW="660240" imgH="177480" progId="Equation.DSMT4">
                  <p:embed/>
                </p:oleObj>
              </mc:Choice>
              <mc:Fallback>
                <p:oleObj name="Equation" r:id="rId8" imgW="6602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50012" y="2503138"/>
                        <a:ext cx="1763223" cy="4747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1270213" y="3009660"/>
            <a:ext cx="81017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Nối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B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C ta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tam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ABC. 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772984" y="1208438"/>
            <a:ext cx="74762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25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9553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36" grpId="0" animBg="1"/>
      <p:bldP spid="38" grpId="0" animBg="1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thuocdod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07" y="2839083"/>
            <a:ext cx="4548187" cy="2843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39" name="Text Box 43"/>
          <p:cNvSpPr txBox="1"/>
          <p:nvPr/>
        </p:nvSpPr>
        <p:spPr>
          <a:xfrm rot="18988618" flipH="1">
            <a:off x="2963775" y="2789942"/>
            <a:ext cx="1028700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50000"/>
              </a:spcBef>
              <a:buNone/>
            </a:pPr>
            <a:r>
              <a:rPr lang="en-US" altLang="vi-VN" sz="4000" dirty="0">
                <a:latin typeface="Arial" panose="020B0604020202020204" pitchFamily="34" charset="0"/>
                <a:sym typeface="Wingdings 2" panose="05020102010507070707" pitchFamily="18" charset="2"/>
              </a:rPr>
              <a:t></a:t>
            </a:r>
          </a:p>
        </p:txBody>
      </p:sp>
      <p:sp>
        <p:nvSpPr>
          <p:cNvPr id="29726" name="Text Box 30"/>
          <p:cNvSpPr txBox="1"/>
          <p:nvPr/>
        </p:nvSpPr>
        <p:spPr>
          <a:xfrm>
            <a:off x="3347309" y="2789891"/>
            <a:ext cx="228600" cy="276999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vi-VN" sz="1800" dirty="0">
                <a:solidFill>
                  <a:srgbClr val="FF3300"/>
                </a:solidFill>
                <a:latin typeface=".VnTime" panose="020B7200000000000000" pitchFamily="34" charset="0"/>
              </a:rPr>
              <a:t>y</a:t>
            </a:r>
          </a:p>
        </p:txBody>
      </p:sp>
      <p:sp>
        <p:nvSpPr>
          <p:cNvPr id="29728" name="Text Box 32"/>
          <p:cNvSpPr txBox="1"/>
          <p:nvPr/>
        </p:nvSpPr>
        <p:spPr>
          <a:xfrm rot="18988618" flipH="1">
            <a:off x="2178050" y="4241801"/>
            <a:ext cx="1028700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50000"/>
              </a:spcBef>
              <a:buNone/>
            </a:pPr>
            <a:r>
              <a:rPr lang="en-US" altLang="vi-VN" sz="4000" dirty="0">
                <a:latin typeface="Arial" panose="020B0604020202020204" pitchFamily="34" charset="0"/>
                <a:sym typeface="Wingdings 2" panose="05020102010507070707" pitchFamily="18" charset="2"/>
              </a:rPr>
              <a:t></a:t>
            </a:r>
          </a:p>
        </p:txBody>
      </p:sp>
      <p:sp>
        <p:nvSpPr>
          <p:cNvPr id="29736" name="Text Box 40"/>
          <p:cNvSpPr txBox="1"/>
          <p:nvPr/>
        </p:nvSpPr>
        <p:spPr>
          <a:xfrm rot="18988618" flipH="1">
            <a:off x="2170172" y="4237217"/>
            <a:ext cx="1028700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50000"/>
              </a:spcBef>
              <a:buNone/>
            </a:pPr>
            <a:r>
              <a:rPr lang="en-US" altLang="vi-VN" sz="4000" dirty="0">
                <a:latin typeface="Arial" panose="020B0604020202020204" pitchFamily="34" charset="0"/>
                <a:sym typeface="Wingdings 2" panose="05020102010507070707" pitchFamily="18" charset="2"/>
              </a:rPr>
              <a:t></a:t>
            </a:r>
          </a:p>
        </p:txBody>
      </p:sp>
      <p:pic>
        <p:nvPicPr>
          <p:cNvPr id="29729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036" y="5022459"/>
            <a:ext cx="2819400" cy="609600"/>
          </a:xfrm>
          <a:prstGeom prst="rect">
            <a:avLst/>
          </a:prstGeom>
          <a:solidFill>
            <a:srgbClr val="00CC99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9738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58772">
            <a:off x="2072758" y="4106351"/>
            <a:ext cx="3048000" cy="741363"/>
          </a:xfrm>
          <a:prstGeom prst="rect">
            <a:avLst/>
          </a:prstGeom>
          <a:solidFill>
            <a:srgbClr val="00CC99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9711" name="Line 15"/>
          <p:cNvSpPr/>
          <p:nvPr/>
        </p:nvSpPr>
        <p:spPr>
          <a:xfrm flipV="1">
            <a:off x="2528888" y="4979988"/>
            <a:ext cx="2114354" cy="1587"/>
          </a:xfrm>
          <a:prstGeom prst="line">
            <a:avLst/>
          </a:prstGeom>
          <a:ln w="9525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9713" name="Line 17"/>
          <p:cNvSpPr/>
          <p:nvPr/>
        </p:nvSpPr>
        <p:spPr>
          <a:xfrm>
            <a:off x="4642296" y="4984414"/>
            <a:ext cx="850709" cy="2199"/>
          </a:xfrm>
          <a:prstGeom prst="line">
            <a:avLst/>
          </a:prstGeom>
          <a:ln w="9525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9714" name="Line 18"/>
          <p:cNvSpPr/>
          <p:nvPr/>
        </p:nvSpPr>
        <p:spPr>
          <a:xfrm rot="17400000">
            <a:off x="2173458" y="4177070"/>
            <a:ext cx="1490976" cy="283155"/>
          </a:xfrm>
          <a:prstGeom prst="line">
            <a:avLst/>
          </a:prstGeom>
          <a:ln w="9525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9715" name="Line 19"/>
          <p:cNvSpPr/>
          <p:nvPr/>
        </p:nvSpPr>
        <p:spPr>
          <a:xfrm rot="17400000" flipH="1" flipV="1">
            <a:off x="3179532" y="3346399"/>
            <a:ext cx="579800" cy="118296"/>
          </a:xfrm>
          <a:prstGeom prst="line">
            <a:avLst/>
          </a:prstGeom>
          <a:ln w="9525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9718" name="Oval 22"/>
          <p:cNvSpPr/>
          <p:nvPr/>
        </p:nvSpPr>
        <p:spPr>
          <a:xfrm>
            <a:off x="3280956" y="3571574"/>
            <a:ext cx="76200" cy="76200"/>
          </a:xfrm>
          <a:prstGeom prst="ellipse">
            <a:avLst/>
          </a:prstGeom>
          <a:solidFill>
            <a:srgbClr val="FF3300"/>
          </a:solidFill>
          <a:ln w="9525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endParaRPr lang="vi-VN" altLang="vi-VN" sz="1800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29719" name="Oval 23"/>
          <p:cNvSpPr/>
          <p:nvPr/>
        </p:nvSpPr>
        <p:spPr>
          <a:xfrm>
            <a:off x="4594030" y="4953000"/>
            <a:ext cx="76200" cy="76200"/>
          </a:xfrm>
          <a:prstGeom prst="ellipse">
            <a:avLst/>
          </a:prstGeom>
          <a:solidFill>
            <a:srgbClr val="FF3300"/>
          </a:solidFill>
          <a:ln w="9525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endParaRPr lang="vi-VN" altLang="vi-VN" sz="1800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29720" name="Text Box 24"/>
          <p:cNvSpPr txBox="1"/>
          <p:nvPr/>
        </p:nvSpPr>
        <p:spPr>
          <a:xfrm>
            <a:off x="2980096" y="3443614"/>
            <a:ext cx="228600" cy="276999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vi-VN" sz="1800" dirty="0">
                <a:solidFill>
                  <a:srgbClr val="FF33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29721" name="Text Box 25"/>
          <p:cNvSpPr txBox="1"/>
          <p:nvPr/>
        </p:nvSpPr>
        <p:spPr>
          <a:xfrm>
            <a:off x="2273300" y="4800601"/>
            <a:ext cx="228600" cy="276999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vi-VN" sz="1800" dirty="0">
                <a:solidFill>
                  <a:srgbClr val="FF3300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29722" name="Text Box 26"/>
          <p:cNvSpPr txBox="1"/>
          <p:nvPr/>
        </p:nvSpPr>
        <p:spPr>
          <a:xfrm>
            <a:off x="4754676" y="5008154"/>
            <a:ext cx="228600" cy="276999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vi-VN" sz="1800" dirty="0">
                <a:solidFill>
                  <a:srgbClr val="FF3300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29723" name="Text Box 27"/>
          <p:cNvSpPr txBox="1"/>
          <p:nvPr/>
        </p:nvSpPr>
        <p:spPr>
          <a:xfrm>
            <a:off x="3503248" y="4988737"/>
            <a:ext cx="381000" cy="2444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vi-VN" sz="1600" dirty="0">
                <a:solidFill>
                  <a:srgbClr val="FF3300"/>
                </a:solidFill>
                <a:latin typeface=".VnTime" panose="020B7200000000000000" pitchFamily="34" charset="0"/>
              </a:rPr>
              <a:t>4cm</a:t>
            </a:r>
          </a:p>
        </p:txBody>
      </p:sp>
      <p:sp>
        <p:nvSpPr>
          <p:cNvPr id="29724" name="Text Box 28"/>
          <p:cNvSpPr txBox="1"/>
          <p:nvPr/>
        </p:nvSpPr>
        <p:spPr>
          <a:xfrm>
            <a:off x="2523056" y="3953761"/>
            <a:ext cx="381000" cy="2444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vi-VN" sz="1600" dirty="0">
                <a:solidFill>
                  <a:srgbClr val="FF3300"/>
                </a:solidFill>
                <a:latin typeface="Arial" panose="020B0604020202020204" pitchFamily="34" charset="0"/>
              </a:rPr>
              <a:t>3</a:t>
            </a:r>
            <a:r>
              <a:rPr lang="en-US" altLang="vi-VN" sz="1600" dirty="0">
                <a:solidFill>
                  <a:srgbClr val="FF3300"/>
                </a:solidFill>
                <a:latin typeface=".VnTime" panose="020B7200000000000000" pitchFamily="34" charset="0"/>
              </a:rPr>
              <a:t>cm</a:t>
            </a:r>
            <a:endParaRPr lang="en-US" altLang="vi-VN" sz="1600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29725" name="Text Box 29"/>
          <p:cNvSpPr txBox="1"/>
          <p:nvPr/>
        </p:nvSpPr>
        <p:spPr>
          <a:xfrm>
            <a:off x="5583502" y="4648201"/>
            <a:ext cx="228600" cy="276999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vi-VN" sz="1800" dirty="0">
                <a:solidFill>
                  <a:srgbClr val="FF3300"/>
                </a:solidFill>
                <a:latin typeface=".VnTime" panose="020B7200000000000000" pitchFamily="34" charset="0"/>
              </a:rPr>
              <a:t>x</a:t>
            </a:r>
          </a:p>
        </p:txBody>
      </p:sp>
      <p:sp>
        <p:nvSpPr>
          <p:cNvPr id="29727" name="Line 31"/>
          <p:cNvSpPr/>
          <p:nvPr/>
        </p:nvSpPr>
        <p:spPr>
          <a:xfrm>
            <a:off x="3313307" y="3647774"/>
            <a:ext cx="1323450" cy="1333801"/>
          </a:xfrm>
          <a:prstGeom prst="line">
            <a:avLst/>
          </a:prstGeom>
          <a:ln w="9525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9734" name="Oval 38"/>
          <p:cNvSpPr/>
          <p:nvPr/>
        </p:nvSpPr>
        <p:spPr>
          <a:xfrm>
            <a:off x="3547965" y="3153359"/>
            <a:ext cx="76200" cy="76200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rgbClr val="66FF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endParaRPr lang="vi-VN" altLang="vi-VN" sz="1800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29737" name="Text Box 41"/>
          <p:cNvSpPr txBox="1"/>
          <p:nvPr/>
        </p:nvSpPr>
        <p:spPr>
          <a:xfrm>
            <a:off x="2562226" y="4662488"/>
            <a:ext cx="579560" cy="33855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vi-VN" sz="1600" dirty="0">
                <a:solidFill>
                  <a:srgbClr val="FF3300"/>
                </a:solidFill>
                <a:latin typeface="Arial" panose="020B0604020202020204" pitchFamily="34" charset="0"/>
              </a:rPr>
              <a:t>60</a:t>
            </a:r>
            <a:r>
              <a:rPr lang="en-US" altLang="vi-VN" sz="1600" baseline="30000" dirty="0">
                <a:solidFill>
                  <a:srgbClr val="FF3300"/>
                </a:solidFill>
                <a:latin typeface="Arial" panose="020B0604020202020204" pitchFamily="34" charset="0"/>
              </a:rPr>
              <a:t>0</a:t>
            </a:r>
            <a:endParaRPr lang="en-US" altLang="vi-VN" sz="1600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29740" name="Oval 44"/>
          <p:cNvSpPr/>
          <p:nvPr/>
        </p:nvSpPr>
        <p:spPr>
          <a:xfrm>
            <a:off x="2495550" y="4953000"/>
            <a:ext cx="76200" cy="76200"/>
          </a:xfrm>
          <a:prstGeom prst="ellipse">
            <a:avLst/>
          </a:prstGeom>
          <a:solidFill>
            <a:srgbClr val="FF3300"/>
          </a:solidFill>
          <a:ln w="9525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vi-VN" altLang="vi-VN" sz="1800" dirty="0">
              <a:latin typeface="Arial" panose="020B0604020202020204" pitchFamily="34" charset="0"/>
            </a:endParaRPr>
          </a:p>
        </p:txBody>
      </p:sp>
      <p:sp>
        <p:nvSpPr>
          <p:cNvPr id="29741" name="Text Box 45"/>
          <p:cNvSpPr txBox="1"/>
          <p:nvPr/>
        </p:nvSpPr>
        <p:spPr>
          <a:xfrm rot="18988618" flipH="1">
            <a:off x="3265227" y="2358397"/>
            <a:ext cx="1028700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50000"/>
              </a:spcBef>
              <a:buNone/>
            </a:pPr>
            <a:r>
              <a:rPr lang="en-US" altLang="vi-VN" sz="4000" dirty="0">
                <a:latin typeface="Arial" panose="020B0604020202020204" pitchFamily="34" charset="0"/>
                <a:sym typeface="Wingdings 2" panose="05020102010507070707" pitchFamily="18" charset="2"/>
              </a:rPr>
              <a:t></a:t>
            </a:r>
          </a:p>
        </p:txBody>
      </p:sp>
      <p:sp>
        <p:nvSpPr>
          <p:cNvPr id="29742" name="Text Box 46"/>
          <p:cNvSpPr txBox="1"/>
          <p:nvPr/>
        </p:nvSpPr>
        <p:spPr>
          <a:xfrm rot="18988618" flipH="1">
            <a:off x="4334741" y="4170143"/>
            <a:ext cx="1028700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50000"/>
              </a:spcBef>
              <a:buNone/>
            </a:pPr>
            <a:r>
              <a:rPr lang="en-US" altLang="vi-VN" sz="4000" dirty="0">
                <a:latin typeface="Arial" panose="020B0604020202020204" pitchFamily="34" charset="0"/>
                <a:sym typeface="Wingdings 2" panose="05020102010507070707" pitchFamily="18" charset="2"/>
              </a:rPr>
              <a:t></a:t>
            </a:r>
          </a:p>
        </p:txBody>
      </p:sp>
      <p:sp>
        <p:nvSpPr>
          <p:cNvPr id="29743" name="Text Box 47"/>
          <p:cNvSpPr txBox="1"/>
          <p:nvPr/>
        </p:nvSpPr>
        <p:spPr>
          <a:xfrm rot="18988618" flipH="1">
            <a:off x="2959842" y="2802521"/>
            <a:ext cx="981654" cy="7016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50000"/>
              </a:spcBef>
              <a:buNone/>
            </a:pPr>
            <a:r>
              <a:rPr lang="en-US" altLang="vi-VN" sz="4000" dirty="0">
                <a:latin typeface="Arial" panose="020B0604020202020204" pitchFamily="34" charset="0"/>
                <a:sym typeface="Wingdings 2" panose="05020102010507070707" pitchFamily="18" charset="2"/>
              </a:rPr>
              <a:t>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 Box 34"/>
              <p:cNvSpPr txBox="1"/>
              <p:nvPr/>
            </p:nvSpPr>
            <p:spPr>
              <a:xfrm>
                <a:off x="6111756" y="2795505"/>
                <a:ext cx="3962400" cy="5344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r>
                  <a:rPr lang="en-US" altLang="vi-VN" sz="2800" dirty="0" smtClean="0">
                    <a:solidFill>
                      <a:srgbClr val="1F02D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altLang="vi-VN" sz="2800" dirty="0" err="1">
                    <a:solidFill>
                      <a:srgbClr val="1F02D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altLang="vi-VN" sz="2800" dirty="0">
                    <a:solidFill>
                      <a:srgbClr val="1F02D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vi-VN" sz="2800" i="1">
                            <a:solidFill>
                              <a:srgbClr val="1F02D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vi-VN" sz="2800" i="1">
                            <a:solidFill>
                              <a:srgbClr val="1F02D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altLang="vi-VN" sz="2800" b="0" i="1" smtClean="0">
                            <a:solidFill>
                              <a:srgbClr val="1F02D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m:rPr>
                            <m:sty m:val="p"/>
                          </m:rPr>
                          <a:rPr lang="en-US" altLang="vi-VN" sz="2800" i="1">
                            <a:solidFill>
                              <a:srgbClr val="1F02D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acc>
                  </m:oMath>
                </a14:m>
                <a:r>
                  <a:rPr lang="en-US" altLang="vi-VN" sz="2800" dirty="0" smtClean="0">
                    <a:solidFill>
                      <a:srgbClr val="1F02D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=60</a:t>
                </a:r>
                <a:r>
                  <a:rPr lang="en-US" altLang="vi-VN" sz="2800" baseline="30000" dirty="0" smtClean="0">
                    <a:solidFill>
                      <a:srgbClr val="1F02D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0</a:t>
                </a:r>
                <a:endParaRPr lang="en-US" altLang="vi-VN" sz="2800" dirty="0">
                  <a:solidFill>
                    <a:srgbClr val="1F02D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8" name="Text 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1756" y="2795505"/>
                <a:ext cx="3962400" cy="534442"/>
              </a:xfrm>
              <a:prstGeom prst="rect">
                <a:avLst/>
              </a:prstGeom>
              <a:blipFill>
                <a:blip r:embed="rId4"/>
                <a:stretch>
                  <a:fillRect l="-3231" t="-9195" b="-33333"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 Box 34"/>
          <p:cNvSpPr txBox="1"/>
          <p:nvPr/>
        </p:nvSpPr>
        <p:spPr>
          <a:xfrm>
            <a:off x="6096000" y="4144169"/>
            <a:ext cx="396240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vi-VN" sz="2400" dirty="0">
                <a:solidFill>
                  <a:srgbClr val="1F02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Trên </a:t>
            </a:r>
            <a:r>
              <a:rPr lang="en-US" altLang="vi-VN" sz="2400" dirty="0" err="1">
                <a:solidFill>
                  <a:srgbClr val="1F02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altLang="vi-VN" sz="2400" dirty="0">
                <a:solidFill>
                  <a:srgbClr val="1F02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smtClean="0">
                <a:solidFill>
                  <a:srgbClr val="1F02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 </a:t>
            </a:r>
            <a:r>
              <a:rPr lang="en-US" altLang="vi-VN" sz="2400" dirty="0">
                <a:solidFill>
                  <a:srgbClr val="1F02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 </a:t>
            </a:r>
            <a:r>
              <a:rPr lang="en-US" altLang="vi-VN" sz="2400" dirty="0" err="1">
                <a:solidFill>
                  <a:srgbClr val="1F02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2400" dirty="0">
                <a:solidFill>
                  <a:srgbClr val="1F02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en-US" altLang="vi-VN" sz="2400" dirty="0" smtClean="0">
                <a:solidFill>
                  <a:srgbClr val="1F02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>
                <a:solidFill>
                  <a:srgbClr val="1F02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altLang="vi-VN" sz="2400" dirty="0" err="1">
                <a:solidFill>
                  <a:srgbClr val="1F02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400" dirty="0">
                <a:solidFill>
                  <a:srgbClr val="1F02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400" dirty="0" smtClean="0">
                <a:solidFill>
                  <a:srgbClr val="1F02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</a:t>
            </a:r>
            <a:r>
              <a:rPr lang="en-US" altLang="vi-VN" sz="2400" dirty="0">
                <a:solidFill>
                  <a:srgbClr val="1F02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vi-VN" sz="2400" dirty="0" smtClean="0">
                <a:solidFill>
                  <a:srgbClr val="1F02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4cm</a:t>
            </a:r>
            <a:r>
              <a:rPr lang="en-US" altLang="vi-VN" sz="2400" dirty="0">
                <a:solidFill>
                  <a:srgbClr val="1F02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400" dirty="0">
              <a:solidFill>
                <a:srgbClr val="1F02D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2" name="Text Box 34"/>
          <p:cNvSpPr txBox="1"/>
          <p:nvPr/>
        </p:nvSpPr>
        <p:spPr>
          <a:xfrm>
            <a:off x="6103878" y="3310733"/>
            <a:ext cx="396240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vi-VN" sz="2400" dirty="0">
                <a:solidFill>
                  <a:srgbClr val="1F02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Trên </a:t>
            </a:r>
            <a:r>
              <a:rPr lang="en-US" altLang="vi-VN" sz="2400" dirty="0" err="1">
                <a:solidFill>
                  <a:srgbClr val="1F02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altLang="vi-VN" sz="2400" dirty="0">
                <a:solidFill>
                  <a:srgbClr val="1F02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smtClean="0">
                <a:solidFill>
                  <a:srgbClr val="1F02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 </a:t>
            </a:r>
            <a:r>
              <a:rPr lang="en-US" altLang="vi-VN" sz="2400" dirty="0">
                <a:solidFill>
                  <a:srgbClr val="1F02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 </a:t>
            </a:r>
            <a:r>
              <a:rPr lang="en-US" altLang="vi-VN" sz="2400" dirty="0" err="1">
                <a:solidFill>
                  <a:srgbClr val="1F02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2400" dirty="0">
                <a:solidFill>
                  <a:srgbClr val="1F02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smtClean="0">
                <a:solidFill>
                  <a:srgbClr val="1F02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altLang="vi-VN" sz="2400" dirty="0">
                <a:solidFill>
                  <a:srgbClr val="1F02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altLang="vi-VN" sz="2400" dirty="0" err="1">
                <a:solidFill>
                  <a:srgbClr val="1F02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400" dirty="0">
                <a:solidFill>
                  <a:srgbClr val="1F02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smtClean="0">
                <a:solidFill>
                  <a:srgbClr val="1F02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 </a:t>
            </a:r>
            <a:r>
              <a:rPr lang="en-US" altLang="vi-VN" sz="2400" dirty="0">
                <a:solidFill>
                  <a:srgbClr val="1F02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</a:t>
            </a:r>
            <a:r>
              <a:rPr lang="en-US" altLang="vi-VN" sz="2400" dirty="0" smtClean="0">
                <a:solidFill>
                  <a:srgbClr val="1F02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vi-VN" sz="2400" dirty="0">
                <a:solidFill>
                  <a:srgbClr val="1F02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400" dirty="0">
              <a:solidFill>
                <a:srgbClr val="1F02D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" name="Text Box 34"/>
          <p:cNvSpPr txBox="1"/>
          <p:nvPr/>
        </p:nvSpPr>
        <p:spPr>
          <a:xfrm>
            <a:off x="6096000" y="4953000"/>
            <a:ext cx="396240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vi-VN" sz="2400" dirty="0">
                <a:solidFill>
                  <a:srgbClr val="1F02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Vẽ đoạn </a:t>
            </a:r>
            <a:r>
              <a:rPr lang="en-US" altLang="vi-VN" sz="2400" dirty="0" err="1">
                <a:solidFill>
                  <a:srgbClr val="1F02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vi-VN" sz="2400" dirty="0">
                <a:solidFill>
                  <a:srgbClr val="1F02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smtClean="0">
                <a:solidFill>
                  <a:srgbClr val="1F02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BC, </a:t>
            </a:r>
            <a:r>
              <a:rPr lang="en-US" altLang="vi-VN" sz="2400" dirty="0">
                <a:solidFill>
                  <a:srgbClr val="1F02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được tam giác ABC.</a:t>
            </a:r>
            <a:endParaRPr lang="en-US" altLang="vi-VN" sz="2400" dirty="0">
              <a:solidFill>
                <a:srgbClr val="1F02D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075707">
            <a:off x="2062294" y="3719079"/>
            <a:ext cx="2819400" cy="609600"/>
          </a:xfrm>
          <a:prstGeom prst="rect">
            <a:avLst/>
          </a:prstGeom>
          <a:solidFill>
            <a:srgbClr val="00CC99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8" name="Line 5"/>
          <p:cNvSpPr/>
          <p:nvPr/>
        </p:nvSpPr>
        <p:spPr>
          <a:xfrm flipH="1">
            <a:off x="6095999" y="2447778"/>
            <a:ext cx="28060" cy="3953022"/>
          </a:xfrm>
          <a:prstGeom prst="line">
            <a:avLst/>
          </a:prstGeom>
          <a:ln w="9525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6" name="Rectangle 35"/>
          <p:cNvSpPr/>
          <p:nvPr/>
        </p:nvSpPr>
        <p:spPr>
          <a:xfrm>
            <a:off x="0" y="68825"/>
            <a:ext cx="12192000" cy="88367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1. TRƯỜNG HỢP BẰNG NHAU THỨ HAI CỦA TAM GIÁC: CẠNH – GÓC- CẠNH ( C.G.C)</a:t>
            </a:r>
            <a:endParaRPr lang="en-US" sz="28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113" y="952499"/>
            <a:ext cx="719138" cy="824012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>
            <a:off x="138113" y="1852809"/>
            <a:ext cx="1028700" cy="63807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</a:rPr>
              <a:t>HĐ1</a:t>
            </a:r>
            <a:endParaRPr lang="en-US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0912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9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9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8333 0 " pathEditMode="relative" ptsTypes="AA">
                                      <p:cBhvr>
                                        <p:cTn id="30" dur="500" fill="hold"/>
                                        <p:tgtEl>
                                          <p:spTgt spid="297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297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297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9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9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9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9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9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297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29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29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2 -0.02315 L 0.12708 -0.3044 " pathEditMode="relative" rAng="0" ptsTypes="AA">
                                      <p:cBhvr>
                                        <p:cTn id="92" dur="500" fill="hold"/>
                                        <p:tgtEl>
                                          <p:spTgt spid="297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4" y="-1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9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" dur="500"/>
                                        <p:tgtEl>
                                          <p:spTgt spid="297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" dur="500"/>
                                        <p:tgtEl>
                                          <p:spTgt spid="297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29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0" dur="500"/>
                                        <p:tgtEl>
                                          <p:spTgt spid="29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29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"/>
                                        <p:tgtEl>
                                          <p:spTgt spid="29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5" dur="500"/>
                                        <p:tgtEl>
                                          <p:spTgt spid="29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29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1" dur="500"/>
                                        <p:tgtEl>
                                          <p:spTgt spid="29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4" dur="500"/>
                                        <p:tgtEl>
                                          <p:spTgt spid="29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8" dur="500"/>
                                        <p:tgtEl>
                                          <p:spTgt spid="297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1" dur="500"/>
                                        <p:tgtEl>
                                          <p:spTgt spid="29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5" dur="500"/>
                                        <p:tgtEl>
                                          <p:spTgt spid="29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8" dur="500"/>
                                        <p:tgtEl>
                                          <p:spTgt spid="29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0" dur="500"/>
                                        <p:tgtEl>
                                          <p:spTgt spid="297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2" dur="500"/>
                                        <p:tgtEl>
                                          <p:spTgt spid="29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7" dur="500"/>
                                        <p:tgtEl>
                                          <p:spTgt spid="29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0.125 0.1331 " pathEditMode="relative" rAng="0" ptsTypes="AA">
                                      <p:cBhvr>
                                        <p:cTn id="201" dur="1000" fill="hold"/>
                                        <p:tgtEl>
                                          <p:spTgt spid="297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6" dur="500"/>
                                        <p:tgtEl>
                                          <p:spTgt spid="29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0" dur="500"/>
                                        <p:tgtEl>
                                          <p:spTgt spid="297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3" dur="500"/>
                                        <p:tgtEl>
                                          <p:spTgt spid="297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6" dur="500"/>
                                        <p:tgtEl>
                                          <p:spTgt spid="297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9" dur="500"/>
                                        <p:tgtEl>
                                          <p:spTgt spid="297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2" dur="500"/>
                                        <p:tgtEl>
                                          <p:spTgt spid="29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297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8" dur="500"/>
                                        <p:tgtEl>
                                          <p:spTgt spid="297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1" dur="500"/>
                                        <p:tgtEl>
                                          <p:spTgt spid="29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4" dur="500"/>
                                        <p:tgtEl>
                                          <p:spTgt spid="297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39" grpId="0"/>
      <p:bldP spid="29739" grpId="1"/>
      <p:bldP spid="29739" grpId="2"/>
      <p:bldP spid="29726" grpId="0"/>
      <p:bldP spid="29726" grpId="1"/>
      <p:bldP spid="29728" grpId="0"/>
      <p:bldP spid="29728" grpId="1"/>
      <p:bldP spid="29728" grpId="2"/>
      <p:bldP spid="29736" grpId="0"/>
      <p:bldP spid="29736" grpId="1"/>
      <p:bldP spid="29736" grpId="2"/>
      <p:bldP spid="29718" grpId="0" animBg="1"/>
      <p:bldP spid="29718" grpId="1" animBg="1"/>
      <p:bldP spid="29719" grpId="0" animBg="1"/>
      <p:bldP spid="29719" grpId="1" animBg="1"/>
      <p:bldP spid="29720" grpId="0"/>
      <p:bldP spid="29721" grpId="0"/>
      <p:bldP spid="29722" grpId="0"/>
      <p:bldP spid="29723" grpId="0"/>
      <p:bldP spid="29724" grpId="0"/>
      <p:bldP spid="29725" grpId="0"/>
      <p:bldP spid="29725" grpId="1"/>
      <p:bldP spid="29734" grpId="0" animBg="1"/>
      <p:bldP spid="29734" grpId="1" animBg="1"/>
      <p:bldP spid="29737" grpId="0"/>
      <p:bldP spid="29740" grpId="0" animBg="1"/>
      <p:bldP spid="29740" grpId="1" animBg="1"/>
      <p:bldP spid="29741" grpId="0"/>
      <p:bldP spid="29741" grpId="1"/>
      <p:bldP spid="29742" grpId="0" build="allAtOnce"/>
      <p:bldP spid="29743" grpId="0"/>
      <p:bldP spid="29743" grpId="1"/>
      <p:bldP spid="48" grpId="0"/>
      <p:bldP spid="48" grpId="1"/>
      <p:bldP spid="51" grpId="0"/>
      <p:bldP spid="51" grpId="1"/>
      <p:bldP spid="52" grpId="0"/>
      <p:bldP spid="52" grpId="1"/>
      <p:bldP spid="53" grpId="0"/>
      <p:bldP spid="53" grpId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8113" y="1852809"/>
            <a:ext cx="1028700" cy="63807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</a:rPr>
              <a:t>HĐ2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66813" y="1060881"/>
            <a:ext cx="9179966" cy="16168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 smtClean="0"/>
              <a:t>Em</a:t>
            </a:r>
            <a:r>
              <a:rPr lang="en-US" sz="3000" dirty="0" smtClean="0"/>
              <a:t> </a:t>
            </a:r>
            <a:r>
              <a:rPr lang="en-US" sz="3000" dirty="0" err="1" smtClean="0"/>
              <a:t>hãy</a:t>
            </a:r>
            <a:r>
              <a:rPr lang="en-US" sz="3000" dirty="0" smtClean="0"/>
              <a:t> </a:t>
            </a:r>
            <a:r>
              <a:rPr lang="en-US" sz="3000" dirty="0" err="1" smtClean="0"/>
              <a:t>vẽ</a:t>
            </a:r>
            <a:r>
              <a:rPr lang="en-US" sz="3000" dirty="0" smtClean="0"/>
              <a:t> </a:t>
            </a:r>
            <a:r>
              <a:rPr lang="en-US" sz="3000" dirty="0" err="1" smtClean="0"/>
              <a:t>thêm</a:t>
            </a:r>
            <a:r>
              <a:rPr lang="en-US" sz="3000" dirty="0" smtClean="0"/>
              <a:t>  </a:t>
            </a:r>
            <a:r>
              <a:rPr lang="en-US" sz="3000" dirty="0" err="1" smtClean="0"/>
              <a:t>một</a:t>
            </a:r>
            <a:r>
              <a:rPr lang="en-US" sz="3000" dirty="0" smtClean="0"/>
              <a:t> tam </a:t>
            </a:r>
            <a:r>
              <a:rPr lang="en-US" sz="3000" dirty="0" err="1" smtClean="0"/>
              <a:t>giác</a:t>
            </a:r>
            <a:r>
              <a:rPr lang="en-US" sz="3000" dirty="0" smtClean="0"/>
              <a:t>             </a:t>
            </a:r>
            <a:r>
              <a:rPr lang="en-US" sz="3000" dirty="0" err="1" smtClean="0"/>
              <a:t>với</a:t>
            </a:r>
            <a:r>
              <a:rPr lang="en-US" sz="3000" dirty="0" smtClean="0"/>
              <a:t>                 ,  </a:t>
            </a:r>
          </a:p>
          <a:p>
            <a:endParaRPr lang="en-US" sz="3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908" y="3058072"/>
            <a:ext cx="5000366" cy="35716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35" y="2945416"/>
            <a:ext cx="4601966" cy="37970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2166"/>
            <a:ext cx="12192000" cy="88367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1. TRƯỜNG HỢP BẰNG NHAU THỨ HAI CỦA TAM GIÁC: CẠNH – GÓC- CẠNH ( C.G.C)</a:t>
            </a:r>
            <a:endParaRPr lang="en-US" sz="28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6552620"/>
              </p:ext>
            </p:extLst>
          </p:nvPr>
        </p:nvGraphicFramePr>
        <p:xfrm>
          <a:off x="6096000" y="1510472"/>
          <a:ext cx="1009259" cy="387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4" name="Equation" r:id="rId5" imgW="520560" imgH="177480" progId="Equation.DSMT4">
                  <p:embed/>
                </p:oleObj>
              </mc:Choice>
              <mc:Fallback>
                <p:oleObj name="Equation" r:id="rId5" imgW="5205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96000" y="1510472"/>
                        <a:ext cx="1009259" cy="3879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8833051"/>
              </p:ext>
            </p:extLst>
          </p:nvPr>
        </p:nvGraphicFramePr>
        <p:xfrm>
          <a:off x="1476375" y="2051149"/>
          <a:ext cx="1736785" cy="40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5" name="Equation" r:id="rId7" imgW="761760" imgH="177480" progId="Equation.DSMT4">
                  <p:embed/>
                </p:oleObj>
              </mc:Choice>
              <mc:Fallback>
                <p:oleObj name="Equation" r:id="rId7" imgW="7617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76375" y="2051149"/>
                        <a:ext cx="1736785" cy="405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6263879"/>
              </p:ext>
            </p:extLst>
          </p:nvPr>
        </p:nvGraphicFramePr>
        <p:xfrm>
          <a:off x="7876297" y="1421747"/>
          <a:ext cx="1660993" cy="433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6" name="Equation" r:id="rId9" imgW="876240" imgH="228600" progId="Equation.DSMT4">
                  <p:embed/>
                </p:oleObj>
              </mc:Choice>
              <mc:Fallback>
                <p:oleObj name="Equation" r:id="rId9" imgW="8762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876297" y="1421747"/>
                        <a:ext cx="1660993" cy="4333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0525322"/>
              </p:ext>
            </p:extLst>
          </p:nvPr>
        </p:nvGraphicFramePr>
        <p:xfrm>
          <a:off x="3300883" y="2051149"/>
          <a:ext cx="1765300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7" name="Equation" r:id="rId11" imgW="812520" imgH="203040" progId="Equation.DSMT4">
                  <p:embed/>
                </p:oleObj>
              </mc:Choice>
              <mc:Fallback>
                <p:oleObj name="Equation" r:id="rId11" imgW="8125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300883" y="2051149"/>
                        <a:ext cx="1765300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8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2118</TotalTime>
  <Words>724</Words>
  <Application>Microsoft Office PowerPoint</Application>
  <PresentationFormat>Widescreen</PresentationFormat>
  <Paragraphs>112</Paragraphs>
  <Slides>23</Slides>
  <Notes>1</Notes>
  <HiddenSlides>0</HiddenSlides>
  <MMClips>4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.VnTime</vt:lpstr>
      <vt:lpstr>Arial</vt:lpstr>
      <vt:lpstr>Calibri</vt:lpstr>
      <vt:lpstr>Cambria</vt:lpstr>
      <vt:lpstr>Cambria Math</vt:lpstr>
      <vt:lpstr>等线</vt:lpstr>
      <vt:lpstr>Tahoma</vt:lpstr>
      <vt:lpstr>Times New Roman</vt:lpstr>
      <vt:lpstr>VNI-Times</vt:lpstr>
      <vt:lpstr>Wingdings 2</vt:lpstr>
      <vt:lpstr>Office Theme</vt:lpstr>
      <vt:lpstr>Equation</vt:lpstr>
      <vt:lpstr>PowerPoint Presentation</vt:lpstr>
      <vt:lpstr>Bài tập: Cho hai tam giác như hình vẽ, có              ,            . Chúng ta cần bổ sung thêm điều kiện gì để hai tam giác bằng nhau theo trường hợp cạnh- cạnh- cạnh?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MT Bac Ninh</cp:lastModifiedBy>
  <cp:revision>150</cp:revision>
  <dcterms:created xsi:type="dcterms:W3CDTF">2021-06-21T15:30:30Z</dcterms:created>
  <dcterms:modified xsi:type="dcterms:W3CDTF">2025-03-06T09:03:00Z</dcterms:modified>
</cp:coreProperties>
</file>