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83" r:id="rId13"/>
    <p:sldId id="269" r:id="rId14"/>
    <p:sldId id="284" r:id="rId15"/>
    <p:sldId id="285" r:id="rId16"/>
    <p:sldId id="286" r:id="rId17"/>
    <p:sldId id="287" r:id="rId18"/>
    <p:sldId id="288" r:id="rId19"/>
    <p:sldId id="270" r:id="rId20"/>
    <p:sldId id="271" r:id="rId21"/>
    <p:sldId id="272" r:id="rId22"/>
    <p:sldId id="275" r:id="rId23"/>
    <p:sldId id="304" r:id="rId24"/>
    <p:sldId id="282" r:id="rId25"/>
    <p:sldId id="278" r:id="rId26"/>
    <p:sldId id="279" r:id="rId27"/>
    <p:sldId id="280" r:id="rId28"/>
  </p:sldIdLst>
  <p:sldSz cx="12192000" cy="6858000"/>
  <p:notesSz cx="6858000" cy="9144000"/>
  <p:embeddedFontLs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Tahoma" pitchFamily="3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7GhgE4N8+vjOCcHM/Tym7rAKT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36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45.e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12" Type="http://schemas.openxmlformats.org/officeDocument/2006/relationships/image" Target="../media/image44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38714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843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5668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247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9571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9.png"/><Relationship Id="rId4" Type="http://schemas.openxmlformats.org/officeDocument/2006/relationships/image" Target="../media/image12.gif"/><Relationship Id="rId9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11.bin"/><Relationship Id="rId26" Type="http://schemas.openxmlformats.org/officeDocument/2006/relationships/oleObject" Target="../embeddings/oleObject15.bin"/><Relationship Id="rId3" Type="http://schemas.openxmlformats.org/officeDocument/2006/relationships/image" Target="../media/image46.emf"/><Relationship Id="rId21" Type="http://schemas.openxmlformats.org/officeDocument/2006/relationships/image" Target="../media/image41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39.wmf"/><Relationship Id="rId25" Type="http://schemas.openxmlformats.org/officeDocument/2006/relationships/image" Target="../media/image4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45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6.wmf"/><Relationship Id="rId24" Type="http://schemas.openxmlformats.org/officeDocument/2006/relationships/oleObject" Target="../embeddings/oleObject14.bin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23" Type="http://schemas.openxmlformats.org/officeDocument/2006/relationships/image" Target="../media/image42.wmf"/><Relationship Id="rId28" Type="http://schemas.openxmlformats.org/officeDocument/2006/relationships/oleObject" Target="../embeddings/oleObject16.bin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40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44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4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17.png"/><Relationship Id="rId10" Type="http://schemas.openxmlformats.org/officeDocument/2006/relationships/image" Target="../media/image56.png"/><Relationship Id="rId4" Type="http://schemas.openxmlformats.org/officeDocument/2006/relationships/image" Target="../media/image11.png"/><Relationship Id="rId9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https://lh3.googleusercontent.com/-Tk55LJDFflU/WsHNwwaiKSI/AAAAAAAAB6g/jFfcR8uLDVMfXANO8wdQVpwHcT3NMu_AQCHMYCw/h136/5-mau_slide_powerpoint_dep_ctu.vn_(27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993" y="4979963"/>
            <a:ext cx="3032007" cy="187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https://lh3.googleusercontent.com/-hCZmtIGIYWo/WsHN9xcCJ-I/AAAAAAAAB7c/XZXLuzX8LEgcBZyvQvRyNuKebeDk0QYhwCHMYCw/h136/6-mau_slide_powerpoint_dep_ctu.vn_(38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044" y="440934"/>
            <a:ext cx="302895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/>
          <p:nvPr/>
        </p:nvSpPr>
        <p:spPr>
          <a:xfrm>
            <a:off x="1842868" y="1736334"/>
            <a:ext cx="8778239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mừng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thầy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giờ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thăm</a:t>
            </a:r>
            <a:r>
              <a:rPr lang="en-US" sz="54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i="0" u="none" strike="noStrike" cap="none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endParaRPr dirty="0"/>
          </a:p>
        </p:txBody>
      </p:sp>
      <p:sp>
        <p:nvSpPr>
          <p:cNvPr id="92" name="Google Shape;92;p2"/>
          <p:cNvSpPr txBox="1"/>
          <p:nvPr/>
        </p:nvSpPr>
        <p:spPr>
          <a:xfrm flipH="1">
            <a:off x="4008706" y="3893295"/>
            <a:ext cx="4174588" cy="112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Giáo</a:t>
            </a:r>
            <a:r>
              <a:rPr lang="en-US" sz="2400" b="1" i="0" u="none" strike="noStrike" cap="none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strike="noStrike" cap="none" dirty="0" err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viên</a:t>
            </a:r>
            <a:r>
              <a:rPr lang="en-US" sz="2400" b="1" i="0" u="none" strike="noStrike" cap="none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:…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Trường</a:t>
            </a:r>
            <a:r>
              <a:rPr lang="en-US" sz="2400" b="1" i="0" u="none" strike="noStrike" cap="none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:…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DAAEE6-4BF5-A11A-C39D-BA9DFEC1A830}"/>
              </a:ext>
            </a:extLst>
          </p:cNvPr>
          <p:cNvSpPr txBox="1"/>
          <p:nvPr/>
        </p:nvSpPr>
        <p:spPr>
          <a:xfrm>
            <a:off x="0" y="18317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8: GÓC Ở VỊ TRÍ ĐẶC BIỆT.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TIA PHÂN GIÁC CỦA MỘT GÓC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(T1)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Google Shape;441;p15" descr="https://lh3.googleusercontent.com/-AcQpOsE9Fe4/WsHK8LtLsrI/AAAAAAAABsE/V_7vJCccJhkqXVUlZDhGyCMvEjxzBAWaQCHMYCw/h136/3-mau_slide_powerpoint_dep_ctu.vn_(312).gif">
            <a:extLst>
              <a:ext uri="{FF2B5EF4-FFF2-40B4-BE49-F238E27FC236}">
                <a16:creationId xmlns:a16="http://schemas.microsoft.com/office/drawing/2014/main" xmlns="" id="{E95C2738-0D19-98A3-2FF1-A83E8F554CD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3" y="-6367"/>
            <a:ext cx="1695450" cy="12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15" descr="https://lh3.googleusercontent.com/-AcQpOsE9Fe4/WsHK8LtLsrI/AAAAAAAABsE/V_7vJCccJhkqXVUlZDhGyCMvEjxzBAWaQCHMYCw/h136/3-mau_slide_powerpoint_dep_ctu.vn_(312).gif">
            <a:extLst>
              <a:ext uri="{FF2B5EF4-FFF2-40B4-BE49-F238E27FC236}">
                <a16:creationId xmlns:a16="http://schemas.microsoft.com/office/drawing/2014/main" xmlns="" id="{3E8ED71B-0F95-6766-BD64-F186915999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96550" y="-6368"/>
            <a:ext cx="1695450" cy="12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B69E7AA-94AE-23DA-3829-C5F73C6557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30" t="39078" r="29457" b="39078"/>
          <a:stretch/>
        </p:blipFill>
        <p:spPr>
          <a:xfrm>
            <a:off x="1572537" y="3945182"/>
            <a:ext cx="8386201" cy="2451652"/>
          </a:xfrm>
          <a:prstGeom prst="rect">
            <a:avLst/>
          </a:prstGeom>
        </p:spPr>
      </p:pic>
      <p:sp>
        <p:nvSpPr>
          <p:cNvPr id="9" name="Google Shape;214;p23">
            <a:extLst>
              <a:ext uri="{FF2B5EF4-FFF2-40B4-BE49-F238E27FC236}">
                <a16:creationId xmlns:a16="http://schemas.microsoft.com/office/drawing/2014/main" xmlns="" id="{7AA715BB-0E46-2D88-9225-972ABC468025}"/>
              </a:ext>
            </a:extLst>
          </p:cNvPr>
          <p:cNvSpPr txBox="1"/>
          <p:nvPr/>
        </p:nvSpPr>
        <p:spPr>
          <a:xfrm>
            <a:off x="752502" y="3032095"/>
            <a:ext cx="105913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        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Hai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dưới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kề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bù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? 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oogle Shape;229;p25">
            <a:extLst>
              <a:ext uri="{FF2B5EF4-FFF2-40B4-BE49-F238E27FC236}">
                <a16:creationId xmlns:a16="http://schemas.microsoft.com/office/drawing/2014/main" xmlns="" id="{D65D70D6-6774-FD51-3F77-559F7AFBE2D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203"/>
          <a:stretch/>
        </p:blipFill>
        <p:spPr>
          <a:xfrm>
            <a:off x="848138" y="2818796"/>
            <a:ext cx="724399" cy="751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28;p25">
            <a:extLst>
              <a:ext uri="{FF2B5EF4-FFF2-40B4-BE49-F238E27FC236}">
                <a16:creationId xmlns:a16="http://schemas.microsoft.com/office/drawing/2014/main" xmlns="" id="{8345B1FD-177D-ED93-15D8-34A03B7D530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2502" y="1950456"/>
            <a:ext cx="608926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49;p8">
            <a:extLst>
              <a:ext uri="{FF2B5EF4-FFF2-40B4-BE49-F238E27FC236}">
                <a16:creationId xmlns:a16="http://schemas.microsoft.com/office/drawing/2014/main" xmlns="" id="{F22CF876-E0AF-A60D-C9AE-7A96CC89A2F0}"/>
              </a:ext>
            </a:extLst>
          </p:cNvPr>
          <p:cNvSpPr/>
          <p:nvPr/>
        </p:nvSpPr>
        <p:spPr>
          <a:xfrm>
            <a:off x="752502" y="1376258"/>
            <a:ext cx="769812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trí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biệt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:</a:t>
            </a:r>
            <a:endParaRPr sz="2800" dirty="0">
              <a:solidFill>
                <a:srgbClr val="0000FF"/>
              </a:solidFill>
            </a:endParaRPr>
          </a:p>
        </p:txBody>
      </p:sp>
      <p:sp>
        <p:nvSpPr>
          <p:cNvPr id="13" name="Google Shape;149;p8">
            <a:extLst>
              <a:ext uri="{FF2B5EF4-FFF2-40B4-BE49-F238E27FC236}">
                <a16:creationId xmlns:a16="http://schemas.microsoft.com/office/drawing/2014/main" xmlns="" id="{9B8CFC5E-4C35-6791-791B-D2D7CA1D81D8}"/>
              </a:ext>
            </a:extLst>
          </p:cNvPr>
          <p:cNvSpPr/>
          <p:nvPr/>
        </p:nvSpPr>
        <p:spPr>
          <a:xfrm>
            <a:off x="1361428" y="2047972"/>
            <a:ext cx="342158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Hai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kề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bù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:</a:t>
            </a:r>
            <a:endParaRPr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C1292A-6F67-03DB-4152-1C311455EAEB}"/>
              </a:ext>
            </a:extLst>
          </p:cNvPr>
          <p:cNvSpPr txBox="1"/>
          <p:nvPr/>
        </p:nvSpPr>
        <p:spPr>
          <a:xfrm>
            <a:off x="0" y="18317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8: GÓC Ở VỊ TRÍ ĐẶC BIỆT.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TIA PHÂN GIÁC CỦA MỘT GÓC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(T1)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Google Shape;149;p8">
            <a:extLst>
              <a:ext uri="{FF2B5EF4-FFF2-40B4-BE49-F238E27FC236}">
                <a16:creationId xmlns:a16="http://schemas.microsoft.com/office/drawing/2014/main" xmlns="" id="{CFF53A31-83A2-EB57-CDB8-B64AA498FE99}"/>
              </a:ext>
            </a:extLst>
          </p:cNvPr>
          <p:cNvSpPr/>
          <p:nvPr/>
        </p:nvSpPr>
        <p:spPr>
          <a:xfrm>
            <a:off x="818088" y="1819520"/>
            <a:ext cx="342158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ý:</a:t>
            </a:r>
            <a:endParaRPr sz="2800" dirty="0">
              <a:solidFill>
                <a:srgbClr val="FF0000"/>
              </a:solidFill>
            </a:endParaRPr>
          </a:p>
        </p:txBody>
      </p:sp>
      <p:pic>
        <p:nvPicPr>
          <p:cNvPr id="6" name="Google Shape;441;p15" descr="https://lh3.googleusercontent.com/-AcQpOsE9Fe4/WsHK8LtLsrI/AAAAAAAABsE/V_7vJCccJhkqXVUlZDhGyCMvEjxzBAWaQCHMYCw/h136/3-mau_slide_powerpoint_dep_ctu.vn_(312).gif">
            <a:extLst>
              <a:ext uri="{FF2B5EF4-FFF2-40B4-BE49-F238E27FC236}">
                <a16:creationId xmlns:a16="http://schemas.microsoft.com/office/drawing/2014/main" xmlns="" id="{8AA59D20-EFBD-AF66-AC0B-E6991A4FA9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3" y="-6367"/>
            <a:ext cx="1695450" cy="12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15" descr="https://lh3.googleusercontent.com/-AcQpOsE9Fe4/WsHK8LtLsrI/AAAAAAAABsE/V_7vJCccJhkqXVUlZDhGyCMvEjxzBAWaQCHMYCw/h136/3-mau_slide_powerpoint_dep_ctu.vn_(312).gif">
            <a:extLst>
              <a:ext uri="{FF2B5EF4-FFF2-40B4-BE49-F238E27FC236}">
                <a16:creationId xmlns:a16="http://schemas.microsoft.com/office/drawing/2014/main" xmlns="" id="{E1A37C31-0793-A847-3A35-B58B3570668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6550" y="-6368"/>
            <a:ext cx="1695450" cy="12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CDEAE38-21D5-20CD-3498-8D7608586D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565" t="44636" r="27717" b="35391"/>
          <a:stretch/>
        </p:blipFill>
        <p:spPr>
          <a:xfrm>
            <a:off x="8799443" y="1166201"/>
            <a:ext cx="3154017" cy="29251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4652D21-5F48-23D3-BEB8-45404945C1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565" t="64410" r="27717" b="24045"/>
          <a:stretch/>
        </p:blipFill>
        <p:spPr>
          <a:xfrm>
            <a:off x="8799443" y="4512252"/>
            <a:ext cx="3154017" cy="1895062"/>
          </a:xfrm>
          <a:prstGeom prst="rect">
            <a:avLst/>
          </a:prstGeom>
        </p:spPr>
      </p:pic>
      <p:sp>
        <p:nvSpPr>
          <p:cNvPr id="10" name="Google Shape;214;p23">
            <a:extLst>
              <a:ext uri="{FF2B5EF4-FFF2-40B4-BE49-F238E27FC236}">
                <a16:creationId xmlns:a16="http://schemas.microsoft.com/office/drawing/2014/main" xmlns="" id="{33A3AA46-0B58-64DE-64EB-572CC18CD574}"/>
              </a:ext>
            </a:extLst>
          </p:cNvPr>
          <p:cNvSpPr txBox="1"/>
          <p:nvPr/>
        </p:nvSpPr>
        <p:spPr>
          <a:xfrm>
            <a:off x="752502" y="2257904"/>
            <a:ext cx="81794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1. Hai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kề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bù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vừa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kề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vừa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bù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. 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214;p23">
            <a:extLst>
              <a:ext uri="{FF2B5EF4-FFF2-40B4-BE49-F238E27FC236}">
                <a16:creationId xmlns:a16="http://schemas.microsoft.com/office/drawing/2014/main" xmlns="" id="{743F7FEB-9A99-786A-864E-EB64AD22AFED}"/>
              </a:ext>
            </a:extLst>
          </p:cNvPr>
          <p:cNvSpPr txBox="1"/>
          <p:nvPr/>
        </p:nvSpPr>
        <p:spPr>
          <a:xfrm>
            <a:off x="850978" y="2850106"/>
            <a:ext cx="707953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- Hai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kề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chung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nằm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phía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chứa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chung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. 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214;p23">
            <a:extLst>
              <a:ext uri="{FF2B5EF4-FFF2-40B4-BE49-F238E27FC236}">
                <a16:creationId xmlns:a16="http://schemas.microsoft.com/office/drawing/2014/main" xmlns="" id="{C49CAFF3-E473-AEF1-D401-44B7FCDDB52E}"/>
              </a:ext>
            </a:extLst>
          </p:cNvPr>
          <p:cNvSpPr txBox="1"/>
          <p:nvPr/>
        </p:nvSpPr>
        <p:spPr>
          <a:xfrm>
            <a:off x="818088" y="4237229"/>
            <a:ext cx="811387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- Hai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bù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tổng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      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533C4CAB-D395-48D6-E0B8-1163A5A32D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203213"/>
              </p:ext>
            </p:extLst>
          </p:nvPr>
        </p:nvGraphicFramePr>
        <p:xfrm>
          <a:off x="7752127" y="4353637"/>
          <a:ext cx="622851" cy="375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6" imgW="317160" imgH="177480" progId="Equation.DSMT4">
                  <p:embed/>
                </p:oleObj>
              </mc:Choice>
              <mc:Fallback>
                <p:oleObj name="Equation" r:id="rId6" imgW="31716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332F5BB1-B77E-D06D-3677-6D87A09B00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52127" y="4353637"/>
                        <a:ext cx="622851" cy="375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Google Shape;214;p23">
            <a:extLst>
              <a:ext uri="{FF2B5EF4-FFF2-40B4-BE49-F238E27FC236}">
                <a16:creationId xmlns:a16="http://schemas.microsoft.com/office/drawing/2014/main" xmlns="" id="{B760D8ED-69E4-A925-014F-85E77AE7B81F}"/>
              </a:ext>
            </a:extLst>
          </p:cNvPr>
          <p:cNvSpPr txBox="1"/>
          <p:nvPr/>
        </p:nvSpPr>
        <p:spPr>
          <a:xfrm>
            <a:off x="752502" y="4928787"/>
            <a:ext cx="8364202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2.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Nếu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M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nằm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xOy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tia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OM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nằm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tia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) Ox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Oy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xOy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(H.3.3b). Khi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, ta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: 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149;p8">
            <a:extLst>
              <a:ext uri="{FF2B5EF4-FFF2-40B4-BE49-F238E27FC236}">
                <a16:creationId xmlns:a16="http://schemas.microsoft.com/office/drawing/2014/main" xmlns="" id="{A83D89AB-1A8F-FB5E-2BA8-28495F0AE07D}"/>
              </a:ext>
            </a:extLst>
          </p:cNvPr>
          <p:cNvSpPr/>
          <p:nvPr/>
        </p:nvSpPr>
        <p:spPr>
          <a:xfrm>
            <a:off x="752502" y="1376258"/>
            <a:ext cx="769812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trí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biệt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:</a:t>
            </a:r>
            <a:endParaRPr sz="2800" dirty="0">
              <a:solidFill>
                <a:srgbClr val="0000FF"/>
              </a:solidFill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770669BA-F271-7F95-24E5-637643BCBA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047717"/>
              </p:ext>
            </p:extLst>
          </p:nvPr>
        </p:nvGraphicFramePr>
        <p:xfrm>
          <a:off x="2922663" y="5799513"/>
          <a:ext cx="2550095" cy="505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8" imgW="1244520" imgH="253800" progId="Equation.DSMT4">
                  <p:embed/>
                </p:oleObj>
              </mc:Choice>
              <mc:Fallback>
                <p:oleObj name="Equation" r:id="rId8" imgW="1244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22663" y="5799513"/>
                        <a:ext cx="2550095" cy="505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2"/>
          <p:cNvSpPr txBox="1"/>
          <p:nvPr/>
        </p:nvSpPr>
        <p:spPr>
          <a:xfrm>
            <a:off x="6771959" y="1554902"/>
            <a:ext cx="1678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ID2223 GA </a:t>
            </a:r>
            <a:r>
              <a:rPr lang="en-US" smtClean="0">
                <a:solidFill>
                  <a:schemeClr val="bg1"/>
                </a:solidFill>
              </a:rPr>
              <a:t>GV113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D4C42B-6E85-7FBD-4DD0-1A67882811BE}"/>
              </a:ext>
            </a:extLst>
          </p:cNvPr>
          <p:cNvSpPr txBox="1"/>
          <p:nvPr/>
        </p:nvSpPr>
        <p:spPr>
          <a:xfrm>
            <a:off x="0" y="18317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8: GÓC Ở VỊ TRÍ ĐẶC BIỆT.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TIA PHÂN GIÁC CỦA MỘT GÓC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(T1)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Google Shape;441;p15" descr="https://lh3.googleusercontent.com/-AcQpOsE9Fe4/WsHK8LtLsrI/AAAAAAAABsE/V_7vJCccJhkqXVUlZDhGyCMvEjxzBAWaQCHMYCw/h136/3-mau_slide_powerpoint_dep_ctu.vn_(312).gif">
            <a:extLst>
              <a:ext uri="{FF2B5EF4-FFF2-40B4-BE49-F238E27FC236}">
                <a16:creationId xmlns:a16="http://schemas.microsoft.com/office/drawing/2014/main" xmlns="" id="{D5D26721-7AC8-F0B5-0270-92BDDDB7F9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3" y="-6367"/>
            <a:ext cx="1695450" cy="12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41;p15" descr="https://lh3.googleusercontent.com/-AcQpOsE9Fe4/WsHK8LtLsrI/AAAAAAAABsE/V_7vJCccJhkqXVUlZDhGyCMvEjxzBAWaQCHMYCw/h136/3-mau_slide_powerpoint_dep_ctu.vn_(312).gif">
            <a:extLst>
              <a:ext uri="{FF2B5EF4-FFF2-40B4-BE49-F238E27FC236}">
                <a16:creationId xmlns:a16="http://schemas.microsoft.com/office/drawing/2014/main" xmlns="" id="{7A4395EB-5F8E-B228-BFDB-05740AE4781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96550" y="-6368"/>
            <a:ext cx="1695450" cy="12954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9;p8">
            <a:extLst>
              <a:ext uri="{FF2B5EF4-FFF2-40B4-BE49-F238E27FC236}">
                <a16:creationId xmlns:a16="http://schemas.microsoft.com/office/drawing/2014/main" xmlns="" id="{96B820CF-4FE8-499F-A5B2-C3A00D70821D}"/>
              </a:ext>
            </a:extLst>
          </p:cNvPr>
          <p:cNvSpPr/>
          <p:nvPr/>
        </p:nvSpPr>
        <p:spPr>
          <a:xfrm>
            <a:off x="752502" y="1376258"/>
            <a:ext cx="769812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trí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biệt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:</a:t>
            </a:r>
            <a:endParaRPr sz="2800" dirty="0">
              <a:solidFill>
                <a:srgbClr val="0000FF"/>
              </a:solidFill>
            </a:endParaRPr>
          </a:p>
        </p:txBody>
      </p:sp>
      <p:sp>
        <p:nvSpPr>
          <p:cNvPr id="6" name="Google Shape;214;p23">
            <a:extLst>
              <a:ext uri="{FF2B5EF4-FFF2-40B4-BE49-F238E27FC236}">
                <a16:creationId xmlns:a16="http://schemas.microsoft.com/office/drawing/2014/main" xmlns="" id="{8B60916D-B776-CD98-D2E7-1E0CB6D7C509}"/>
              </a:ext>
            </a:extLst>
          </p:cNvPr>
          <p:cNvSpPr txBox="1"/>
          <p:nvPr/>
        </p:nvSpPr>
        <p:spPr>
          <a:xfrm>
            <a:off x="752502" y="2180161"/>
            <a:ext cx="741083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1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kề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bù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3.4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mOt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8632D8-D6F5-25EC-DA17-E38DFDFA93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63" t="27686" r="27362" b="54300"/>
          <a:stretch/>
        </p:blipFill>
        <p:spPr>
          <a:xfrm>
            <a:off x="8450624" y="1376258"/>
            <a:ext cx="2988873" cy="2052742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6771958" y="1608818"/>
            <a:ext cx="1678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ID2223 GA </a:t>
            </a:r>
            <a:r>
              <a:rPr lang="en-US" smtClean="0">
                <a:solidFill>
                  <a:schemeClr val="bg1"/>
                </a:solidFill>
              </a:rPr>
              <a:t>GV113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2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3E7F44-DBB7-BF71-D551-51D0EFA33FA0}"/>
              </a:ext>
            </a:extLst>
          </p:cNvPr>
          <p:cNvSpPr txBox="1"/>
          <p:nvPr/>
        </p:nvSpPr>
        <p:spPr>
          <a:xfrm>
            <a:off x="0" y="18317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8: GÓC Ở VỊ TRÍ ĐẶC BIỆT.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TIA PHÂN GIÁC CỦA MỘT GÓC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(T1)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Google Shape;441;p15" descr="https://lh3.googleusercontent.com/-AcQpOsE9Fe4/WsHK8LtLsrI/AAAAAAAABsE/V_7vJCccJhkqXVUlZDhGyCMvEjxzBAWaQCHMYCw/h136/3-mau_slide_powerpoint_dep_ctu.vn_(312).gif">
            <a:extLst>
              <a:ext uri="{FF2B5EF4-FFF2-40B4-BE49-F238E27FC236}">
                <a16:creationId xmlns:a16="http://schemas.microsoft.com/office/drawing/2014/main" xmlns="" id="{33406544-D201-32C8-EF2B-0E5FCCA889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3" y="-6367"/>
            <a:ext cx="1695450" cy="12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41;p15" descr="https://lh3.googleusercontent.com/-AcQpOsE9Fe4/WsHK8LtLsrI/AAAAAAAABsE/V_7vJCccJhkqXVUlZDhGyCMvEjxzBAWaQCHMYCw/h136/3-mau_slide_powerpoint_dep_ctu.vn_(312).gif">
            <a:extLst>
              <a:ext uri="{FF2B5EF4-FFF2-40B4-BE49-F238E27FC236}">
                <a16:creationId xmlns:a16="http://schemas.microsoft.com/office/drawing/2014/main" xmlns="" id="{BC622707-1E38-B8C5-C4B1-A291215DA4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96550" y="-6368"/>
            <a:ext cx="1695450" cy="12954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9;p8">
            <a:extLst>
              <a:ext uri="{FF2B5EF4-FFF2-40B4-BE49-F238E27FC236}">
                <a16:creationId xmlns:a16="http://schemas.microsoft.com/office/drawing/2014/main" xmlns="" id="{E8B5F830-E7F5-1F9C-A8EC-8E2EFD95179F}"/>
              </a:ext>
            </a:extLst>
          </p:cNvPr>
          <p:cNvSpPr/>
          <p:nvPr/>
        </p:nvSpPr>
        <p:spPr>
          <a:xfrm>
            <a:off x="752502" y="1376258"/>
            <a:ext cx="769812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trí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biệt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:</a:t>
            </a:r>
            <a:endParaRPr sz="2800" dirty="0">
              <a:solidFill>
                <a:srgbClr val="0000FF"/>
              </a:solidFill>
            </a:endParaRPr>
          </a:p>
        </p:txBody>
      </p:sp>
      <p:pic>
        <p:nvPicPr>
          <p:cNvPr id="6" name="Google Shape;228;p25">
            <a:extLst>
              <a:ext uri="{FF2B5EF4-FFF2-40B4-BE49-F238E27FC236}">
                <a16:creationId xmlns:a16="http://schemas.microsoft.com/office/drawing/2014/main" xmlns="" id="{5E31AB7B-7570-DDAE-9519-16BE32097FA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502" y="1950456"/>
            <a:ext cx="608926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49;p8">
            <a:extLst>
              <a:ext uri="{FF2B5EF4-FFF2-40B4-BE49-F238E27FC236}">
                <a16:creationId xmlns:a16="http://schemas.microsoft.com/office/drawing/2014/main" xmlns="" id="{7E2083C1-EE59-D247-2486-A8CA9C9C089F}"/>
              </a:ext>
            </a:extLst>
          </p:cNvPr>
          <p:cNvSpPr/>
          <p:nvPr/>
        </p:nvSpPr>
        <p:spPr>
          <a:xfrm>
            <a:off x="1361428" y="2047972"/>
            <a:ext cx="342158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Hai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đối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đỉnh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:</a:t>
            </a:r>
            <a:endParaRPr sz="2800" dirty="0">
              <a:solidFill>
                <a:srgbClr val="0000FF"/>
              </a:solidFill>
            </a:endParaRPr>
          </a:p>
        </p:txBody>
      </p:sp>
      <p:sp>
        <p:nvSpPr>
          <p:cNvPr id="9" name="Google Shape;214;p23">
            <a:extLst>
              <a:ext uri="{FF2B5EF4-FFF2-40B4-BE49-F238E27FC236}">
                <a16:creationId xmlns:a16="http://schemas.microsoft.com/office/drawing/2014/main" xmlns="" id="{3EC7507F-66C5-A45A-0ED0-6710C9B1D5CE}"/>
              </a:ext>
            </a:extLst>
          </p:cNvPr>
          <p:cNvSpPr txBox="1"/>
          <p:nvPr/>
        </p:nvSpPr>
        <p:spPr>
          <a:xfrm>
            <a:off x="752502" y="2816895"/>
            <a:ext cx="702693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HĐ3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Hai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về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10" name="Google Shape;214;p23">
            <a:extLst>
              <a:ext uri="{FF2B5EF4-FFF2-40B4-BE49-F238E27FC236}">
                <a16:creationId xmlns:a16="http://schemas.microsoft.com/office/drawing/2014/main" xmlns="" id="{609EE15A-A705-A1FE-DDE6-48052EB07F48}"/>
              </a:ext>
            </a:extLst>
          </p:cNvPr>
          <p:cNvSpPr txBox="1"/>
          <p:nvPr/>
        </p:nvSpPr>
        <p:spPr>
          <a:xfrm>
            <a:off x="921313" y="3613331"/>
            <a:ext cx="1048163" cy="52318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đỉnh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11" name="Google Shape;214;p23">
            <a:extLst>
              <a:ext uri="{FF2B5EF4-FFF2-40B4-BE49-F238E27FC236}">
                <a16:creationId xmlns:a16="http://schemas.microsoft.com/office/drawing/2014/main" xmlns="" id="{370ED263-AED4-AF59-5FF9-6A1372187056}"/>
              </a:ext>
            </a:extLst>
          </p:cNvPr>
          <p:cNvSpPr txBox="1"/>
          <p:nvPr/>
        </p:nvSpPr>
        <p:spPr>
          <a:xfrm>
            <a:off x="921313" y="4627650"/>
            <a:ext cx="1048163" cy="52318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cạnh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12" name="Google Shape;214;p23">
            <a:extLst>
              <a:ext uri="{FF2B5EF4-FFF2-40B4-BE49-F238E27FC236}">
                <a16:creationId xmlns:a16="http://schemas.microsoft.com/office/drawing/2014/main" xmlns="" id="{46765305-1D31-1D92-D335-216DF06BE2D9}"/>
              </a:ext>
            </a:extLst>
          </p:cNvPr>
          <p:cNvSpPr txBox="1"/>
          <p:nvPr/>
        </p:nvSpPr>
        <p:spPr>
          <a:xfrm>
            <a:off x="2375033" y="3613331"/>
            <a:ext cx="309032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chung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đỉnh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13" name="Google Shape;214;p23">
            <a:extLst>
              <a:ext uri="{FF2B5EF4-FFF2-40B4-BE49-F238E27FC236}">
                <a16:creationId xmlns:a16="http://schemas.microsoft.com/office/drawing/2014/main" xmlns="" id="{A91BDB5D-79D9-4E63-9DB0-6C15E7364F36}"/>
              </a:ext>
            </a:extLst>
          </p:cNvPr>
          <p:cNvSpPr txBox="1"/>
          <p:nvPr/>
        </p:nvSpPr>
        <p:spPr>
          <a:xfrm>
            <a:off x="2375033" y="4627650"/>
            <a:ext cx="573529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BCAE5F-14CA-4136-B1C6-7ED42679BD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396" t="32649" r="28527" b="51908"/>
          <a:stretch/>
        </p:blipFill>
        <p:spPr>
          <a:xfrm>
            <a:off x="8439387" y="2816896"/>
            <a:ext cx="3090323" cy="2563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14;p23">
            <a:extLst>
              <a:ext uri="{FF2B5EF4-FFF2-40B4-BE49-F238E27FC236}">
                <a16:creationId xmlns:a16="http://schemas.microsoft.com/office/drawing/2014/main" xmlns="" id="{63FF082E-ED65-BD81-816B-E3CB601EFBA4}"/>
              </a:ext>
            </a:extLst>
          </p:cNvPr>
          <p:cNvSpPr txBox="1"/>
          <p:nvPr/>
        </p:nvSpPr>
        <p:spPr>
          <a:xfrm>
            <a:off x="752502" y="2775951"/>
            <a:ext cx="6814489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HĐ4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Cho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xx’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yy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’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cắt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O.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a)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Dự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đoán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xOy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x’Oy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’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x’Oy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oogle Shape;228;p25">
            <a:extLst>
              <a:ext uri="{FF2B5EF4-FFF2-40B4-BE49-F238E27FC236}">
                <a16:creationId xmlns:a16="http://schemas.microsoft.com/office/drawing/2014/main" xmlns="" id="{BF393690-08F9-289B-74C9-3232645310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502" y="1950456"/>
            <a:ext cx="608926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49;p8">
            <a:extLst>
              <a:ext uri="{FF2B5EF4-FFF2-40B4-BE49-F238E27FC236}">
                <a16:creationId xmlns:a16="http://schemas.microsoft.com/office/drawing/2014/main" xmlns="" id="{09AD4165-D834-1E4F-C3F4-7F94FCED6C92}"/>
              </a:ext>
            </a:extLst>
          </p:cNvPr>
          <p:cNvSpPr/>
          <p:nvPr/>
        </p:nvSpPr>
        <p:spPr>
          <a:xfrm>
            <a:off x="752502" y="1376258"/>
            <a:ext cx="769812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trí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biệt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:</a:t>
            </a:r>
            <a:endParaRPr sz="2800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E435F73-DF07-8C40-873B-6611255844A0}"/>
              </a:ext>
            </a:extLst>
          </p:cNvPr>
          <p:cNvSpPr txBox="1"/>
          <p:nvPr/>
        </p:nvSpPr>
        <p:spPr>
          <a:xfrm>
            <a:off x="0" y="18317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8: GÓC Ở VỊ TRÍ ĐẶC BIỆT.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TIA PHÂN GIÁC CỦA MỘT GÓC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(T1)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Google Shape;149;p8">
            <a:extLst>
              <a:ext uri="{FF2B5EF4-FFF2-40B4-BE49-F238E27FC236}">
                <a16:creationId xmlns:a16="http://schemas.microsoft.com/office/drawing/2014/main" xmlns="" id="{CDE13202-EE55-1A0E-7C91-41CC04B13456}"/>
              </a:ext>
            </a:extLst>
          </p:cNvPr>
          <p:cNvSpPr/>
          <p:nvPr/>
        </p:nvSpPr>
        <p:spPr>
          <a:xfrm>
            <a:off x="1361428" y="2047972"/>
            <a:ext cx="342158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Hai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đối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đỉnh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:</a:t>
            </a:r>
            <a:endParaRPr sz="2800" dirty="0">
              <a:solidFill>
                <a:srgbClr val="0000FF"/>
              </a:solidFill>
            </a:endParaRPr>
          </a:p>
        </p:txBody>
      </p:sp>
      <p:pic>
        <p:nvPicPr>
          <p:cNvPr id="16" name="Google Shape;441;p15" descr="https://lh3.googleusercontent.com/-AcQpOsE9Fe4/WsHK8LtLsrI/AAAAAAAABsE/V_7vJCccJhkqXVUlZDhGyCMvEjxzBAWaQCHMYCw/h136/3-mau_slide_powerpoint_dep_ctu.vn_(312).gif">
            <a:extLst>
              <a:ext uri="{FF2B5EF4-FFF2-40B4-BE49-F238E27FC236}">
                <a16:creationId xmlns:a16="http://schemas.microsoft.com/office/drawing/2014/main" xmlns="" id="{914E06B1-8E14-0BFC-AD42-97FBD68190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3" y="-6367"/>
            <a:ext cx="1695450" cy="12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441;p15" descr="https://lh3.googleusercontent.com/-AcQpOsE9Fe4/WsHK8LtLsrI/AAAAAAAABsE/V_7vJCccJhkqXVUlZDhGyCMvEjxzBAWaQCHMYCw/h136/3-mau_slide_powerpoint_dep_ctu.vn_(312).gif">
            <a:extLst>
              <a:ext uri="{FF2B5EF4-FFF2-40B4-BE49-F238E27FC236}">
                <a16:creationId xmlns:a16="http://schemas.microsoft.com/office/drawing/2014/main" xmlns="" id="{4CC29710-05C8-2664-E9DD-B16A8884CED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6550" y="-6368"/>
            <a:ext cx="1695450" cy="12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F6234D2-4C43-FA54-53BD-47E5BC9571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140" t="35162" r="30098" b="51498"/>
          <a:stretch/>
        </p:blipFill>
        <p:spPr>
          <a:xfrm>
            <a:off x="8198835" y="2955235"/>
            <a:ext cx="3741376" cy="224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3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F695D8-289A-FFD1-1444-98983FAE027E}"/>
              </a:ext>
            </a:extLst>
          </p:cNvPr>
          <p:cNvSpPr txBox="1"/>
          <p:nvPr/>
        </p:nvSpPr>
        <p:spPr>
          <a:xfrm>
            <a:off x="0" y="18317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8: GÓC Ở VỊ TRÍ ĐẶC BIỆT.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TIA PHÂN GIÁC CỦA MỘT GÓC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(T1)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Google Shape;441;p15" descr="https://lh3.googleusercontent.com/-AcQpOsE9Fe4/WsHK8LtLsrI/AAAAAAAABsE/V_7vJCccJhkqXVUlZDhGyCMvEjxzBAWaQCHMYCw/h136/3-mau_slide_powerpoint_dep_ctu.vn_(312).gif">
            <a:extLst>
              <a:ext uri="{FF2B5EF4-FFF2-40B4-BE49-F238E27FC236}">
                <a16:creationId xmlns:a16="http://schemas.microsoft.com/office/drawing/2014/main" xmlns="" id="{0EDEBCB9-4612-D97C-425E-0211311B65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3" y="-6367"/>
            <a:ext cx="1695450" cy="12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15" descr="https://lh3.googleusercontent.com/-AcQpOsE9Fe4/WsHK8LtLsrI/AAAAAAAABsE/V_7vJCccJhkqXVUlZDhGyCMvEjxzBAWaQCHMYCw/h136/3-mau_slide_powerpoint_dep_ctu.vn_(312).gif">
            <a:extLst>
              <a:ext uri="{FF2B5EF4-FFF2-40B4-BE49-F238E27FC236}">
                <a16:creationId xmlns:a16="http://schemas.microsoft.com/office/drawing/2014/main" xmlns="" id="{5E9CCA37-28C0-E431-76F8-538BF8EDC3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96550" y="-6368"/>
            <a:ext cx="1695450" cy="12954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14;p23">
            <a:extLst>
              <a:ext uri="{FF2B5EF4-FFF2-40B4-BE49-F238E27FC236}">
                <a16:creationId xmlns:a16="http://schemas.microsoft.com/office/drawing/2014/main" xmlns="" id="{D75D0760-E585-D664-0BD0-862EC42BA062}"/>
              </a:ext>
            </a:extLst>
          </p:cNvPr>
          <p:cNvSpPr txBox="1"/>
          <p:nvPr/>
        </p:nvSpPr>
        <p:spPr>
          <a:xfrm>
            <a:off x="752502" y="2926079"/>
            <a:ext cx="6787985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Hai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đỉnh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oogle Shape;228;p25">
            <a:extLst>
              <a:ext uri="{FF2B5EF4-FFF2-40B4-BE49-F238E27FC236}">
                <a16:creationId xmlns:a16="http://schemas.microsoft.com/office/drawing/2014/main" xmlns="" id="{DE08F2D8-8678-3388-9402-91B74DA862C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502" y="1950456"/>
            <a:ext cx="608926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49;p8">
            <a:extLst>
              <a:ext uri="{FF2B5EF4-FFF2-40B4-BE49-F238E27FC236}">
                <a16:creationId xmlns:a16="http://schemas.microsoft.com/office/drawing/2014/main" xmlns="" id="{CA95FA15-944D-6F2F-39F4-0DA921F575CF}"/>
              </a:ext>
            </a:extLst>
          </p:cNvPr>
          <p:cNvSpPr/>
          <p:nvPr/>
        </p:nvSpPr>
        <p:spPr>
          <a:xfrm>
            <a:off x="752502" y="1376258"/>
            <a:ext cx="769812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trí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biệt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:</a:t>
            </a:r>
            <a:endParaRPr sz="2800" dirty="0">
              <a:solidFill>
                <a:srgbClr val="0000FF"/>
              </a:solidFill>
            </a:endParaRPr>
          </a:p>
        </p:txBody>
      </p:sp>
      <p:sp>
        <p:nvSpPr>
          <p:cNvPr id="14" name="Google Shape;149;p8">
            <a:extLst>
              <a:ext uri="{FF2B5EF4-FFF2-40B4-BE49-F238E27FC236}">
                <a16:creationId xmlns:a16="http://schemas.microsoft.com/office/drawing/2014/main" xmlns="" id="{3849CEF5-8F3D-65DC-0A1E-A785F7997D2F}"/>
              </a:ext>
            </a:extLst>
          </p:cNvPr>
          <p:cNvSpPr/>
          <p:nvPr/>
        </p:nvSpPr>
        <p:spPr>
          <a:xfrm>
            <a:off x="1361428" y="2047972"/>
            <a:ext cx="342158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Hai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đối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đỉnh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:</a:t>
            </a:r>
            <a:endParaRPr sz="2800" dirty="0">
              <a:solidFill>
                <a:srgbClr val="0000FF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6841403-1C4D-B34A-2EE8-6299C5862F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140" t="35162" r="30098" b="51498"/>
          <a:stretch/>
        </p:blipFill>
        <p:spPr>
          <a:xfrm>
            <a:off x="8198835" y="2955235"/>
            <a:ext cx="3741376" cy="2246729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6771959" y="2016338"/>
            <a:ext cx="1678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ID2223 GA </a:t>
            </a:r>
            <a:r>
              <a:rPr lang="en-US" smtClean="0">
                <a:solidFill>
                  <a:schemeClr val="bg1"/>
                </a:solidFill>
              </a:rPr>
              <a:t>GV113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3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DAAEE6-4BF5-A11A-C39D-BA9DFEC1A830}"/>
              </a:ext>
            </a:extLst>
          </p:cNvPr>
          <p:cNvSpPr txBox="1"/>
          <p:nvPr/>
        </p:nvSpPr>
        <p:spPr>
          <a:xfrm>
            <a:off x="0" y="18317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8: GÓC Ở VỊ TRÍ ĐẶC BIỆT.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TIA PHÂN GIÁC CỦA MỘT GÓC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(T1)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Google Shape;441;p15" descr="https://lh3.googleusercontent.com/-AcQpOsE9Fe4/WsHK8LtLsrI/AAAAAAAABsE/V_7vJCccJhkqXVUlZDhGyCMvEjxzBAWaQCHMYCw/h136/3-mau_slide_powerpoint_dep_ctu.vn_(312).gif">
            <a:extLst>
              <a:ext uri="{FF2B5EF4-FFF2-40B4-BE49-F238E27FC236}">
                <a16:creationId xmlns:a16="http://schemas.microsoft.com/office/drawing/2014/main" xmlns="" id="{E95C2738-0D19-98A3-2FF1-A83E8F554CD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3" y="-6367"/>
            <a:ext cx="1695450" cy="12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15" descr="https://lh3.googleusercontent.com/-AcQpOsE9Fe4/WsHK8LtLsrI/AAAAAAAABsE/V_7vJCccJhkqXVUlZDhGyCMvEjxzBAWaQCHMYCw/h136/3-mau_slide_powerpoint_dep_ctu.vn_(312).gif">
            <a:extLst>
              <a:ext uri="{FF2B5EF4-FFF2-40B4-BE49-F238E27FC236}">
                <a16:creationId xmlns:a16="http://schemas.microsoft.com/office/drawing/2014/main" xmlns="" id="{3E8ED71B-0F95-6766-BD64-F186915999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96550" y="-6368"/>
            <a:ext cx="1695450" cy="12954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14;p23">
            <a:extLst>
              <a:ext uri="{FF2B5EF4-FFF2-40B4-BE49-F238E27FC236}">
                <a16:creationId xmlns:a16="http://schemas.microsoft.com/office/drawing/2014/main" xmlns="" id="{7AA715BB-0E46-2D88-9225-972ABC468025}"/>
              </a:ext>
            </a:extLst>
          </p:cNvPr>
          <p:cNvSpPr txBox="1"/>
          <p:nvPr/>
        </p:nvSpPr>
        <p:spPr>
          <a:xfrm>
            <a:off x="752502" y="3032095"/>
            <a:ext cx="1094916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        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Hai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dưới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đỉnh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? 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oogle Shape;229;p25">
            <a:extLst>
              <a:ext uri="{FF2B5EF4-FFF2-40B4-BE49-F238E27FC236}">
                <a16:creationId xmlns:a16="http://schemas.microsoft.com/office/drawing/2014/main" xmlns="" id="{D65D70D6-6774-FD51-3F77-559F7AFBE2D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203"/>
          <a:stretch/>
        </p:blipFill>
        <p:spPr>
          <a:xfrm>
            <a:off x="848138" y="2818796"/>
            <a:ext cx="724399" cy="751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28;p25">
            <a:extLst>
              <a:ext uri="{FF2B5EF4-FFF2-40B4-BE49-F238E27FC236}">
                <a16:creationId xmlns:a16="http://schemas.microsoft.com/office/drawing/2014/main" xmlns="" id="{8345B1FD-177D-ED93-15D8-34A03B7D530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502" y="1950456"/>
            <a:ext cx="608926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49;p8">
            <a:extLst>
              <a:ext uri="{FF2B5EF4-FFF2-40B4-BE49-F238E27FC236}">
                <a16:creationId xmlns:a16="http://schemas.microsoft.com/office/drawing/2014/main" xmlns="" id="{F22CF876-E0AF-A60D-C9AE-7A96CC89A2F0}"/>
              </a:ext>
            </a:extLst>
          </p:cNvPr>
          <p:cNvSpPr/>
          <p:nvPr/>
        </p:nvSpPr>
        <p:spPr>
          <a:xfrm>
            <a:off x="752502" y="1376258"/>
            <a:ext cx="769812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trí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biệt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:</a:t>
            </a:r>
            <a:endParaRPr sz="2800" dirty="0">
              <a:solidFill>
                <a:srgbClr val="0000FF"/>
              </a:solidFill>
            </a:endParaRPr>
          </a:p>
        </p:txBody>
      </p:sp>
      <p:sp>
        <p:nvSpPr>
          <p:cNvPr id="13" name="Google Shape;149;p8">
            <a:extLst>
              <a:ext uri="{FF2B5EF4-FFF2-40B4-BE49-F238E27FC236}">
                <a16:creationId xmlns:a16="http://schemas.microsoft.com/office/drawing/2014/main" xmlns="" id="{9B8CFC5E-4C35-6791-791B-D2D7CA1D81D8}"/>
              </a:ext>
            </a:extLst>
          </p:cNvPr>
          <p:cNvSpPr/>
          <p:nvPr/>
        </p:nvSpPr>
        <p:spPr>
          <a:xfrm>
            <a:off x="1361428" y="2047972"/>
            <a:ext cx="342158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Hai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đối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đỉnh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:</a:t>
            </a:r>
            <a:endParaRPr sz="2800" dirty="0">
              <a:solidFill>
                <a:srgbClr val="0000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CA23324-3F02-2C16-E88F-7370D6F178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065" t="30798" r="34239" b="51041"/>
          <a:stretch/>
        </p:blipFill>
        <p:spPr>
          <a:xfrm>
            <a:off x="2001077" y="3835998"/>
            <a:ext cx="7076662" cy="184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2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F695D8-289A-FFD1-1444-98983FAE027E}"/>
              </a:ext>
            </a:extLst>
          </p:cNvPr>
          <p:cNvSpPr txBox="1"/>
          <p:nvPr/>
        </p:nvSpPr>
        <p:spPr>
          <a:xfrm>
            <a:off x="0" y="18317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8: GÓC Ở VỊ TRÍ ĐẶC BIỆT.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TIA PHÂN GIÁC CỦA MỘT GÓC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(T1)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Google Shape;441;p15" descr="https://lh3.googleusercontent.com/-AcQpOsE9Fe4/WsHK8LtLsrI/AAAAAAAABsE/V_7vJCccJhkqXVUlZDhGyCMvEjxzBAWaQCHMYCw/h136/3-mau_slide_powerpoint_dep_ctu.vn_(312).gif">
            <a:extLst>
              <a:ext uri="{FF2B5EF4-FFF2-40B4-BE49-F238E27FC236}">
                <a16:creationId xmlns:a16="http://schemas.microsoft.com/office/drawing/2014/main" xmlns="" id="{0EDEBCB9-4612-D97C-425E-0211311B65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3" y="-6367"/>
            <a:ext cx="1695450" cy="12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15" descr="https://lh3.googleusercontent.com/-AcQpOsE9Fe4/WsHK8LtLsrI/AAAAAAAABsE/V_7vJCccJhkqXVUlZDhGyCMvEjxzBAWaQCHMYCw/h136/3-mau_slide_powerpoint_dep_ctu.vn_(312).gif">
            <a:extLst>
              <a:ext uri="{FF2B5EF4-FFF2-40B4-BE49-F238E27FC236}">
                <a16:creationId xmlns:a16="http://schemas.microsoft.com/office/drawing/2014/main" xmlns="" id="{5E9CCA37-28C0-E431-76F8-538BF8EDC3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96550" y="-6368"/>
            <a:ext cx="1695450" cy="12954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14;p23">
            <a:extLst>
              <a:ext uri="{FF2B5EF4-FFF2-40B4-BE49-F238E27FC236}">
                <a16:creationId xmlns:a16="http://schemas.microsoft.com/office/drawing/2014/main" xmlns="" id="{D75D0760-E585-D664-0BD0-862EC42BA062}"/>
              </a:ext>
            </a:extLst>
          </p:cNvPr>
          <p:cNvSpPr txBox="1"/>
          <p:nvPr/>
        </p:nvSpPr>
        <p:spPr>
          <a:xfrm>
            <a:off x="752502" y="2926079"/>
            <a:ext cx="67879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Hai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đỉnh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oogle Shape;228;p25">
            <a:extLst>
              <a:ext uri="{FF2B5EF4-FFF2-40B4-BE49-F238E27FC236}">
                <a16:creationId xmlns:a16="http://schemas.microsoft.com/office/drawing/2014/main" xmlns="" id="{DE08F2D8-8678-3388-9402-91B74DA862C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502" y="1950456"/>
            <a:ext cx="608926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49;p8">
            <a:extLst>
              <a:ext uri="{FF2B5EF4-FFF2-40B4-BE49-F238E27FC236}">
                <a16:creationId xmlns:a16="http://schemas.microsoft.com/office/drawing/2014/main" xmlns="" id="{CA95FA15-944D-6F2F-39F4-0DA921F575CF}"/>
              </a:ext>
            </a:extLst>
          </p:cNvPr>
          <p:cNvSpPr/>
          <p:nvPr/>
        </p:nvSpPr>
        <p:spPr>
          <a:xfrm>
            <a:off x="752502" y="1376258"/>
            <a:ext cx="769812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trí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biệt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:</a:t>
            </a:r>
            <a:endParaRPr sz="2800" dirty="0">
              <a:solidFill>
                <a:srgbClr val="0000FF"/>
              </a:solidFill>
            </a:endParaRPr>
          </a:p>
        </p:txBody>
      </p:sp>
      <p:sp>
        <p:nvSpPr>
          <p:cNvPr id="14" name="Google Shape;149;p8">
            <a:extLst>
              <a:ext uri="{FF2B5EF4-FFF2-40B4-BE49-F238E27FC236}">
                <a16:creationId xmlns:a16="http://schemas.microsoft.com/office/drawing/2014/main" xmlns="" id="{3849CEF5-8F3D-65DC-0A1E-A785F7997D2F}"/>
              </a:ext>
            </a:extLst>
          </p:cNvPr>
          <p:cNvSpPr/>
          <p:nvPr/>
        </p:nvSpPr>
        <p:spPr>
          <a:xfrm>
            <a:off x="1361428" y="2047972"/>
            <a:ext cx="342158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Hai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đối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đỉnh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:</a:t>
            </a:r>
            <a:endParaRPr sz="2800" dirty="0">
              <a:solidFill>
                <a:srgbClr val="0000FF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6841403-1C4D-B34A-2EE8-6299C5862F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140" t="35162" r="30098" b="51498"/>
          <a:stretch/>
        </p:blipFill>
        <p:spPr>
          <a:xfrm>
            <a:off x="8149413" y="2484320"/>
            <a:ext cx="3741376" cy="2246729"/>
          </a:xfrm>
          <a:prstGeom prst="rect">
            <a:avLst/>
          </a:prstGeom>
        </p:spPr>
      </p:pic>
      <p:pic>
        <p:nvPicPr>
          <p:cNvPr id="10" name="Google Shape;227;p25">
            <a:extLst>
              <a:ext uri="{FF2B5EF4-FFF2-40B4-BE49-F238E27FC236}">
                <a16:creationId xmlns:a16="http://schemas.microsoft.com/office/drawing/2014/main" xmlns="" id="{444A3272-2735-ADF1-97FF-FD4EC2F2C42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2502" y="3804186"/>
            <a:ext cx="858983" cy="7516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14;p23">
            <a:extLst>
              <a:ext uri="{FF2B5EF4-FFF2-40B4-BE49-F238E27FC236}">
                <a16:creationId xmlns:a16="http://schemas.microsoft.com/office/drawing/2014/main" xmlns="" id="{CCA1C326-F7AC-81CD-4461-C5B36F7FC4B0}"/>
              </a:ext>
            </a:extLst>
          </p:cNvPr>
          <p:cNvSpPr txBox="1"/>
          <p:nvPr/>
        </p:nvSpPr>
        <p:spPr>
          <a:xfrm>
            <a:off x="1632569" y="3932030"/>
            <a:ext cx="67879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suy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SGK/42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214;p23">
            <a:extLst>
              <a:ext uri="{FF2B5EF4-FFF2-40B4-BE49-F238E27FC236}">
                <a16:creationId xmlns:a16="http://schemas.microsoft.com/office/drawing/2014/main" xmlns="" id="{5AF6B6D0-B1B8-422C-10AF-4F07F0C23CD9}"/>
              </a:ext>
            </a:extLst>
          </p:cNvPr>
          <p:cNvSpPr txBox="1"/>
          <p:nvPr/>
        </p:nvSpPr>
        <p:spPr>
          <a:xfrm>
            <a:off x="1611485" y="4644982"/>
            <a:ext cx="67879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1: 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SGK/43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5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D4C42B-6E85-7FBD-4DD0-1A67882811BE}"/>
              </a:ext>
            </a:extLst>
          </p:cNvPr>
          <p:cNvSpPr txBox="1"/>
          <p:nvPr/>
        </p:nvSpPr>
        <p:spPr>
          <a:xfrm>
            <a:off x="0" y="18317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8: GÓC Ở VỊ TRÍ ĐẶC BIỆT.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TIA PHÂN GIÁC CỦA MỘT GÓC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(T1)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Google Shape;441;p15" descr="https://lh3.googleusercontent.com/-AcQpOsE9Fe4/WsHK8LtLsrI/AAAAAAAABsE/V_7vJCccJhkqXVUlZDhGyCMvEjxzBAWaQCHMYCw/h136/3-mau_slide_powerpoint_dep_ctu.vn_(312).gif">
            <a:extLst>
              <a:ext uri="{FF2B5EF4-FFF2-40B4-BE49-F238E27FC236}">
                <a16:creationId xmlns:a16="http://schemas.microsoft.com/office/drawing/2014/main" xmlns="" id="{D5D26721-7AC8-F0B5-0270-92BDDDB7F9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3" y="-6367"/>
            <a:ext cx="1695450" cy="12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41;p15" descr="https://lh3.googleusercontent.com/-AcQpOsE9Fe4/WsHK8LtLsrI/AAAAAAAABsE/V_7vJCccJhkqXVUlZDhGyCMvEjxzBAWaQCHMYCw/h136/3-mau_slide_powerpoint_dep_ctu.vn_(312).gif">
            <a:extLst>
              <a:ext uri="{FF2B5EF4-FFF2-40B4-BE49-F238E27FC236}">
                <a16:creationId xmlns:a16="http://schemas.microsoft.com/office/drawing/2014/main" xmlns="" id="{7A4395EB-5F8E-B228-BFDB-05740AE4781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96550" y="-6368"/>
            <a:ext cx="1695450" cy="12954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9;p8">
            <a:extLst>
              <a:ext uri="{FF2B5EF4-FFF2-40B4-BE49-F238E27FC236}">
                <a16:creationId xmlns:a16="http://schemas.microsoft.com/office/drawing/2014/main" xmlns="" id="{96B820CF-4FE8-499F-A5B2-C3A00D70821D}"/>
              </a:ext>
            </a:extLst>
          </p:cNvPr>
          <p:cNvSpPr/>
          <p:nvPr/>
        </p:nvSpPr>
        <p:spPr>
          <a:xfrm>
            <a:off x="752502" y="1376258"/>
            <a:ext cx="769812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trí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biệt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:</a:t>
            </a:r>
            <a:endParaRPr sz="2800" dirty="0">
              <a:solidFill>
                <a:srgbClr val="0000FF"/>
              </a:solidFill>
            </a:endParaRPr>
          </a:p>
        </p:txBody>
      </p:sp>
      <p:sp>
        <p:nvSpPr>
          <p:cNvPr id="6" name="Google Shape;214;p23">
            <a:extLst>
              <a:ext uri="{FF2B5EF4-FFF2-40B4-BE49-F238E27FC236}">
                <a16:creationId xmlns:a16="http://schemas.microsoft.com/office/drawing/2014/main" xmlns="" id="{8B60916D-B776-CD98-D2E7-1E0CB6D7C509}"/>
              </a:ext>
            </a:extLst>
          </p:cNvPr>
          <p:cNvSpPr txBox="1"/>
          <p:nvPr/>
        </p:nvSpPr>
        <p:spPr>
          <a:xfrm>
            <a:off x="752502" y="2180161"/>
            <a:ext cx="7410837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2 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Hai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xx’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yy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’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cắt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O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sao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xOy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vuông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. Khi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yOx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’,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x’Oy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’,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xOy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’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vuông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sao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?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56785E-FE84-3AA2-AA01-26596F6950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65" t="25302" r="29565" b="52658"/>
          <a:stretch/>
        </p:blipFill>
        <p:spPr>
          <a:xfrm>
            <a:off x="8825948" y="2186965"/>
            <a:ext cx="2518327" cy="2610322"/>
          </a:xfrm>
          <a:prstGeom prst="rect">
            <a:avLst/>
          </a:prstGeom>
        </p:spPr>
      </p:pic>
      <p:sp>
        <p:nvSpPr>
          <p:cNvPr id="9" name="Google Shape;214;p23">
            <a:extLst>
              <a:ext uri="{FF2B5EF4-FFF2-40B4-BE49-F238E27FC236}">
                <a16:creationId xmlns:a16="http://schemas.microsoft.com/office/drawing/2014/main" xmlns="" id="{3A65359B-7AF1-B171-D6BF-E247293D316F}"/>
              </a:ext>
            </a:extLst>
          </p:cNvPr>
          <p:cNvSpPr txBox="1"/>
          <p:nvPr/>
        </p:nvSpPr>
        <p:spPr>
          <a:xfrm>
            <a:off x="752501" y="3846016"/>
            <a:ext cx="741083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ý: 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SGK/43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6771959" y="1668975"/>
            <a:ext cx="1678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ID2223 GA </a:t>
            </a:r>
            <a:r>
              <a:rPr lang="en-US" smtClean="0">
                <a:solidFill>
                  <a:schemeClr val="bg1"/>
                </a:solidFill>
              </a:rPr>
              <a:t>GV113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2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"/>
          <p:cNvSpPr/>
          <p:nvPr/>
        </p:nvSpPr>
        <p:spPr>
          <a:xfrm>
            <a:off x="3878315" y="2348357"/>
            <a:ext cx="415402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 descr="Các trò chơi khởi động cho một buổi sinh hoạt tập thể - Sinh Viên Công Giáo  Trung Chí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6947" y="340894"/>
            <a:ext cx="6368717" cy="651710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/>
          <p:nvPr/>
        </p:nvSpPr>
        <p:spPr>
          <a:xfrm>
            <a:off x="4738255" y="2690200"/>
            <a:ext cx="199092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B46622-6940-5CA3-70AE-F36F3FDCB5E2}"/>
              </a:ext>
            </a:extLst>
          </p:cNvPr>
          <p:cNvSpPr txBox="1"/>
          <p:nvPr/>
        </p:nvSpPr>
        <p:spPr>
          <a:xfrm>
            <a:off x="0" y="18317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8: GÓC Ở VỊ TRÍ ĐẶC BIỆT.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TIA PHÂN GIÁC CỦA MỘT GÓC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(T1)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Google Shape;441;p15" descr="https://lh3.googleusercontent.com/-AcQpOsE9Fe4/WsHK8LtLsrI/AAAAAAAABsE/V_7vJCccJhkqXVUlZDhGyCMvEjxzBAWaQCHMYCw/h136/3-mau_slide_powerpoint_dep_ctu.vn_(312).gif">
            <a:extLst>
              <a:ext uri="{FF2B5EF4-FFF2-40B4-BE49-F238E27FC236}">
                <a16:creationId xmlns:a16="http://schemas.microsoft.com/office/drawing/2014/main" xmlns="" id="{FFEE05B0-4BB1-2883-3FAC-2D30C3E766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3" y="-6367"/>
            <a:ext cx="1695450" cy="12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41;p15" descr="https://lh3.googleusercontent.com/-AcQpOsE9Fe4/WsHK8LtLsrI/AAAAAAAABsE/V_7vJCccJhkqXVUlZDhGyCMvEjxzBAWaQCHMYCw/h136/3-mau_slide_powerpoint_dep_ctu.vn_(312).gif">
            <a:extLst>
              <a:ext uri="{FF2B5EF4-FFF2-40B4-BE49-F238E27FC236}">
                <a16:creationId xmlns:a16="http://schemas.microsoft.com/office/drawing/2014/main" xmlns="" id="{ED1CA0E2-706E-9BC6-CEDD-36E005C447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96550" y="-6368"/>
            <a:ext cx="1695450" cy="12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FFC939-2A51-8BCD-5D1F-3AF109C773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08" t="26236" r="50615" b="49810"/>
          <a:stretch/>
        </p:blipFill>
        <p:spPr bwMode="auto">
          <a:xfrm>
            <a:off x="1987204" y="2396358"/>
            <a:ext cx="2926306" cy="16703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8639032-923C-A48F-9440-48DD9422F5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87" t="21673" r="42437" b="46958"/>
          <a:stretch/>
        </p:blipFill>
        <p:spPr bwMode="auto">
          <a:xfrm>
            <a:off x="1895850" y="4517484"/>
            <a:ext cx="3109014" cy="1955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1A4276-311B-B17E-5C82-E00325FFF3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267" t="30799" r="46125" b="36407"/>
          <a:stretch/>
        </p:blipFill>
        <p:spPr bwMode="auto">
          <a:xfrm>
            <a:off x="7184934" y="2091145"/>
            <a:ext cx="2739680" cy="19756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904455-7E59-215D-B2A5-92008FCFAB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115" t="21103" r="37627" b="46958"/>
          <a:stretch/>
        </p:blipFill>
        <p:spPr bwMode="auto">
          <a:xfrm>
            <a:off x="6880963" y="4517483"/>
            <a:ext cx="3043651" cy="16894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7D89ACA-3FA2-C3BF-648A-D901D5930D7C}"/>
              </a:ext>
            </a:extLst>
          </p:cNvPr>
          <p:cNvSpPr txBox="1"/>
          <p:nvPr/>
        </p:nvSpPr>
        <p:spPr>
          <a:xfrm>
            <a:off x="0" y="1318759"/>
            <a:ext cx="6096000" cy="517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25000"/>
              </a:lnSpc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3.1.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ãy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F40B917-D352-F11F-ACA8-EA8527BBE116}"/>
              </a:ext>
            </a:extLst>
          </p:cNvPr>
          <p:cNvSpPr txBox="1"/>
          <p:nvPr/>
        </p:nvSpPr>
        <p:spPr>
          <a:xfrm>
            <a:off x="5605670" y="1327235"/>
            <a:ext cx="6586330" cy="517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25000"/>
              </a:lnSpc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3.2.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ãy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83C8BAA-92A9-190D-B385-372BB483C8E4}"/>
              </a:ext>
            </a:extLst>
          </p:cNvPr>
          <p:cNvCxnSpPr>
            <a:cxnSpLocks/>
          </p:cNvCxnSpPr>
          <p:nvPr/>
        </p:nvCxnSpPr>
        <p:spPr>
          <a:xfrm flipV="1">
            <a:off x="5872891" y="1477000"/>
            <a:ext cx="0" cy="480096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19CDD0-1323-3BBD-5B1A-5893BCAFACF4}"/>
              </a:ext>
            </a:extLst>
          </p:cNvPr>
          <p:cNvSpPr txBox="1"/>
          <p:nvPr/>
        </p:nvSpPr>
        <p:spPr>
          <a:xfrm>
            <a:off x="0" y="18317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8: GÓC Ở VỊ TRÍ ĐẶC BIỆT.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TIA PHÂN GIÁC CỦA MỘT GÓC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(T1)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Google Shape;441;p15" descr="https://lh3.googleusercontent.com/-AcQpOsE9Fe4/WsHK8LtLsrI/AAAAAAAABsE/V_7vJCccJhkqXVUlZDhGyCMvEjxzBAWaQCHMYCw/h136/3-mau_slide_powerpoint_dep_ctu.vn_(312).gif">
            <a:extLst>
              <a:ext uri="{FF2B5EF4-FFF2-40B4-BE49-F238E27FC236}">
                <a16:creationId xmlns:a16="http://schemas.microsoft.com/office/drawing/2014/main" xmlns="" id="{3D9FA920-2B1B-46A9-643B-A1ABE6BD40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3" y="-6367"/>
            <a:ext cx="1695450" cy="12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41;p15" descr="https://lh3.googleusercontent.com/-AcQpOsE9Fe4/WsHK8LtLsrI/AAAAAAAABsE/V_7vJCccJhkqXVUlZDhGyCMvEjxzBAWaQCHMYCw/h136/3-mau_slide_powerpoint_dep_ctu.vn_(312).gif">
            <a:extLst>
              <a:ext uri="{FF2B5EF4-FFF2-40B4-BE49-F238E27FC236}">
                <a16:creationId xmlns:a16="http://schemas.microsoft.com/office/drawing/2014/main" xmlns="" id="{28B2F2D2-4F5E-1AD4-F5DA-F6EDB45F8E5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96550" y="-6368"/>
            <a:ext cx="1695450" cy="12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574E58-68EE-62CC-E418-57B61F08FA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065" t="44550" r="38152" b="27155"/>
          <a:stretch/>
        </p:blipFill>
        <p:spPr>
          <a:xfrm>
            <a:off x="980659" y="1497496"/>
            <a:ext cx="9316279" cy="4465981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7337443" y="1857482"/>
            <a:ext cx="1678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ID2223 GA </a:t>
            </a:r>
            <a:r>
              <a:rPr lang="en-US" smtClean="0">
                <a:solidFill>
                  <a:schemeClr val="bg1"/>
                </a:solidFill>
              </a:rPr>
              <a:t>GV113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/>
          <p:nvPr/>
        </p:nvSpPr>
        <p:spPr>
          <a:xfrm>
            <a:off x="2815349" y="2081071"/>
            <a:ext cx="76867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DỤNG, MỞ RỘNG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1570" y="371144"/>
            <a:ext cx="9326562" cy="52322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SG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SG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SG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990600"/>
            <a:ext cx="4281529" cy="314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2159001"/>
            <a:ext cx="1422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Ta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112718"/>
              </p:ext>
            </p:extLst>
          </p:nvPr>
        </p:nvGraphicFramePr>
        <p:xfrm>
          <a:off x="1575905" y="2107096"/>
          <a:ext cx="171238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20116800" imgH="5486400" progId="Equation.DSMT4">
                  <p:embed/>
                </p:oleObj>
              </mc:Choice>
              <mc:Fallback>
                <p:oleObj name="Equation" r:id="rId4" imgW="20116800" imgH="5486400" progId="Equation.DSMT4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5905" y="2107096"/>
                        <a:ext cx="171238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02000" y="2159001"/>
            <a:ext cx="2540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734432"/>
              </p:ext>
            </p:extLst>
          </p:nvPr>
        </p:nvGraphicFramePr>
        <p:xfrm>
          <a:off x="1678559" y="2663972"/>
          <a:ext cx="1293283" cy="431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16764000" imgH="5486400" progId="Equation.DSMT4">
                  <p:embed/>
                </p:oleObj>
              </mc:Choice>
              <mc:Fallback>
                <p:oleObj name="Equation" r:id="rId6" imgW="16764000" imgH="5486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559" y="2663972"/>
                        <a:ext cx="1293283" cy="4316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590574"/>
              </p:ext>
            </p:extLst>
          </p:nvPr>
        </p:nvGraphicFramePr>
        <p:xfrm>
          <a:off x="1580229" y="3175001"/>
          <a:ext cx="144303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17373600" imgH="5486400" progId="Equation.DSMT4">
                  <p:embed/>
                </p:oleObj>
              </mc:Choice>
              <mc:Fallback>
                <p:oleObj name="Equation" r:id="rId8" imgW="17373600" imgH="5486400" progId="Equation.DSMT4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0229" y="3175001"/>
                        <a:ext cx="1443035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57584" y="2667001"/>
            <a:ext cx="914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87132" y="3190269"/>
            <a:ext cx="1270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646565"/>
              </p:ext>
            </p:extLst>
          </p:nvPr>
        </p:nvGraphicFramePr>
        <p:xfrm>
          <a:off x="1605493" y="1424517"/>
          <a:ext cx="868891" cy="502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0" imgW="380880" imgH="228600" progId="Equation.DSMT4">
                  <p:embed/>
                </p:oleObj>
              </mc:Choice>
              <mc:Fallback>
                <p:oleObj name="Equation" r:id="rId10" imgW="380880" imgH="228600" progId="Equation.DSMT4">
                  <p:embed/>
                  <p:pic>
                    <p:nvPicPr>
                      <p:cNvPr id="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5493" y="1424517"/>
                        <a:ext cx="868891" cy="5027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62000" y="1463853"/>
            <a:ext cx="914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460614"/>
              </p:ext>
            </p:extLst>
          </p:nvPr>
        </p:nvGraphicFramePr>
        <p:xfrm>
          <a:off x="1487647" y="4671392"/>
          <a:ext cx="254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2" imgW="29565600" imgH="5486400" progId="Equation.DSMT4">
                  <p:embed/>
                </p:oleObj>
              </mc:Choice>
              <mc:Fallback>
                <p:oleObj name="Equation" r:id="rId12" imgW="29565600" imgH="54864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647" y="4671392"/>
                        <a:ext cx="2540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911293"/>
              </p:ext>
            </p:extLst>
          </p:nvPr>
        </p:nvGraphicFramePr>
        <p:xfrm>
          <a:off x="1452496" y="5297594"/>
          <a:ext cx="2540000" cy="467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4" imgW="27127200" imgH="5486400" progId="Equation.DSMT4">
                  <p:embed/>
                </p:oleObj>
              </mc:Choice>
              <mc:Fallback>
                <p:oleObj name="Equation" r:id="rId14" imgW="27127200" imgH="5486400" progId="Equation.DSMT4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496" y="5297594"/>
                        <a:ext cx="2540000" cy="467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599793"/>
              </p:ext>
            </p:extLst>
          </p:nvPr>
        </p:nvGraphicFramePr>
        <p:xfrm>
          <a:off x="1466576" y="5816601"/>
          <a:ext cx="2999407" cy="467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6" imgW="37185600" imgH="5486400" progId="Equation.DSMT4">
                  <p:embed/>
                </p:oleObj>
              </mc:Choice>
              <mc:Fallback>
                <p:oleObj name="Equation" r:id="rId16" imgW="37185600" imgH="5486400" progId="Equation.DSMT4">
                  <p:embed/>
                  <p:pic>
                    <p:nvPicPr>
                      <p:cNvPr id="1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576" y="5816601"/>
                        <a:ext cx="2999407" cy="467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55600" y="4711701"/>
            <a:ext cx="1219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Ta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851964" y="4696793"/>
            <a:ext cx="2184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(2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bù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1620309" y="3913717"/>
          <a:ext cx="840317" cy="502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8" imgW="368280" imgH="228600" progId="Equation.DSMT4">
                  <p:embed/>
                </p:oleObj>
              </mc:Choice>
              <mc:Fallback>
                <p:oleObj name="Equation" r:id="rId18" imgW="368280" imgH="228600" progId="Equation.DSMT4">
                  <p:embed/>
                  <p:pic>
                    <p:nvPicPr>
                      <p:cNvPr id="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309" y="3913717"/>
                        <a:ext cx="840317" cy="5027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762000" y="3953053"/>
            <a:ext cx="914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7716309" y="4269317"/>
          <a:ext cx="840317" cy="502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20" imgW="368280" imgH="228600" progId="Equation.DSMT4">
                  <p:embed/>
                </p:oleObj>
              </mc:Choice>
              <mc:Fallback>
                <p:oleObj name="Equation" r:id="rId20" imgW="368280" imgH="228600" progId="Equation.DSMT4">
                  <p:embed/>
                  <p:pic>
                    <p:nvPicPr>
                      <p:cNvPr id="2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6309" y="4269317"/>
                        <a:ext cx="840317" cy="5027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6858000" y="4308653"/>
            <a:ext cx="914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989078"/>
              </p:ext>
            </p:extLst>
          </p:nvPr>
        </p:nvGraphicFramePr>
        <p:xfrm>
          <a:off x="7792737" y="5012865"/>
          <a:ext cx="1707481" cy="442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22" imgW="20421600" imgH="5486400" progId="Equation.DSMT4">
                  <p:embed/>
                </p:oleObj>
              </mc:Choice>
              <mc:Fallback>
                <p:oleObj name="Equation" r:id="rId22" imgW="20421600" imgH="548640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2737" y="5012865"/>
                        <a:ext cx="1707481" cy="4427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871304"/>
              </p:ext>
            </p:extLst>
          </p:nvPr>
        </p:nvGraphicFramePr>
        <p:xfrm>
          <a:off x="7833319" y="5565865"/>
          <a:ext cx="1427745" cy="442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24" imgW="18897600" imgH="5486400" progId="Equation.DSMT4">
                  <p:embed/>
                </p:oleObj>
              </mc:Choice>
              <mc:Fallback>
                <p:oleObj name="Equation" r:id="rId24" imgW="18897600" imgH="5486400" progId="Equation.DSMT4">
                  <p:embed/>
                  <p:pic>
                    <p:nvPicPr>
                      <p:cNvPr id="2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3319" y="5565865"/>
                        <a:ext cx="1427745" cy="4427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987249"/>
              </p:ext>
            </p:extLst>
          </p:nvPr>
        </p:nvGraphicFramePr>
        <p:xfrm>
          <a:off x="7842155" y="6194235"/>
          <a:ext cx="1426685" cy="43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26" imgW="18592800" imgH="5486400" progId="Equation.DSMT4">
                  <p:embed/>
                </p:oleObj>
              </mc:Choice>
              <mc:Fallback>
                <p:oleObj name="Equation" r:id="rId26" imgW="18592800" imgH="5486400" progId="Equation.DSMT4">
                  <p:embed/>
                  <p:pic>
                    <p:nvPicPr>
                      <p:cNvPr id="24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155" y="6194235"/>
                        <a:ext cx="1426685" cy="430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6654800" y="5041935"/>
            <a:ext cx="1270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Ta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6961808" y="5602943"/>
            <a:ext cx="12202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6807200" y="6210335"/>
            <a:ext cx="111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92976" y="5015431"/>
            <a:ext cx="218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 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đỉnh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rc 28"/>
          <p:cNvSpPr/>
          <p:nvPr/>
        </p:nvSpPr>
        <p:spPr>
          <a:xfrm>
            <a:off x="9398000" y="2098437"/>
            <a:ext cx="355600" cy="619363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sp>
        <p:nvSpPr>
          <p:cNvPr id="30" name="TextBox 29"/>
          <p:cNvSpPr txBox="1"/>
          <p:nvPr/>
        </p:nvSpPr>
        <p:spPr>
          <a:xfrm>
            <a:off x="9702800" y="193131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rc 30"/>
          <p:cNvSpPr/>
          <p:nvPr/>
        </p:nvSpPr>
        <p:spPr>
          <a:xfrm rot="11576458">
            <a:off x="8835821" y="1972472"/>
            <a:ext cx="711200" cy="957838"/>
          </a:xfrm>
          <a:prstGeom prst="arc">
            <a:avLst/>
          </a:prstGeom>
          <a:ln w="762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sp>
        <p:nvSpPr>
          <p:cNvPr id="32" name="Arc 31"/>
          <p:cNvSpPr/>
          <p:nvPr/>
        </p:nvSpPr>
        <p:spPr>
          <a:xfrm rot="16200000">
            <a:off x="9220201" y="1879600"/>
            <a:ext cx="711199" cy="1066800"/>
          </a:xfrm>
          <a:prstGeom prst="arc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sp>
        <p:nvSpPr>
          <p:cNvPr id="33" name="Arc 32"/>
          <p:cNvSpPr/>
          <p:nvPr/>
        </p:nvSpPr>
        <p:spPr>
          <a:xfrm rot="6333815">
            <a:off x="8830438" y="1659079"/>
            <a:ext cx="1387777" cy="1249616"/>
          </a:xfrm>
          <a:prstGeom prst="arc">
            <a:avLst>
              <a:gd name="adj1" fmla="val 16200000"/>
              <a:gd name="adj2" fmla="val 1106836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4215871" y="4749800"/>
            <a:ext cx="3861329" cy="5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xmlns="" id="{EE15F5E1-3C3F-9869-F40A-1A6544C215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764438"/>
              </p:ext>
            </p:extLst>
          </p:nvPr>
        </p:nvGraphicFramePr>
        <p:xfrm>
          <a:off x="9142856" y="363538"/>
          <a:ext cx="16002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28" imgW="1600077" imgH="504917" progId="Equation.DSMT4">
                  <p:embed/>
                </p:oleObj>
              </mc:Choice>
              <mc:Fallback>
                <p:oleObj name="Equation" r:id="rId28" imgW="1600077" imgH="50491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9142856" y="363538"/>
                        <a:ext cx="160020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2"/>
          <p:cNvSpPr txBox="1"/>
          <p:nvPr/>
        </p:nvSpPr>
        <p:spPr>
          <a:xfrm>
            <a:off x="5454851" y="1309964"/>
            <a:ext cx="1678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ID2223 GA </a:t>
            </a:r>
            <a:r>
              <a:rPr lang="en-US" smtClean="0">
                <a:solidFill>
                  <a:schemeClr val="bg1"/>
                </a:solidFill>
              </a:rPr>
              <a:t>GV113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2" grpId="0"/>
      <p:bldP spid="16" grpId="0"/>
      <p:bldP spid="17" grpId="0"/>
      <p:bldP spid="19" grpId="0"/>
      <p:bldP spid="21" grpId="0"/>
      <p:bldP spid="25" grpId="0"/>
      <p:bldP spid="26" grpId="0"/>
      <p:bldP spid="27" grpId="0"/>
      <p:bldP spid="28" grpId="0"/>
      <p:bldP spid="31" grpId="0" animBg="1"/>
      <p:bldP spid="32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4B6CEA-F667-8021-43C7-AD808AA17F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1769" r="59077" b="7612"/>
          <a:stretch/>
        </p:blipFill>
        <p:spPr>
          <a:xfrm>
            <a:off x="1146310" y="702368"/>
            <a:ext cx="4989444" cy="5526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38CF20-FC1C-990A-085E-89B4660989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63" t="47342" r="8913" b="7612"/>
          <a:stretch/>
        </p:blipFill>
        <p:spPr>
          <a:xfrm>
            <a:off x="6135754" y="3140766"/>
            <a:ext cx="4989444" cy="3087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E287F8-F519-9B77-B962-654366705C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63" t="11769" r="8913" b="56234"/>
          <a:stretch/>
        </p:blipFill>
        <p:spPr>
          <a:xfrm>
            <a:off x="6135754" y="702368"/>
            <a:ext cx="4989444" cy="243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4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3" descr="Ngôi nhà hoạt hình, phim hoạt hình png | Klipart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172" y="860460"/>
            <a:ext cx="6508218" cy="553563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 txBox="1"/>
          <p:nvPr/>
        </p:nvSpPr>
        <p:spPr>
          <a:xfrm>
            <a:off x="6728346" y="1317443"/>
            <a:ext cx="44380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AC2AA1-28DF-192F-C67C-D8E097597D6F}"/>
              </a:ext>
            </a:extLst>
          </p:cNvPr>
          <p:cNvSpPr txBox="1"/>
          <p:nvPr/>
        </p:nvSpPr>
        <p:spPr>
          <a:xfrm>
            <a:off x="6223379" y="2031653"/>
            <a:ext cx="5968621" cy="2082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3.4, 3.5 (SGK/45)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“Tia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sẵn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HĐ5.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/>
          <p:nvPr/>
        </p:nvSpPr>
        <p:spPr>
          <a:xfrm>
            <a:off x="995506" y="1799717"/>
            <a:ext cx="966642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ơn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thầy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5400" b="1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20" name="Google Shape;220;p24"/>
          <p:cNvSpPr/>
          <p:nvPr/>
        </p:nvSpPr>
        <p:spPr>
          <a:xfrm>
            <a:off x="0" y="2966387"/>
            <a:ext cx="121920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Chúc</a:t>
            </a:r>
            <a:r>
              <a:rPr lang="en-US" sz="5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5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thầy</a:t>
            </a:r>
            <a:r>
              <a:rPr lang="en-US" sz="5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</a:t>
            </a:r>
            <a:r>
              <a:rPr lang="en-US" sz="5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5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5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5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endParaRPr lang="en-US" sz="5400" b="1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luôn</a:t>
            </a:r>
            <a:r>
              <a:rPr lang="en-US" sz="5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mạnh</a:t>
            </a:r>
            <a:r>
              <a:rPr lang="en-US" sz="5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khoẻ</a:t>
            </a:r>
            <a:r>
              <a:rPr lang="en-US" sz="5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5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hạnh</a:t>
            </a:r>
            <a:r>
              <a:rPr lang="en-US" sz="5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phúc</a:t>
            </a:r>
            <a:r>
              <a:rPr lang="en-US" sz="5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dirty="0">
              <a:solidFill>
                <a:srgbClr val="FFFF00"/>
              </a:solidFill>
            </a:endParaRPr>
          </a:p>
        </p:txBody>
      </p:sp>
      <p:pic>
        <p:nvPicPr>
          <p:cNvPr id="221" name="Google Shape;221;p24" descr="https://lh3.googleusercontent.com/-ZEG6AmUlTpE/WsOIcBL3nwI/AAAAAAAACXM/wa4kqWY_ZzoWOQwhUdu_n4BCpzGBB09CACHMYCw/h136/2-ctu.vn_anh_dong_mau_slide_powerpoint_dep_(19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090" y="260977"/>
            <a:ext cx="51435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4" descr="https://lh3.googleusercontent.com/-pdjmI0guhoI/WsOKKvIORNI/AAAAAAAACe4/2w9xoJp1uAIMMyCEXg8RzbupS6Phi1WYACHMYCw/h136/4-ctu.vn_anh_dong_mau_slide_powerpoint_dep_(113)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720" y="4766497"/>
            <a:ext cx="1524000" cy="129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419" y="1713870"/>
            <a:ext cx="858983" cy="75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3843" y="1665380"/>
            <a:ext cx="608926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4792" y="3053195"/>
            <a:ext cx="751609" cy="751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17918" y="1665380"/>
            <a:ext cx="8382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35661" y="3588327"/>
            <a:ext cx="1167159" cy="915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21944" y="1127650"/>
            <a:ext cx="752475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07681" y="3007812"/>
            <a:ext cx="11334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640906" y="4900096"/>
            <a:ext cx="866775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5"/>
          <p:cNvSpPr txBox="1"/>
          <p:nvPr/>
        </p:nvSpPr>
        <p:spPr>
          <a:xfrm flipH="1">
            <a:off x="1676400" y="637309"/>
            <a:ext cx="60191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số biểu tượng trong sách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àm thế nào cắt bánh pizza thành 5,7 hay 11 phần đều nhau? Hãy tham khảo cách của các nhà toán học sau đây - Ảnh 1.">
            <a:extLst>
              <a:ext uri="{FF2B5EF4-FFF2-40B4-BE49-F238E27FC236}">
                <a16:creationId xmlns:a16="http://schemas.microsoft.com/office/drawing/2014/main" xmlns="" id="{1C1AD840-8BAF-6854-3FA4-E67C202B62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 t="549" r="8038" b="84690"/>
          <a:stretch/>
        </p:blipFill>
        <p:spPr bwMode="auto">
          <a:xfrm>
            <a:off x="3938954" y="2616587"/>
            <a:ext cx="3995221" cy="4107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ắt bánh chưng, mẹo  cắt bánh chưng, bánh chưng">
            <a:extLst>
              <a:ext uri="{FF2B5EF4-FFF2-40B4-BE49-F238E27FC236}">
                <a16:creationId xmlns:a16="http://schemas.microsoft.com/office/drawing/2014/main" xmlns="" id="{42660DC5-B847-89E2-AC39-DA0B11D27D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4" t="15121" r="20518" b="15610"/>
          <a:stretch/>
        </p:blipFill>
        <p:spPr bwMode="auto">
          <a:xfrm>
            <a:off x="7934175" y="2616587"/>
            <a:ext cx="3793589" cy="4107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9C8E013-85F6-2239-75F1-9A89EAC918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62" t="32743" r="42746" b="51673"/>
          <a:stretch/>
        </p:blipFill>
        <p:spPr>
          <a:xfrm>
            <a:off x="492375" y="323557"/>
            <a:ext cx="11235390" cy="2180493"/>
          </a:xfrm>
          <a:prstGeom prst="rect">
            <a:avLst/>
          </a:prstGeom>
        </p:spPr>
      </p:pic>
      <p:pic>
        <p:nvPicPr>
          <p:cNvPr id="8" name="Picture 7" descr="Cối Xay Gió Phim Hoạt Hình Xanh Hình ảnh | Định dạng hình ảnh PSD  401213680| vn.lovepik.com">
            <a:extLst>
              <a:ext uri="{FF2B5EF4-FFF2-40B4-BE49-F238E27FC236}">
                <a16:creationId xmlns:a16="http://schemas.microsoft.com/office/drawing/2014/main" xmlns="" id="{00AC5410-93C4-BA35-9C75-D6926C97CB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2886" r="11330" b="3474"/>
          <a:stretch/>
        </p:blipFill>
        <p:spPr bwMode="auto">
          <a:xfrm>
            <a:off x="492373" y="2616587"/>
            <a:ext cx="3446581" cy="4107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/>
          <p:nvPr/>
        </p:nvSpPr>
        <p:spPr>
          <a:xfrm>
            <a:off x="506438" y="1248190"/>
            <a:ext cx="8032651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TIẾT…. BÀI 8: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GÓC Ở VỊ TRÍ ĐẶC BIỆT.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TIA PHÂN GIÁC CỦA MỘT GÓC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(T1)</a:t>
            </a:r>
            <a:endParaRPr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1274618" y="1079885"/>
            <a:ext cx="9785925" cy="5415579"/>
            <a:chOff x="1" y="0"/>
            <a:chExt cx="9785925" cy="5415579"/>
          </a:xfrm>
        </p:grpSpPr>
        <p:sp>
          <p:nvSpPr>
            <p:cNvPr id="114" name="Google Shape;114;p6"/>
            <p:cNvSpPr/>
            <p:nvPr/>
          </p:nvSpPr>
          <p:spPr>
            <a:xfrm rot="5400000">
              <a:off x="-289718" y="292805"/>
              <a:ext cx="1931458" cy="1352020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 txBox="1"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imes New Roman"/>
                <a:buNone/>
              </a:pPr>
              <a:r>
                <a:rPr lang="en-US" sz="4000" b="0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4000" b="0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" name="Google Shape;116;p6"/>
            <p:cNvSpPr/>
            <p:nvPr/>
          </p:nvSpPr>
          <p:spPr>
            <a:xfrm rot="5400000">
              <a:off x="4941249" y="-3589229"/>
              <a:ext cx="1255447" cy="843390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 w="12700" cap="flat" cmpd="sng">
              <a:solidFill>
                <a:srgbClr val="BA8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 txBox="1"/>
            <p:nvPr/>
          </p:nvSpPr>
          <p:spPr>
            <a:xfrm>
              <a:off x="1352020" y="61286"/>
              <a:ext cx="8372620" cy="113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250" tIns="24125" rIns="24125" bIns="24125" anchor="ctr" anchorCtr="0">
              <a:noAutofit/>
            </a:bodyPr>
            <a:lstStyle/>
            <a:p>
              <a:pPr marL="285750" marR="0" lvl="1" indent="-44450" algn="l" rtl="0">
                <a:lnSpc>
                  <a:spcPct val="90000"/>
                </a:lnSpc>
                <a:spcBef>
                  <a:spcPts val="57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Nhận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biết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được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góc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ở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vị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trí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đặc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biệt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(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hai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góc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kề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bù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hai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góc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đối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đỉnh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)</a:t>
              </a:r>
              <a:endParaRPr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8" name="Google Shape;118;p6"/>
            <p:cNvSpPr/>
            <p:nvPr/>
          </p:nvSpPr>
          <p:spPr>
            <a:xfrm rot="5400000">
              <a:off x="-289718" y="2033323"/>
              <a:ext cx="1931458" cy="1352020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 w="12700" cap="flat" cmpd="sng">
              <a:solidFill>
                <a:srgbClr val="AC5B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 txBox="1"/>
            <p:nvPr/>
          </p:nvSpPr>
          <p:spPr>
            <a:xfrm>
              <a:off x="1" y="2419614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imes New Roman"/>
                <a:buNone/>
              </a:pPr>
              <a:r>
                <a:rPr lang="en-US" sz="4000" b="0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4000" b="0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 rot="5400000">
              <a:off x="4941249" y="-1845624"/>
              <a:ext cx="1255447" cy="843390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 txBox="1"/>
            <p:nvPr/>
          </p:nvSpPr>
          <p:spPr>
            <a:xfrm>
              <a:off x="1352020" y="1804891"/>
              <a:ext cx="8372620" cy="113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250" tIns="24125" rIns="24125" bIns="24125" anchor="ctr" anchorCtr="0">
              <a:noAutofit/>
            </a:bodyPr>
            <a:lstStyle/>
            <a:p>
              <a:pPr marL="285750" marR="0" lvl="1" indent="-44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àm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quen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bước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đầu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về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tập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suy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luận</a:t>
              </a:r>
              <a:endParaRPr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 rot="5400000">
              <a:off x="-289718" y="3773840"/>
              <a:ext cx="1931458" cy="135202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 txBox="1"/>
            <p:nvPr/>
          </p:nvSpPr>
          <p:spPr>
            <a:xfrm>
              <a:off x="1" y="4160131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imes New Roman"/>
                <a:buNone/>
              </a:pPr>
              <a:r>
                <a:rPr lang="en-US" sz="4000" b="0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4000" b="0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 rot="5400000">
              <a:off x="4941249" y="-105106"/>
              <a:ext cx="1255447" cy="8433906"/>
            </a:xfrm>
            <a:prstGeom prst="round2SameRect">
              <a:avLst>
                <a:gd name="adj1" fmla="val 16667"/>
                <a:gd name="adj2" fmla="val 0"/>
              </a:avLst>
            </a:prstGeom>
            <a:gradFill>
              <a:gsLst>
                <a:gs pos="0">
                  <a:srgbClr val="70A5DA"/>
                </a:gs>
                <a:gs pos="50000">
                  <a:srgbClr val="539BDB"/>
                </a:gs>
                <a:gs pos="100000">
                  <a:srgbClr val="4288C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 txBox="1"/>
            <p:nvPr/>
          </p:nvSpPr>
          <p:spPr>
            <a:xfrm>
              <a:off x="1352020" y="3545409"/>
              <a:ext cx="8372620" cy="113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250" tIns="24125" rIns="24125" bIns="24125" anchor="ctr" anchorCtr="0">
              <a:noAutofit/>
            </a:bodyPr>
            <a:lstStyle/>
            <a:p>
              <a:pPr marL="285750" marR="0" lvl="1" indent="-44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Times New Roman"/>
                <a:buNone/>
              </a:pP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Vẽ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được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hai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góc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kề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bù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hai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góc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đối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đỉnh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bằng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dụng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cụ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học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tập</a:t>
              </a:r>
              <a:endParaRPr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26" name="Google Shape;126;p6"/>
          <p:cNvSpPr txBox="1"/>
          <p:nvPr/>
        </p:nvSpPr>
        <p:spPr>
          <a:xfrm>
            <a:off x="3089564" y="137776"/>
            <a:ext cx="22659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MỤC TIÊU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/>
          <p:nvPr/>
        </p:nvSpPr>
        <p:spPr>
          <a:xfrm>
            <a:off x="2164543" y="3854353"/>
            <a:ext cx="907274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 KIẾN THỨC</a:t>
            </a:r>
            <a:endParaRPr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28;p25">
            <a:extLst>
              <a:ext uri="{FF2B5EF4-FFF2-40B4-BE49-F238E27FC236}">
                <a16:creationId xmlns:a16="http://schemas.microsoft.com/office/drawing/2014/main" xmlns="" id="{D7E57F22-5527-5747-B97B-27776F9609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502" y="1950456"/>
            <a:ext cx="608926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49;p8">
            <a:extLst>
              <a:ext uri="{FF2B5EF4-FFF2-40B4-BE49-F238E27FC236}">
                <a16:creationId xmlns:a16="http://schemas.microsoft.com/office/drawing/2014/main" xmlns="" id="{927841DB-CA28-0389-B8CD-A4B260373B54}"/>
              </a:ext>
            </a:extLst>
          </p:cNvPr>
          <p:cNvSpPr/>
          <p:nvPr/>
        </p:nvSpPr>
        <p:spPr>
          <a:xfrm>
            <a:off x="752502" y="1376258"/>
            <a:ext cx="769812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trí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biệt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:</a:t>
            </a:r>
            <a:endParaRPr sz="2800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631052-89E6-87BD-9856-23E7BEB3B3F9}"/>
              </a:ext>
            </a:extLst>
          </p:cNvPr>
          <p:cNvSpPr txBox="1"/>
          <p:nvPr/>
        </p:nvSpPr>
        <p:spPr>
          <a:xfrm>
            <a:off x="0" y="18317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8: GÓC Ở VỊ TRÍ ĐẶC BIỆT.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TIA PHÂN GIÁC CỦA MỘT GÓC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(T1)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Google Shape;149;p8">
            <a:extLst>
              <a:ext uri="{FF2B5EF4-FFF2-40B4-BE49-F238E27FC236}">
                <a16:creationId xmlns:a16="http://schemas.microsoft.com/office/drawing/2014/main" xmlns="" id="{51F8589B-35F1-A564-A96C-C76CF2DDEC85}"/>
              </a:ext>
            </a:extLst>
          </p:cNvPr>
          <p:cNvSpPr/>
          <p:nvPr/>
        </p:nvSpPr>
        <p:spPr>
          <a:xfrm>
            <a:off x="1361428" y="2047972"/>
            <a:ext cx="342158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Hai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kề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bù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:</a:t>
            </a:r>
            <a:endParaRPr sz="2800" dirty="0">
              <a:solidFill>
                <a:srgbClr val="0000FF"/>
              </a:solidFill>
            </a:endParaRPr>
          </a:p>
        </p:txBody>
      </p:sp>
      <p:pic>
        <p:nvPicPr>
          <p:cNvPr id="8" name="Google Shape;441;p15" descr="https://lh3.googleusercontent.com/-AcQpOsE9Fe4/WsHK8LtLsrI/AAAAAAAABsE/V_7vJCccJhkqXVUlZDhGyCMvEjxzBAWaQCHMYCw/h136/3-mau_slide_powerpoint_dep_ctu.vn_(312).gif">
            <a:extLst>
              <a:ext uri="{FF2B5EF4-FFF2-40B4-BE49-F238E27FC236}">
                <a16:creationId xmlns:a16="http://schemas.microsoft.com/office/drawing/2014/main" xmlns="" id="{C71D4752-56F7-9CD3-964B-AEA7A67E36A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3" y="-6367"/>
            <a:ext cx="1695450" cy="12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41;p15" descr="https://lh3.googleusercontent.com/-AcQpOsE9Fe4/WsHK8LtLsrI/AAAAAAAABsE/V_7vJCccJhkqXVUlZDhGyCMvEjxzBAWaQCHMYCw/h136/3-mau_slide_powerpoint_dep_ctu.vn_(312).gif">
            <a:extLst>
              <a:ext uri="{FF2B5EF4-FFF2-40B4-BE49-F238E27FC236}">
                <a16:creationId xmlns:a16="http://schemas.microsoft.com/office/drawing/2014/main" xmlns="" id="{9FB171D6-F91F-5AC8-DA38-54BB95CC9D2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6550" y="-6368"/>
            <a:ext cx="1695450" cy="12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6C760B1-DC2D-A056-1DD4-3DF8FBB0EA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134" t="25510" r="31263" b="59429"/>
          <a:stretch/>
        </p:blipFill>
        <p:spPr bwMode="auto">
          <a:xfrm>
            <a:off x="8339739" y="2816895"/>
            <a:ext cx="2855741" cy="29120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Google Shape;214;p23">
            <a:extLst>
              <a:ext uri="{FF2B5EF4-FFF2-40B4-BE49-F238E27FC236}">
                <a16:creationId xmlns:a16="http://schemas.microsoft.com/office/drawing/2014/main" xmlns="" id="{D8E16485-2EA2-7ACA-F556-153C5BB9F688}"/>
              </a:ext>
            </a:extLst>
          </p:cNvPr>
          <p:cNvSpPr txBox="1"/>
          <p:nvPr/>
        </p:nvSpPr>
        <p:spPr>
          <a:xfrm>
            <a:off x="752502" y="2816895"/>
            <a:ext cx="702693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HĐ1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Hai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về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12" name="Google Shape;214;p23">
            <a:extLst>
              <a:ext uri="{FF2B5EF4-FFF2-40B4-BE49-F238E27FC236}">
                <a16:creationId xmlns:a16="http://schemas.microsoft.com/office/drawing/2014/main" xmlns="" id="{0439B4DD-D8DB-D6CE-F5CF-59D3C4B3215C}"/>
              </a:ext>
            </a:extLst>
          </p:cNvPr>
          <p:cNvSpPr txBox="1"/>
          <p:nvPr/>
        </p:nvSpPr>
        <p:spPr>
          <a:xfrm>
            <a:off x="921313" y="3613331"/>
            <a:ext cx="1048163" cy="52318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đỉnh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13" name="Google Shape;214;p23">
            <a:extLst>
              <a:ext uri="{FF2B5EF4-FFF2-40B4-BE49-F238E27FC236}">
                <a16:creationId xmlns:a16="http://schemas.microsoft.com/office/drawing/2014/main" xmlns="" id="{FDBB826D-A415-0DEB-F11D-8223A03535C1}"/>
              </a:ext>
            </a:extLst>
          </p:cNvPr>
          <p:cNvSpPr txBox="1"/>
          <p:nvPr/>
        </p:nvSpPr>
        <p:spPr>
          <a:xfrm>
            <a:off x="921313" y="4627650"/>
            <a:ext cx="1048163" cy="52318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cạnh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14" name="Google Shape;214;p23">
            <a:extLst>
              <a:ext uri="{FF2B5EF4-FFF2-40B4-BE49-F238E27FC236}">
                <a16:creationId xmlns:a16="http://schemas.microsoft.com/office/drawing/2014/main" xmlns="" id="{6B2BDBF3-E7C4-604C-DD52-E567C941FE7B}"/>
              </a:ext>
            </a:extLst>
          </p:cNvPr>
          <p:cNvSpPr txBox="1"/>
          <p:nvPr/>
        </p:nvSpPr>
        <p:spPr>
          <a:xfrm>
            <a:off x="2375033" y="3613331"/>
            <a:ext cx="309032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chung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đỉnh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15" name="Google Shape;214;p23">
            <a:extLst>
              <a:ext uri="{FF2B5EF4-FFF2-40B4-BE49-F238E27FC236}">
                <a16:creationId xmlns:a16="http://schemas.microsoft.com/office/drawing/2014/main" xmlns="" id="{9CF4516B-031C-BBDD-AA7A-C5691FC9BAC6}"/>
              </a:ext>
            </a:extLst>
          </p:cNvPr>
          <p:cNvSpPr txBox="1"/>
          <p:nvPr/>
        </p:nvSpPr>
        <p:spPr>
          <a:xfrm>
            <a:off x="2375033" y="4627650"/>
            <a:ext cx="309032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chung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16" name="Google Shape;214;p23">
            <a:extLst>
              <a:ext uri="{FF2B5EF4-FFF2-40B4-BE49-F238E27FC236}">
                <a16:creationId xmlns:a16="http://schemas.microsoft.com/office/drawing/2014/main" xmlns="" id="{B547A09F-338F-596A-15AF-0AB324D5A1EC}"/>
              </a:ext>
            </a:extLst>
          </p:cNvPr>
          <p:cNvSpPr txBox="1"/>
          <p:nvPr/>
        </p:nvSpPr>
        <p:spPr>
          <a:xfrm>
            <a:off x="2375033" y="5263374"/>
            <a:ext cx="558727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tia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nhau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6771959" y="2016338"/>
            <a:ext cx="1678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ID2223 GA </a:t>
            </a:r>
            <a:r>
              <a:rPr lang="en-US" smtClean="0">
                <a:solidFill>
                  <a:schemeClr val="bg1"/>
                </a:solidFill>
              </a:rPr>
              <a:t>GV113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CD3DB25-0906-30DB-E047-6F0E440F12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115" t="40051" r="27308" b="43176"/>
          <a:stretch/>
        </p:blipFill>
        <p:spPr>
          <a:xfrm>
            <a:off x="8407791" y="2706190"/>
            <a:ext cx="3784209" cy="2386250"/>
          </a:xfrm>
          <a:prstGeom prst="rect">
            <a:avLst/>
          </a:prstGeom>
        </p:spPr>
      </p:pic>
      <p:sp>
        <p:nvSpPr>
          <p:cNvPr id="9" name="Google Shape;214;p23">
            <a:extLst>
              <a:ext uri="{FF2B5EF4-FFF2-40B4-BE49-F238E27FC236}">
                <a16:creationId xmlns:a16="http://schemas.microsoft.com/office/drawing/2014/main" xmlns="" id="{63FF082E-ED65-BD81-816B-E3CB601EFBA4}"/>
              </a:ext>
            </a:extLst>
          </p:cNvPr>
          <p:cNvSpPr txBox="1"/>
          <p:nvPr/>
        </p:nvSpPr>
        <p:spPr>
          <a:xfrm>
            <a:off x="752502" y="2775951"/>
            <a:ext cx="7477098" cy="27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HĐ2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Cho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ba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tia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Ox, Oy, Oz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3.1,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Ox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Oy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tia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a)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xét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đỉnh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xOz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zOy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xOz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oogle Shape;228;p25">
            <a:extLst>
              <a:ext uri="{FF2B5EF4-FFF2-40B4-BE49-F238E27FC236}">
                <a16:creationId xmlns:a16="http://schemas.microsoft.com/office/drawing/2014/main" xmlns="" id="{BF393690-08F9-289B-74C9-32326453102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502" y="1950456"/>
            <a:ext cx="608926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49;p8">
            <a:extLst>
              <a:ext uri="{FF2B5EF4-FFF2-40B4-BE49-F238E27FC236}">
                <a16:creationId xmlns:a16="http://schemas.microsoft.com/office/drawing/2014/main" xmlns="" id="{09AD4165-D834-1E4F-C3F4-7F94FCED6C92}"/>
              </a:ext>
            </a:extLst>
          </p:cNvPr>
          <p:cNvSpPr/>
          <p:nvPr/>
        </p:nvSpPr>
        <p:spPr>
          <a:xfrm>
            <a:off x="752502" y="1376258"/>
            <a:ext cx="769812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trí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biệt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:</a:t>
            </a:r>
            <a:endParaRPr sz="2800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E435F73-DF07-8C40-873B-6611255844A0}"/>
              </a:ext>
            </a:extLst>
          </p:cNvPr>
          <p:cNvSpPr txBox="1"/>
          <p:nvPr/>
        </p:nvSpPr>
        <p:spPr>
          <a:xfrm>
            <a:off x="0" y="18317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8: GÓC Ở VỊ TRÍ ĐẶC BIỆT.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TIA PHÂN GIÁC CỦA MỘT GÓC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(T1)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Google Shape;149;p8">
            <a:extLst>
              <a:ext uri="{FF2B5EF4-FFF2-40B4-BE49-F238E27FC236}">
                <a16:creationId xmlns:a16="http://schemas.microsoft.com/office/drawing/2014/main" xmlns="" id="{CDE13202-EE55-1A0E-7C91-41CC04B13456}"/>
              </a:ext>
            </a:extLst>
          </p:cNvPr>
          <p:cNvSpPr/>
          <p:nvPr/>
        </p:nvSpPr>
        <p:spPr>
          <a:xfrm>
            <a:off x="1361428" y="2047972"/>
            <a:ext cx="342158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Hai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kề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bù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:</a:t>
            </a:r>
            <a:endParaRPr sz="2800" dirty="0">
              <a:solidFill>
                <a:srgbClr val="0000FF"/>
              </a:solidFill>
            </a:endParaRPr>
          </a:p>
        </p:txBody>
      </p:sp>
      <p:pic>
        <p:nvPicPr>
          <p:cNvPr id="16" name="Google Shape;441;p15" descr="https://lh3.googleusercontent.com/-AcQpOsE9Fe4/WsHK8LtLsrI/AAAAAAAABsE/V_7vJCccJhkqXVUlZDhGyCMvEjxzBAWaQCHMYCw/h136/3-mau_slide_powerpoint_dep_ctu.vn_(312).gif">
            <a:extLst>
              <a:ext uri="{FF2B5EF4-FFF2-40B4-BE49-F238E27FC236}">
                <a16:creationId xmlns:a16="http://schemas.microsoft.com/office/drawing/2014/main" xmlns="" id="{914E06B1-8E14-0BFC-AD42-97FBD68190F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53" y="-6367"/>
            <a:ext cx="1695450" cy="12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441;p15" descr="https://lh3.googleusercontent.com/-AcQpOsE9Fe4/WsHK8LtLsrI/AAAAAAAABsE/V_7vJCccJhkqXVUlZDhGyCMvEjxzBAWaQCHMYCw/h136/3-mau_slide_powerpoint_dep_ctu.vn_(312).gif">
            <a:extLst>
              <a:ext uri="{FF2B5EF4-FFF2-40B4-BE49-F238E27FC236}">
                <a16:creationId xmlns:a16="http://schemas.microsoft.com/office/drawing/2014/main" xmlns="" id="{4CC29710-05C8-2664-E9DD-B16A8884CED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96550" y="-6368"/>
            <a:ext cx="1695450" cy="12954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2"/>
          <p:cNvSpPr txBox="1"/>
          <p:nvPr/>
        </p:nvSpPr>
        <p:spPr>
          <a:xfrm>
            <a:off x="6771959" y="2016338"/>
            <a:ext cx="1678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ID2223 GA </a:t>
            </a:r>
            <a:r>
              <a:rPr lang="en-US" smtClean="0">
                <a:solidFill>
                  <a:schemeClr val="bg1"/>
                </a:solidFill>
              </a:rPr>
              <a:t>GV113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6924359" y="2168738"/>
            <a:ext cx="1678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ID2223 GA </a:t>
            </a:r>
            <a:r>
              <a:rPr lang="en-US" smtClean="0">
                <a:solidFill>
                  <a:schemeClr val="bg1"/>
                </a:solidFill>
              </a:rPr>
              <a:t>GV113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F695D8-289A-FFD1-1444-98983FAE027E}"/>
              </a:ext>
            </a:extLst>
          </p:cNvPr>
          <p:cNvSpPr txBox="1"/>
          <p:nvPr/>
        </p:nvSpPr>
        <p:spPr>
          <a:xfrm>
            <a:off x="0" y="18317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8: GÓC Ở VỊ TRÍ ĐẶC BIỆT.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TIA PHÂN GIÁC CỦA MỘT GÓC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(T1)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Google Shape;441;p15" descr="https://lh3.googleusercontent.com/-AcQpOsE9Fe4/WsHK8LtLsrI/AAAAAAAABsE/V_7vJCccJhkqXVUlZDhGyCMvEjxzBAWaQCHMYCw/h136/3-mau_slide_powerpoint_dep_ctu.vn_(312).gif">
            <a:extLst>
              <a:ext uri="{FF2B5EF4-FFF2-40B4-BE49-F238E27FC236}">
                <a16:creationId xmlns:a16="http://schemas.microsoft.com/office/drawing/2014/main" xmlns="" id="{0EDEBCB9-4612-D97C-425E-0211311B65A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3" y="-6367"/>
            <a:ext cx="1695450" cy="12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15" descr="https://lh3.googleusercontent.com/-AcQpOsE9Fe4/WsHK8LtLsrI/AAAAAAAABsE/V_7vJCccJhkqXVUlZDhGyCMvEjxzBAWaQCHMYCw/h136/3-mau_slide_powerpoint_dep_ctu.vn_(312).gif">
            <a:extLst>
              <a:ext uri="{FF2B5EF4-FFF2-40B4-BE49-F238E27FC236}">
                <a16:creationId xmlns:a16="http://schemas.microsoft.com/office/drawing/2014/main" xmlns="" id="{5E9CCA37-28C0-E431-76F8-538BF8EDC31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96550" y="-6368"/>
            <a:ext cx="1695450" cy="12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D605975-C468-D4A4-A83B-BF36FC6A65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115" t="40051" r="27308" b="43176"/>
          <a:stretch/>
        </p:blipFill>
        <p:spPr>
          <a:xfrm>
            <a:off x="8407791" y="2856318"/>
            <a:ext cx="3784209" cy="2386250"/>
          </a:xfrm>
          <a:prstGeom prst="rect">
            <a:avLst/>
          </a:prstGeom>
        </p:spPr>
      </p:pic>
      <p:sp>
        <p:nvSpPr>
          <p:cNvPr id="9" name="Google Shape;214;p23">
            <a:extLst>
              <a:ext uri="{FF2B5EF4-FFF2-40B4-BE49-F238E27FC236}">
                <a16:creationId xmlns:a16="http://schemas.microsoft.com/office/drawing/2014/main" xmlns="" id="{D75D0760-E585-D664-0BD0-862EC42BA062}"/>
              </a:ext>
            </a:extLst>
          </p:cNvPr>
          <p:cNvSpPr txBox="1"/>
          <p:nvPr/>
        </p:nvSpPr>
        <p:spPr>
          <a:xfrm>
            <a:off x="752502" y="2926079"/>
            <a:ext cx="747709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Hai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chung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tia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đối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kề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bù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214;p23">
            <a:extLst>
              <a:ext uri="{FF2B5EF4-FFF2-40B4-BE49-F238E27FC236}">
                <a16:creationId xmlns:a16="http://schemas.microsoft.com/office/drawing/2014/main" xmlns="" id="{4D4DC359-B7FD-6F1C-837A-507F7B51140C}"/>
              </a:ext>
            </a:extLst>
          </p:cNvPr>
          <p:cNvSpPr txBox="1"/>
          <p:nvPr/>
        </p:nvSpPr>
        <p:spPr>
          <a:xfrm>
            <a:off x="752502" y="4268363"/>
            <a:ext cx="747709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Hai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kề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bù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tổng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  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332F5BB1-B77E-D06D-3677-6D87A09B00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581134"/>
              </p:ext>
            </p:extLst>
          </p:nvPr>
        </p:nvGraphicFramePr>
        <p:xfrm>
          <a:off x="7341706" y="4382907"/>
          <a:ext cx="622851" cy="375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6" imgW="317160" imgH="177480" progId="Equation.DSMT4">
                  <p:embed/>
                </p:oleObj>
              </mc:Choice>
              <mc:Fallback>
                <p:oleObj name="Equation" r:id="rId6" imgW="317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41706" y="4382907"/>
                        <a:ext cx="622851" cy="375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Google Shape;228;p25">
            <a:extLst>
              <a:ext uri="{FF2B5EF4-FFF2-40B4-BE49-F238E27FC236}">
                <a16:creationId xmlns:a16="http://schemas.microsoft.com/office/drawing/2014/main" xmlns="" id="{DE08F2D8-8678-3388-9402-91B74DA862C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2502" y="1950456"/>
            <a:ext cx="608926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49;p8">
            <a:extLst>
              <a:ext uri="{FF2B5EF4-FFF2-40B4-BE49-F238E27FC236}">
                <a16:creationId xmlns:a16="http://schemas.microsoft.com/office/drawing/2014/main" xmlns="" id="{CA95FA15-944D-6F2F-39F4-0DA921F575CF}"/>
              </a:ext>
            </a:extLst>
          </p:cNvPr>
          <p:cNvSpPr/>
          <p:nvPr/>
        </p:nvSpPr>
        <p:spPr>
          <a:xfrm>
            <a:off x="752502" y="1376258"/>
            <a:ext cx="769812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trí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biệt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:</a:t>
            </a:r>
            <a:endParaRPr sz="2800" dirty="0">
              <a:solidFill>
                <a:srgbClr val="0000FF"/>
              </a:solidFill>
            </a:endParaRPr>
          </a:p>
        </p:txBody>
      </p:sp>
      <p:sp>
        <p:nvSpPr>
          <p:cNvPr id="14" name="Google Shape;149;p8">
            <a:extLst>
              <a:ext uri="{FF2B5EF4-FFF2-40B4-BE49-F238E27FC236}">
                <a16:creationId xmlns:a16="http://schemas.microsoft.com/office/drawing/2014/main" xmlns="" id="{3849CEF5-8F3D-65DC-0A1E-A785F7997D2F}"/>
              </a:ext>
            </a:extLst>
          </p:cNvPr>
          <p:cNvSpPr/>
          <p:nvPr/>
        </p:nvSpPr>
        <p:spPr>
          <a:xfrm>
            <a:off x="1361428" y="2047972"/>
            <a:ext cx="342158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Hai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kề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bù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  <a:sym typeface="Times New Roman"/>
              </a:rPr>
              <a:t>:</a:t>
            </a:r>
            <a:endParaRPr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1133</Words>
  <Application>Microsoft Office PowerPoint</Application>
  <PresentationFormat>Custom</PresentationFormat>
  <Paragraphs>134</Paragraphs>
  <Slides>27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Tahoma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95</cp:revision>
  <dcterms:created xsi:type="dcterms:W3CDTF">2021-06-21T15:30:30Z</dcterms:created>
  <dcterms:modified xsi:type="dcterms:W3CDTF">2022-08-20T03:41:20Z</dcterms:modified>
</cp:coreProperties>
</file>