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4"/>
  </p:notesMasterIdLst>
  <p:sldIdLst>
    <p:sldId id="256" r:id="rId4"/>
    <p:sldId id="258" r:id="rId5"/>
    <p:sldId id="257" r:id="rId6"/>
    <p:sldId id="288" r:id="rId7"/>
    <p:sldId id="281" r:id="rId8"/>
    <p:sldId id="317" r:id="rId9"/>
    <p:sldId id="391" r:id="rId10"/>
    <p:sldId id="394" r:id="rId11"/>
    <p:sldId id="395" r:id="rId12"/>
    <p:sldId id="409" r:id="rId13"/>
    <p:sldId id="393" r:id="rId14"/>
    <p:sldId id="262" r:id="rId15"/>
    <p:sldId id="271" r:id="rId16"/>
    <p:sldId id="272" r:id="rId17"/>
    <p:sldId id="400" r:id="rId18"/>
    <p:sldId id="404" r:id="rId19"/>
    <p:sldId id="396" r:id="rId20"/>
    <p:sldId id="401" r:id="rId21"/>
    <p:sldId id="402" r:id="rId22"/>
    <p:sldId id="403" r:id="rId23"/>
    <p:sldId id="405" r:id="rId24"/>
    <p:sldId id="406" r:id="rId25"/>
    <p:sldId id="407" r:id="rId26"/>
    <p:sldId id="408" r:id="rId27"/>
    <p:sldId id="397" r:id="rId28"/>
    <p:sldId id="410" r:id="rId29"/>
    <p:sldId id="392" r:id="rId30"/>
    <p:sldId id="299" r:id="rId31"/>
    <p:sldId id="411" r:id="rId32"/>
    <p:sldId id="44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58" autoAdjust="0"/>
    <p:restoredTop sz="94660"/>
  </p:normalViewPr>
  <p:slideViewPr>
    <p:cSldViewPr snapToGrid="0">
      <p:cViewPr varScale="1">
        <p:scale>
          <a:sx n="29" d="100"/>
          <a:sy n="29" d="100"/>
        </p:scale>
        <p:origin x="36" y="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F1C16-EB63-42DE-A3DE-AEA622F118EA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3FF84-7A78-4710-94CE-38FE77DA4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6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F96FE-4BFD-4EB0-860E-F76DA26018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7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F96FE-4BFD-4EB0-860E-F76DA26018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9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20FB-4AA5-4253-AD8E-CB6142536F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14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F96FE-4BFD-4EB0-860E-F76DA26018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70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F96FE-4BFD-4EB0-860E-F76DA26018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4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20FB-4AA5-4253-AD8E-CB6142536FD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619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F96FE-4BFD-4EB0-860E-F76DA26018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38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D51F-79FB-84A4-017C-88E896A86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06E9B-4571-5484-CF26-9C9C1E41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6883B-8D22-C01A-EC3C-31DD7737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0DB5-EB4B-4587-AB33-2A2DC8790A36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C7B6F-92F1-2FE3-AA9F-B9DCE1E4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60E82-C891-B96F-6E57-11741493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4DCF-9A98-4195-852F-190BFC9D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6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7C70-FBA2-81C2-BEB8-F817157D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70EC8-B804-45FA-5627-73069147F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F90BA-02C6-B163-172D-13A9B3A4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0DB5-EB4B-4587-AB33-2A2DC8790A36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9E386-1E44-2082-523E-47371A03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8B5E4-8BF7-5194-19CF-6FE74F18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4DCF-9A98-4195-852F-190BFC9D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3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63993B-DB44-E745-5463-45217CF8C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9AD6C9-9785-3B36-4CC4-7C705A1DF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83816-6769-727B-9DFD-709460EA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0DB5-EB4B-4587-AB33-2A2DC8790A36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239B0-F128-2A4B-DF6E-DF1F002D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1C0E8-1E9D-7190-85BA-46F1F5C2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4DCF-9A98-4195-852F-190BFC9D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0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76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504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26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48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669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335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784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05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D8A8-628A-2AE8-A05A-2A6EC4D4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8D991-0CDD-559D-1F1E-55280F18A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13104-8D5C-19B3-336F-2DE502F1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0DB5-EB4B-4587-AB33-2A2DC8790A36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31DCA-4B30-63B0-D9C2-B32D722B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BA615-A070-2D7D-7071-58CB0306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4DCF-9A98-4195-852F-190BFC9D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02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94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229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69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462916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762555-80B2-C811-C190-A217F8D13B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1D8F3-5252-4D85-A2DC-C2C1B72C2CB7}" type="datetimeFigureOut">
              <a:rPr lang="en-US"/>
              <a:pPr>
                <a:defRPr/>
              </a:pPr>
              <a:t>24/8/2023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2E14A1-A880-8E7A-26DF-F02ED670F1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12334E-5094-0DEB-D268-F4FF749549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31A57-2A10-49DF-953B-00BB93D11A9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33607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3C799-C541-B138-6626-569BEB84B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83AA6-2209-41A9-AE79-1F67BF1CAA9E}" type="datetimeFigureOut">
              <a:rPr lang="en-US"/>
              <a:pPr>
                <a:defRPr/>
              </a:pPr>
              <a:t>24/8/2023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CED078-B013-E606-A2C0-9A07D1FCA8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BA6C62-76F6-E76F-B074-294257208F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5482C-D666-4557-B4B7-349D35DF29D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3178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319FE3-8A54-E197-23D0-FE0728ED2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9711C-EBED-4963-AB9F-0C5F66151F99}" type="datetimeFigureOut">
              <a:rPr lang="en-US"/>
              <a:pPr>
                <a:defRPr/>
              </a:pPr>
              <a:t>24/8/2023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07594E-44C7-2179-77B6-F4585AD31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EDB3AF-0B7C-23E6-8DCE-989441858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3E144-2D05-4E8B-A399-B4CDA527A02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05551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D95C9D-E3F9-0228-D60B-271331556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6087-E6D9-4E6E-A380-6DB2E61B702F}" type="datetimeFigureOut">
              <a:rPr lang="en-US"/>
              <a:pPr>
                <a:defRPr/>
              </a:pPr>
              <a:t>24/8/2023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307797-4AE0-52F4-7A1B-12266DAD3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9363E4-2294-8BCA-60E0-F10863EC4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47FBE-14C8-498C-AAA6-8D33EF5AD6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5670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B8BC471-81E1-BD28-AAC8-4C282F33F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29DCC-0F95-4D4A-B79F-9B590EB77659}" type="datetimeFigureOut">
              <a:rPr lang="en-US"/>
              <a:pPr>
                <a:defRPr/>
              </a:pPr>
              <a:t>24/8/2023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E283D3-43AA-4D76-68DE-117C21BB2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7C1884-2E3C-1C27-5C0C-745F1F995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1F78-F4E4-4B92-952A-91EA189E90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2742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F95EAD-ECFC-F981-C81E-79ABC1312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9BE2-5632-4410-A41E-3F2B4767C1C9}" type="datetimeFigureOut">
              <a:rPr lang="en-US"/>
              <a:pPr>
                <a:defRPr/>
              </a:pPr>
              <a:t>24/8/2023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EAC00D-6295-8EFE-26EC-DECEB22CF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BE9A2B-2D82-B7E0-D738-E5C87B437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95DE5-4371-444D-BC7E-6CD6239EC76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551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02579-BD34-3EE7-1DCA-016A62B4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0CA32-AEBF-1106-2A7A-16A8E5FED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919B8-CD6A-10B2-A8D3-DB636278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0DB5-EB4B-4587-AB33-2A2DC8790A36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D22A3-176F-690D-4545-FDE5EFF6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4A5FA-6CD5-85A0-E9F5-2B47B9F4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4DCF-9A98-4195-852F-190BFC9D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76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3AB07D-8C26-E6C5-3F96-1218A2DF2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4DEE6-5543-43B8-9464-6C798544110C}" type="datetimeFigureOut">
              <a:rPr lang="en-US"/>
              <a:pPr>
                <a:defRPr/>
              </a:pPr>
              <a:t>24/8/2023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C2A2E3-80BB-00FB-6CD8-764AB3DA1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98F9643-FA66-948F-B7A7-1887D4C3E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41701-3D1D-478D-8AF2-3D3C51BC5B9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87498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84B538-D62D-5D0E-2FED-BF8BD08F5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FBACA-9BCF-4B41-B126-063BBA59A1D6}" type="datetimeFigureOut">
              <a:rPr lang="en-US"/>
              <a:pPr>
                <a:defRPr/>
              </a:pPr>
              <a:t>24/8/2023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3AE00-01D1-02DE-A4C5-BBD963B164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697793-BEB6-8B52-ECB5-0D3CFF6EC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C52A6-4BF3-4C7D-8328-12C41D01A3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6774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DDCB4-6BB7-3C23-E699-0D38E1EF8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26AB2-6BD7-44E8-B988-B0C98D2D4AC8}" type="datetimeFigureOut">
              <a:rPr lang="en-US"/>
              <a:pPr>
                <a:defRPr/>
              </a:pPr>
              <a:t>24/8/2023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F22EF1-9935-5381-1860-8D3B458D7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97307-F53A-AF43-BDD4-953DA9D9BD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045BD-AF75-4D66-A675-A10BDA26305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2482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98F332-4886-17DD-23FD-77A5293456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78E57-E112-4E46-A896-389011AB56D8}" type="datetimeFigureOut">
              <a:rPr lang="en-US"/>
              <a:pPr>
                <a:defRPr/>
              </a:pPr>
              <a:t>24/8/2023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888855-E827-E726-879D-A27CDAF2F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5D0FB0-D33E-81A8-B4BA-21593B7A7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56A3F-A4FE-43E6-BC0E-4731861BD1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3545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C50BD4-62CD-2935-3AB7-A7EA60198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0E4F3-88B6-4C0C-A486-422598298671}" type="datetimeFigureOut">
              <a:rPr lang="en-US"/>
              <a:pPr>
                <a:defRPr/>
              </a:pPr>
              <a:t>24/8/2023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E05AC5-8CB2-1AB9-25E5-C35A9ABE3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86E6CE-974C-74E4-9E82-E17FA108B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3CD14-6E4F-4999-A5E3-01CC8921A07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4684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êu đề, Văn bản và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ClipArt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D3E29-7971-7DF1-20D6-146A3DD2E8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D37CD-B9A2-4E40-9632-036630C056A3}" type="datetimeFigureOut">
              <a:rPr lang="en-US"/>
              <a:pPr>
                <a:defRPr/>
              </a:pPr>
              <a:t>24/8/2023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BFF56-D0AF-5596-B3A6-464D1424D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8B12F-248C-EADE-E874-28AF69C16E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74B4D-4031-4E64-9F42-3961DCF671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7783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325086-A452-E5A0-468A-907ADBD33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D5DA3-3049-42EA-9BAA-95AB1F1871A8}" type="datetimeFigureOut">
              <a:rPr lang="en-US"/>
              <a:pPr>
                <a:defRPr/>
              </a:pPr>
              <a:t>24/8/2023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3B278E-CD39-F9BD-8D44-6A5EA38C3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2FD525-5E57-A86B-0151-58826EC8A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385E0-B5A5-4FA6-B832-8217D749825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9379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êu đề, Văn bản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3A835C6-6A3E-A2D4-87AD-0ECFEA0F95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AEB27-869E-4A3F-812A-84E6AA537167}" type="datetimeFigureOut">
              <a:rPr lang="en-US"/>
              <a:pPr>
                <a:defRPr/>
              </a:pPr>
              <a:t>24/8/2023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2B8BF7C-E605-0173-82CC-E74CB88506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1C0783-4343-9DCD-2486-29AE3739DB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72EA1-3637-46CC-963E-6C59C0DF3D6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626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AFB2-7D6D-6D56-8BE8-A56AA47A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EA3A3-D03D-186F-1FA3-657378A0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8918C-3441-883B-EEA4-553E7AD8B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C6CA8-1199-20B8-5B7F-5F150DA8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0DB5-EB4B-4587-AB33-2A2DC8790A36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F64CA-EA0F-D2F4-66A6-7631C5C54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3025B-0CF2-F42C-6F1A-E8F734EC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4DCF-9A98-4195-852F-190BFC9D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5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E4B2-B1E4-D322-0E30-425F6D0E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E1597-EE9C-D4D2-5567-A399772E7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3D589-43E8-95EF-785D-6697E1403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F61B4-D1BF-0B38-E5B9-5B991BCDF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974F24-B009-3961-AEF1-470AED2C2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34E6DB-B0EA-7A84-7B17-EC8F5020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0DB5-EB4B-4587-AB33-2A2DC8790A36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3C08D7-EC29-9D90-2B20-5139AB92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D393C-8E6A-44E2-6220-057607E7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4DCF-9A98-4195-852F-190BFC9D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3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914D-339B-3DCD-35D5-B6003538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409D7-9A2D-E9E4-AB0A-6B8084D9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0DB5-EB4B-4587-AB33-2A2DC8790A36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B91D5-7A3D-3912-1517-2D158E96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30439-AC2F-AFAB-80C9-14942E7F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4DCF-9A98-4195-852F-190BFC9D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5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446B4-AA07-680F-B9E7-86318A6D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0DB5-EB4B-4587-AB33-2A2DC8790A36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57A20F-D8DE-794A-FE0D-C013FD91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367AA-1489-C269-8867-C27F9A32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4DCF-9A98-4195-852F-190BFC9D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3DA5-3AE4-94A9-C83F-FDED51B7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8BBE6-F1F6-F1CD-13FC-CF69B88A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0DC9C-2DB5-1D5A-9AA8-F934266F1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CD6B1-8779-867C-1C13-0BCE6CFBB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0DB5-EB4B-4587-AB33-2A2DC8790A36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20076-C713-118C-F6E8-EE6693F4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2F04F-C7A0-EA57-2420-9FB8EC5A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4DCF-9A98-4195-852F-190BFC9D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E353-C463-179D-7A71-2A1E22068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49FA41-8828-4A0C-95A7-315B18DB5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00378-5F60-2696-70BC-F1B5D046C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9E0B2-6F19-3ECE-3582-A4E5C9F6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0DB5-EB4B-4587-AB33-2A2DC8790A36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F605E-4142-1064-2BA0-0F495344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FA6DC-FC81-999E-834B-5AD8D572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4DCF-9A98-4195-852F-190BFC9D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6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B281-4AFA-1C7C-7C44-B7EC996F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26284-0907-2764-DF32-8CB9F9908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3EA98-859B-0381-9B36-51BB7DA2E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C0DB5-EB4B-4587-AB33-2A2DC8790A36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C78E2-6209-F9D4-8B27-76A1FC23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700D5-CDC2-08CA-1FD1-F2637FDDA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4DCF-9A98-4195-852F-190BFC9D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C5F4-8241-4297-A607-2414451469E3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98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75D6ED-4BF0-379C-3945-7967CAC28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B268935-DDBB-15C3-0EA9-D0AF64D5D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CD53D187-555A-C9AE-C01E-96A014D471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42E8261-B014-4FC3-BC43-4A843BCC6A12}" type="datetimeFigureOut">
              <a:rPr lang="en-US"/>
              <a:pPr>
                <a:defRPr/>
              </a:pPr>
              <a:t>24/8/2023</a:t>
            </a:fld>
            <a:endParaRPr lang="en-US"/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039A8B66-8C08-6490-7FCB-3E947DFD8D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F9E133F2-0848-ADE1-A1F6-E2E72518D2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1EFEF04-8D3B-400E-883B-9EEB3ECE62E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044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24BDABA0-9089-D055-F56E-E9E1FF4EB27B}"/>
              </a:ext>
            </a:extLst>
          </p:cNvPr>
          <p:cNvSpPr/>
          <p:nvPr/>
        </p:nvSpPr>
        <p:spPr>
          <a:xfrm>
            <a:off x="3509582" y="2211978"/>
            <a:ext cx="5287132" cy="3682216"/>
          </a:xfrm>
          <a:custGeom>
            <a:avLst/>
            <a:gdLst/>
            <a:ahLst/>
            <a:cxnLst/>
            <a:rect l="l" t="t" r="r" b="b"/>
            <a:pathLst>
              <a:path w="3559995" h="3559995">
                <a:moveTo>
                  <a:pt x="0" y="0"/>
                </a:moveTo>
                <a:lnTo>
                  <a:pt x="3559996" y="0"/>
                </a:lnTo>
                <a:lnTo>
                  <a:pt x="3559996" y="3559995"/>
                </a:lnTo>
                <a:lnTo>
                  <a:pt x="0" y="3559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F53C26-248E-4AEB-9999-D41DB034BA6C}"/>
              </a:ext>
            </a:extLst>
          </p:cNvPr>
          <p:cNvSpPr/>
          <p:nvPr/>
        </p:nvSpPr>
        <p:spPr>
          <a:xfrm>
            <a:off x="3017718" y="109796"/>
            <a:ext cx="5947012" cy="652239"/>
          </a:xfrm>
          <a:prstGeom prst="roundRect">
            <a:avLst>
              <a:gd name="adj" fmla="val 50000"/>
            </a:avLst>
          </a:prstGeom>
          <a:solidFill>
            <a:srgbClr val="FAAF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09448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24" algn="l" defTabSz="609448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448" algn="l" defTabSz="609448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171" algn="l" defTabSz="609448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8895" algn="l" defTabSz="609448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619" algn="l" defTabSz="609448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343" algn="l" defTabSz="609448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067" algn="l" defTabSz="609448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7790" algn="l" defTabSz="609448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4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!!1a">
            <a:extLst>
              <a:ext uri="{FF2B5EF4-FFF2-40B4-BE49-F238E27FC236}">
                <a16:creationId xmlns:a16="http://schemas.microsoft.com/office/drawing/2014/main" id="{65DA152C-4C6C-4037-B246-7F8E64CF95AF}"/>
              </a:ext>
            </a:extLst>
          </p:cNvPr>
          <p:cNvSpPr txBox="1"/>
          <p:nvPr/>
        </p:nvSpPr>
        <p:spPr>
          <a:xfrm>
            <a:off x="3452433" y="86242"/>
            <a:ext cx="5419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24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448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171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8895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619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343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067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7790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4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KHỞI ĐỘNG</a:t>
            </a:r>
          </a:p>
          <a:p>
            <a:pPr marL="0" marR="0" lvl="0" indent="0" algn="ctr" defTabSz="6094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marR="0" lvl="0" indent="0" algn="ctr" defTabSz="6094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ĐÂY LÀ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CCD72A-ED8C-6A89-90C3-81247EF5E6B5}"/>
              </a:ext>
            </a:extLst>
          </p:cNvPr>
          <p:cNvSpPr txBox="1"/>
          <p:nvPr/>
        </p:nvSpPr>
        <p:spPr>
          <a:xfrm>
            <a:off x="4876863" y="6275233"/>
            <a:ext cx="222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 THAI</a:t>
            </a:r>
          </a:p>
        </p:txBody>
      </p:sp>
    </p:spTree>
    <p:extLst>
      <p:ext uri="{BB962C8B-B14F-4D97-AF65-F5344CB8AC3E}">
        <p14:creationId xmlns:p14="http://schemas.microsoft.com/office/powerpoint/2010/main" val="332136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-820271" y="2248712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47" y="4494915"/>
            <a:ext cx="4601523" cy="171547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110238" y="647615"/>
            <a:ext cx="64459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46"/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I.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Hệ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sinh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dục</a:t>
            </a:r>
            <a:endParaRPr lang="en-US" altLang="zh-CN" sz="4000" b="1" dirty="0"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  <a:p>
            <a:pPr defTabSz="914446"/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1.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Cơ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quan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sinh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dục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nam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DDB33-3E4B-3830-D5E6-405F98678457}"/>
              </a:ext>
            </a:extLst>
          </p:cNvPr>
          <p:cNvSpPr txBox="1"/>
          <p:nvPr/>
        </p:nvSpPr>
        <p:spPr>
          <a:xfrm>
            <a:off x="2189128" y="2704888"/>
            <a:ext cx="90122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Cơ quan sinh dục nam gồm hai tinh hoàn nằm trong bìu, mào t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nh, ống dẫn tinh,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ống đái, dương vật.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(PHT 1)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5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8479CB-1E07-3D22-2DDC-2B5A2C5D5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80" y="547687"/>
            <a:ext cx="1055399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2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846840" y="1602868"/>
            <a:ext cx="10657952" cy="3807333"/>
            <a:chOff x="0" y="0"/>
            <a:chExt cx="6033993" cy="284038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033993" cy="2840381"/>
            </a:xfrm>
            <a:custGeom>
              <a:avLst/>
              <a:gdLst/>
              <a:ahLst/>
              <a:cxnLst/>
              <a:rect l="l" t="t" r="r" b="b"/>
              <a:pathLst>
                <a:path w="6033993" h="2840381">
                  <a:moveTo>
                    <a:pt x="5909533" y="59690"/>
                  </a:moveTo>
                  <a:cubicBezTo>
                    <a:pt x="5945093" y="59690"/>
                    <a:pt x="5974303" y="88900"/>
                    <a:pt x="5974303" y="124460"/>
                  </a:cubicBezTo>
                  <a:lnTo>
                    <a:pt x="5974303" y="2715921"/>
                  </a:lnTo>
                  <a:cubicBezTo>
                    <a:pt x="5974303" y="2751481"/>
                    <a:pt x="5945093" y="2780691"/>
                    <a:pt x="5909533" y="2780691"/>
                  </a:cubicBezTo>
                  <a:lnTo>
                    <a:pt x="124460" y="2780691"/>
                  </a:lnTo>
                  <a:cubicBezTo>
                    <a:pt x="88900" y="2780691"/>
                    <a:pt x="59690" y="2751481"/>
                    <a:pt x="59690" y="271592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09533" y="59690"/>
                  </a:lnTo>
                  <a:moveTo>
                    <a:pt x="590953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715921"/>
                  </a:lnTo>
                  <a:cubicBezTo>
                    <a:pt x="0" y="2784501"/>
                    <a:pt x="55880" y="2840381"/>
                    <a:pt x="124460" y="2840381"/>
                  </a:cubicBezTo>
                  <a:lnTo>
                    <a:pt x="5909533" y="2840381"/>
                  </a:lnTo>
                  <a:cubicBezTo>
                    <a:pt x="5978113" y="2840381"/>
                    <a:pt x="6033993" y="2784501"/>
                    <a:pt x="6033993" y="2715921"/>
                  </a:cubicBezTo>
                  <a:lnTo>
                    <a:pt x="6033993" y="124460"/>
                  </a:lnTo>
                  <a:cubicBezTo>
                    <a:pt x="6033993" y="55880"/>
                    <a:pt x="5978113" y="0"/>
                    <a:pt x="5909533" y="0"/>
                  </a:cubicBez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687211" y="1121229"/>
            <a:ext cx="1732103" cy="1774704"/>
          </a:xfrm>
          <a:custGeom>
            <a:avLst/>
            <a:gdLst/>
            <a:ahLst/>
            <a:cxnLst/>
            <a:rect l="l" t="t" r="r" b="b"/>
            <a:pathLst>
              <a:path w="2598832" h="2662056">
                <a:moveTo>
                  <a:pt x="0" y="0"/>
                </a:moveTo>
                <a:lnTo>
                  <a:pt x="2598832" y="0"/>
                </a:lnTo>
                <a:lnTo>
                  <a:pt x="2598832" y="2662056"/>
                </a:lnTo>
                <a:lnTo>
                  <a:pt x="0" y="2662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419314" y="1953418"/>
            <a:ext cx="8864845" cy="84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Tinh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hoàn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nằm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bìu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thuận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lợi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gì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việc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sản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tinh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trùng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?</a:t>
            </a:r>
          </a:p>
        </p:txBody>
      </p:sp>
      <p:grpSp>
        <p:nvGrpSpPr>
          <p:cNvPr id="14" name="Group 8"/>
          <p:cNvGrpSpPr/>
          <p:nvPr/>
        </p:nvGrpSpPr>
        <p:grpSpPr>
          <a:xfrm>
            <a:off x="1149896" y="3130024"/>
            <a:ext cx="10051840" cy="2280176"/>
            <a:chOff x="0" y="-241102"/>
            <a:chExt cx="21640800" cy="4355904"/>
          </a:xfrm>
        </p:grpSpPr>
        <p:grpSp>
          <p:nvGrpSpPr>
            <p:cNvPr id="15" name="Group 9"/>
            <p:cNvGrpSpPr/>
            <p:nvPr/>
          </p:nvGrpSpPr>
          <p:grpSpPr>
            <a:xfrm>
              <a:off x="0" y="-241102"/>
              <a:ext cx="21640800" cy="4355904"/>
              <a:chOff x="0" y="-47625"/>
              <a:chExt cx="4274726" cy="860425"/>
            </a:xfrm>
          </p:grpSpPr>
          <p:sp>
            <p:nvSpPr>
              <p:cNvPr id="17" name="Freeform 10"/>
              <p:cNvSpPr/>
              <p:nvPr/>
            </p:nvSpPr>
            <p:spPr>
              <a:xfrm>
                <a:off x="0" y="0"/>
                <a:ext cx="4274726" cy="559573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42196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397638"/>
                    </a:lnTo>
                    <a:cubicBezTo>
                      <a:pt x="4274726" y="411073"/>
                      <a:pt x="4263834" y="421964"/>
                      <a:pt x="4250399" y="421964"/>
                    </a:cubicBezTo>
                    <a:lnTo>
                      <a:pt x="24327" y="421964"/>
                    </a:lnTo>
                    <a:cubicBezTo>
                      <a:pt x="10891" y="421964"/>
                      <a:pt x="0" y="411073"/>
                      <a:pt x="0" y="39763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7AD">
                      <a:alpha val="100000"/>
                    </a:srgbClr>
                  </a:gs>
                  <a:gs pos="100000">
                    <a:srgbClr val="FFA9F9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 b="1">
                  <a:latin typeface="Arial" pitchFamily="34" charset="0"/>
                </a:endParaRPr>
              </a:p>
            </p:txBody>
          </p:sp>
        </p:grpSp>
        <p:sp>
          <p:nvSpPr>
            <p:cNvPr id="16" name="TextBox 12"/>
            <p:cNvSpPr txBox="1"/>
            <p:nvPr/>
          </p:nvSpPr>
          <p:spPr>
            <a:xfrm>
              <a:off x="639355" y="235189"/>
              <a:ext cx="20362091" cy="2359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Nhiệt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độ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thích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hợp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cho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việc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sản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sinh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tinh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trùng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là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khoảng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33 – 34°C,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tinh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hoàn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nằm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trong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bìu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(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ngoài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ổ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bụng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)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sẽ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có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điều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kiện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nhiệt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độ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phù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hợp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cho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việc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sản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sinh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tinh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trùng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.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 Box 7">
            <a:extLst>
              <a:ext uri="{FF2B5EF4-FFF2-40B4-BE49-F238E27FC236}">
                <a16:creationId xmlns:a16="http://schemas.microsoft.com/office/drawing/2014/main" id="{E7592C85-445E-7622-AF8C-BCA92BBB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5591175"/>
            <a:ext cx="1866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Tinh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trùng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724" name="Picture 28" descr="muscle21">
            <a:extLst>
              <a:ext uri="{FF2B5EF4-FFF2-40B4-BE49-F238E27FC236}">
                <a16:creationId xmlns:a16="http://schemas.microsoft.com/office/drawing/2014/main" id="{EE4E33BD-EAE4-ACA6-C78B-966F486A6F6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371600"/>
            <a:ext cx="7010400" cy="400685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6">
            <a:extLst>
              <a:ext uri="{FF2B5EF4-FFF2-40B4-BE49-F238E27FC236}">
                <a16:creationId xmlns:a16="http://schemas.microsoft.com/office/drawing/2014/main" id="{64C5C6D3-89BF-259B-5A8F-3A1DBFDBD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9601"/>
            <a:ext cx="982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vi-VN" altLang="vi-VN" sz="2800" b="1">
              <a:latin typeface="Times New Roman" panose="02020603050405020304" pitchFamily="18" charset="0"/>
            </a:endParaRP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F22571EC-7E51-A515-FEEE-0213A587C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1"/>
            <a:ext cx="98298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vi-VN" sz="2800" b="1" dirty="0">
                <a:latin typeface="Times New Roman" panose="02020603050405020304" pitchFamily="18" charset="0"/>
              </a:rPr>
              <a:t>Tinh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trùng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nhỏ</a:t>
            </a:r>
            <a:r>
              <a:rPr lang="en-US" altLang="vi-VN" sz="2800" b="1" dirty="0">
                <a:latin typeface="Times New Roman" panose="02020603050405020304" pitchFamily="18" charset="0"/>
              </a:rPr>
              <a:t> (0,06 mm)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gồm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đầu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thân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đuôi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</a:rPr>
              <a:t>, di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chuyển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vi-VN" sz="2800" b="1" dirty="0">
                <a:latin typeface="Times New Roman" panose="02020603050405020304" pitchFamily="18" charset="0"/>
              </a:rPr>
              <a:t> Tinh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trùng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2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loại</a:t>
            </a:r>
            <a:r>
              <a:rPr lang="en-US" altLang="vi-VN" sz="2800" b="1" dirty="0">
                <a:latin typeface="Times New Roman" panose="02020603050405020304" pitchFamily="18" charset="0"/>
              </a:rPr>
              <a:t>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    + Tinh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trùng</a:t>
            </a:r>
            <a:r>
              <a:rPr lang="en-US" altLang="vi-VN" sz="2800" b="1" dirty="0">
                <a:latin typeface="Times New Roman" panose="02020603050405020304" pitchFamily="18" charset="0"/>
              </a:rPr>
              <a:t> X: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Lớn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hơn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sức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sống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cao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hơn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tinh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trùng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    + Tinh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trùng</a:t>
            </a:r>
            <a:r>
              <a:rPr lang="en-US" altLang="vi-VN" sz="2800" b="1" dirty="0">
                <a:latin typeface="Times New Roman" panose="02020603050405020304" pitchFamily="18" charset="0"/>
              </a:rPr>
              <a:t> Y: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Nhỏ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nhẹ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sức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chịu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đựng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kém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dễ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chết</a:t>
            </a:r>
            <a:endParaRPr lang="en-US" altLang="vi-VN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6C70321E-68C8-CA45-0310-9F21FC008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057650"/>
            <a:ext cx="9067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latin typeface="Times New Roman" panose="02020603050405020304" pitchFamily="18" charset="0"/>
              </a:rPr>
              <a:t>Tinh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trùng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sống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khoảng</a:t>
            </a:r>
            <a:r>
              <a:rPr lang="en-US" altLang="vi-VN" sz="2800" b="1" dirty="0">
                <a:latin typeface="Times New Roman" panose="02020603050405020304" pitchFamily="18" charset="0"/>
              </a:rPr>
              <a:t> 3 – 4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ngày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dục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nữ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vi-VN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-820271" y="2248712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47" y="4494915"/>
            <a:ext cx="4601523" cy="171547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2954595" y="1957644"/>
            <a:ext cx="64828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46"/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I.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Hệ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sinh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dục</a:t>
            </a:r>
            <a:endParaRPr lang="en-US" altLang="zh-CN" sz="4000" b="1" dirty="0"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  <a:p>
            <a:pPr marL="742950" indent="-742950" defTabSz="914446">
              <a:buAutoNum type="arabicPeriod"/>
            </a:pP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Cơ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quan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sinh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dục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nam</a:t>
            </a:r>
            <a:endParaRPr lang="en-US" altLang="zh-CN" sz="4000" b="1" dirty="0"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  <a:p>
            <a:pPr marL="742950" indent="-742950" defTabSz="914446">
              <a:buAutoNum type="arabicPeriod"/>
            </a:pP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Cơ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quan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sinh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dục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nữ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457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CF257D-5C93-BA9A-2987-F41A0F0A6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553049"/>
            <a:ext cx="6524625" cy="53873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507460-6080-75ED-8FA3-988B37F5D5D6}"/>
              </a:ext>
            </a:extLst>
          </p:cNvPr>
          <p:cNvSpPr/>
          <p:nvPr/>
        </p:nvSpPr>
        <p:spPr>
          <a:xfrm>
            <a:off x="2905125" y="660400"/>
            <a:ext cx="1108075" cy="335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1BDD61-A830-C1BE-F2DC-7A484C23B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01340"/>
              </p:ext>
            </p:extLst>
          </p:nvPr>
        </p:nvGraphicFramePr>
        <p:xfrm>
          <a:off x="8286750" y="2168525"/>
          <a:ext cx="3438525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8525">
                  <a:extLst>
                    <a:ext uri="{9D8B030D-6E8A-4147-A177-3AD203B41FA5}">
                      <a16:colId xmlns:a16="http://schemas.microsoft.com/office/drawing/2014/main" val="878109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20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43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Phễu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767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Buồng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72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008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96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đạo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6579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9697BB-BC2F-8FE0-BFDD-C903811E161A}"/>
              </a:ext>
            </a:extLst>
          </p:cNvPr>
          <p:cNvSpPr txBox="1"/>
          <p:nvPr/>
        </p:nvSpPr>
        <p:spPr>
          <a:xfrm>
            <a:off x="8162925" y="438150"/>
            <a:ext cx="343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H 40.2,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374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7630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165101"/>
            <a:ext cx="5562600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TRÒ CHƠI: Ai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970984"/>
            <a:ext cx="5657850" cy="5344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⃰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10đ.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A4)</a:t>
            </a:r>
          </a:p>
        </p:txBody>
      </p:sp>
    </p:spTree>
    <p:extLst>
      <p:ext uri="{BB962C8B-B14F-4D97-AF65-F5344CB8AC3E}">
        <p14:creationId xmlns:p14="http://schemas.microsoft.com/office/powerpoint/2010/main" val="253425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5D7FA-2D90-63F8-A0DD-5D893C120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" y="572099"/>
            <a:ext cx="6524625" cy="5387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856B1D-502C-BF81-A63F-CC7D158511AD}"/>
              </a:ext>
            </a:extLst>
          </p:cNvPr>
          <p:cNvSpPr txBox="1"/>
          <p:nvPr/>
        </p:nvSpPr>
        <p:spPr>
          <a:xfrm>
            <a:off x="7715250" y="2667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7BF58-73CB-C4B6-E7A9-C3746B1B8305}"/>
              </a:ext>
            </a:extLst>
          </p:cNvPr>
          <p:cNvSpPr txBox="1"/>
          <p:nvPr/>
        </p:nvSpPr>
        <p:spPr>
          <a:xfrm>
            <a:off x="8143875" y="4517619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AF24B46D-2CB0-AB62-EB83-D35E2D9732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9697" y="305084"/>
            <a:ext cx="2027003" cy="159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4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5D7FA-2D90-63F8-A0DD-5D893C120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" y="572099"/>
            <a:ext cx="6524625" cy="5387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856B1D-502C-BF81-A63F-CC7D158511AD}"/>
              </a:ext>
            </a:extLst>
          </p:cNvPr>
          <p:cNvSpPr txBox="1"/>
          <p:nvPr/>
        </p:nvSpPr>
        <p:spPr>
          <a:xfrm>
            <a:off x="7873603" y="3265786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7BF58-73CB-C4B6-E7A9-C3746B1B8305}"/>
              </a:ext>
            </a:extLst>
          </p:cNvPr>
          <p:cNvSpPr txBox="1"/>
          <p:nvPr/>
        </p:nvSpPr>
        <p:spPr>
          <a:xfrm>
            <a:off x="7873603" y="4898619"/>
            <a:ext cx="358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6F4A13EB-5B62-DD17-0B50-496A4EE40A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9697" y="305084"/>
            <a:ext cx="2027003" cy="159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4939247-81A3-D76D-E3EF-3F2061438A6C}"/>
              </a:ext>
            </a:extLst>
          </p:cNvPr>
          <p:cNvGrpSpPr/>
          <p:nvPr/>
        </p:nvGrpSpPr>
        <p:grpSpPr>
          <a:xfrm>
            <a:off x="923463" y="187559"/>
            <a:ext cx="10611835" cy="1988100"/>
            <a:chOff x="0" y="-241102"/>
            <a:chExt cx="21229198" cy="43559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248BDB1-9987-1D5D-E063-89B30CD49880}"/>
                </a:ext>
              </a:extLst>
            </p:cNvPr>
            <p:cNvGrpSpPr/>
            <p:nvPr/>
          </p:nvGrpSpPr>
          <p:grpSpPr>
            <a:xfrm>
              <a:off x="0" y="-241102"/>
              <a:ext cx="21229198" cy="4355904"/>
              <a:chOff x="0" y="-47625"/>
              <a:chExt cx="4193422" cy="86042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C03E2C30-8CC7-162E-3A3B-11777684E637}"/>
                  </a:ext>
                </a:extLst>
              </p:cNvPr>
              <p:cNvSpPr/>
              <p:nvPr/>
            </p:nvSpPr>
            <p:spPr>
              <a:xfrm>
                <a:off x="0" y="0"/>
                <a:ext cx="4193422" cy="421964"/>
              </a:xfrm>
              <a:custGeom>
                <a:avLst/>
                <a:gdLst/>
                <a:ahLst/>
                <a:cxnLst/>
                <a:rect l="l" t="t" r="r" b="b"/>
                <a:pathLst>
                  <a:path w="4193422" h="421964">
                    <a:moveTo>
                      <a:pt x="24798" y="0"/>
                    </a:moveTo>
                    <a:lnTo>
                      <a:pt x="4168623" y="0"/>
                    </a:lnTo>
                    <a:cubicBezTo>
                      <a:pt x="4175201" y="0"/>
                      <a:pt x="4181508" y="2613"/>
                      <a:pt x="4186159" y="7263"/>
                    </a:cubicBezTo>
                    <a:cubicBezTo>
                      <a:pt x="4190809" y="11914"/>
                      <a:pt x="4193422" y="18221"/>
                      <a:pt x="4193422" y="24798"/>
                    </a:cubicBezTo>
                    <a:lnTo>
                      <a:pt x="4193422" y="397166"/>
                    </a:lnTo>
                    <a:cubicBezTo>
                      <a:pt x="4193422" y="410862"/>
                      <a:pt x="4182319" y="421964"/>
                      <a:pt x="4168623" y="421964"/>
                    </a:cubicBezTo>
                    <a:lnTo>
                      <a:pt x="24798" y="421964"/>
                    </a:lnTo>
                    <a:cubicBezTo>
                      <a:pt x="18221" y="421964"/>
                      <a:pt x="11914" y="419352"/>
                      <a:pt x="7263" y="414701"/>
                    </a:cubicBezTo>
                    <a:cubicBezTo>
                      <a:pt x="2613" y="410050"/>
                      <a:pt x="0" y="403743"/>
                      <a:pt x="0" y="397166"/>
                    </a:cubicBezTo>
                    <a:lnTo>
                      <a:pt x="0" y="24798"/>
                    </a:lnTo>
                    <a:cubicBezTo>
                      <a:pt x="0" y="11103"/>
                      <a:pt x="11103" y="0"/>
                      <a:pt x="24798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ED00ACD5-89A8-D344-954A-DD35C9BE38E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609448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24" algn="l" defTabSz="609448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448" algn="l" defTabSz="609448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171" algn="l" defTabSz="609448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8895" algn="l" defTabSz="609448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619" algn="l" defTabSz="609448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343" algn="l" defTabSz="609448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067" algn="l" defTabSz="609448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7790" algn="l" defTabSz="609448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239"/>
                  </a:lnSpc>
                </a:pPr>
                <a:endParaRPr dirty="0">
                  <a:latin typeface="Arial" pitchFamily="34" charset="0"/>
                </a:endParaRPr>
              </a:p>
            </p:txBody>
          </p:sp>
        </p:grp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8ECA17FA-4F96-93AD-A69C-823108BE078D}"/>
                </a:ext>
              </a:extLst>
            </p:cNvPr>
            <p:cNvSpPr txBox="1"/>
            <p:nvPr/>
          </p:nvSpPr>
          <p:spPr>
            <a:xfrm>
              <a:off x="627195" y="235190"/>
              <a:ext cx="19974809" cy="1698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448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24" algn="l" defTabSz="609448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448" algn="l" defTabSz="609448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171" algn="l" defTabSz="609448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8895" algn="l" defTabSz="609448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619" algn="l" defTabSz="609448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343" algn="l" defTabSz="609448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067" algn="l" defTabSz="609448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7790" algn="l" defTabSz="609448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Để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duy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trì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nòi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giống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,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mọi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sinh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vật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đều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trải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qua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quá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trình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sinh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sản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. Ở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người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,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cơ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quan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và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hệ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cơ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quan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nào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đảm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nhận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vai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trò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sinh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300" b="1" dirty="0" err="1">
                  <a:solidFill>
                    <a:srgbClr val="000000"/>
                  </a:solidFill>
                  <a:latin typeface="Arial" pitchFamily="34" charset="0"/>
                </a:rPr>
                <a:t>sản</a:t>
              </a:r>
              <a:r>
                <a:rPr lang="en-US" sz="2300" b="1" dirty="0">
                  <a:solidFill>
                    <a:srgbClr val="000000"/>
                  </a:solidFill>
                  <a:latin typeface="Arial" pitchFamily="34" charset="0"/>
                </a:rPr>
                <a:t>?</a:t>
              </a:r>
            </a:p>
          </p:txBody>
        </p:sp>
      </p:grpSp>
      <p:sp>
        <p:nvSpPr>
          <p:cNvPr id="8" name="Freeform 9">
            <a:extLst>
              <a:ext uri="{FF2B5EF4-FFF2-40B4-BE49-F238E27FC236}">
                <a16:creationId xmlns:a16="http://schemas.microsoft.com/office/drawing/2014/main" id="{111361D0-8A9D-7F29-C9FB-D397D4438D69}"/>
              </a:ext>
            </a:extLst>
          </p:cNvPr>
          <p:cNvSpPr/>
          <p:nvPr/>
        </p:nvSpPr>
        <p:spPr>
          <a:xfrm>
            <a:off x="3719165" y="1587892"/>
            <a:ext cx="4681885" cy="3041258"/>
          </a:xfrm>
          <a:custGeom>
            <a:avLst/>
            <a:gdLst/>
            <a:ahLst/>
            <a:cxnLst/>
            <a:rect l="l" t="t" r="r" b="b"/>
            <a:pathLst>
              <a:path w="3559995" h="3559995">
                <a:moveTo>
                  <a:pt x="0" y="0"/>
                </a:moveTo>
                <a:lnTo>
                  <a:pt x="3559996" y="0"/>
                </a:lnTo>
                <a:lnTo>
                  <a:pt x="3559996" y="3559995"/>
                </a:lnTo>
                <a:lnTo>
                  <a:pt x="0" y="3559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8DCC7B-E608-247C-EEAE-7168B507BB48}"/>
              </a:ext>
            </a:extLst>
          </p:cNvPr>
          <p:cNvSpPr txBox="1">
            <a:spLocks/>
          </p:cNvSpPr>
          <p:nvPr/>
        </p:nvSpPr>
        <p:spPr>
          <a:xfrm>
            <a:off x="566141" y="5005228"/>
            <a:ext cx="11059717" cy="1555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vi-VN" sz="2400" b="1" dirty="0"/>
              <a:t>Hệ sinh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vi-VN" sz="2400" b="1" dirty="0"/>
              <a:t>Hệ sinh dục nam và nữ có sự khác nhau về cấu tạo và chức năng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02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5D7FA-2D90-63F8-A0DD-5D893C120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" y="572099"/>
            <a:ext cx="6524625" cy="5387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856B1D-502C-BF81-A63F-CC7D158511AD}"/>
              </a:ext>
            </a:extLst>
          </p:cNvPr>
          <p:cNvSpPr txBox="1"/>
          <p:nvPr/>
        </p:nvSpPr>
        <p:spPr>
          <a:xfrm>
            <a:off x="7772400" y="2905125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7BF58-73CB-C4B6-E7A9-C3746B1B8305}"/>
              </a:ext>
            </a:extLst>
          </p:cNvPr>
          <p:cNvSpPr txBox="1"/>
          <p:nvPr/>
        </p:nvSpPr>
        <p:spPr>
          <a:xfrm>
            <a:off x="7917656" y="4860519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E0E9C631-EF8E-3DE3-FB35-B01DF24FD9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9697" y="305084"/>
            <a:ext cx="2027003" cy="159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3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5D7FA-2D90-63F8-A0DD-5D893C120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" y="572099"/>
            <a:ext cx="6524625" cy="5387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856B1D-502C-BF81-A63F-CC7D158511AD}"/>
              </a:ext>
            </a:extLst>
          </p:cNvPr>
          <p:cNvSpPr txBox="1"/>
          <p:nvPr/>
        </p:nvSpPr>
        <p:spPr>
          <a:xfrm>
            <a:off x="7743825" y="257175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7BF58-73CB-C4B6-E7A9-C3746B1B8305}"/>
              </a:ext>
            </a:extLst>
          </p:cNvPr>
          <p:cNvSpPr txBox="1"/>
          <p:nvPr/>
        </p:nvSpPr>
        <p:spPr>
          <a:xfrm>
            <a:off x="7870031" y="4993869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Phễu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F13F91E7-946F-92C1-0D2F-5BB50BFFDA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9697" y="305084"/>
            <a:ext cx="2027003" cy="159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5D7FA-2D90-63F8-A0DD-5D893C120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" y="572099"/>
            <a:ext cx="6524625" cy="5387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856B1D-502C-BF81-A63F-CC7D158511AD}"/>
              </a:ext>
            </a:extLst>
          </p:cNvPr>
          <p:cNvSpPr txBox="1"/>
          <p:nvPr/>
        </p:nvSpPr>
        <p:spPr>
          <a:xfrm>
            <a:off x="7591425" y="266562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7BF58-73CB-C4B6-E7A9-C3746B1B8305}"/>
              </a:ext>
            </a:extLst>
          </p:cNvPr>
          <p:cNvSpPr txBox="1"/>
          <p:nvPr/>
        </p:nvSpPr>
        <p:spPr>
          <a:xfrm>
            <a:off x="7946231" y="4660494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C542F67-0FB1-24B3-BBD1-CBE2ACAFC9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9697" y="305084"/>
            <a:ext cx="2027003" cy="159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5D7FA-2D90-63F8-A0DD-5D893C120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" y="572099"/>
            <a:ext cx="6524625" cy="5387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856B1D-502C-BF81-A63F-CC7D158511AD}"/>
              </a:ext>
            </a:extLst>
          </p:cNvPr>
          <p:cNvSpPr txBox="1"/>
          <p:nvPr/>
        </p:nvSpPr>
        <p:spPr>
          <a:xfrm>
            <a:off x="7696200" y="3200847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7BF58-73CB-C4B6-E7A9-C3746B1B8305}"/>
              </a:ext>
            </a:extLst>
          </p:cNvPr>
          <p:cNvSpPr txBox="1"/>
          <p:nvPr/>
        </p:nvSpPr>
        <p:spPr>
          <a:xfrm>
            <a:off x="7696200" y="4908144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E52397E-FBF8-3FB3-FFC6-AB28690F00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9697" y="305084"/>
            <a:ext cx="2027003" cy="159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C97972-6BC8-407E-C97F-E80C872EDD0B}"/>
              </a:ext>
            </a:extLst>
          </p:cNvPr>
          <p:cNvSpPr txBox="1">
            <a:spLocks/>
          </p:cNvSpPr>
          <p:nvPr/>
        </p:nvSpPr>
        <p:spPr>
          <a:xfrm>
            <a:off x="485775" y="117477"/>
            <a:ext cx="11353800" cy="892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PHT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 2: Hoàn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67" b="1" dirty="0">
                <a:latin typeface="Times New Roman" pitchFamily="18" charset="0"/>
                <a:cs typeface="Times New Roman" pitchFamily="18" charset="0"/>
              </a:rPr>
              <a:t>chức năng của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67" b="1" dirty="0">
                <a:latin typeface="Times New Roman" pitchFamily="18" charset="0"/>
                <a:cs typeface="Times New Roman" pitchFamily="18" charset="0"/>
              </a:rPr>
              <a:t>cơ quan sinh dục n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ữ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A64E73C-C5AA-297D-E205-2B1E93B52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919781"/>
              </p:ext>
            </p:extLst>
          </p:nvPr>
        </p:nvGraphicFramePr>
        <p:xfrm>
          <a:off x="6629400" y="766755"/>
          <a:ext cx="5457826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855437755"/>
                    </a:ext>
                  </a:extLst>
                </a:gridCol>
                <a:gridCol w="3476626">
                  <a:extLst>
                    <a:ext uri="{9D8B030D-6E8A-4147-A177-3AD203B41FA5}">
                      <a16:colId xmlns:a16="http://schemas.microsoft.com/office/drawing/2014/main" val="1913857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6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80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Phễu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72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Buồng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6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8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430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đạo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30673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2405ED-C303-251D-BE39-9028F824D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878188"/>
            <a:ext cx="6524625" cy="538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75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C97972-6BC8-407E-C97F-E80C872EDD0B}"/>
              </a:ext>
            </a:extLst>
          </p:cNvPr>
          <p:cNvSpPr txBox="1">
            <a:spLocks/>
          </p:cNvSpPr>
          <p:nvPr/>
        </p:nvSpPr>
        <p:spPr>
          <a:xfrm>
            <a:off x="485775" y="117477"/>
            <a:ext cx="11353800" cy="892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PHT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 2: Hoàn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67" b="1" dirty="0">
                <a:latin typeface="Times New Roman" pitchFamily="18" charset="0"/>
                <a:cs typeface="Times New Roman" pitchFamily="18" charset="0"/>
              </a:rPr>
              <a:t>chức năng của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67" b="1" dirty="0">
                <a:latin typeface="Times New Roman" pitchFamily="18" charset="0"/>
                <a:cs typeface="Times New Roman" pitchFamily="18" charset="0"/>
              </a:rPr>
              <a:t>cơ quan sinh dục n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ữ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A64E73C-C5AA-297D-E205-2B1E93B52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96856"/>
              </p:ext>
            </p:extLst>
          </p:nvPr>
        </p:nvGraphicFramePr>
        <p:xfrm>
          <a:off x="6629400" y="766755"/>
          <a:ext cx="5457826" cy="600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855437755"/>
                    </a:ext>
                  </a:extLst>
                </a:gridCol>
                <a:gridCol w="3476626">
                  <a:extLst>
                    <a:ext uri="{9D8B030D-6E8A-4147-A177-3AD203B41FA5}">
                      <a16:colId xmlns:a16="http://schemas.microsoft.com/office/drawing/2014/main" val="1913857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6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xảy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tinh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gặp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tinh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trùng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80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Phễu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Hứng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đưa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72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Buồng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6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nuôi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dưỡng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8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giáp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đạo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430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đạo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tinh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trùng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là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trẻ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30673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2405ED-C303-251D-BE39-9028F824D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878188"/>
            <a:ext cx="6524625" cy="5387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7EEA68-ACE2-E473-4CD5-C535DE716F6A}"/>
              </a:ext>
            </a:extLst>
          </p:cNvPr>
          <p:cNvSpPr txBox="1"/>
          <p:nvPr/>
        </p:nvSpPr>
        <p:spPr>
          <a:xfrm>
            <a:off x="8543924" y="3705225"/>
            <a:ext cx="3762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hoocmon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endParaRPr lang="en-U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-820271" y="2248712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47" y="4494915"/>
            <a:ext cx="4601523" cy="171547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2648574" y="547944"/>
            <a:ext cx="60757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46"/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I.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Hệ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sinh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dục</a:t>
            </a:r>
            <a:endParaRPr lang="en-US" altLang="zh-CN" sz="4000" b="1" dirty="0"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  <a:p>
            <a:pPr defTabSz="914446"/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2.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Cơ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quan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sinh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dục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nữ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600D15-3D54-A4B6-9890-7A250D00A4D8}"/>
              </a:ext>
            </a:extLst>
          </p:cNvPr>
          <p:cNvSpPr txBox="1"/>
          <p:nvPr/>
        </p:nvSpPr>
        <p:spPr>
          <a:xfrm>
            <a:off x="2648573" y="2536817"/>
            <a:ext cx="76479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Cơ quan sinh dục nữ gồm hai buồng trứng, ống dẫn trứng, tử cung và âm đạo.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(PHT 2)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20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BB86A1-305E-F494-E12B-61EFDE5FD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447675"/>
            <a:ext cx="10287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2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74FB499E-B997-592D-AB6C-6F87D6165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685800"/>
            <a:ext cx="8915400" cy="5029200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buồng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Buồng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400 000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400- 500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endParaRPr lang="en-US" altLang="vi-VN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85DA7E91-8781-53B0-DD4C-91C54FA5C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180975"/>
            <a:ext cx="7599362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LUYỆN TẬP, VẬN DỤNG, CỦNG CỐ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D641F-F683-65B3-0B88-349494B3919C}"/>
              </a:ext>
            </a:extLst>
          </p:cNvPr>
          <p:cNvSpPr txBox="1"/>
          <p:nvPr/>
        </p:nvSpPr>
        <p:spPr>
          <a:xfrm>
            <a:off x="295275" y="704195"/>
            <a:ext cx="11896725" cy="668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Câu 1: Ở cơ quan sinh dục nam, bộ phận nào là nơi sản xuất ra tinh trùng ?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A. Ống dẫn tinh. 	B. Túi tinh. 		C. Tinh hoàn. 	D. Mào tinh. 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Câu 2: Trong cơ quan sinh dục nữ, sự thụ tinh thường diễn ra ở đâu ?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A. Âm đạo. 	B. Ống dẫn trứng. 	C. Buồng trứng. 	D. Tử cung. 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Câu </a:t>
            </a:r>
            <a:r>
              <a:rPr lang="en-US" sz="2400" dirty="0"/>
              <a:t>3</a:t>
            </a:r>
            <a:r>
              <a:rPr lang="vi-VN" sz="2400" dirty="0"/>
              <a:t>: Sau khi hoàn thiện về cấu tạo, tinh trùng được dự trữ ở đâu ?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A. Ống đái. 	B. Mào tinh. 		C. Túi tinh. 		D. Tinh hoàn. 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Câu </a:t>
            </a:r>
            <a:r>
              <a:rPr lang="en-US" sz="2400" dirty="0"/>
              <a:t>4</a:t>
            </a:r>
            <a:r>
              <a:rPr lang="vi-VN" sz="2400" dirty="0"/>
              <a:t>: Sau khi được tạo ra tại tinh hoàn, tinh trùng sẽ được đưa đến bộ phận nào để tiếp tục hoàn thiện về cấu tạo ?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vi-VN" sz="2400" dirty="0"/>
              <a:t>Mào tinh. 		B. Túi tinh. 		C. Ống đái. 		D. Tuyến tiền liệt.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Câu </a:t>
            </a:r>
            <a:r>
              <a:rPr lang="en-US" sz="2400" dirty="0"/>
              <a:t>5</a:t>
            </a:r>
            <a:r>
              <a:rPr lang="vi-VN" sz="2400" dirty="0"/>
              <a:t>: Ở nữ giới, trứng sau khi thụ tinh thường làm tổ ở đâu ?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A. Buồng trứng. 		B. Âm đạo. 	C. Ống dẫn trứng. 		D. Tử cung.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344D36-479E-76B3-F686-4F05B1761705}"/>
              </a:ext>
            </a:extLst>
          </p:cNvPr>
          <p:cNvSpPr/>
          <p:nvPr/>
        </p:nvSpPr>
        <p:spPr>
          <a:xfrm>
            <a:off x="5743575" y="1337935"/>
            <a:ext cx="500062" cy="5232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797A18-3B3D-CC9E-F1A6-C6F6B57DF84B}"/>
              </a:ext>
            </a:extLst>
          </p:cNvPr>
          <p:cNvSpPr/>
          <p:nvPr/>
        </p:nvSpPr>
        <p:spPr>
          <a:xfrm>
            <a:off x="2066925" y="2452360"/>
            <a:ext cx="500062" cy="5232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FC41D0-C81F-BA5D-CF6D-FE2296E9D07D}"/>
              </a:ext>
            </a:extLst>
          </p:cNvPr>
          <p:cNvSpPr/>
          <p:nvPr/>
        </p:nvSpPr>
        <p:spPr>
          <a:xfrm>
            <a:off x="4838700" y="3522499"/>
            <a:ext cx="500062" cy="5232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70B07E-69E2-278A-A521-719D3A28F1BD}"/>
              </a:ext>
            </a:extLst>
          </p:cNvPr>
          <p:cNvSpPr/>
          <p:nvPr/>
        </p:nvSpPr>
        <p:spPr>
          <a:xfrm>
            <a:off x="209550" y="5236999"/>
            <a:ext cx="500062" cy="5232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256E6B-AB20-0644-196D-420CDF35DC79}"/>
              </a:ext>
            </a:extLst>
          </p:cNvPr>
          <p:cNvSpPr/>
          <p:nvPr/>
        </p:nvSpPr>
        <p:spPr>
          <a:xfrm>
            <a:off x="9448800" y="6334780"/>
            <a:ext cx="500062" cy="5232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7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1"/>
          <p:cNvSpPr txBox="1"/>
          <p:nvPr/>
        </p:nvSpPr>
        <p:spPr>
          <a:xfrm>
            <a:off x="1553986" y="525767"/>
            <a:ext cx="5284964" cy="876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65"/>
              </a:lnSpc>
            </a:pPr>
            <a:r>
              <a:rPr lang="en-US" sz="5300" dirty="0" err="1">
                <a:solidFill>
                  <a:srgbClr val="000000"/>
                </a:solidFill>
                <a:latin typeface="Arial" pitchFamily="34" charset="0"/>
              </a:rPr>
              <a:t>Tiết</a:t>
            </a:r>
            <a:r>
              <a:rPr lang="en-US" sz="5300" dirty="0">
                <a:solidFill>
                  <a:srgbClr val="000000"/>
                </a:solidFill>
                <a:latin typeface="Arial" pitchFamily="34" charset="0"/>
              </a:rPr>
              <a:t> 35- </a:t>
            </a:r>
            <a:r>
              <a:rPr lang="en-US" sz="5300" dirty="0" err="1">
                <a:solidFill>
                  <a:srgbClr val="000000"/>
                </a:solidFill>
                <a:latin typeface="Arial" pitchFamily="34" charset="0"/>
              </a:rPr>
              <a:t>Bài</a:t>
            </a:r>
            <a:r>
              <a:rPr lang="en-US" sz="5300" dirty="0">
                <a:solidFill>
                  <a:srgbClr val="000000"/>
                </a:solidFill>
                <a:latin typeface="Arial" pitchFamily="34" charset="0"/>
              </a:rPr>
              <a:t> 40: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338692" y="1858984"/>
            <a:ext cx="4931971" cy="4349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</a:rPr>
              <a:t>SINH SẢN</a:t>
            </a:r>
          </a:p>
          <a:p>
            <a:pPr>
              <a:lnSpc>
                <a:spcPct val="120000"/>
              </a:lnSpc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</a:rPr>
              <a:t>Ở NGƯỜI</a:t>
            </a:r>
          </a:p>
          <a:p>
            <a:pPr>
              <a:lnSpc>
                <a:spcPct val="120000"/>
              </a:lnSpc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US" sz="8100" b="1" dirty="0" err="1">
                <a:solidFill>
                  <a:srgbClr val="000000"/>
                </a:solidFill>
                <a:latin typeface="Arial" pitchFamily="34" charset="0"/>
              </a:rPr>
              <a:t>Tiết</a:t>
            </a:r>
            <a:r>
              <a:rPr lang="en-US" sz="8100" b="1" dirty="0">
                <a:solidFill>
                  <a:srgbClr val="000000"/>
                </a:solidFill>
                <a:latin typeface="Arial" pitchFamily="34" charset="0"/>
              </a:rPr>
              <a:t> 1)</a:t>
            </a:r>
          </a:p>
        </p:txBody>
      </p:sp>
      <p:sp>
        <p:nvSpPr>
          <p:cNvPr id="54" name="Freeform 13">
            <a:extLst>
              <a:ext uri="{FF2B5EF4-FFF2-40B4-BE49-F238E27FC236}">
                <a16:creationId xmlns:a16="http://schemas.microsoft.com/office/drawing/2014/main" id="{33172A00-8957-BBFE-AA79-E550F4D1A1FC}"/>
              </a:ext>
            </a:extLst>
          </p:cNvPr>
          <p:cNvSpPr/>
          <p:nvPr/>
        </p:nvSpPr>
        <p:spPr>
          <a:xfrm>
            <a:off x="6725218" y="641775"/>
            <a:ext cx="4931971" cy="5574449"/>
          </a:xfrm>
          <a:custGeom>
            <a:avLst/>
            <a:gdLst/>
            <a:ahLst/>
            <a:cxnLst/>
            <a:rect l="l" t="t" r="r" b="b"/>
            <a:pathLst>
              <a:path w="23248113" h="31814517">
                <a:moveTo>
                  <a:pt x="10775061" y="0"/>
                </a:moveTo>
                <a:lnTo>
                  <a:pt x="0" y="14652625"/>
                </a:lnTo>
                <a:lnTo>
                  <a:pt x="13368910" y="31814517"/>
                </a:lnTo>
                <a:lnTo>
                  <a:pt x="23248113" y="31814517"/>
                </a:lnTo>
                <a:lnTo>
                  <a:pt x="23248113" y="0"/>
                </a:lnTo>
                <a:close/>
              </a:path>
            </a:pathLst>
          </a:custGeom>
          <a:blipFill>
            <a:blip r:embed="rId2"/>
            <a:stretch>
              <a:fillRect l="-40031" r="-4003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Free Clipart: Pencil icon | williamtheaker">
            <a:extLst>
              <a:ext uri="{FF2B5EF4-FFF2-40B4-BE49-F238E27FC236}">
                <a16:creationId xmlns:a16="http://schemas.microsoft.com/office/drawing/2014/main" id="{D7542114-8C0D-483F-AA59-0C671D6A1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2106613"/>
            <a:ext cx="1590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07" name="Group 2">
            <a:extLst>
              <a:ext uri="{FF2B5EF4-FFF2-40B4-BE49-F238E27FC236}">
                <a16:creationId xmlns:a16="http://schemas.microsoft.com/office/drawing/2014/main" id="{0ADFB32C-64FB-4D7B-84FC-B0F6A5F29BEA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224088"/>
            <a:ext cx="8021638" cy="2557461"/>
            <a:chOff x="3603170" y="2614243"/>
            <a:chExt cx="8109172" cy="2560048"/>
          </a:xfrm>
        </p:grpSpPr>
        <p:sp>
          <p:nvSpPr>
            <p:cNvPr id="98310" name="Rectangle 14">
              <a:extLst>
                <a:ext uri="{FF2B5EF4-FFF2-40B4-BE49-F238E27FC236}">
                  <a16:creationId xmlns:a16="http://schemas.microsoft.com/office/drawing/2014/main" id="{CFED9EB6-011E-4818-97C6-A462EB594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531" y="2768352"/>
              <a:ext cx="7680325" cy="1889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>
                  <a:tab pos="53975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53975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5397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5397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5397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5397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5397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5397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5397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342900" indent="-342900" algn="just">
                <a:lnSpc>
                  <a:spcPts val="2800"/>
                </a:lnSpc>
                <a:spcBef>
                  <a:spcPct val="0"/>
                </a:spcBef>
              </a:pP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Học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bài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,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trả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lời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các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câu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hỏi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liên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quan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mục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I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bài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40</a:t>
              </a:r>
            </a:p>
            <a:p>
              <a:pPr marL="342900" indent="-342900" algn="just">
                <a:lnSpc>
                  <a:spcPts val="2800"/>
                </a:lnSpc>
                <a:spcBef>
                  <a:spcPct val="0"/>
                </a:spcBef>
              </a:pP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Nghiên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cứu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trước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phần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II, III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bài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40,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cụ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thể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:</a:t>
              </a:r>
            </a:p>
            <a:p>
              <a:pPr algn="just">
                <a:lnSpc>
                  <a:spcPts val="2800"/>
                </a:lnSpc>
                <a:spcBef>
                  <a:spcPct val="0"/>
                </a:spcBef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Tìm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hiểu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các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biện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pháp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tránh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thai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ở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các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hiệu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thuốc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đang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bán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,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các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cơ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sở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y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tế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đang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triển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khai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(video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phỏng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vấn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nếu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có</a:t>
              </a:r>
              <a:r>
                <a:rPr lang="en-US" alt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).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D13373A-21D0-4D4B-8C96-C0D9F2B42EEA}"/>
                </a:ext>
              </a:extLst>
            </p:cNvPr>
            <p:cNvSpPr/>
            <p:nvPr/>
          </p:nvSpPr>
          <p:spPr>
            <a:xfrm>
              <a:off x="3603170" y="2614243"/>
              <a:ext cx="8109172" cy="2560048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sym typeface="Arial"/>
              </a:endParaRPr>
            </a:p>
          </p:txBody>
        </p:sp>
      </p:grpSp>
      <p:pic>
        <p:nvPicPr>
          <p:cNvPr id="98308" name="Picture 4" descr="Premium Vector | Working at home icon, the company allows employees to work  from home. coronavirus covid-19 illustration concept">
            <a:extLst>
              <a:ext uri="{FF2B5EF4-FFF2-40B4-BE49-F238E27FC236}">
                <a16:creationId xmlns:a16="http://schemas.microsoft.com/office/drawing/2014/main" id="{0C6FB381-D755-48C9-B170-880DBE49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27000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Box 6">
            <a:extLst>
              <a:ext uri="{FF2B5EF4-FFF2-40B4-BE49-F238E27FC236}">
                <a16:creationId xmlns:a16="http://schemas.microsoft.com/office/drawing/2014/main" id="{E3B765F1-697F-4151-8DB2-364D45732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81000"/>
            <a:ext cx="443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8436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zh-CN" altLang="en-US" sz="1400">
              <a:solidFill>
                <a:prstClr val="white"/>
              </a:solidFill>
              <a:latin typeface="#9Slide03 Arima Madurai" panose="00000500000000000000" pitchFamily="2" charset="-93"/>
              <a:ea typeface="宋体" panose="02010600030101010101" pitchFamily="2" charset="-122"/>
              <a:cs typeface="#9Slide03 Arima Madurai" panose="00000500000000000000" pitchFamily="2" charset="-93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8" y="316489"/>
            <a:ext cx="3934462" cy="46661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09" y="4939277"/>
            <a:ext cx="2439742" cy="9095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22" y="4037324"/>
            <a:ext cx="1491672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6524"/>
            <a:ext cx="2183652" cy="1892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94" y="5023551"/>
            <a:ext cx="1048141" cy="165054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279039" y="575675"/>
            <a:ext cx="748147" cy="809574"/>
            <a:chOff x="7531331" y="1259522"/>
            <a:chExt cx="748147" cy="809574"/>
          </a:xfrm>
        </p:grpSpPr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7531331" y="1259522"/>
              <a:ext cx="748147" cy="748148"/>
            </a:xfrm>
            <a:custGeom>
              <a:avLst/>
              <a:gdLst>
                <a:gd name="T0" fmla="*/ 56 w 56"/>
                <a:gd name="T1" fmla="*/ 42 h 56"/>
                <a:gd name="T2" fmla="*/ 42 w 56"/>
                <a:gd name="T3" fmla="*/ 56 h 56"/>
                <a:gd name="T4" fmla="*/ 14 w 56"/>
                <a:gd name="T5" fmla="*/ 56 h 56"/>
                <a:gd name="T6" fmla="*/ 0 w 56"/>
                <a:gd name="T7" fmla="*/ 42 h 56"/>
                <a:gd name="T8" fmla="*/ 0 w 56"/>
                <a:gd name="T9" fmla="*/ 14 h 56"/>
                <a:gd name="T10" fmla="*/ 14 w 56"/>
                <a:gd name="T11" fmla="*/ 0 h 56"/>
                <a:gd name="T12" fmla="*/ 42 w 56"/>
                <a:gd name="T13" fmla="*/ 0 h 56"/>
                <a:gd name="T14" fmla="*/ 56 w 56"/>
                <a:gd name="T15" fmla="*/ 14 h 56"/>
                <a:gd name="T16" fmla="*/ 56 w 56"/>
                <a:gd name="T17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2"/>
                  </a:moveTo>
                  <a:cubicBezTo>
                    <a:pt x="56" y="50"/>
                    <a:pt x="50" y="56"/>
                    <a:pt x="4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7" y="56"/>
                    <a:pt x="0" y="50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zh-CN" altLang="en-US" sz="1400">
                <a:solidFill>
                  <a:prstClr val="black"/>
                </a:solidFill>
                <a:ea typeface="宋体" panose="02010600030101010101" pitchFamily="2" charset="-122"/>
                <a:cs typeface="#9Slide03 Arima Madurai" panose="00000500000000000000" pitchFamily="2" charset="-93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59735" y="136121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46"/>
              <a:r>
                <a:rPr lang="en-US" altLang="zh-CN" sz="4000" b="1" dirty="0">
                  <a:solidFill>
                    <a:srgbClr val="F0F0F0"/>
                  </a:solidFill>
                  <a:ea typeface="微软雅黑" panose="020B0503020204020204" pitchFamily="34" charset="-122"/>
                  <a:cs typeface="#9Slide03 Arima Madurai" panose="00000500000000000000" pitchFamily="2" charset="-93"/>
                </a:rPr>
                <a:t>I.</a:t>
              </a:r>
              <a:endParaRPr lang="zh-CN" altLang="en-US" sz="4000" b="1" dirty="0">
                <a:solidFill>
                  <a:srgbClr val="F0F0F0"/>
                </a:solidFill>
                <a:ea typeface="微软雅黑" panose="020B0503020204020204" pitchFamily="34" charset="-122"/>
                <a:cs typeface="#9Slide03 Arima Madurai" panose="00000500000000000000" pitchFamily="2" charset="-93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18001" y="1826509"/>
            <a:ext cx="748147" cy="828902"/>
            <a:chOff x="7531329" y="2452432"/>
            <a:chExt cx="748147" cy="828902"/>
          </a:xfrm>
        </p:grpSpPr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7531329" y="2452432"/>
              <a:ext cx="748147" cy="748148"/>
            </a:xfrm>
            <a:custGeom>
              <a:avLst/>
              <a:gdLst>
                <a:gd name="T0" fmla="*/ 56 w 56"/>
                <a:gd name="T1" fmla="*/ 42 h 56"/>
                <a:gd name="T2" fmla="*/ 42 w 56"/>
                <a:gd name="T3" fmla="*/ 56 h 56"/>
                <a:gd name="T4" fmla="*/ 14 w 56"/>
                <a:gd name="T5" fmla="*/ 56 h 56"/>
                <a:gd name="T6" fmla="*/ 0 w 56"/>
                <a:gd name="T7" fmla="*/ 42 h 56"/>
                <a:gd name="T8" fmla="*/ 0 w 56"/>
                <a:gd name="T9" fmla="*/ 14 h 56"/>
                <a:gd name="T10" fmla="*/ 14 w 56"/>
                <a:gd name="T11" fmla="*/ 0 h 56"/>
                <a:gd name="T12" fmla="*/ 42 w 56"/>
                <a:gd name="T13" fmla="*/ 0 h 56"/>
                <a:gd name="T14" fmla="*/ 56 w 56"/>
                <a:gd name="T15" fmla="*/ 14 h 56"/>
                <a:gd name="T16" fmla="*/ 56 w 56"/>
                <a:gd name="T17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2"/>
                  </a:moveTo>
                  <a:cubicBezTo>
                    <a:pt x="56" y="50"/>
                    <a:pt x="50" y="56"/>
                    <a:pt x="4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7" y="56"/>
                    <a:pt x="0" y="50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zh-CN" altLang="en-US" sz="1400">
                <a:solidFill>
                  <a:prstClr val="black"/>
                </a:solidFill>
                <a:ea typeface="宋体" panose="02010600030101010101" pitchFamily="2" charset="-122"/>
                <a:cs typeface="#9Slide03 Arima Madurai" panose="00000500000000000000" pitchFamily="2" charset="-93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618388" y="2573448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altLang="zh-CN" sz="4000" b="1" dirty="0">
                  <a:solidFill>
                    <a:srgbClr val="F0F0F0"/>
                  </a:solidFill>
                  <a:ea typeface="微软雅黑" panose="020B0503020204020204" pitchFamily="34" charset="-122"/>
                  <a:cs typeface="#9Slide03 Arima Madurai" panose="00000500000000000000" pitchFamily="2" charset="-93"/>
                </a:rPr>
                <a:t>II.</a:t>
              </a:r>
              <a:endParaRPr lang="zh-CN" altLang="en-US" sz="4000" b="1" dirty="0">
                <a:solidFill>
                  <a:srgbClr val="F0F0F0"/>
                </a:solidFill>
                <a:ea typeface="微软雅黑" panose="020B0503020204020204" pitchFamily="34" charset="-122"/>
                <a:cs typeface="#9Slide03 Arima Madurai" panose="00000500000000000000" pitchFamily="2" charset="-93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088780" y="576412"/>
            <a:ext cx="63412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altLang="zh-CN" sz="3000" b="1" dirty="0" err="1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Hệ</a:t>
            </a:r>
            <a:r>
              <a:rPr lang="en-US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sinh</a:t>
            </a:r>
            <a:r>
              <a:rPr lang="en-US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dục</a:t>
            </a:r>
            <a:r>
              <a:rPr lang="en-US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 (</a:t>
            </a:r>
            <a:r>
              <a:rPr lang="en-US" altLang="zh-CN" sz="3000" b="1" dirty="0" err="1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Tiết</a:t>
            </a:r>
            <a:r>
              <a:rPr lang="en-US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 35 ) </a:t>
            </a:r>
            <a:endParaRPr lang="zh-CN" altLang="en-US" sz="3000" b="1" dirty="0">
              <a:solidFill>
                <a:srgbClr val="7030A0"/>
              </a:solidFill>
              <a:ea typeface="幼圆" panose="02010509060101010101" pitchFamily="49" charset="-122"/>
              <a:cs typeface="#9Slide03 Arima Madurai" panose="00000500000000000000" pitchFamily="2" charset="-93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55305" y="1891416"/>
            <a:ext cx="6539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altLang="zh-CN" sz="3000" b="1" dirty="0" err="1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Thụ</a:t>
            </a:r>
            <a:r>
              <a:rPr lang="en-US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tinh</a:t>
            </a:r>
            <a:r>
              <a:rPr lang="en-US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và</a:t>
            </a:r>
            <a:r>
              <a:rPr lang="en-US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thụ</a:t>
            </a:r>
            <a:r>
              <a:rPr lang="en-US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thai</a:t>
            </a:r>
            <a:r>
              <a:rPr lang="en-US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 </a:t>
            </a:r>
            <a:endParaRPr lang="zh-CN" altLang="en-US" sz="3000" b="1" dirty="0">
              <a:solidFill>
                <a:srgbClr val="7030A0"/>
              </a:solidFill>
              <a:ea typeface="幼圆" panose="02010509060101010101" pitchFamily="49" charset="-122"/>
              <a:cs typeface="#9Slide03 Arima Madurai" panose="00000500000000000000" pitchFamily="2" charset="-93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56898" y="689889"/>
            <a:ext cx="3653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altLang="zh-CN" sz="6000" b="1" dirty="0" err="1">
                <a:solidFill>
                  <a:prstClr val="white"/>
                </a:solidFill>
                <a:ea typeface="Slogan" panose="02020500000000000000" pitchFamily="18" charset="-93"/>
                <a:cs typeface="#9Slide03 Arima Madurai" panose="00000500000000000000" pitchFamily="2" charset="-93"/>
              </a:rPr>
              <a:t>Nội</a:t>
            </a:r>
            <a:r>
              <a:rPr lang="en-US" altLang="zh-CN" sz="6000" b="1" dirty="0">
                <a:solidFill>
                  <a:prstClr val="white"/>
                </a:solidFill>
                <a:ea typeface="Slogan" panose="02020500000000000000" pitchFamily="18" charset="-93"/>
                <a:cs typeface="#9Slide03 Arima Madurai" panose="00000500000000000000" pitchFamily="2" charset="-93"/>
              </a:rPr>
              <a:t> dung </a:t>
            </a:r>
            <a:r>
              <a:rPr lang="en-US" altLang="zh-CN" sz="6000" b="1" dirty="0" err="1">
                <a:solidFill>
                  <a:prstClr val="white"/>
                </a:solidFill>
                <a:ea typeface="Slogan" panose="02020500000000000000" pitchFamily="18" charset="-93"/>
                <a:cs typeface="#9Slide03 Arima Madurai" panose="00000500000000000000" pitchFamily="2" charset="-93"/>
              </a:rPr>
              <a:t>bài</a:t>
            </a:r>
            <a:r>
              <a:rPr lang="en-US" altLang="zh-CN" sz="6000" b="1" dirty="0">
                <a:solidFill>
                  <a:prstClr val="white"/>
                </a:solidFill>
                <a:ea typeface="Slogan" panose="02020500000000000000" pitchFamily="18" charset="-93"/>
                <a:cs typeface="#9Slide03 Arima Madurai" panose="00000500000000000000" pitchFamily="2" charset="-93"/>
              </a:rPr>
              <a:t> 40</a:t>
            </a:r>
          </a:p>
          <a:p>
            <a:pPr algn="ctr" defTabSz="914446"/>
            <a:r>
              <a:rPr lang="en-US" altLang="zh-CN" sz="6000" b="1" dirty="0">
                <a:solidFill>
                  <a:prstClr val="white"/>
                </a:solidFill>
                <a:ea typeface="Slogan" panose="02020500000000000000" pitchFamily="18" charset="-93"/>
                <a:cs typeface="#9Slide03 Arima Madurai" panose="00000500000000000000" pitchFamily="2" charset="-93"/>
              </a:rPr>
              <a:t>(3 </a:t>
            </a:r>
            <a:r>
              <a:rPr lang="en-US" altLang="zh-CN" sz="6000" b="1" dirty="0" err="1">
                <a:solidFill>
                  <a:prstClr val="white"/>
                </a:solidFill>
                <a:ea typeface="Slogan" panose="02020500000000000000" pitchFamily="18" charset="-93"/>
                <a:cs typeface="#9Slide03 Arima Madurai" panose="00000500000000000000" pitchFamily="2" charset="-93"/>
              </a:rPr>
              <a:t>tiết</a:t>
            </a:r>
            <a:r>
              <a:rPr lang="en-US" altLang="zh-CN" sz="6000" b="1" dirty="0">
                <a:solidFill>
                  <a:prstClr val="white"/>
                </a:solidFill>
                <a:ea typeface="Slogan" panose="02020500000000000000" pitchFamily="18" charset="-93"/>
                <a:cs typeface="#9Slide03 Arima Madurai" panose="00000500000000000000" pitchFamily="2" charset="-93"/>
              </a:rPr>
              <a:t>)</a:t>
            </a:r>
            <a:endParaRPr lang="zh-CN" altLang="en-US" sz="6000" b="1" dirty="0">
              <a:solidFill>
                <a:prstClr val="white"/>
              </a:solidFill>
              <a:ea typeface="Slogan" panose="02020500000000000000" pitchFamily="18" charset="-93"/>
              <a:cs typeface="#9Slide03 Arima Madurai" panose="00000500000000000000" pitchFamily="2" charset="-93"/>
            </a:endParaRPr>
          </a:p>
        </p:txBody>
      </p:sp>
      <p:grpSp>
        <p:nvGrpSpPr>
          <p:cNvPr id="20" name="组合 16"/>
          <p:cNvGrpSpPr/>
          <p:nvPr/>
        </p:nvGrpSpPr>
        <p:grpSpPr>
          <a:xfrm>
            <a:off x="4309283" y="3127623"/>
            <a:ext cx="816746" cy="828902"/>
            <a:chOff x="7531329" y="2452432"/>
            <a:chExt cx="816746" cy="828902"/>
          </a:xfrm>
        </p:grpSpPr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7531329" y="2452432"/>
              <a:ext cx="748147" cy="748148"/>
            </a:xfrm>
            <a:custGeom>
              <a:avLst/>
              <a:gdLst>
                <a:gd name="T0" fmla="*/ 56 w 56"/>
                <a:gd name="T1" fmla="*/ 42 h 56"/>
                <a:gd name="T2" fmla="*/ 42 w 56"/>
                <a:gd name="T3" fmla="*/ 56 h 56"/>
                <a:gd name="T4" fmla="*/ 14 w 56"/>
                <a:gd name="T5" fmla="*/ 56 h 56"/>
                <a:gd name="T6" fmla="*/ 0 w 56"/>
                <a:gd name="T7" fmla="*/ 42 h 56"/>
                <a:gd name="T8" fmla="*/ 0 w 56"/>
                <a:gd name="T9" fmla="*/ 14 h 56"/>
                <a:gd name="T10" fmla="*/ 14 w 56"/>
                <a:gd name="T11" fmla="*/ 0 h 56"/>
                <a:gd name="T12" fmla="*/ 42 w 56"/>
                <a:gd name="T13" fmla="*/ 0 h 56"/>
                <a:gd name="T14" fmla="*/ 56 w 56"/>
                <a:gd name="T15" fmla="*/ 14 h 56"/>
                <a:gd name="T16" fmla="*/ 56 w 56"/>
                <a:gd name="T17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2"/>
                  </a:moveTo>
                  <a:cubicBezTo>
                    <a:pt x="56" y="50"/>
                    <a:pt x="50" y="56"/>
                    <a:pt x="4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7" y="56"/>
                    <a:pt x="0" y="50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zh-CN" altLang="en-US" sz="1400">
                <a:solidFill>
                  <a:prstClr val="black"/>
                </a:solidFill>
                <a:ea typeface="宋体" panose="02010600030101010101" pitchFamily="2" charset="-122"/>
                <a:cs typeface="#9Slide03 Arima Madurai" panose="00000500000000000000" pitchFamily="2" charset="-93"/>
              </a:endParaRPr>
            </a:p>
          </p:txBody>
        </p:sp>
        <p:sp>
          <p:nvSpPr>
            <p:cNvPr id="22" name="文本框 18"/>
            <p:cNvSpPr txBox="1"/>
            <p:nvPr/>
          </p:nvSpPr>
          <p:spPr>
            <a:xfrm>
              <a:off x="7618388" y="2573448"/>
              <a:ext cx="7296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altLang="zh-CN" sz="4000" b="1" dirty="0">
                  <a:solidFill>
                    <a:srgbClr val="F0F0F0"/>
                  </a:solidFill>
                  <a:ea typeface="微软雅黑" panose="020B0503020204020204" pitchFamily="34" charset="-122"/>
                  <a:cs typeface="#9Slide03 Arima Madurai" panose="00000500000000000000" pitchFamily="2" charset="-93"/>
                </a:rPr>
                <a:t>III.</a:t>
              </a:r>
              <a:endParaRPr lang="zh-CN" altLang="en-US" sz="4000" b="1" dirty="0">
                <a:solidFill>
                  <a:srgbClr val="F0F0F0"/>
                </a:solidFill>
                <a:ea typeface="微软雅黑" panose="020B0503020204020204" pitchFamily="34" charset="-122"/>
                <a:cs typeface="#9Slide03 Arima Madurai" panose="00000500000000000000" pitchFamily="2" charset="-93"/>
              </a:endParaRPr>
            </a:p>
          </p:txBody>
        </p:sp>
      </p:grpSp>
      <p:sp>
        <p:nvSpPr>
          <p:cNvPr id="23" name="文本框 26"/>
          <p:cNvSpPr txBox="1"/>
          <p:nvPr/>
        </p:nvSpPr>
        <p:spPr>
          <a:xfrm>
            <a:off x="5246588" y="3055351"/>
            <a:ext cx="6539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H</a:t>
            </a:r>
            <a:r>
              <a:rPr lang="vi-VN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iện tượng kinh nguyệt và </a:t>
            </a:r>
            <a:r>
              <a:rPr lang="en-US" altLang="zh-CN" sz="3000" b="1" dirty="0" err="1">
                <a:solidFill>
                  <a:srgbClr val="7030A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các</a:t>
            </a:r>
            <a:r>
              <a:rPr lang="en-US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 </a:t>
            </a:r>
            <a:r>
              <a:rPr lang="vi-VN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biện pháp tránh thai </a:t>
            </a:r>
            <a:endParaRPr lang="zh-CN" altLang="en-US" sz="3000" b="1" dirty="0">
              <a:solidFill>
                <a:srgbClr val="7030A0"/>
              </a:solidFill>
              <a:ea typeface="幼圆" panose="02010509060101010101" pitchFamily="49" charset="-122"/>
              <a:cs typeface="#9Slide03 Arima Madurai" panose="00000500000000000000" pitchFamily="2" charset="-93"/>
            </a:endParaRPr>
          </a:p>
        </p:txBody>
      </p:sp>
      <p:grpSp>
        <p:nvGrpSpPr>
          <p:cNvPr id="24" name="组合 16"/>
          <p:cNvGrpSpPr/>
          <p:nvPr/>
        </p:nvGrpSpPr>
        <p:grpSpPr>
          <a:xfrm>
            <a:off x="4318001" y="4346823"/>
            <a:ext cx="847203" cy="828902"/>
            <a:chOff x="7531329" y="2452432"/>
            <a:chExt cx="847203" cy="828902"/>
          </a:xfrm>
        </p:grpSpPr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7531329" y="2452432"/>
              <a:ext cx="748147" cy="748148"/>
            </a:xfrm>
            <a:custGeom>
              <a:avLst/>
              <a:gdLst>
                <a:gd name="T0" fmla="*/ 56 w 56"/>
                <a:gd name="T1" fmla="*/ 42 h 56"/>
                <a:gd name="T2" fmla="*/ 42 w 56"/>
                <a:gd name="T3" fmla="*/ 56 h 56"/>
                <a:gd name="T4" fmla="*/ 14 w 56"/>
                <a:gd name="T5" fmla="*/ 56 h 56"/>
                <a:gd name="T6" fmla="*/ 0 w 56"/>
                <a:gd name="T7" fmla="*/ 42 h 56"/>
                <a:gd name="T8" fmla="*/ 0 w 56"/>
                <a:gd name="T9" fmla="*/ 14 h 56"/>
                <a:gd name="T10" fmla="*/ 14 w 56"/>
                <a:gd name="T11" fmla="*/ 0 h 56"/>
                <a:gd name="T12" fmla="*/ 42 w 56"/>
                <a:gd name="T13" fmla="*/ 0 h 56"/>
                <a:gd name="T14" fmla="*/ 56 w 56"/>
                <a:gd name="T15" fmla="*/ 14 h 56"/>
                <a:gd name="T16" fmla="*/ 56 w 56"/>
                <a:gd name="T17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2"/>
                  </a:moveTo>
                  <a:cubicBezTo>
                    <a:pt x="56" y="50"/>
                    <a:pt x="50" y="56"/>
                    <a:pt x="4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7" y="56"/>
                    <a:pt x="0" y="50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zh-CN" altLang="en-US" sz="1400">
                <a:solidFill>
                  <a:prstClr val="black"/>
                </a:solidFill>
                <a:ea typeface="宋体" panose="02010600030101010101" pitchFamily="2" charset="-122"/>
                <a:cs typeface="#9Slide03 Arima Madurai" panose="00000500000000000000" pitchFamily="2" charset="-93"/>
              </a:endParaRPr>
            </a:p>
          </p:txBody>
        </p:sp>
        <p:sp>
          <p:nvSpPr>
            <p:cNvPr id="28" name="文本框 18"/>
            <p:cNvSpPr txBox="1"/>
            <p:nvPr/>
          </p:nvSpPr>
          <p:spPr>
            <a:xfrm>
              <a:off x="7618388" y="2573448"/>
              <a:ext cx="7601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altLang="zh-CN" sz="4000" b="1" dirty="0">
                  <a:solidFill>
                    <a:srgbClr val="F0F0F0"/>
                  </a:solidFill>
                  <a:ea typeface="微软雅黑" panose="020B0503020204020204" pitchFamily="34" charset="-122"/>
                  <a:cs typeface="#9Slide03 Arima Madurai" panose="00000500000000000000" pitchFamily="2" charset="-93"/>
                </a:rPr>
                <a:t>IV.</a:t>
              </a:r>
              <a:endParaRPr lang="zh-CN" altLang="en-US" sz="4000" b="1" dirty="0">
                <a:solidFill>
                  <a:srgbClr val="F0F0F0"/>
                </a:solidFill>
                <a:ea typeface="微软雅黑" panose="020B0503020204020204" pitchFamily="34" charset="-122"/>
                <a:cs typeface="#9Slide03 Arima Madurai" panose="00000500000000000000" pitchFamily="2" charset="-93"/>
              </a:endParaRPr>
            </a:p>
          </p:txBody>
        </p:sp>
      </p:grpSp>
      <p:sp>
        <p:nvSpPr>
          <p:cNvPr id="29" name="文本框 26"/>
          <p:cNvSpPr txBox="1"/>
          <p:nvPr/>
        </p:nvSpPr>
        <p:spPr>
          <a:xfrm>
            <a:off x="5255305" y="4274551"/>
            <a:ext cx="6539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M</a:t>
            </a:r>
            <a:r>
              <a:rPr lang="vi-VN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ột số bệnh lây</a:t>
            </a:r>
            <a:r>
              <a:rPr lang="en-US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truyền</a:t>
            </a:r>
            <a:r>
              <a:rPr lang="vi-VN" altLang="zh-CN" sz="3000" b="1" dirty="0">
                <a:solidFill>
                  <a:srgbClr val="7030A0"/>
                </a:solidFill>
                <a:ea typeface="幼圆" panose="02010509060101010101" pitchFamily="49" charset="-122"/>
                <a:cs typeface="#9Slide03 Arima Madurai" panose="00000500000000000000" pitchFamily="2" charset="-93"/>
              </a:rPr>
              <a:t> qua đường tình dục và bảo vệ sức khỏe sinh sản vị thành niên</a:t>
            </a:r>
            <a:endParaRPr lang="zh-CN" altLang="en-US" sz="3000" b="1" dirty="0">
              <a:solidFill>
                <a:srgbClr val="7030A0"/>
              </a:solidFill>
              <a:ea typeface="幼圆" panose="02010509060101010101" pitchFamily="49" charset="-122"/>
              <a:cs typeface="#9Slide03 Arima Madurai" panose="000005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93052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-820271" y="2248712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47" y="4494915"/>
            <a:ext cx="4601523" cy="171547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2954595" y="1957644"/>
            <a:ext cx="64459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46"/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I.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Hệ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sinh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dục</a:t>
            </a:r>
            <a:endParaRPr lang="en-US" altLang="zh-CN" sz="4000" b="1" dirty="0"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  <a:p>
            <a:pPr defTabSz="914446"/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1.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Cơ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quan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sinh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dục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nam</a:t>
            </a:r>
            <a:r>
              <a:rPr lang="en-US" altLang="zh-CN" sz="4000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2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7630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165101"/>
            <a:ext cx="4991100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HOẠT ĐỘNG NHÓM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970984"/>
            <a:ext cx="5657850" cy="4421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⃰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⃰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5đ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5đ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1đ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0đ</a:t>
            </a:r>
          </a:p>
        </p:txBody>
      </p:sp>
    </p:spTree>
    <p:extLst>
      <p:ext uri="{BB962C8B-B14F-4D97-AF65-F5344CB8AC3E}">
        <p14:creationId xmlns:p14="http://schemas.microsoft.com/office/powerpoint/2010/main" val="28681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120317-D150-D332-E309-4C116B07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114425"/>
            <a:ext cx="6305550" cy="54102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4C97972-6BC8-407E-C97F-E80C872EDD0B}"/>
              </a:ext>
            </a:extLst>
          </p:cNvPr>
          <p:cNvSpPr txBox="1">
            <a:spLocks/>
          </p:cNvSpPr>
          <p:nvPr/>
        </p:nvSpPr>
        <p:spPr>
          <a:xfrm>
            <a:off x="485775" y="117477"/>
            <a:ext cx="11353800" cy="892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PHT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vi-VN" sz="2667" b="1" dirty="0"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40.1</a:t>
            </a:r>
            <a:r>
              <a:rPr lang="vi-VN" sz="2667" b="1" dirty="0">
                <a:latin typeface="Times New Roman" pitchFamily="18" charset="0"/>
                <a:cs typeface="Times New Roman" pitchFamily="18" charset="0"/>
              </a:rPr>
              <a:t> và trình bày chức năng của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67" b="1" dirty="0">
                <a:latin typeface="Times New Roman" pitchFamily="18" charset="0"/>
                <a:cs typeface="Times New Roman" pitchFamily="18" charset="0"/>
              </a:rPr>
              <a:t>cơ quan sinh dục nam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913A7C-012D-CAD1-ED06-4197A79E123A}"/>
              </a:ext>
            </a:extLst>
          </p:cNvPr>
          <p:cNvSpPr/>
          <p:nvPr/>
        </p:nvSpPr>
        <p:spPr>
          <a:xfrm>
            <a:off x="2819400" y="1749425"/>
            <a:ext cx="1108075" cy="335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>
              <a:lnSpc>
                <a:spcPct val="150000"/>
              </a:lnSpc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A64E73C-C5AA-297D-E205-2B1E93B52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85776"/>
              </p:ext>
            </p:extLst>
          </p:nvPr>
        </p:nvGraphicFramePr>
        <p:xfrm>
          <a:off x="6840537" y="1736725"/>
          <a:ext cx="4999038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9519">
                  <a:extLst>
                    <a:ext uri="{9D8B030D-6E8A-4147-A177-3AD203B41FA5}">
                      <a16:colId xmlns:a16="http://schemas.microsoft.com/office/drawing/2014/main" val="2855437755"/>
                    </a:ext>
                  </a:extLst>
                </a:gridCol>
                <a:gridCol w="2499519">
                  <a:extLst>
                    <a:ext uri="{9D8B030D-6E8A-4147-A177-3AD203B41FA5}">
                      <a16:colId xmlns:a16="http://schemas.microsoft.com/office/drawing/2014/main" val="1913857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6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80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72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6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8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430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30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978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70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120317-D150-D332-E309-4C116B07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085850"/>
            <a:ext cx="6305550" cy="54102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4C97972-6BC8-407E-C97F-E80C872EDD0B}"/>
              </a:ext>
            </a:extLst>
          </p:cNvPr>
          <p:cNvSpPr txBox="1">
            <a:spLocks/>
          </p:cNvSpPr>
          <p:nvPr/>
        </p:nvSpPr>
        <p:spPr>
          <a:xfrm>
            <a:off x="28575" y="17468"/>
            <a:ext cx="12039601" cy="571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PHT 1: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vi-VN" sz="2667" b="1" dirty="0">
                <a:latin typeface="Times New Roman" pitchFamily="18" charset="0"/>
                <a:cs typeface="Times New Roman" pitchFamily="18" charset="0"/>
              </a:rPr>
              <a:t> hình sau và trình bày chức năng của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67" b="1" dirty="0">
                <a:latin typeface="Times New Roman" pitchFamily="18" charset="0"/>
                <a:cs typeface="Times New Roman" pitchFamily="18" charset="0"/>
              </a:rPr>
              <a:t>cơ quan sinh dục nam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913A7C-012D-CAD1-ED06-4197A79E123A}"/>
              </a:ext>
            </a:extLst>
          </p:cNvPr>
          <p:cNvSpPr/>
          <p:nvPr/>
        </p:nvSpPr>
        <p:spPr>
          <a:xfrm>
            <a:off x="2667000" y="1736725"/>
            <a:ext cx="1108075" cy="335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>
              <a:lnSpc>
                <a:spcPct val="150000"/>
              </a:lnSpc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A64E73C-C5AA-297D-E205-2B1E93B52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242240"/>
              </p:ext>
            </p:extLst>
          </p:nvPr>
        </p:nvGraphicFramePr>
        <p:xfrm>
          <a:off x="6286500" y="871220"/>
          <a:ext cx="5829300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5475">
                  <a:extLst>
                    <a:ext uri="{9D8B030D-6E8A-4147-A177-3AD203B41FA5}">
                      <a16:colId xmlns:a16="http://schemas.microsoft.com/office/drawing/2014/main" val="2855437755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1913857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6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tinh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80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tinh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72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Tuyến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tiền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liệt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6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Tuyến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8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Dương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430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Mào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tinh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30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Tinh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978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6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120317-D150-D332-E309-4C116B07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085850"/>
            <a:ext cx="6305550" cy="54102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4C97972-6BC8-407E-C97F-E80C872EDD0B}"/>
              </a:ext>
            </a:extLst>
          </p:cNvPr>
          <p:cNvSpPr txBox="1">
            <a:spLocks/>
          </p:cNvSpPr>
          <p:nvPr/>
        </p:nvSpPr>
        <p:spPr>
          <a:xfrm>
            <a:off x="28575" y="17468"/>
            <a:ext cx="12039601" cy="571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PHT 1: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vi-VN" sz="2667" b="1" dirty="0">
                <a:latin typeface="Times New Roman" pitchFamily="18" charset="0"/>
                <a:cs typeface="Times New Roman" pitchFamily="18" charset="0"/>
              </a:rPr>
              <a:t> hình sau và trình bày chức năng của </a:t>
            </a:r>
            <a:r>
              <a:rPr lang="en-US" sz="2667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67" b="1" dirty="0">
                <a:latin typeface="Times New Roman" pitchFamily="18" charset="0"/>
                <a:cs typeface="Times New Roman" pitchFamily="18" charset="0"/>
              </a:rPr>
              <a:t>cơ quan sinh dục nam</a:t>
            </a:r>
            <a:r>
              <a:rPr lang="en-US" sz="2667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A64E73C-C5AA-297D-E205-2B1E93B52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904329"/>
              </p:ext>
            </p:extLst>
          </p:nvPr>
        </p:nvGraphicFramePr>
        <p:xfrm>
          <a:off x="6286500" y="644523"/>
          <a:ext cx="5829300" cy="60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5475">
                  <a:extLst>
                    <a:ext uri="{9D8B030D-6E8A-4147-A177-3AD203B41FA5}">
                      <a16:colId xmlns:a16="http://schemas.microsoft.com/office/drawing/2014/main" val="2855437755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1913857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6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tinh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Đường dẫn tinh trùng di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chuyển đến túi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tinh</a:t>
                      </a:r>
                      <a:endParaRPr lang="en-US" sz="22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80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tinh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Chứa và nuôi dưỡng tinh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trùng</a:t>
                      </a:r>
                      <a:endParaRPr lang="en-US" sz="22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72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Tuyến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tiền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liệt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Tiết dịch </a:t>
                      </a:r>
                      <a:r>
                        <a:rPr lang="en-US" sz="2200" b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hoà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tinh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trùng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tinh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dịch</a:t>
                      </a:r>
                      <a:endParaRPr lang="en-US" sz="22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6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Tuyến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en-US" sz="22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22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nhờn</a:t>
                      </a:r>
                      <a:endParaRPr lang="en-US" sz="22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8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Dương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en-US" sz="22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là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2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2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2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tiểu</a:t>
                      </a:r>
                      <a:r>
                        <a:rPr lang="en-US" sz="22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en-US" sz="22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là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2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2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tinh</a:t>
                      </a:r>
                      <a:r>
                        <a:rPr lang="en-US" sz="22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trùng</a:t>
                      </a:r>
                      <a:r>
                        <a:rPr lang="en-US" sz="22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2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endParaRPr lang="en-US" sz="22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430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Mào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tinh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tinh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trùng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tiếp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200" b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hoàn thiện về cấu tạo</a:t>
                      </a:r>
                      <a:endParaRPr lang="en-US" sz="22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30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Tinh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Sản sinh ra tinh trùng, </a:t>
                      </a:r>
                      <a:endParaRPr lang="en-US" sz="22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200" b="0" u="sng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9789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0A6EA4-48EB-EEFE-D573-FD77DC68F357}"/>
              </a:ext>
            </a:extLst>
          </p:cNvPr>
          <p:cNvSpPr txBox="1"/>
          <p:nvPr/>
        </p:nvSpPr>
        <p:spPr>
          <a:xfrm>
            <a:off x="8267008" y="6311384"/>
            <a:ext cx="384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tiết</a:t>
            </a:r>
            <a:r>
              <a:rPr lang="en-US" sz="2400" dirty="0">
                <a:solidFill>
                  <a:srgbClr val="C00000"/>
                </a:solidFill>
              </a:rPr>
              <a:t> hormone </a:t>
            </a:r>
            <a:r>
              <a:rPr lang="en-US" sz="2400" dirty="0" err="1">
                <a:solidFill>
                  <a:srgbClr val="C00000"/>
                </a:solidFill>
              </a:rPr>
              <a:t>sinh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dục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nam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7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1485</Words>
  <Application>Microsoft Office PowerPoint</Application>
  <PresentationFormat>Widescreen</PresentationFormat>
  <Paragraphs>184</Paragraphs>
  <Slides>30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#9Slide03 Arima Madurai</vt:lpstr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Office 主题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dcterms:created xsi:type="dcterms:W3CDTF">2023-08-19T02:01:52Z</dcterms:created>
  <dcterms:modified xsi:type="dcterms:W3CDTF">2023-08-24T16:13:48Z</dcterms:modified>
</cp:coreProperties>
</file>