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263" r:id="rId2"/>
    <p:sldId id="347" r:id="rId3"/>
    <p:sldId id="376" r:id="rId4"/>
    <p:sldId id="377" r:id="rId5"/>
    <p:sldId id="288" r:id="rId6"/>
    <p:sldId id="378" r:id="rId7"/>
    <p:sldId id="379" r:id="rId8"/>
    <p:sldId id="317" r:id="rId9"/>
    <p:sldId id="384" r:id="rId10"/>
    <p:sldId id="318" r:id="rId11"/>
    <p:sldId id="353" r:id="rId12"/>
    <p:sldId id="390" r:id="rId13"/>
    <p:sldId id="385" r:id="rId14"/>
    <p:sldId id="391" r:id="rId15"/>
    <p:sldId id="386" r:id="rId16"/>
    <p:sldId id="382" r:id="rId17"/>
    <p:sldId id="354" r:id="rId18"/>
    <p:sldId id="303" r:id="rId19"/>
    <p:sldId id="310" r:id="rId20"/>
    <p:sldId id="305" r:id="rId21"/>
    <p:sldId id="306" r:id="rId22"/>
    <p:sldId id="307" r:id="rId23"/>
    <p:sldId id="309" r:id="rId24"/>
    <p:sldId id="324" r:id="rId25"/>
    <p:sldId id="389" r:id="rId26"/>
    <p:sldId id="327" r:id="rId27"/>
  </p:sldIdLst>
  <p:sldSz cx="18288000" cy="10287000"/>
  <p:notesSz cx="6858000" cy="9144000"/>
  <p:embeddedFontLst>
    <p:embeddedFont>
      <p:font typeface="Microsoft YaHei" panose="020B0503020204020204" pitchFamily="34" charset="-122"/>
      <p:regular r:id="rId29"/>
      <p:bold r:id="rId30"/>
    </p:embeddedFont>
    <p:embeddedFont>
      <p:font typeface="SimSun" panose="02010600030101010101" pitchFamily="2" charset="-122"/>
      <p:regular r:id="rId31"/>
    </p:embeddedFont>
    <p:embeddedFont>
      <p:font typeface="Slogan" panose="02020500000000000000" charset="0"/>
      <p:regular r:id="rId32"/>
    </p:embeddedFont>
    <p:embeddedFont>
      <p:font typeface="Tiffany" panose="02020500000000000000" charset="0"/>
      <p:regular r:id="rId33"/>
    </p:embeddedFont>
    <p:embeddedFont>
      <p:font typeface="#9Slide03 Arima Madurai Black" panose="020B0604020202020204" charset="0"/>
      <p:bold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#9Slide03 Arima Madurai" panose="020B0604020202020204" charset="0"/>
      <p:regular r:id="rId37"/>
    </p:embeddedFont>
    <p:embeddedFont>
      <p:font typeface="#9Slide03 Arima Madurai Bold" panose="020B060402020202020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>
    <p:extLst>
      <p:ext uri="{19B8F6BF-5375-455C-9EA6-DF929625EA0E}">
        <p15:presenceInfo xmlns:p15="http://schemas.microsoft.com/office/powerpoint/2012/main" userId="S::nguyenthihuyentrang@thcslythuongkiet-hanoi.edu.vn::6e578b79-0788-4426-b956-791dc3abbd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622" autoAdjust="0"/>
  </p:normalViewPr>
  <p:slideViewPr>
    <p:cSldViewPr>
      <p:cViewPr varScale="1">
        <p:scale>
          <a:sx n="61" d="100"/>
          <a:sy n="61" d="100"/>
        </p:scale>
        <p:origin x="5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20FB-4AA5-4253-AD8E-CB6142536F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149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25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59062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8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04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13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9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2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52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1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594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</a:t>
            </a:r>
            <a:r>
              <a:rPr lang="vi-VN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</a:t>
            </a:r>
            <a:endParaRPr lang="en-US" sz="3600" dirty="0">
              <a:solidFill>
                <a:prstClr val="white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19100" y="1333500"/>
            <a:ext cx="1729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chức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cơ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hô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hấp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969584"/>
              </p:ext>
            </p:extLst>
          </p:nvPr>
        </p:nvGraphicFramePr>
        <p:xfrm>
          <a:off x="228600" y="2095500"/>
          <a:ext cx="17899380" cy="6163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6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48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3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 năng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3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Mũi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Họng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97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 quản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6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Phế quản và tiểu phế quản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33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Phế nang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254168"/>
            <a:ext cx="1661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 SỐ 1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CẤU TẠO VÀ CHỨC NĂNG CỦA HỆ HÔ HẤP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1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288857"/>
              </p:ext>
            </p:extLst>
          </p:nvPr>
        </p:nvGraphicFramePr>
        <p:xfrm>
          <a:off x="228600" y="1485900"/>
          <a:ext cx="17899380" cy="8119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6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48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3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66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 năng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413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Mũi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lông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mũi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niêm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mạc</a:t>
                      </a:r>
                      <a:r>
                        <a:rPr lang="en-US" sz="3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nhầy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mao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mạch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dày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Ngăn bụi, làm ẩm, làm ấm không khí vào phổi.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23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Họng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tuyến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amidan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lympho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diệt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khuẩn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phổi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97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 quản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nắp thanh quản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 động đậy kín đường hô hấp khi nuốt thức ăn.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413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lớp niêm mạc tiết chất nhầy với nhiều lông rung chuyển động liên tục.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đẩy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khỏi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hô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Phế quản và tiểu phế quản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dạng ống, phân nhánh nhiều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phổi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phế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97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Phế nang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mao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mạch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dày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diễn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trao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254168"/>
            <a:ext cx="1661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1</a:t>
            </a:r>
            <a:endParaRPr lang="en-US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D</a:t>
            </a:r>
            <a:r>
              <a:rPr lang="en-US" dirty="0" err="1" smtClean="0"/>
              <a:t>ựa</a:t>
            </a:r>
            <a:r>
              <a:rPr lang="en-US" dirty="0" smtClean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ở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smtClean="0"/>
              <a:t>1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hô</a:t>
            </a:r>
            <a:r>
              <a:rPr lang="en-US" dirty="0"/>
              <a:t> </a:t>
            </a:r>
            <a:r>
              <a:rPr lang="en-US" dirty="0" err="1" smtClean="0"/>
              <a:t>hấp</a:t>
            </a:r>
            <a:r>
              <a:rPr lang="en-US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07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sườn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81300"/>
            <a:ext cx="11506200" cy="6705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77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333500"/>
            <a:ext cx="16725900" cy="79319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638300"/>
            <a:ext cx="17297400" cy="792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sườn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dãn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sườn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dãn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80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"/>
            <a:ext cx="16421100" cy="242173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500"/>
            <a:ext cx="7696200" cy="64770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857500"/>
            <a:ext cx="7010400" cy="647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099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khuếch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7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38300"/>
            <a:ext cx="17297400" cy="7924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5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2FB1-8170-54C1-2F4A-A0B85236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7051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quản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quản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quản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Họng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14600" y="495300"/>
            <a:ext cx="13792200" cy="1676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66800" y="7277100"/>
            <a:ext cx="6858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62C843-1DD2-3E06-BAD4-6A022EAD5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324420"/>
            <a:ext cx="166497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err="1"/>
              <a:t>Câu</a:t>
            </a:r>
            <a:r>
              <a:rPr lang="en-US" sz="4000" b="1" dirty="0"/>
              <a:t> 2:</a:t>
            </a:r>
            <a:r>
              <a:rPr lang="en-US" sz="4000" dirty="0"/>
              <a:t> 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thở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dirty="0" err="1" smtClean="0"/>
              <a:t>thì</a:t>
            </a: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A. </a:t>
            </a:r>
            <a:r>
              <a:rPr lang="en-US" sz="4000" dirty="0" err="1" smtClean="0"/>
              <a:t>cơ</a:t>
            </a:r>
            <a:r>
              <a:rPr lang="en-US" sz="4000" dirty="0" smtClean="0"/>
              <a:t> </a:t>
            </a:r>
            <a:r>
              <a:rPr lang="en-US" sz="4000" dirty="0" err="1"/>
              <a:t>liên</a:t>
            </a:r>
            <a:r>
              <a:rPr lang="en-US" sz="4000" dirty="0"/>
              <a:t> </a:t>
            </a:r>
            <a:r>
              <a:rPr lang="en-US" sz="4000" dirty="0" err="1"/>
              <a:t>sườn</a:t>
            </a:r>
            <a:r>
              <a:rPr lang="en-US" sz="4000" dirty="0"/>
              <a:t> </a:t>
            </a:r>
            <a:r>
              <a:rPr lang="en-US" sz="4000" dirty="0" err="1"/>
              <a:t>ngoài</a:t>
            </a:r>
            <a:r>
              <a:rPr lang="en-US" sz="4000" dirty="0"/>
              <a:t> co.			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B. </a:t>
            </a:r>
            <a:r>
              <a:rPr lang="en-US" sz="4000" dirty="0" err="1" smtClean="0"/>
              <a:t>cơ</a:t>
            </a:r>
            <a:r>
              <a:rPr lang="en-US" sz="4000" dirty="0" smtClean="0"/>
              <a:t> </a:t>
            </a:r>
            <a:r>
              <a:rPr lang="en-US" sz="4000" dirty="0" err="1"/>
              <a:t>hoành</a:t>
            </a:r>
            <a:r>
              <a:rPr lang="en-US" sz="4000" dirty="0"/>
              <a:t> co.</a:t>
            </a:r>
          </a:p>
          <a:p>
            <a:pPr marL="0" indent="0">
              <a:buNone/>
            </a:pPr>
            <a:r>
              <a:rPr lang="en-US" sz="4000" dirty="0"/>
              <a:t>C.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tích</a:t>
            </a:r>
            <a:r>
              <a:rPr lang="en-US" sz="4000" dirty="0"/>
              <a:t> </a:t>
            </a:r>
            <a:r>
              <a:rPr lang="en-US" sz="4000" dirty="0" err="1"/>
              <a:t>lồng</a:t>
            </a:r>
            <a:r>
              <a:rPr lang="en-US" sz="4000" dirty="0"/>
              <a:t> </a:t>
            </a:r>
            <a:r>
              <a:rPr lang="en-US" sz="4000" dirty="0" err="1"/>
              <a:t>ngực</a:t>
            </a:r>
            <a:r>
              <a:rPr lang="en-US" sz="4000" dirty="0"/>
              <a:t> </a:t>
            </a:r>
            <a:r>
              <a:rPr lang="en-US" sz="4000" dirty="0" err="1"/>
              <a:t>giảm</a:t>
            </a:r>
            <a:r>
              <a:rPr lang="en-US" sz="4000" dirty="0"/>
              <a:t>.		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D</a:t>
            </a:r>
            <a:r>
              <a:rPr lang="en-US" sz="4000" dirty="0"/>
              <a:t>.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tích</a:t>
            </a:r>
            <a:r>
              <a:rPr lang="en-US" sz="4000" dirty="0"/>
              <a:t> </a:t>
            </a:r>
            <a:r>
              <a:rPr lang="en-US" sz="4000" dirty="0" err="1"/>
              <a:t>lồng</a:t>
            </a:r>
            <a:r>
              <a:rPr lang="en-US" sz="4000" dirty="0"/>
              <a:t> </a:t>
            </a:r>
            <a:r>
              <a:rPr lang="en-US" sz="4000" dirty="0" err="1"/>
              <a:t>ngực</a:t>
            </a:r>
            <a:r>
              <a:rPr lang="en-US" sz="4000" dirty="0"/>
              <a:t> </a:t>
            </a:r>
            <a:r>
              <a:rPr lang="en-US" sz="4000" dirty="0" err="1"/>
              <a:t>tăng</a:t>
            </a:r>
            <a:r>
              <a:rPr lang="en-US" sz="4000" dirty="0"/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0" y="4305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87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ấu tạo, chức năng của hệ hô hấp và một số bệnh thường gặp - Nhà thuốc FPT  Long Châ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3" name="Picture 5" descr="Các biện pháp bảo vệ hệ hô hấp khỏe mạnh đơn giản,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19065"/>
            <a:ext cx="10363200" cy="6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29" y="8778240"/>
            <a:ext cx="1771232" cy="1497330"/>
          </a:xfrm>
          <a:prstGeom prst="rect">
            <a:avLst/>
          </a:prstGeom>
        </p:spPr>
      </p:pic>
      <p:sp>
        <p:nvSpPr>
          <p:cNvPr id="7" name="Google Shape;5915;p37">
            <a:extLst>
              <a:ext uri="{FF2B5EF4-FFF2-40B4-BE49-F238E27FC236}">
                <a16:creationId xmlns:a16="http://schemas.microsoft.com/office/drawing/2014/main" id="{BAF64984-4238-44DE-AD12-86B3158F5B49}"/>
              </a:ext>
            </a:extLst>
          </p:cNvPr>
          <p:cNvSpPr txBox="1">
            <a:spLocks/>
          </p:cNvSpPr>
          <p:nvPr/>
        </p:nvSpPr>
        <p:spPr>
          <a:xfrm>
            <a:off x="1759428" y="160339"/>
            <a:ext cx="14901822" cy="2773362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TIẾT 18- </a:t>
            </a:r>
            <a:r>
              <a:rPr lang="en-US" sz="6000" u="sng" dirty="0" err="1" smtClean="0">
                <a:solidFill>
                  <a:srgbClr val="FF00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Bài</a:t>
            </a:r>
            <a:r>
              <a:rPr lang="en-US" sz="6000" u="sng" dirty="0" smtClean="0">
                <a:solidFill>
                  <a:srgbClr val="FF00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34: </a:t>
            </a:r>
            <a:r>
              <a:rPr lang="en-US" sz="6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HỆ HÔ HẤP Ở NGƯỜI</a:t>
            </a:r>
            <a:endParaRPr lang="vi-VN" altLang="en-US" sz="6000" u="sng" dirty="0">
              <a:solidFill>
                <a:srgbClr val="FF000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5F6A69-5BB1-6A25-DFE1-C8621ABC2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err="1"/>
              <a:t>Câu</a:t>
            </a:r>
            <a:r>
              <a:rPr lang="en-US" sz="4000" b="1" dirty="0"/>
              <a:t> </a:t>
            </a:r>
            <a:r>
              <a:rPr lang="en-US" sz="4000" b="1" dirty="0" smtClean="0"/>
              <a:t>3:</a:t>
            </a:r>
            <a:r>
              <a:rPr lang="en-US" sz="4000" dirty="0"/>
              <a:t> </a:t>
            </a:r>
            <a:r>
              <a:rPr lang="en-US" sz="4000" dirty="0" err="1"/>
              <a:t>Đường</a:t>
            </a:r>
            <a:r>
              <a:rPr lang="en-US" sz="4000" dirty="0"/>
              <a:t> </a:t>
            </a:r>
            <a:r>
              <a:rPr lang="en-US" sz="4000" dirty="0" err="1"/>
              <a:t>dẫn</a:t>
            </a:r>
            <a:r>
              <a:rPr lang="en-US" sz="4000" dirty="0"/>
              <a:t> </a:t>
            </a:r>
            <a:r>
              <a:rPr lang="en-US" sz="4000" dirty="0" err="1"/>
              <a:t>khí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chức</a:t>
            </a:r>
            <a:r>
              <a:rPr lang="en-US" sz="4000" dirty="0"/>
              <a:t> </a:t>
            </a:r>
            <a:r>
              <a:rPr lang="en-US" sz="4000" dirty="0" err="1"/>
              <a:t>năng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 </a:t>
            </a: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A. </a:t>
            </a: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trao</a:t>
            </a:r>
            <a:r>
              <a:rPr lang="en-US" sz="4000" dirty="0"/>
              <a:t> </a:t>
            </a:r>
            <a:r>
              <a:rPr lang="en-US" sz="4000" dirty="0" err="1"/>
              <a:t>đổi</a:t>
            </a:r>
            <a:r>
              <a:rPr lang="en-US" sz="4000" dirty="0"/>
              <a:t> </a:t>
            </a:r>
            <a:r>
              <a:rPr lang="en-US" sz="4000" dirty="0" err="1"/>
              <a:t>khí</a:t>
            </a:r>
            <a:r>
              <a:rPr lang="en-US" sz="4000" dirty="0"/>
              <a:t> </a:t>
            </a:r>
            <a:r>
              <a:rPr lang="en-US" sz="4000" dirty="0" err="1"/>
              <a:t>giữa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môi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B. </a:t>
            </a:r>
            <a:r>
              <a:rPr lang="en-US" sz="4000" dirty="0" err="1"/>
              <a:t>Trao</a:t>
            </a:r>
            <a:r>
              <a:rPr lang="en-US" sz="4000" dirty="0"/>
              <a:t> </a:t>
            </a:r>
            <a:r>
              <a:rPr lang="en-US" sz="4000" dirty="0" err="1"/>
              <a:t>đổi</a:t>
            </a:r>
            <a:r>
              <a:rPr lang="en-US" sz="4000" dirty="0"/>
              <a:t> </a:t>
            </a:r>
            <a:r>
              <a:rPr lang="en-US" sz="4000" dirty="0" err="1"/>
              <a:t>khí</a:t>
            </a:r>
            <a:r>
              <a:rPr lang="en-US" sz="4000" dirty="0"/>
              <a:t> ở </a:t>
            </a:r>
            <a:r>
              <a:rPr lang="en-US" sz="4000" dirty="0" err="1"/>
              <a:t>phổi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tế</a:t>
            </a:r>
            <a:r>
              <a:rPr lang="en-US" sz="4000" dirty="0"/>
              <a:t> </a:t>
            </a:r>
            <a:r>
              <a:rPr lang="en-US" sz="4000" dirty="0" err="1"/>
              <a:t>bào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C</a:t>
            </a:r>
            <a:r>
              <a:rPr lang="en-US" sz="4000" b="1" i="1" dirty="0"/>
              <a:t>. </a:t>
            </a:r>
            <a:r>
              <a:rPr lang="en-US" sz="4000" dirty="0" err="1"/>
              <a:t>Dẫn</a:t>
            </a:r>
            <a:r>
              <a:rPr lang="en-US" sz="4000" dirty="0"/>
              <a:t> </a:t>
            </a:r>
            <a:r>
              <a:rPr lang="en-US" sz="4000" dirty="0" err="1"/>
              <a:t>khí</a:t>
            </a:r>
            <a:r>
              <a:rPr lang="en-US" sz="4000" dirty="0"/>
              <a:t>,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ấm</a:t>
            </a:r>
            <a:r>
              <a:rPr lang="en-US" sz="4000" dirty="0"/>
              <a:t>,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ẩm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khí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bảo</a:t>
            </a:r>
            <a:r>
              <a:rPr lang="en-US" sz="4000" dirty="0"/>
              <a:t> </a:t>
            </a:r>
            <a:r>
              <a:rPr lang="en-US" sz="4000" dirty="0" err="1"/>
              <a:t>vệ</a:t>
            </a:r>
            <a:r>
              <a:rPr lang="en-US" sz="4000" dirty="0"/>
              <a:t> </a:t>
            </a:r>
            <a:r>
              <a:rPr lang="en-US" sz="4000" dirty="0" err="1"/>
              <a:t>phổi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D. </a:t>
            </a:r>
            <a:r>
              <a:rPr lang="en-US" sz="4000" dirty="0" err="1"/>
              <a:t>Bảo</a:t>
            </a:r>
            <a:r>
              <a:rPr lang="en-US" sz="4000" dirty="0"/>
              <a:t> </a:t>
            </a:r>
            <a:r>
              <a:rPr lang="en-US" sz="4000" dirty="0" err="1"/>
              <a:t>vệ</a:t>
            </a:r>
            <a:r>
              <a:rPr lang="en-US" sz="4000" dirty="0"/>
              <a:t> </a:t>
            </a:r>
            <a:r>
              <a:rPr lang="en-US" sz="4000" dirty="0" err="1"/>
              <a:t>hệ</a:t>
            </a:r>
            <a:r>
              <a:rPr lang="en-US" sz="4000" dirty="0"/>
              <a:t> </a:t>
            </a:r>
            <a:r>
              <a:rPr lang="en-US" sz="4000" dirty="0" err="1"/>
              <a:t>hô</a:t>
            </a:r>
            <a:r>
              <a:rPr lang="en-US" sz="4000" dirty="0"/>
              <a:t> </a:t>
            </a:r>
            <a:r>
              <a:rPr lang="en-US" sz="4000" dirty="0" err="1"/>
              <a:t>hấp</a:t>
            </a:r>
            <a:endParaRPr lang="en-US" sz="4000" dirty="0"/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56769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38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3B2CBD-39A8-12B2-DC30-48741F8AF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552700"/>
            <a:ext cx="15773400" cy="65270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/>
              <a:t>Câu</a:t>
            </a:r>
            <a:r>
              <a:rPr lang="en-US" sz="4000" b="1" dirty="0"/>
              <a:t> </a:t>
            </a:r>
            <a:r>
              <a:rPr lang="en-US" sz="4000" b="1" dirty="0" smtClean="0"/>
              <a:t>4:</a:t>
            </a:r>
            <a:r>
              <a:rPr lang="en-US" sz="4000" dirty="0"/>
              <a:t> 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hít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,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liên</a:t>
            </a:r>
            <a:r>
              <a:rPr lang="en-US" sz="4000" dirty="0"/>
              <a:t> </a:t>
            </a:r>
            <a:r>
              <a:rPr lang="en-US" sz="4000" dirty="0" err="1"/>
              <a:t>sườn</a:t>
            </a:r>
            <a:r>
              <a:rPr lang="en-US" sz="4000" dirty="0"/>
              <a:t> </a:t>
            </a:r>
            <a:r>
              <a:rPr lang="en-US" sz="4000" dirty="0" err="1"/>
              <a:t>ngoài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hoành</a:t>
            </a:r>
            <a:r>
              <a:rPr lang="en-US" sz="4000" dirty="0"/>
              <a:t> </a:t>
            </a:r>
            <a:r>
              <a:rPr lang="en-US" sz="4000" dirty="0" err="1"/>
              <a:t>sẽ</a:t>
            </a:r>
            <a:r>
              <a:rPr lang="en-US" sz="4000" dirty="0"/>
              <a:t> ở </a:t>
            </a:r>
            <a:r>
              <a:rPr lang="en-US" sz="4000" dirty="0" err="1"/>
              <a:t>trạng</a:t>
            </a:r>
            <a:r>
              <a:rPr lang="en-US" sz="4000" dirty="0"/>
              <a:t> </a:t>
            </a:r>
            <a:r>
              <a:rPr lang="en-US" sz="4000" dirty="0" err="1"/>
              <a:t>thái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 smtClean="0"/>
              <a:t>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A.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liên</a:t>
            </a:r>
            <a:r>
              <a:rPr lang="en-US" sz="4000" dirty="0"/>
              <a:t> </a:t>
            </a:r>
            <a:r>
              <a:rPr lang="en-US" sz="4000" dirty="0" err="1"/>
              <a:t>sườn</a:t>
            </a:r>
            <a:r>
              <a:rPr lang="en-US" sz="4000" dirty="0"/>
              <a:t> </a:t>
            </a:r>
            <a:r>
              <a:rPr lang="en-US" sz="4000" dirty="0" err="1"/>
              <a:t>ngoài</a:t>
            </a:r>
            <a:r>
              <a:rPr lang="en-US" sz="4000" dirty="0"/>
              <a:t> </a:t>
            </a:r>
            <a:r>
              <a:rPr lang="en-US" sz="4000" dirty="0" err="1"/>
              <a:t>dãn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hoành</a:t>
            </a:r>
            <a:r>
              <a:rPr lang="en-US" sz="4000" dirty="0"/>
              <a:t> co</a:t>
            </a:r>
          </a:p>
          <a:p>
            <a:pPr marL="0" indent="0">
              <a:buNone/>
            </a:pPr>
            <a:r>
              <a:rPr lang="en-US" sz="4000" dirty="0"/>
              <a:t>B.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liên</a:t>
            </a:r>
            <a:r>
              <a:rPr lang="en-US" sz="4000" dirty="0"/>
              <a:t> </a:t>
            </a:r>
            <a:r>
              <a:rPr lang="en-US" sz="4000" dirty="0" err="1"/>
              <a:t>sườn</a:t>
            </a:r>
            <a:r>
              <a:rPr lang="en-US" sz="4000" dirty="0"/>
              <a:t> </a:t>
            </a:r>
            <a:r>
              <a:rPr lang="en-US" sz="4000" dirty="0" err="1"/>
              <a:t>ngoài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hoành</a:t>
            </a:r>
            <a:r>
              <a:rPr lang="en-US" sz="4000" dirty="0"/>
              <a:t> </a:t>
            </a:r>
            <a:r>
              <a:rPr lang="en-US" sz="4000" dirty="0" err="1"/>
              <a:t>đều</a:t>
            </a:r>
            <a:r>
              <a:rPr lang="en-US" sz="4000" dirty="0"/>
              <a:t> </a:t>
            </a:r>
            <a:r>
              <a:rPr lang="en-US" sz="4000" dirty="0" err="1"/>
              <a:t>dãn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C.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liên</a:t>
            </a:r>
            <a:r>
              <a:rPr lang="en-US" sz="4000" dirty="0"/>
              <a:t> </a:t>
            </a:r>
            <a:r>
              <a:rPr lang="en-US" sz="4000" dirty="0" err="1"/>
              <a:t>sườn</a:t>
            </a:r>
            <a:r>
              <a:rPr lang="en-US" sz="4000" dirty="0"/>
              <a:t> </a:t>
            </a:r>
            <a:r>
              <a:rPr lang="en-US" sz="4000" dirty="0" err="1"/>
              <a:t>ngoài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hoành</a:t>
            </a:r>
            <a:r>
              <a:rPr lang="en-US" sz="4000" dirty="0"/>
              <a:t> </a:t>
            </a:r>
            <a:r>
              <a:rPr lang="en-US" sz="4000" dirty="0" err="1"/>
              <a:t>đều</a:t>
            </a:r>
            <a:r>
              <a:rPr lang="en-US" sz="4000" dirty="0"/>
              <a:t> co</a:t>
            </a:r>
          </a:p>
          <a:p>
            <a:pPr marL="0" indent="0">
              <a:buNone/>
            </a:pPr>
            <a:r>
              <a:rPr lang="en-US" sz="4000" dirty="0"/>
              <a:t>D.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liên</a:t>
            </a:r>
            <a:r>
              <a:rPr lang="en-US" sz="4000" dirty="0"/>
              <a:t> </a:t>
            </a:r>
            <a:r>
              <a:rPr lang="en-US" sz="4000" dirty="0" err="1"/>
              <a:t>sườn</a:t>
            </a:r>
            <a:r>
              <a:rPr lang="en-US" sz="4000" dirty="0"/>
              <a:t> </a:t>
            </a:r>
            <a:r>
              <a:rPr lang="en-US" sz="4000" dirty="0" err="1"/>
              <a:t>ngoài</a:t>
            </a:r>
            <a:r>
              <a:rPr lang="en-US" sz="4000" dirty="0"/>
              <a:t> co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hoành</a:t>
            </a:r>
            <a:r>
              <a:rPr lang="en-US" sz="4000" dirty="0"/>
              <a:t> </a:t>
            </a:r>
            <a:r>
              <a:rPr lang="en-US" sz="4000" dirty="0" err="1"/>
              <a:t>dãn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3" name="Oval 2"/>
          <p:cNvSpPr/>
          <p:nvPr/>
        </p:nvSpPr>
        <p:spPr>
          <a:xfrm>
            <a:off x="1219200" y="601218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E8E43B-A7A9-03DB-B116-03FC7725D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7051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err="1" smtClean="0"/>
              <a:t>Câu</a:t>
            </a:r>
            <a:r>
              <a:rPr lang="en-US" sz="4000" b="1" dirty="0" smtClean="0"/>
              <a:t> 5:</a:t>
            </a:r>
            <a:r>
              <a:rPr lang="en-US" sz="4000" dirty="0" smtClean="0"/>
              <a:t> </a:t>
            </a:r>
            <a:r>
              <a:rPr lang="en-US" sz="4000" dirty="0" err="1" smtClean="0"/>
              <a:t>Quá</a:t>
            </a:r>
            <a:r>
              <a:rPr lang="en-US" sz="4000" dirty="0" smtClean="0"/>
              <a:t> </a:t>
            </a:r>
            <a:r>
              <a:rPr lang="en-US" sz="4000" dirty="0" err="1" smtClean="0"/>
              <a:t>trình</a:t>
            </a:r>
            <a:r>
              <a:rPr lang="en-US" sz="4000" dirty="0" smtClean="0"/>
              <a:t> </a:t>
            </a:r>
            <a:r>
              <a:rPr lang="en-US" sz="4000" dirty="0" err="1" smtClean="0"/>
              <a:t>trao</a:t>
            </a:r>
            <a:r>
              <a:rPr lang="en-US" sz="4000" dirty="0" smtClean="0"/>
              <a:t> </a:t>
            </a:r>
            <a:r>
              <a:rPr lang="en-US" sz="4000" dirty="0" err="1" smtClean="0"/>
              <a:t>đổi</a:t>
            </a:r>
            <a:r>
              <a:rPr lang="en-US" sz="4000" dirty="0" smtClean="0"/>
              <a:t> </a:t>
            </a:r>
            <a:r>
              <a:rPr lang="en-US" sz="4000" dirty="0" err="1" smtClean="0"/>
              <a:t>khí</a:t>
            </a:r>
            <a:r>
              <a:rPr lang="en-US" sz="4000" dirty="0" smtClean="0"/>
              <a:t> ở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diễn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theo</a:t>
            </a:r>
            <a:r>
              <a:rPr lang="en-US" sz="4000" dirty="0" smtClean="0"/>
              <a:t> </a:t>
            </a:r>
            <a:r>
              <a:rPr lang="en-US" sz="4000" dirty="0" err="1" smtClean="0"/>
              <a:t>cơ</a:t>
            </a:r>
            <a:r>
              <a:rPr lang="en-US" sz="4000" dirty="0" smtClean="0"/>
              <a:t> </a:t>
            </a:r>
            <a:r>
              <a:rPr lang="en-US" sz="4000" dirty="0" err="1" smtClean="0"/>
              <a:t>chế</a:t>
            </a: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742950" indent="-742950">
              <a:buAutoNum type="alphaUcPeriod"/>
            </a:pPr>
            <a:r>
              <a:rPr lang="en-US" sz="4000" dirty="0" err="1" smtClean="0"/>
              <a:t>bổ</a:t>
            </a:r>
            <a:r>
              <a:rPr lang="en-US" sz="4000" dirty="0" smtClean="0"/>
              <a:t> </a:t>
            </a:r>
            <a:r>
              <a:rPr lang="en-US" sz="4000" dirty="0"/>
              <a:t>sung.					</a:t>
            </a:r>
            <a:endParaRPr lang="en-US" sz="4000" dirty="0" smtClean="0"/>
          </a:p>
          <a:p>
            <a:pPr marL="742950" indent="-742950">
              <a:buAutoNum type="alphaUcPeriod"/>
            </a:pPr>
            <a:r>
              <a:rPr lang="en-US" sz="4000" dirty="0" err="1" smtClean="0"/>
              <a:t>chủ</a:t>
            </a:r>
            <a:r>
              <a:rPr lang="en-US" sz="4000" dirty="0" smtClean="0"/>
              <a:t> </a:t>
            </a:r>
            <a:r>
              <a:rPr lang="en-US" sz="4000" dirty="0" err="1" smtClean="0"/>
              <a:t>động</a:t>
            </a:r>
            <a:r>
              <a:rPr lang="en-US" sz="4000" dirty="0" smtClean="0"/>
              <a:t>.</a:t>
            </a:r>
          </a:p>
          <a:p>
            <a:pPr marL="742950" indent="-742950">
              <a:buAutoNum type="alphaUcPeriod"/>
            </a:pPr>
            <a:r>
              <a:rPr lang="en-US" sz="4000" dirty="0" err="1" smtClean="0"/>
              <a:t>thẩm</a:t>
            </a:r>
            <a:r>
              <a:rPr lang="en-US" sz="4000" dirty="0" smtClean="0"/>
              <a:t> </a:t>
            </a:r>
            <a:r>
              <a:rPr lang="en-US" sz="4000" dirty="0" err="1"/>
              <a:t>thấu</a:t>
            </a:r>
            <a:r>
              <a:rPr lang="en-US" sz="4000" dirty="0"/>
              <a:t>.					</a:t>
            </a:r>
          </a:p>
          <a:p>
            <a:pPr marL="742950" indent="-742950">
              <a:buAutoNum type="alphaUcPeriod"/>
            </a:pPr>
            <a:r>
              <a:rPr lang="en-US" sz="4000" dirty="0" err="1" smtClean="0"/>
              <a:t>khuếch</a:t>
            </a:r>
            <a:r>
              <a:rPr lang="en-US" sz="4000" dirty="0" smtClean="0"/>
              <a:t> </a:t>
            </a:r>
            <a:r>
              <a:rPr lang="en-US" sz="4000" dirty="0" err="1"/>
              <a:t>tán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43000" y="63627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7907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err="1"/>
              <a:t>Câu</a:t>
            </a:r>
            <a:r>
              <a:rPr lang="en-US" sz="4000" b="1" dirty="0"/>
              <a:t> </a:t>
            </a:r>
            <a:r>
              <a:rPr lang="en-US" sz="4000" b="1" dirty="0"/>
              <a:t>6</a:t>
            </a:r>
            <a:r>
              <a:rPr lang="en-US" sz="4000" b="1" dirty="0" smtClean="0"/>
              <a:t>:</a:t>
            </a:r>
            <a:r>
              <a:rPr lang="en-US" sz="4000" dirty="0"/>
              <a:t> </a:t>
            </a:r>
            <a:r>
              <a:rPr lang="en-US" sz="4000" dirty="0" err="1"/>
              <a:t>Bộ</a:t>
            </a:r>
            <a:r>
              <a:rPr lang="en-US" sz="4000" dirty="0"/>
              <a:t> </a:t>
            </a:r>
            <a:r>
              <a:rPr lang="en-US" sz="4000" dirty="0" err="1"/>
              <a:t>phận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dưới</a:t>
            </a:r>
            <a:r>
              <a:rPr lang="en-US" sz="4000" dirty="0"/>
              <a:t> </a:t>
            </a:r>
            <a:r>
              <a:rPr lang="en-US" sz="4000" dirty="0" err="1"/>
              <a:t>đây</a:t>
            </a:r>
            <a:r>
              <a:rPr lang="en-US" sz="4000" dirty="0"/>
              <a:t> </a:t>
            </a:r>
            <a:r>
              <a:rPr lang="en-US" sz="4000" dirty="0" err="1"/>
              <a:t>ngoài</a:t>
            </a:r>
            <a:r>
              <a:rPr lang="en-US" sz="4000" dirty="0"/>
              <a:t> </a:t>
            </a:r>
            <a:r>
              <a:rPr lang="en-US" sz="4000" dirty="0" err="1"/>
              <a:t>chức</a:t>
            </a:r>
            <a:r>
              <a:rPr lang="en-US" sz="4000" dirty="0"/>
              <a:t> </a:t>
            </a:r>
            <a:r>
              <a:rPr lang="en-US" sz="4000" dirty="0" err="1"/>
              <a:t>năng</a:t>
            </a:r>
            <a:r>
              <a:rPr lang="en-US" sz="4000" dirty="0"/>
              <a:t> </a:t>
            </a:r>
            <a:r>
              <a:rPr lang="en-US" sz="4000" dirty="0" err="1"/>
              <a:t>hô</a:t>
            </a:r>
            <a:r>
              <a:rPr lang="en-US" sz="4000" dirty="0"/>
              <a:t> </a:t>
            </a:r>
            <a:r>
              <a:rPr lang="en-US" sz="4000" dirty="0" err="1"/>
              <a:t>hấp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kiêm</a:t>
            </a:r>
            <a:r>
              <a:rPr lang="en-US" sz="4000" dirty="0"/>
              <a:t> </a:t>
            </a:r>
            <a:r>
              <a:rPr lang="en-US" sz="4000" dirty="0" err="1"/>
              <a:t>thêm</a:t>
            </a:r>
            <a:r>
              <a:rPr lang="en-US" sz="4000" dirty="0"/>
              <a:t> </a:t>
            </a:r>
            <a:r>
              <a:rPr lang="en-US" sz="4000" dirty="0" err="1"/>
              <a:t>vai</a:t>
            </a:r>
            <a:r>
              <a:rPr lang="en-US" sz="4000" dirty="0"/>
              <a:t> </a:t>
            </a:r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khác</a:t>
            </a:r>
            <a:r>
              <a:rPr lang="en-US" sz="4000" dirty="0" smtClean="0"/>
              <a:t>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A. </a:t>
            </a:r>
            <a:r>
              <a:rPr lang="en-US" sz="4000" dirty="0" err="1"/>
              <a:t>Khí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r>
              <a:rPr lang="en-US" sz="4000" dirty="0"/>
              <a:t>					</a:t>
            </a:r>
          </a:p>
          <a:p>
            <a:pPr marL="0" indent="0">
              <a:buNone/>
            </a:pPr>
            <a:r>
              <a:rPr lang="en-US" sz="4000" dirty="0"/>
              <a:t>B. </a:t>
            </a:r>
            <a:r>
              <a:rPr lang="en-US" sz="4000" dirty="0" err="1"/>
              <a:t>Thanh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C. </a:t>
            </a:r>
            <a:r>
              <a:rPr lang="en-US" sz="4000" dirty="0" err="1"/>
              <a:t>Phổi</a:t>
            </a:r>
            <a:r>
              <a:rPr lang="en-US" sz="4000" dirty="0"/>
              <a:t>					</a:t>
            </a:r>
          </a:p>
          <a:p>
            <a:pPr marL="0" indent="0">
              <a:buNone/>
            </a:pPr>
            <a:r>
              <a:rPr lang="en-US" sz="4000" dirty="0"/>
              <a:t>D. </a:t>
            </a:r>
            <a:r>
              <a:rPr lang="en-US" sz="4000" dirty="0" err="1"/>
              <a:t>Phế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endParaRPr lang="en-US" sz="4000" dirty="0"/>
          </a:p>
        </p:txBody>
      </p:sp>
      <p:sp>
        <p:nvSpPr>
          <p:cNvPr id="3" name="Oval 2"/>
          <p:cNvSpPr/>
          <p:nvPr/>
        </p:nvSpPr>
        <p:spPr>
          <a:xfrm>
            <a:off x="1143000" y="45339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7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err="1"/>
              <a:t>Câu</a:t>
            </a:r>
            <a:r>
              <a:rPr lang="en-US" sz="4000" b="1" dirty="0"/>
              <a:t> </a:t>
            </a:r>
            <a:r>
              <a:rPr lang="en-US" sz="4000" b="1" dirty="0"/>
              <a:t>7</a:t>
            </a:r>
            <a:r>
              <a:rPr lang="en-US" sz="4000" b="1" dirty="0" smtClean="0"/>
              <a:t>:</a:t>
            </a:r>
            <a:r>
              <a:rPr lang="en-US" sz="4000" dirty="0"/>
              <a:t> </a:t>
            </a:r>
            <a:r>
              <a:rPr lang="en-US" sz="4000" dirty="0" err="1"/>
              <a:t>Bộ</a:t>
            </a:r>
            <a:r>
              <a:rPr lang="en-US" sz="4000" dirty="0"/>
              <a:t> </a:t>
            </a:r>
            <a:r>
              <a:rPr lang="en-US" sz="4000" dirty="0" err="1"/>
              <a:t>phận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dưới</a:t>
            </a:r>
            <a:r>
              <a:rPr lang="en-US" sz="4000" dirty="0"/>
              <a:t> </a:t>
            </a:r>
            <a:r>
              <a:rPr lang="en-US" sz="4000" dirty="0" err="1"/>
              <a:t>đây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thuộc</a:t>
            </a:r>
            <a:r>
              <a:rPr lang="en-US" sz="4000" dirty="0"/>
              <a:t> </a:t>
            </a:r>
            <a:r>
              <a:rPr lang="en-US" sz="4000" dirty="0" err="1"/>
              <a:t>hệ</a:t>
            </a:r>
            <a:r>
              <a:rPr lang="en-US" sz="4000" dirty="0"/>
              <a:t> </a:t>
            </a:r>
            <a:r>
              <a:rPr lang="en-US" sz="4000" dirty="0" err="1"/>
              <a:t>hô</a:t>
            </a:r>
            <a:r>
              <a:rPr lang="en-US" sz="4000" dirty="0"/>
              <a:t> </a:t>
            </a:r>
            <a:r>
              <a:rPr lang="en-US" sz="4000" dirty="0" err="1"/>
              <a:t>hấp</a:t>
            </a:r>
            <a:r>
              <a:rPr lang="en-US" sz="4000" dirty="0" smtClean="0"/>
              <a:t>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A. </a:t>
            </a:r>
            <a:r>
              <a:rPr lang="en-US" sz="4000" dirty="0" err="1"/>
              <a:t>Thanh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r>
              <a:rPr lang="en-US" sz="4000" dirty="0"/>
              <a:t>				</a:t>
            </a:r>
          </a:p>
          <a:p>
            <a:pPr marL="0" indent="0">
              <a:buNone/>
            </a:pPr>
            <a:r>
              <a:rPr lang="en-US" sz="4000" dirty="0"/>
              <a:t>B. </a:t>
            </a: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C. </a:t>
            </a:r>
            <a:r>
              <a:rPr lang="en-US" sz="4000" dirty="0" err="1"/>
              <a:t>Khí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r>
              <a:rPr lang="en-US" sz="4000" dirty="0"/>
              <a:t>					</a:t>
            </a:r>
          </a:p>
          <a:p>
            <a:pPr marL="0" indent="0">
              <a:buNone/>
            </a:pPr>
            <a:r>
              <a:rPr lang="en-US" sz="4000" dirty="0"/>
              <a:t>D. </a:t>
            </a:r>
            <a:r>
              <a:rPr lang="en-US" sz="4000" dirty="0" err="1"/>
              <a:t>Phế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endParaRPr lang="en-US" sz="4000" dirty="0"/>
          </a:p>
        </p:txBody>
      </p:sp>
      <p:sp>
        <p:nvSpPr>
          <p:cNvPr id="5" name="Oval 4"/>
          <p:cNvSpPr/>
          <p:nvPr/>
        </p:nvSpPr>
        <p:spPr>
          <a:xfrm>
            <a:off x="1219200" y="49149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3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* </a:t>
            </a:r>
            <a:r>
              <a:rPr lang="vi-VN" dirty="0" smtClean="0">
                <a:latin typeface="+mj-lt"/>
              </a:rPr>
              <a:t>Đọc </a:t>
            </a:r>
            <a:r>
              <a:rPr lang="vi-VN" dirty="0">
                <a:latin typeface="+mj-lt"/>
              </a:rPr>
              <a:t>trước phần II</a:t>
            </a:r>
            <a:r>
              <a:rPr lang="en-US" dirty="0">
                <a:latin typeface="+mj-lt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III-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*</a:t>
            </a:r>
            <a:r>
              <a:rPr lang="vi-VN" dirty="0" smtClean="0">
                <a:latin typeface="+mj-lt"/>
              </a:rPr>
              <a:t>Chuẩn </a:t>
            </a:r>
            <a:r>
              <a:rPr lang="vi-VN" dirty="0">
                <a:latin typeface="+mj-lt"/>
              </a:rPr>
              <a:t>bị bài theo nhóm: </a:t>
            </a: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                 </a:t>
            </a:r>
            <a:r>
              <a:rPr lang="vi-VN" dirty="0" smtClean="0">
                <a:latin typeface="+mj-lt"/>
              </a:rPr>
              <a:t>Nhóm </a:t>
            </a:r>
            <a:r>
              <a:rPr lang="vi-VN" dirty="0">
                <a:latin typeface="+mj-lt"/>
              </a:rPr>
              <a:t>1: tìm hiểu bệnh viêm đường hô hấp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                    Nhóm 2: tìm hiểu bệnh viêm phổi.</a:t>
            </a:r>
          </a:p>
          <a:p>
            <a:pPr marL="0" indent="0">
              <a:buNone/>
            </a:pPr>
            <a:r>
              <a:rPr lang="vi-VN" dirty="0" smtClean="0">
                <a:latin typeface="+mj-lt"/>
              </a:rPr>
              <a:t>                  </a:t>
            </a:r>
            <a:r>
              <a:rPr lang="vi-VN" dirty="0">
                <a:latin typeface="+mj-lt"/>
              </a:rPr>
              <a:t>Nhóm 3: tìm hiểu bệnh lao phổi</a:t>
            </a:r>
          </a:p>
          <a:p>
            <a:pPr marL="0" indent="0">
              <a:buNone/>
            </a:pPr>
            <a:r>
              <a:rPr lang="vi-VN" dirty="0" smtClean="0">
                <a:latin typeface="+mj-lt"/>
              </a:rPr>
              <a:t>              </a:t>
            </a:r>
            <a:r>
              <a:rPr lang="vi-VN" dirty="0">
                <a:latin typeface="+mj-lt"/>
              </a:rPr>
              <a:t>Nhóm 4: tìm hiểu về thuốc lá và tác hại của khói </a:t>
            </a:r>
            <a:r>
              <a:rPr lang="vi-VN" dirty="0" smtClean="0">
                <a:latin typeface="+mj-lt"/>
              </a:rPr>
              <a:t>thu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vi-VN" dirty="0" smtClean="0">
                <a:latin typeface="+mj-lt"/>
              </a:rPr>
              <a:t> </a:t>
            </a:r>
            <a:r>
              <a:rPr lang="vi-VN" dirty="0">
                <a:latin typeface="+mj-lt"/>
              </a:rPr>
              <a:t>lá</a:t>
            </a:r>
            <a:r>
              <a:rPr lang="vi-VN" dirty="0" smtClean="0">
                <a:latin typeface="+mj-lt"/>
              </a:rPr>
              <a:t>.</a:t>
            </a:r>
            <a:endParaRPr lang="vi-VN" dirty="0"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spcCol="0" rtlCol="0" anchor="ctr"/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HƯỚNG DẪN VỀ 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</a:p>
        </p:txBody>
      </p:sp>
    </p:spTree>
    <p:extLst>
      <p:ext uri="{BB962C8B-B14F-4D97-AF65-F5344CB8AC3E}">
        <p14:creationId xmlns:p14="http://schemas.microsoft.com/office/powerpoint/2010/main" val="199211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/>
          <a:stretch>
            <a:fillRect/>
          </a:stretch>
        </p:blipFill>
        <p:spPr bwMode="auto">
          <a:xfrm>
            <a:off x="31531" y="0"/>
            <a:ext cx="18288000" cy="10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 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nhắc lại vai trò của hệ hô hấp đối với cơ thể người?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9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Hệ hô hấp giúp cơ thể lấy khí Oxygen (O</a:t>
            </a:r>
            <a:r>
              <a:rPr lang="nl-NL" baseline="-25000" dirty="0"/>
              <a:t>2</a:t>
            </a:r>
            <a:r>
              <a:rPr lang="nl-NL" dirty="0"/>
              <a:t>) và thải khí Carbon dioxide (CO</a:t>
            </a:r>
            <a:r>
              <a:rPr lang="nl-NL" baseline="-25000" dirty="0"/>
              <a:t>2</a:t>
            </a:r>
            <a:r>
              <a:rPr lang="nl-NL" dirty="0"/>
              <a:t>) ra khỏi cơ thể. Quá trình này sẽ giải phóng năng lượng cung cấp cho các hoạt động sống của cơ thể. Vậy việc lấy khí Oxygen (O</a:t>
            </a:r>
            <a:r>
              <a:rPr lang="nl-NL" baseline="-25000" dirty="0"/>
              <a:t>2</a:t>
            </a:r>
            <a:r>
              <a:rPr lang="nl-NL" dirty="0"/>
              <a:t>) từ môi trường và thải khí Carbon dioxide (CO</a:t>
            </a:r>
            <a:r>
              <a:rPr lang="nl-NL" baseline="-25000" dirty="0"/>
              <a:t>2</a:t>
            </a:r>
            <a:r>
              <a:rPr lang="nl-NL" dirty="0"/>
              <a:t>) ra khỏi cơ thể được thực hiện như thế nào?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42654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418557" y="1851660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477000" y="3727911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633169" y="1852764"/>
            <a:ext cx="95118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Cấu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tạo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chức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hệ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hô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hấp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882958" y="3825270"/>
            <a:ext cx="98085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Một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số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bệnh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về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phổi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đường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hô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hấp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  <p:grpSp>
        <p:nvGrpSpPr>
          <p:cNvPr id="20" name="组合 16"/>
          <p:cNvGrpSpPr/>
          <p:nvPr/>
        </p:nvGrpSpPr>
        <p:grpSpPr>
          <a:xfrm>
            <a:off x="6463924" y="5679581"/>
            <a:ext cx="1153625" cy="1197186"/>
            <a:chOff x="7531329" y="2452432"/>
            <a:chExt cx="769083" cy="798124"/>
          </a:xfrm>
        </p:grpSpPr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22" name="文本框 18"/>
            <p:cNvSpPr txBox="1"/>
            <p:nvPr/>
          </p:nvSpPr>
          <p:spPr>
            <a:xfrm>
              <a:off x="7618388" y="2573448"/>
              <a:ext cx="68202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 err="1" smtClean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IIl</a:t>
              </a:r>
              <a:r>
                <a:rPr lang="en-US" altLang="zh-CN" sz="6000" b="1" dirty="0" smtClean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3" name="文本框 26"/>
          <p:cNvSpPr txBox="1"/>
          <p:nvPr/>
        </p:nvSpPr>
        <p:spPr>
          <a:xfrm>
            <a:off x="7869882" y="5571172"/>
            <a:ext cx="98085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Thuốc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lá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tác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hại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khói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thuốc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lá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grpSp>
        <p:nvGrpSpPr>
          <p:cNvPr id="24" name="组合 16"/>
          <p:cNvGrpSpPr/>
          <p:nvPr/>
        </p:nvGrpSpPr>
        <p:grpSpPr>
          <a:xfrm>
            <a:off x="6477000" y="7508381"/>
            <a:ext cx="1180877" cy="1197186"/>
            <a:chOff x="7531329" y="2452432"/>
            <a:chExt cx="787251" cy="798124"/>
          </a:xfrm>
        </p:grpSpPr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28" name="文本框 18"/>
            <p:cNvSpPr txBox="1"/>
            <p:nvPr/>
          </p:nvSpPr>
          <p:spPr>
            <a:xfrm>
              <a:off x="7618388" y="2573448"/>
              <a:ext cx="7001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 smtClean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IV.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9" name="文本框 26"/>
          <p:cNvSpPr txBox="1"/>
          <p:nvPr/>
        </p:nvSpPr>
        <p:spPr>
          <a:xfrm>
            <a:off x="7882958" y="7399972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Thực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hành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: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hô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hấp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nhân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tạo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cấp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cứu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người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đuối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nước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95" y="1943101"/>
            <a:ext cx="6900863" cy="787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Oval 3"/>
          <p:cNvSpPr>
            <a:spLocks noChangeArrowheads="1"/>
          </p:cNvSpPr>
          <p:nvPr/>
        </p:nvSpPr>
        <p:spPr bwMode="auto">
          <a:xfrm>
            <a:off x="4572000" y="1600200"/>
            <a:ext cx="1828800" cy="21717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12292" name="Oval 4"/>
          <p:cNvSpPr>
            <a:spLocks noChangeArrowheads="1"/>
          </p:cNvSpPr>
          <p:nvPr/>
        </p:nvSpPr>
        <p:spPr bwMode="auto">
          <a:xfrm>
            <a:off x="4343400" y="5638800"/>
            <a:ext cx="1828800" cy="1447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</a:p>
        </p:txBody>
      </p:sp>
      <p:sp>
        <p:nvSpPr>
          <p:cNvPr id="12293" name="Oval 5"/>
          <p:cNvSpPr>
            <a:spLocks noChangeArrowheads="1"/>
          </p:cNvSpPr>
          <p:nvPr/>
        </p:nvSpPr>
        <p:spPr bwMode="auto">
          <a:xfrm>
            <a:off x="4000500" y="6858000"/>
            <a:ext cx="2171700" cy="21717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11887200" y="2857500"/>
            <a:ext cx="1828800" cy="21717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</a:p>
        </p:txBody>
      </p:sp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4000500" y="3771900"/>
            <a:ext cx="1828800" cy="21717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QUẢN</a:t>
            </a:r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13716000" y="6629400"/>
            <a:ext cx="1828800" cy="21717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</a:p>
        </p:txBody>
      </p:sp>
      <p:sp>
        <p:nvSpPr>
          <p:cNvPr id="18445" name="Right Arrow 15"/>
          <p:cNvSpPr>
            <a:spLocks noChangeArrowheads="1"/>
          </p:cNvSpPr>
          <p:nvPr/>
        </p:nvSpPr>
        <p:spPr bwMode="auto">
          <a:xfrm rot="1591804" flipV="1">
            <a:off x="6791326" y="3214688"/>
            <a:ext cx="1616870" cy="90488"/>
          </a:xfrm>
          <a:prstGeom prst="rightArrow">
            <a:avLst>
              <a:gd name="adj1" fmla="val 50000"/>
              <a:gd name="adj2" fmla="val 387894"/>
            </a:avLst>
          </a:prstGeom>
          <a:solidFill>
            <a:srgbClr val="FF0000">
              <a:alpha val="10980"/>
            </a:srgbClr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ight Arrow 15"/>
          <p:cNvSpPr>
            <a:spLocks noChangeArrowheads="1"/>
          </p:cNvSpPr>
          <p:nvPr/>
        </p:nvSpPr>
        <p:spPr bwMode="auto">
          <a:xfrm rot="10379840">
            <a:off x="10034588" y="4212432"/>
            <a:ext cx="1619250" cy="114300"/>
          </a:xfrm>
          <a:prstGeom prst="rightArrow">
            <a:avLst>
              <a:gd name="adj1" fmla="val 50000"/>
              <a:gd name="adj2" fmla="val 307535"/>
            </a:avLst>
          </a:prstGeom>
          <a:solidFill>
            <a:srgbClr val="FF0000">
              <a:alpha val="10980"/>
            </a:srgbClr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ight Arrow 15"/>
          <p:cNvSpPr>
            <a:spLocks noChangeArrowheads="1"/>
          </p:cNvSpPr>
          <p:nvPr/>
        </p:nvSpPr>
        <p:spPr bwMode="auto">
          <a:xfrm>
            <a:off x="10515600" y="7658100"/>
            <a:ext cx="3086100" cy="180975"/>
          </a:xfrm>
          <a:prstGeom prst="rightArrow">
            <a:avLst>
              <a:gd name="adj1" fmla="val 50000"/>
              <a:gd name="adj2" fmla="val 236289"/>
            </a:avLst>
          </a:prstGeom>
          <a:solidFill>
            <a:srgbClr val="FF0000">
              <a:alpha val="10980"/>
            </a:srgbClr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ight Arrow 15"/>
          <p:cNvSpPr>
            <a:spLocks noChangeArrowheads="1"/>
          </p:cNvSpPr>
          <p:nvPr/>
        </p:nvSpPr>
        <p:spPr bwMode="auto">
          <a:xfrm rot="20260609">
            <a:off x="6300788" y="6960395"/>
            <a:ext cx="3624263" cy="388143"/>
          </a:xfrm>
          <a:prstGeom prst="rightArrow">
            <a:avLst>
              <a:gd name="adj1" fmla="val 50000"/>
              <a:gd name="adj2" fmla="val 168766"/>
            </a:avLst>
          </a:prstGeom>
          <a:solidFill>
            <a:srgbClr val="FF0000">
              <a:alpha val="10980"/>
            </a:srgbClr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ight Arrow 15"/>
          <p:cNvSpPr>
            <a:spLocks noChangeArrowheads="1"/>
          </p:cNvSpPr>
          <p:nvPr/>
        </p:nvSpPr>
        <p:spPr bwMode="auto">
          <a:xfrm rot="20949582" flipV="1">
            <a:off x="6577013" y="5910263"/>
            <a:ext cx="3307557" cy="259557"/>
          </a:xfrm>
          <a:prstGeom prst="rightArrow">
            <a:avLst>
              <a:gd name="adj1" fmla="val 50000"/>
              <a:gd name="adj2" fmla="val 262354"/>
            </a:avLst>
          </a:prstGeom>
          <a:solidFill>
            <a:srgbClr val="FF0000">
              <a:alpha val="10980"/>
            </a:srgbClr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ight Arrow 15"/>
          <p:cNvSpPr>
            <a:spLocks noChangeArrowheads="1"/>
          </p:cNvSpPr>
          <p:nvPr/>
        </p:nvSpPr>
        <p:spPr bwMode="auto">
          <a:xfrm>
            <a:off x="7086601" y="4914900"/>
            <a:ext cx="2576513" cy="114300"/>
          </a:xfrm>
          <a:prstGeom prst="rightArrow">
            <a:avLst>
              <a:gd name="adj1" fmla="val 50000"/>
              <a:gd name="adj2" fmla="val 185656"/>
            </a:avLst>
          </a:prstGeom>
          <a:solidFill>
            <a:srgbClr val="FF0000">
              <a:alpha val="10980"/>
            </a:srgbClr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628901" y="342901"/>
            <a:ext cx="128086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1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5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513824" y="4812508"/>
            <a:ext cx="3411511" cy="175432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HÔ HẤP Ở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GỒM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00801" y="3078958"/>
            <a:ext cx="3153427" cy="64633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dẫn khí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001500" y="1478758"/>
            <a:ext cx="11336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018170" y="2386013"/>
            <a:ext cx="1377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887201" y="3314701"/>
            <a:ext cx="27238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quản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001500" y="4221958"/>
            <a:ext cx="22749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quản 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001500" y="5022058"/>
            <a:ext cx="22749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 quản  </a:t>
            </a:r>
          </a:p>
        </p:txBody>
      </p:sp>
      <p:sp>
        <p:nvSpPr>
          <p:cNvPr id="11" name="Left Brace 10"/>
          <p:cNvSpPr/>
          <p:nvPr/>
        </p:nvSpPr>
        <p:spPr>
          <a:xfrm>
            <a:off x="10858500" y="1485900"/>
            <a:ext cx="342900" cy="4114800"/>
          </a:xfrm>
          <a:prstGeom prst="leftBrac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15100" y="7658101"/>
            <a:ext cx="2480166" cy="64633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lá phổi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746582" y="6515101"/>
            <a:ext cx="4801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629900" y="8594616"/>
            <a:ext cx="48782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5657850" y="4057650"/>
            <a:ext cx="1028700" cy="457200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5486400" y="6515100"/>
            <a:ext cx="1485900" cy="571500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3"/>
          </p:cNvCxnSpPr>
          <p:nvPr/>
        </p:nvCxnSpPr>
        <p:spPr>
          <a:xfrm flipV="1">
            <a:off x="9086850" y="7086600"/>
            <a:ext cx="1543050" cy="916782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3"/>
            <a:endCxn id="14" idx="1"/>
          </p:cNvCxnSpPr>
          <p:nvPr/>
        </p:nvCxnSpPr>
        <p:spPr>
          <a:xfrm>
            <a:off x="9086850" y="8003382"/>
            <a:ext cx="1543050" cy="914400"/>
          </a:xfrm>
          <a:prstGeom prst="straightConnector1">
            <a:avLst/>
          </a:prstGeom>
          <a:ln w="28575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48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644598" cy="1028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86900" y="1456476"/>
            <a:ext cx="7715250" cy="472437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⃰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H34.1.</a:t>
            </a:r>
          </a:p>
          <a:p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4 (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6)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1.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  <a:p>
            <a:endParaRPr lang="en-US" sz="4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⃰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: 6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7688"/>
            <a:ext cx="11049000" cy="9015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35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826</Words>
  <Application>Microsoft Office PowerPoint</Application>
  <PresentationFormat>Custom</PresentationFormat>
  <Paragraphs>139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Microsoft YaHei</vt:lpstr>
      <vt:lpstr>等线</vt:lpstr>
      <vt:lpstr>Arial</vt:lpstr>
      <vt:lpstr>幼圆</vt:lpstr>
      <vt:lpstr>SimSun</vt:lpstr>
      <vt:lpstr>Slogan</vt:lpstr>
      <vt:lpstr>Tiffany</vt:lpstr>
      <vt:lpstr>#9Slide03 Arima Madurai Black</vt:lpstr>
      <vt:lpstr>Calibri Light</vt:lpstr>
      <vt:lpstr>#9Slide03 Arima Madurai</vt:lpstr>
      <vt:lpstr>Times New Roman</vt:lpstr>
      <vt:lpstr>Wingdings</vt:lpstr>
      <vt:lpstr>#9Slide03 Arima Madurai Bold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Mô tả sự thay đổi của cơ hoành và cơ liên sườn ngoài trong trường hợp hít vào, thở ra? </vt:lpstr>
      <vt:lpstr>PowerPoint Presentation</vt:lpstr>
      <vt:lpstr>2. Sự trao đổi khí ở phổi và tế bào diễn ra theo cơ chế nào?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72</cp:revision>
  <dcterms:created xsi:type="dcterms:W3CDTF">2006-08-16T00:00:00Z</dcterms:created>
  <dcterms:modified xsi:type="dcterms:W3CDTF">2023-08-24T14:37:48Z</dcterms:modified>
  <dc:identifier>DAE65lQ4ekI</dc:identifier>
</cp:coreProperties>
</file>