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28.jpg" ContentType="image/pn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74" r:id="rId2"/>
    <p:sldId id="304" r:id="rId3"/>
    <p:sldId id="288" r:id="rId4"/>
    <p:sldId id="257" r:id="rId5"/>
    <p:sldId id="295" r:id="rId6"/>
    <p:sldId id="275" r:id="rId7"/>
    <p:sldId id="277" r:id="rId8"/>
    <p:sldId id="296" r:id="rId9"/>
    <p:sldId id="273" r:id="rId10"/>
    <p:sldId id="283" r:id="rId11"/>
    <p:sldId id="285" r:id="rId12"/>
    <p:sldId id="287" r:id="rId13"/>
    <p:sldId id="284" r:id="rId14"/>
    <p:sldId id="282" r:id="rId15"/>
    <p:sldId id="292" r:id="rId16"/>
    <p:sldId id="270" r:id="rId17"/>
    <p:sldId id="281" r:id="rId18"/>
    <p:sldId id="293" r:id="rId19"/>
    <p:sldId id="294" r:id="rId20"/>
    <p:sldId id="264" r:id="rId21"/>
    <p:sldId id="279" r:id="rId22"/>
    <p:sldId id="265" r:id="rId23"/>
    <p:sldId id="266" r:id="rId24"/>
    <p:sldId id="267" r:id="rId25"/>
    <p:sldId id="297" r:id="rId26"/>
    <p:sldId id="271" r:id="rId27"/>
    <p:sldId id="280" r:id="rId28"/>
    <p:sldId id="30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51" d="100"/>
          <a:sy n="51" d="100"/>
        </p:scale>
        <p:origin x="595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2752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8DF7CF-E141-4746-85AA-D6DD3E790401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AEADEA-2BEB-4061-B505-6B1361FAD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448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4E6C9F3-A6B7-4B7F-AEC1-4F9913364216}" type="slidenum">
              <a:rPr lang="vi-VN"/>
              <a:pPr eaLnBrk="1" hangingPunct="1"/>
              <a:t>26</a:t>
            </a:fld>
            <a:endParaRPr lang="vi-VN"/>
          </a:p>
        </p:txBody>
      </p:sp>
      <p:sp>
        <p:nvSpPr>
          <p:cNvPr id="3072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81BCEDDB-95B1-47BB-AA64-7D30EE748E9B}" type="slidenum">
              <a:rPr lang="en-US" sz="1200"/>
              <a:pPr algn="r" eaLnBrk="1" hangingPunct="1"/>
              <a:t>26</a:t>
            </a:fld>
            <a:endParaRPr lang="en-US" sz="1200"/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403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7E18-20F8-4B85-B1AF-835DB08631E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EFCA-F21F-46B4-988D-0164675D0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94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7E18-20F8-4B85-B1AF-835DB08631E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EFCA-F21F-46B4-988D-0164675D0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634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7E18-20F8-4B85-B1AF-835DB08631E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EFCA-F21F-46B4-988D-0164675D0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258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7E18-20F8-4B85-B1AF-835DB08631E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EFCA-F21F-46B4-988D-0164675D0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40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7E18-20F8-4B85-B1AF-835DB08631E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EFCA-F21F-46B4-988D-0164675D0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00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7E18-20F8-4B85-B1AF-835DB08631E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EFCA-F21F-46B4-988D-0164675D0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76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7E18-20F8-4B85-B1AF-835DB08631E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EFCA-F21F-46B4-988D-0164675D0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182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7E18-20F8-4B85-B1AF-835DB08631E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EFCA-F21F-46B4-988D-0164675D0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57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7E18-20F8-4B85-B1AF-835DB08631E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EFCA-F21F-46B4-988D-0164675D0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7E18-20F8-4B85-B1AF-835DB08631E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EFCA-F21F-46B4-988D-0164675D0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17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7E18-20F8-4B85-B1AF-835DB08631E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EFCA-F21F-46B4-988D-0164675D0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09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7E18-20F8-4B85-B1AF-835DB08631E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AEFCA-F21F-46B4-988D-0164675D0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3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fif"/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12" Type="http://schemas.openxmlformats.org/officeDocument/2006/relationships/image" Target="../media/image28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f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nhadatmoi.net/tin-tuc/kien-truc-su-vo-trong-nghia.html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slide" Target="slide13.xml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slide" Target="slide11.xml"/><Relationship Id="rId4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slide" Target="slide9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ông Nghệ 6 - SGK Kết nối tri thức với cuộc sống - Sách và Thiết bị Giáo  dục Miền N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86" y="1567465"/>
            <a:ext cx="4473528" cy="53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112544"/>
            <a:ext cx="12192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</a:t>
            </a:r>
          </a:p>
          <a:p>
            <a:pPr algn="ctr"/>
            <a:r>
              <a:rPr lang="en-US" sz="5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 GIÁO ĐẾN DỰ GIỜ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610665" y="4247902"/>
            <a:ext cx="6048375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i="1" dirty="0">
                <a:solidFill>
                  <a:schemeClr val="accent1"/>
                </a:solidFill>
              </a:rPr>
              <a:t>GV: </a:t>
            </a:r>
            <a:r>
              <a:rPr lang="en-US" sz="2800" b="1" i="1" dirty="0" err="1">
                <a:solidFill>
                  <a:schemeClr val="accent1"/>
                </a:solidFill>
              </a:rPr>
              <a:t>Đỗ</a:t>
            </a:r>
            <a:r>
              <a:rPr lang="en-US" sz="2800" b="1" i="1" dirty="0">
                <a:solidFill>
                  <a:schemeClr val="accent1"/>
                </a:solidFill>
              </a:rPr>
              <a:t> </a:t>
            </a:r>
            <a:r>
              <a:rPr lang="en-US" sz="2800" b="1" i="1" dirty="0" err="1">
                <a:solidFill>
                  <a:schemeClr val="accent1"/>
                </a:solidFill>
              </a:rPr>
              <a:t>Thị</a:t>
            </a:r>
            <a:r>
              <a:rPr lang="en-US" sz="2800" b="1" i="1" dirty="0">
                <a:solidFill>
                  <a:schemeClr val="accent1"/>
                </a:solidFill>
              </a:rPr>
              <a:t> Mai </a:t>
            </a:r>
            <a:r>
              <a:rPr lang="en-US" sz="2800" b="1" i="1" dirty="0" err="1">
                <a:solidFill>
                  <a:schemeClr val="accent1"/>
                </a:solidFill>
              </a:rPr>
              <a:t>Liên</a:t>
            </a:r>
            <a:endParaRPr lang="en-US" sz="2800" b="1" i="1" dirty="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800" b="1" i="1" dirty="0" err="1">
                <a:solidFill>
                  <a:schemeClr val="accent1"/>
                </a:solidFill>
              </a:rPr>
              <a:t>Trường</a:t>
            </a:r>
            <a:r>
              <a:rPr lang="en-US" sz="2800" b="1" i="1" dirty="0">
                <a:solidFill>
                  <a:schemeClr val="accent1"/>
                </a:solidFill>
              </a:rPr>
              <a:t>: THCS </a:t>
            </a:r>
            <a:r>
              <a:rPr lang="en-US" sz="2800" b="1" i="1" dirty="0" err="1">
                <a:solidFill>
                  <a:schemeClr val="accent1"/>
                </a:solidFill>
              </a:rPr>
              <a:t>Vũ</a:t>
            </a:r>
            <a:r>
              <a:rPr lang="en-US" sz="2800" b="1" i="1" dirty="0">
                <a:solidFill>
                  <a:schemeClr val="accent1"/>
                </a:solidFill>
              </a:rPr>
              <a:t> </a:t>
            </a:r>
            <a:r>
              <a:rPr lang="en-US" sz="2800" b="1" i="1" dirty="0" err="1">
                <a:solidFill>
                  <a:schemeClr val="accent1"/>
                </a:solidFill>
              </a:rPr>
              <a:t>Kiệt</a:t>
            </a:r>
            <a:endParaRPr lang="en-US" sz="2800" b="1" i="1" dirty="0">
              <a:solidFill>
                <a:schemeClr val="accent1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BCDD9E7-8EDF-DDE8-A963-98E206953980}"/>
              </a:ext>
            </a:extLst>
          </p:cNvPr>
          <p:cNvSpPr txBox="1"/>
          <p:nvPr/>
        </p:nvSpPr>
        <p:spPr>
          <a:xfrm>
            <a:off x="6749142" y="2610098"/>
            <a:ext cx="4386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6B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217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CB00CA4D-73A8-EDDC-0666-2C729980090D}"/>
              </a:ext>
            </a:extLst>
          </p:cNvPr>
          <p:cNvSpPr/>
          <p:nvPr/>
        </p:nvSpPr>
        <p:spPr>
          <a:xfrm>
            <a:off x="855615" y="1985991"/>
            <a:ext cx="653143" cy="583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F8804A3-CF6E-5278-DA9C-7059A8379A70}"/>
              </a:ext>
            </a:extLst>
          </p:cNvPr>
          <p:cNvSpPr txBox="1"/>
          <p:nvPr/>
        </p:nvSpPr>
        <p:spPr>
          <a:xfrm>
            <a:off x="923108" y="694463"/>
            <a:ext cx="9509760" cy="3427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ở?</a:t>
            </a:r>
            <a:endParaRPr lang="vi-VN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vi-VN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Mũi tên: Trái 1">
            <a:hlinkClick r:id="rId2" action="ppaction://hlinksldjump"/>
            <a:extLst>
              <a:ext uri="{FF2B5EF4-FFF2-40B4-BE49-F238E27FC236}">
                <a16:creationId xmlns:a16="http://schemas.microsoft.com/office/drawing/2014/main" id="{287FCFF0-8B98-C73D-9680-99188036184D}"/>
              </a:ext>
            </a:extLst>
          </p:cNvPr>
          <p:cNvSpPr/>
          <p:nvPr/>
        </p:nvSpPr>
        <p:spPr>
          <a:xfrm>
            <a:off x="10789920" y="6248400"/>
            <a:ext cx="1269850" cy="5181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1288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C1D3DA82-722A-C9E6-7AB6-7F3707AC5472}"/>
              </a:ext>
            </a:extLst>
          </p:cNvPr>
          <p:cNvSpPr/>
          <p:nvPr/>
        </p:nvSpPr>
        <p:spPr>
          <a:xfrm>
            <a:off x="731520" y="3593478"/>
            <a:ext cx="518160" cy="599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ED2146F-4EF4-6898-C8F6-A9862DFBCF4B}"/>
              </a:ext>
            </a:extLst>
          </p:cNvPr>
          <p:cNvSpPr txBox="1"/>
          <p:nvPr/>
        </p:nvSpPr>
        <p:spPr>
          <a:xfrm>
            <a:off x="731520" y="765569"/>
            <a:ext cx="9326880" cy="3427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An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Mũi tên: Trái 1">
            <a:hlinkClick r:id="rId2" action="ppaction://hlinksldjump"/>
            <a:extLst>
              <a:ext uri="{FF2B5EF4-FFF2-40B4-BE49-F238E27FC236}">
                <a16:creationId xmlns:a16="http://schemas.microsoft.com/office/drawing/2014/main" id="{140A8F1C-39D6-D35F-0FA7-5B2A03033DB6}"/>
              </a:ext>
            </a:extLst>
          </p:cNvPr>
          <p:cNvSpPr/>
          <p:nvPr/>
        </p:nvSpPr>
        <p:spPr>
          <a:xfrm>
            <a:off x="10789920" y="6248400"/>
            <a:ext cx="1269850" cy="5181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20588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̉ng 5">
            <a:extLst>
              <a:ext uri="{FF2B5EF4-FFF2-40B4-BE49-F238E27FC236}">
                <a16:creationId xmlns:a16="http://schemas.microsoft.com/office/drawing/2014/main" id="{73BC7BB7-BE12-51AE-64A2-1DA951077F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129946"/>
              </p:ext>
            </p:extLst>
          </p:nvPr>
        </p:nvGraphicFramePr>
        <p:xfrm>
          <a:off x="193040" y="193040"/>
          <a:ext cx="11897360" cy="59523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1385">
                  <a:extLst>
                    <a:ext uri="{9D8B030D-6E8A-4147-A177-3AD203B41FA5}">
                      <a16:colId xmlns:a16="http://schemas.microsoft.com/office/drawing/2014/main" val="1681329512"/>
                    </a:ext>
                  </a:extLst>
                </a:gridCol>
                <a:gridCol w="3115975">
                  <a:extLst>
                    <a:ext uri="{9D8B030D-6E8A-4147-A177-3AD203B41FA5}">
                      <a16:colId xmlns:a16="http://schemas.microsoft.com/office/drawing/2014/main" val="3133713628"/>
                    </a:ext>
                  </a:extLst>
                </a:gridCol>
              </a:tblGrid>
              <a:tr h="55747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 TẢ</a:t>
                      </a:r>
                      <a:endParaRPr lang="vi-VN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THỐNG</a:t>
                      </a:r>
                      <a:endParaRPr lang="vi-VN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740815"/>
                  </a:ext>
                </a:extLst>
              </a:tr>
              <a:tr h="8534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Tủ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thông qua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060256"/>
                  </a:ext>
                </a:extLst>
              </a:tr>
              <a:tr h="8185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Khói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trong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bếp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bốc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lên, ngay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tức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chuông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vang lên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8033277"/>
                  </a:ext>
                </a:extLst>
              </a:tr>
              <a:tr h="11823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Đèn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bật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lên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chuông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kêu khi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trong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8684262"/>
                  </a:ext>
                </a:extLst>
              </a:tr>
              <a:tr h="8185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thu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kênh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yêu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463133"/>
                  </a:ext>
                </a:extLst>
              </a:tr>
              <a:tr h="8534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đâu,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đèn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tương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bật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443897"/>
                  </a:ext>
                </a:extLst>
              </a:tr>
              <a:tr h="8534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khi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cho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mát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72668"/>
                  </a:ext>
                </a:extLst>
              </a:tr>
            </a:tbl>
          </a:graphicData>
        </a:graphic>
      </p:graphicFrame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220EF4A-080F-4E33-3C22-0254F35B47DC}"/>
              </a:ext>
            </a:extLst>
          </p:cNvPr>
          <p:cNvSpPr txBox="1"/>
          <p:nvPr/>
        </p:nvSpPr>
        <p:spPr>
          <a:xfrm>
            <a:off x="9184640" y="731520"/>
            <a:ext cx="2712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vi-V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vi-V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gia </a:t>
            </a:r>
            <a:r>
              <a:rPr lang="vi-VN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8D269DC-9B35-1F54-1BC3-06499878ACAD}"/>
              </a:ext>
            </a:extLst>
          </p:cNvPr>
          <p:cNvSpPr txBox="1"/>
          <p:nvPr/>
        </p:nvSpPr>
        <p:spPr>
          <a:xfrm>
            <a:off x="9387840" y="1712628"/>
            <a:ext cx="230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 ninh, an </a:t>
            </a:r>
            <a:r>
              <a:rPr lang="vi-VN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9F51E55-0ED7-3FCF-045F-C162926CDCA7}"/>
              </a:ext>
            </a:extLst>
          </p:cNvPr>
          <p:cNvSpPr txBox="1"/>
          <p:nvPr/>
        </p:nvSpPr>
        <p:spPr>
          <a:xfrm>
            <a:off x="9357360" y="2654290"/>
            <a:ext cx="2499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 ninh, an </a:t>
            </a:r>
            <a:r>
              <a:rPr lang="vi-VN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CD0596B-4600-D0A1-46F0-B2518142126F}"/>
              </a:ext>
            </a:extLst>
          </p:cNvPr>
          <p:cNvSpPr txBox="1"/>
          <p:nvPr/>
        </p:nvSpPr>
        <p:spPr>
          <a:xfrm>
            <a:off x="9641840" y="3733780"/>
            <a:ext cx="1889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E2D0428-7DCD-4397-39AF-A07E9B2938B6}"/>
              </a:ext>
            </a:extLst>
          </p:cNvPr>
          <p:cNvSpPr txBox="1"/>
          <p:nvPr/>
        </p:nvSpPr>
        <p:spPr>
          <a:xfrm>
            <a:off x="9222380" y="5496560"/>
            <a:ext cx="2712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vi-V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vi-V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3112082-094B-6643-744B-5478A3DF877B}"/>
              </a:ext>
            </a:extLst>
          </p:cNvPr>
          <p:cNvSpPr txBox="1"/>
          <p:nvPr/>
        </p:nvSpPr>
        <p:spPr>
          <a:xfrm>
            <a:off x="9672320" y="4630355"/>
            <a:ext cx="1889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vi-V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vi-V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Mũi tên: Trái 1">
            <a:hlinkClick r:id="rId2" action="ppaction://hlinksldjump"/>
            <a:extLst>
              <a:ext uri="{FF2B5EF4-FFF2-40B4-BE49-F238E27FC236}">
                <a16:creationId xmlns:a16="http://schemas.microsoft.com/office/drawing/2014/main" id="{F4F58905-E7D4-778D-D40A-06DE9A9F3F92}"/>
              </a:ext>
            </a:extLst>
          </p:cNvPr>
          <p:cNvSpPr/>
          <p:nvPr/>
        </p:nvSpPr>
        <p:spPr>
          <a:xfrm>
            <a:off x="10789920" y="6248400"/>
            <a:ext cx="1269850" cy="5181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66184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56124994-5AE4-48F0-D8A0-6C5C9B5999B4}"/>
              </a:ext>
            </a:extLst>
          </p:cNvPr>
          <p:cNvSpPr/>
          <p:nvPr/>
        </p:nvSpPr>
        <p:spPr>
          <a:xfrm>
            <a:off x="339633" y="3429000"/>
            <a:ext cx="487680" cy="5571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6ACBFE4-11C6-0B35-DDF8-B2A3B2B54DA6}"/>
              </a:ext>
            </a:extLst>
          </p:cNvPr>
          <p:cNvSpPr txBox="1"/>
          <p:nvPr/>
        </p:nvSpPr>
        <p:spPr>
          <a:xfrm>
            <a:off x="339633" y="525154"/>
            <a:ext cx="10342880" cy="3427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vi-VN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vi-VN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vi-VN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ũi tên: Phải 2">
            <a:hlinkClick r:id="rId2" action="ppaction://hlinksldjump"/>
            <a:extLst>
              <a:ext uri="{FF2B5EF4-FFF2-40B4-BE49-F238E27FC236}">
                <a16:creationId xmlns:a16="http://schemas.microsoft.com/office/drawing/2014/main" id="{349EB08B-BAE0-4893-4FCA-650C6AB05071}"/>
              </a:ext>
            </a:extLst>
          </p:cNvPr>
          <p:cNvSpPr/>
          <p:nvPr/>
        </p:nvSpPr>
        <p:spPr>
          <a:xfrm>
            <a:off x="10820400" y="6380480"/>
            <a:ext cx="985520" cy="3759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088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B0771331-0C60-8B9B-44E1-BEF9AD8D33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586" y="1439602"/>
            <a:ext cx="9350828" cy="5341217"/>
          </a:xfr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DE31945-4D1B-4A55-69B9-1B961310C430}"/>
              </a:ext>
            </a:extLst>
          </p:cNvPr>
          <p:cNvSpPr txBox="1"/>
          <p:nvPr/>
        </p:nvSpPr>
        <p:spPr>
          <a:xfrm>
            <a:off x="2764970" y="533400"/>
            <a:ext cx="7353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Mũi tên: Trái 1">
            <a:hlinkClick r:id="rId3" action="ppaction://hlinksldjump"/>
            <a:extLst>
              <a:ext uri="{FF2B5EF4-FFF2-40B4-BE49-F238E27FC236}">
                <a16:creationId xmlns:a16="http://schemas.microsoft.com/office/drawing/2014/main" id="{A2FED8A1-C886-2021-C11A-A100BD7CE8F0}"/>
              </a:ext>
            </a:extLst>
          </p:cNvPr>
          <p:cNvSpPr/>
          <p:nvPr/>
        </p:nvSpPr>
        <p:spPr>
          <a:xfrm>
            <a:off x="10789920" y="6248400"/>
            <a:ext cx="1269850" cy="5181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98855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C5FD002-C9C2-5AF1-38DE-8093449D3973}"/>
              </a:ext>
            </a:extLst>
          </p:cNvPr>
          <p:cNvSpPr txBox="1"/>
          <p:nvPr/>
        </p:nvSpPr>
        <p:spPr>
          <a:xfrm>
            <a:off x="706119" y="2080736"/>
            <a:ext cx="10922000" cy="3427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carbohydrate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protein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lipid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vitamin.</a:t>
            </a: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mineral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vi-VN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35BECCA-F40C-1435-B230-2E8C7F1971E1}"/>
              </a:ext>
            </a:extLst>
          </p:cNvPr>
          <p:cNvSpPr txBox="1"/>
          <p:nvPr/>
        </p:nvSpPr>
        <p:spPr>
          <a:xfrm>
            <a:off x="455022" y="772160"/>
            <a:ext cx="9895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18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386443" y="141624"/>
            <a:ext cx="11419113" cy="338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3200" b="1" dirty="0">
                <a:solidFill>
                  <a:srgbClr val="00CC00"/>
                </a:solidFill>
                <a:latin typeface="Times New Roman" panose="02020603050405020304" pitchFamily="18" charset="0"/>
              </a:rPr>
              <a:t>THẢO LUẬN NHÓM</a:t>
            </a:r>
          </a:p>
          <a:p>
            <a:pPr algn="just">
              <a:spcBef>
                <a:spcPct val="50000"/>
              </a:spcBef>
            </a:pPr>
            <a:r>
              <a:rPr lang="vi-VN" sz="2800" b="1" dirty="0">
                <a:solidFill>
                  <a:srgbClr val="00CC00"/>
                </a:solidFill>
                <a:latin typeface="Times New Roman" panose="02020603050405020304" pitchFamily="18" charset="0"/>
              </a:rPr>
              <a:t>- Nhóm 1, nhóm 4: </a:t>
            </a:r>
            <a:r>
              <a:rPr lang="vi-VN" sz="2800" b="1" dirty="0">
                <a:latin typeface="Times New Roman" panose="02020603050405020304" pitchFamily="18" charset="0"/>
              </a:rPr>
              <a:t>G</a:t>
            </a:r>
            <a:r>
              <a:rPr lang="en-US" sz="2800" b="1" dirty="0">
                <a:latin typeface="Times New Roman" panose="02020603050405020304" pitchFamily="18" charset="0"/>
              </a:rPr>
              <a:t>hi </a:t>
            </a:r>
            <a:r>
              <a:rPr lang="en-US" sz="2800" b="1" dirty="0" err="1">
                <a:latin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</a:rPr>
              <a:t> 5 </a:t>
            </a:r>
            <a:r>
              <a:rPr lang="en-US" sz="2800" b="1" dirty="0" err="1">
                <a:latin typeface="Times New Roman" panose="02020603050405020304" pitchFamily="18" charset="0"/>
              </a:rPr>
              <a:t>món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ăn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bữa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ăn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</a:rPr>
              <a:t>thường ngày </a:t>
            </a:r>
            <a:r>
              <a:rPr lang="en-US" sz="2800" b="1" dirty="0" err="1">
                <a:latin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lý</a:t>
            </a:r>
            <a:r>
              <a:rPr lang="vi-VN" sz="2800" b="1" dirty="0">
                <a:latin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(chọn   những món ăn có sẵn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hình dưới )</a:t>
            </a:r>
            <a:endParaRPr lang="en-US" sz="20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vi-VN" sz="2800" b="1" dirty="0">
                <a:solidFill>
                  <a:srgbClr val="00CC00"/>
                </a:solidFill>
                <a:latin typeface="Times New Roman" panose="02020603050405020304" pitchFamily="18" charset="0"/>
              </a:rPr>
              <a:t>- Nhóm 2, nhóm 3: </a:t>
            </a:r>
            <a:r>
              <a:rPr lang="vi-VN" sz="2800" b="1" dirty="0">
                <a:latin typeface="Times New Roman" panose="02020603050405020304" pitchFamily="18" charset="0"/>
              </a:rPr>
              <a:t>G</a:t>
            </a:r>
            <a:r>
              <a:rPr lang="en-US" sz="2800" b="1" dirty="0">
                <a:latin typeface="Times New Roman" panose="02020603050405020304" pitchFamily="18" charset="0"/>
              </a:rPr>
              <a:t>hi </a:t>
            </a:r>
            <a:r>
              <a:rPr lang="en-US" sz="2800" b="1" dirty="0" err="1">
                <a:latin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</a:rPr>
              <a:t>6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món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ăn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bữa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</a:rPr>
              <a:t>liên hoan gia đình  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( món ăn tùy chọn)</a:t>
            </a:r>
          </a:p>
          <a:p>
            <a:pPr algn="just">
              <a:spcBef>
                <a:spcPct val="50000"/>
              </a:spcBef>
            </a:pP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00E51C3-6385-765E-FCE8-B8DF101C3411}"/>
              </a:ext>
            </a:extLst>
          </p:cNvPr>
          <p:cNvGrpSpPr/>
          <p:nvPr/>
        </p:nvGrpSpPr>
        <p:grpSpPr>
          <a:xfrm>
            <a:off x="3684036" y="2880483"/>
            <a:ext cx="4823925" cy="3835893"/>
            <a:chOff x="3844214" y="2959734"/>
            <a:chExt cx="4823925" cy="3835893"/>
          </a:xfrm>
        </p:grpSpPr>
        <p:pic>
          <p:nvPicPr>
            <p:cNvPr id="28680" name="Picture 8" descr="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4214" y="2959734"/>
              <a:ext cx="4823925" cy="3835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DB3C57BE-018D-8DB3-F8D8-6B7673AC71CD}"/>
                </a:ext>
              </a:extLst>
            </p:cNvPr>
            <p:cNvSpPr txBox="1"/>
            <p:nvPr/>
          </p:nvSpPr>
          <p:spPr>
            <a:xfrm>
              <a:off x="5582817" y="3902684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+mj-lt"/>
                </a:rPr>
                <a:t>NHÓM….</a:t>
              </a:r>
              <a:endParaRPr lang="vi-VN" sz="2400" b="1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6967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thực phẩm&#10;&#10;Mô tả được tạo tự động">
            <a:extLst>
              <a:ext uri="{FF2B5EF4-FFF2-40B4-BE49-F238E27FC236}">
                <a16:creationId xmlns:a16="http://schemas.microsoft.com/office/drawing/2014/main" id="{7803150B-AB69-42D5-958B-2E7D00C6D9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20"/>
            <a:ext cx="3126256" cy="1795015"/>
          </a:xfrm>
          <a:prstGeom prst="rect">
            <a:avLst/>
          </a:prstGeom>
        </p:spPr>
      </p:pic>
      <p:pic>
        <p:nvPicPr>
          <p:cNvPr id="7" name="Hình ảnh 6" descr="Ảnh có chứa thực phẩm, món ăn, cắt lát, đã sắp xếp&#10;&#10;Mô tả được tạo tự động">
            <a:extLst>
              <a:ext uri="{FF2B5EF4-FFF2-40B4-BE49-F238E27FC236}">
                <a16:creationId xmlns:a16="http://schemas.microsoft.com/office/drawing/2014/main" id="{308F943D-2AC6-41A4-B358-5B76D88D43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252" y="172130"/>
            <a:ext cx="2683197" cy="1761124"/>
          </a:xfrm>
          <a:prstGeom prst="rect">
            <a:avLst/>
          </a:prstGeom>
        </p:spPr>
      </p:pic>
      <p:pic>
        <p:nvPicPr>
          <p:cNvPr id="9" name="Hình ảnh 8" descr="Ảnh có chứa thực phẩm, đĩa, món ăn&#10;&#10;Mô tả được tạo tự động">
            <a:extLst>
              <a:ext uri="{FF2B5EF4-FFF2-40B4-BE49-F238E27FC236}">
                <a16:creationId xmlns:a16="http://schemas.microsoft.com/office/drawing/2014/main" id="{5A051128-34AD-4DA0-99B4-32D27366CC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134" y="108104"/>
            <a:ext cx="2683197" cy="1700482"/>
          </a:xfrm>
          <a:prstGeom prst="rect">
            <a:avLst/>
          </a:prstGeom>
        </p:spPr>
      </p:pic>
      <p:pic>
        <p:nvPicPr>
          <p:cNvPr id="13" name="Hình ảnh 12" descr="Ảnh có chứa thực phẩm, đĩa, rau, bữa ăn&#10;&#10;Mô tả được tạo tự động">
            <a:extLst>
              <a:ext uri="{FF2B5EF4-FFF2-40B4-BE49-F238E27FC236}">
                <a16:creationId xmlns:a16="http://schemas.microsoft.com/office/drawing/2014/main" id="{3E00805F-1A13-4B75-9EDC-2C91DC4F5A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70" y="2344678"/>
            <a:ext cx="2743358" cy="1650305"/>
          </a:xfrm>
          <a:prstGeom prst="rect">
            <a:avLst/>
          </a:prstGeom>
        </p:spPr>
      </p:pic>
      <p:pic>
        <p:nvPicPr>
          <p:cNvPr id="17" name="Hình ảnh 16" descr="Ảnh có chứa thực phẩm, đĩa, bữa ăn, bánh mì&#10;&#10;Mô tả được tạo tự động">
            <a:extLst>
              <a:ext uri="{FF2B5EF4-FFF2-40B4-BE49-F238E27FC236}">
                <a16:creationId xmlns:a16="http://schemas.microsoft.com/office/drawing/2014/main" id="{52AE4B02-7BBF-4AAB-84CF-B5FA565FB5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182" y="2421218"/>
            <a:ext cx="2825818" cy="1650304"/>
          </a:xfrm>
          <a:prstGeom prst="rect">
            <a:avLst/>
          </a:prstGeom>
        </p:spPr>
      </p:pic>
      <p:pic>
        <p:nvPicPr>
          <p:cNvPr id="19" name="Hình ảnh 18" descr="Ảnh có chứa thực phẩm, đĩa, rau, món ăn&#10;&#10;Mô tả được tạo tự động">
            <a:extLst>
              <a:ext uri="{FF2B5EF4-FFF2-40B4-BE49-F238E27FC236}">
                <a16:creationId xmlns:a16="http://schemas.microsoft.com/office/drawing/2014/main" id="{C39C55CC-3C1E-4A6E-9FCA-AAC3402E56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748" y="4472506"/>
            <a:ext cx="2558352" cy="1918764"/>
          </a:xfrm>
          <a:prstGeom prst="rect">
            <a:avLst/>
          </a:prstGeom>
        </p:spPr>
      </p:pic>
      <p:pic>
        <p:nvPicPr>
          <p:cNvPr id="21" name="Hình ảnh 20" descr="Ảnh có chứa thực phẩm, đĩa, xanh lục, cây&#10;&#10;Mô tả được tạo tự động">
            <a:extLst>
              <a:ext uri="{FF2B5EF4-FFF2-40B4-BE49-F238E27FC236}">
                <a16:creationId xmlns:a16="http://schemas.microsoft.com/office/drawing/2014/main" id="{1CE9692D-77D4-4CE7-8514-39454B4253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36" y="4487374"/>
            <a:ext cx="2857823" cy="1918763"/>
          </a:xfrm>
          <a:prstGeom prst="rect">
            <a:avLst/>
          </a:prstGeom>
        </p:spPr>
      </p:pic>
      <p:pic>
        <p:nvPicPr>
          <p:cNvPr id="23" name="Hình ảnh 22" descr="Ảnh có chứa bát, rau, khác nhau, bữa ăn&#10;&#10;Mô tả được tạo tự động">
            <a:extLst>
              <a:ext uri="{FF2B5EF4-FFF2-40B4-BE49-F238E27FC236}">
                <a16:creationId xmlns:a16="http://schemas.microsoft.com/office/drawing/2014/main" id="{313D1647-C6D8-4499-A253-A93DE070C8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17" y="4472506"/>
            <a:ext cx="2893593" cy="2015870"/>
          </a:xfrm>
          <a:prstGeom prst="rect">
            <a:avLst/>
          </a:prstGeom>
        </p:spPr>
      </p:pic>
      <p:pic>
        <p:nvPicPr>
          <p:cNvPr id="25" name="Hình ảnh 24" descr="Ảnh có chứa cơm, thực phẩm, đĩa, trong nhà&#10;&#10;Mô tả được tạo tự động">
            <a:extLst>
              <a:ext uri="{FF2B5EF4-FFF2-40B4-BE49-F238E27FC236}">
                <a16:creationId xmlns:a16="http://schemas.microsoft.com/office/drawing/2014/main" id="{61AE023A-7643-4AB9-9D2C-2C9C67ED9A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603" y="4555179"/>
            <a:ext cx="2973397" cy="1783155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D1AAFE12-C9F1-4751-B025-F94B73468C6A}"/>
              </a:ext>
            </a:extLst>
          </p:cNvPr>
          <p:cNvSpPr txBox="1"/>
          <p:nvPr/>
        </p:nvSpPr>
        <p:spPr>
          <a:xfrm>
            <a:off x="6844574" y="2006233"/>
            <a:ext cx="1650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+mj-lt"/>
              </a:rPr>
              <a:t>THỊT RÁN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C15A78A7-0165-45A2-96B0-BDD56DA1D372}"/>
              </a:ext>
            </a:extLst>
          </p:cNvPr>
          <p:cNvSpPr txBox="1"/>
          <p:nvPr/>
        </p:nvSpPr>
        <p:spPr>
          <a:xfrm>
            <a:off x="3899260" y="1949521"/>
            <a:ext cx="2196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>
                <a:latin typeface="+mj-lt"/>
              </a:rPr>
              <a:t>DƯA HẤU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06E1CB56-01DF-404C-A825-B77C4F3D47CD}"/>
              </a:ext>
            </a:extLst>
          </p:cNvPr>
          <p:cNvSpPr txBox="1"/>
          <p:nvPr/>
        </p:nvSpPr>
        <p:spPr>
          <a:xfrm>
            <a:off x="651563" y="1937849"/>
            <a:ext cx="1650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+mj-lt"/>
              </a:rPr>
              <a:t>THỊT LUỘC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856FA3CD-6FD2-4730-931E-90F198E72ADB}"/>
              </a:ext>
            </a:extLst>
          </p:cNvPr>
          <p:cNvSpPr txBox="1"/>
          <p:nvPr/>
        </p:nvSpPr>
        <p:spPr>
          <a:xfrm>
            <a:off x="10067519" y="1949521"/>
            <a:ext cx="1933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+mj-lt"/>
              </a:rPr>
              <a:t>NEM RÁN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158FE915-9B10-4571-AB82-1B4AF3215642}"/>
              </a:ext>
            </a:extLst>
          </p:cNvPr>
          <p:cNvSpPr txBox="1"/>
          <p:nvPr/>
        </p:nvSpPr>
        <p:spPr>
          <a:xfrm>
            <a:off x="651563" y="4071522"/>
            <a:ext cx="1650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+mj-lt"/>
              </a:rPr>
              <a:t>TÔM HẤP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CBFA1BA2-5038-4B72-BDF1-D1EB48FB17B5}"/>
              </a:ext>
            </a:extLst>
          </p:cNvPr>
          <p:cNvSpPr txBox="1"/>
          <p:nvPr/>
        </p:nvSpPr>
        <p:spPr>
          <a:xfrm>
            <a:off x="3822992" y="4071522"/>
            <a:ext cx="1650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+mj-lt"/>
              </a:rPr>
              <a:t>CÁ RÁN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FA3EC2D9-4B03-490F-94A0-7D304DE9E1F2}"/>
              </a:ext>
            </a:extLst>
          </p:cNvPr>
          <p:cNvSpPr txBox="1"/>
          <p:nvPr/>
        </p:nvSpPr>
        <p:spPr>
          <a:xfrm>
            <a:off x="7021862" y="4092041"/>
            <a:ext cx="1650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>
                <a:latin typeface="+mj-lt"/>
              </a:rPr>
              <a:t>BƯỞI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1F6026C1-2537-4F83-A531-4EF66FC59513}"/>
              </a:ext>
            </a:extLst>
          </p:cNvPr>
          <p:cNvSpPr txBox="1"/>
          <p:nvPr/>
        </p:nvSpPr>
        <p:spPr>
          <a:xfrm>
            <a:off x="10067519" y="4195686"/>
            <a:ext cx="1650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+mj-lt"/>
              </a:rPr>
              <a:t>ĐẬU RÁN</a:t>
            </a: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2423A93E-04E7-40FF-9FDD-7C5302F79823}"/>
              </a:ext>
            </a:extLst>
          </p:cNvPr>
          <p:cNvSpPr txBox="1"/>
          <p:nvPr/>
        </p:nvSpPr>
        <p:spPr>
          <a:xfrm>
            <a:off x="651562" y="6407811"/>
            <a:ext cx="2242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+mj-lt"/>
              </a:rPr>
              <a:t>CANH RAU NGÓT</a:t>
            </a: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4CC3ACE5-4C55-4863-AA02-9F877C7951C1}"/>
              </a:ext>
            </a:extLst>
          </p:cNvPr>
          <p:cNvSpPr txBox="1"/>
          <p:nvPr/>
        </p:nvSpPr>
        <p:spPr>
          <a:xfrm>
            <a:off x="3429069" y="6407811"/>
            <a:ext cx="2492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+mj-lt"/>
              </a:rPr>
              <a:t>RAU MUỐNG LUỘC</a:t>
            </a: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EC0BDD04-5A56-4E24-87E1-6E64FE21FFFB}"/>
              </a:ext>
            </a:extLst>
          </p:cNvPr>
          <p:cNvSpPr txBox="1"/>
          <p:nvPr/>
        </p:nvSpPr>
        <p:spPr>
          <a:xfrm>
            <a:off x="7055489" y="6407811"/>
            <a:ext cx="2063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+mj-lt"/>
              </a:rPr>
              <a:t>RAU CỦ LUỘC</a:t>
            </a: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6C08C0C1-24F7-44BD-A851-9E5B4D6AFB37}"/>
              </a:ext>
            </a:extLst>
          </p:cNvPr>
          <p:cNvSpPr txBox="1"/>
          <p:nvPr/>
        </p:nvSpPr>
        <p:spPr>
          <a:xfrm>
            <a:off x="10405241" y="6407811"/>
            <a:ext cx="1453634" cy="36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+mj-lt"/>
              </a:rPr>
              <a:t>CƠM</a:t>
            </a:r>
          </a:p>
        </p:txBody>
      </p:sp>
      <p:pic>
        <p:nvPicPr>
          <p:cNvPr id="4" name="Hình ảnh 3" descr="Ảnh có chứa động vật chân đốt, động vật không xương sống, tôm hùm, tôm&#10;&#10;Mô tả được tạo tự động">
            <a:extLst>
              <a:ext uri="{FF2B5EF4-FFF2-40B4-BE49-F238E27FC236}">
                <a16:creationId xmlns:a16="http://schemas.microsoft.com/office/drawing/2014/main" id="{B77DD30A-FF88-7CE8-4E63-00BEA54780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" y="2326640"/>
            <a:ext cx="3054575" cy="1720744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1E4C5405-FFF3-AEEB-C033-737A3AB23C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461" y="1832"/>
            <a:ext cx="2683198" cy="1834747"/>
          </a:xfrm>
          <a:prstGeom prst="rect">
            <a:avLst/>
          </a:prstGeom>
        </p:spPr>
      </p:pic>
      <p:pic>
        <p:nvPicPr>
          <p:cNvPr id="10" name="Hình ảnh 9" descr="Ảnh có chứa thực phẩm, bàn, đĩa, cắt lát&#10;&#10;Mô tả được tạo tự động">
            <a:extLst>
              <a:ext uri="{FF2B5EF4-FFF2-40B4-BE49-F238E27FC236}">
                <a16:creationId xmlns:a16="http://schemas.microsoft.com/office/drawing/2014/main" id="{27518C1F-8B92-2834-D3FC-8A849908CF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144" y="2369730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47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122C403-537A-F609-A470-A6BE288CA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23" y="98041"/>
            <a:ext cx="5398212" cy="3592265"/>
          </a:xfrm>
          <a:prstGeom prst="rect">
            <a:avLst/>
          </a:prstGeom>
        </p:spPr>
      </p:pic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FB24C23A-15D6-2CCB-5867-0C65D0460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590" y="2774723"/>
            <a:ext cx="6181780" cy="3930541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10DAF24-9BA6-DFDE-B8CA-05A747C9AF61}"/>
              </a:ext>
            </a:extLst>
          </p:cNvPr>
          <p:cNvSpPr txBox="1"/>
          <p:nvPr/>
        </p:nvSpPr>
        <p:spPr>
          <a:xfrm>
            <a:off x="1802524" y="4031068"/>
            <a:ext cx="2522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111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5CEB491C-9458-034A-7FCE-A5571C182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28575"/>
            <a:ext cx="1215390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19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nhà là nơ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0769" y="219808"/>
            <a:ext cx="11316675" cy="636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77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194396"/>
            <a:ext cx="6016336" cy="40083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18509" y="4202780"/>
            <a:ext cx="6109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692" y="4726000"/>
            <a:ext cx="119391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Sinh năm: 1976</a:t>
            </a:r>
          </a:p>
          <a:p>
            <a:r>
              <a:rPr lang="vi-VN" sz="2000" dirty="0">
                <a:latin typeface="+mj-lt"/>
              </a:rPr>
              <a:t>Quê quán: xã Phú Thủy, huyện Lệ Thủy, tỉnh Quảng Bình</a:t>
            </a:r>
          </a:p>
          <a:p>
            <a:r>
              <a:rPr lang="vi-VN" sz="2000" dirty="0">
                <a:latin typeface="+mj-lt"/>
              </a:rPr>
              <a:t>Sinh ra trong một vùng quê nghèo, thường xuyên bị ngập lụt khi trời mưa nên </a:t>
            </a:r>
            <a:r>
              <a:rPr lang="vi-VN" sz="2000" b="1" dirty="0">
                <a:latin typeface="+mj-lt"/>
                <a:hlinkClick r:id="rId3"/>
              </a:rPr>
              <a:t>kiến trúc sư Võ Trọng Nghĩa</a:t>
            </a:r>
            <a:r>
              <a:rPr lang="vi-VN" sz="2000" dirty="0">
                <a:latin typeface="+mj-lt"/>
              </a:rPr>
              <a:t> quyết tâm theo học ngành kiến trúc với hy vọng tạo ra những công trình không bị hư hỏng do mưa bão.</a:t>
            </a:r>
          </a:p>
          <a:p>
            <a:r>
              <a:rPr lang="vi-VN" sz="2000" dirty="0">
                <a:latin typeface="+mj-lt"/>
              </a:rPr>
              <a:t>Phong cách thiết kế của Võ Trọng Nghĩa cũng rất đặc biệt, không bị lẫn lộn với các kiến trúc sư khác</a:t>
            </a:r>
            <a:r>
              <a:rPr lang="vi-VN" sz="2000">
                <a:latin typeface="+mj-lt"/>
              </a:rPr>
              <a:t>. </a:t>
            </a:r>
            <a:endParaRPr lang="vi-VN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9211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/>
          <p:cNvSpPr/>
          <p:nvPr/>
        </p:nvSpPr>
        <p:spPr>
          <a:xfrm>
            <a:off x="4595657" y="4153647"/>
            <a:ext cx="3887943" cy="219386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04" tIns="44752" rIns="89504" bIns="44752" anchor="ctr"/>
          <a:lstStyle/>
          <a:p>
            <a:pPr algn="ctr">
              <a:defRPr/>
            </a:pPr>
            <a:endParaRPr lang="en-US" sz="1412"/>
          </a:p>
        </p:txBody>
      </p:sp>
      <p:sp>
        <p:nvSpPr>
          <p:cNvPr id="23" name="Rectangle: Rounded Corners 22"/>
          <p:cNvSpPr/>
          <p:nvPr/>
        </p:nvSpPr>
        <p:spPr>
          <a:xfrm>
            <a:off x="4646009" y="655972"/>
            <a:ext cx="3265892" cy="245906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04" tIns="44752" rIns="89504" bIns="44752" anchor="ctr"/>
          <a:lstStyle/>
          <a:p>
            <a:pPr algn="ctr">
              <a:defRPr/>
            </a:pPr>
            <a:endParaRPr lang="en-US" sz="1412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993" y="4090148"/>
            <a:ext cx="3998009" cy="232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8" y="778187"/>
            <a:ext cx="4233333" cy="273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830294" y="172521"/>
            <a:ext cx="9432863" cy="459710"/>
          </a:xfrm>
          <a:prstGeom prst="rect">
            <a:avLst/>
          </a:prstGeom>
          <a:noFill/>
        </p:spPr>
        <p:txBody>
          <a:bodyPr lIns="89504" tIns="44752" rIns="89504" bIns="44752">
            <a:spAutoFit/>
          </a:bodyPr>
          <a:lstStyle/>
          <a:p>
            <a:pPr>
              <a:defRPr/>
            </a:pP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kiến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trúc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nổi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kiến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trúc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Võ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Trọng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Nghĩa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845523" y="767080"/>
            <a:ext cx="3231030" cy="229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504" tIns="44752" rIns="89504" bIns="4475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196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196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6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196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6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trình:</a:t>
            </a:r>
            <a:r>
              <a:rPr lang="en-US" altLang="en-US" sz="196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196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96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196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FPT</a:t>
            </a:r>
          </a:p>
          <a:p>
            <a:pPr>
              <a:lnSpc>
                <a:spcPct val="150000"/>
              </a:lnSpc>
            </a:pPr>
            <a:r>
              <a:rPr lang="en-US" altLang="en-US" sz="1961" dirty="0">
                <a:solidFill>
                  <a:srgbClr val="222222"/>
                </a:solidFill>
                <a:latin typeface="Times New Roman" panose="02020603050405020304" pitchFamily="18" charset="0"/>
              </a:rPr>
              <a:t>-TOP 10 </a:t>
            </a:r>
            <a:r>
              <a:rPr lang="en-US" altLang="en-US" sz="1961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1961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961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1961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961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1961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961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dục</a:t>
            </a:r>
            <a:r>
              <a:rPr lang="en-US" altLang="en-US" sz="1961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961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ấn</a:t>
            </a:r>
            <a:r>
              <a:rPr lang="en-US" altLang="en-US" sz="1961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961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en-US" sz="1961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961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1961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961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1961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961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giới</a:t>
            </a:r>
            <a:r>
              <a:rPr lang="en-US" altLang="en-US" sz="1961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961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1961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961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1961" dirty="0">
                <a:solidFill>
                  <a:srgbClr val="222222"/>
                </a:solidFill>
                <a:latin typeface="Times New Roman" panose="02020603050405020304" pitchFamily="18" charset="0"/>
              </a:rPr>
              <a:t> 2017 do </a:t>
            </a:r>
            <a:r>
              <a:rPr lang="en-US" altLang="en-US" sz="1961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Designboom</a:t>
            </a:r>
            <a:r>
              <a:rPr lang="en-US" altLang="en-US" sz="1961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961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bình</a:t>
            </a:r>
            <a:r>
              <a:rPr lang="en-US" altLang="en-US" sz="1961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961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chọn</a:t>
            </a:r>
            <a:endParaRPr lang="en-US" altLang="en-US" sz="196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8" y="4090148"/>
            <a:ext cx="4233333" cy="232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595657" y="4183530"/>
            <a:ext cx="3887943" cy="211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504" tIns="44752" rIns="89504" bIns="4475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trình:Nhà</a:t>
            </a: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Bamboo Wings  ( </a:t>
            </a: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Flamingo </a:t>
            </a: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Lải</a:t>
            </a: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Resort)</a:t>
            </a:r>
          </a:p>
          <a:p>
            <a:pPr>
              <a:lnSpc>
                <a:spcPct val="150000"/>
              </a:lnSpc>
            </a:pP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</a:t>
            </a:r>
            <a:r>
              <a:rPr lang="vi-VN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iải</a:t>
            </a:r>
            <a:r>
              <a:rPr lang="vi-VN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vi-VN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</a:t>
            </a:r>
            <a:r>
              <a:rPr lang="vi-VN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Architecture</a:t>
            </a:r>
            <a:r>
              <a:rPr lang="vi-VN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Award</a:t>
            </a:r>
            <a:r>
              <a:rPr lang="vi-VN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(IAA) </a:t>
            </a:r>
            <a:r>
              <a:rPr lang="vi-VN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</a:t>
            </a:r>
            <a:r>
              <a:rPr lang="vi-VN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</a:t>
            </a:r>
            <a:r>
              <a:rPr lang="vi-VN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Award</a:t>
            </a:r>
            <a:r>
              <a:rPr lang="vi-VN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FuturArc</a:t>
            </a:r>
            <a:r>
              <a:rPr lang="vi-VN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Prize</a:t>
            </a:r>
            <a:endParaRPr lang="en-US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/>
          <p:cNvSpPr/>
          <p:nvPr/>
        </p:nvSpPr>
        <p:spPr>
          <a:xfrm>
            <a:off x="4615154" y="724647"/>
            <a:ext cx="3295851" cy="229845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04" tIns="44752" rIns="89504" bIns="44752" anchor="ctr"/>
          <a:lstStyle/>
          <a:p>
            <a:pPr>
              <a:lnSpc>
                <a:spcPct val="150000"/>
              </a:lnSpc>
              <a:defRPr/>
            </a:pPr>
            <a:endParaRPr lang="en-US" sz="1961" dirty="0">
              <a:solidFill>
                <a:srgbClr val="16161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endParaRPr lang="en-US" sz="1961" dirty="0">
              <a:solidFill>
                <a:srgbClr val="16161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196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96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96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6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96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6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96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:Farming </a:t>
            </a:r>
            <a:r>
              <a:rPr lang="en-US" sz="196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Kingder</a:t>
            </a:r>
            <a:r>
              <a:rPr lang="en-US" sz="196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Garten – </a:t>
            </a:r>
            <a:r>
              <a:rPr lang="en-US" sz="196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96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6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endParaRPr lang="en-US" sz="196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196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r>
              <a:rPr lang="en-US" sz="196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6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thưởng</a:t>
            </a:r>
            <a:r>
              <a:rPr lang="en-US" sz="196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</a:t>
            </a:r>
            <a:r>
              <a:rPr lang="vi-VN" sz="196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 chương Vàng Arcasia 2016 tại Hồng Kông</a:t>
            </a:r>
          </a:p>
          <a:p>
            <a:pPr>
              <a:lnSpc>
                <a:spcPct val="150000"/>
              </a:lnSpc>
              <a:defRPr/>
            </a:pPr>
            <a:br>
              <a:rPr lang="vi-VN" sz="196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96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>
            <a:cxnSpLocks/>
            <a:stCxn id="16" idx="3"/>
          </p:cNvCxnSpPr>
          <p:nvPr/>
        </p:nvCxnSpPr>
        <p:spPr>
          <a:xfrm>
            <a:off x="7911005" y="1873873"/>
            <a:ext cx="159298" cy="21166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8" name="Picture 4" descr="Công trình “Farming Kingder Garten” nhìn từ trên cao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303" y="689783"/>
            <a:ext cx="4005480" cy="273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Connector 24"/>
          <p:cNvCxnSpPr>
            <a:cxnSpLocks/>
          </p:cNvCxnSpPr>
          <p:nvPr/>
        </p:nvCxnSpPr>
        <p:spPr>
          <a:xfrm flipV="1">
            <a:off x="4330452" y="2147795"/>
            <a:ext cx="407147" cy="26645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  <a:endCxn id="13" idx="1"/>
          </p:cNvCxnSpPr>
          <p:nvPr/>
        </p:nvCxnSpPr>
        <p:spPr>
          <a:xfrm flipV="1">
            <a:off x="4330451" y="5242587"/>
            <a:ext cx="265206" cy="11258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/>
          <p:cNvSpPr/>
          <p:nvPr/>
        </p:nvSpPr>
        <p:spPr>
          <a:xfrm>
            <a:off x="4105288" y="3953189"/>
            <a:ext cx="3798022" cy="238934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04" tIns="44752" rIns="89504" bIns="44752" anchor="ctr"/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q</a:t>
            </a:r>
            <a:r>
              <a:rPr lang="vi-VN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uán</a:t>
            </a: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phê </a:t>
            </a:r>
            <a:r>
              <a:rPr lang="vi-VN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( </a:t>
            </a:r>
            <a:r>
              <a:rPr lang="vi-VN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Dương )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</a:t>
            </a:r>
            <a:r>
              <a:rPr lang="vi-VN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đoạt</a:t>
            </a: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 chương </a:t>
            </a:r>
            <a:r>
              <a:rPr lang="vi-VN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sư Châu Á (</a:t>
            </a:r>
            <a:r>
              <a:rPr lang="vi-VN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Arcasia</a:t>
            </a: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Awards</a:t>
            </a: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xanh tương lai.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Straight Connector 36"/>
          <p:cNvCxnSpPr>
            <a:cxnSpLocks/>
            <a:endCxn id="8" idx="1"/>
          </p:cNvCxnSpPr>
          <p:nvPr/>
        </p:nvCxnSpPr>
        <p:spPr>
          <a:xfrm>
            <a:off x="7932669" y="5180854"/>
            <a:ext cx="235324" cy="697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21" name="Graphic 40" descr="Classroo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784" y="159373"/>
            <a:ext cx="707216" cy="66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096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3" grpId="0" animBg="1"/>
      <p:bldP spid="23" grpId="1" animBg="1"/>
      <p:bldP spid="3" grpId="0"/>
      <p:bldP spid="3" grpId="1"/>
      <p:bldP spid="13" grpId="0"/>
      <p:bldP spid="13" grpId="1"/>
      <p:bldP spid="16" grpId="0" animBg="1"/>
      <p:bldP spid="16" grpId="1" animBg="1"/>
      <p:bldP spid="31" grpId="0" animBg="1"/>
      <p:bldP spid="3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87" y="841665"/>
            <a:ext cx="6988630" cy="59228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48743" y="93518"/>
            <a:ext cx="5040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 SƯ VẬT LIỆU XÂY DỰNG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F0989C0-8BC1-2334-414F-2D27ECE007D4}"/>
              </a:ext>
            </a:extLst>
          </p:cNvPr>
          <p:cNvSpPr txBox="1"/>
          <p:nvPr/>
        </p:nvSpPr>
        <p:spPr>
          <a:xfrm>
            <a:off x="7413171" y="1578429"/>
            <a:ext cx="42662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mới,thiết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781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60" y="1037545"/>
            <a:ext cx="6258480" cy="38501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30437" y="309252"/>
            <a:ext cx="3220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 SƯ XÂY DỰNG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B4349DA-CAA0-1768-C875-6FF96A3EE268}"/>
              </a:ext>
            </a:extLst>
          </p:cNvPr>
          <p:cNvSpPr txBox="1"/>
          <p:nvPr/>
        </p:nvSpPr>
        <p:spPr>
          <a:xfrm>
            <a:off x="800100" y="5195511"/>
            <a:ext cx="10591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err="1">
                <a:latin typeface="+mj-lt"/>
              </a:rPr>
              <a:t>Kĩ</a:t>
            </a:r>
            <a:r>
              <a:rPr lang="vi-VN" sz="2600" dirty="0">
                <a:latin typeface="+mj-lt"/>
              </a:rPr>
              <a:t> sư xây </a:t>
            </a:r>
            <a:r>
              <a:rPr lang="vi-VN" sz="2600" dirty="0" err="1">
                <a:latin typeface="+mj-lt"/>
              </a:rPr>
              <a:t>dựng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là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người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tốt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nghiệp</a:t>
            </a:r>
            <a:r>
              <a:rPr lang="vi-VN" sz="2600" dirty="0">
                <a:latin typeface="+mj-lt"/>
              </a:rPr>
              <a:t> chuyên </a:t>
            </a:r>
            <a:r>
              <a:rPr lang="vi-VN" sz="2600" dirty="0" err="1">
                <a:latin typeface="+mj-lt"/>
              </a:rPr>
              <a:t>ngành</a:t>
            </a:r>
            <a:r>
              <a:rPr lang="vi-VN" sz="2600" dirty="0">
                <a:latin typeface="+mj-lt"/>
              </a:rPr>
              <a:t> </a:t>
            </a:r>
            <a:r>
              <a:rPr lang="vi-VN" sz="2600" b="1" i="1" dirty="0">
                <a:solidFill>
                  <a:schemeClr val="accent5"/>
                </a:solidFill>
                <a:latin typeface="+mj-lt"/>
              </a:rPr>
              <a:t>xây </a:t>
            </a:r>
            <a:r>
              <a:rPr lang="vi-VN" sz="2600" b="1" i="1" dirty="0" err="1">
                <a:solidFill>
                  <a:schemeClr val="accent5"/>
                </a:solidFill>
                <a:latin typeface="+mj-lt"/>
              </a:rPr>
              <a:t>dựng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tại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trường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đại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học</a:t>
            </a:r>
            <a:r>
              <a:rPr lang="vi-VN" sz="2600" dirty="0">
                <a:latin typeface="+mj-lt"/>
              </a:rPr>
              <a:t>. </a:t>
            </a:r>
          </a:p>
          <a:p>
            <a:r>
              <a:rPr lang="vi-VN" sz="2600" dirty="0">
                <a:latin typeface="+mj-lt"/>
              </a:rPr>
              <a:t>Công </a:t>
            </a:r>
            <a:r>
              <a:rPr lang="vi-VN" sz="2600" dirty="0" err="1">
                <a:latin typeface="+mj-lt"/>
              </a:rPr>
              <a:t>việc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chính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của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kĩ</a:t>
            </a:r>
            <a:r>
              <a:rPr lang="vi-VN" sz="2600" dirty="0">
                <a:latin typeface="+mj-lt"/>
              </a:rPr>
              <a:t> sư xây </a:t>
            </a:r>
            <a:r>
              <a:rPr lang="vi-VN" sz="2600" dirty="0" err="1">
                <a:latin typeface="+mj-lt"/>
              </a:rPr>
              <a:t>dựng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là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thiết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kế</a:t>
            </a:r>
            <a:r>
              <a:rPr lang="vi-VN" sz="2600" dirty="0">
                <a:latin typeface="+mj-lt"/>
              </a:rPr>
              <a:t>, </a:t>
            </a:r>
            <a:r>
              <a:rPr lang="vi-VN" sz="2600" dirty="0" err="1">
                <a:latin typeface="+mj-lt"/>
              </a:rPr>
              <a:t>tổ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chức</a:t>
            </a:r>
            <a:r>
              <a:rPr lang="vi-VN" sz="2600" dirty="0">
                <a:latin typeface="+mj-lt"/>
              </a:rPr>
              <a:t> thi công, </a:t>
            </a:r>
            <a:r>
              <a:rPr lang="vi-VN" sz="2600" dirty="0" err="1">
                <a:latin typeface="+mj-lt"/>
              </a:rPr>
              <a:t>kiểm</a:t>
            </a:r>
            <a:r>
              <a:rPr lang="vi-VN" sz="2600" dirty="0">
                <a:latin typeface="+mj-lt"/>
              </a:rPr>
              <a:t> tra, </a:t>
            </a:r>
            <a:r>
              <a:rPr lang="vi-VN" sz="2600" dirty="0" err="1">
                <a:latin typeface="+mj-lt"/>
              </a:rPr>
              <a:t>giám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sát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quá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trình</a:t>
            </a:r>
            <a:r>
              <a:rPr lang="vi-VN" sz="2600" dirty="0">
                <a:latin typeface="+mj-lt"/>
              </a:rPr>
              <a:t> thi công </a:t>
            </a:r>
            <a:r>
              <a:rPr lang="vi-VN" sz="2600" dirty="0" err="1">
                <a:latin typeface="+mj-lt"/>
              </a:rPr>
              <a:t>các</a:t>
            </a:r>
            <a:r>
              <a:rPr lang="vi-VN" sz="2600" dirty="0">
                <a:latin typeface="+mj-lt"/>
              </a:rPr>
              <a:t> công </a:t>
            </a:r>
            <a:r>
              <a:rPr lang="vi-VN" sz="2600" dirty="0" err="1">
                <a:latin typeface="+mj-lt"/>
              </a:rPr>
              <a:t>trình</a:t>
            </a:r>
            <a:r>
              <a:rPr lang="vi-VN" sz="2600" dirty="0">
                <a:latin typeface="+mj-lt"/>
              </a:rPr>
              <a:t> xây </a:t>
            </a:r>
            <a:r>
              <a:rPr lang="vi-VN" sz="2600" dirty="0" err="1">
                <a:latin typeface="+mj-lt"/>
              </a:rPr>
              <a:t>dựng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để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đảm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bảo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đúng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thiết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kế</a:t>
            </a:r>
            <a:r>
              <a:rPr lang="vi-VN" sz="26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2388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3043"/>
            <a:ext cx="57150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012" y="892459"/>
            <a:ext cx="6168130" cy="37311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3907" y="130622"/>
            <a:ext cx="5644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 SƯ CÔNG NGHỆ THÔNG TIN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2DC2C99-BBFD-6BAC-5621-635312CD38D0}"/>
              </a:ext>
            </a:extLst>
          </p:cNvPr>
          <p:cNvSpPr txBox="1"/>
          <p:nvPr/>
        </p:nvSpPr>
        <p:spPr>
          <a:xfrm>
            <a:off x="805542" y="4901660"/>
            <a:ext cx="10858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nghành</a:t>
            </a:r>
            <a:r>
              <a:rPr lang="en-US" sz="2400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9826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3E383097-FCC4-A45D-C24F-B906F64CD5F3}"/>
              </a:ext>
            </a:extLst>
          </p:cNvPr>
          <p:cNvSpPr/>
          <p:nvPr/>
        </p:nvSpPr>
        <p:spPr>
          <a:xfrm>
            <a:off x="2400923" y="244455"/>
            <a:ext cx="73901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HƯỚNG DẪN VỀ NHÀ</a:t>
            </a:r>
            <a:endParaRPr lang="vi-VN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D18A4A6-6D92-2CD1-94FF-6FBCC20B340F}"/>
              </a:ext>
            </a:extLst>
          </p:cNvPr>
          <p:cNvSpPr txBox="1"/>
          <p:nvPr/>
        </p:nvSpPr>
        <p:spPr>
          <a:xfrm>
            <a:off x="3342640" y="1666240"/>
            <a:ext cx="59740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4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742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icture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flower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00000">
            <a:off x="3657600" y="685800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flower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3483">
            <a:off x="8305800" y="5334000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flower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14649">
            <a:off x="3057525" y="4410075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 descr="flower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35024">
            <a:off x="8848725" y="1514475"/>
            <a:ext cx="10668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 descr="phao 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494">
            <a:off x="4465639" y="2130425"/>
            <a:ext cx="4181475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Text Box 8"/>
          <p:cNvSpPr txBox="1">
            <a:spLocks noChangeArrowheads="1"/>
          </p:cNvSpPr>
          <p:nvPr/>
        </p:nvSpPr>
        <p:spPr bwMode="auto">
          <a:xfrm rot="587413">
            <a:off x="5029201" y="2514600"/>
            <a:ext cx="3459163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Chân thành cảm ơn các thầy cô giáo và các em.</a:t>
            </a:r>
          </a:p>
        </p:txBody>
      </p:sp>
      <p:sp>
        <p:nvSpPr>
          <p:cNvPr id="26633" name="Text Box 11"/>
          <p:cNvSpPr txBox="1">
            <a:spLocks noChangeArrowheads="1"/>
          </p:cNvSpPr>
          <p:nvPr/>
        </p:nvSpPr>
        <p:spPr bwMode="auto">
          <a:xfrm rot="660026">
            <a:off x="4735514" y="1176338"/>
            <a:ext cx="4484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CC0066"/>
                </a:solidFill>
                <a:latin typeface="Times New Roman" panose="02020603050405020304" pitchFamily="18" charset="0"/>
              </a:rPr>
              <a:t>TIẾT HỌC ĐẾN ĐÂY LÀ HẾT</a:t>
            </a:r>
          </a:p>
        </p:txBody>
      </p:sp>
    </p:spTree>
    <p:extLst>
      <p:ext uri="{BB962C8B-B14F-4D97-AF65-F5344CB8AC3E}">
        <p14:creationId xmlns:p14="http://schemas.microsoft.com/office/powerpoint/2010/main" val="667543495"/>
      </p:ext>
    </p:extLst>
  </p:cSld>
  <p:clrMapOvr>
    <a:masterClrMapping/>
  </p:clrMapOvr>
  <p:transition spd="slow">
    <p:circl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8498588" y="2797135"/>
            <a:ext cx="1106829" cy="5267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58964"/>
                </a:lnTo>
                <a:lnTo>
                  <a:pt x="1106829" y="358964"/>
                </a:lnTo>
                <a:lnTo>
                  <a:pt x="1106829" y="526750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Freeform 3"/>
          <p:cNvSpPr/>
          <p:nvPr/>
        </p:nvSpPr>
        <p:spPr>
          <a:xfrm>
            <a:off x="7391758" y="2797135"/>
            <a:ext cx="1106829" cy="5267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106829" y="0"/>
                </a:moveTo>
                <a:lnTo>
                  <a:pt x="1106829" y="358964"/>
                </a:lnTo>
                <a:lnTo>
                  <a:pt x="0" y="358964"/>
                </a:lnTo>
                <a:lnTo>
                  <a:pt x="0" y="526750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 4"/>
          <p:cNvSpPr/>
          <p:nvPr/>
        </p:nvSpPr>
        <p:spPr>
          <a:xfrm>
            <a:off x="5212204" y="1145855"/>
            <a:ext cx="3286384" cy="50118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33398"/>
                </a:lnTo>
                <a:lnTo>
                  <a:pt x="3286384" y="333398"/>
                </a:lnTo>
                <a:lnTo>
                  <a:pt x="3286384" y="501183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4071270" y="2797135"/>
            <a:ext cx="1106829" cy="5267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58964"/>
                </a:lnTo>
                <a:lnTo>
                  <a:pt x="1106829" y="358964"/>
                </a:lnTo>
                <a:lnTo>
                  <a:pt x="1106829" y="526750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 7"/>
          <p:cNvSpPr/>
          <p:nvPr/>
        </p:nvSpPr>
        <p:spPr>
          <a:xfrm>
            <a:off x="2964440" y="2797135"/>
            <a:ext cx="1106829" cy="5267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106829" y="0"/>
                </a:moveTo>
                <a:lnTo>
                  <a:pt x="1106829" y="358964"/>
                </a:lnTo>
                <a:lnTo>
                  <a:pt x="0" y="358964"/>
                </a:lnTo>
                <a:lnTo>
                  <a:pt x="0" y="526750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 8"/>
          <p:cNvSpPr/>
          <p:nvPr/>
        </p:nvSpPr>
        <p:spPr>
          <a:xfrm>
            <a:off x="4071270" y="1145855"/>
            <a:ext cx="1140933" cy="50118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140933" y="0"/>
                </a:moveTo>
                <a:lnTo>
                  <a:pt x="1140933" y="333398"/>
                </a:lnTo>
                <a:lnTo>
                  <a:pt x="0" y="333398"/>
                </a:lnTo>
                <a:lnTo>
                  <a:pt x="0" y="501183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/>
          <p:cNvSpPr/>
          <p:nvPr/>
        </p:nvSpPr>
        <p:spPr>
          <a:xfrm>
            <a:off x="1857611" y="1145855"/>
            <a:ext cx="3354592" cy="50118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354592" y="0"/>
                </a:moveTo>
                <a:lnTo>
                  <a:pt x="3354592" y="333398"/>
                </a:lnTo>
                <a:lnTo>
                  <a:pt x="0" y="333398"/>
                </a:lnTo>
                <a:lnTo>
                  <a:pt x="0" y="501183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Rounded Rectangle 10"/>
          <p:cNvSpPr/>
          <p:nvPr/>
        </p:nvSpPr>
        <p:spPr>
          <a:xfrm>
            <a:off x="3682281" y="33858"/>
            <a:ext cx="2803889" cy="1150096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Freeform 11"/>
          <p:cNvSpPr/>
          <p:nvPr/>
        </p:nvSpPr>
        <p:spPr>
          <a:xfrm>
            <a:off x="3843287" y="24971"/>
            <a:ext cx="2492413" cy="1150096"/>
          </a:xfrm>
          <a:custGeom>
            <a:avLst/>
            <a:gdLst>
              <a:gd name="connsiteX0" fmla="*/ 0 w 1811175"/>
              <a:gd name="connsiteY0" fmla="*/ 115010 h 1150096"/>
              <a:gd name="connsiteX1" fmla="*/ 115010 w 1811175"/>
              <a:gd name="connsiteY1" fmla="*/ 0 h 1150096"/>
              <a:gd name="connsiteX2" fmla="*/ 1696165 w 1811175"/>
              <a:gd name="connsiteY2" fmla="*/ 0 h 1150096"/>
              <a:gd name="connsiteX3" fmla="*/ 1811175 w 1811175"/>
              <a:gd name="connsiteY3" fmla="*/ 115010 h 1150096"/>
              <a:gd name="connsiteX4" fmla="*/ 1811175 w 1811175"/>
              <a:gd name="connsiteY4" fmla="*/ 1035086 h 1150096"/>
              <a:gd name="connsiteX5" fmla="*/ 1696165 w 1811175"/>
              <a:gd name="connsiteY5" fmla="*/ 1150096 h 1150096"/>
              <a:gd name="connsiteX6" fmla="*/ 115010 w 1811175"/>
              <a:gd name="connsiteY6" fmla="*/ 1150096 h 1150096"/>
              <a:gd name="connsiteX7" fmla="*/ 0 w 1811175"/>
              <a:gd name="connsiteY7" fmla="*/ 1035086 h 1150096"/>
              <a:gd name="connsiteX8" fmla="*/ 0 w 1811175"/>
              <a:gd name="connsiteY8" fmla="*/ 115010 h 1150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1175" h="1150096">
                <a:moveTo>
                  <a:pt x="0" y="115010"/>
                </a:moveTo>
                <a:cubicBezTo>
                  <a:pt x="0" y="51492"/>
                  <a:pt x="51492" y="0"/>
                  <a:pt x="115010" y="0"/>
                </a:cubicBezTo>
                <a:lnTo>
                  <a:pt x="1696165" y="0"/>
                </a:lnTo>
                <a:cubicBezTo>
                  <a:pt x="1759683" y="0"/>
                  <a:pt x="1811175" y="51492"/>
                  <a:pt x="1811175" y="115010"/>
                </a:cubicBezTo>
                <a:lnTo>
                  <a:pt x="1811175" y="1035086"/>
                </a:lnTo>
                <a:cubicBezTo>
                  <a:pt x="1811175" y="1098604"/>
                  <a:pt x="1759683" y="1150096"/>
                  <a:pt x="1696165" y="1150096"/>
                </a:cubicBezTo>
                <a:lnTo>
                  <a:pt x="115010" y="1150096"/>
                </a:lnTo>
                <a:cubicBezTo>
                  <a:pt x="51492" y="1150096"/>
                  <a:pt x="0" y="1098604"/>
                  <a:pt x="0" y="1035086"/>
                </a:cubicBezTo>
                <a:lnTo>
                  <a:pt x="0" y="115010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5400" h="36350" prst="relaxedInset"/>
            <a:contourClr>
              <a:schemeClr val="bg1"/>
            </a:contourClr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695" tIns="113695" rIns="113695" bIns="113695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err="1"/>
              <a:t>Kiến</a:t>
            </a:r>
            <a:r>
              <a:rPr lang="en-US" sz="2400" b="1" kern="1200" dirty="0"/>
              <a:t> </a:t>
            </a:r>
            <a:r>
              <a:rPr lang="en-US" sz="2400" b="1" kern="1200" dirty="0" err="1"/>
              <a:t>trúc</a:t>
            </a:r>
            <a:r>
              <a:rPr lang="en-US" sz="2400" b="1" kern="1200" dirty="0"/>
              <a:t> </a:t>
            </a:r>
            <a:r>
              <a:rPr lang="en-US" sz="2400" b="1" kern="1200" dirty="0" err="1"/>
              <a:t>nhà</a:t>
            </a:r>
            <a:r>
              <a:rPr lang="en-US" sz="2400" b="1" kern="1200" dirty="0"/>
              <a:t> ở </a:t>
            </a:r>
            <a:r>
              <a:rPr lang="en-US" sz="2400" b="1" kern="1200" dirty="0" err="1"/>
              <a:t>đặc</a:t>
            </a:r>
            <a:r>
              <a:rPr lang="en-US" sz="2400" b="1" kern="1200" dirty="0"/>
              <a:t> </a:t>
            </a:r>
            <a:r>
              <a:rPr lang="en-US" sz="2400" b="1" kern="1200" dirty="0" err="1"/>
              <a:t>trưng</a:t>
            </a:r>
            <a:r>
              <a:rPr lang="en-US" sz="2400" b="1" kern="1200" dirty="0"/>
              <a:t> </a:t>
            </a:r>
            <a:r>
              <a:rPr lang="en-US" sz="2400" b="1" kern="1200" dirty="0" err="1"/>
              <a:t>của</a:t>
            </a:r>
            <a:r>
              <a:rPr lang="en-US" sz="2400" b="1" kern="1200" dirty="0"/>
              <a:t> </a:t>
            </a:r>
            <a:r>
              <a:rPr lang="en-US" sz="2400" b="1" kern="1200" dirty="0" err="1"/>
              <a:t>Việt</a:t>
            </a:r>
            <a:r>
              <a:rPr lang="en-US" sz="2400" b="1" kern="1200" dirty="0"/>
              <a:t> Nam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17918" y="1647038"/>
            <a:ext cx="1811175" cy="1150096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Rounded Rectangle 14"/>
          <p:cNvSpPr/>
          <p:nvPr/>
        </p:nvSpPr>
        <p:spPr>
          <a:xfrm>
            <a:off x="3165682" y="1647038"/>
            <a:ext cx="1811175" cy="1150096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Rounded Rectangle 16"/>
          <p:cNvSpPr/>
          <p:nvPr/>
        </p:nvSpPr>
        <p:spPr>
          <a:xfrm>
            <a:off x="2008543" y="3340166"/>
            <a:ext cx="1811175" cy="1150096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Rounded Rectangle 18"/>
          <p:cNvSpPr/>
          <p:nvPr/>
        </p:nvSpPr>
        <p:spPr>
          <a:xfrm>
            <a:off x="4272125" y="3323885"/>
            <a:ext cx="1811175" cy="1150096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Rounded Rectangle 20"/>
          <p:cNvSpPr/>
          <p:nvPr/>
        </p:nvSpPr>
        <p:spPr>
          <a:xfrm>
            <a:off x="7593000" y="1647038"/>
            <a:ext cx="1811175" cy="1150096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Rounded Rectangle 22"/>
          <p:cNvSpPr/>
          <p:nvPr/>
        </p:nvSpPr>
        <p:spPr>
          <a:xfrm>
            <a:off x="6486171" y="3323885"/>
            <a:ext cx="1811175" cy="1150096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Rounded Rectangle 24"/>
          <p:cNvSpPr/>
          <p:nvPr/>
        </p:nvSpPr>
        <p:spPr>
          <a:xfrm>
            <a:off x="8699830" y="3323885"/>
            <a:ext cx="1811175" cy="1150096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0954A85-E7EB-4098-AF87-0E1EC2D03AE5}"/>
              </a:ext>
            </a:extLst>
          </p:cNvPr>
          <p:cNvSpPr txBox="1"/>
          <p:nvPr/>
        </p:nvSpPr>
        <p:spPr>
          <a:xfrm>
            <a:off x="1155700" y="1841500"/>
            <a:ext cx="1364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F8EE666A-1475-4519-BA51-283E63FE844B}"/>
              </a:ext>
            </a:extLst>
          </p:cNvPr>
          <p:cNvSpPr txBox="1"/>
          <p:nvPr/>
        </p:nvSpPr>
        <p:spPr>
          <a:xfrm>
            <a:off x="8857801" y="3506965"/>
            <a:ext cx="1364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3.3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9BAA3E65-EF99-4C78-8FE5-047EA35A3B7E}"/>
              </a:ext>
            </a:extLst>
          </p:cNvPr>
          <p:cNvSpPr txBox="1"/>
          <p:nvPr/>
        </p:nvSpPr>
        <p:spPr>
          <a:xfrm>
            <a:off x="7853322" y="1900745"/>
            <a:ext cx="1364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7963C506-C30D-4C84-BC39-0E46947D43B7}"/>
              </a:ext>
            </a:extLst>
          </p:cNvPr>
          <p:cNvSpPr txBox="1"/>
          <p:nvPr/>
        </p:nvSpPr>
        <p:spPr>
          <a:xfrm>
            <a:off x="6709378" y="3506964"/>
            <a:ext cx="1364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94EFC7F3-402B-46D9-B5A0-67368FF74B52}"/>
              </a:ext>
            </a:extLst>
          </p:cNvPr>
          <p:cNvSpPr txBox="1"/>
          <p:nvPr/>
        </p:nvSpPr>
        <p:spPr>
          <a:xfrm>
            <a:off x="4529823" y="3525331"/>
            <a:ext cx="1364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2.2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33D4AC67-35C3-4FBC-90CA-965F7FB20050}"/>
              </a:ext>
            </a:extLst>
          </p:cNvPr>
          <p:cNvSpPr txBox="1"/>
          <p:nvPr/>
        </p:nvSpPr>
        <p:spPr>
          <a:xfrm>
            <a:off x="3364440" y="1850190"/>
            <a:ext cx="1364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D6D30B6D-4FEB-4CCE-830D-400C31400784}"/>
              </a:ext>
            </a:extLst>
          </p:cNvPr>
          <p:cNvSpPr txBox="1"/>
          <p:nvPr/>
        </p:nvSpPr>
        <p:spPr>
          <a:xfrm>
            <a:off x="2178502" y="3506966"/>
            <a:ext cx="1364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9690" y="5718907"/>
            <a:ext cx="1662488" cy="1013197"/>
          </a:xfrm>
          <a:custGeom>
            <a:avLst/>
            <a:gdLst>
              <a:gd name="connsiteX0" fmla="*/ 0 w 1811175"/>
              <a:gd name="connsiteY0" fmla="*/ 115010 h 1150096"/>
              <a:gd name="connsiteX1" fmla="*/ 115010 w 1811175"/>
              <a:gd name="connsiteY1" fmla="*/ 0 h 1150096"/>
              <a:gd name="connsiteX2" fmla="*/ 1696165 w 1811175"/>
              <a:gd name="connsiteY2" fmla="*/ 0 h 1150096"/>
              <a:gd name="connsiteX3" fmla="*/ 1811175 w 1811175"/>
              <a:gd name="connsiteY3" fmla="*/ 115010 h 1150096"/>
              <a:gd name="connsiteX4" fmla="*/ 1811175 w 1811175"/>
              <a:gd name="connsiteY4" fmla="*/ 1035086 h 1150096"/>
              <a:gd name="connsiteX5" fmla="*/ 1696165 w 1811175"/>
              <a:gd name="connsiteY5" fmla="*/ 1150096 h 1150096"/>
              <a:gd name="connsiteX6" fmla="*/ 115010 w 1811175"/>
              <a:gd name="connsiteY6" fmla="*/ 1150096 h 1150096"/>
              <a:gd name="connsiteX7" fmla="*/ 0 w 1811175"/>
              <a:gd name="connsiteY7" fmla="*/ 1035086 h 1150096"/>
              <a:gd name="connsiteX8" fmla="*/ 0 w 1811175"/>
              <a:gd name="connsiteY8" fmla="*/ 115010 h 1150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1175" h="1150096">
                <a:moveTo>
                  <a:pt x="0" y="115010"/>
                </a:moveTo>
                <a:cubicBezTo>
                  <a:pt x="0" y="51492"/>
                  <a:pt x="51492" y="0"/>
                  <a:pt x="115010" y="0"/>
                </a:cubicBezTo>
                <a:lnTo>
                  <a:pt x="1696165" y="0"/>
                </a:lnTo>
                <a:cubicBezTo>
                  <a:pt x="1759683" y="0"/>
                  <a:pt x="1811175" y="51492"/>
                  <a:pt x="1811175" y="115010"/>
                </a:cubicBezTo>
                <a:lnTo>
                  <a:pt x="1811175" y="1035086"/>
                </a:lnTo>
                <a:cubicBezTo>
                  <a:pt x="1811175" y="1098604"/>
                  <a:pt x="1759683" y="1150096"/>
                  <a:pt x="1696165" y="1150096"/>
                </a:cubicBezTo>
                <a:lnTo>
                  <a:pt x="115010" y="1150096"/>
                </a:lnTo>
                <a:cubicBezTo>
                  <a:pt x="51492" y="1150096"/>
                  <a:pt x="0" y="1098604"/>
                  <a:pt x="0" y="1035086"/>
                </a:cubicBezTo>
                <a:lnTo>
                  <a:pt x="0" y="115010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5400" h="36350" prst="relaxedInset"/>
            <a:contourClr>
              <a:schemeClr val="bg1"/>
            </a:contourClr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695" tIns="113695" rIns="113695" bIns="113695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b="1" kern="1200" dirty="0" err="1"/>
              <a:t>Nhà</a:t>
            </a:r>
            <a:r>
              <a:rPr lang="en-US" sz="2100" b="1" kern="1200" dirty="0"/>
              <a:t> ở </a:t>
            </a:r>
            <a:r>
              <a:rPr lang="en-US" sz="2100" b="1" kern="1200" dirty="0" err="1"/>
              <a:t>nông</a:t>
            </a:r>
            <a:r>
              <a:rPr lang="en-US" sz="2100" b="1" kern="1200" dirty="0"/>
              <a:t> </a:t>
            </a:r>
            <a:r>
              <a:rPr lang="en-US" sz="2100" b="1" kern="1200" dirty="0" err="1"/>
              <a:t>thôn</a:t>
            </a:r>
            <a:endParaRPr lang="en-US" sz="2100" b="1" kern="1200" dirty="0"/>
          </a:p>
        </p:txBody>
      </p:sp>
      <p:sp>
        <p:nvSpPr>
          <p:cNvPr id="16" name="Freeform 15"/>
          <p:cNvSpPr/>
          <p:nvPr/>
        </p:nvSpPr>
        <p:spPr>
          <a:xfrm>
            <a:off x="5524139" y="5787242"/>
            <a:ext cx="1493101" cy="1024200"/>
          </a:xfrm>
          <a:custGeom>
            <a:avLst/>
            <a:gdLst>
              <a:gd name="connsiteX0" fmla="*/ 0 w 1811175"/>
              <a:gd name="connsiteY0" fmla="*/ 115010 h 1150096"/>
              <a:gd name="connsiteX1" fmla="*/ 115010 w 1811175"/>
              <a:gd name="connsiteY1" fmla="*/ 0 h 1150096"/>
              <a:gd name="connsiteX2" fmla="*/ 1696165 w 1811175"/>
              <a:gd name="connsiteY2" fmla="*/ 0 h 1150096"/>
              <a:gd name="connsiteX3" fmla="*/ 1811175 w 1811175"/>
              <a:gd name="connsiteY3" fmla="*/ 115010 h 1150096"/>
              <a:gd name="connsiteX4" fmla="*/ 1811175 w 1811175"/>
              <a:gd name="connsiteY4" fmla="*/ 1035086 h 1150096"/>
              <a:gd name="connsiteX5" fmla="*/ 1696165 w 1811175"/>
              <a:gd name="connsiteY5" fmla="*/ 1150096 h 1150096"/>
              <a:gd name="connsiteX6" fmla="*/ 115010 w 1811175"/>
              <a:gd name="connsiteY6" fmla="*/ 1150096 h 1150096"/>
              <a:gd name="connsiteX7" fmla="*/ 0 w 1811175"/>
              <a:gd name="connsiteY7" fmla="*/ 1035086 h 1150096"/>
              <a:gd name="connsiteX8" fmla="*/ 0 w 1811175"/>
              <a:gd name="connsiteY8" fmla="*/ 115010 h 1150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1175" h="1150096">
                <a:moveTo>
                  <a:pt x="0" y="115010"/>
                </a:moveTo>
                <a:cubicBezTo>
                  <a:pt x="0" y="51492"/>
                  <a:pt x="51492" y="0"/>
                  <a:pt x="115010" y="0"/>
                </a:cubicBezTo>
                <a:lnTo>
                  <a:pt x="1696165" y="0"/>
                </a:lnTo>
                <a:cubicBezTo>
                  <a:pt x="1759683" y="0"/>
                  <a:pt x="1811175" y="51492"/>
                  <a:pt x="1811175" y="115010"/>
                </a:cubicBezTo>
                <a:lnTo>
                  <a:pt x="1811175" y="1035086"/>
                </a:lnTo>
                <a:cubicBezTo>
                  <a:pt x="1811175" y="1098604"/>
                  <a:pt x="1759683" y="1150096"/>
                  <a:pt x="1696165" y="1150096"/>
                </a:cubicBezTo>
                <a:lnTo>
                  <a:pt x="115010" y="1150096"/>
                </a:lnTo>
                <a:cubicBezTo>
                  <a:pt x="51492" y="1150096"/>
                  <a:pt x="0" y="1098604"/>
                  <a:pt x="0" y="1035086"/>
                </a:cubicBezTo>
                <a:lnTo>
                  <a:pt x="0" y="115010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5400" h="36350" prst="relaxedInset"/>
            <a:contourClr>
              <a:schemeClr val="bg1"/>
            </a:contourClr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695" tIns="113695" rIns="113695" bIns="113695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b="1" kern="1200" dirty="0" err="1"/>
              <a:t>Nhà</a:t>
            </a:r>
            <a:r>
              <a:rPr lang="en-US" sz="2100" b="1" kern="1200" dirty="0"/>
              <a:t> ở </a:t>
            </a:r>
            <a:r>
              <a:rPr lang="en-US" sz="2100" b="1" kern="1200" dirty="0" err="1"/>
              <a:t>thành</a:t>
            </a:r>
            <a:r>
              <a:rPr lang="en-US" sz="2100" b="1" kern="1200" dirty="0"/>
              <a:t> </a:t>
            </a:r>
            <a:r>
              <a:rPr lang="en-US" sz="2100" b="1" kern="1200" dirty="0" err="1"/>
              <a:t>thị</a:t>
            </a:r>
            <a:endParaRPr lang="en-US" sz="2100" b="1" kern="1200" dirty="0"/>
          </a:p>
        </p:txBody>
      </p:sp>
      <p:sp>
        <p:nvSpPr>
          <p:cNvPr id="18" name="Freeform 17"/>
          <p:cNvSpPr/>
          <p:nvPr/>
        </p:nvSpPr>
        <p:spPr>
          <a:xfrm>
            <a:off x="7182488" y="5724511"/>
            <a:ext cx="1444857" cy="1024200"/>
          </a:xfrm>
          <a:custGeom>
            <a:avLst/>
            <a:gdLst>
              <a:gd name="connsiteX0" fmla="*/ 0 w 1811175"/>
              <a:gd name="connsiteY0" fmla="*/ 115010 h 1150096"/>
              <a:gd name="connsiteX1" fmla="*/ 115010 w 1811175"/>
              <a:gd name="connsiteY1" fmla="*/ 0 h 1150096"/>
              <a:gd name="connsiteX2" fmla="*/ 1696165 w 1811175"/>
              <a:gd name="connsiteY2" fmla="*/ 0 h 1150096"/>
              <a:gd name="connsiteX3" fmla="*/ 1811175 w 1811175"/>
              <a:gd name="connsiteY3" fmla="*/ 115010 h 1150096"/>
              <a:gd name="connsiteX4" fmla="*/ 1811175 w 1811175"/>
              <a:gd name="connsiteY4" fmla="*/ 1035086 h 1150096"/>
              <a:gd name="connsiteX5" fmla="*/ 1696165 w 1811175"/>
              <a:gd name="connsiteY5" fmla="*/ 1150096 h 1150096"/>
              <a:gd name="connsiteX6" fmla="*/ 115010 w 1811175"/>
              <a:gd name="connsiteY6" fmla="*/ 1150096 h 1150096"/>
              <a:gd name="connsiteX7" fmla="*/ 0 w 1811175"/>
              <a:gd name="connsiteY7" fmla="*/ 1035086 h 1150096"/>
              <a:gd name="connsiteX8" fmla="*/ 0 w 1811175"/>
              <a:gd name="connsiteY8" fmla="*/ 115010 h 1150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1175" h="1150096">
                <a:moveTo>
                  <a:pt x="0" y="115010"/>
                </a:moveTo>
                <a:cubicBezTo>
                  <a:pt x="0" y="51492"/>
                  <a:pt x="51492" y="0"/>
                  <a:pt x="115010" y="0"/>
                </a:cubicBezTo>
                <a:lnTo>
                  <a:pt x="1696165" y="0"/>
                </a:lnTo>
                <a:cubicBezTo>
                  <a:pt x="1759683" y="0"/>
                  <a:pt x="1811175" y="51492"/>
                  <a:pt x="1811175" y="115010"/>
                </a:cubicBezTo>
                <a:lnTo>
                  <a:pt x="1811175" y="1035086"/>
                </a:lnTo>
                <a:cubicBezTo>
                  <a:pt x="1811175" y="1098604"/>
                  <a:pt x="1759683" y="1150096"/>
                  <a:pt x="1696165" y="1150096"/>
                </a:cubicBezTo>
                <a:lnTo>
                  <a:pt x="115010" y="1150096"/>
                </a:lnTo>
                <a:cubicBezTo>
                  <a:pt x="51492" y="1150096"/>
                  <a:pt x="0" y="1098604"/>
                  <a:pt x="0" y="1035086"/>
                </a:cubicBezTo>
                <a:lnTo>
                  <a:pt x="0" y="115010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5400" h="36350" prst="relaxedInset"/>
            <a:contourClr>
              <a:schemeClr val="bg1"/>
            </a:contourClr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695" tIns="113695" rIns="113695" bIns="113695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b="1" kern="1200" dirty="0" err="1"/>
              <a:t>Nhà</a:t>
            </a:r>
            <a:r>
              <a:rPr lang="en-US" sz="2100" b="1" kern="1200" dirty="0"/>
              <a:t> ở </a:t>
            </a:r>
            <a:r>
              <a:rPr lang="en-US" sz="2100" b="1" kern="1200" dirty="0" err="1"/>
              <a:t>mặt</a:t>
            </a:r>
            <a:r>
              <a:rPr lang="en-US" sz="2100" b="1" kern="1200" dirty="0"/>
              <a:t> </a:t>
            </a:r>
            <a:r>
              <a:rPr lang="en-US" sz="2100" b="1" kern="1200" dirty="0" err="1"/>
              <a:t>phố</a:t>
            </a:r>
            <a:endParaRPr lang="en-US" sz="2100" b="1" kern="1200" dirty="0"/>
          </a:p>
        </p:txBody>
      </p:sp>
      <p:sp>
        <p:nvSpPr>
          <p:cNvPr id="20" name="Freeform 19"/>
          <p:cNvSpPr/>
          <p:nvPr/>
        </p:nvSpPr>
        <p:spPr>
          <a:xfrm>
            <a:off x="3843287" y="5738908"/>
            <a:ext cx="1398600" cy="1024200"/>
          </a:xfrm>
          <a:custGeom>
            <a:avLst/>
            <a:gdLst>
              <a:gd name="connsiteX0" fmla="*/ 0 w 1811175"/>
              <a:gd name="connsiteY0" fmla="*/ 115010 h 1150096"/>
              <a:gd name="connsiteX1" fmla="*/ 115010 w 1811175"/>
              <a:gd name="connsiteY1" fmla="*/ 0 h 1150096"/>
              <a:gd name="connsiteX2" fmla="*/ 1696165 w 1811175"/>
              <a:gd name="connsiteY2" fmla="*/ 0 h 1150096"/>
              <a:gd name="connsiteX3" fmla="*/ 1811175 w 1811175"/>
              <a:gd name="connsiteY3" fmla="*/ 115010 h 1150096"/>
              <a:gd name="connsiteX4" fmla="*/ 1811175 w 1811175"/>
              <a:gd name="connsiteY4" fmla="*/ 1035086 h 1150096"/>
              <a:gd name="connsiteX5" fmla="*/ 1696165 w 1811175"/>
              <a:gd name="connsiteY5" fmla="*/ 1150096 h 1150096"/>
              <a:gd name="connsiteX6" fmla="*/ 115010 w 1811175"/>
              <a:gd name="connsiteY6" fmla="*/ 1150096 h 1150096"/>
              <a:gd name="connsiteX7" fmla="*/ 0 w 1811175"/>
              <a:gd name="connsiteY7" fmla="*/ 1035086 h 1150096"/>
              <a:gd name="connsiteX8" fmla="*/ 0 w 1811175"/>
              <a:gd name="connsiteY8" fmla="*/ 115010 h 1150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1175" h="1150096">
                <a:moveTo>
                  <a:pt x="0" y="115010"/>
                </a:moveTo>
                <a:cubicBezTo>
                  <a:pt x="0" y="51492"/>
                  <a:pt x="51492" y="0"/>
                  <a:pt x="115010" y="0"/>
                </a:cubicBezTo>
                <a:lnTo>
                  <a:pt x="1696165" y="0"/>
                </a:lnTo>
                <a:cubicBezTo>
                  <a:pt x="1759683" y="0"/>
                  <a:pt x="1811175" y="51492"/>
                  <a:pt x="1811175" y="115010"/>
                </a:cubicBezTo>
                <a:lnTo>
                  <a:pt x="1811175" y="1035086"/>
                </a:lnTo>
                <a:cubicBezTo>
                  <a:pt x="1811175" y="1098604"/>
                  <a:pt x="1759683" y="1150096"/>
                  <a:pt x="1696165" y="1150096"/>
                </a:cubicBezTo>
                <a:lnTo>
                  <a:pt x="115010" y="1150096"/>
                </a:lnTo>
                <a:cubicBezTo>
                  <a:pt x="51492" y="1150096"/>
                  <a:pt x="0" y="1098604"/>
                  <a:pt x="0" y="1035086"/>
                </a:cubicBezTo>
                <a:lnTo>
                  <a:pt x="0" y="115010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5400" h="36350" prst="relaxedInset"/>
            <a:contourClr>
              <a:schemeClr val="bg1"/>
            </a:contourClr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695" tIns="113695" rIns="113695" bIns="113695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b="1" kern="1200" dirty="0" err="1"/>
              <a:t>Nhà</a:t>
            </a:r>
            <a:r>
              <a:rPr lang="en-US" sz="2100" b="1" kern="1200" dirty="0"/>
              <a:t> ở </a:t>
            </a:r>
            <a:r>
              <a:rPr lang="en-US" sz="2100" b="1" kern="1200" dirty="0" err="1"/>
              <a:t>chung</a:t>
            </a:r>
            <a:r>
              <a:rPr lang="en-US" sz="2100" b="1" kern="1200" dirty="0"/>
              <a:t> </a:t>
            </a:r>
            <a:r>
              <a:rPr lang="en-US" sz="2100" b="1" kern="1200" dirty="0" err="1"/>
              <a:t>cư</a:t>
            </a:r>
            <a:endParaRPr lang="en-US" sz="2100" b="1" kern="1200" dirty="0"/>
          </a:p>
        </p:txBody>
      </p:sp>
      <p:sp>
        <p:nvSpPr>
          <p:cNvPr id="22" name="Freeform 21"/>
          <p:cNvSpPr/>
          <p:nvPr/>
        </p:nvSpPr>
        <p:spPr>
          <a:xfrm>
            <a:off x="10511005" y="5707904"/>
            <a:ext cx="1529922" cy="1024200"/>
          </a:xfrm>
          <a:custGeom>
            <a:avLst/>
            <a:gdLst>
              <a:gd name="connsiteX0" fmla="*/ 0 w 1811175"/>
              <a:gd name="connsiteY0" fmla="*/ 115010 h 1150096"/>
              <a:gd name="connsiteX1" fmla="*/ 115010 w 1811175"/>
              <a:gd name="connsiteY1" fmla="*/ 0 h 1150096"/>
              <a:gd name="connsiteX2" fmla="*/ 1696165 w 1811175"/>
              <a:gd name="connsiteY2" fmla="*/ 0 h 1150096"/>
              <a:gd name="connsiteX3" fmla="*/ 1811175 w 1811175"/>
              <a:gd name="connsiteY3" fmla="*/ 115010 h 1150096"/>
              <a:gd name="connsiteX4" fmla="*/ 1811175 w 1811175"/>
              <a:gd name="connsiteY4" fmla="*/ 1035086 h 1150096"/>
              <a:gd name="connsiteX5" fmla="*/ 1696165 w 1811175"/>
              <a:gd name="connsiteY5" fmla="*/ 1150096 h 1150096"/>
              <a:gd name="connsiteX6" fmla="*/ 115010 w 1811175"/>
              <a:gd name="connsiteY6" fmla="*/ 1150096 h 1150096"/>
              <a:gd name="connsiteX7" fmla="*/ 0 w 1811175"/>
              <a:gd name="connsiteY7" fmla="*/ 1035086 h 1150096"/>
              <a:gd name="connsiteX8" fmla="*/ 0 w 1811175"/>
              <a:gd name="connsiteY8" fmla="*/ 115010 h 1150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1175" h="1150096">
                <a:moveTo>
                  <a:pt x="0" y="115010"/>
                </a:moveTo>
                <a:cubicBezTo>
                  <a:pt x="0" y="51492"/>
                  <a:pt x="51492" y="0"/>
                  <a:pt x="115010" y="0"/>
                </a:cubicBezTo>
                <a:lnTo>
                  <a:pt x="1696165" y="0"/>
                </a:lnTo>
                <a:cubicBezTo>
                  <a:pt x="1759683" y="0"/>
                  <a:pt x="1811175" y="51492"/>
                  <a:pt x="1811175" y="115010"/>
                </a:cubicBezTo>
                <a:lnTo>
                  <a:pt x="1811175" y="1035086"/>
                </a:lnTo>
                <a:cubicBezTo>
                  <a:pt x="1811175" y="1098604"/>
                  <a:pt x="1759683" y="1150096"/>
                  <a:pt x="1696165" y="1150096"/>
                </a:cubicBezTo>
                <a:lnTo>
                  <a:pt x="115010" y="1150096"/>
                </a:lnTo>
                <a:cubicBezTo>
                  <a:pt x="51492" y="1150096"/>
                  <a:pt x="0" y="1098604"/>
                  <a:pt x="0" y="1035086"/>
                </a:cubicBezTo>
                <a:lnTo>
                  <a:pt x="0" y="115010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5400" h="36350" prst="relaxedInset"/>
            <a:contourClr>
              <a:schemeClr val="bg1"/>
            </a:contourClr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695" tIns="113695" rIns="113695" bIns="113695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b="1" kern="1200" dirty="0" err="1"/>
              <a:t>Nhà</a:t>
            </a:r>
            <a:r>
              <a:rPr lang="en-US" sz="2100" b="1" kern="1200" dirty="0"/>
              <a:t> ở </a:t>
            </a:r>
            <a:r>
              <a:rPr lang="en-US" sz="2100" b="1" kern="1200" dirty="0" err="1"/>
              <a:t>các</a:t>
            </a:r>
            <a:r>
              <a:rPr lang="en-US" sz="2100" b="1" kern="1200" dirty="0"/>
              <a:t> </a:t>
            </a:r>
            <a:r>
              <a:rPr lang="en-US" sz="2100" b="1" kern="1200" dirty="0" err="1"/>
              <a:t>khu</a:t>
            </a:r>
            <a:r>
              <a:rPr lang="en-US" sz="2100" b="1" kern="1200" dirty="0"/>
              <a:t> </a:t>
            </a:r>
            <a:r>
              <a:rPr lang="en-US" sz="2100" b="1" kern="1200" dirty="0" err="1"/>
              <a:t>vực</a:t>
            </a:r>
            <a:r>
              <a:rPr lang="en-US" sz="2100" b="1" kern="1200" dirty="0"/>
              <a:t> </a:t>
            </a:r>
            <a:r>
              <a:rPr lang="en-US" sz="2100" b="1" kern="1200" dirty="0" err="1"/>
              <a:t>đặc</a:t>
            </a:r>
            <a:r>
              <a:rPr lang="en-US" sz="2100" b="1" kern="1200" dirty="0"/>
              <a:t> </a:t>
            </a:r>
            <a:r>
              <a:rPr lang="en-US" sz="2100" b="1" kern="1200" dirty="0" err="1"/>
              <a:t>thù</a:t>
            </a:r>
            <a:endParaRPr lang="en-US" sz="2100" b="1" kern="1200" dirty="0"/>
          </a:p>
        </p:txBody>
      </p:sp>
      <p:sp>
        <p:nvSpPr>
          <p:cNvPr id="24" name="Freeform 23"/>
          <p:cNvSpPr/>
          <p:nvPr/>
        </p:nvSpPr>
        <p:spPr>
          <a:xfrm>
            <a:off x="8792594" y="5707904"/>
            <a:ext cx="1495175" cy="1024200"/>
          </a:xfrm>
          <a:custGeom>
            <a:avLst/>
            <a:gdLst>
              <a:gd name="connsiteX0" fmla="*/ 0 w 1811175"/>
              <a:gd name="connsiteY0" fmla="*/ 115010 h 1150096"/>
              <a:gd name="connsiteX1" fmla="*/ 115010 w 1811175"/>
              <a:gd name="connsiteY1" fmla="*/ 0 h 1150096"/>
              <a:gd name="connsiteX2" fmla="*/ 1696165 w 1811175"/>
              <a:gd name="connsiteY2" fmla="*/ 0 h 1150096"/>
              <a:gd name="connsiteX3" fmla="*/ 1811175 w 1811175"/>
              <a:gd name="connsiteY3" fmla="*/ 115010 h 1150096"/>
              <a:gd name="connsiteX4" fmla="*/ 1811175 w 1811175"/>
              <a:gd name="connsiteY4" fmla="*/ 1035086 h 1150096"/>
              <a:gd name="connsiteX5" fmla="*/ 1696165 w 1811175"/>
              <a:gd name="connsiteY5" fmla="*/ 1150096 h 1150096"/>
              <a:gd name="connsiteX6" fmla="*/ 115010 w 1811175"/>
              <a:gd name="connsiteY6" fmla="*/ 1150096 h 1150096"/>
              <a:gd name="connsiteX7" fmla="*/ 0 w 1811175"/>
              <a:gd name="connsiteY7" fmla="*/ 1035086 h 1150096"/>
              <a:gd name="connsiteX8" fmla="*/ 0 w 1811175"/>
              <a:gd name="connsiteY8" fmla="*/ 115010 h 1150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1175" h="1150096">
                <a:moveTo>
                  <a:pt x="0" y="115010"/>
                </a:moveTo>
                <a:cubicBezTo>
                  <a:pt x="0" y="51492"/>
                  <a:pt x="51492" y="0"/>
                  <a:pt x="115010" y="0"/>
                </a:cubicBezTo>
                <a:lnTo>
                  <a:pt x="1696165" y="0"/>
                </a:lnTo>
                <a:cubicBezTo>
                  <a:pt x="1759683" y="0"/>
                  <a:pt x="1811175" y="51492"/>
                  <a:pt x="1811175" y="115010"/>
                </a:cubicBezTo>
                <a:lnTo>
                  <a:pt x="1811175" y="1035086"/>
                </a:lnTo>
                <a:cubicBezTo>
                  <a:pt x="1811175" y="1098604"/>
                  <a:pt x="1759683" y="1150096"/>
                  <a:pt x="1696165" y="1150096"/>
                </a:cubicBezTo>
                <a:lnTo>
                  <a:pt x="115010" y="1150096"/>
                </a:lnTo>
                <a:cubicBezTo>
                  <a:pt x="51492" y="1150096"/>
                  <a:pt x="0" y="1098604"/>
                  <a:pt x="0" y="1035086"/>
                </a:cubicBezTo>
                <a:lnTo>
                  <a:pt x="0" y="115010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5400" h="36350" prst="relaxedInset"/>
            <a:contourClr>
              <a:schemeClr val="bg1"/>
            </a:contourClr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695" tIns="113695" rIns="113695" bIns="113695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b="1" kern="1200" dirty="0" err="1"/>
              <a:t>Nhà</a:t>
            </a:r>
            <a:r>
              <a:rPr lang="en-US" sz="2100" b="1" kern="1200" dirty="0"/>
              <a:t> </a:t>
            </a:r>
            <a:r>
              <a:rPr lang="en-US" sz="2100" b="1" kern="1200" dirty="0" err="1"/>
              <a:t>sàn</a:t>
            </a:r>
            <a:endParaRPr lang="en-US" sz="2100" b="1" kern="1200" dirty="0"/>
          </a:p>
        </p:txBody>
      </p:sp>
      <p:sp>
        <p:nvSpPr>
          <p:cNvPr id="26" name="Freeform 25"/>
          <p:cNvSpPr/>
          <p:nvPr/>
        </p:nvSpPr>
        <p:spPr>
          <a:xfrm>
            <a:off x="1940688" y="5718907"/>
            <a:ext cx="1586160" cy="1024200"/>
          </a:xfrm>
          <a:custGeom>
            <a:avLst/>
            <a:gdLst>
              <a:gd name="connsiteX0" fmla="*/ 0 w 1811175"/>
              <a:gd name="connsiteY0" fmla="*/ 115010 h 1150096"/>
              <a:gd name="connsiteX1" fmla="*/ 115010 w 1811175"/>
              <a:gd name="connsiteY1" fmla="*/ 0 h 1150096"/>
              <a:gd name="connsiteX2" fmla="*/ 1696165 w 1811175"/>
              <a:gd name="connsiteY2" fmla="*/ 0 h 1150096"/>
              <a:gd name="connsiteX3" fmla="*/ 1811175 w 1811175"/>
              <a:gd name="connsiteY3" fmla="*/ 115010 h 1150096"/>
              <a:gd name="connsiteX4" fmla="*/ 1811175 w 1811175"/>
              <a:gd name="connsiteY4" fmla="*/ 1035086 h 1150096"/>
              <a:gd name="connsiteX5" fmla="*/ 1696165 w 1811175"/>
              <a:gd name="connsiteY5" fmla="*/ 1150096 h 1150096"/>
              <a:gd name="connsiteX6" fmla="*/ 115010 w 1811175"/>
              <a:gd name="connsiteY6" fmla="*/ 1150096 h 1150096"/>
              <a:gd name="connsiteX7" fmla="*/ 0 w 1811175"/>
              <a:gd name="connsiteY7" fmla="*/ 1035086 h 1150096"/>
              <a:gd name="connsiteX8" fmla="*/ 0 w 1811175"/>
              <a:gd name="connsiteY8" fmla="*/ 115010 h 1150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1175" h="1150096">
                <a:moveTo>
                  <a:pt x="0" y="115010"/>
                </a:moveTo>
                <a:cubicBezTo>
                  <a:pt x="0" y="51492"/>
                  <a:pt x="51492" y="0"/>
                  <a:pt x="115010" y="0"/>
                </a:cubicBezTo>
                <a:lnTo>
                  <a:pt x="1696165" y="0"/>
                </a:lnTo>
                <a:cubicBezTo>
                  <a:pt x="1759683" y="0"/>
                  <a:pt x="1811175" y="51492"/>
                  <a:pt x="1811175" y="115010"/>
                </a:cubicBezTo>
                <a:lnTo>
                  <a:pt x="1811175" y="1035086"/>
                </a:lnTo>
                <a:cubicBezTo>
                  <a:pt x="1811175" y="1098604"/>
                  <a:pt x="1759683" y="1150096"/>
                  <a:pt x="1696165" y="1150096"/>
                </a:cubicBezTo>
                <a:lnTo>
                  <a:pt x="115010" y="1150096"/>
                </a:lnTo>
                <a:cubicBezTo>
                  <a:pt x="51492" y="1150096"/>
                  <a:pt x="0" y="1098604"/>
                  <a:pt x="0" y="1035086"/>
                </a:cubicBezTo>
                <a:lnTo>
                  <a:pt x="0" y="115010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5400" h="36350" prst="relaxedInset"/>
            <a:contourClr>
              <a:schemeClr val="bg1"/>
            </a:contourClr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695" tIns="113695" rIns="113695" bIns="113695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b="1" kern="1200" dirty="0" err="1"/>
              <a:t>Nhà</a:t>
            </a:r>
            <a:r>
              <a:rPr lang="en-US" sz="2100" b="1" kern="1200" dirty="0"/>
              <a:t> </a:t>
            </a:r>
            <a:r>
              <a:rPr lang="en-US" sz="2100" b="1" kern="1200" dirty="0" err="1"/>
              <a:t>nổi</a:t>
            </a:r>
            <a:endParaRPr lang="en-US" sz="2100" b="1" kern="1200" dirty="0"/>
          </a:p>
        </p:txBody>
      </p:sp>
      <p:pic>
        <p:nvPicPr>
          <p:cNvPr id="42" name="Picture 14" descr="C:\Program Files\Windows Sidebar\Gadgets\DigitalClock.Gadget\images\background.png">
            <a:extLst>
              <a:ext uri="{FF2B5EF4-FFF2-40B4-BE49-F238E27FC236}">
                <a16:creationId xmlns:a16="http://schemas.microsoft.com/office/drawing/2014/main" id="{31B31E2F-426A-9DB7-F335-098DFE8EE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4" y="220002"/>
            <a:ext cx="1295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4" descr="C:\Program Files\Windows Sidebar\Gadgets\DigitalClock.Gadget\images\0.png">
            <a:extLst>
              <a:ext uri="{FF2B5EF4-FFF2-40B4-BE49-F238E27FC236}">
                <a16:creationId xmlns:a16="http://schemas.microsoft.com/office/drawing/2014/main" id="{195AE9B9-E68F-B17B-7509-67047420A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64" y="461302"/>
            <a:ext cx="203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5" descr="C:\Program Files\Windows Sidebar\Gadgets\DigitalClock.Gadget\images\1.png">
            <a:extLst>
              <a:ext uri="{FF2B5EF4-FFF2-40B4-BE49-F238E27FC236}">
                <a16:creationId xmlns:a16="http://schemas.microsoft.com/office/drawing/2014/main" id="{6416C67C-3300-02D7-BA30-66300AE47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64" y="461302"/>
            <a:ext cx="203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6" descr="C:\Program Files\Windows Sidebar\Gadgets\DigitalClock.Gadget\images\2.png">
            <a:extLst>
              <a:ext uri="{FF2B5EF4-FFF2-40B4-BE49-F238E27FC236}">
                <a16:creationId xmlns:a16="http://schemas.microsoft.com/office/drawing/2014/main" id="{6D7BD6DB-B37B-98FF-7257-5D86C7A14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64" y="461302"/>
            <a:ext cx="203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7" descr="C:\Program Files\Windows Sidebar\Gadgets\DigitalClock.Gadget\images\3.png">
            <a:extLst>
              <a:ext uri="{FF2B5EF4-FFF2-40B4-BE49-F238E27FC236}">
                <a16:creationId xmlns:a16="http://schemas.microsoft.com/office/drawing/2014/main" id="{E9B77D1D-3E95-6F76-2DEE-A3D74D9D5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64" y="461302"/>
            <a:ext cx="203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8" descr="C:\Program Files\Windows Sidebar\Gadgets\DigitalClock.Gadget\images\4.png">
            <a:extLst>
              <a:ext uri="{FF2B5EF4-FFF2-40B4-BE49-F238E27FC236}">
                <a16:creationId xmlns:a16="http://schemas.microsoft.com/office/drawing/2014/main" id="{C418025D-A723-9C58-3E9A-78D9BAE76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64" y="461302"/>
            <a:ext cx="203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9" descr="C:\Program Files\Windows Sidebar\Gadgets\DigitalClock.Gadget\images\5.png">
            <a:extLst>
              <a:ext uri="{FF2B5EF4-FFF2-40B4-BE49-F238E27FC236}">
                <a16:creationId xmlns:a16="http://schemas.microsoft.com/office/drawing/2014/main" id="{EB0B73E5-7706-6703-9A6D-483414C16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64" y="461302"/>
            <a:ext cx="203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0" descr="C:\Program Files\Windows Sidebar\Gadgets\DigitalClock.Gadget\images\6.png">
            <a:extLst>
              <a:ext uri="{FF2B5EF4-FFF2-40B4-BE49-F238E27FC236}">
                <a16:creationId xmlns:a16="http://schemas.microsoft.com/office/drawing/2014/main" id="{C1A3F28E-7D11-C4BB-5647-A66292354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64" y="461302"/>
            <a:ext cx="203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1" descr="C:\Program Files\Windows Sidebar\Gadgets\DigitalClock.Gadget\images\7.png">
            <a:extLst>
              <a:ext uri="{FF2B5EF4-FFF2-40B4-BE49-F238E27FC236}">
                <a16:creationId xmlns:a16="http://schemas.microsoft.com/office/drawing/2014/main" id="{B7837152-1A6D-CE1E-5554-12192F6FB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64" y="461302"/>
            <a:ext cx="203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22" descr="C:\Program Files\Windows Sidebar\Gadgets\DigitalClock.Gadget\images\8.png">
            <a:extLst>
              <a:ext uri="{FF2B5EF4-FFF2-40B4-BE49-F238E27FC236}">
                <a16:creationId xmlns:a16="http://schemas.microsoft.com/office/drawing/2014/main" id="{B663A07D-9111-B60F-1B80-5963A6CEF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64" y="461302"/>
            <a:ext cx="203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3" descr="C:\Program Files\Windows Sidebar\Gadgets\DigitalClock.Gadget\images\9.png">
            <a:extLst>
              <a:ext uri="{FF2B5EF4-FFF2-40B4-BE49-F238E27FC236}">
                <a16:creationId xmlns:a16="http://schemas.microsoft.com/office/drawing/2014/main" id="{470B6166-841C-6FDF-0449-F59AEE505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64" y="461302"/>
            <a:ext cx="203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15" descr="C:\Program Files\Windows Sidebar\Gadgets\DigitalClock.Gadget\images\1.png">
            <a:extLst>
              <a:ext uri="{FF2B5EF4-FFF2-40B4-BE49-F238E27FC236}">
                <a16:creationId xmlns:a16="http://schemas.microsoft.com/office/drawing/2014/main" id="{2B463C65-45CB-3096-01AE-D5FAAA511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64" y="462889"/>
            <a:ext cx="203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168" descr="C:\Program Files\Windows Sidebar\Gadgets\DigitalClock.Gadget\images\0.png">
            <a:extLst>
              <a:ext uri="{FF2B5EF4-FFF2-40B4-BE49-F238E27FC236}">
                <a16:creationId xmlns:a16="http://schemas.microsoft.com/office/drawing/2014/main" id="{1C702B45-518B-CE86-C1A6-AE16FCBDC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64" y="462889"/>
            <a:ext cx="203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6" descr="C:\Program Files\Windows Sidebar\Gadgets\DigitalClock.Gadget\images\2.png">
            <a:extLst>
              <a:ext uri="{FF2B5EF4-FFF2-40B4-BE49-F238E27FC236}">
                <a16:creationId xmlns:a16="http://schemas.microsoft.com/office/drawing/2014/main" id="{9CF118F6-334C-004F-125A-DACCEB8F3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64" y="462889"/>
            <a:ext cx="203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7" descr="C:\Program Files\Windows Sidebar\Gadgets\DigitalClock.Gadget\images\3.png">
            <a:extLst>
              <a:ext uri="{FF2B5EF4-FFF2-40B4-BE49-F238E27FC236}">
                <a16:creationId xmlns:a16="http://schemas.microsoft.com/office/drawing/2014/main" id="{65A906B9-BB52-D3D9-89D5-535CC0F42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64" y="462889"/>
            <a:ext cx="203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18" descr="C:\Program Files\Windows Sidebar\Gadgets\DigitalClock.Gadget\images\4.png">
            <a:extLst>
              <a:ext uri="{FF2B5EF4-FFF2-40B4-BE49-F238E27FC236}">
                <a16:creationId xmlns:a16="http://schemas.microsoft.com/office/drawing/2014/main" id="{73128F89-2712-679B-2BBC-1B6EDC0EA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64" y="462889"/>
            <a:ext cx="203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9" descr="C:\Program Files\Windows Sidebar\Gadgets\DigitalClock.Gadget\images\5.png">
            <a:extLst>
              <a:ext uri="{FF2B5EF4-FFF2-40B4-BE49-F238E27FC236}">
                <a16:creationId xmlns:a16="http://schemas.microsoft.com/office/drawing/2014/main" id="{480EB1AD-81FD-4700-F0D9-8AFA5D3D2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64" y="462889"/>
            <a:ext cx="203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5" descr="C:\Program Files\Windows Sidebar\Gadgets\DigitalClock.Gadget\images\1.png">
            <a:extLst>
              <a:ext uri="{FF2B5EF4-FFF2-40B4-BE49-F238E27FC236}">
                <a16:creationId xmlns:a16="http://schemas.microsoft.com/office/drawing/2014/main" id="{2B745B77-CE19-7D09-2C53-3321A0F0E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9" y="462889"/>
            <a:ext cx="203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14" descr="C:\Program Files\Windows Sidebar\Gadgets\DigitalClock.Gadget\images\0.png">
            <a:extLst>
              <a:ext uri="{FF2B5EF4-FFF2-40B4-BE49-F238E27FC236}">
                <a16:creationId xmlns:a16="http://schemas.microsoft.com/office/drawing/2014/main" id="{1F40704A-71E0-B772-0432-24FD94400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9" y="462889"/>
            <a:ext cx="203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24" descr="C:\Program Files\Windows Sidebar\Gadgets\DigitalClock.Gadget\images\cn.png">
            <a:extLst>
              <a:ext uri="{FF2B5EF4-FFF2-40B4-BE49-F238E27FC236}">
                <a16:creationId xmlns:a16="http://schemas.microsoft.com/office/drawing/2014/main" id="{1D5164AA-EB16-35BC-479F-DE26D23F5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64" y="480352"/>
            <a:ext cx="1016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Hình chữ nhật: Góc Tròn 62">
            <a:extLst>
              <a:ext uri="{FF2B5EF4-FFF2-40B4-BE49-F238E27FC236}">
                <a16:creationId xmlns:a16="http://schemas.microsoft.com/office/drawing/2014/main" id="{D9E0AAA5-DE8D-A93B-E958-4257FF7E33D1}"/>
              </a:ext>
            </a:extLst>
          </p:cNvPr>
          <p:cNvSpPr/>
          <p:nvPr/>
        </p:nvSpPr>
        <p:spPr>
          <a:xfrm>
            <a:off x="557906" y="362877"/>
            <a:ext cx="1159715" cy="527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1 </a:t>
            </a:r>
            <a:r>
              <a:rPr lang="vi-VN" dirty="0" err="1"/>
              <a:t>phút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8298592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ntr" presetSubtype="0" fill="hold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xit" presetSubtype="0" fill="hold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xit" presetSubtype="0" fill="hold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ntr" presetSubtype="0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xit" presetSubtype="0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ntr" presetSubtype="0" fill="hold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ntr" presetSubtype="0" fill="hold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xit" presetSubtype="0" fill="hold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xit" presetSubtype="0" fill="hold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xit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ntr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ntr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EF3DF-51EC-49BE-3EDE-6BC6873F2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03C024-3875-FD5A-B69B-3E7287F477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237282" cy="298304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15C2B9-71F3-3B89-A5F3-FAE1200EBE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2372194" cy="3162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C7ADBF-3510-45B7-B1DC-6FA15359FD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1" y="0"/>
            <a:ext cx="2372194" cy="31629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0E01E7-635C-46A4-F13A-A523602153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21" y="3162925"/>
            <a:ext cx="3041129" cy="40548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25D3A1-1CB3-C300-7C55-2EAD42FB14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868" y="3312826"/>
            <a:ext cx="2658881" cy="354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0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CD93199-1B17-7331-404B-CAC448ADD9BF}"/>
              </a:ext>
            </a:extLst>
          </p:cNvPr>
          <p:cNvGrpSpPr/>
          <p:nvPr/>
        </p:nvGrpSpPr>
        <p:grpSpPr>
          <a:xfrm>
            <a:off x="1255909" y="153452"/>
            <a:ext cx="9980549" cy="6184144"/>
            <a:chOff x="1255909" y="153452"/>
            <a:chExt cx="9980549" cy="6184144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994484DA-4680-1127-F3D3-68E53BCE4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5909" y="153452"/>
              <a:ext cx="9980549" cy="5399314"/>
            </a:xfrm>
            <a:prstGeom prst="rect">
              <a:avLst/>
            </a:prstGeom>
          </p:spPr>
        </p:pic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28425BE5-BC79-51E7-F603-4EE0DB6DC4B5}"/>
                </a:ext>
              </a:extLst>
            </p:cNvPr>
            <p:cNvSpPr txBox="1"/>
            <p:nvPr/>
          </p:nvSpPr>
          <p:spPr>
            <a:xfrm>
              <a:off x="4844133" y="4767936"/>
              <a:ext cx="4844151" cy="15696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solidFill>
                    <a:srgbClr val="00B0F0"/>
                  </a:solidFill>
                  <a:latin typeface="+mj-lt"/>
                </a:rPr>
                <a:t>THỬ NGAY</a:t>
              </a:r>
            </a:p>
            <a:p>
              <a:endParaRPr lang="vi-VN" sz="4800" b="1" dirty="0">
                <a:solidFill>
                  <a:srgbClr val="00B0F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7976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65329" y="161599"/>
            <a:ext cx="4790298" cy="3495729"/>
          </a:xfrm>
          <a:prstGeom prst="rect">
            <a:avLst/>
          </a:prstGeom>
        </p:spPr>
      </p:pic>
      <p:pic>
        <p:nvPicPr>
          <p:cNvPr id="2050" name="Picture 2" descr="Nhà thông minh: Thị trường đầy hứa hẹn ảnh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395" y="1440543"/>
            <a:ext cx="3125953" cy="202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294" y="4253646"/>
            <a:ext cx="4174265" cy="2576358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 flipV="1">
            <a:off x="8285584" y="2130743"/>
            <a:ext cx="789811" cy="2683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5724939" y="3647996"/>
            <a:ext cx="205598" cy="7834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0993239" flipV="1">
            <a:off x="2716977" y="2411145"/>
            <a:ext cx="844396" cy="221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4E7EBA6-4229-2E6B-078E-821EA5F87A4C}"/>
              </a:ext>
            </a:extLst>
          </p:cNvPr>
          <p:cNvSpPr txBox="1"/>
          <p:nvPr/>
        </p:nvSpPr>
        <p:spPr>
          <a:xfrm>
            <a:off x="4936671" y="310399"/>
            <a:ext cx="1987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NHÀ Ở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49D6376-7435-3B6D-C5D0-56ADEE808237}"/>
              </a:ext>
            </a:extLst>
          </p:cNvPr>
          <p:cNvSpPr txBox="1"/>
          <p:nvPr/>
        </p:nvSpPr>
        <p:spPr>
          <a:xfrm>
            <a:off x="8985795" y="3853535"/>
            <a:ext cx="3307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+mj-lt"/>
              </a:rPr>
              <a:t>NGÔI NHÀ THÔNG MINH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A2F730C-5E38-06DD-C0E0-A2AFC17D1D6F}"/>
              </a:ext>
            </a:extLst>
          </p:cNvPr>
          <p:cNvSpPr txBox="1"/>
          <p:nvPr/>
        </p:nvSpPr>
        <p:spPr>
          <a:xfrm>
            <a:off x="777424" y="5983529"/>
            <a:ext cx="3060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latin typeface="+mj-lt"/>
              </a:rPr>
              <a:t>XÂY DỰNG NHÀ Ở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7C7812C-190E-0AAC-3E01-282F589FC66C}"/>
              </a:ext>
            </a:extLst>
          </p:cNvPr>
          <p:cNvSpPr txBox="1"/>
          <p:nvPr/>
        </p:nvSpPr>
        <p:spPr>
          <a:xfrm>
            <a:off x="1950" y="3653950"/>
            <a:ext cx="3086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+mj-lt"/>
              </a:rPr>
              <a:t>KHÁI QUÁT VỀ NHÀ Ở</a:t>
            </a: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4F3EB237-FE22-7AA3-B022-18C320D6CE48}"/>
              </a:ext>
            </a:extLst>
          </p:cNvPr>
          <p:cNvGrpSpPr/>
          <p:nvPr/>
        </p:nvGrpSpPr>
        <p:grpSpPr>
          <a:xfrm>
            <a:off x="-1" y="1582610"/>
            <a:ext cx="2723861" cy="2007496"/>
            <a:chOff x="-1" y="1267650"/>
            <a:chExt cx="2723861" cy="2007496"/>
          </a:xfrm>
        </p:grpSpPr>
        <p:pic>
          <p:nvPicPr>
            <p:cNvPr id="3" name="Picture 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" y="1267650"/>
              <a:ext cx="2723861" cy="1912430"/>
            </a:xfrm>
            <a:prstGeom prst="rect">
              <a:avLst/>
            </a:prstGeom>
          </p:spPr>
        </p:pic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28DB24DB-C831-D75F-FCB9-97475EC4DF1B}"/>
                </a:ext>
              </a:extLst>
            </p:cNvPr>
            <p:cNvSpPr txBox="1"/>
            <p:nvPr/>
          </p:nvSpPr>
          <p:spPr>
            <a:xfrm>
              <a:off x="367937" y="3088956"/>
              <a:ext cx="2206675" cy="18619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vi-VN" dirty="0"/>
            </a:p>
          </p:txBody>
        </p:sp>
      </p:grpSp>
    </p:spTree>
    <p:extLst>
      <p:ext uri="{BB962C8B-B14F-4D97-AF65-F5344CB8AC3E}">
        <p14:creationId xmlns:p14="http://schemas.microsoft.com/office/powerpoint/2010/main" val="3329658931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0EB378FA-4401-08BD-6E04-2AB2DBFF4811}"/>
              </a:ext>
            </a:extLst>
          </p:cNvPr>
          <p:cNvSpPr/>
          <p:nvPr/>
        </p:nvSpPr>
        <p:spPr>
          <a:xfrm>
            <a:off x="4897120" y="2682240"/>
            <a:ext cx="2407920" cy="18694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Hình Bầu dục 2">
            <a:hlinkClick r:id="rId2" action="ppaction://hlinksldjump"/>
            <a:extLst>
              <a:ext uri="{FF2B5EF4-FFF2-40B4-BE49-F238E27FC236}">
                <a16:creationId xmlns:a16="http://schemas.microsoft.com/office/drawing/2014/main" id="{286E8BF3-C6CA-4F43-8218-78B5903B527B}"/>
              </a:ext>
            </a:extLst>
          </p:cNvPr>
          <p:cNvSpPr/>
          <p:nvPr/>
        </p:nvSpPr>
        <p:spPr>
          <a:xfrm rot="16820623">
            <a:off x="759464" y="71382"/>
            <a:ext cx="1700007" cy="241491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51728AE0-E28E-9281-FCC9-40A9D3EE6834}"/>
              </a:ext>
            </a:extLst>
          </p:cNvPr>
          <p:cNvSpPr/>
          <p:nvPr/>
        </p:nvSpPr>
        <p:spPr>
          <a:xfrm>
            <a:off x="1231801" y="571547"/>
            <a:ext cx="75533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  <p:sp>
        <p:nvSpPr>
          <p:cNvPr id="15" name="Hình Bầu dục 14">
            <a:hlinkClick r:id="rId3" action="ppaction://hlinksldjump"/>
            <a:extLst>
              <a:ext uri="{FF2B5EF4-FFF2-40B4-BE49-F238E27FC236}">
                <a16:creationId xmlns:a16="http://schemas.microsoft.com/office/drawing/2014/main" id="{BB9ED457-A048-664C-6E59-DFD54B77B89B}"/>
              </a:ext>
            </a:extLst>
          </p:cNvPr>
          <p:cNvSpPr/>
          <p:nvPr/>
        </p:nvSpPr>
        <p:spPr>
          <a:xfrm rot="16200000">
            <a:off x="5262071" y="-89710"/>
            <a:ext cx="1700007" cy="241491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642A3D8B-3593-24FD-95A8-CFFF529DA6F0}"/>
              </a:ext>
            </a:extLst>
          </p:cNvPr>
          <p:cNvSpPr/>
          <p:nvPr/>
        </p:nvSpPr>
        <p:spPr>
          <a:xfrm>
            <a:off x="5734408" y="412244"/>
            <a:ext cx="75533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  <a:endParaRPr lang="vi-VN" sz="8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8" name="Hình Bầu dục 17">
            <a:hlinkClick r:id="rId4" action="ppaction://hlinksldjump"/>
            <a:extLst>
              <a:ext uri="{FF2B5EF4-FFF2-40B4-BE49-F238E27FC236}">
                <a16:creationId xmlns:a16="http://schemas.microsoft.com/office/drawing/2014/main" id="{ABE982DC-5B54-FA2F-6F3D-5C6931FF1864}"/>
              </a:ext>
            </a:extLst>
          </p:cNvPr>
          <p:cNvSpPr/>
          <p:nvPr/>
        </p:nvSpPr>
        <p:spPr>
          <a:xfrm rot="15479031">
            <a:off x="9957795" y="424983"/>
            <a:ext cx="1700007" cy="241491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61138825-0C80-3498-BEB6-5C60BD341207}"/>
              </a:ext>
            </a:extLst>
          </p:cNvPr>
          <p:cNvSpPr/>
          <p:nvPr/>
        </p:nvSpPr>
        <p:spPr>
          <a:xfrm>
            <a:off x="10430132" y="926937"/>
            <a:ext cx="75533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  <a:endParaRPr lang="vi-VN" sz="8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1" name="Hình Bầu dục 20">
            <a:hlinkClick r:id="rId5" action="ppaction://hlinksldjump"/>
            <a:extLst>
              <a:ext uri="{FF2B5EF4-FFF2-40B4-BE49-F238E27FC236}">
                <a16:creationId xmlns:a16="http://schemas.microsoft.com/office/drawing/2014/main" id="{F42EA041-A9A7-0EE6-BD20-E4A8F74B0D8D}"/>
              </a:ext>
            </a:extLst>
          </p:cNvPr>
          <p:cNvSpPr/>
          <p:nvPr/>
        </p:nvSpPr>
        <p:spPr>
          <a:xfrm rot="15332062">
            <a:off x="534198" y="4728128"/>
            <a:ext cx="1700007" cy="241491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2" name="Hình chữ nhật 21">
            <a:extLst>
              <a:ext uri="{FF2B5EF4-FFF2-40B4-BE49-F238E27FC236}">
                <a16:creationId xmlns:a16="http://schemas.microsoft.com/office/drawing/2014/main" id="{3AFBDD03-4617-D732-85F6-C744BDD261A2}"/>
              </a:ext>
            </a:extLst>
          </p:cNvPr>
          <p:cNvSpPr/>
          <p:nvPr/>
        </p:nvSpPr>
        <p:spPr>
          <a:xfrm>
            <a:off x="1006534" y="5222152"/>
            <a:ext cx="75533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</a:t>
            </a:r>
            <a:endParaRPr lang="vi-VN" sz="8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4" name="Hình Bầu dục 23">
            <a:hlinkClick r:id="rId6" action="ppaction://hlinksldjump"/>
            <a:extLst>
              <a:ext uri="{FF2B5EF4-FFF2-40B4-BE49-F238E27FC236}">
                <a16:creationId xmlns:a16="http://schemas.microsoft.com/office/drawing/2014/main" id="{E880669C-B9FB-E6D5-8811-9915A3262200}"/>
              </a:ext>
            </a:extLst>
          </p:cNvPr>
          <p:cNvSpPr/>
          <p:nvPr/>
        </p:nvSpPr>
        <p:spPr>
          <a:xfrm rot="16483383">
            <a:off x="5639738" y="4771914"/>
            <a:ext cx="1700007" cy="241491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id="{430B076D-D0AB-40AA-D521-A208002AE59B}"/>
              </a:ext>
            </a:extLst>
          </p:cNvPr>
          <p:cNvSpPr/>
          <p:nvPr/>
        </p:nvSpPr>
        <p:spPr>
          <a:xfrm>
            <a:off x="6112075" y="5273868"/>
            <a:ext cx="75533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5</a:t>
            </a:r>
          </a:p>
        </p:txBody>
      </p:sp>
      <p:sp>
        <p:nvSpPr>
          <p:cNvPr id="27" name="Hình Bầu dục 26">
            <a:hlinkClick r:id="rId7" action="ppaction://hlinksldjump"/>
            <a:extLst>
              <a:ext uri="{FF2B5EF4-FFF2-40B4-BE49-F238E27FC236}">
                <a16:creationId xmlns:a16="http://schemas.microsoft.com/office/drawing/2014/main" id="{19BA290D-74C1-FFBF-C8E8-43160C82A6F2}"/>
              </a:ext>
            </a:extLst>
          </p:cNvPr>
          <p:cNvSpPr/>
          <p:nvPr/>
        </p:nvSpPr>
        <p:spPr>
          <a:xfrm rot="17510372">
            <a:off x="9903464" y="4611113"/>
            <a:ext cx="1700007" cy="241491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id="{BC9C14F7-5C9A-EEC2-7107-BFC369D99B64}"/>
              </a:ext>
            </a:extLst>
          </p:cNvPr>
          <p:cNvSpPr/>
          <p:nvPr/>
        </p:nvSpPr>
        <p:spPr>
          <a:xfrm>
            <a:off x="10375801" y="5113067"/>
            <a:ext cx="75533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6</a:t>
            </a:r>
            <a:endParaRPr lang="vi-VN" sz="8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415B59D3-3AF1-F1F6-4C3E-6DC3D1713DA5}"/>
              </a:ext>
            </a:extLst>
          </p:cNvPr>
          <p:cNvSpPr/>
          <p:nvPr/>
        </p:nvSpPr>
        <p:spPr>
          <a:xfrm>
            <a:off x="2247809" y="3094335"/>
            <a:ext cx="790953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2700">
                    <a:schemeClr val="accent4"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NỞ HOA TRI THỨC</a:t>
            </a:r>
          </a:p>
        </p:txBody>
      </p:sp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id="{36C54B7C-7A5C-0AAF-BF8E-FA2A4027BA2A}"/>
              </a:ext>
            </a:extLst>
          </p:cNvPr>
          <p:cNvSpPr/>
          <p:nvPr/>
        </p:nvSpPr>
        <p:spPr>
          <a:xfrm>
            <a:off x="5182931" y="2655271"/>
            <a:ext cx="182614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15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19075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19636 0.2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18" y="100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0092 L -2.08333E-6 0.101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1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-0.20833 0.1578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7" y="789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5 0.03403 L 0.2125 -0.2018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26" y="-1180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6 -0.00185 L -0.03099 -0.0870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-425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-0.20885 -0.1805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43" y="-902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15" grpId="0" animBg="1"/>
      <p:bldP spid="16" grpId="0"/>
      <p:bldP spid="18" grpId="0" animBg="1"/>
      <p:bldP spid="19" grpId="0"/>
      <p:bldP spid="21" grpId="0" animBg="1"/>
      <p:bldP spid="22" grpId="0"/>
      <p:bldP spid="24" grpId="0" animBg="1"/>
      <p:bldP spid="25" grpId="0"/>
      <p:bldP spid="27" grpId="0" animBg="1"/>
      <p:bldP spid="28" grpId="0"/>
      <p:bldP spid="29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15" y="965534"/>
            <a:ext cx="10865970" cy="4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peech Bubble: Rectangle with Corners Rounded 4"/>
          <p:cNvSpPr/>
          <p:nvPr/>
        </p:nvSpPr>
        <p:spPr>
          <a:xfrm>
            <a:off x="1032037" y="4091353"/>
            <a:ext cx="1446804" cy="635000"/>
          </a:xfrm>
          <a:prstGeom prst="wedgeRoundRect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04" tIns="44752" rIns="89504" bIns="44752" anchor="ctr"/>
          <a:lstStyle/>
          <a:p>
            <a:pPr algn="ctr">
              <a:lnSpc>
                <a:spcPct val="200000"/>
              </a:lnSpc>
              <a:defRPr/>
            </a:pPr>
            <a:endParaRPr lang="en-US" sz="1412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  <a:defRPr/>
            </a:pPr>
            <a:endParaRPr lang="en-US" sz="1725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/>
          <p:cNvSpPr/>
          <p:nvPr/>
        </p:nvSpPr>
        <p:spPr>
          <a:xfrm>
            <a:off x="1093047" y="3094029"/>
            <a:ext cx="1481667" cy="635000"/>
          </a:xfrm>
          <a:prstGeom prst="wedgeRoundRect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04" tIns="44752" rIns="89504" bIns="44752" anchor="ctr"/>
          <a:lstStyle/>
          <a:p>
            <a:pPr algn="ctr">
              <a:defRPr/>
            </a:pPr>
            <a:r>
              <a:rPr lang="en-US" sz="1412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sz="1725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Sàn</a:t>
            </a:r>
            <a:r>
              <a:rPr lang="en-US" sz="172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172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</a:t>
            </a:r>
          </a:p>
        </p:txBody>
      </p:sp>
      <p:sp>
        <p:nvSpPr>
          <p:cNvPr id="7" name="Speech Bubble: Rectangle with Corners Rounded 6"/>
          <p:cNvSpPr/>
          <p:nvPr/>
        </p:nvSpPr>
        <p:spPr>
          <a:xfrm>
            <a:off x="1234988" y="2039431"/>
            <a:ext cx="1556373" cy="686049"/>
          </a:xfrm>
          <a:prstGeom prst="wedgeRoundRectCallou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89504" tIns="44752" rIns="89504" bIns="44752" anchor="ctr"/>
          <a:lstStyle/>
          <a:p>
            <a:pPr algn="ctr">
              <a:defRPr/>
            </a:pPr>
            <a:r>
              <a:rPr lang="en-US" sz="1412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</a:t>
            </a:r>
            <a:r>
              <a:rPr lang="en-US" sz="1725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172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172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</a:t>
            </a:r>
          </a:p>
        </p:txBody>
      </p:sp>
      <p:sp>
        <p:nvSpPr>
          <p:cNvPr id="8" name="Speech Bubble: Rectangle with Corners Rounded 7"/>
          <p:cNvSpPr/>
          <p:nvPr/>
        </p:nvSpPr>
        <p:spPr>
          <a:xfrm>
            <a:off x="1822675" y="881490"/>
            <a:ext cx="1470460" cy="686049"/>
          </a:xfrm>
          <a:prstGeom prst="wedgeRoundRectCallout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89504" tIns="44752" rIns="89504" bIns="44752" anchor="ctr"/>
          <a:lstStyle/>
          <a:p>
            <a:pPr algn="ctr">
              <a:defRPr/>
            </a:pPr>
            <a:r>
              <a:rPr lang="en-US" sz="172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  </a:t>
            </a:r>
            <a:r>
              <a:rPr lang="en-US" sz="1725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Mái</a:t>
            </a:r>
            <a:r>
              <a:rPr lang="en-US" sz="172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172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</a:t>
            </a:r>
            <a:endParaRPr lang="en-US" sz="1412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Speech Bubble: Rectangle with Corners Rounded 8"/>
          <p:cNvSpPr/>
          <p:nvPr/>
        </p:nvSpPr>
        <p:spPr>
          <a:xfrm>
            <a:off x="7973459" y="3381647"/>
            <a:ext cx="1567578" cy="747059"/>
          </a:xfrm>
          <a:prstGeom prst="wedgeRoundRect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04" tIns="44752" rIns="89504" bIns="44752" anchor="ctr"/>
          <a:lstStyle/>
          <a:p>
            <a:pPr algn="ctr">
              <a:defRPr/>
            </a:pPr>
            <a:r>
              <a:rPr lang="en-US" sz="172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 </a:t>
            </a:r>
            <a:r>
              <a:rPr lang="en-US" sz="1725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Cửa</a:t>
            </a:r>
            <a:r>
              <a:rPr lang="en-US" sz="172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72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endParaRPr lang="en-US" sz="1412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Speech Bubble: Rectangle with Corners Rounded 9"/>
          <p:cNvSpPr/>
          <p:nvPr/>
        </p:nvSpPr>
        <p:spPr>
          <a:xfrm>
            <a:off x="8180145" y="2033205"/>
            <a:ext cx="1556373" cy="605118"/>
          </a:xfrm>
          <a:prstGeom prst="wedgeRoundRect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04" tIns="44752" rIns="89504" bIns="44752" anchor="ctr"/>
          <a:lstStyle/>
          <a:p>
            <a:pPr algn="ctr">
              <a:defRPr/>
            </a:pPr>
            <a:r>
              <a:rPr lang="en-US" sz="172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1725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Tường</a:t>
            </a:r>
            <a:r>
              <a:rPr lang="en-US" sz="172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172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</a:t>
            </a:r>
            <a:endParaRPr lang="en-US" sz="1412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Speech Bubble: Rectangle with Corners Rounded 10"/>
          <p:cNvSpPr/>
          <p:nvPr/>
        </p:nvSpPr>
        <p:spPr>
          <a:xfrm>
            <a:off x="8256096" y="2725480"/>
            <a:ext cx="1480422" cy="532902"/>
          </a:xfrm>
          <a:prstGeom prst="wedgeRoundRect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04" tIns="44752" rIns="89504" bIns="44752" anchor="ctr"/>
          <a:lstStyle/>
          <a:p>
            <a:pPr algn="ctr">
              <a:defRPr/>
            </a:pPr>
            <a:r>
              <a:rPr lang="en-US" sz="1412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725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Cửa</a:t>
            </a:r>
            <a:r>
              <a:rPr lang="en-US" sz="172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172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</a:t>
            </a:r>
            <a:endParaRPr lang="en-US" sz="1412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1263" y="4017892"/>
            <a:ext cx="1751853" cy="621293"/>
          </a:xfrm>
          <a:prstGeom prst="rect">
            <a:avLst/>
          </a:prstGeom>
          <a:noFill/>
        </p:spPr>
        <p:txBody>
          <a:bodyPr lIns="89504" tIns="44752" rIns="89504" bIns="44752">
            <a:spAutoFit/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1412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 </a:t>
            </a:r>
            <a:r>
              <a:rPr lang="en-US" sz="1725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Móng</a:t>
            </a:r>
            <a:r>
              <a:rPr lang="en-US" sz="172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172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</a:t>
            </a:r>
          </a:p>
        </p:txBody>
      </p:sp>
      <p:sp>
        <p:nvSpPr>
          <p:cNvPr id="14" name="Flowchart: Connector 13"/>
          <p:cNvSpPr/>
          <p:nvPr/>
        </p:nvSpPr>
        <p:spPr>
          <a:xfrm>
            <a:off x="1055694" y="4202166"/>
            <a:ext cx="358588" cy="32621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04" tIns="44752" rIns="89504" bIns="44752" anchor="ctr"/>
          <a:lstStyle/>
          <a:p>
            <a:pPr algn="ctr">
              <a:defRPr/>
            </a:pPr>
            <a:r>
              <a:rPr lang="en-US" sz="1412"/>
              <a:t>1</a:t>
            </a:r>
          </a:p>
        </p:txBody>
      </p:sp>
      <p:sp>
        <p:nvSpPr>
          <p:cNvPr id="15" name="Flowchart: Connector 14"/>
          <p:cNvSpPr/>
          <p:nvPr/>
        </p:nvSpPr>
        <p:spPr>
          <a:xfrm>
            <a:off x="1165263" y="3249666"/>
            <a:ext cx="357343" cy="32621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04" tIns="44752" rIns="89504" bIns="44752" anchor="ctr"/>
          <a:lstStyle/>
          <a:p>
            <a:pPr algn="ctr">
              <a:defRPr/>
            </a:pPr>
            <a:r>
              <a:rPr lang="en-US" sz="1412"/>
              <a:t>2</a:t>
            </a:r>
          </a:p>
        </p:txBody>
      </p:sp>
      <p:sp>
        <p:nvSpPr>
          <p:cNvPr id="16" name="Flowchart: Connector 15"/>
          <p:cNvSpPr/>
          <p:nvPr/>
        </p:nvSpPr>
        <p:spPr>
          <a:xfrm>
            <a:off x="1286037" y="2218725"/>
            <a:ext cx="358588" cy="32621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04" tIns="44752" rIns="89504" bIns="44752" anchor="ctr"/>
          <a:lstStyle/>
          <a:p>
            <a:pPr algn="ctr">
              <a:defRPr/>
            </a:pPr>
            <a:r>
              <a:rPr lang="en-US" sz="1412"/>
              <a:t>3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1866253" y="1058294"/>
            <a:ext cx="357344" cy="32621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04" tIns="44752" rIns="89504" bIns="44752" anchor="ctr"/>
          <a:lstStyle/>
          <a:p>
            <a:pPr algn="ctr">
              <a:defRPr/>
            </a:pPr>
            <a:r>
              <a:rPr lang="en-US" sz="1412"/>
              <a:t>4</a:t>
            </a:r>
          </a:p>
        </p:txBody>
      </p:sp>
      <p:sp>
        <p:nvSpPr>
          <p:cNvPr id="18" name="Flowchart: Connector 17"/>
          <p:cNvSpPr/>
          <p:nvPr/>
        </p:nvSpPr>
        <p:spPr>
          <a:xfrm>
            <a:off x="8208782" y="2172656"/>
            <a:ext cx="357344" cy="32621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04" tIns="44752" rIns="89504" bIns="44752" anchor="ctr"/>
          <a:lstStyle/>
          <a:p>
            <a:pPr algn="ctr">
              <a:defRPr/>
            </a:pPr>
            <a:r>
              <a:rPr lang="en-US" sz="1412"/>
              <a:t>5</a:t>
            </a:r>
          </a:p>
        </p:txBody>
      </p:sp>
      <p:sp>
        <p:nvSpPr>
          <p:cNvPr id="19" name="Flowchart: Connector 18"/>
          <p:cNvSpPr/>
          <p:nvPr/>
        </p:nvSpPr>
        <p:spPr>
          <a:xfrm>
            <a:off x="8299675" y="2830068"/>
            <a:ext cx="358588" cy="32621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04" tIns="44752" rIns="89504" bIns="44752" anchor="ctr"/>
          <a:lstStyle/>
          <a:p>
            <a:pPr algn="ctr">
              <a:defRPr/>
            </a:pPr>
            <a:r>
              <a:rPr lang="en-US" sz="1412"/>
              <a:t>6</a:t>
            </a:r>
          </a:p>
        </p:txBody>
      </p:sp>
      <p:sp>
        <p:nvSpPr>
          <p:cNvPr id="20" name="Flowchart: Connector 19"/>
          <p:cNvSpPr/>
          <p:nvPr/>
        </p:nvSpPr>
        <p:spPr>
          <a:xfrm>
            <a:off x="7992135" y="3583353"/>
            <a:ext cx="357344" cy="32621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04" tIns="44752" rIns="89504" bIns="44752" anchor="ctr"/>
          <a:lstStyle/>
          <a:p>
            <a:pPr algn="ctr">
              <a:defRPr/>
            </a:pPr>
            <a:r>
              <a:rPr lang="en-US" sz="1412"/>
              <a:t>7</a:t>
            </a:r>
          </a:p>
        </p:txBody>
      </p:sp>
      <p:sp>
        <p:nvSpPr>
          <p:cNvPr id="3" name="Mũi tên: Trái 2">
            <a:hlinkClick r:id="rId3" action="ppaction://hlinksldjump"/>
            <a:extLst>
              <a:ext uri="{FF2B5EF4-FFF2-40B4-BE49-F238E27FC236}">
                <a16:creationId xmlns:a16="http://schemas.microsoft.com/office/drawing/2014/main" id="{A8E073A5-BD14-B2E0-436F-28DC0253F863}"/>
              </a:ext>
            </a:extLst>
          </p:cNvPr>
          <p:cNvSpPr/>
          <p:nvPr/>
        </p:nvSpPr>
        <p:spPr>
          <a:xfrm>
            <a:off x="10789920" y="6248400"/>
            <a:ext cx="1269850" cy="5181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5D5B632-E621-88BE-2523-282588A838AE}"/>
              </a:ext>
            </a:extLst>
          </p:cNvPr>
          <p:cNvSpPr txBox="1"/>
          <p:nvPr/>
        </p:nvSpPr>
        <p:spPr>
          <a:xfrm>
            <a:off x="2743200" y="152399"/>
            <a:ext cx="523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ở?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05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8498588" y="2797135"/>
            <a:ext cx="1106829" cy="5267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58964"/>
                </a:lnTo>
                <a:lnTo>
                  <a:pt x="1106829" y="358964"/>
                </a:lnTo>
                <a:lnTo>
                  <a:pt x="1106829" y="526750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Freeform 3"/>
          <p:cNvSpPr/>
          <p:nvPr/>
        </p:nvSpPr>
        <p:spPr>
          <a:xfrm>
            <a:off x="7391758" y="2797135"/>
            <a:ext cx="1106829" cy="5267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106829" y="0"/>
                </a:moveTo>
                <a:lnTo>
                  <a:pt x="1106829" y="358964"/>
                </a:lnTo>
                <a:lnTo>
                  <a:pt x="0" y="358964"/>
                </a:lnTo>
                <a:lnTo>
                  <a:pt x="0" y="526750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 4"/>
          <p:cNvSpPr/>
          <p:nvPr/>
        </p:nvSpPr>
        <p:spPr>
          <a:xfrm>
            <a:off x="5212204" y="1145855"/>
            <a:ext cx="3286384" cy="50118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33398"/>
                </a:lnTo>
                <a:lnTo>
                  <a:pt x="3286384" y="333398"/>
                </a:lnTo>
                <a:lnTo>
                  <a:pt x="3286384" y="501183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4071270" y="2797135"/>
            <a:ext cx="1106829" cy="5267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58964"/>
                </a:lnTo>
                <a:lnTo>
                  <a:pt x="1106829" y="358964"/>
                </a:lnTo>
                <a:lnTo>
                  <a:pt x="1106829" y="526750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 7"/>
          <p:cNvSpPr/>
          <p:nvPr/>
        </p:nvSpPr>
        <p:spPr>
          <a:xfrm>
            <a:off x="2964440" y="2797135"/>
            <a:ext cx="1106829" cy="52675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106829" y="0"/>
                </a:moveTo>
                <a:lnTo>
                  <a:pt x="1106829" y="358964"/>
                </a:lnTo>
                <a:lnTo>
                  <a:pt x="0" y="358964"/>
                </a:lnTo>
                <a:lnTo>
                  <a:pt x="0" y="526750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 8"/>
          <p:cNvSpPr/>
          <p:nvPr/>
        </p:nvSpPr>
        <p:spPr>
          <a:xfrm>
            <a:off x="4071270" y="1145855"/>
            <a:ext cx="1140933" cy="50118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140933" y="0"/>
                </a:moveTo>
                <a:lnTo>
                  <a:pt x="1140933" y="333398"/>
                </a:lnTo>
                <a:lnTo>
                  <a:pt x="0" y="333398"/>
                </a:lnTo>
                <a:lnTo>
                  <a:pt x="0" y="501183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/>
          <p:cNvSpPr/>
          <p:nvPr/>
        </p:nvSpPr>
        <p:spPr>
          <a:xfrm>
            <a:off x="1857611" y="1145855"/>
            <a:ext cx="3354592" cy="50118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354592" y="0"/>
                </a:moveTo>
                <a:lnTo>
                  <a:pt x="3354592" y="333398"/>
                </a:lnTo>
                <a:lnTo>
                  <a:pt x="0" y="333398"/>
                </a:lnTo>
                <a:lnTo>
                  <a:pt x="0" y="501183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Rounded Rectangle 10"/>
          <p:cNvSpPr/>
          <p:nvPr/>
        </p:nvSpPr>
        <p:spPr>
          <a:xfrm>
            <a:off x="3682281" y="33858"/>
            <a:ext cx="2803889" cy="1150096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Freeform 11"/>
          <p:cNvSpPr/>
          <p:nvPr/>
        </p:nvSpPr>
        <p:spPr>
          <a:xfrm>
            <a:off x="3843287" y="24971"/>
            <a:ext cx="2492413" cy="1150096"/>
          </a:xfrm>
          <a:custGeom>
            <a:avLst/>
            <a:gdLst>
              <a:gd name="connsiteX0" fmla="*/ 0 w 1811175"/>
              <a:gd name="connsiteY0" fmla="*/ 115010 h 1150096"/>
              <a:gd name="connsiteX1" fmla="*/ 115010 w 1811175"/>
              <a:gd name="connsiteY1" fmla="*/ 0 h 1150096"/>
              <a:gd name="connsiteX2" fmla="*/ 1696165 w 1811175"/>
              <a:gd name="connsiteY2" fmla="*/ 0 h 1150096"/>
              <a:gd name="connsiteX3" fmla="*/ 1811175 w 1811175"/>
              <a:gd name="connsiteY3" fmla="*/ 115010 h 1150096"/>
              <a:gd name="connsiteX4" fmla="*/ 1811175 w 1811175"/>
              <a:gd name="connsiteY4" fmla="*/ 1035086 h 1150096"/>
              <a:gd name="connsiteX5" fmla="*/ 1696165 w 1811175"/>
              <a:gd name="connsiteY5" fmla="*/ 1150096 h 1150096"/>
              <a:gd name="connsiteX6" fmla="*/ 115010 w 1811175"/>
              <a:gd name="connsiteY6" fmla="*/ 1150096 h 1150096"/>
              <a:gd name="connsiteX7" fmla="*/ 0 w 1811175"/>
              <a:gd name="connsiteY7" fmla="*/ 1035086 h 1150096"/>
              <a:gd name="connsiteX8" fmla="*/ 0 w 1811175"/>
              <a:gd name="connsiteY8" fmla="*/ 115010 h 1150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1175" h="1150096">
                <a:moveTo>
                  <a:pt x="0" y="115010"/>
                </a:moveTo>
                <a:cubicBezTo>
                  <a:pt x="0" y="51492"/>
                  <a:pt x="51492" y="0"/>
                  <a:pt x="115010" y="0"/>
                </a:cubicBezTo>
                <a:lnTo>
                  <a:pt x="1696165" y="0"/>
                </a:lnTo>
                <a:cubicBezTo>
                  <a:pt x="1759683" y="0"/>
                  <a:pt x="1811175" y="51492"/>
                  <a:pt x="1811175" y="115010"/>
                </a:cubicBezTo>
                <a:lnTo>
                  <a:pt x="1811175" y="1035086"/>
                </a:lnTo>
                <a:cubicBezTo>
                  <a:pt x="1811175" y="1098604"/>
                  <a:pt x="1759683" y="1150096"/>
                  <a:pt x="1696165" y="1150096"/>
                </a:cubicBezTo>
                <a:lnTo>
                  <a:pt x="115010" y="1150096"/>
                </a:lnTo>
                <a:cubicBezTo>
                  <a:pt x="51492" y="1150096"/>
                  <a:pt x="0" y="1098604"/>
                  <a:pt x="0" y="1035086"/>
                </a:cubicBezTo>
                <a:lnTo>
                  <a:pt x="0" y="115010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5400" h="36350" prst="relaxedInset"/>
            <a:contourClr>
              <a:schemeClr val="bg1"/>
            </a:contourClr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695" tIns="113695" rIns="113695" bIns="113695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err="1"/>
              <a:t>Kiến</a:t>
            </a:r>
            <a:r>
              <a:rPr lang="en-US" sz="2400" b="1" kern="1200" dirty="0"/>
              <a:t> </a:t>
            </a:r>
            <a:r>
              <a:rPr lang="en-US" sz="2400" b="1" kern="1200" dirty="0" err="1"/>
              <a:t>trúc</a:t>
            </a:r>
            <a:r>
              <a:rPr lang="en-US" sz="2400" b="1" kern="1200" dirty="0"/>
              <a:t> </a:t>
            </a:r>
            <a:r>
              <a:rPr lang="en-US" sz="2400" b="1" kern="1200" dirty="0" err="1"/>
              <a:t>nhà</a:t>
            </a:r>
            <a:r>
              <a:rPr lang="en-US" sz="2400" b="1" kern="1200" dirty="0"/>
              <a:t> ở </a:t>
            </a:r>
            <a:r>
              <a:rPr lang="en-US" sz="2400" b="1" kern="1200" dirty="0" err="1"/>
              <a:t>đặc</a:t>
            </a:r>
            <a:r>
              <a:rPr lang="en-US" sz="2400" b="1" kern="1200" dirty="0"/>
              <a:t> </a:t>
            </a:r>
            <a:r>
              <a:rPr lang="en-US" sz="2400" b="1" kern="1200" dirty="0" err="1"/>
              <a:t>trưng</a:t>
            </a:r>
            <a:r>
              <a:rPr lang="en-US" sz="2400" b="1" kern="1200" dirty="0"/>
              <a:t> </a:t>
            </a:r>
            <a:r>
              <a:rPr lang="en-US" sz="2400" b="1" kern="1200" dirty="0" err="1"/>
              <a:t>của</a:t>
            </a:r>
            <a:r>
              <a:rPr lang="en-US" sz="2400" b="1" kern="1200" dirty="0"/>
              <a:t> </a:t>
            </a:r>
            <a:r>
              <a:rPr lang="en-US" sz="2400" b="1" kern="1200" dirty="0" err="1"/>
              <a:t>Việt</a:t>
            </a:r>
            <a:r>
              <a:rPr lang="en-US" sz="2400" b="1" kern="1200" dirty="0"/>
              <a:t> Nam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17918" y="1647038"/>
            <a:ext cx="1811175" cy="1150096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Rounded Rectangle 14"/>
          <p:cNvSpPr/>
          <p:nvPr/>
        </p:nvSpPr>
        <p:spPr>
          <a:xfrm>
            <a:off x="3165682" y="1647038"/>
            <a:ext cx="1811175" cy="1150096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Rounded Rectangle 16"/>
          <p:cNvSpPr/>
          <p:nvPr/>
        </p:nvSpPr>
        <p:spPr>
          <a:xfrm>
            <a:off x="2008543" y="3340166"/>
            <a:ext cx="1811175" cy="1150096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Rounded Rectangle 18"/>
          <p:cNvSpPr/>
          <p:nvPr/>
        </p:nvSpPr>
        <p:spPr>
          <a:xfrm>
            <a:off x="4272125" y="3323885"/>
            <a:ext cx="1811175" cy="1150096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Rounded Rectangle 20"/>
          <p:cNvSpPr/>
          <p:nvPr/>
        </p:nvSpPr>
        <p:spPr>
          <a:xfrm>
            <a:off x="7593000" y="1647038"/>
            <a:ext cx="1811175" cy="1150096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Rounded Rectangle 22"/>
          <p:cNvSpPr/>
          <p:nvPr/>
        </p:nvSpPr>
        <p:spPr>
          <a:xfrm>
            <a:off x="6486171" y="3323885"/>
            <a:ext cx="1811175" cy="1150096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Rounded Rectangle 24"/>
          <p:cNvSpPr/>
          <p:nvPr/>
        </p:nvSpPr>
        <p:spPr>
          <a:xfrm>
            <a:off x="8699830" y="3323885"/>
            <a:ext cx="1811175" cy="1150096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0954A85-E7EB-4098-AF87-0E1EC2D03AE5}"/>
              </a:ext>
            </a:extLst>
          </p:cNvPr>
          <p:cNvSpPr txBox="1"/>
          <p:nvPr/>
        </p:nvSpPr>
        <p:spPr>
          <a:xfrm>
            <a:off x="1155700" y="1841500"/>
            <a:ext cx="1364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F8EE666A-1475-4519-BA51-283E63FE844B}"/>
              </a:ext>
            </a:extLst>
          </p:cNvPr>
          <p:cNvSpPr txBox="1"/>
          <p:nvPr/>
        </p:nvSpPr>
        <p:spPr>
          <a:xfrm>
            <a:off x="8857801" y="3506965"/>
            <a:ext cx="1364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3.2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9BAA3E65-EF99-4C78-8FE5-047EA35A3B7E}"/>
              </a:ext>
            </a:extLst>
          </p:cNvPr>
          <p:cNvSpPr txBox="1"/>
          <p:nvPr/>
        </p:nvSpPr>
        <p:spPr>
          <a:xfrm>
            <a:off x="7853322" y="1900745"/>
            <a:ext cx="1364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7963C506-C30D-4C84-BC39-0E46947D43B7}"/>
              </a:ext>
            </a:extLst>
          </p:cNvPr>
          <p:cNvSpPr txBox="1"/>
          <p:nvPr/>
        </p:nvSpPr>
        <p:spPr>
          <a:xfrm>
            <a:off x="6709378" y="3506964"/>
            <a:ext cx="1364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94EFC7F3-402B-46D9-B5A0-67368FF74B52}"/>
              </a:ext>
            </a:extLst>
          </p:cNvPr>
          <p:cNvSpPr txBox="1"/>
          <p:nvPr/>
        </p:nvSpPr>
        <p:spPr>
          <a:xfrm>
            <a:off x="4529823" y="3525331"/>
            <a:ext cx="1364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2.2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33D4AC67-35C3-4FBC-90CA-965F7FB20050}"/>
              </a:ext>
            </a:extLst>
          </p:cNvPr>
          <p:cNvSpPr txBox="1"/>
          <p:nvPr/>
        </p:nvSpPr>
        <p:spPr>
          <a:xfrm>
            <a:off x="3364440" y="1850190"/>
            <a:ext cx="1364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D6D30B6D-4FEB-4CCE-830D-400C31400784}"/>
              </a:ext>
            </a:extLst>
          </p:cNvPr>
          <p:cNvSpPr txBox="1"/>
          <p:nvPr/>
        </p:nvSpPr>
        <p:spPr>
          <a:xfrm>
            <a:off x="2178502" y="3506966"/>
            <a:ext cx="1364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9690" y="5718907"/>
            <a:ext cx="1662488" cy="1013197"/>
          </a:xfrm>
          <a:custGeom>
            <a:avLst/>
            <a:gdLst>
              <a:gd name="connsiteX0" fmla="*/ 0 w 1811175"/>
              <a:gd name="connsiteY0" fmla="*/ 115010 h 1150096"/>
              <a:gd name="connsiteX1" fmla="*/ 115010 w 1811175"/>
              <a:gd name="connsiteY1" fmla="*/ 0 h 1150096"/>
              <a:gd name="connsiteX2" fmla="*/ 1696165 w 1811175"/>
              <a:gd name="connsiteY2" fmla="*/ 0 h 1150096"/>
              <a:gd name="connsiteX3" fmla="*/ 1811175 w 1811175"/>
              <a:gd name="connsiteY3" fmla="*/ 115010 h 1150096"/>
              <a:gd name="connsiteX4" fmla="*/ 1811175 w 1811175"/>
              <a:gd name="connsiteY4" fmla="*/ 1035086 h 1150096"/>
              <a:gd name="connsiteX5" fmla="*/ 1696165 w 1811175"/>
              <a:gd name="connsiteY5" fmla="*/ 1150096 h 1150096"/>
              <a:gd name="connsiteX6" fmla="*/ 115010 w 1811175"/>
              <a:gd name="connsiteY6" fmla="*/ 1150096 h 1150096"/>
              <a:gd name="connsiteX7" fmla="*/ 0 w 1811175"/>
              <a:gd name="connsiteY7" fmla="*/ 1035086 h 1150096"/>
              <a:gd name="connsiteX8" fmla="*/ 0 w 1811175"/>
              <a:gd name="connsiteY8" fmla="*/ 115010 h 1150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1175" h="1150096">
                <a:moveTo>
                  <a:pt x="0" y="115010"/>
                </a:moveTo>
                <a:cubicBezTo>
                  <a:pt x="0" y="51492"/>
                  <a:pt x="51492" y="0"/>
                  <a:pt x="115010" y="0"/>
                </a:cubicBezTo>
                <a:lnTo>
                  <a:pt x="1696165" y="0"/>
                </a:lnTo>
                <a:cubicBezTo>
                  <a:pt x="1759683" y="0"/>
                  <a:pt x="1811175" y="51492"/>
                  <a:pt x="1811175" y="115010"/>
                </a:cubicBezTo>
                <a:lnTo>
                  <a:pt x="1811175" y="1035086"/>
                </a:lnTo>
                <a:cubicBezTo>
                  <a:pt x="1811175" y="1098604"/>
                  <a:pt x="1759683" y="1150096"/>
                  <a:pt x="1696165" y="1150096"/>
                </a:cubicBezTo>
                <a:lnTo>
                  <a:pt x="115010" y="1150096"/>
                </a:lnTo>
                <a:cubicBezTo>
                  <a:pt x="51492" y="1150096"/>
                  <a:pt x="0" y="1098604"/>
                  <a:pt x="0" y="1035086"/>
                </a:cubicBezTo>
                <a:lnTo>
                  <a:pt x="0" y="115010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5400" h="36350" prst="relaxedInset"/>
            <a:contourClr>
              <a:schemeClr val="bg1"/>
            </a:contourClr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695" tIns="113695" rIns="113695" bIns="113695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b="1" kern="1200" dirty="0" err="1"/>
              <a:t>Nhà</a:t>
            </a:r>
            <a:r>
              <a:rPr lang="en-US" sz="2100" b="1" kern="1200" dirty="0"/>
              <a:t> ở </a:t>
            </a:r>
            <a:r>
              <a:rPr lang="en-US" sz="2100" b="1" kern="1200" dirty="0" err="1"/>
              <a:t>nông</a:t>
            </a:r>
            <a:r>
              <a:rPr lang="en-US" sz="2100" b="1" kern="1200" dirty="0"/>
              <a:t> </a:t>
            </a:r>
            <a:r>
              <a:rPr lang="en-US" sz="2100" b="1" kern="1200" dirty="0" err="1"/>
              <a:t>thôn</a:t>
            </a:r>
            <a:endParaRPr lang="en-US" sz="2100" b="1" kern="1200" dirty="0"/>
          </a:p>
        </p:txBody>
      </p:sp>
      <p:sp>
        <p:nvSpPr>
          <p:cNvPr id="16" name="Freeform 15"/>
          <p:cNvSpPr/>
          <p:nvPr/>
        </p:nvSpPr>
        <p:spPr>
          <a:xfrm>
            <a:off x="5524139" y="5787242"/>
            <a:ext cx="1493101" cy="1024200"/>
          </a:xfrm>
          <a:custGeom>
            <a:avLst/>
            <a:gdLst>
              <a:gd name="connsiteX0" fmla="*/ 0 w 1811175"/>
              <a:gd name="connsiteY0" fmla="*/ 115010 h 1150096"/>
              <a:gd name="connsiteX1" fmla="*/ 115010 w 1811175"/>
              <a:gd name="connsiteY1" fmla="*/ 0 h 1150096"/>
              <a:gd name="connsiteX2" fmla="*/ 1696165 w 1811175"/>
              <a:gd name="connsiteY2" fmla="*/ 0 h 1150096"/>
              <a:gd name="connsiteX3" fmla="*/ 1811175 w 1811175"/>
              <a:gd name="connsiteY3" fmla="*/ 115010 h 1150096"/>
              <a:gd name="connsiteX4" fmla="*/ 1811175 w 1811175"/>
              <a:gd name="connsiteY4" fmla="*/ 1035086 h 1150096"/>
              <a:gd name="connsiteX5" fmla="*/ 1696165 w 1811175"/>
              <a:gd name="connsiteY5" fmla="*/ 1150096 h 1150096"/>
              <a:gd name="connsiteX6" fmla="*/ 115010 w 1811175"/>
              <a:gd name="connsiteY6" fmla="*/ 1150096 h 1150096"/>
              <a:gd name="connsiteX7" fmla="*/ 0 w 1811175"/>
              <a:gd name="connsiteY7" fmla="*/ 1035086 h 1150096"/>
              <a:gd name="connsiteX8" fmla="*/ 0 w 1811175"/>
              <a:gd name="connsiteY8" fmla="*/ 115010 h 1150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1175" h="1150096">
                <a:moveTo>
                  <a:pt x="0" y="115010"/>
                </a:moveTo>
                <a:cubicBezTo>
                  <a:pt x="0" y="51492"/>
                  <a:pt x="51492" y="0"/>
                  <a:pt x="115010" y="0"/>
                </a:cubicBezTo>
                <a:lnTo>
                  <a:pt x="1696165" y="0"/>
                </a:lnTo>
                <a:cubicBezTo>
                  <a:pt x="1759683" y="0"/>
                  <a:pt x="1811175" y="51492"/>
                  <a:pt x="1811175" y="115010"/>
                </a:cubicBezTo>
                <a:lnTo>
                  <a:pt x="1811175" y="1035086"/>
                </a:lnTo>
                <a:cubicBezTo>
                  <a:pt x="1811175" y="1098604"/>
                  <a:pt x="1759683" y="1150096"/>
                  <a:pt x="1696165" y="1150096"/>
                </a:cubicBezTo>
                <a:lnTo>
                  <a:pt x="115010" y="1150096"/>
                </a:lnTo>
                <a:cubicBezTo>
                  <a:pt x="51492" y="1150096"/>
                  <a:pt x="0" y="1098604"/>
                  <a:pt x="0" y="1035086"/>
                </a:cubicBezTo>
                <a:lnTo>
                  <a:pt x="0" y="115010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5400" h="36350" prst="relaxedInset"/>
            <a:contourClr>
              <a:schemeClr val="bg1"/>
            </a:contourClr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695" tIns="113695" rIns="113695" bIns="113695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b="1" kern="1200" dirty="0" err="1"/>
              <a:t>Nhà</a:t>
            </a:r>
            <a:r>
              <a:rPr lang="en-US" sz="2100" b="1" kern="1200" dirty="0"/>
              <a:t> ở </a:t>
            </a:r>
            <a:r>
              <a:rPr lang="en-US" sz="2100" b="1" kern="1200" dirty="0" err="1"/>
              <a:t>thành</a:t>
            </a:r>
            <a:r>
              <a:rPr lang="en-US" sz="2100" b="1" kern="1200" dirty="0"/>
              <a:t> </a:t>
            </a:r>
            <a:r>
              <a:rPr lang="en-US" sz="2100" b="1" kern="1200" dirty="0" err="1"/>
              <a:t>thị</a:t>
            </a:r>
            <a:endParaRPr lang="en-US" sz="2100" b="1" kern="1200" dirty="0"/>
          </a:p>
        </p:txBody>
      </p:sp>
      <p:sp>
        <p:nvSpPr>
          <p:cNvPr id="18" name="Freeform 17"/>
          <p:cNvSpPr/>
          <p:nvPr/>
        </p:nvSpPr>
        <p:spPr>
          <a:xfrm>
            <a:off x="7182488" y="5724511"/>
            <a:ext cx="1444857" cy="1024200"/>
          </a:xfrm>
          <a:custGeom>
            <a:avLst/>
            <a:gdLst>
              <a:gd name="connsiteX0" fmla="*/ 0 w 1811175"/>
              <a:gd name="connsiteY0" fmla="*/ 115010 h 1150096"/>
              <a:gd name="connsiteX1" fmla="*/ 115010 w 1811175"/>
              <a:gd name="connsiteY1" fmla="*/ 0 h 1150096"/>
              <a:gd name="connsiteX2" fmla="*/ 1696165 w 1811175"/>
              <a:gd name="connsiteY2" fmla="*/ 0 h 1150096"/>
              <a:gd name="connsiteX3" fmla="*/ 1811175 w 1811175"/>
              <a:gd name="connsiteY3" fmla="*/ 115010 h 1150096"/>
              <a:gd name="connsiteX4" fmla="*/ 1811175 w 1811175"/>
              <a:gd name="connsiteY4" fmla="*/ 1035086 h 1150096"/>
              <a:gd name="connsiteX5" fmla="*/ 1696165 w 1811175"/>
              <a:gd name="connsiteY5" fmla="*/ 1150096 h 1150096"/>
              <a:gd name="connsiteX6" fmla="*/ 115010 w 1811175"/>
              <a:gd name="connsiteY6" fmla="*/ 1150096 h 1150096"/>
              <a:gd name="connsiteX7" fmla="*/ 0 w 1811175"/>
              <a:gd name="connsiteY7" fmla="*/ 1035086 h 1150096"/>
              <a:gd name="connsiteX8" fmla="*/ 0 w 1811175"/>
              <a:gd name="connsiteY8" fmla="*/ 115010 h 1150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1175" h="1150096">
                <a:moveTo>
                  <a:pt x="0" y="115010"/>
                </a:moveTo>
                <a:cubicBezTo>
                  <a:pt x="0" y="51492"/>
                  <a:pt x="51492" y="0"/>
                  <a:pt x="115010" y="0"/>
                </a:cubicBezTo>
                <a:lnTo>
                  <a:pt x="1696165" y="0"/>
                </a:lnTo>
                <a:cubicBezTo>
                  <a:pt x="1759683" y="0"/>
                  <a:pt x="1811175" y="51492"/>
                  <a:pt x="1811175" y="115010"/>
                </a:cubicBezTo>
                <a:lnTo>
                  <a:pt x="1811175" y="1035086"/>
                </a:lnTo>
                <a:cubicBezTo>
                  <a:pt x="1811175" y="1098604"/>
                  <a:pt x="1759683" y="1150096"/>
                  <a:pt x="1696165" y="1150096"/>
                </a:cubicBezTo>
                <a:lnTo>
                  <a:pt x="115010" y="1150096"/>
                </a:lnTo>
                <a:cubicBezTo>
                  <a:pt x="51492" y="1150096"/>
                  <a:pt x="0" y="1098604"/>
                  <a:pt x="0" y="1035086"/>
                </a:cubicBezTo>
                <a:lnTo>
                  <a:pt x="0" y="115010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5400" h="36350" prst="relaxedInset"/>
            <a:contourClr>
              <a:schemeClr val="bg1"/>
            </a:contourClr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695" tIns="113695" rIns="113695" bIns="113695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b="1" kern="1200" dirty="0" err="1"/>
              <a:t>Nhà</a:t>
            </a:r>
            <a:r>
              <a:rPr lang="en-US" sz="2100" b="1" kern="1200" dirty="0"/>
              <a:t> ở </a:t>
            </a:r>
            <a:r>
              <a:rPr lang="en-US" sz="2100" b="1" kern="1200" dirty="0" err="1"/>
              <a:t>mặt</a:t>
            </a:r>
            <a:r>
              <a:rPr lang="en-US" sz="2100" b="1" kern="1200" dirty="0"/>
              <a:t> </a:t>
            </a:r>
            <a:r>
              <a:rPr lang="en-US" sz="2100" b="1" kern="1200" dirty="0" err="1"/>
              <a:t>phố</a:t>
            </a:r>
            <a:endParaRPr lang="en-US" sz="2100" b="1" kern="1200" dirty="0"/>
          </a:p>
        </p:txBody>
      </p:sp>
      <p:sp>
        <p:nvSpPr>
          <p:cNvPr id="20" name="Freeform 19"/>
          <p:cNvSpPr/>
          <p:nvPr/>
        </p:nvSpPr>
        <p:spPr>
          <a:xfrm>
            <a:off x="3843287" y="5738908"/>
            <a:ext cx="1398600" cy="1024200"/>
          </a:xfrm>
          <a:custGeom>
            <a:avLst/>
            <a:gdLst>
              <a:gd name="connsiteX0" fmla="*/ 0 w 1811175"/>
              <a:gd name="connsiteY0" fmla="*/ 115010 h 1150096"/>
              <a:gd name="connsiteX1" fmla="*/ 115010 w 1811175"/>
              <a:gd name="connsiteY1" fmla="*/ 0 h 1150096"/>
              <a:gd name="connsiteX2" fmla="*/ 1696165 w 1811175"/>
              <a:gd name="connsiteY2" fmla="*/ 0 h 1150096"/>
              <a:gd name="connsiteX3" fmla="*/ 1811175 w 1811175"/>
              <a:gd name="connsiteY3" fmla="*/ 115010 h 1150096"/>
              <a:gd name="connsiteX4" fmla="*/ 1811175 w 1811175"/>
              <a:gd name="connsiteY4" fmla="*/ 1035086 h 1150096"/>
              <a:gd name="connsiteX5" fmla="*/ 1696165 w 1811175"/>
              <a:gd name="connsiteY5" fmla="*/ 1150096 h 1150096"/>
              <a:gd name="connsiteX6" fmla="*/ 115010 w 1811175"/>
              <a:gd name="connsiteY6" fmla="*/ 1150096 h 1150096"/>
              <a:gd name="connsiteX7" fmla="*/ 0 w 1811175"/>
              <a:gd name="connsiteY7" fmla="*/ 1035086 h 1150096"/>
              <a:gd name="connsiteX8" fmla="*/ 0 w 1811175"/>
              <a:gd name="connsiteY8" fmla="*/ 115010 h 1150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1175" h="1150096">
                <a:moveTo>
                  <a:pt x="0" y="115010"/>
                </a:moveTo>
                <a:cubicBezTo>
                  <a:pt x="0" y="51492"/>
                  <a:pt x="51492" y="0"/>
                  <a:pt x="115010" y="0"/>
                </a:cubicBezTo>
                <a:lnTo>
                  <a:pt x="1696165" y="0"/>
                </a:lnTo>
                <a:cubicBezTo>
                  <a:pt x="1759683" y="0"/>
                  <a:pt x="1811175" y="51492"/>
                  <a:pt x="1811175" y="115010"/>
                </a:cubicBezTo>
                <a:lnTo>
                  <a:pt x="1811175" y="1035086"/>
                </a:lnTo>
                <a:cubicBezTo>
                  <a:pt x="1811175" y="1098604"/>
                  <a:pt x="1759683" y="1150096"/>
                  <a:pt x="1696165" y="1150096"/>
                </a:cubicBezTo>
                <a:lnTo>
                  <a:pt x="115010" y="1150096"/>
                </a:lnTo>
                <a:cubicBezTo>
                  <a:pt x="51492" y="1150096"/>
                  <a:pt x="0" y="1098604"/>
                  <a:pt x="0" y="1035086"/>
                </a:cubicBezTo>
                <a:lnTo>
                  <a:pt x="0" y="115010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5400" h="36350" prst="relaxedInset"/>
            <a:contourClr>
              <a:schemeClr val="bg1"/>
            </a:contourClr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695" tIns="113695" rIns="113695" bIns="113695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b="1" kern="1200" dirty="0" err="1"/>
              <a:t>Nhà</a:t>
            </a:r>
            <a:r>
              <a:rPr lang="en-US" sz="2100" b="1" kern="1200" dirty="0"/>
              <a:t> ở </a:t>
            </a:r>
            <a:r>
              <a:rPr lang="en-US" sz="2100" b="1" kern="1200" dirty="0" err="1"/>
              <a:t>chung</a:t>
            </a:r>
            <a:r>
              <a:rPr lang="en-US" sz="2100" b="1" kern="1200" dirty="0"/>
              <a:t> </a:t>
            </a:r>
            <a:r>
              <a:rPr lang="en-US" sz="2100" b="1" kern="1200" dirty="0" err="1"/>
              <a:t>cư</a:t>
            </a:r>
            <a:endParaRPr lang="en-US" sz="2100" b="1" kern="1200" dirty="0"/>
          </a:p>
        </p:txBody>
      </p:sp>
      <p:sp>
        <p:nvSpPr>
          <p:cNvPr id="22" name="Freeform 21"/>
          <p:cNvSpPr/>
          <p:nvPr/>
        </p:nvSpPr>
        <p:spPr>
          <a:xfrm>
            <a:off x="10511005" y="5707904"/>
            <a:ext cx="1529922" cy="1024200"/>
          </a:xfrm>
          <a:custGeom>
            <a:avLst/>
            <a:gdLst>
              <a:gd name="connsiteX0" fmla="*/ 0 w 1811175"/>
              <a:gd name="connsiteY0" fmla="*/ 115010 h 1150096"/>
              <a:gd name="connsiteX1" fmla="*/ 115010 w 1811175"/>
              <a:gd name="connsiteY1" fmla="*/ 0 h 1150096"/>
              <a:gd name="connsiteX2" fmla="*/ 1696165 w 1811175"/>
              <a:gd name="connsiteY2" fmla="*/ 0 h 1150096"/>
              <a:gd name="connsiteX3" fmla="*/ 1811175 w 1811175"/>
              <a:gd name="connsiteY3" fmla="*/ 115010 h 1150096"/>
              <a:gd name="connsiteX4" fmla="*/ 1811175 w 1811175"/>
              <a:gd name="connsiteY4" fmla="*/ 1035086 h 1150096"/>
              <a:gd name="connsiteX5" fmla="*/ 1696165 w 1811175"/>
              <a:gd name="connsiteY5" fmla="*/ 1150096 h 1150096"/>
              <a:gd name="connsiteX6" fmla="*/ 115010 w 1811175"/>
              <a:gd name="connsiteY6" fmla="*/ 1150096 h 1150096"/>
              <a:gd name="connsiteX7" fmla="*/ 0 w 1811175"/>
              <a:gd name="connsiteY7" fmla="*/ 1035086 h 1150096"/>
              <a:gd name="connsiteX8" fmla="*/ 0 w 1811175"/>
              <a:gd name="connsiteY8" fmla="*/ 115010 h 1150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1175" h="1150096">
                <a:moveTo>
                  <a:pt x="0" y="115010"/>
                </a:moveTo>
                <a:cubicBezTo>
                  <a:pt x="0" y="51492"/>
                  <a:pt x="51492" y="0"/>
                  <a:pt x="115010" y="0"/>
                </a:cubicBezTo>
                <a:lnTo>
                  <a:pt x="1696165" y="0"/>
                </a:lnTo>
                <a:cubicBezTo>
                  <a:pt x="1759683" y="0"/>
                  <a:pt x="1811175" y="51492"/>
                  <a:pt x="1811175" y="115010"/>
                </a:cubicBezTo>
                <a:lnTo>
                  <a:pt x="1811175" y="1035086"/>
                </a:lnTo>
                <a:cubicBezTo>
                  <a:pt x="1811175" y="1098604"/>
                  <a:pt x="1759683" y="1150096"/>
                  <a:pt x="1696165" y="1150096"/>
                </a:cubicBezTo>
                <a:lnTo>
                  <a:pt x="115010" y="1150096"/>
                </a:lnTo>
                <a:cubicBezTo>
                  <a:pt x="51492" y="1150096"/>
                  <a:pt x="0" y="1098604"/>
                  <a:pt x="0" y="1035086"/>
                </a:cubicBezTo>
                <a:lnTo>
                  <a:pt x="0" y="115010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5400" h="36350" prst="relaxedInset"/>
            <a:contourClr>
              <a:schemeClr val="bg1"/>
            </a:contourClr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695" tIns="113695" rIns="113695" bIns="113695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b="1" kern="1200" dirty="0" err="1"/>
              <a:t>Nhà</a:t>
            </a:r>
            <a:r>
              <a:rPr lang="en-US" sz="2100" b="1" kern="1200" dirty="0"/>
              <a:t> ở </a:t>
            </a:r>
            <a:r>
              <a:rPr lang="en-US" sz="2100" b="1" kern="1200" dirty="0" err="1"/>
              <a:t>các</a:t>
            </a:r>
            <a:r>
              <a:rPr lang="en-US" sz="2100" b="1" kern="1200" dirty="0"/>
              <a:t> </a:t>
            </a:r>
            <a:r>
              <a:rPr lang="en-US" sz="2100" b="1" kern="1200" dirty="0" err="1"/>
              <a:t>khu</a:t>
            </a:r>
            <a:r>
              <a:rPr lang="en-US" sz="2100" b="1" kern="1200" dirty="0"/>
              <a:t> </a:t>
            </a:r>
            <a:r>
              <a:rPr lang="en-US" sz="2100" b="1" kern="1200" dirty="0" err="1"/>
              <a:t>vực</a:t>
            </a:r>
            <a:r>
              <a:rPr lang="en-US" sz="2100" b="1" kern="1200" dirty="0"/>
              <a:t> </a:t>
            </a:r>
            <a:r>
              <a:rPr lang="en-US" sz="2100" b="1" kern="1200" dirty="0" err="1"/>
              <a:t>đặc</a:t>
            </a:r>
            <a:r>
              <a:rPr lang="en-US" sz="2100" b="1" kern="1200" dirty="0"/>
              <a:t> </a:t>
            </a:r>
            <a:r>
              <a:rPr lang="en-US" sz="2100" b="1" kern="1200" dirty="0" err="1"/>
              <a:t>thù</a:t>
            </a:r>
            <a:endParaRPr lang="en-US" sz="2100" b="1" kern="1200" dirty="0"/>
          </a:p>
        </p:txBody>
      </p:sp>
      <p:sp>
        <p:nvSpPr>
          <p:cNvPr id="24" name="Freeform 23"/>
          <p:cNvSpPr/>
          <p:nvPr/>
        </p:nvSpPr>
        <p:spPr>
          <a:xfrm>
            <a:off x="8792594" y="5707904"/>
            <a:ext cx="1495175" cy="1024200"/>
          </a:xfrm>
          <a:custGeom>
            <a:avLst/>
            <a:gdLst>
              <a:gd name="connsiteX0" fmla="*/ 0 w 1811175"/>
              <a:gd name="connsiteY0" fmla="*/ 115010 h 1150096"/>
              <a:gd name="connsiteX1" fmla="*/ 115010 w 1811175"/>
              <a:gd name="connsiteY1" fmla="*/ 0 h 1150096"/>
              <a:gd name="connsiteX2" fmla="*/ 1696165 w 1811175"/>
              <a:gd name="connsiteY2" fmla="*/ 0 h 1150096"/>
              <a:gd name="connsiteX3" fmla="*/ 1811175 w 1811175"/>
              <a:gd name="connsiteY3" fmla="*/ 115010 h 1150096"/>
              <a:gd name="connsiteX4" fmla="*/ 1811175 w 1811175"/>
              <a:gd name="connsiteY4" fmla="*/ 1035086 h 1150096"/>
              <a:gd name="connsiteX5" fmla="*/ 1696165 w 1811175"/>
              <a:gd name="connsiteY5" fmla="*/ 1150096 h 1150096"/>
              <a:gd name="connsiteX6" fmla="*/ 115010 w 1811175"/>
              <a:gd name="connsiteY6" fmla="*/ 1150096 h 1150096"/>
              <a:gd name="connsiteX7" fmla="*/ 0 w 1811175"/>
              <a:gd name="connsiteY7" fmla="*/ 1035086 h 1150096"/>
              <a:gd name="connsiteX8" fmla="*/ 0 w 1811175"/>
              <a:gd name="connsiteY8" fmla="*/ 115010 h 1150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1175" h="1150096">
                <a:moveTo>
                  <a:pt x="0" y="115010"/>
                </a:moveTo>
                <a:cubicBezTo>
                  <a:pt x="0" y="51492"/>
                  <a:pt x="51492" y="0"/>
                  <a:pt x="115010" y="0"/>
                </a:cubicBezTo>
                <a:lnTo>
                  <a:pt x="1696165" y="0"/>
                </a:lnTo>
                <a:cubicBezTo>
                  <a:pt x="1759683" y="0"/>
                  <a:pt x="1811175" y="51492"/>
                  <a:pt x="1811175" y="115010"/>
                </a:cubicBezTo>
                <a:lnTo>
                  <a:pt x="1811175" y="1035086"/>
                </a:lnTo>
                <a:cubicBezTo>
                  <a:pt x="1811175" y="1098604"/>
                  <a:pt x="1759683" y="1150096"/>
                  <a:pt x="1696165" y="1150096"/>
                </a:cubicBezTo>
                <a:lnTo>
                  <a:pt x="115010" y="1150096"/>
                </a:lnTo>
                <a:cubicBezTo>
                  <a:pt x="51492" y="1150096"/>
                  <a:pt x="0" y="1098604"/>
                  <a:pt x="0" y="1035086"/>
                </a:cubicBezTo>
                <a:lnTo>
                  <a:pt x="0" y="115010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5400" h="36350" prst="relaxedInset"/>
            <a:contourClr>
              <a:schemeClr val="bg1"/>
            </a:contourClr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695" tIns="113695" rIns="113695" bIns="113695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b="1" kern="1200" dirty="0" err="1"/>
              <a:t>Nhà</a:t>
            </a:r>
            <a:r>
              <a:rPr lang="en-US" sz="2100" b="1" kern="1200" dirty="0"/>
              <a:t> </a:t>
            </a:r>
            <a:r>
              <a:rPr lang="en-US" sz="2100" b="1" kern="1200" dirty="0" err="1"/>
              <a:t>sàn</a:t>
            </a:r>
            <a:endParaRPr lang="en-US" sz="2100" b="1" kern="1200" dirty="0"/>
          </a:p>
        </p:txBody>
      </p:sp>
      <p:sp>
        <p:nvSpPr>
          <p:cNvPr id="26" name="Freeform 25"/>
          <p:cNvSpPr/>
          <p:nvPr/>
        </p:nvSpPr>
        <p:spPr>
          <a:xfrm>
            <a:off x="1940688" y="5718907"/>
            <a:ext cx="1586160" cy="1024200"/>
          </a:xfrm>
          <a:custGeom>
            <a:avLst/>
            <a:gdLst>
              <a:gd name="connsiteX0" fmla="*/ 0 w 1811175"/>
              <a:gd name="connsiteY0" fmla="*/ 115010 h 1150096"/>
              <a:gd name="connsiteX1" fmla="*/ 115010 w 1811175"/>
              <a:gd name="connsiteY1" fmla="*/ 0 h 1150096"/>
              <a:gd name="connsiteX2" fmla="*/ 1696165 w 1811175"/>
              <a:gd name="connsiteY2" fmla="*/ 0 h 1150096"/>
              <a:gd name="connsiteX3" fmla="*/ 1811175 w 1811175"/>
              <a:gd name="connsiteY3" fmla="*/ 115010 h 1150096"/>
              <a:gd name="connsiteX4" fmla="*/ 1811175 w 1811175"/>
              <a:gd name="connsiteY4" fmla="*/ 1035086 h 1150096"/>
              <a:gd name="connsiteX5" fmla="*/ 1696165 w 1811175"/>
              <a:gd name="connsiteY5" fmla="*/ 1150096 h 1150096"/>
              <a:gd name="connsiteX6" fmla="*/ 115010 w 1811175"/>
              <a:gd name="connsiteY6" fmla="*/ 1150096 h 1150096"/>
              <a:gd name="connsiteX7" fmla="*/ 0 w 1811175"/>
              <a:gd name="connsiteY7" fmla="*/ 1035086 h 1150096"/>
              <a:gd name="connsiteX8" fmla="*/ 0 w 1811175"/>
              <a:gd name="connsiteY8" fmla="*/ 115010 h 1150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1175" h="1150096">
                <a:moveTo>
                  <a:pt x="0" y="115010"/>
                </a:moveTo>
                <a:cubicBezTo>
                  <a:pt x="0" y="51492"/>
                  <a:pt x="51492" y="0"/>
                  <a:pt x="115010" y="0"/>
                </a:cubicBezTo>
                <a:lnTo>
                  <a:pt x="1696165" y="0"/>
                </a:lnTo>
                <a:cubicBezTo>
                  <a:pt x="1759683" y="0"/>
                  <a:pt x="1811175" y="51492"/>
                  <a:pt x="1811175" y="115010"/>
                </a:cubicBezTo>
                <a:lnTo>
                  <a:pt x="1811175" y="1035086"/>
                </a:lnTo>
                <a:cubicBezTo>
                  <a:pt x="1811175" y="1098604"/>
                  <a:pt x="1759683" y="1150096"/>
                  <a:pt x="1696165" y="1150096"/>
                </a:cubicBezTo>
                <a:lnTo>
                  <a:pt x="115010" y="1150096"/>
                </a:lnTo>
                <a:cubicBezTo>
                  <a:pt x="51492" y="1150096"/>
                  <a:pt x="0" y="1098604"/>
                  <a:pt x="0" y="1035086"/>
                </a:cubicBezTo>
                <a:lnTo>
                  <a:pt x="0" y="115010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5400" h="36350" prst="relaxedInset"/>
            <a:contourClr>
              <a:schemeClr val="bg1"/>
            </a:contourClr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695" tIns="113695" rIns="113695" bIns="113695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b="1" kern="1200" dirty="0" err="1"/>
              <a:t>Nhà</a:t>
            </a:r>
            <a:r>
              <a:rPr lang="en-US" sz="2100" b="1" kern="1200" dirty="0"/>
              <a:t> </a:t>
            </a:r>
            <a:r>
              <a:rPr lang="en-US" sz="2100" b="1" kern="1200" dirty="0" err="1"/>
              <a:t>nổi</a:t>
            </a:r>
            <a:endParaRPr lang="en-US" sz="2100" b="1" kern="1200" dirty="0"/>
          </a:p>
        </p:txBody>
      </p:sp>
      <p:sp>
        <p:nvSpPr>
          <p:cNvPr id="7" name="Mũi tên: Phải 6">
            <a:hlinkClick r:id="rId2" action="ppaction://hlinksldjump"/>
            <a:extLst>
              <a:ext uri="{FF2B5EF4-FFF2-40B4-BE49-F238E27FC236}">
                <a16:creationId xmlns:a16="http://schemas.microsoft.com/office/drawing/2014/main" id="{17E9E5AF-1FE7-CE86-4F2C-2C486281D5B9}"/>
              </a:ext>
            </a:extLst>
          </p:cNvPr>
          <p:cNvSpPr/>
          <p:nvPr/>
        </p:nvSpPr>
        <p:spPr>
          <a:xfrm>
            <a:off x="9936301" y="172026"/>
            <a:ext cx="1149407" cy="436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55236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6 -0.00278 L 0.08099 -0.579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-2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.01111 L -0.17968 -0.594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84" y="-3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-0.23073 -0.577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36" y="-2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-0.40521 -0.333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60" y="-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0.05221 -0.3497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-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-0.18372 -0.3453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93" y="-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56367 -0.3446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77" y="-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20" grpId="0" animBg="1"/>
      <p:bldP spid="22" grpId="0" animBg="1"/>
      <p:bldP spid="24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BD339D08-CC47-C840-F66E-DD1E95797152}"/>
              </a:ext>
            </a:extLst>
          </p:cNvPr>
          <p:cNvGrpSpPr/>
          <p:nvPr/>
        </p:nvGrpSpPr>
        <p:grpSpPr>
          <a:xfrm>
            <a:off x="49840" y="198161"/>
            <a:ext cx="11935015" cy="6591490"/>
            <a:chOff x="49840" y="198161"/>
            <a:chExt cx="11935015" cy="6591490"/>
          </a:xfrm>
        </p:grpSpPr>
        <p:pic>
          <p:nvPicPr>
            <p:cNvPr id="5" name="Shape 130">
              <a:extLst>
                <a:ext uri="{FF2B5EF4-FFF2-40B4-BE49-F238E27FC236}">
                  <a16:creationId xmlns:a16="http://schemas.microsoft.com/office/drawing/2014/main" id="{FD0A5F03-F56D-44CE-34E0-4F864C6862D9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4078488" y="203455"/>
              <a:ext cx="3773010" cy="2823100"/>
            </a:xfrm>
            <a:prstGeom prst="rect">
              <a:avLst/>
            </a:prstGeom>
          </p:spPr>
        </p:pic>
        <p:pic>
          <p:nvPicPr>
            <p:cNvPr id="6" name="Shape 136">
              <a:extLst>
                <a:ext uri="{FF2B5EF4-FFF2-40B4-BE49-F238E27FC236}">
                  <a16:creationId xmlns:a16="http://schemas.microsoft.com/office/drawing/2014/main" id="{2FACA66E-24C4-1A3A-DFBE-EC347A2EBD8E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7972149" y="230819"/>
              <a:ext cx="4012706" cy="2725445"/>
            </a:xfrm>
            <a:prstGeom prst="rect">
              <a:avLst/>
            </a:prstGeom>
          </p:spPr>
        </p:pic>
        <p:pic>
          <p:nvPicPr>
            <p:cNvPr id="7" name="Shape 144">
              <a:extLst>
                <a:ext uri="{FF2B5EF4-FFF2-40B4-BE49-F238E27FC236}">
                  <a16:creationId xmlns:a16="http://schemas.microsoft.com/office/drawing/2014/main" id="{91DA0416-3983-6336-AEC2-3ED5996D3285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1349087" y="3402191"/>
              <a:ext cx="3703394" cy="3015733"/>
            </a:xfrm>
            <a:prstGeom prst="rect">
              <a:avLst/>
            </a:prstGeom>
          </p:spPr>
        </p:pic>
        <p:pic>
          <p:nvPicPr>
            <p:cNvPr id="8" name="Shape 148">
              <a:extLst>
                <a:ext uri="{FF2B5EF4-FFF2-40B4-BE49-F238E27FC236}">
                  <a16:creationId xmlns:a16="http://schemas.microsoft.com/office/drawing/2014/main" id="{6DD02D71-D1D5-2534-F4B4-9F9663CEFC12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7273268" y="3395708"/>
              <a:ext cx="3931901" cy="306279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AC8C33D-952A-93C0-F393-7CD8F58E6C32}"/>
                </a:ext>
              </a:extLst>
            </p:cNvPr>
            <p:cNvSpPr/>
            <p:nvPr/>
          </p:nvSpPr>
          <p:spPr>
            <a:xfrm>
              <a:off x="667656" y="3020160"/>
              <a:ext cx="16979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vi-VN" i="1" dirty="0">
                  <a:solidFill>
                    <a:srgbClr val="000000"/>
                  </a:solidFill>
                  <a:ea typeface="Arial" panose="020B0604020202020204" pitchFamily="34" charset="0"/>
                </a:rPr>
                <a:t>Nhà nông thôn</a:t>
              </a:r>
              <a:endPara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A80E68C-78A4-DB4A-D8D8-141F6393B344}"/>
                </a:ext>
              </a:extLst>
            </p:cNvPr>
            <p:cNvSpPr/>
            <p:nvPr/>
          </p:nvSpPr>
          <p:spPr>
            <a:xfrm>
              <a:off x="5052481" y="3036668"/>
              <a:ext cx="15055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vi-VN" i="1" dirty="0">
                  <a:solidFill>
                    <a:srgbClr val="000000"/>
                  </a:solidFill>
                  <a:ea typeface="Arial" panose="020B0604020202020204" pitchFamily="34" charset="0"/>
                </a:rPr>
                <a:t>Nhà mặt phố</a:t>
              </a:r>
              <a:endPara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417047FB-CEB8-18A1-F60C-56D83E4ADADB}"/>
                </a:ext>
              </a:extLst>
            </p:cNvPr>
            <p:cNvSpPr/>
            <p:nvPr/>
          </p:nvSpPr>
          <p:spPr>
            <a:xfrm>
              <a:off x="9165619" y="2991320"/>
              <a:ext cx="16257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vi-VN" i="1" dirty="0">
                  <a:solidFill>
                    <a:srgbClr val="000000"/>
                  </a:solidFill>
                  <a:ea typeface="Arial" panose="020B0604020202020204" pitchFamily="34" charset="0"/>
                </a:rPr>
                <a:t>Nhà chung cư</a:t>
              </a:r>
              <a:endPara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id="{B01E7423-364E-8D89-A5D7-C210AFE4F4D0}"/>
                </a:ext>
              </a:extLst>
            </p:cNvPr>
            <p:cNvSpPr/>
            <p:nvPr/>
          </p:nvSpPr>
          <p:spPr>
            <a:xfrm>
              <a:off x="2365557" y="6414135"/>
              <a:ext cx="10438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vi-VN" i="1" dirty="0">
                  <a:solidFill>
                    <a:srgbClr val="000000"/>
                  </a:solidFill>
                  <a:ea typeface="Arial" panose="020B0604020202020204" pitchFamily="34" charset="0"/>
                </a:rPr>
                <a:t>Nhà sàn</a:t>
              </a:r>
              <a:endPara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3" name="Rectangle 13">
              <a:extLst>
                <a:ext uri="{FF2B5EF4-FFF2-40B4-BE49-F238E27FC236}">
                  <a16:creationId xmlns:a16="http://schemas.microsoft.com/office/drawing/2014/main" id="{164AA557-A13F-7CB1-BB83-61D15DFA8D23}"/>
                </a:ext>
              </a:extLst>
            </p:cNvPr>
            <p:cNvSpPr/>
            <p:nvPr/>
          </p:nvSpPr>
          <p:spPr>
            <a:xfrm>
              <a:off x="8926370" y="6420319"/>
              <a:ext cx="9797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vi-VN" i="1" dirty="0">
                  <a:solidFill>
                    <a:srgbClr val="000000"/>
                  </a:solidFill>
                  <a:ea typeface="Arial" panose="020B0604020202020204" pitchFamily="34" charset="0"/>
                </a:rPr>
                <a:t>Nhà nổi</a:t>
              </a:r>
              <a:endPara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pic>
          <p:nvPicPr>
            <p:cNvPr id="14" name="Picture 15">
              <a:extLst>
                <a:ext uri="{FF2B5EF4-FFF2-40B4-BE49-F238E27FC236}">
                  <a16:creationId xmlns:a16="http://schemas.microsoft.com/office/drawing/2014/main" id="{274AA2F1-1FEE-713C-2823-4A52E56E2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40" y="198161"/>
              <a:ext cx="3907997" cy="2725445"/>
            </a:xfrm>
            <a:prstGeom prst="rect">
              <a:avLst/>
            </a:prstGeom>
          </p:spPr>
        </p:pic>
      </p:grpSp>
      <p:sp>
        <p:nvSpPr>
          <p:cNvPr id="15" name="Mũi tên: Phải 14">
            <a:hlinkClick r:id="rId7" action="ppaction://hlinksldjump"/>
            <a:extLst>
              <a:ext uri="{FF2B5EF4-FFF2-40B4-BE49-F238E27FC236}">
                <a16:creationId xmlns:a16="http://schemas.microsoft.com/office/drawing/2014/main" id="{3BE50946-3A0D-BE62-2C41-BE708134B153}"/>
              </a:ext>
            </a:extLst>
          </p:cNvPr>
          <p:cNvSpPr/>
          <p:nvPr/>
        </p:nvSpPr>
        <p:spPr>
          <a:xfrm>
            <a:off x="10972799" y="6574971"/>
            <a:ext cx="1088571" cy="3483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7971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82" y="-67796"/>
            <a:ext cx="6046160" cy="4025252"/>
          </a:xfr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34681"/>
            <a:ext cx="5295857" cy="3855427"/>
          </a:xfrm>
          <a:prstGeom prst="rect">
            <a:avLst/>
          </a:prstGeom>
        </p:spPr>
      </p:pic>
      <p:sp>
        <p:nvSpPr>
          <p:cNvPr id="2" name="Mũi tên: Trái 1">
            <a:hlinkClick r:id="rId4" action="ppaction://hlinksldjump"/>
            <a:extLst>
              <a:ext uri="{FF2B5EF4-FFF2-40B4-BE49-F238E27FC236}">
                <a16:creationId xmlns:a16="http://schemas.microsoft.com/office/drawing/2014/main" id="{505AFA04-E348-8285-3534-99934C0C5A46}"/>
              </a:ext>
            </a:extLst>
          </p:cNvPr>
          <p:cNvSpPr/>
          <p:nvPr/>
        </p:nvSpPr>
        <p:spPr>
          <a:xfrm>
            <a:off x="10789920" y="6258560"/>
            <a:ext cx="1269850" cy="5181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88574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1895</TotalTime>
  <Words>1162</Words>
  <Application>Microsoft Office PowerPoint</Application>
  <PresentationFormat>Widescreen</PresentationFormat>
  <Paragraphs>174</Paragraphs>
  <Slides>28</Slides>
  <Notes>1</Notes>
  <HiddenSlides>9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</cp:lastModifiedBy>
  <cp:revision>164</cp:revision>
  <dcterms:created xsi:type="dcterms:W3CDTF">2021-08-11T14:28:12Z</dcterms:created>
  <dcterms:modified xsi:type="dcterms:W3CDTF">2024-11-02T00:59:20Z</dcterms:modified>
</cp:coreProperties>
</file>