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613" r:id="rId2"/>
    <p:sldId id="436" r:id="rId3"/>
    <p:sldId id="256" r:id="rId4"/>
    <p:sldId id="497" r:id="rId5"/>
    <p:sldId id="598" r:id="rId6"/>
    <p:sldId id="599" r:id="rId7"/>
    <p:sldId id="600" r:id="rId8"/>
    <p:sldId id="456" r:id="rId9"/>
    <p:sldId id="601" r:id="rId10"/>
    <p:sldId id="602" r:id="rId11"/>
    <p:sldId id="604" r:id="rId12"/>
    <p:sldId id="457" r:id="rId13"/>
    <p:sldId id="605" r:id="rId14"/>
    <p:sldId id="298" r:id="rId15"/>
    <p:sldId id="610" r:id="rId16"/>
    <p:sldId id="611" r:id="rId17"/>
    <p:sldId id="612" r:id="rId18"/>
    <p:sldId id="314" r:id="rId19"/>
    <p:sldId id="330" r:id="rId20"/>
    <p:sldId id="35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60" userDrawn="1">
          <p15:clr>
            <a:srgbClr val="A4A3A4"/>
          </p15:clr>
        </p15:guide>
        <p15:guide id="2" pos="395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ACF"/>
    <a:srgbClr val="EA8FEA"/>
    <a:srgbClr val="B9F3E4"/>
    <a:srgbClr val="F6E6C2"/>
    <a:srgbClr val="DFFFD8"/>
    <a:srgbClr val="9E9FA5"/>
    <a:srgbClr val="C4C1A4"/>
    <a:srgbClr val="FFF6DC"/>
    <a:srgbClr val="FFC6AC"/>
    <a:srgbClr val="F7C8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 autoAdjust="0"/>
    <p:restoredTop sz="94660"/>
  </p:normalViewPr>
  <p:slideViewPr>
    <p:cSldViewPr snapToGrid="0" showGuides="1">
      <p:cViewPr>
        <p:scale>
          <a:sx n="76" d="100"/>
          <a:sy n="76" d="100"/>
        </p:scale>
        <p:origin x="-636" y="210"/>
      </p:cViewPr>
      <p:guideLst>
        <p:guide orient="horz" pos="2260"/>
        <p:guide pos="395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987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hinh-anh-welcome-to-our-class-cho-powerpoint_0941277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08" y="0"/>
            <a:ext cx="12091792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9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19685"/>
            <a:ext cx="12330430" cy="1083310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8870" y="1042035"/>
            <a:ext cx="10888345" cy="107632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Find a mistake in the underlined parts in each sentence below and correct it.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1445" y="194945"/>
            <a:ext cx="610044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ym typeface="+mn-ea"/>
              </a:rPr>
              <a:t>DOUBLE COMPARATIVES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469900" y="2179955"/>
            <a:ext cx="11722100" cy="23551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2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denser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the buildings are, the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more ugly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the city becomes. It’ll soon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look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like a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 concrete jungle.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1945005" y="3346450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7146925" y="3257550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4040505" y="4547870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</a:p>
        </p:txBody>
      </p:sp>
      <p:sp>
        <p:nvSpPr>
          <p:cNvPr id="21" name="Multiply 20"/>
          <p:cNvSpPr/>
          <p:nvPr/>
        </p:nvSpPr>
        <p:spPr>
          <a:xfrm>
            <a:off x="6663055" y="3070211"/>
            <a:ext cx="1598930" cy="7112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Box 22"/>
          <p:cNvSpPr txBox="1"/>
          <p:nvPr/>
        </p:nvSpPr>
        <p:spPr>
          <a:xfrm>
            <a:off x="6803390" y="2118995"/>
            <a:ext cx="173291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uglier</a:t>
            </a: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xmlns="" id="{E6F34608-527D-8937-DDA9-3F8A393D28F3}"/>
              </a:ext>
            </a:extLst>
          </p:cNvPr>
          <p:cNvSpPr txBox="1"/>
          <p:nvPr/>
        </p:nvSpPr>
        <p:spPr>
          <a:xfrm>
            <a:off x="1629410" y="4512945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21" grpId="0" bldLvl="0" animBg="1"/>
      <p:bldP spid="21" grpId="1" animBg="1"/>
      <p:bldP spid="23" grpId="0"/>
      <p:bldP spid="2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38528" y="19685"/>
            <a:ext cx="12192000" cy="1083309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194965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PHRASAL VERBS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/>
          <p:nvPr>
            <p:extLst>
              <p:ext uri="{D42A27DB-BD31-4B8C-83A1-F6EECF244321}">
                <p14:modId xmlns:p14="http://schemas.microsoft.com/office/powerpoint/2010/main" val="1247910190"/>
              </p:ext>
            </p:extLst>
          </p:nvPr>
        </p:nvGraphicFramePr>
        <p:xfrm>
          <a:off x="225911" y="1502410"/>
          <a:ext cx="11354584" cy="4444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07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038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4643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>
                          <a:solidFill>
                            <a:schemeClr val="tx1"/>
                          </a:solidFill>
                        </a:rPr>
                        <a:t>PHRASAL VERBS</a:t>
                      </a:r>
                    </a:p>
                  </a:txBody>
                  <a:tcPr>
                    <a:solidFill>
                      <a:srgbClr val="FFC6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>
                          <a:solidFill>
                            <a:schemeClr val="tx1"/>
                          </a:solidFill>
                        </a:rPr>
                        <a:t>MEANING</a:t>
                      </a:r>
                    </a:p>
                  </a:txBody>
                  <a:tcPr>
                    <a:solidFill>
                      <a:srgbClr val="FFC6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817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/>
                        <a:t>get around</a:t>
                      </a:r>
                    </a:p>
                  </a:txBody>
                  <a:tcPr>
                    <a:solidFill>
                      <a:srgbClr val="FFF6D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endParaRPr lang="en-US" sz="3200"/>
                    </a:p>
                    <a:p>
                      <a:pPr algn="just">
                        <a:buNone/>
                      </a:pPr>
                      <a:endParaRPr lang="en-US" sz="3200"/>
                    </a:p>
                  </a:txBody>
                  <a:tcPr>
                    <a:solidFill>
                      <a:srgbClr val="C4C1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881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/>
                        <a:t>carry out</a:t>
                      </a:r>
                    </a:p>
                  </a:txBody>
                  <a:tcPr>
                    <a:solidFill>
                      <a:srgbClr val="FFF6D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endParaRPr lang="en-US" sz="3200"/>
                    </a:p>
                  </a:txBody>
                  <a:tcPr>
                    <a:solidFill>
                      <a:srgbClr val="C4C1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3817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dirty="0"/>
                        <a:t>come down with</a:t>
                      </a:r>
                    </a:p>
                  </a:txBody>
                  <a:tcPr>
                    <a:solidFill>
                      <a:srgbClr val="FFF6D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endParaRPr lang="en-US" sz="3200"/>
                    </a:p>
                  </a:txBody>
                  <a:tcPr>
                    <a:solidFill>
                      <a:srgbClr val="C4C1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3881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/>
                        <a:t>hang out with</a:t>
                      </a:r>
                    </a:p>
                  </a:txBody>
                  <a:tcPr>
                    <a:solidFill>
                      <a:srgbClr val="FFF6D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endParaRPr lang="en-US" sz="3200"/>
                    </a:p>
                  </a:txBody>
                  <a:tcPr>
                    <a:solidFill>
                      <a:srgbClr val="C4C1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153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/>
                        <a:t>cut down on</a:t>
                      </a:r>
                    </a:p>
                  </a:txBody>
                  <a:tcPr>
                    <a:solidFill>
                      <a:srgbClr val="FFF6D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endParaRPr lang="en-US" sz="3200" dirty="0"/>
                    </a:p>
                  </a:txBody>
                  <a:tcPr>
                    <a:solidFill>
                      <a:srgbClr val="C4C1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3" name="Text Box 2"/>
          <p:cNvSpPr txBox="1"/>
          <p:nvPr/>
        </p:nvSpPr>
        <p:spPr>
          <a:xfrm>
            <a:off x="6231255" y="2450465"/>
            <a:ext cx="91884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pPr algn="just"/>
            <a:endParaRPr lang="en-US" sz="3200" b="1">
              <a:ln>
                <a:noFill/>
              </a:ln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5767070" y="2159635"/>
            <a:ext cx="552386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200" b="1">
                <a:ln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move from place to place </a:t>
            </a:r>
            <a:endParaRPr lang="en-US" sz="3200" b="1">
              <a:ln>
                <a:noFill/>
              </a:ln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200" b="1">
                <a:ln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/ go to a lot of different places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5679440" y="3235960"/>
            <a:ext cx="5523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200" b="1">
                <a:ln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conduct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5744210" y="3889375"/>
            <a:ext cx="5523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200" b="1">
                <a:ln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catch (a disease)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5679440" y="4481195"/>
            <a:ext cx="590169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200" b="1">
                <a:ln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spend time a lot of time with sb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5554980" y="5201285"/>
            <a:ext cx="590169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200" b="1">
                <a:ln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reduce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14" grpId="0"/>
      <p:bldP spid="1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38528" y="19685"/>
            <a:ext cx="12192000" cy="1083309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80770" y="1119505"/>
            <a:ext cx="10888345" cy="107632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a phrasal verb in column A with a suitable word / phrase in column B.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PHRASAL VERBS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/>
          <p:nvPr>
            <p:extLst>
              <p:ext uri="{D42A27DB-BD31-4B8C-83A1-F6EECF244321}">
                <p14:modId xmlns:p14="http://schemas.microsoft.com/office/powerpoint/2010/main" val="4148964549"/>
              </p:ext>
            </p:extLst>
          </p:nvPr>
        </p:nvGraphicFramePr>
        <p:xfrm>
          <a:off x="487066" y="2381250"/>
          <a:ext cx="9432904" cy="364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74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205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148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8610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solidFill>
                      <a:srgbClr val="FFC6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solidFill>
                      <a:srgbClr val="FFC6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6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1. get around</a:t>
                      </a:r>
                    </a:p>
                  </a:txBody>
                  <a:tcPr>
                    <a:solidFill>
                      <a:srgbClr val="FFF6D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200"/>
                        <a:t>a. noise pollution</a:t>
                      </a:r>
                    </a:p>
                  </a:txBody>
                  <a:tcPr>
                    <a:solidFill>
                      <a:srgbClr val="C4C1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1.</a:t>
                      </a:r>
                    </a:p>
                  </a:txBody>
                  <a:tcPr>
                    <a:solidFill>
                      <a:srgbClr val="9E9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481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 dirty="0"/>
                        <a:t>2. carry out</a:t>
                      </a:r>
                    </a:p>
                  </a:txBody>
                  <a:tcPr>
                    <a:solidFill>
                      <a:srgbClr val="FFF6D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200"/>
                        <a:t>b. friends</a:t>
                      </a:r>
                    </a:p>
                  </a:txBody>
                  <a:tcPr>
                    <a:solidFill>
                      <a:srgbClr val="C4C1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2.</a:t>
                      </a:r>
                    </a:p>
                  </a:txBody>
                  <a:tcPr>
                    <a:solidFill>
                      <a:srgbClr val="9E9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3. come down with</a:t>
                      </a:r>
                    </a:p>
                  </a:txBody>
                  <a:tcPr>
                    <a:solidFill>
                      <a:srgbClr val="FFF6D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200"/>
                        <a:t>c. a project</a:t>
                      </a:r>
                    </a:p>
                  </a:txBody>
                  <a:tcPr>
                    <a:solidFill>
                      <a:srgbClr val="C4C1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3.</a:t>
                      </a:r>
                    </a:p>
                  </a:txBody>
                  <a:tcPr>
                    <a:solidFill>
                      <a:srgbClr val="9E9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4. hang out with</a:t>
                      </a:r>
                    </a:p>
                  </a:txBody>
                  <a:tcPr>
                    <a:solidFill>
                      <a:srgbClr val="FFF6D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200"/>
                        <a:t>d. the city</a:t>
                      </a:r>
                    </a:p>
                  </a:txBody>
                  <a:tcPr>
                    <a:solidFill>
                      <a:srgbClr val="C4C1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4.</a:t>
                      </a:r>
                    </a:p>
                  </a:txBody>
                  <a:tcPr>
                    <a:solidFill>
                      <a:srgbClr val="9E9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397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5. cut down on</a:t>
                      </a:r>
                    </a:p>
                  </a:txBody>
                  <a:tcPr>
                    <a:solidFill>
                      <a:srgbClr val="FFF6D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200"/>
                        <a:t>e. the flu</a:t>
                      </a:r>
                    </a:p>
                  </a:txBody>
                  <a:tcPr>
                    <a:solidFill>
                      <a:srgbClr val="C4C1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 dirty="0"/>
                        <a:t>5.</a:t>
                      </a:r>
                    </a:p>
                  </a:txBody>
                  <a:tcPr>
                    <a:solidFill>
                      <a:srgbClr val="9E9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3" name="Text Box 22"/>
          <p:cNvSpPr txBox="1"/>
          <p:nvPr/>
        </p:nvSpPr>
        <p:spPr>
          <a:xfrm>
            <a:off x="8817610" y="2829560"/>
            <a:ext cx="91884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8883650" y="3540125"/>
            <a:ext cx="91884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8883650" y="4079875"/>
            <a:ext cx="91884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8817610" y="4678680"/>
            <a:ext cx="91884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19" name="Text Box 18"/>
          <p:cNvSpPr txBox="1"/>
          <p:nvPr/>
        </p:nvSpPr>
        <p:spPr>
          <a:xfrm>
            <a:off x="8872855" y="5260975"/>
            <a:ext cx="91884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8" grpId="0"/>
      <p:bldP spid="8" grpId="1"/>
      <p:bldP spid="10" grpId="0"/>
      <p:bldP spid="10" grpId="1"/>
      <p:bldP spid="18" grpId="0"/>
      <p:bldP spid="18" grpId="1"/>
      <p:bldP spid="19" grpId="0"/>
      <p:bldP spid="1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38528" y="19685"/>
            <a:ext cx="12192000" cy="1083309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80770" y="1119505"/>
            <a:ext cx="10888345" cy="107632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with a phrasal verb in 3. You can change the form of the verb when necessary.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PHRASAL VERBS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540385" y="2152650"/>
            <a:ext cx="11453495" cy="583565"/>
          </a:xfrm>
          <a:prstGeom prst="rect">
            <a:avLst/>
          </a:prstGeom>
          <a:solidFill>
            <a:srgbClr val="B4E4FF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1.</a:t>
            </a:r>
            <a:r>
              <a:rPr lang="en-US" sz="3200"/>
              <a:t> I’m </a:t>
            </a:r>
            <a:r>
              <a:rPr lang="en-US" sz="3200" u="sng"/>
              <a:t>			</a:t>
            </a:r>
            <a:r>
              <a:rPr lang="en-US" sz="3200"/>
              <a:t> a cold. I have a runny nose and a sore throat.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487045" y="2752090"/>
            <a:ext cx="11453495" cy="1076325"/>
          </a:xfrm>
          <a:prstGeom prst="rect">
            <a:avLst/>
          </a:prstGeom>
          <a:solidFill>
            <a:srgbClr val="DFFFD8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2.</a:t>
            </a:r>
            <a:r>
              <a:rPr lang="en-US" sz="3200"/>
              <a:t> We all need to </a:t>
            </a:r>
            <a:r>
              <a:rPr lang="en-US" sz="3200" u="sng"/>
              <a:t> 			 </a:t>
            </a:r>
            <a:r>
              <a:rPr lang="en-US" sz="3200"/>
              <a:t>using our cars and ride our bikes more to reduce air pollution.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487045" y="3844925"/>
            <a:ext cx="11453495" cy="583565"/>
          </a:xfrm>
          <a:prstGeom prst="rect">
            <a:avLst/>
          </a:prstGeom>
          <a:solidFill>
            <a:srgbClr val="F7C8E0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3.</a:t>
            </a:r>
            <a:r>
              <a:rPr lang="en-US" sz="3200"/>
              <a:t> When I was in town, I chose to </a:t>
            </a:r>
            <a:r>
              <a:rPr lang="en-US" sz="3200" u="sng"/>
              <a:t>			</a:t>
            </a:r>
            <a:r>
              <a:rPr lang="en-US" sz="3200"/>
              <a:t>by bus.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487045" y="4445000"/>
            <a:ext cx="11453495" cy="1076325"/>
          </a:xfrm>
          <a:prstGeom prst="rect">
            <a:avLst/>
          </a:prstGeom>
          <a:solidFill>
            <a:srgbClr val="B4E4FF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4.</a:t>
            </a:r>
            <a:r>
              <a:rPr lang="en-US" sz="3200"/>
              <a:t> Where do teenagers in your neighbourhood often </a:t>
            </a:r>
            <a:r>
              <a:rPr lang="en-US" sz="3200" u="sng"/>
              <a:t>				</a:t>
            </a:r>
            <a:r>
              <a:rPr lang="en-US" sz="3200"/>
              <a:t>each other?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487045" y="5511800"/>
            <a:ext cx="11453495" cy="1076325"/>
          </a:xfrm>
          <a:prstGeom prst="rect">
            <a:avLst/>
          </a:prstGeom>
          <a:solidFill>
            <a:srgbClr val="DFFFD8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5.</a:t>
            </a:r>
            <a:r>
              <a:rPr lang="en-US" sz="3200"/>
              <a:t> The authority is </a:t>
            </a:r>
            <a:r>
              <a:rPr lang="en-US" sz="3200" u="sng"/>
              <a:t>				</a:t>
            </a:r>
            <a:r>
              <a:rPr lang="en-US" sz="3200"/>
              <a:t> a plan to solve traffic congestion in the downtown area.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1310640" y="1917700"/>
            <a:ext cx="392366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coming down with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3592512" y="2665254"/>
            <a:ext cx="293243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cut down on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6176010" y="3768725"/>
            <a:ext cx="293243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get around</a:t>
            </a:r>
          </a:p>
        </p:txBody>
      </p:sp>
      <p:sp>
        <p:nvSpPr>
          <p:cNvPr id="21" name="Text Box 20"/>
          <p:cNvSpPr txBox="1"/>
          <p:nvPr/>
        </p:nvSpPr>
        <p:spPr>
          <a:xfrm>
            <a:off x="9220298" y="4359434"/>
            <a:ext cx="293243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hang out with</a:t>
            </a:r>
          </a:p>
        </p:txBody>
      </p:sp>
      <p:sp>
        <p:nvSpPr>
          <p:cNvPr id="22" name="Text Box 21"/>
          <p:cNvSpPr txBox="1"/>
          <p:nvPr/>
        </p:nvSpPr>
        <p:spPr>
          <a:xfrm>
            <a:off x="3866596" y="5383212"/>
            <a:ext cx="293243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carrying out</a:t>
            </a:r>
          </a:p>
        </p:txBody>
      </p:sp>
      <p:pic>
        <p:nvPicPr>
          <p:cNvPr id="29" name="Content Placeholder 28" descr="recruiter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614170" y="6049645"/>
            <a:ext cx="1172210" cy="117221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4" grpId="0" animBg="1"/>
      <p:bldP spid="4" grpId="1" animBg="1"/>
      <p:bldP spid="5" grpId="0" animBg="1"/>
      <p:bldP spid="5" grpId="1" animBg="1"/>
      <p:bldP spid="13" grpId="0"/>
      <p:bldP spid="13" grpId="1"/>
      <p:bldP spid="14" grpId="0"/>
      <p:bldP spid="14" grpId="1"/>
      <p:bldP spid="20" grpId="0"/>
      <p:bldP spid="20" grpId="1"/>
      <p:bldP spid="21" grpId="0"/>
      <p:bldP spid="21" grpId="1"/>
      <p:bldP spid="22" grpId="0"/>
      <p:bldP spid="2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07297" y="1123936"/>
            <a:ext cx="10338245" cy="10147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Tell each other whether you agree or disagree with the following ideas.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579292" y="128698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2077" y="1166735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00" name="Text Box 99"/>
          <p:cNvSpPr txBox="1"/>
          <p:nvPr/>
        </p:nvSpPr>
        <p:spPr>
          <a:xfrm>
            <a:off x="542925" y="2326640"/>
            <a:ext cx="11342370" cy="1322070"/>
          </a:xfrm>
          <a:prstGeom prst="rect">
            <a:avLst/>
          </a:prstGeom>
          <a:solidFill>
            <a:srgbClr val="B9F3E4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4000" b="0">
                <a:latin typeface="Calibri" panose="020F0502020204030204" pitchFamily="34" charset="0"/>
                <a:cs typeface="Calibri" panose="020F0502020204030204" pitchFamily="34" charset="0"/>
              </a:rPr>
              <a:t>1. The busier the city is, the more unhappy its people are.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520065" y="3525520"/>
            <a:ext cx="11365865" cy="1322070"/>
          </a:xfrm>
          <a:prstGeom prst="rect">
            <a:avLst/>
          </a:prstGeom>
          <a:solidFill>
            <a:srgbClr val="FFAACF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4000" b="0">
                <a:latin typeface="Calibri" panose="020F0502020204030204" pitchFamily="34" charset="0"/>
                <a:cs typeface="Calibri" panose="020F0502020204030204" pitchFamily="34" charset="0"/>
              </a:rPr>
              <a:t>2. The older the city becomes, the less attractive it is to immigrants.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511810" y="4855845"/>
            <a:ext cx="11374120" cy="1322070"/>
          </a:xfrm>
          <a:prstGeom prst="rect">
            <a:avLst/>
          </a:prstGeom>
          <a:solidFill>
            <a:srgbClr val="F6E6C2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635" indent="-635" algn="just"/>
            <a:r>
              <a:rPr lang="en-US" sz="4000" b="0">
                <a:latin typeface="Calibri" panose="020F0502020204030204" pitchFamily="34" charset="0"/>
                <a:cs typeface="Calibri" panose="020F0502020204030204" pitchFamily="34" charset="0"/>
              </a:rPr>
              <a:t>3. Your home town should cut down on noise pollution.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bldLvl="0" animBg="1"/>
      <p:bldP spid="100" grpId="1"/>
      <p:bldP spid="7" grpId="0" bldLvl="0" animBg="1"/>
      <p:bldP spid="7" grpId="1"/>
      <p:bldP spid="8" grpId="0" bldLvl="0" animBg="1"/>
      <p:bldP spid="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07297" y="1123936"/>
            <a:ext cx="10338245" cy="55308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Some suggested ideas: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graphicFrame>
        <p:nvGraphicFramePr>
          <p:cNvPr id="2" name="Table 1"/>
          <p:cNvGraphicFramePr/>
          <p:nvPr>
            <p:extLst>
              <p:ext uri="{D42A27DB-BD31-4B8C-83A1-F6EECF244321}">
                <p14:modId xmlns:p14="http://schemas.microsoft.com/office/powerpoint/2010/main" val="590809325"/>
              </p:ext>
            </p:extLst>
          </p:nvPr>
        </p:nvGraphicFramePr>
        <p:xfrm>
          <a:off x="281940" y="1894205"/>
          <a:ext cx="11730990" cy="2974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29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338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642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>
                    <a:solidFill>
                      <a:srgbClr val="F6E6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</a:rPr>
                        <a:t>Agree</a:t>
                      </a:r>
                    </a:p>
                  </a:txBody>
                  <a:tcPr>
                    <a:solidFill>
                      <a:srgbClr val="F6E6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</a:rPr>
                        <a:t>Disagree</a:t>
                      </a:r>
                    </a:p>
                  </a:txBody>
                  <a:tcPr>
                    <a:solidFill>
                      <a:srgbClr val="F6E6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9522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3200" dirty="0"/>
                        <a:t>1. The busier the city is, the more unhappy its people are.</a:t>
                      </a:r>
                    </a:p>
                  </a:txBody>
                  <a:tcPr>
                    <a:solidFill>
                      <a:srgbClr val="B9F3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3200" dirty="0"/>
                        <a:t>Busy cities: high living costs, congested roads, long travelling time, etc.</a:t>
                      </a:r>
                    </a:p>
                  </a:txBody>
                  <a:tcPr>
                    <a:solidFill>
                      <a:srgbClr val="B9F3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 dirty="0"/>
                        <a:t>Busy cities: lots of entertainment facilities, parks, playgrounds, etc.</a:t>
                      </a:r>
                    </a:p>
                  </a:txBody>
                  <a:tcPr>
                    <a:solidFill>
                      <a:srgbClr val="B9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07297" y="1123936"/>
            <a:ext cx="10338245" cy="55308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Some suggested ideas: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graphicFrame>
        <p:nvGraphicFramePr>
          <p:cNvPr id="2" name="Table 1"/>
          <p:cNvGraphicFramePr/>
          <p:nvPr>
            <p:extLst>
              <p:ext uri="{D42A27DB-BD31-4B8C-83A1-F6EECF244321}">
                <p14:modId xmlns:p14="http://schemas.microsoft.com/office/powerpoint/2010/main" val="1335838263"/>
              </p:ext>
            </p:extLst>
          </p:nvPr>
        </p:nvGraphicFramePr>
        <p:xfrm>
          <a:off x="281940" y="1894205"/>
          <a:ext cx="11730990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29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338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642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>
                    <a:solidFill>
                      <a:srgbClr val="F6E6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</a:rPr>
                        <a:t>Agree</a:t>
                      </a:r>
                    </a:p>
                  </a:txBody>
                  <a:tcPr>
                    <a:solidFill>
                      <a:srgbClr val="F6E6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</a:rPr>
                        <a:t>Disagree</a:t>
                      </a:r>
                    </a:p>
                  </a:txBody>
                  <a:tcPr>
                    <a:solidFill>
                      <a:srgbClr val="F6E6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9522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3200" dirty="0"/>
                        <a:t>2. The older the city becomes, the less attractive it is to tourists.</a:t>
                      </a:r>
                    </a:p>
                  </a:txBody>
                  <a:tcPr>
                    <a:solidFill>
                      <a:srgbClr val="EA8FE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3200" dirty="0"/>
                        <a:t>Old cities: not many entertainment facilities, lack of public amenities, inconvenient public transportation.</a:t>
                      </a:r>
                    </a:p>
                  </a:txBody>
                  <a:tcPr>
                    <a:solidFill>
                      <a:srgbClr val="EA8FE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3200" dirty="0"/>
                        <a:t>Old cities: lots of cultural places, historical value, quiet and safe.</a:t>
                      </a:r>
                    </a:p>
                  </a:txBody>
                  <a:tcPr>
                    <a:solidFill>
                      <a:srgbClr val="EA8F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07297" y="1123936"/>
            <a:ext cx="10338245" cy="55308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Some suggested ideas: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graphicFrame>
        <p:nvGraphicFramePr>
          <p:cNvPr id="2" name="Table 1"/>
          <p:cNvGraphicFramePr/>
          <p:nvPr>
            <p:extLst>
              <p:ext uri="{D42A27DB-BD31-4B8C-83A1-F6EECF244321}">
                <p14:modId xmlns:p14="http://schemas.microsoft.com/office/powerpoint/2010/main" val="2367795097"/>
              </p:ext>
            </p:extLst>
          </p:nvPr>
        </p:nvGraphicFramePr>
        <p:xfrm>
          <a:off x="281940" y="1703705"/>
          <a:ext cx="1173099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29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338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642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>
                    <a:solidFill>
                      <a:srgbClr val="F6E6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</a:rPr>
                        <a:t>Agree</a:t>
                      </a:r>
                    </a:p>
                  </a:txBody>
                  <a:tcPr>
                    <a:solidFill>
                      <a:srgbClr val="F6E6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</a:rPr>
                        <a:t>Disagree</a:t>
                      </a:r>
                    </a:p>
                  </a:txBody>
                  <a:tcPr>
                    <a:solidFill>
                      <a:srgbClr val="F6E6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9522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3200" dirty="0"/>
                        <a:t>3. Your home town should cut down on noise pollution.</a:t>
                      </a:r>
                    </a:p>
                  </a:txBody>
                  <a:tcPr>
                    <a:solidFill>
                      <a:srgbClr val="FFAAC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3200" dirty="0"/>
                        <a:t>My home town: lots of trucks and heavy lorries running on roads, construction sites everywhere, people playing music very loud at night.</a:t>
                      </a:r>
                    </a:p>
                  </a:txBody>
                  <a:tcPr>
                    <a:solidFill>
                      <a:srgbClr val="FFAAC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3200" dirty="0"/>
                        <a:t>My home town: a small and peaceful town, people mostly riding bikes, no big events happening in the town       no noise pollution.</a:t>
                      </a:r>
                    </a:p>
                  </a:txBody>
                  <a:tcPr>
                    <a:solidFill>
                      <a:srgbClr val="FFAA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" name="Arrow: Right 2">
            <a:extLst>
              <a:ext uri="{FF2B5EF4-FFF2-40B4-BE49-F238E27FC236}">
                <a16:creationId xmlns:a16="http://schemas.microsoft.com/office/drawing/2014/main" xmlns="" id="{21AB5D71-193B-E8D5-E559-B9F62342DA32}"/>
              </a:ext>
            </a:extLst>
          </p:cNvPr>
          <p:cNvSpPr/>
          <p:nvPr/>
        </p:nvSpPr>
        <p:spPr>
          <a:xfrm>
            <a:off x="10795820" y="5437239"/>
            <a:ext cx="394084" cy="13483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7375" y="1289230"/>
            <a:ext cx="189838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067" y="2344581"/>
            <a:ext cx="11445622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ym typeface="+mn-ea"/>
              </a:rPr>
              <a:t>Recognise and use comparison of adjectives and some phrasal verbs.</a:t>
            </a:r>
            <a:endParaRPr lang="en-US" sz="3600" dirty="0"/>
          </a:p>
        </p:txBody>
      </p:sp>
      <p:pic>
        <p:nvPicPr>
          <p:cNvPr id="2050" name="Picture 2" descr="Recruiting Action Plan Wrap-Up – firecrack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922" y="1436567"/>
            <a:ext cx="2806607" cy="188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5" y="1278761"/>
            <a:ext cx="199850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45" y="1953895"/>
            <a:ext cx="1118425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/>
              <a:t>- Do exercises in the workbook.</a:t>
            </a:r>
          </a:p>
          <a:p>
            <a:pPr algn="just">
              <a:lnSpc>
                <a:spcPct val="150000"/>
              </a:lnSpc>
            </a:pPr>
            <a:r>
              <a:rPr lang="en-US" sz="3600"/>
              <a:t>- Make 5 sentences by using double comparatives and phrasal verbs that you have learnt.</a:t>
            </a:r>
          </a:p>
          <a:p>
            <a:pPr>
              <a:lnSpc>
                <a:spcPct val="150000"/>
              </a:lnSpc>
            </a:pPr>
            <a:endParaRPr lang="en-US" sz="36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765" y="4495800"/>
            <a:ext cx="2112010" cy="211201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880372" y="127154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OPTION 1</a:t>
            </a:r>
          </a:p>
        </p:txBody>
      </p:sp>
      <p:sp>
        <p:nvSpPr>
          <p:cNvPr id="5" name="TextBox 20"/>
          <p:cNvSpPr txBox="1"/>
          <p:nvPr/>
        </p:nvSpPr>
        <p:spPr>
          <a:xfrm>
            <a:off x="804545" y="659130"/>
            <a:ext cx="7990205" cy="13538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200000"/>
              </a:lnSpc>
            </a:pPr>
            <a:r>
              <a:rPr lang="en-US" sz="3600" b="1" dirty="0"/>
              <a:t>- Look at two bowls of spicy noodles.</a:t>
            </a:r>
          </a:p>
        </p:txBody>
      </p:sp>
      <p:pic>
        <p:nvPicPr>
          <p:cNvPr id="18" name="Content Placeholder 17" descr="Chili-Garlic-Noodles-8-1440x2160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t="11893" r="1620" b="20196"/>
          <a:stretch>
            <a:fillRect/>
          </a:stretch>
        </p:blipFill>
        <p:spPr>
          <a:xfrm>
            <a:off x="4273550" y="1757045"/>
            <a:ext cx="3348355" cy="3467735"/>
          </a:xfrm>
          <a:prstGeom prst="roundRect">
            <a:avLst/>
          </a:prstGeom>
        </p:spPr>
      </p:pic>
      <p:pic>
        <p:nvPicPr>
          <p:cNvPr id="20" name="Content Placeholder 19" descr="Chilli-Garlic-Noodles-2-1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 l="3371" t="27273" r="1182" b="11732"/>
          <a:stretch>
            <a:fillRect/>
          </a:stretch>
        </p:blipFill>
        <p:spPr>
          <a:xfrm>
            <a:off x="399415" y="1852295"/>
            <a:ext cx="3417570" cy="3276600"/>
          </a:xfrm>
          <a:prstGeom prst="roundRect">
            <a:avLst/>
          </a:prstGeom>
        </p:spPr>
      </p:pic>
      <p:sp>
        <p:nvSpPr>
          <p:cNvPr id="22" name="TextBox 20"/>
          <p:cNvSpPr txBox="1"/>
          <p:nvPr/>
        </p:nvSpPr>
        <p:spPr>
          <a:xfrm>
            <a:off x="7723505" y="1579245"/>
            <a:ext cx="4391660" cy="13538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200000"/>
              </a:lnSpc>
            </a:pPr>
            <a:r>
              <a:rPr lang="en-US" sz="3200" dirty="0">
                <a:solidFill>
                  <a:srgbClr val="FF0000"/>
                </a:solidFill>
              </a:rPr>
              <a:t>- Which bowl of noodles do you prefer? 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1627505" y="5344160"/>
            <a:ext cx="961390" cy="10534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7200" b="1">
                <a:ln>
                  <a:noFill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5326380" y="5344160"/>
            <a:ext cx="961390" cy="10534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7200" b="1">
                <a:ln>
                  <a:noFill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6153150" y="5344160"/>
            <a:ext cx="961390" cy="10534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7200" b="1">
                <a:ln>
                  <a:noFill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</a:p>
        </p:txBody>
      </p:sp>
      <p:sp>
        <p:nvSpPr>
          <p:cNvPr id="6" name="TextBox 20"/>
          <p:cNvSpPr txBox="1"/>
          <p:nvPr/>
        </p:nvSpPr>
        <p:spPr>
          <a:xfrm>
            <a:off x="7621270" y="4377690"/>
            <a:ext cx="4391660" cy="13538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200000"/>
              </a:lnSpc>
            </a:pPr>
            <a:r>
              <a:rPr lang="en-US" sz="3200" dirty="0">
                <a:solidFill>
                  <a:srgbClr val="00B050"/>
                </a:solidFill>
              </a:rPr>
              <a:t>=&gt; I like the second bowl more than the first bowl.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701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Website: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hoclieu.vn</a:t>
            </a:r>
            <a:endParaRPr lang="en-GB">
              <a:solidFill>
                <a:schemeClr val="bg1"/>
              </a:solidFill>
            </a:endParaRPr>
          </a:p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Fanpage: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facebook.com/www.tienganhglobalsuccess.vn/</a:t>
            </a:r>
            <a:endParaRPr lang="en-GB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ity at night with many tall buildings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19"/>
            <a:ext cx="12097751" cy="6911848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167823" y="2730812"/>
            <a:ext cx="9119446" cy="867709"/>
            <a:chOff x="3034454" y="307340"/>
            <a:chExt cx="9119446" cy="867709"/>
          </a:xfrm>
        </p:grpSpPr>
        <p:grpSp>
          <p:nvGrpSpPr>
            <p:cNvPr id="9" name="Group 8"/>
            <p:cNvGrpSpPr/>
            <p:nvPr/>
          </p:nvGrpSpPr>
          <p:grpSpPr>
            <a:xfrm>
              <a:off x="4871957" y="413386"/>
              <a:ext cx="712319" cy="709214"/>
              <a:chOff x="2180974" y="148629"/>
              <a:chExt cx="712319" cy="709214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2180974" y="148629"/>
                <a:ext cx="712319" cy="709214"/>
              </a:xfrm>
              <a:prstGeom prst="ellipse">
                <a:avLst/>
              </a:prstGeom>
              <a:solidFill>
                <a:srgbClr val="77ADC0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Chord 10"/>
              <p:cNvSpPr/>
              <p:nvPr/>
            </p:nvSpPr>
            <p:spPr>
              <a:xfrm rot="4088942">
                <a:off x="2197459" y="160739"/>
                <a:ext cx="676824" cy="685834"/>
              </a:xfrm>
              <a:prstGeom prst="chord">
                <a:avLst>
                  <a:gd name="adj1" fmla="val 2761841"/>
                  <a:gd name="adj2" fmla="val 16200000"/>
                </a:avLst>
              </a:prstGeom>
              <a:solidFill>
                <a:srgbClr val="0087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" name="TextBox 39"/>
            <p:cNvSpPr txBox="1"/>
            <p:nvPr/>
          </p:nvSpPr>
          <p:spPr>
            <a:xfrm>
              <a:off x="3034454" y="307340"/>
              <a:ext cx="208915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b="1" dirty="0">
                  <a:solidFill>
                    <a:srgbClr val="FF0000"/>
                  </a:solidFill>
                  <a:latin typeface="Myriad Pro" pitchFamily="34" charset="0"/>
                </a:rPr>
                <a:t>Unit</a:t>
              </a:r>
            </a:p>
          </p:txBody>
        </p:sp>
        <p:sp>
          <p:nvSpPr>
            <p:cNvPr id="13" name="TextBox 16"/>
            <p:cNvSpPr txBox="1"/>
            <p:nvPr/>
          </p:nvSpPr>
          <p:spPr>
            <a:xfrm>
              <a:off x="4853882" y="396833"/>
              <a:ext cx="730394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chemeClr val="bg1"/>
                  </a:solidFill>
                  <a:latin typeface="Myriad Pro" pitchFamily="34" charset="0"/>
                </a:rPr>
                <a:t>2</a:t>
              </a:r>
              <a:endParaRPr lang="en-US" sz="4000" b="1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  <p:sp>
          <p:nvSpPr>
            <p:cNvPr id="20" name="TextBox 40"/>
            <p:cNvSpPr txBox="1"/>
            <p:nvPr/>
          </p:nvSpPr>
          <p:spPr>
            <a:xfrm>
              <a:off x="5632792" y="313275"/>
              <a:ext cx="652110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0" b="1" dirty="0">
                  <a:solidFill>
                    <a:srgbClr val="FF0000"/>
                  </a:solidFill>
                  <a:latin typeface="Myriad Pro" pitchFamily="34" charset="0"/>
                </a:rPr>
                <a:t>CITY LIFE</a:t>
              </a:r>
            </a:p>
          </p:txBody>
        </p:sp>
      </p:grpSp>
      <p:pic>
        <p:nvPicPr>
          <p:cNvPr id="7" name="Picture 6" descr="A city at night with many tall buildings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2" b="93932" l="667" r="99867">
                        <a14:foregroundMark x1="53067" y1="40140" x2="58933" y2="41424"/>
                        <a14:foregroundMark x1="58933" y1="41424" x2="71133" y2="76429"/>
                        <a14:foregroundMark x1="71133" y1="76429" x2="71133" y2="76429"/>
                        <a14:foregroundMark x1="2733" y1="78180" x2="52267" y2="76779"/>
                        <a14:foregroundMark x1="667" y1="60677" x2="21867" y2="80163"/>
                        <a14:foregroundMark x1="48400" y1="84364" x2="99867" y2="84364"/>
                        <a14:foregroundMark x1="3067" y1="92765" x2="61000" y2="93932"/>
                        <a14:backgroundMark x1="19000" y1="28005" x2="87200" y2="373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4" y="12700"/>
            <a:ext cx="12097751" cy="6911848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5959217" y="3376789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35"/>
          <p:cNvSpPr txBox="1"/>
          <p:nvPr/>
        </p:nvSpPr>
        <p:spPr>
          <a:xfrm>
            <a:off x="6484775" y="3412332"/>
            <a:ext cx="471298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3: A CLOSER LOOK 2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414749" y="3207859"/>
            <a:ext cx="990895" cy="941618"/>
            <a:chOff x="2766630" y="1746890"/>
            <a:chExt cx="990895" cy="941618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/>
            <a:srcRect t="5582"/>
            <a:stretch>
              <a:fillRect/>
            </a:stretch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L -1.66667E-6 -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2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81775" y="111760"/>
            <a:ext cx="1092200" cy="62420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7878" y="-74295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70840" y="186690"/>
            <a:ext cx="524510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ym typeface="+mn-ea"/>
              </a:rPr>
              <a:t>DOUBLE COMPARATIVES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650240" y="1135380"/>
            <a:ext cx="57346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Look at the </a:t>
            </a:r>
            <a:r>
              <a:rPr lang="en-US" sz="3200" b="1" dirty="0" smtClean="0"/>
              <a:t>sentences:</a:t>
            </a:r>
            <a:endParaRPr lang="en-US" sz="3200" b="1" dirty="0"/>
          </a:p>
        </p:txBody>
      </p:sp>
      <p:sp>
        <p:nvSpPr>
          <p:cNvPr id="100" name="Text Box 99"/>
          <p:cNvSpPr txBox="1"/>
          <p:nvPr/>
        </p:nvSpPr>
        <p:spPr>
          <a:xfrm>
            <a:off x="650240" y="1769745"/>
            <a:ext cx="10982325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1270" indent="-1270"/>
            <a:r>
              <a:rPr lang="en-US" sz="3200" b="0" dirty="0" smtClean="0">
                <a:latin typeface="Comic Sans MS" panose="030F0702030302020204" charset="0"/>
                <a:cs typeface="Comic Sans MS" panose="030F0702030302020204" charset="0"/>
              </a:rPr>
              <a:t>1.The </a:t>
            </a:r>
            <a:r>
              <a:rPr lang="en-US" sz="3200" b="0" dirty="0">
                <a:latin typeface="Comic Sans MS" panose="030F0702030302020204" charset="0"/>
                <a:cs typeface="Comic Sans MS" panose="030F0702030302020204" charset="0"/>
              </a:rPr>
              <a:t>more </a:t>
            </a:r>
            <a:r>
              <a:rPr lang="en-US" sz="3200" b="0" dirty="0" smtClean="0">
                <a:latin typeface="Comic Sans MS" panose="030F0702030302020204" charset="0"/>
                <a:cs typeface="Comic Sans MS" panose="030F0702030302020204" charset="0"/>
              </a:rPr>
              <a:t>crowded  the </a:t>
            </a:r>
            <a:r>
              <a:rPr lang="en-US" sz="3200" b="0" dirty="0">
                <a:latin typeface="Comic Sans MS" panose="030F0702030302020204" charset="0"/>
                <a:cs typeface="Comic Sans MS" panose="030F0702030302020204" charset="0"/>
              </a:rPr>
              <a:t>city is, the </a:t>
            </a:r>
            <a:r>
              <a:rPr lang="en-US" sz="3200" b="0" dirty="0" smtClean="0">
                <a:latin typeface="Comic Sans MS" panose="030F0702030302020204" charset="0"/>
                <a:cs typeface="Comic Sans MS" panose="030F0702030302020204" charset="0"/>
              </a:rPr>
              <a:t>more polluted it is.</a:t>
            </a:r>
            <a:endParaRPr lang="en-US" sz="3200" b="0" dirty="0">
              <a:latin typeface="Comic Sans MS" panose="030F0702030302020204" charset="0"/>
              <a:cs typeface="Comic Sans MS" panose="030F070203030202020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41375" y="2310130"/>
            <a:ext cx="33673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>
            <a:off x="6839211" y="2310130"/>
            <a:ext cx="313150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2" name="Text Box 11"/>
          <p:cNvSpPr txBox="1"/>
          <p:nvPr/>
        </p:nvSpPr>
        <p:spPr>
          <a:xfrm>
            <a:off x="650240" y="4000265"/>
            <a:ext cx="11125200" cy="1076325"/>
          </a:xfrm>
          <a:prstGeom prst="rect">
            <a:avLst/>
          </a:prstGeom>
          <a:solidFill>
            <a:srgbClr val="B4E4FF"/>
          </a:solidFill>
        </p:spPr>
        <p:txBody>
          <a:bodyPr wrap="square" rtlCol="0" anchor="t">
            <a:spAutoFit/>
          </a:bodyPr>
          <a:lstStyle/>
          <a:p>
            <a:pPr marL="635" indent="-635" algn="just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You can use 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“the”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with comparative adjectives to emphasize that one thing depends on another.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17878" y="5661034"/>
            <a:ext cx="1016635" cy="573405"/>
          </a:xfrm>
          <a:prstGeom prst="rightArrow">
            <a:avLst/>
          </a:prstGeom>
          <a:solidFill>
            <a:srgbClr val="95BDFF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Box 22"/>
          <p:cNvSpPr txBox="1"/>
          <p:nvPr/>
        </p:nvSpPr>
        <p:spPr>
          <a:xfrm>
            <a:off x="1102317" y="5601127"/>
            <a:ext cx="10654030" cy="1076325"/>
          </a:xfrm>
          <a:prstGeom prst="rect">
            <a:avLst/>
          </a:prstGeom>
          <a:solidFill>
            <a:srgbClr val="F7C8E0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3200" b="0" i="1" dirty="0">
                <a:latin typeface="Calibri" panose="020F0502020204030204" pitchFamily="34" charset="0"/>
                <a:cs typeface="Calibri" panose="020F0502020204030204" pitchFamily="34" charset="0"/>
              </a:rPr>
              <a:t>The + comparative </a:t>
            </a:r>
            <a:r>
              <a:rPr lang="en-US" sz="3200" b="0" i="1" dirty="0" err="1">
                <a:latin typeface="Calibri" panose="020F0502020204030204" pitchFamily="34" charset="0"/>
                <a:cs typeface="Calibri" panose="020F0502020204030204" pitchFamily="34" charset="0"/>
              </a:rPr>
              <a:t>adj</a:t>
            </a:r>
            <a:r>
              <a:rPr lang="en-US" sz="3200" b="0" i="1" dirty="0">
                <a:latin typeface="Calibri" panose="020F0502020204030204" pitchFamily="34" charset="0"/>
                <a:cs typeface="Calibri" panose="020F0502020204030204" pitchFamily="34" charset="0"/>
              </a:rPr>
              <a:t> 1 + clause 1, the + comparative </a:t>
            </a:r>
            <a:r>
              <a:rPr lang="en-US" sz="3200" b="0" i="1" dirty="0" err="1">
                <a:latin typeface="Calibri" panose="020F0502020204030204" pitchFamily="34" charset="0"/>
                <a:cs typeface="Calibri" panose="020F0502020204030204" pitchFamily="34" charset="0"/>
              </a:rPr>
              <a:t>adj</a:t>
            </a:r>
            <a:r>
              <a:rPr lang="en-US" sz="3200" b="0" i="1" dirty="0">
                <a:latin typeface="Calibri" panose="020F0502020204030204" pitchFamily="34" charset="0"/>
                <a:cs typeface="Calibri" panose="020F0502020204030204" pitchFamily="34" charset="0"/>
              </a:rPr>
              <a:t> 2 + clause 2</a:t>
            </a:r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9036" y="2893512"/>
            <a:ext cx="10893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2. The hotter the noodles are , the more delicious they get.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1265129" y="3443041"/>
            <a:ext cx="15281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914372" y="3453706"/>
            <a:ext cx="294152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  <p:bldP spid="12" grpId="0" bldLvl="0" animBg="1"/>
      <p:bldP spid="12" grpId="1"/>
      <p:bldP spid="17" grpId="0" animBg="1"/>
      <p:bldP spid="17" grpId="1" animBg="1"/>
      <p:bldP spid="23" grpId="0" animBg="1"/>
      <p:bldP spid="23" grpId="1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7878" y="-74295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70840" y="186690"/>
            <a:ext cx="524510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ym typeface="+mn-ea"/>
              </a:rPr>
              <a:t>DOUBLE COMPARATIVES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650240" y="1009015"/>
            <a:ext cx="57346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Look at Remember! box (p. 21):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3575" y="1592580"/>
            <a:ext cx="8919210" cy="509968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7878" y="-74295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70840" y="186690"/>
            <a:ext cx="524510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ym typeface="+mn-ea"/>
              </a:rPr>
              <a:t>DOUBLE COMPARATIVES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31570" y="1097915"/>
            <a:ext cx="10888345" cy="58356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sz="3200" b="1" dirty="0">
                <a:ln>
                  <a:noFill/>
                </a:ln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option to complete each sentence.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540385" y="1924050"/>
            <a:ext cx="11453495" cy="1322070"/>
          </a:xfrm>
          <a:prstGeom prst="rect">
            <a:avLst/>
          </a:prstGeom>
          <a:solidFill>
            <a:srgbClr val="B4E4FF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4000" b="1"/>
              <a:t>1.</a:t>
            </a:r>
            <a:r>
              <a:rPr lang="en-US" sz="4000"/>
              <a:t> Lan isn’t home yet. The </a:t>
            </a:r>
            <a:r>
              <a:rPr lang="en-US" sz="4000" b="1">
                <a:solidFill>
                  <a:schemeClr val="accent2"/>
                </a:solidFill>
              </a:rPr>
              <a:t>later / more late</a:t>
            </a:r>
            <a:r>
              <a:rPr lang="en-US" sz="4000"/>
              <a:t> it gets, the more worried I get about her.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540385" y="3254375"/>
            <a:ext cx="11453495" cy="1322070"/>
          </a:xfrm>
          <a:prstGeom prst="rect">
            <a:avLst/>
          </a:prstGeom>
          <a:solidFill>
            <a:srgbClr val="DFFFD8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4000" b="1"/>
              <a:t>2.</a:t>
            </a:r>
            <a:r>
              <a:rPr lang="en-US" sz="4000"/>
              <a:t> He wants a new house. The larger the house is, the </a:t>
            </a:r>
            <a:r>
              <a:rPr lang="en-US" sz="4000" b="1">
                <a:solidFill>
                  <a:schemeClr val="accent2"/>
                </a:solidFill>
              </a:rPr>
              <a:t>comfortable / more comfortable</a:t>
            </a:r>
            <a:r>
              <a:rPr lang="en-US" sz="4000"/>
              <a:t> he feels.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540385" y="4566920"/>
            <a:ext cx="11453495" cy="1322070"/>
          </a:xfrm>
          <a:prstGeom prst="rect">
            <a:avLst/>
          </a:prstGeom>
          <a:solidFill>
            <a:srgbClr val="F7C8E0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4000" b="1"/>
              <a:t>3.</a:t>
            </a:r>
            <a:r>
              <a:rPr lang="en-US" sz="4000"/>
              <a:t> She thinks the bigger the city is, </a:t>
            </a:r>
            <a:r>
              <a:rPr lang="en-US" sz="4000" b="1">
                <a:solidFill>
                  <a:schemeClr val="accent2"/>
                </a:solidFill>
              </a:rPr>
              <a:t>higher / the higher</a:t>
            </a:r>
            <a:r>
              <a:rPr lang="en-US" sz="4000"/>
              <a:t> the cost of living gets.</a:t>
            </a:r>
          </a:p>
        </p:txBody>
      </p:sp>
      <p:sp>
        <p:nvSpPr>
          <p:cNvPr id="11" name="Oval 10"/>
          <p:cNvSpPr/>
          <p:nvPr/>
        </p:nvSpPr>
        <p:spPr>
          <a:xfrm>
            <a:off x="5920740" y="1823085"/>
            <a:ext cx="1346200" cy="8763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571240" y="3852545"/>
            <a:ext cx="4089400" cy="8763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9260840" y="4462145"/>
            <a:ext cx="2931160" cy="8763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51175" y="4918075"/>
            <a:ext cx="3103245" cy="177419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11" grpId="0" animBg="1"/>
      <p:bldP spid="11" grpId="1" animBg="1"/>
      <p:bldP spid="14" grpId="0" bldLvl="0" animBg="1"/>
      <p:bldP spid="14" grpId="1" animBg="1"/>
      <p:bldP spid="15" grpId="0" bldLvl="0" animBg="1"/>
      <p:bldP spid="1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7878" y="-74295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70840" y="186690"/>
            <a:ext cx="524510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ym typeface="+mn-ea"/>
              </a:rPr>
              <a:t>DOUBLE COMPARATIVES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31570" y="1097915"/>
            <a:ext cx="10888345" cy="58356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sz="3200" b="1" dirty="0">
                <a:ln>
                  <a:noFill/>
                </a:ln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option to complete each sentence.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540385" y="3584575"/>
            <a:ext cx="11453495" cy="1322070"/>
          </a:xfrm>
          <a:prstGeom prst="rect">
            <a:avLst/>
          </a:prstGeom>
          <a:solidFill>
            <a:srgbClr val="DFFFD8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4000" b="1"/>
              <a:t>5.</a:t>
            </a:r>
            <a:r>
              <a:rPr lang="en-US" sz="4000"/>
              <a:t> The larger population the town has, </a:t>
            </a:r>
            <a:r>
              <a:rPr lang="en-US" sz="4000" b="1">
                <a:solidFill>
                  <a:schemeClr val="accent2"/>
                </a:solidFill>
              </a:rPr>
              <a:t>more difficult / the more difficult</a:t>
            </a:r>
            <a:r>
              <a:rPr lang="en-US" sz="4000"/>
              <a:t> it is to find a job.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542290" y="2256155"/>
            <a:ext cx="11453495" cy="1322070"/>
          </a:xfrm>
          <a:prstGeom prst="rect">
            <a:avLst/>
          </a:prstGeom>
          <a:solidFill>
            <a:srgbClr val="B4E4FF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4000" b="1"/>
              <a:t>4.</a:t>
            </a:r>
            <a:r>
              <a:rPr lang="en-US" sz="4000"/>
              <a:t> The </a:t>
            </a:r>
            <a:r>
              <a:rPr lang="en-US" sz="4000" b="1">
                <a:solidFill>
                  <a:schemeClr val="accent2"/>
                </a:solidFill>
              </a:rPr>
              <a:t>famouser / more famous</a:t>
            </a:r>
            <a:r>
              <a:rPr lang="en-US" sz="4000"/>
              <a:t> the city is, the higher number of tourists it can attract.</a:t>
            </a:r>
          </a:p>
        </p:txBody>
      </p:sp>
      <p:sp>
        <p:nvSpPr>
          <p:cNvPr id="11" name="Oval 10"/>
          <p:cNvSpPr/>
          <p:nvPr/>
        </p:nvSpPr>
        <p:spPr>
          <a:xfrm>
            <a:off x="4396740" y="2077085"/>
            <a:ext cx="3085465" cy="8763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542290" y="4100195"/>
            <a:ext cx="3854450" cy="8763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 animBg="1"/>
      <p:bldP spid="10" grpId="1" animBg="1"/>
      <p:bldP spid="11" grpId="0" bldLvl="0" animBg="1"/>
      <p:bldP spid="11" grpId="1" animBg="1"/>
      <p:bldP spid="2" grpId="0" bldLvl="0" animBg="1"/>
      <p:bldP spid="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19685"/>
            <a:ext cx="12330430" cy="1083310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8870" y="1042035"/>
            <a:ext cx="10888345" cy="107632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Find a mistake in the underlined parts in each sentence below and correct it.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1445" y="194945"/>
            <a:ext cx="610044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ym typeface="+mn-ea"/>
              </a:rPr>
              <a:t>DOUBLE COMPARATIVES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469900" y="1494155"/>
            <a:ext cx="11722100" cy="3046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2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1.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I love the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spicy food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in this city.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The hottest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the food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 the more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  I like it.</a:t>
            </a:r>
          </a:p>
          <a:p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525145" y="3532505"/>
            <a:ext cx="11722100" cy="3046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2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2.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I got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stuck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in a traffic jam yesterday. The more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congested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the road, the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tired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became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3024505" y="2575560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7177405" y="2575560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10593705" y="2575560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1970405" y="4624070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9" name="Text Box 18"/>
          <p:cNvSpPr txBox="1"/>
          <p:nvPr/>
        </p:nvSpPr>
        <p:spPr>
          <a:xfrm>
            <a:off x="9247505" y="4700270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1339215" y="5868035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21" name="Multiply 20"/>
          <p:cNvSpPr/>
          <p:nvPr/>
        </p:nvSpPr>
        <p:spPr>
          <a:xfrm>
            <a:off x="6563042" y="2550217"/>
            <a:ext cx="1598930" cy="7112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Box 22"/>
          <p:cNvSpPr txBox="1"/>
          <p:nvPr/>
        </p:nvSpPr>
        <p:spPr>
          <a:xfrm>
            <a:off x="6546215" y="1483995"/>
            <a:ext cx="260921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hotter</a:t>
            </a:r>
          </a:p>
        </p:txBody>
      </p:sp>
      <p:sp>
        <p:nvSpPr>
          <p:cNvPr id="24" name="Multiply 23"/>
          <p:cNvSpPr/>
          <p:nvPr/>
        </p:nvSpPr>
        <p:spPr>
          <a:xfrm>
            <a:off x="829406" y="5627092"/>
            <a:ext cx="1598930" cy="7112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Box 24"/>
          <p:cNvSpPr txBox="1"/>
          <p:nvPr/>
        </p:nvSpPr>
        <p:spPr>
          <a:xfrm>
            <a:off x="1028065" y="4927600"/>
            <a:ext cx="260921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tired</a:t>
            </a:r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xmlns="" id="{FB1788DE-3042-E077-EC9C-05B5051392B4}"/>
              </a:ext>
            </a:extLst>
          </p:cNvPr>
          <p:cNvSpPr txBox="1"/>
          <p:nvPr/>
        </p:nvSpPr>
        <p:spPr>
          <a:xfrm>
            <a:off x="9626600" y="2561377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xmlns="" id="{950D9433-937F-3812-2F84-AF3A1FC4AAF9}"/>
              </a:ext>
            </a:extLst>
          </p:cNvPr>
          <p:cNvSpPr txBox="1"/>
          <p:nvPr/>
        </p:nvSpPr>
        <p:spPr>
          <a:xfrm>
            <a:off x="2784475" y="5861328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21" grpId="0" bldLvl="0" animBg="1"/>
      <p:bldP spid="21" grpId="1" animBg="1"/>
      <p:bldP spid="23" grpId="0"/>
      <p:bldP spid="23" grpId="1"/>
      <p:bldP spid="24" grpId="0" bldLvl="0" animBg="1"/>
      <p:bldP spid="24" grpId="1" animBg="1"/>
      <p:bldP spid="25" grpId="0"/>
      <p:bldP spid="2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19685"/>
            <a:ext cx="12330430" cy="1083310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8870" y="1042035"/>
            <a:ext cx="10888345" cy="107632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Find a mistake in the underlined parts in each sentence below and correct it.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1445" y="194945"/>
            <a:ext cx="610044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ym typeface="+mn-ea"/>
              </a:rPr>
              <a:t>DOUBLE COMPARATIVES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469900" y="2179955"/>
            <a:ext cx="11722100" cy="112402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2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3.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modern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the library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the more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attractive it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to teenagers.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428625" y="3442970"/>
            <a:ext cx="11722100" cy="23551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2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4.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The streets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getting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dirtier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. The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more crowded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this city is, </a:t>
            </a:r>
          </a:p>
          <a:p>
            <a:pPr>
              <a:lnSpc>
                <a:spcPct val="2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more polluted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it becomes.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2135505" y="3194050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5775325" y="3181350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8866505" y="3176270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4840605" y="4504055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19" name="Text Box 18"/>
          <p:cNvSpPr txBox="1"/>
          <p:nvPr/>
        </p:nvSpPr>
        <p:spPr>
          <a:xfrm>
            <a:off x="7601585" y="4522470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1262533" y="5866130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</a:p>
        </p:txBody>
      </p:sp>
      <p:sp>
        <p:nvSpPr>
          <p:cNvPr id="21" name="Multiply 20"/>
          <p:cNvSpPr/>
          <p:nvPr/>
        </p:nvSpPr>
        <p:spPr>
          <a:xfrm>
            <a:off x="1511622" y="3087370"/>
            <a:ext cx="1598930" cy="7112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Box 22"/>
          <p:cNvSpPr txBox="1"/>
          <p:nvPr/>
        </p:nvSpPr>
        <p:spPr>
          <a:xfrm>
            <a:off x="1492650" y="2186305"/>
            <a:ext cx="260921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modern</a:t>
            </a:r>
          </a:p>
        </p:txBody>
      </p:sp>
      <p:sp>
        <p:nvSpPr>
          <p:cNvPr id="24" name="Multiply 23"/>
          <p:cNvSpPr/>
          <p:nvPr/>
        </p:nvSpPr>
        <p:spPr>
          <a:xfrm>
            <a:off x="756541" y="5483711"/>
            <a:ext cx="1937291" cy="7112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Box 24"/>
          <p:cNvSpPr txBox="1"/>
          <p:nvPr/>
        </p:nvSpPr>
        <p:spPr>
          <a:xfrm>
            <a:off x="342741" y="4720348"/>
            <a:ext cx="260921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more polluted</a:t>
            </a:r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xmlns="" id="{15AF4BFB-0C27-D074-8380-6E2CF955B102}"/>
              </a:ext>
            </a:extLst>
          </p:cNvPr>
          <p:cNvSpPr txBox="1"/>
          <p:nvPr/>
        </p:nvSpPr>
        <p:spPr>
          <a:xfrm>
            <a:off x="4778375" y="3155063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6" name="Text Box 17">
            <a:extLst>
              <a:ext uri="{FF2B5EF4-FFF2-40B4-BE49-F238E27FC236}">
                <a16:creationId xmlns:a16="http://schemas.microsoft.com/office/drawing/2014/main" xmlns="" id="{077FA3CB-8CB4-94B9-6E72-A7298A956D9E}"/>
              </a:ext>
            </a:extLst>
          </p:cNvPr>
          <p:cNvSpPr txBox="1"/>
          <p:nvPr/>
        </p:nvSpPr>
        <p:spPr>
          <a:xfrm>
            <a:off x="2866072" y="4410740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21" grpId="0" bldLvl="0" animBg="1"/>
      <p:bldP spid="21" grpId="1" animBg="1"/>
      <p:bldP spid="23" grpId="0"/>
      <p:bldP spid="23" grpId="1"/>
      <p:bldP spid="24" grpId="0" bldLvl="0" animBg="1"/>
      <p:bldP spid="24" grpId="1" animBg="1"/>
      <p:bldP spid="25" grpId="0"/>
      <p:bldP spid="25" grpId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536</TotalTime>
  <Words>957</Words>
  <Application>Microsoft Office PowerPoint</Application>
  <PresentationFormat>Custom</PresentationFormat>
  <Paragraphs>179</Paragraphs>
  <Slides>20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284</cp:revision>
  <dcterms:created xsi:type="dcterms:W3CDTF">2020-12-09T02:04:00Z</dcterms:created>
  <dcterms:modified xsi:type="dcterms:W3CDTF">2024-10-01T22:53:22Z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823C590716E34869B370A41AA84A4474_13</vt:lpwstr>
  </property>
  <property fmtid="{D5CDD505-2E9C-101B-9397-08002B2CF9AE}" pid="3" name="KSOProductBuildVer">
    <vt:lpwstr>1033-12.2.0.13266</vt:lpwstr>
  </property>
</Properties>
</file>