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41" r:id="rId2"/>
    <p:sldId id="257" r:id="rId3"/>
    <p:sldId id="336" r:id="rId4"/>
    <p:sldId id="337" r:id="rId5"/>
    <p:sldId id="258" r:id="rId6"/>
    <p:sldId id="292" r:id="rId7"/>
    <p:sldId id="290" r:id="rId8"/>
    <p:sldId id="259" r:id="rId9"/>
    <p:sldId id="291" r:id="rId10"/>
    <p:sldId id="338" r:id="rId11"/>
    <p:sldId id="278" r:id="rId12"/>
    <p:sldId id="293" r:id="rId13"/>
    <p:sldId id="339" r:id="rId14"/>
    <p:sldId id="261" r:id="rId15"/>
    <p:sldId id="283" r:id="rId16"/>
    <p:sldId id="340" r:id="rId17"/>
    <p:sldId id="262" r:id="rId18"/>
    <p:sldId id="306" r:id="rId19"/>
    <p:sldId id="301" r:id="rId20"/>
    <p:sldId id="303" r:id="rId21"/>
    <p:sldId id="333" r:id="rId22"/>
    <p:sldId id="304" r:id="rId23"/>
    <p:sldId id="342" r:id="rId24"/>
    <p:sldId id="295" r:id="rId25"/>
    <p:sldId id="296" r:id="rId26"/>
    <p:sldId id="297" r:id="rId27"/>
    <p:sldId id="298"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FF"/>
    <a:srgbClr val="00FFFF"/>
    <a:srgbClr val="DAE3F3"/>
    <a:srgbClr val="FF0066"/>
    <a:srgbClr val="836EBD"/>
    <a:srgbClr val="7D68B5"/>
    <a:srgbClr val="006897"/>
    <a:srgbClr val="F9E9DB"/>
    <a:srgbClr val="F9F6ED"/>
    <a:srgbClr val="F3EF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4" autoAdjust="0"/>
    <p:restoredTop sz="94660"/>
  </p:normalViewPr>
  <p:slideViewPr>
    <p:cSldViewPr snapToGrid="0">
      <p:cViewPr varScale="1">
        <p:scale>
          <a:sx n="63" d="100"/>
          <a:sy n="63" d="100"/>
        </p:scale>
        <p:origin x="8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DDBA9-E186-4E2F-96C3-89006AA913F4}"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1AD42-EC7E-4770-8BFF-955DC0419C67}" type="slidenum">
              <a:rPr lang="en-US" smtClean="0"/>
              <a:t>‹#›</a:t>
            </a:fld>
            <a:endParaRPr lang="en-US"/>
          </a:p>
        </p:txBody>
      </p:sp>
    </p:spTree>
    <p:extLst>
      <p:ext uri="{BB962C8B-B14F-4D97-AF65-F5344CB8AC3E}">
        <p14:creationId xmlns:p14="http://schemas.microsoft.com/office/powerpoint/2010/main" val="438067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28</a:t>
            </a:fld>
            <a:endParaRPr lang="en-US"/>
          </a:p>
        </p:txBody>
      </p:sp>
    </p:spTree>
    <p:extLst>
      <p:ext uri="{BB962C8B-B14F-4D97-AF65-F5344CB8AC3E}">
        <p14:creationId xmlns:p14="http://schemas.microsoft.com/office/powerpoint/2010/main" val="9575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CEE6-0CDB-4686-A647-83A6E8D21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0194DF-F4FA-4ED5-9AB0-792365B15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BDE75F-7510-4BB5-868C-85131747DA67}"/>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9355374A-CE72-4796-B4F1-6383B7F47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E502-C043-486D-BD71-4EAA7CEC7A3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295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44C0-7AB4-4BF8-89DA-857FE14B3C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D83DDA-72CC-41B7-B79A-7BBEB384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D59C4-D66E-408E-8D47-C73C7DC3477C}"/>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6B7C54C2-CBF0-44A6-88CF-B404DFFBE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11209-56D9-4115-8DFC-A6F55F4FDB2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45552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9BA61-E0C3-47B4-92BC-62E59257F3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42D1C1-9EFA-4BD5-85D6-0FF50CD7C8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657A5-27DA-4133-BB5C-E6D15A773DB6}"/>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62377584-FD04-4CAA-9191-4B474F61B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602010-8E2B-4CA8-BE76-50E55F10DE2A}"/>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70640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150441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34C-D4B9-4BCD-AE09-20A2BDA48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BBCDAC-4A6F-44C1-AEEC-0EE58FAD62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0D9B9-0150-474A-A78A-AF4CE0B3D90E}"/>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7D286A6B-BFFB-4E25-840A-8C0CF329E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ABFFA-D5F3-4E9D-96C1-9BACB908FF95}"/>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5535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CDAA8-5F7B-40A5-895B-03D2CAF6BA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D707A-0A78-48DD-96AF-15C7A0EFDA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D8472-8B60-4A5C-B20C-50DA2A017417}"/>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D881D762-4498-439A-963D-9B31469C3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60BB7-7D6A-4C4F-858A-467B67B954DB}"/>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63811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10F7-414A-4023-B7EF-F07E60C15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5AD6E-3CCD-4075-996C-9544CA77FB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8B113-B7FA-41D6-9A0A-9ACFF870F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48ADE-4D76-4B8C-974D-16F2D56A9074}"/>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6" name="Footer Placeholder 5">
            <a:extLst>
              <a:ext uri="{FF2B5EF4-FFF2-40B4-BE49-F238E27FC236}">
                <a16:creationId xmlns:a16="http://schemas.microsoft.com/office/drawing/2014/main" id="{569BFD83-32E0-4482-A5BD-5F86F9571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3A1A42-316E-489E-BEEC-E09F3CDE2AD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3298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0F78E-BA75-4433-94CA-0B43DF8036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E4D8A-FCD2-4C16-A2EA-6E941B3048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FBCBC-5AD6-4233-8326-CB6A15B964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7FBC4-A697-4C46-BC76-0CE969A755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6EB172-A25F-4A5B-9CEB-6E974E0D67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6EBE9B-C396-4203-8081-FF0EE629A79F}"/>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8" name="Footer Placeholder 7">
            <a:extLst>
              <a:ext uri="{FF2B5EF4-FFF2-40B4-BE49-F238E27FC236}">
                <a16:creationId xmlns:a16="http://schemas.microsoft.com/office/drawing/2014/main" id="{DB28DC57-28CF-4ABC-80B4-B4108A479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07C064-288F-48D5-95EC-4038DE45C7E9}"/>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869319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2341-3314-4349-B08C-5ADBCADC1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046FF-2B06-46EC-9D68-213610D277B7}"/>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4" name="Footer Placeholder 3">
            <a:extLst>
              <a:ext uri="{FF2B5EF4-FFF2-40B4-BE49-F238E27FC236}">
                <a16:creationId xmlns:a16="http://schemas.microsoft.com/office/drawing/2014/main" id="{63140E26-66C2-435E-87D1-4A16BEDEF5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805E2-3903-4725-B014-5FA637AE233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211124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C0538-A207-4091-8DE9-C9B16F2E72B9}"/>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3" name="Footer Placeholder 2">
            <a:extLst>
              <a:ext uri="{FF2B5EF4-FFF2-40B4-BE49-F238E27FC236}">
                <a16:creationId xmlns:a16="http://schemas.microsoft.com/office/drawing/2014/main" id="{16278A5E-FB8A-4416-959C-FEBF4BBC92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9B9D45-C3D5-4780-A9D5-DA433A4D8FC8}"/>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351578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0E35-7997-4CC2-9B40-0CFF8AEA59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939AA-A81A-4E67-9CCE-1954D2DD11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F844F1-829E-43DE-836D-BBC992590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AB9ADC-765F-41FB-BAFA-3B84981F8DF6}"/>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6" name="Footer Placeholder 5">
            <a:extLst>
              <a:ext uri="{FF2B5EF4-FFF2-40B4-BE49-F238E27FC236}">
                <a16:creationId xmlns:a16="http://schemas.microsoft.com/office/drawing/2014/main" id="{2377A798-C02D-4D27-BA95-633E9E667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E7F90-D9DF-40B8-8DA3-31AF7178C0C0}"/>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1565074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7D5DC-27DF-40BF-8066-DC8A870CA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550588-F076-4969-80FF-C6D58502B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7ED615-3E03-4029-B8C2-1A265DF81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1EA71B-0629-4B6A-B891-EED45D4369D9}"/>
              </a:ext>
            </a:extLst>
          </p:cNvPr>
          <p:cNvSpPr>
            <a:spLocks noGrp="1"/>
          </p:cNvSpPr>
          <p:nvPr>
            <p:ph type="dt" sz="half" idx="10"/>
          </p:nvPr>
        </p:nvSpPr>
        <p:spPr/>
        <p:txBody>
          <a:bodyPr/>
          <a:lstStyle/>
          <a:p>
            <a:fld id="{CB8205E1-A2C2-4682-9C56-AD2CF8E081C6}" type="datetimeFigureOut">
              <a:rPr lang="en-US" smtClean="0"/>
              <a:t>11/6/2024</a:t>
            </a:fld>
            <a:endParaRPr lang="en-US"/>
          </a:p>
        </p:txBody>
      </p:sp>
      <p:sp>
        <p:nvSpPr>
          <p:cNvPr id="6" name="Footer Placeholder 5">
            <a:extLst>
              <a:ext uri="{FF2B5EF4-FFF2-40B4-BE49-F238E27FC236}">
                <a16:creationId xmlns:a16="http://schemas.microsoft.com/office/drawing/2014/main" id="{B63C206D-2AA7-4138-ABC8-09FFC9B82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F1E1BA-07A0-4E4D-8CE5-F37956C9DFE4}"/>
              </a:ext>
            </a:extLst>
          </p:cNvPr>
          <p:cNvSpPr>
            <a:spLocks noGrp="1"/>
          </p:cNvSpPr>
          <p:nvPr>
            <p:ph type="sldNum" sz="quarter" idx="12"/>
          </p:nvPr>
        </p:nvSpPr>
        <p:spPr/>
        <p:txBody>
          <a:bodyPr/>
          <a:lstStyle/>
          <a:p>
            <a:fld id="{60DECAD1-EDA6-42E5-9414-6B7A8A67FDCB}" type="slidenum">
              <a:rPr lang="en-US" smtClean="0"/>
              <a:t>‹#›</a:t>
            </a:fld>
            <a:endParaRPr lang="en-US"/>
          </a:p>
        </p:txBody>
      </p:sp>
    </p:spTree>
    <p:extLst>
      <p:ext uri="{BB962C8B-B14F-4D97-AF65-F5344CB8AC3E}">
        <p14:creationId xmlns:p14="http://schemas.microsoft.com/office/powerpoint/2010/main" val="58586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2A8E0-EEE2-47E5-B046-9419BE0DF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78383B-5864-4B49-ABB7-7FA27673DB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2944-01A4-4FAE-8141-9D22EC30E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8205E1-A2C2-4682-9C56-AD2CF8E081C6}" type="datetimeFigureOut">
              <a:rPr lang="en-US" smtClean="0"/>
              <a:t>11/6/2024</a:t>
            </a:fld>
            <a:endParaRPr lang="en-US"/>
          </a:p>
        </p:txBody>
      </p:sp>
      <p:sp>
        <p:nvSpPr>
          <p:cNvPr id="5" name="Footer Placeholder 4">
            <a:extLst>
              <a:ext uri="{FF2B5EF4-FFF2-40B4-BE49-F238E27FC236}">
                <a16:creationId xmlns:a16="http://schemas.microsoft.com/office/drawing/2014/main" id="{24662894-063F-40E6-94CA-D101FE952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EB94D-E3C5-4172-86C3-5E9EE2730C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DECAD1-EDA6-42E5-9414-6B7A8A67FDCB}" type="slidenum">
              <a:rPr lang="en-US" smtClean="0"/>
              <a:t>‹#›</a:t>
            </a:fld>
            <a:endParaRPr lang="en-US"/>
          </a:p>
        </p:txBody>
      </p:sp>
    </p:spTree>
    <p:extLst>
      <p:ext uri="{BB962C8B-B14F-4D97-AF65-F5344CB8AC3E}">
        <p14:creationId xmlns:p14="http://schemas.microsoft.com/office/powerpoint/2010/main" val="116811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gif"/><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DA2FF-0849-AA3A-2BDC-209E191F9799}"/>
              </a:ext>
            </a:extLst>
          </p:cNvPr>
          <p:cNvSpPr>
            <a:spLocks noGrp="1"/>
          </p:cNvSpPr>
          <p:nvPr>
            <p:ph type="ctrTitle"/>
          </p:nvPr>
        </p:nvSpPr>
        <p:spPr>
          <a:xfrm>
            <a:off x="1280160" y="228600"/>
            <a:ext cx="9387840" cy="3281363"/>
          </a:xfrm>
        </p:spPr>
        <p:txBody>
          <a:bodyPr>
            <a:normAutofit/>
          </a:bodyPr>
          <a:lstStyle/>
          <a:p>
            <a:r>
              <a:rPr lang="vi-VN" dirty="0">
                <a:solidFill>
                  <a:srgbClr val="FF0000"/>
                </a:solidFill>
              </a:rPr>
              <a:t>NHIỆT LIỆT CHÀO MỪNG THẦY ,CÔ GIÁO VỀ DỰ TIẾT HỘI GIẢNG </a:t>
            </a:r>
            <a:endParaRPr lang="en-US" dirty="0"/>
          </a:p>
        </p:txBody>
      </p:sp>
      <p:sp>
        <p:nvSpPr>
          <p:cNvPr id="3" name="Subtitle 2">
            <a:extLst>
              <a:ext uri="{FF2B5EF4-FFF2-40B4-BE49-F238E27FC236}">
                <a16:creationId xmlns:a16="http://schemas.microsoft.com/office/drawing/2014/main" id="{E89AE7E4-A9F9-A6DB-23CF-EDC013983DD9}"/>
              </a:ext>
            </a:extLst>
          </p:cNvPr>
          <p:cNvSpPr>
            <a:spLocks noGrp="1"/>
          </p:cNvSpPr>
          <p:nvPr>
            <p:ph type="subTitle" idx="1"/>
          </p:nvPr>
        </p:nvSpPr>
        <p:spPr>
          <a:xfrm>
            <a:off x="1524000" y="4267200"/>
            <a:ext cx="8930640" cy="2362200"/>
          </a:xfrm>
        </p:spPr>
        <p:txBody>
          <a:bodyPr/>
          <a:lstStyle/>
          <a:p>
            <a:r>
              <a:rPr lang="vi-VN" b="1" dirty="0">
                <a:solidFill>
                  <a:srgbClr val="002060"/>
                </a:solidFill>
              </a:rPr>
              <a:t>MÔN :KHTN</a:t>
            </a:r>
            <a:r>
              <a:rPr lang="vi-VN" sz="2800" b="1" dirty="0">
                <a:solidFill>
                  <a:srgbClr val="002060"/>
                </a:solidFill>
              </a:rPr>
              <a:t> </a:t>
            </a:r>
            <a:r>
              <a:rPr lang="en-US" sz="2800" b="1" dirty="0">
                <a:solidFill>
                  <a:srgbClr val="002060"/>
                </a:solidFill>
              </a:rPr>
              <a:t>7 </a:t>
            </a:r>
            <a:r>
              <a:rPr lang="vi-VN" b="1" dirty="0">
                <a:solidFill>
                  <a:srgbClr val="002060"/>
                </a:solidFill>
              </a:rPr>
              <a:t>-</a:t>
            </a:r>
            <a:r>
              <a:rPr lang="en-US" b="1" dirty="0">
                <a:solidFill>
                  <a:srgbClr val="002060"/>
                </a:solidFill>
              </a:rPr>
              <a:t> </a:t>
            </a:r>
            <a:r>
              <a:rPr lang="vi-VN" b="1" dirty="0">
                <a:solidFill>
                  <a:srgbClr val="002060"/>
                </a:solidFill>
              </a:rPr>
              <a:t>SINH HỌC </a:t>
            </a:r>
          </a:p>
          <a:p>
            <a:r>
              <a:rPr lang="vi-VN" b="1" dirty="0">
                <a:solidFill>
                  <a:srgbClr val="002060"/>
                </a:solidFill>
              </a:rPr>
              <a:t>GIÁO VIÊN : PHẠM THỊ YẾN </a:t>
            </a:r>
          </a:p>
        </p:txBody>
      </p:sp>
    </p:spTree>
    <p:extLst>
      <p:ext uri="{BB962C8B-B14F-4D97-AF65-F5344CB8AC3E}">
        <p14:creationId xmlns:p14="http://schemas.microsoft.com/office/powerpoint/2010/main" val="54211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33"/>
          <p:cNvGrpSpPr/>
          <p:nvPr/>
        </p:nvGrpSpPr>
        <p:grpSpPr>
          <a:xfrm flipH="1">
            <a:off x="9484123" y="3657435"/>
            <a:ext cx="2640695" cy="2863403"/>
            <a:chOff x="6065838" y="2187575"/>
            <a:chExt cx="3355975" cy="4094163"/>
          </a:xfrm>
        </p:grpSpPr>
        <p:sp>
          <p:nvSpPr>
            <p:cNvPr id="16" name="Freeform 14"/>
            <p:cNvSpPr/>
            <p:nvPr/>
          </p:nvSpPr>
          <p:spPr bwMode="auto">
            <a:xfrm>
              <a:off x="8180388" y="3546475"/>
              <a:ext cx="328613" cy="190500"/>
            </a:xfrm>
            <a:custGeom>
              <a:avLst/>
              <a:gdLst>
                <a:gd name="T0" fmla="*/ 176 w 176"/>
                <a:gd name="T1" fmla="*/ 63 h 102"/>
                <a:gd name="T2" fmla="*/ 115 w 176"/>
                <a:gd name="T3" fmla="*/ 49 h 102"/>
                <a:gd name="T4" fmla="*/ 59 w 176"/>
                <a:gd name="T5" fmla="*/ 99 h 102"/>
                <a:gd name="T6" fmla="*/ 3 w 176"/>
                <a:gd name="T7" fmla="*/ 65 h 102"/>
                <a:gd name="T8" fmla="*/ 51 w 176"/>
                <a:gd name="T9" fmla="*/ 0 h 102"/>
                <a:gd name="T10" fmla="*/ 176 w 176"/>
                <a:gd name="T11" fmla="*/ 63 h 102"/>
              </a:gdLst>
              <a:ahLst/>
              <a:cxnLst>
                <a:cxn ang="0">
                  <a:pos x="T0" y="T1"/>
                </a:cxn>
                <a:cxn ang="0">
                  <a:pos x="T2" y="T3"/>
                </a:cxn>
                <a:cxn ang="0">
                  <a:pos x="T4" y="T5"/>
                </a:cxn>
                <a:cxn ang="0">
                  <a:pos x="T6" y="T7"/>
                </a:cxn>
                <a:cxn ang="0">
                  <a:pos x="T8" y="T9"/>
                </a:cxn>
                <a:cxn ang="0">
                  <a:pos x="T10" y="T11"/>
                </a:cxn>
              </a:cxnLst>
              <a:rect l="0" t="0" r="r" b="b"/>
              <a:pathLst>
                <a:path w="176" h="102">
                  <a:moveTo>
                    <a:pt x="176" y="63"/>
                  </a:moveTo>
                  <a:cubicBezTo>
                    <a:pt x="176" y="63"/>
                    <a:pt x="129" y="49"/>
                    <a:pt x="115" y="49"/>
                  </a:cubicBezTo>
                  <a:cubicBezTo>
                    <a:pt x="101" y="50"/>
                    <a:pt x="71" y="102"/>
                    <a:pt x="59" y="99"/>
                  </a:cubicBezTo>
                  <a:cubicBezTo>
                    <a:pt x="47" y="96"/>
                    <a:pt x="7" y="88"/>
                    <a:pt x="3" y="65"/>
                  </a:cubicBezTo>
                  <a:cubicBezTo>
                    <a:pt x="0" y="41"/>
                    <a:pt x="51" y="0"/>
                    <a:pt x="51" y="0"/>
                  </a:cubicBezTo>
                  <a:cubicBezTo>
                    <a:pt x="51" y="0"/>
                    <a:pt x="159" y="44"/>
                    <a:pt x="176" y="63"/>
                  </a:cubicBezTo>
                  <a:close/>
                </a:path>
              </a:pathLst>
            </a:custGeom>
            <a:solidFill>
              <a:srgbClr val="F2CE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5"/>
            <p:cNvSpPr/>
            <p:nvPr/>
          </p:nvSpPr>
          <p:spPr bwMode="auto">
            <a:xfrm>
              <a:off x="7980363" y="2513013"/>
              <a:ext cx="1441450" cy="1484312"/>
            </a:xfrm>
            <a:custGeom>
              <a:avLst/>
              <a:gdLst>
                <a:gd name="T0" fmla="*/ 0 w 770"/>
                <a:gd name="T1" fmla="*/ 763 h 793"/>
                <a:gd name="T2" fmla="*/ 753 w 770"/>
                <a:gd name="T3" fmla="*/ 0 h 793"/>
                <a:gd name="T4" fmla="*/ 770 w 770"/>
                <a:gd name="T5" fmla="*/ 16 h 793"/>
                <a:gd name="T6" fmla="*/ 45 w 770"/>
                <a:gd name="T7" fmla="*/ 793 h 793"/>
                <a:gd name="T8" fmla="*/ 0 w 770"/>
                <a:gd name="T9" fmla="*/ 763 h 793"/>
              </a:gdLst>
              <a:ahLst/>
              <a:cxnLst>
                <a:cxn ang="0">
                  <a:pos x="T0" y="T1"/>
                </a:cxn>
                <a:cxn ang="0">
                  <a:pos x="T2" y="T3"/>
                </a:cxn>
                <a:cxn ang="0">
                  <a:pos x="T4" y="T5"/>
                </a:cxn>
                <a:cxn ang="0">
                  <a:pos x="T6" y="T7"/>
                </a:cxn>
                <a:cxn ang="0">
                  <a:pos x="T8" y="T9"/>
                </a:cxn>
              </a:cxnLst>
              <a:rect l="0" t="0" r="r" b="b"/>
              <a:pathLst>
                <a:path w="770" h="793">
                  <a:moveTo>
                    <a:pt x="0" y="763"/>
                  </a:moveTo>
                  <a:cubicBezTo>
                    <a:pt x="0" y="763"/>
                    <a:pt x="700" y="39"/>
                    <a:pt x="753" y="0"/>
                  </a:cubicBezTo>
                  <a:cubicBezTo>
                    <a:pt x="753" y="0"/>
                    <a:pt x="762" y="8"/>
                    <a:pt x="770" y="16"/>
                  </a:cubicBezTo>
                  <a:cubicBezTo>
                    <a:pt x="770" y="16"/>
                    <a:pt x="97" y="744"/>
                    <a:pt x="45" y="793"/>
                  </a:cubicBezTo>
                  <a:cubicBezTo>
                    <a:pt x="45" y="793"/>
                    <a:pt x="7" y="791"/>
                    <a:pt x="0" y="763"/>
                  </a:cubicBez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6"/>
            <p:cNvSpPr/>
            <p:nvPr/>
          </p:nvSpPr>
          <p:spPr bwMode="auto">
            <a:xfrm>
              <a:off x="8418513" y="3548063"/>
              <a:ext cx="142875" cy="119062"/>
            </a:xfrm>
            <a:custGeom>
              <a:avLst/>
              <a:gdLst>
                <a:gd name="T0" fmla="*/ 77 w 77"/>
                <a:gd name="T1" fmla="*/ 28 h 64"/>
                <a:gd name="T2" fmla="*/ 24 w 77"/>
                <a:gd name="T3" fmla="*/ 4 h 64"/>
                <a:gd name="T4" fmla="*/ 4 w 77"/>
                <a:gd name="T5" fmla="*/ 41 h 64"/>
                <a:gd name="T6" fmla="*/ 58 w 77"/>
                <a:gd name="T7" fmla="*/ 64 h 64"/>
                <a:gd name="T8" fmla="*/ 77 w 77"/>
                <a:gd name="T9" fmla="*/ 28 h 64"/>
              </a:gdLst>
              <a:ahLst/>
              <a:cxnLst>
                <a:cxn ang="0">
                  <a:pos x="T0" y="T1"/>
                </a:cxn>
                <a:cxn ang="0">
                  <a:pos x="T2" y="T3"/>
                </a:cxn>
                <a:cxn ang="0">
                  <a:pos x="T4" y="T5"/>
                </a:cxn>
                <a:cxn ang="0">
                  <a:pos x="T6" y="T7"/>
                </a:cxn>
                <a:cxn ang="0">
                  <a:pos x="T8" y="T9"/>
                </a:cxn>
              </a:cxnLst>
              <a:rect l="0" t="0" r="r" b="b"/>
              <a:pathLst>
                <a:path w="77" h="64">
                  <a:moveTo>
                    <a:pt x="77" y="28"/>
                  </a:moveTo>
                  <a:cubicBezTo>
                    <a:pt x="77" y="28"/>
                    <a:pt x="33" y="7"/>
                    <a:pt x="24" y="4"/>
                  </a:cubicBezTo>
                  <a:cubicBezTo>
                    <a:pt x="15" y="0"/>
                    <a:pt x="0" y="30"/>
                    <a:pt x="4" y="41"/>
                  </a:cubicBezTo>
                  <a:cubicBezTo>
                    <a:pt x="9" y="53"/>
                    <a:pt x="50" y="64"/>
                    <a:pt x="58" y="64"/>
                  </a:cubicBezTo>
                  <a:cubicBezTo>
                    <a:pt x="65" y="64"/>
                    <a:pt x="77" y="28"/>
                    <a:pt x="77"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7"/>
            <p:cNvSpPr/>
            <p:nvPr/>
          </p:nvSpPr>
          <p:spPr bwMode="auto">
            <a:xfrm>
              <a:off x="8307388" y="3602038"/>
              <a:ext cx="152400" cy="141287"/>
            </a:xfrm>
            <a:custGeom>
              <a:avLst/>
              <a:gdLst>
                <a:gd name="T0" fmla="*/ 47 w 81"/>
                <a:gd name="T1" fmla="*/ 19 h 75"/>
                <a:gd name="T2" fmla="*/ 74 w 81"/>
                <a:gd name="T3" fmla="*/ 62 h 75"/>
                <a:gd name="T4" fmla="*/ 17 w 81"/>
                <a:gd name="T5" fmla="*/ 36 h 75"/>
                <a:gd name="T6" fmla="*/ 47 w 81"/>
                <a:gd name="T7" fmla="*/ 19 h 75"/>
              </a:gdLst>
              <a:ahLst/>
              <a:cxnLst>
                <a:cxn ang="0">
                  <a:pos x="T0" y="T1"/>
                </a:cxn>
                <a:cxn ang="0">
                  <a:pos x="T2" y="T3"/>
                </a:cxn>
                <a:cxn ang="0">
                  <a:pos x="T4" y="T5"/>
                </a:cxn>
                <a:cxn ang="0">
                  <a:pos x="T6" y="T7"/>
                </a:cxn>
              </a:cxnLst>
              <a:rect l="0" t="0" r="r" b="b"/>
              <a:pathLst>
                <a:path w="81" h="75">
                  <a:moveTo>
                    <a:pt x="47" y="19"/>
                  </a:moveTo>
                  <a:cubicBezTo>
                    <a:pt x="47" y="19"/>
                    <a:pt x="81" y="49"/>
                    <a:pt x="74" y="62"/>
                  </a:cubicBezTo>
                  <a:cubicBezTo>
                    <a:pt x="68" y="75"/>
                    <a:pt x="34" y="72"/>
                    <a:pt x="17" y="36"/>
                  </a:cubicBezTo>
                  <a:cubicBezTo>
                    <a:pt x="0" y="0"/>
                    <a:pt x="38" y="10"/>
                    <a:pt x="47" y="1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8"/>
            <p:cNvSpPr/>
            <p:nvPr/>
          </p:nvSpPr>
          <p:spPr bwMode="auto">
            <a:xfrm>
              <a:off x="8270876" y="3665538"/>
              <a:ext cx="120650" cy="117475"/>
            </a:xfrm>
            <a:custGeom>
              <a:avLst/>
              <a:gdLst>
                <a:gd name="T0" fmla="*/ 21 w 65"/>
                <a:gd name="T1" fmla="*/ 1 h 63"/>
                <a:gd name="T2" fmla="*/ 64 w 65"/>
                <a:gd name="T3" fmla="*/ 35 h 63"/>
                <a:gd name="T4" fmla="*/ 33 w 65"/>
                <a:gd name="T5" fmla="*/ 51 h 63"/>
                <a:gd name="T6" fmla="*/ 21 w 65"/>
                <a:gd name="T7" fmla="*/ 1 h 63"/>
              </a:gdLst>
              <a:ahLst/>
              <a:cxnLst>
                <a:cxn ang="0">
                  <a:pos x="T0" y="T1"/>
                </a:cxn>
                <a:cxn ang="0">
                  <a:pos x="T2" y="T3"/>
                </a:cxn>
                <a:cxn ang="0">
                  <a:pos x="T4" y="T5"/>
                </a:cxn>
                <a:cxn ang="0">
                  <a:pos x="T6" y="T7"/>
                </a:cxn>
              </a:cxnLst>
              <a:rect l="0" t="0" r="r" b="b"/>
              <a:pathLst>
                <a:path w="65" h="63">
                  <a:moveTo>
                    <a:pt x="21" y="1"/>
                  </a:moveTo>
                  <a:cubicBezTo>
                    <a:pt x="34" y="0"/>
                    <a:pt x="65" y="24"/>
                    <a:pt x="64" y="35"/>
                  </a:cubicBezTo>
                  <a:cubicBezTo>
                    <a:pt x="63" y="46"/>
                    <a:pt x="51" y="63"/>
                    <a:pt x="33" y="51"/>
                  </a:cubicBezTo>
                  <a:cubicBezTo>
                    <a:pt x="14" y="38"/>
                    <a:pt x="0" y="2"/>
                    <a:pt x="21" y="1"/>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9"/>
            <p:cNvSpPr/>
            <p:nvPr/>
          </p:nvSpPr>
          <p:spPr bwMode="auto">
            <a:xfrm>
              <a:off x="8148638" y="3492500"/>
              <a:ext cx="301625" cy="192087"/>
            </a:xfrm>
            <a:custGeom>
              <a:avLst/>
              <a:gdLst>
                <a:gd name="T0" fmla="*/ 12 w 161"/>
                <a:gd name="T1" fmla="*/ 62 h 103"/>
                <a:gd name="T2" fmla="*/ 54 w 161"/>
                <a:gd name="T3" fmla="*/ 5 h 103"/>
                <a:gd name="T4" fmla="*/ 143 w 161"/>
                <a:gd name="T5" fmla="*/ 48 h 103"/>
                <a:gd name="T6" fmla="*/ 113 w 161"/>
                <a:gd name="T7" fmla="*/ 71 h 103"/>
                <a:gd name="T8" fmla="*/ 69 w 161"/>
                <a:gd name="T9" fmla="*/ 48 h 103"/>
                <a:gd name="T10" fmla="*/ 37 w 161"/>
                <a:gd name="T11" fmla="*/ 94 h 103"/>
                <a:gd name="T12" fmla="*/ 12 w 161"/>
                <a:gd name="T13" fmla="*/ 62 h 103"/>
              </a:gdLst>
              <a:ahLst/>
              <a:cxnLst>
                <a:cxn ang="0">
                  <a:pos x="T0" y="T1"/>
                </a:cxn>
                <a:cxn ang="0">
                  <a:pos x="T2" y="T3"/>
                </a:cxn>
                <a:cxn ang="0">
                  <a:pos x="T4" y="T5"/>
                </a:cxn>
                <a:cxn ang="0">
                  <a:pos x="T6" y="T7"/>
                </a:cxn>
                <a:cxn ang="0">
                  <a:pos x="T8" y="T9"/>
                </a:cxn>
                <a:cxn ang="0">
                  <a:pos x="T10" y="T11"/>
                </a:cxn>
                <a:cxn ang="0">
                  <a:pos x="T12" y="T13"/>
                </a:cxn>
              </a:cxnLst>
              <a:rect l="0" t="0" r="r" b="b"/>
              <a:pathLst>
                <a:path w="161" h="103">
                  <a:moveTo>
                    <a:pt x="12" y="62"/>
                  </a:moveTo>
                  <a:cubicBezTo>
                    <a:pt x="12" y="62"/>
                    <a:pt x="42" y="11"/>
                    <a:pt x="54" y="5"/>
                  </a:cubicBezTo>
                  <a:cubicBezTo>
                    <a:pt x="67" y="0"/>
                    <a:pt x="126" y="48"/>
                    <a:pt x="143" y="48"/>
                  </a:cubicBezTo>
                  <a:cubicBezTo>
                    <a:pt x="161" y="49"/>
                    <a:pt x="131" y="75"/>
                    <a:pt x="113" y="71"/>
                  </a:cubicBezTo>
                  <a:cubicBezTo>
                    <a:pt x="96" y="67"/>
                    <a:pt x="69" y="48"/>
                    <a:pt x="69" y="48"/>
                  </a:cubicBezTo>
                  <a:cubicBezTo>
                    <a:pt x="69" y="48"/>
                    <a:pt x="73" y="85"/>
                    <a:pt x="37" y="94"/>
                  </a:cubicBezTo>
                  <a:cubicBezTo>
                    <a:pt x="0" y="103"/>
                    <a:pt x="12" y="62"/>
                    <a:pt x="12" y="62"/>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
            <p:cNvSpPr/>
            <p:nvPr/>
          </p:nvSpPr>
          <p:spPr bwMode="auto">
            <a:xfrm>
              <a:off x="6911976" y="3429000"/>
              <a:ext cx="1323975" cy="612775"/>
            </a:xfrm>
            <a:custGeom>
              <a:avLst/>
              <a:gdLst>
                <a:gd name="T0" fmla="*/ 60 w 708"/>
                <a:gd name="T1" fmla="*/ 6 h 328"/>
                <a:gd name="T2" fmla="*/ 668 w 708"/>
                <a:gd name="T3" fmla="*/ 92 h 328"/>
                <a:gd name="T4" fmla="*/ 708 w 708"/>
                <a:gd name="T5" fmla="*/ 155 h 328"/>
                <a:gd name="T6" fmla="*/ 88 w 708"/>
                <a:gd name="T7" fmla="*/ 105 h 328"/>
                <a:gd name="T8" fmla="*/ 60 w 708"/>
                <a:gd name="T9" fmla="*/ 6 h 328"/>
              </a:gdLst>
              <a:ahLst/>
              <a:cxnLst>
                <a:cxn ang="0">
                  <a:pos x="T0" y="T1"/>
                </a:cxn>
                <a:cxn ang="0">
                  <a:pos x="T2" y="T3"/>
                </a:cxn>
                <a:cxn ang="0">
                  <a:pos x="T4" y="T5"/>
                </a:cxn>
                <a:cxn ang="0">
                  <a:pos x="T6" y="T7"/>
                </a:cxn>
                <a:cxn ang="0">
                  <a:pos x="T8" y="T9"/>
                </a:cxn>
              </a:cxnLst>
              <a:rect l="0" t="0" r="r" b="b"/>
              <a:pathLst>
                <a:path w="708" h="328">
                  <a:moveTo>
                    <a:pt x="60" y="6"/>
                  </a:moveTo>
                  <a:cubicBezTo>
                    <a:pt x="79" y="0"/>
                    <a:pt x="350" y="233"/>
                    <a:pt x="668" y="92"/>
                  </a:cubicBezTo>
                  <a:cubicBezTo>
                    <a:pt x="668" y="92"/>
                    <a:pt x="698" y="111"/>
                    <a:pt x="708" y="155"/>
                  </a:cubicBezTo>
                  <a:cubicBezTo>
                    <a:pt x="708" y="155"/>
                    <a:pt x="375" y="328"/>
                    <a:pt x="88" y="105"/>
                  </a:cubicBezTo>
                  <a:cubicBezTo>
                    <a:pt x="88" y="105"/>
                    <a:pt x="0" y="23"/>
                    <a:pt x="60" y="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1"/>
            <p:cNvSpPr/>
            <p:nvPr/>
          </p:nvSpPr>
          <p:spPr bwMode="auto">
            <a:xfrm>
              <a:off x="6867526" y="2490788"/>
              <a:ext cx="254000" cy="552450"/>
            </a:xfrm>
            <a:custGeom>
              <a:avLst/>
              <a:gdLst>
                <a:gd name="T0" fmla="*/ 64 w 136"/>
                <a:gd name="T1" fmla="*/ 13 h 295"/>
                <a:gd name="T2" fmla="*/ 77 w 136"/>
                <a:gd name="T3" fmla="*/ 197 h 295"/>
                <a:gd name="T4" fmla="*/ 64 w 136"/>
                <a:gd name="T5" fmla="*/ 13 h 295"/>
              </a:gdLst>
              <a:ahLst/>
              <a:cxnLst>
                <a:cxn ang="0">
                  <a:pos x="T0" y="T1"/>
                </a:cxn>
                <a:cxn ang="0">
                  <a:pos x="T2" y="T3"/>
                </a:cxn>
                <a:cxn ang="0">
                  <a:pos x="T4" y="T5"/>
                </a:cxn>
              </a:cxnLst>
              <a:rect l="0" t="0" r="r" b="b"/>
              <a:pathLst>
                <a:path w="136" h="295">
                  <a:moveTo>
                    <a:pt x="64" y="13"/>
                  </a:moveTo>
                  <a:cubicBezTo>
                    <a:pt x="64" y="13"/>
                    <a:pt x="136" y="99"/>
                    <a:pt x="77" y="197"/>
                  </a:cubicBezTo>
                  <a:cubicBezTo>
                    <a:pt x="18" y="295"/>
                    <a:pt x="0" y="0"/>
                    <a:pt x="64" y="13"/>
                  </a:cubicBez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2"/>
            <p:cNvSpPr/>
            <p:nvPr/>
          </p:nvSpPr>
          <p:spPr bwMode="auto">
            <a:xfrm>
              <a:off x="6399213" y="2408238"/>
              <a:ext cx="693738" cy="968375"/>
            </a:xfrm>
            <a:custGeom>
              <a:avLst/>
              <a:gdLst>
                <a:gd name="T0" fmla="*/ 302 w 371"/>
                <a:gd name="T1" fmla="*/ 84 h 517"/>
                <a:gd name="T2" fmla="*/ 360 w 371"/>
                <a:gd name="T3" fmla="*/ 406 h 517"/>
                <a:gd name="T4" fmla="*/ 109 w 371"/>
                <a:gd name="T5" fmla="*/ 479 h 517"/>
                <a:gd name="T6" fmla="*/ 35 w 371"/>
                <a:gd name="T7" fmla="*/ 301 h 517"/>
                <a:gd name="T8" fmla="*/ 54 w 371"/>
                <a:gd name="T9" fmla="*/ 76 h 517"/>
                <a:gd name="T10" fmla="*/ 302 w 371"/>
                <a:gd name="T11" fmla="*/ 84 h 517"/>
              </a:gdLst>
              <a:ahLst/>
              <a:cxnLst>
                <a:cxn ang="0">
                  <a:pos x="T0" y="T1"/>
                </a:cxn>
                <a:cxn ang="0">
                  <a:pos x="T2" y="T3"/>
                </a:cxn>
                <a:cxn ang="0">
                  <a:pos x="T4" y="T5"/>
                </a:cxn>
                <a:cxn ang="0">
                  <a:pos x="T6" y="T7"/>
                </a:cxn>
                <a:cxn ang="0">
                  <a:pos x="T8" y="T9"/>
                </a:cxn>
                <a:cxn ang="0">
                  <a:pos x="T10" y="T11"/>
                </a:cxn>
              </a:cxnLst>
              <a:rect l="0" t="0" r="r" b="b"/>
              <a:pathLst>
                <a:path w="371" h="517">
                  <a:moveTo>
                    <a:pt x="302" y="84"/>
                  </a:moveTo>
                  <a:cubicBezTo>
                    <a:pt x="302" y="84"/>
                    <a:pt x="371" y="305"/>
                    <a:pt x="360" y="406"/>
                  </a:cubicBezTo>
                  <a:cubicBezTo>
                    <a:pt x="349" y="508"/>
                    <a:pt x="152" y="517"/>
                    <a:pt x="109" y="479"/>
                  </a:cubicBezTo>
                  <a:cubicBezTo>
                    <a:pt x="65" y="442"/>
                    <a:pt x="35" y="301"/>
                    <a:pt x="35" y="301"/>
                  </a:cubicBezTo>
                  <a:cubicBezTo>
                    <a:pt x="35" y="301"/>
                    <a:pt x="0" y="121"/>
                    <a:pt x="54" y="76"/>
                  </a:cubicBezTo>
                  <a:cubicBezTo>
                    <a:pt x="108" y="31"/>
                    <a:pt x="263" y="0"/>
                    <a:pt x="302" y="84"/>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3"/>
            <p:cNvSpPr/>
            <p:nvPr/>
          </p:nvSpPr>
          <p:spPr bwMode="auto">
            <a:xfrm>
              <a:off x="6103938" y="2187575"/>
              <a:ext cx="1173163" cy="896937"/>
            </a:xfrm>
            <a:custGeom>
              <a:avLst/>
              <a:gdLst>
                <a:gd name="T0" fmla="*/ 208 w 627"/>
                <a:gd name="T1" fmla="*/ 464 h 479"/>
                <a:gd name="T2" fmla="*/ 229 w 627"/>
                <a:gd name="T3" fmla="*/ 453 h 479"/>
                <a:gd name="T4" fmla="*/ 208 w 627"/>
                <a:gd name="T5" fmla="*/ 256 h 479"/>
                <a:gd name="T6" fmla="*/ 266 w 627"/>
                <a:gd name="T7" fmla="*/ 269 h 479"/>
                <a:gd name="T8" fmla="*/ 257 w 627"/>
                <a:gd name="T9" fmla="*/ 235 h 479"/>
                <a:gd name="T10" fmla="*/ 357 w 627"/>
                <a:gd name="T11" fmla="*/ 252 h 479"/>
                <a:gd name="T12" fmla="*/ 336 w 627"/>
                <a:gd name="T13" fmla="*/ 216 h 479"/>
                <a:gd name="T14" fmla="*/ 485 w 627"/>
                <a:gd name="T15" fmla="*/ 231 h 479"/>
                <a:gd name="T16" fmla="*/ 460 w 627"/>
                <a:gd name="T17" fmla="*/ 202 h 479"/>
                <a:gd name="T18" fmla="*/ 475 w 627"/>
                <a:gd name="T19" fmla="*/ 36 h 479"/>
                <a:gd name="T20" fmla="*/ 430 w 627"/>
                <a:gd name="T21" fmla="*/ 79 h 479"/>
                <a:gd name="T22" fmla="*/ 281 w 627"/>
                <a:gd name="T23" fmla="*/ 36 h 479"/>
                <a:gd name="T24" fmla="*/ 306 w 627"/>
                <a:gd name="T25" fmla="*/ 96 h 479"/>
                <a:gd name="T26" fmla="*/ 97 w 627"/>
                <a:gd name="T27" fmla="*/ 188 h 479"/>
                <a:gd name="T28" fmla="*/ 82 w 627"/>
                <a:gd name="T29" fmla="*/ 130 h 479"/>
                <a:gd name="T30" fmla="*/ 54 w 627"/>
                <a:gd name="T31" fmla="*/ 197 h 479"/>
                <a:gd name="T32" fmla="*/ 0 w 627"/>
                <a:gd name="T33" fmla="*/ 220 h 479"/>
                <a:gd name="T34" fmla="*/ 37 w 627"/>
                <a:gd name="T35" fmla="*/ 266 h 479"/>
                <a:gd name="T36" fmla="*/ 161 w 627"/>
                <a:gd name="T37" fmla="*/ 479 h 479"/>
                <a:gd name="T38" fmla="*/ 208 w 627"/>
                <a:gd name="T39" fmla="*/ 46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7" h="479">
                  <a:moveTo>
                    <a:pt x="208" y="464"/>
                  </a:moveTo>
                  <a:cubicBezTo>
                    <a:pt x="229" y="453"/>
                    <a:pt x="229" y="453"/>
                    <a:pt x="229" y="453"/>
                  </a:cubicBezTo>
                  <a:cubicBezTo>
                    <a:pt x="229" y="453"/>
                    <a:pt x="244" y="286"/>
                    <a:pt x="208" y="256"/>
                  </a:cubicBezTo>
                  <a:cubicBezTo>
                    <a:pt x="208" y="256"/>
                    <a:pt x="253" y="276"/>
                    <a:pt x="266" y="269"/>
                  </a:cubicBezTo>
                  <a:cubicBezTo>
                    <a:pt x="280" y="261"/>
                    <a:pt x="257" y="235"/>
                    <a:pt x="257" y="235"/>
                  </a:cubicBezTo>
                  <a:cubicBezTo>
                    <a:pt x="257" y="235"/>
                    <a:pt x="340" y="261"/>
                    <a:pt x="357" y="252"/>
                  </a:cubicBezTo>
                  <a:cubicBezTo>
                    <a:pt x="374" y="242"/>
                    <a:pt x="336" y="216"/>
                    <a:pt x="336" y="216"/>
                  </a:cubicBezTo>
                  <a:cubicBezTo>
                    <a:pt x="336" y="216"/>
                    <a:pt x="474" y="252"/>
                    <a:pt x="485" y="231"/>
                  </a:cubicBezTo>
                  <a:cubicBezTo>
                    <a:pt x="496" y="210"/>
                    <a:pt x="460" y="202"/>
                    <a:pt x="460" y="202"/>
                  </a:cubicBezTo>
                  <a:cubicBezTo>
                    <a:pt x="460" y="202"/>
                    <a:pt x="627" y="128"/>
                    <a:pt x="475" y="36"/>
                  </a:cubicBezTo>
                  <a:cubicBezTo>
                    <a:pt x="475" y="36"/>
                    <a:pt x="449" y="32"/>
                    <a:pt x="430" y="79"/>
                  </a:cubicBezTo>
                  <a:cubicBezTo>
                    <a:pt x="430" y="79"/>
                    <a:pt x="302" y="0"/>
                    <a:pt x="281" y="36"/>
                  </a:cubicBezTo>
                  <a:cubicBezTo>
                    <a:pt x="261" y="72"/>
                    <a:pt x="306" y="96"/>
                    <a:pt x="306" y="96"/>
                  </a:cubicBezTo>
                  <a:cubicBezTo>
                    <a:pt x="306" y="96"/>
                    <a:pt x="141" y="83"/>
                    <a:pt x="97" y="188"/>
                  </a:cubicBezTo>
                  <a:cubicBezTo>
                    <a:pt x="97" y="188"/>
                    <a:pt x="90" y="135"/>
                    <a:pt x="82" y="130"/>
                  </a:cubicBezTo>
                  <a:cubicBezTo>
                    <a:pt x="75" y="124"/>
                    <a:pt x="41" y="145"/>
                    <a:pt x="54" y="197"/>
                  </a:cubicBezTo>
                  <a:cubicBezTo>
                    <a:pt x="54" y="197"/>
                    <a:pt x="0" y="177"/>
                    <a:pt x="0" y="220"/>
                  </a:cubicBezTo>
                  <a:cubicBezTo>
                    <a:pt x="0" y="263"/>
                    <a:pt x="37" y="266"/>
                    <a:pt x="37" y="266"/>
                  </a:cubicBezTo>
                  <a:cubicBezTo>
                    <a:pt x="37" y="266"/>
                    <a:pt x="26" y="432"/>
                    <a:pt x="161" y="479"/>
                  </a:cubicBezTo>
                  <a:lnTo>
                    <a:pt x="208" y="464"/>
                  </a:lnTo>
                  <a:close/>
                </a:path>
              </a:pathLst>
            </a:custGeom>
            <a:solidFill>
              <a:srgbClr val="725C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4"/>
            <p:cNvSpPr/>
            <p:nvPr/>
          </p:nvSpPr>
          <p:spPr bwMode="auto">
            <a:xfrm>
              <a:off x="6303963" y="2974975"/>
              <a:ext cx="298450" cy="320675"/>
            </a:xfrm>
            <a:custGeom>
              <a:avLst/>
              <a:gdLst>
                <a:gd name="T0" fmla="*/ 109 w 160"/>
                <a:gd name="T1" fmla="*/ 39 h 171"/>
                <a:gd name="T2" fmla="*/ 36 w 160"/>
                <a:gd name="T3" fmla="*/ 20 h 171"/>
                <a:gd name="T4" fmla="*/ 126 w 160"/>
                <a:gd name="T5" fmla="*/ 124 h 171"/>
                <a:gd name="T6" fmla="*/ 109 w 160"/>
                <a:gd name="T7" fmla="*/ 39 h 171"/>
              </a:gdLst>
              <a:ahLst/>
              <a:cxnLst>
                <a:cxn ang="0">
                  <a:pos x="T0" y="T1"/>
                </a:cxn>
                <a:cxn ang="0">
                  <a:pos x="T2" y="T3"/>
                </a:cxn>
                <a:cxn ang="0">
                  <a:pos x="T4" y="T5"/>
                </a:cxn>
                <a:cxn ang="0">
                  <a:pos x="T6" y="T7"/>
                </a:cxn>
              </a:cxnLst>
              <a:rect l="0" t="0" r="r" b="b"/>
              <a:pathLst>
                <a:path w="160" h="171">
                  <a:moveTo>
                    <a:pt x="109" y="39"/>
                  </a:moveTo>
                  <a:cubicBezTo>
                    <a:pt x="109" y="39"/>
                    <a:pt x="71" y="0"/>
                    <a:pt x="36" y="20"/>
                  </a:cubicBezTo>
                  <a:cubicBezTo>
                    <a:pt x="0" y="41"/>
                    <a:pt x="47" y="171"/>
                    <a:pt x="126" y="124"/>
                  </a:cubicBezTo>
                  <a:cubicBezTo>
                    <a:pt x="160" y="105"/>
                    <a:pt x="109" y="39"/>
                    <a:pt x="109" y="39"/>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5"/>
            <p:cNvSpPr/>
            <p:nvPr/>
          </p:nvSpPr>
          <p:spPr bwMode="auto">
            <a:xfrm>
              <a:off x="6881813" y="2776538"/>
              <a:ext cx="128588" cy="165100"/>
            </a:xfrm>
            <a:custGeom>
              <a:avLst/>
              <a:gdLst>
                <a:gd name="T0" fmla="*/ 9 w 69"/>
                <a:gd name="T1" fmla="*/ 0 h 88"/>
                <a:gd name="T2" fmla="*/ 9 w 69"/>
                <a:gd name="T3" fmla="*/ 58 h 88"/>
                <a:gd name="T4" fmla="*/ 56 w 69"/>
                <a:gd name="T5" fmla="*/ 58 h 88"/>
                <a:gd name="T6" fmla="*/ 24 w 69"/>
                <a:gd name="T7" fmla="*/ 88 h 88"/>
                <a:gd name="T8" fmla="*/ 69 w 69"/>
                <a:gd name="T9" fmla="*/ 68 h 88"/>
                <a:gd name="T10" fmla="*/ 26 w 69"/>
                <a:gd name="T11" fmla="*/ 49 h 88"/>
                <a:gd name="T12" fmla="*/ 9 w 69"/>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9" h="88">
                  <a:moveTo>
                    <a:pt x="9" y="0"/>
                  </a:moveTo>
                  <a:cubicBezTo>
                    <a:pt x="9" y="0"/>
                    <a:pt x="0" y="45"/>
                    <a:pt x="9" y="58"/>
                  </a:cubicBezTo>
                  <a:cubicBezTo>
                    <a:pt x="18" y="70"/>
                    <a:pt x="52" y="44"/>
                    <a:pt x="56" y="58"/>
                  </a:cubicBezTo>
                  <a:cubicBezTo>
                    <a:pt x="59" y="71"/>
                    <a:pt x="55" y="83"/>
                    <a:pt x="24" y="88"/>
                  </a:cubicBezTo>
                  <a:cubicBezTo>
                    <a:pt x="24" y="88"/>
                    <a:pt x="69" y="87"/>
                    <a:pt x="69" y="68"/>
                  </a:cubicBezTo>
                  <a:cubicBezTo>
                    <a:pt x="69" y="39"/>
                    <a:pt x="51" y="36"/>
                    <a:pt x="26" y="49"/>
                  </a:cubicBezTo>
                  <a:cubicBezTo>
                    <a:pt x="9" y="58"/>
                    <a:pt x="9" y="25"/>
                    <a:pt x="9" y="0"/>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
            <p:cNvSpPr/>
            <p:nvPr/>
          </p:nvSpPr>
          <p:spPr bwMode="auto">
            <a:xfrm>
              <a:off x="6727826" y="2808288"/>
              <a:ext cx="57150" cy="79375"/>
            </a:xfrm>
            <a:custGeom>
              <a:avLst/>
              <a:gdLst>
                <a:gd name="T0" fmla="*/ 28 w 30"/>
                <a:gd name="T1" fmla="*/ 18 h 42"/>
                <a:gd name="T2" fmla="*/ 19 w 30"/>
                <a:gd name="T3" fmla="*/ 40 h 42"/>
                <a:gd name="T4" fmla="*/ 2 w 30"/>
                <a:gd name="T5" fmla="*/ 23 h 42"/>
                <a:gd name="T6" fmla="*/ 11 w 30"/>
                <a:gd name="T7" fmla="*/ 1 h 42"/>
                <a:gd name="T8" fmla="*/ 28 w 30"/>
                <a:gd name="T9" fmla="*/ 18 h 42"/>
              </a:gdLst>
              <a:ahLst/>
              <a:cxnLst>
                <a:cxn ang="0">
                  <a:pos x="T0" y="T1"/>
                </a:cxn>
                <a:cxn ang="0">
                  <a:pos x="T2" y="T3"/>
                </a:cxn>
                <a:cxn ang="0">
                  <a:pos x="T4" y="T5"/>
                </a:cxn>
                <a:cxn ang="0">
                  <a:pos x="T6" y="T7"/>
                </a:cxn>
                <a:cxn ang="0">
                  <a:pos x="T8" y="T9"/>
                </a:cxn>
              </a:cxnLst>
              <a:rect l="0" t="0" r="r" b="b"/>
              <a:pathLst>
                <a:path w="30" h="42">
                  <a:moveTo>
                    <a:pt x="28" y="18"/>
                  </a:moveTo>
                  <a:cubicBezTo>
                    <a:pt x="30" y="29"/>
                    <a:pt x="26" y="39"/>
                    <a:pt x="19" y="40"/>
                  </a:cubicBezTo>
                  <a:cubicBezTo>
                    <a:pt x="12" y="42"/>
                    <a:pt x="4" y="34"/>
                    <a:pt x="2" y="23"/>
                  </a:cubicBezTo>
                  <a:cubicBezTo>
                    <a:pt x="0" y="12"/>
                    <a:pt x="4" y="2"/>
                    <a:pt x="11" y="1"/>
                  </a:cubicBezTo>
                  <a:cubicBezTo>
                    <a:pt x="18" y="0"/>
                    <a:pt x="26" y="7"/>
                    <a:pt x="28" y="18"/>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
            <p:cNvSpPr/>
            <p:nvPr/>
          </p:nvSpPr>
          <p:spPr bwMode="auto">
            <a:xfrm>
              <a:off x="6943726" y="2774950"/>
              <a:ext cx="50800" cy="71437"/>
            </a:xfrm>
            <a:custGeom>
              <a:avLst/>
              <a:gdLst>
                <a:gd name="T0" fmla="*/ 25 w 27"/>
                <a:gd name="T1" fmla="*/ 16 h 38"/>
                <a:gd name="T2" fmla="*/ 17 w 27"/>
                <a:gd name="T3" fmla="*/ 36 h 38"/>
                <a:gd name="T4" fmla="*/ 2 w 27"/>
                <a:gd name="T5" fmla="*/ 21 h 38"/>
                <a:gd name="T6" fmla="*/ 10 w 27"/>
                <a:gd name="T7" fmla="*/ 1 h 38"/>
                <a:gd name="T8" fmla="*/ 25 w 27"/>
                <a:gd name="T9" fmla="*/ 16 h 38"/>
              </a:gdLst>
              <a:ahLst/>
              <a:cxnLst>
                <a:cxn ang="0">
                  <a:pos x="T0" y="T1"/>
                </a:cxn>
                <a:cxn ang="0">
                  <a:pos x="T2" y="T3"/>
                </a:cxn>
                <a:cxn ang="0">
                  <a:pos x="T4" y="T5"/>
                </a:cxn>
                <a:cxn ang="0">
                  <a:pos x="T6" y="T7"/>
                </a:cxn>
                <a:cxn ang="0">
                  <a:pos x="T8" y="T9"/>
                </a:cxn>
              </a:cxnLst>
              <a:rect l="0" t="0" r="r" b="b"/>
              <a:pathLst>
                <a:path w="27" h="38">
                  <a:moveTo>
                    <a:pt x="25" y="16"/>
                  </a:moveTo>
                  <a:cubicBezTo>
                    <a:pt x="27" y="26"/>
                    <a:pt x="23" y="35"/>
                    <a:pt x="17" y="36"/>
                  </a:cubicBezTo>
                  <a:cubicBezTo>
                    <a:pt x="10" y="38"/>
                    <a:pt x="4" y="31"/>
                    <a:pt x="2" y="21"/>
                  </a:cubicBezTo>
                  <a:cubicBezTo>
                    <a:pt x="0" y="11"/>
                    <a:pt x="3" y="3"/>
                    <a:pt x="10" y="1"/>
                  </a:cubicBezTo>
                  <a:cubicBezTo>
                    <a:pt x="16" y="0"/>
                    <a:pt x="23" y="7"/>
                    <a:pt x="25" y="16"/>
                  </a:cubicBezTo>
                  <a:close/>
                </a:path>
              </a:pathLst>
            </a:custGeom>
            <a:solidFill>
              <a:srgbClr val="190F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8"/>
            <p:cNvSpPr/>
            <p:nvPr/>
          </p:nvSpPr>
          <p:spPr bwMode="auto">
            <a:xfrm>
              <a:off x="6665913" y="3170238"/>
              <a:ext cx="250825" cy="120650"/>
            </a:xfrm>
            <a:custGeom>
              <a:avLst/>
              <a:gdLst>
                <a:gd name="T0" fmla="*/ 0 w 134"/>
                <a:gd name="T1" fmla="*/ 6 h 65"/>
                <a:gd name="T2" fmla="*/ 101 w 134"/>
                <a:gd name="T3" fmla="*/ 59 h 65"/>
                <a:gd name="T4" fmla="*/ 134 w 134"/>
                <a:gd name="T5" fmla="*/ 43 h 65"/>
                <a:gd name="T6" fmla="*/ 0 w 134"/>
                <a:gd name="T7" fmla="*/ 6 h 65"/>
              </a:gdLst>
              <a:ahLst/>
              <a:cxnLst>
                <a:cxn ang="0">
                  <a:pos x="T0" y="T1"/>
                </a:cxn>
                <a:cxn ang="0">
                  <a:pos x="T2" y="T3"/>
                </a:cxn>
                <a:cxn ang="0">
                  <a:pos x="T4" y="T5"/>
                </a:cxn>
                <a:cxn ang="0">
                  <a:pos x="T6" y="T7"/>
                </a:cxn>
              </a:cxnLst>
              <a:rect l="0" t="0" r="r" b="b"/>
              <a:pathLst>
                <a:path w="134" h="65">
                  <a:moveTo>
                    <a:pt x="0" y="6"/>
                  </a:moveTo>
                  <a:cubicBezTo>
                    <a:pt x="24" y="35"/>
                    <a:pt x="59" y="65"/>
                    <a:pt x="101" y="59"/>
                  </a:cubicBezTo>
                  <a:cubicBezTo>
                    <a:pt x="114" y="57"/>
                    <a:pt x="126" y="51"/>
                    <a:pt x="134" y="43"/>
                  </a:cubicBezTo>
                  <a:cubicBezTo>
                    <a:pt x="100" y="0"/>
                    <a:pt x="35" y="1"/>
                    <a:pt x="0" y="6"/>
                  </a:cubicBezTo>
                  <a:close/>
                </a:path>
              </a:pathLst>
            </a:custGeom>
            <a:solidFill>
              <a:srgbClr val="DA90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9"/>
            <p:cNvSpPr/>
            <p:nvPr/>
          </p:nvSpPr>
          <p:spPr bwMode="auto">
            <a:xfrm>
              <a:off x="6602413" y="3001963"/>
              <a:ext cx="393700" cy="249237"/>
            </a:xfrm>
            <a:custGeom>
              <a:avLst/>
              <a:gdLst>
                <a:gd name="T0" fmla="*/ 204 w 210"/>
                <a:gd name="T1" fmla="*/ 0 h 133"/>
                <a:gd name="T2" fmla="*/ 0 w 210"/>
                <a:gd name="T3" fmla="*/ 44 h 133"/>
                <a:gd name="T4" fmla="*/ 34 w 210"/>
                <a:gd name="T5" fmla="*/ 96 h 133"/>
                <a:gd name="T6" fmla="*/ 168 w 210"/>
                <a:gd name="T7" fmla="*/ 133 h 133"/>
                <a:gd name="T8" fmla="*/ 204 w 210"/>
                <a:gd name="T9" fmla="*/ 0 h 133"/>
              </a:gdLst>
              <a:ahLst/>
              <a:cxnLst>
                <a:cxn ang="0">
                  <a:pos x="T0" y="T1"/>
                </a:cxn>
                <a:cxn ang="0">
                  <a:pos x="T2" y="T3"/>
                </a:cxn>
                <a:cxn ang="0">
                  <a:pos x="T4" y="T5"/>
                </a:cxn>
                <a:cxn ang="0">
                  <a:pos x="T6" y="T7"/>
                </a:cxn>
                <a:cxn ang="0">
                  <a:pos x="T8" y="T9"/>
                </a:cxn>
              </a:cxnLst>
              <a:rect l="0" t="0" r="r" b="b"/>
              <a:pathLst>
                <a:path w="210" h="133">
                  <a:moveTo>
                    <a:pt x="204" y="0"/>
                  </a:moveTo>
                  <a:cubicBezTo>
                    <a:pt x="125" y="0"/>
                    <a:pt x="0" y="44"/>
                    <a:pt x="0" y="44"/>
                  </a:cubicBezTo>
                  <a:cubicBezTo>
                    <a:pt x="0" y="44"/>
                    <a:pt x="12" y="70"/>
                    <a:pt x="34" y="96"/>
                  </a:cubicBezTo>
                  <a:cubicBezTo>
                    <a:pt x="69" y="91"/>
                    <a:pt x="134" y="90"/>
                    <a:pt x="168" y="133"/>
                  </a:cubicBezTo>
                  <a:cubicBezTo>
                    <a:pt x="210" y="94"/>
                    <a:pt x="204" y="0"/>
                    <a:pt x="204" y="0"/>
                  </a:cubicBezTo>
                  <a:close/>
                </a:path>
              </a:pathLst>
            </a:custGeom>
            <a:solidFill>
              <a:srgbClr val="7534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
            <p:cNvSpPr/>
            <p:nvPr/>
          </p:nvSpPr>
          <p:spPr bwMode="auto">
            <a:xfrm>
              <a:off x="6665913" y="2676525"/>
              <a:ext cx="117475" cy="84137"/>
            </a:xfrm>
            <a:custGeom>
              <a:avLst/>
              <a:gdLst>
                <a:gd name="T0" fmla="*/ 0 w 62"/>
                <a:gd name="T1" fmla="*/ 45 h 45"/>
                <a:gd name="T2" fmla="*/ 62 w 62"/>
                <a:gd name="T3" fmla="*/ 25 h 45"/>
                <a:gd name="T4" fmla="*/ 0 w 62"/>
                <a:gd name="T5" fmla="*/ 45 h 45"/>
              </a:gdLst>
              <a:ahLst/>
              <a:cxnLst>
                <a:cxn ang="0">
                  <a:pos x="T0" y="T1"/>
                </a:cxn>
                <a:cxn ang="0">
                  <a:pos x="T2" y="T3"/>
                </a:cxn>
                <a:cxn ang="0">
                  <a:pos x="T4" y="T5"/>
                </a:cxn>
              </a:cxnLst>
              <a:rect l="0" t="0" r="r" b="b"/>
              <a:pathLst>
                <a:path w="62" h="45">
                  <a:moveTo>
                    <a:pt x="0" y="45"/>
                  </a:moveTo>
                  <a:cubicBezTo>
                    <a:pt x="0" y="45"/>
                    <a:pt x="30" y="21"/>
                    <a:pt x="62" y="25"/>
                  </a:cubicBezTo>
                  <a:cubicBezTo>
                    <a:pt x="62" y="25"/>
                    <a:pt x="19" y="0"/>
                    <a:pt x="0" y="45"/>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1"/>
            <p:cNvSpPr/>
            <p:nvPr/>
          </p:nvSpPr>
          <p:spPr bwMode="auto">
            <a:xfrm>
              <a:off x="6891338" y="2647950"/>
              <a:ext cx="93663" cy="61912"/>
            </a:xfrm>
            <a:custGeom>
              <a:avLst/>
              <a:gdLst>
                <a:gd name="T0" fmla="*/ 0 w 50"/>
                <a:gd name="T1" fmla="*/ 33 h 33"/>
                <a:gd name="T2" fmla="*/ 50 w 50"/>
                <a:gd name="T3" fmla="*/ 33 h 33"/>
                <a:gd name="T4" fmla="*/ 0 w 50"/>
                <a:gd name="T5" fmla="*/ 33 h 33"/>
              </a:gdLst>
              <a:ahLst/>
              <a:cxnLst>
                <a:cxn ang="0">
                  <a:pos x="T0" y="T1"/>
                </a:cxn>
                <a:cxn ang="0">
                  <a:pos x="T2" y="T3"/>
                </a:cxn>
                <a:cxn ang="0">
                  <a:pos x="T4" y="T5"/>
                </a:cxn>
              </a:cxnLst>
              <a:rect l="0" t="0" r="r" b="b"/>
              <a:pathLst>
                <a:path w="50" h="33">
                  <a:moveTo>
                    <a:pt x="0" y="33"/>
                  </a:moveTo>
                  <a:cubicBezTo>
                    <a:pt x="0" y="33"/>
                    <a:pt x="37" y="21"/>
                    <a:pt x="50" y="33"/>
                  </a:cubicBezTo>
                  <a:cubicBezTo>
                    <a:pt x="50" y="33"/>
                    <a:pt x="21" y="0"/>
                    <a:pt x="0" y="33"/>
                  </a:cubicBezTo>
                  <a:close/>
                </a:path>
              </a:pathLst>
            </a:custGeom>
            <a:solidFill>
              <a:srgbClr val="4939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2"/>
            <p:cNvSpPr/>
            <p:nvPr/>
          </p:nvSpPr>
          <p:spPr bwMode="auto">
            <a:xfrm>
              <a:off x="7105651" y="5964238"/>
              <a:ext cx="414338" cy="269875"/>
            </a:xfrm>
            <a:custGeom>
              <a:avLst/>
              <a:gdLst>
                <a:gd name="T0" fmla="*/ 102 w 221"/>
                <a:gd name="T1" fmla="*/ 30 h 144"/>
                <a:gd name="T2" fmla="*/ 132 w 221"/>
                <a:gd name="T3" fmla="*/ 72 h 144"/>
                <a:gd name="T4" fmla="*/ 206 w 221"/>
                <a:gd name="T5" fmla="*/ 86 h 144"/>
                <a:gd name="T6" fmla="*/ 206 w 221"/>
                <a:gd name="T7" fmla="*/ 124 h 144"/>
                <a:gd name="T8" fmla="*/ 14 w 221"/>
                <a:gd name="T9" fmla="*/ 124 h 144"/>
                <a:gd name="T10" fmla="*/ 14 w 221"/>
                <a:gd name="T11" fmla="*/ 30 h 144"/>
                <a:gd name="T12" fmla="*/ 102 w 221"/>
                <a:gd name="T13" fmla="*/ 30 h 144"/>
              </a:gdLst>
              <a:ahLst/>
              <a:cxnLst>
                <a:cxn ang="0">
                  <a:pos x="T0" y="T1"/>
                </a:cxn>
                <a:cxn ang="0">
                  <a:pos x="T2" y="T3"/>
                </a:cxn>
                <a:cxn ang="0">
                  <a:pos x="T4" y="T5"/>
                </a:cxn>
                <a:cxn ang="0">
                  <a:pos x="T6" y="T7"/>
                </a:cxn>
                <a:cxn ang="0">
                  <a:pos x="T8" y="T9"/>
                </a:cxn>
                <a:cxn ang="0">
                  <a:pos x="T10" y="T11"/>
                </a:cxn>
                <a:cxn ang="0">
                  <a:pos x="T12" y="T13"/>
                </a:cxn>
              </a:cxnLst>
              <a:rect l="0" t="0" r="r" b="b"/>
              <a:pathLst>
                <a:path w="221" h="144">
                  <a:moveTo>
                    <a:pt x="102" y="30"/>
                  </a:moveTo>
                  <a:cubicBezTo>
                    <a:pt x="102" y="30"/>
                    <a:pt x="114" y="66"/>
                    <a:pt x="132" y="72"/>
                  </a:cubicBezTo>
                  <a:cubicBezTo>
                    <a:pt x="149" y="78"/>
                    <a:pt x="191" y="74"/>
                    <a:pt x="206" y="86"/>
                  </a:cubicBezTo>
                  <a:cubicBezTo>
                    <a:pt x="221" y="98"/>
                    <a:pt x="206" y="124"/>
                    <a:pt x="206" y="124"/>
                  </a:cubicBezTo>
                  <a:cubicBezTo>
                    <a:pt x="206" y="124"/>
                    <a:pt x="49" y="144"/>
                    <a:pt x="14" y="124"/>
                  </a:cubicBezTo>
                  <a:cubicBezTo>
                    <a:pt x="14" y="124"/>
                    <a:pt x="0" y="60"/>
                    <a:pt x="14" y="30"/>
                  </a:cubicBezTo>
                  <a:cubicBezTo>
                    <a:pt x="28" y="0"/>
                    <a:pt x="102" y="30"/>
                    <a:pt x="102" y="30"/>
                  </a:cubicBezTo>
                  <a:close/>
                </a:path>
              </a:pathLst>
            </a:custGeom>
            <a:solidFill>
              <a:srgbClr val="281D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3"/>
            <p:cNvSpPr/>
            <p:nvPr/>
          </p:nvSpPr>
          <p:spPr bwMode="auto">
            <a:xfrm>
              <a:off x="6923088" y="5995988"/>
              <a:ext cx="390525" cy="285750"/>
            </a:xfrm>
            <a:custGeom>
              <a:avLst/>
              <a:gdLst>
                <a:gd name="T0" fmla="*/ 112 w 209"/>
                <a:gd name="T1" fmla="*/ 23 h 153"/>
                <a:gd name="T2" fmla="*/ 142 w 209"/>
                <a:gd name="T3" fmla="*/ 72 h 153"/>
                <a:gd name="T4" fmla="*/ 200 w 209"/>
                <a:gd name="T5" fmla="*/ 94 h 153"/>
                <a:gd name="T6" fmla="*/ 200 w 209"/>
                <a:gd name="T7" fmla="*/ 122 h 153"/>
                <a:gd name="T8" fmla="*/ 0 w 209"/>
                <a:gd name="T9" fmla="*/ 107 h 153"/>
                <a:gd name="T10" fmla="*/ 9 w 209"/>
                <a:gd name="T11" fmla="*/ 23 h 153"/>
                <a:gd name="T12" fmla="*/ 112 w 209"/>
                <a:gd name="T13" fmla="*/ 23 h 153"/>
              </a:gdLst>
              <a:ahLst/>
              <a:cxnLst>
                <a:cxn ang="0">
                  <a:pos x="T0" y="T1"/>
                </a:cxn>
                <a:cxn ang="0">
                  <a:pos x="T2" y="T3"/>
                </a:cxn>
                <a:cxn ang="0">
                  <a:pos x="T4" y="T5"/>
                </a:cxn>
                <a:cxn ang="0">
                  <a:pos x="T6" y="T7"/>
                </a:cxn>
                <a:cxn ang="0">
                  <a:pos x="T8" y="T9"/>
                </a:cxn>
                <a:cxn ang="0">
                  <a:pos x="T10" y="T11"/>
                </a:cxn>
                <a:cxn ang="0">
                  <a:pos x="T12" y="T13"/>
                </a:cxn>
              </a:cxnLst>
              <a:rect l="0" t="0" r="r" b="b"/>
              <a:pathLst>
                <a:path w="209" h="153">
                  <a:moveTo>
                    <a:pt x="112" y="23"/>
                  </a:moveTo>
                  <a:cubicBezTo>
                    <a:pt x="112" y="23"/>
                    <a:pt x="113" y="60"/>
                    <a:pt x="142" y="72"/>
                  </a:cubicBezTo>
                  <a:cubicBezTo>
                    <a:pt x="159" y="78"/>
                    <a:pt x="189" y="84"/>
                    <a:pt x="200" y="94"/>
                  </a:cubicBezTo>
                  <a:cubicBezTo>
                    <a:pt x="209" y="100"/>
                    <a:pt x="201" y="108"/>
                    <a:pt x="200" y="122"/>
                  </a:cubicBezTo>
                  <a:cubicBezTo>
                    <a:pt x="198" y="153"/>
                    <a:pt x="38" y="121"/>
                    <a:pt x="0" y="107"/>
                  </a:cubicBezTo>
                  <a:cubicBezTo>
                    <a:pt x="0" y="107"/>
                    <a:pt x="2" y="46"/>
                    <a:pt x="9" y="23"/>
                  </a:cubicBezTo>
                  <a:cubicBezTo>
                    <a:pt x="16" y="0"/>
                    <a:pt x="112" y="23"/>
                    <a:pt x="112" y="23"/>
                  </a:cubicBezTo>
                  <a:close/>
                </a:path>
              </a:pathLst>
            </a:custGeom>
            <a:solidFill>
              <a:srgbClr val="382B1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4"/>
            <p:cNvSpPr/>
            <p:nvPr/>
          </p:nvSpPr>
          <p:spPr bwMode="auto">
            <a:xfrm>
              <a:off x="6864351" y="4429125"/>
              <a:ext cx="542925" cy="1658937"/>
            </a:xfrm>
            <a:custGeom>
              <a:avLst/>
              <a:gdLst>
                <a:gd name="T0" fmla="*/ 0 w 290"/>
                <a:gd name="T1" fmla="*/ 62 h 886"/>
                <a:gd name="T2" fmla="*/ 35 w 290"/>
                <a:gd name="T3" fmla="*/ 866 h 886"/>
                <a:gd name="T4" fmla="*/ 162 w 290"/>
                <a:gd name="T5" fmla="*/ 866 h 886"/>
                <a:gd name="T6" fmla="*/ 224 w 290"/>
                <a:gd name="T7" fmla="*/ 135 h 886"/>
                <a:gd name="T8" fmla="*/ 290 w 290"/>
                <a:gd name="T9" fmla="*/ 15 h 886"/>
                <a:gd name="T10" fmla="*/ 0 w 290"/>
                <a:gd name="T11" fmla="*/ 62 h 886"/>
              </a:gdLst>
              <a:ahLst/>
              <a:cxnLst>
                <a:cxn ang="0">
                  <a:pos x="T0" y="T1"/>
                </a:cxn>
                <a:cxn ang="0">
                  <a:pos x="T2" y="T3"/>
                </a:cxn>
                <a:cxn ang="0">
                  <a:pos x="T4" y="T5"/>
                </a:cxn>
                <a:cxn ang="0">
                  <a:pos x="T6" y="T7"/>
                </a:cxn>
                <a:cxn ang="0">
                  <a:pos x="T8" y="T9"/>
                </a:cxn>
                <a:cxn ang="0">
                  <a:pos x="T10" y="T11"/>
                </a:cxn>
              </a:cxnLst>
              <a:rect l="0" t="0" r="r" b="b"/>
              <a:pathLst>
                <a:path w="290" h="886">
                  <a:moveTo>
                    <a:pt x="0" y="62"/>
                  </a:moveTo>
                  <a:cubicBezTo>
                    <a:pt x="0" y="62"/>
                    <a:pt x="69" y="543"/>
                    <a:pt x="35" y="866"/>
                  </a:cubicBezTo>
                  <a:cubicBezTo>
                    <a:pt x="35" y="866"/>
                    <a:pt x="105" y="886"/>
                    <a:pt x="162" y="866"/>
                  </a:cubicBezTo>
                  <a:cubicBezTo>
                    <a:pt x="162" y="866"/>
                    <a:pt x="224" y="195"/>
                    <a:pt x="224" y="135"/>
                  </a:cubicBezTo>
                  <a:cubicBezTo>
                    <a:pt x="224" y="75"/>
                    <a:pt x="290" y="15"/>
                    <a:pt x="290" y="15"/>
                  </a:cubicBezTo>
                  <a:cubicBezTo>
                    <a:pt x="290" y="15"/>
                    <a:pt x="29" y="0"/>
                    <a:pt x="0" y="6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5"/>
            <p:cNvSpPr/>
            <p:nvPr/>
          </p:nvSpPr>
          <p:spPr bwMode="auto">
            <a:xfrm>
              <a:off x="7121526" y="4405313"/>
              <a:ext cx="357188" cy="1662112"/>
            </a:xfrm>
            <a:custGeom>
              <a:avLst/>
              <a:gdLst>
                <a:gd name="T0" fmla="*/ 173 w 191"/>
                <a:gd name="T1" fmla="*/ 28 h 888"/>
                <a:gd name="T2" fmla="*/ 98 w 191"/>
                <a:gd name="T3" fmla="*/ 873 h 888"/>
                <a:gd name="T4" fmla="*/ 0 w 191"/>
                <a:gd name="T5" fmla="*/ 863 h 888"/>
                <a:gd name="T6" fmla="*/ 20 w 191"/>
                <a:gd name="T7" fmla="*/ 356 h 888"/>
                <a:gd name="T8" fmla="*/ 52 w 191"/>
                <a:gd name="T9" fmla="*/ 45 h 888"/>
                <a:gd name="T10" fmla="*/ 173 w 191"/>
                <a:gd name="T11" fmla="*/ 28 h 888"/>
              </a:gdLst>
              <a:ahLst/>
              <a:cxnLst>
                <a:cxn ang="0">
                  <a:pos x="T0" y="T1"/>
                </a:cxn>
                <a:cxn ang="0">
                  <a:pos x="T2" y="T3"/>
                </a:cxn>
                <a:cxn ang="0">
                  <a:pos x="T4" y="T5"/>
                </a:cxn>
                <a:cxn ang="0">
                  <a:pos x="T6" y="T7"/>
                </a:cxn>
                <a:cxn ang="0">
                  <a:pos x="T8" y="T9"/>
                </a:cxn>
                <a:cxn ang="0">
                  <a:pos x="T10" y="T11"/>
                </a:cxn>
              </a:cxnLst>
              <a:rect l="0" t="0" r="r" b="b"/>
              <a:pathLst>
                <a:path w="191" h="888">
                  <a:moveTo>
                    <a:pt x="173" y="28"/>
                  </a:moveTo>
                  <a:cubicBezTo>
                    <a:pt x="173" y="28"/>
                    <a:pt x="191" y="485"/>
                    <a:pt x="98" y="873"/>
                  </a:cubicBezTo>
                  <a:cubicBezTo>
                    <a:pt x="98" y="873"/>
                    <a:pt x="44" y="888"/>
                    <a:pt x="0" y="863"/>
                  </a:cubicBezTo>
                  <a:cubicBezTo>
                    <a:pt x="0" y="863"/>
                    <a:pt x="20" y="436"/>
                    <a:pt x="20" y="356"/>
                  </a:cubicBezTo>
                  <a:cubicBezTo>
                    <a:pt x="20" y="276"/>
                    <a:pt x="45" y="64"/>
                    <a:pt x="52" y="45"/>
                  </a:cubicBezTo>
                  <a:cubicBezTo>
                    <a:pt x="60" y="26"/>
                    <a:pt x="127" y="0"/>
                    <a:pt x="173" y="2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6"/>
            <p:cNvSpPr/>
            <p:nvPr/>
          </p:nvSpPr>
          <p:spPr bwMode="auto">
            <a:xfrm>
              <a:off x="7192963" y="4556125"/>
              <a:ext cx="131763" cy="1338262"/>
            </a:xfrm>
            <a:custGeom>
              <a:avLst/>
              <a:gdLst>
                <a:gd name="T0" fmla="*/ 71 w 71"/>
                <a:gd name="T1" fmla="*/ 0 h 715"/>
                <a:gd name="T2" fmla="*/ 47 w 71"/>
                <a:gd name="T3" fmla="*/ 99 h 715"/>
                <a:gd name="T4" fmla="*/ 0 w 71"/>
                <a:gd name="T5" fmla="*/ 715 h 715"/>
                <a:gd name="T6" fmla="*/ 36 w 71"/>
                <a:gd name="T7" fmla="*/ 103 h 715"/>
                <a:gd name="T8" fmla="*/ 71 w 71"/>
                <a:gd name="T9" fmla="*/ 0 h 715"/>
              </a:gdLst>
              <a:ahLst/>
              <a:cxnLst>
                <a:cxn ang="0">
                  <a:pos x="T0" y="T1"/>
                </a:cxn>
                <a:cxn ang="0">
                  <a:pos x="T2" y="T3"/>
                </a:cxn>
                <a:cxn ang="0">
                  <a:pos x="T4" y="T5"/>
                </a:cxn>
                <a:cxn ang="0">
                  <a:pos x="T6" y="T7"/>
                </a:cxn>
                <a:cxn ang="0">
                  <a:pos x="T8" y="T9"/>
                </a:cxn>
              </a:cxnLst>
              <a:rect l="0" t="0" r="r" b="b"/>
              <a:pathLst>
                <a:path w="71" h="715">
                  <a:moveTo>
                    <a:pt x="71" y="0"/>
                  </a:moveTo>
                  <a:cubicBezTo>
                    <a:pt x="71" y="0"/>
                    <a:pt x="50" y="30"/>
                    <a:pt x="47" y="99"/>
                  </a:cubicBezTo>
                  <a:cubicBezTo>
                    <a:pt x="43" y="169"/>
                    <a:pt x="16" y="606"/>
                    <a:pt x="0" y="715"/>
                  </a:cubicBezTo>
                  <a:cubicBezTo>
                    <a:pt x="0" y="715"/>
                    <a:pt x="38" y="156"/>
                    <a:pt x="36" y="103"/>
                  </a:cubicBezTo>
                  <a:cubicBezTo>
                    <a:pt x="34" y="51"/>
                    <a:pt x="63" y="13"/>
                    <a:pt x="71"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7"/>
            <p:cNvSpPr/>
            <p:nvPr/>
          </p:nvSpPr>
          <p:spPr bwMode="auto">
            <a:xfrm>
              <a:off x="6443663" y="3440113"/>
              <a:ext cx="1073150" cy="1185862"/>
            </a:xfrm>
            <a:custGeom>
              <a:avLst/>
              <a:gdLst>
                <a:gd name="T0" fmla="*/ 127 w 573"/>
                <a:gd name="T1" fmla="*/ 11 h 634"/>
                <a:gd name="T2" fmla="*/ 19 w 573"/>
                <a:gd name="T3" fmla="*/ 35 h 634"/>
                <a:gd name="T4" fmla="*/ 85 w 573"/>
                <a:gd name="T5" fmla="*/ 178 h 634"/>
                <a:gd name="T6" fmla="*/ 201 w 573"/>
                <a:gd name="T7" fmla="*/ 634 h 634"/>
                <a:gd name="T8" fmla="*/ 458 w 573"/>
                <a:gd name="T9" fmla="*/ 578 h 634"/>
                <a:gd name="T10" fmla="*/ 458 w 573"/>
                <a:gd name="T11" fmla="*/ 539 h 634"/>
                <a:gd name="T12" fmla="*/ 475 w 573"/>
                <a:gd name="T13" fmla="*/ 573 h 634"/>
                <a:gd name="T14" fmla="*/ 573 w 573"/>
                <a:gd name="T15" fmla="*/ 573 h 634"/>
                <a:gd name="T16" fmla="*/ 310 w 573"/>
                <a:gd name="T17" fmla="*/ 0 h 634"/>
                <a:gd name="T18" fmla="*/ 127 w 573"/>
                <a:gd name="T19" fmla="*/ 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3" h="634">
                  <a:moveTo>
                    <a:pt x="127" y="11"/>
                  </a:moveTo>
                  <a:cubicBezTo>
                    <a:pt x="127" y="11"/>
                    <a:pt x="38" y="30"/>
                    <a:pt x="19" y="35"/>
                  </a:cubicBezTo>
                  <a:cubicBezTo>
                    <a:pt x="0" y="41"/>
                    <a:pt x="56" y="114"/>
                    <a:pt x="85" y="178"/>
                  </a:cubicBezTo>
                  <a:cubicBezTo>
                    <a:pt x="113" y="242"/>
                    <a:pt x="193" y="537"/>
                    <a:pt x="201" y="634"/>
                  </a:cubicBezTo>
                  <a:cubicBezTo>
                    <a:pt x="201" y="634"/>
                    <a:pt x="421" y="578"/>
                    <a:pt x="458" y="578"/>
                  </a:cubicBezTo>
                  <a:cubicBezTo>
                    <a:pt x="458" y="539"/>
                    <a:pt x="458" y="539"/>
                    <a:pt x="458" y="539"/>
                  </a:cubicBezTo>
                  <a:cubicBezTo>
                    <a:pt x="458" y="539"/>
                    <a:pt x="469" y="557"/>
                    <a:pt x="475" y="573"/>
                  </a:cubicBezTo>
                  <a:cubicBezTo>
                    <a:pt x="475" y="573"/>
                    <a:pt x="550" y="571"/>
                    <a:pt x="573" y="573"/>
                  </a:cubicBezTo>
                  <a:cubicBezTo>
                    <a:pt x="573" y="573"/>
                    <a:pt x="382" y="116"/>
                    <a:pt x="310" y="0"/>
                  </a:cubicBezTo>
                  <a:cubicBezTo>
                    <a:pt x="310" y="0"/>
                    <a:pt x="174" y="0"/>
                    <a:pt x="127" y="1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8"/>
            <p:cNvSpPr/>
            <p:nvPr/>
          </p:nvSpPr>
          <p:spPr bwMode="auto">
            <a:xfrm>
              <a:off x="6721476" y="3271838"/>
              <a:ext cx="204788" cy="414337"/>
            </a:xfrm>
            <a:custGeom>
              <a:avLst/>
              <a:gdLst>
                <a:gd name="T0" fmla="*/ 55 w 110"/>
                <a:gd name="T1" fmla="*/ 28 h 222"/>
                <a:gd name="T2" fmla="*/ 100 w 110"/>
                <a:gd name="T3" fmla="*/ 99 h 222"/>
                <a:gd name="T4" fmla="*/ 32 w 110"/>
                <a:gd name="T5" fmla="*/ 114 h 222"/>
                <a:gd name="T6" fmla="*/ 6 w 110"/>
                <a:gd name="T7" fmla="*/ 28 h 222"/>
                <a:gd name="T8" fmla="*/ 55 w 110"/>
                <a:gd name="T9" fmla="*/ 28 h 222"/>
              </a:gdLst>
              <a:ahLst/>
              <a:cxnLst>
                <a:cxn ang="0">
                  <a:pos x="T0" y="T1"/>
                </a:cxn>
                <a:cxn ang="0">
                  <a:pos x="T2" y="T3"/>
                </a:cxn>
                <a:cxn ang="0">
                  <a:pos x="T4" y="T5"/>
                </a:cxn>
                <a:cxn ang="0">
                  <a:pos x="T6" y="T7"/>
                </a:cxn>
                <a:cxn ang="0">
                  <a:pos x="T8" y="T9"/>
                </a:cxn>
              </a:cxnLst>
              <a:rect l="0" t="0" r="r" b="b"/>
              <a:pathLst>
                <a:path w="110" h="222">
                  <a:moveTo>
                    <a:pt x="55" y="28"/>
                  </a:moveTo>
                  <a:cubicBezTo>
                    <a:pt x="55" y="28"/>
                    <a:pt x="88" y="90"/>
                    <a:pt x="100" y="99"/>
                  </a:cubicBezTo>
                  <a:cubicBezTo>
                    <a:pt x="110" y="222"/>
                    <a:pt x="32" y="114"/>
                    <a:pt x="32" y="114"/>
                  </a:cubicBezTo>
                  <a:cubicBezTo>
                    <a:pt x="32" y="114"/>
                    <a:pt x="12" y="56"/>
                    <a:pt x="6" y="28"/>
                  </a:cubicBezTo>
                  <a:cubicBezTo>
                    <a:pt x="0" y="0"/>
                    <a:pt x="55" y="28"/>
                    <a:pt x="55" y="2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9"/>
            <p:cNvSpPr/>
            <p:nvPr/>
          </p:nvSpPr>
          <p:spPr bwMode="auto">
            <a:xfrm>
              <a:off x="6681788" y="3440113"/>
              <a:ext cx="430213" cy="536575"/>
            </a:xfrm>
            <a:custGeom>
              <a:avLst/>
              <a:gdLst>
                <a:gd name="T0" fmla="*/ 74 w 230"/>
                <a:gd name="T1" fmla="*/ 0 h 287"/>
                <a:gd name="T2" fmla="*/ 112 w 230"/>
                <a:gd name="T3" fmla="*/ 62 h 287"/>
                <a:gd name="T4" fmla="*/ 96 w 230"/>
                <a:gd name="T5" fmla="*/ 0 h 287"/>
                <a:gd name="T6" fmla="*/ 144 w 230"/>
                <a:gd name="T7" fmla="*/ 0 h 287"/>
                <a:gd name="T8" fmla="*/ 230 w 230"/>
                <a:gd name="T9" fmla="*/ 287 h 287"/>
                <a:gd name="T10" fmla="*/ 0 w 230"/>
                <a:gd name="T11" fmla="*/ 38 h 287"/>
                <a:gd name="T12" fmla="*/ 74 w 230"/>
                <a:gd name="T13" fmla="*/ 0 h 287"/>
              </a:gdLst>
              <a:ahLst/>
              <a:cxnLst>
                <a:cxn ang="0">
                  <a:pos x="T0" y="T1"/>
                </a:cxn>
                <a:cxn ang="0">
                  <a:pos x="T2" y="T3"/>
                </a:cxn>
                <a:cxn ang="0">
                  <a:pos x="T4" y="T5"/>
                </a:cxn>
                <a:cxn ang="0">
                  <a:pos x="T6" y="T7"/>
                </a:cxn>
                <a:cxn ang="0">
                  <a:pos x="T8" y="T9"/>
                </a:cxn>
                <a:cxn ang="0">
                  <a:pos x="T10" y="T11"/>
                </a:cxn>
                <a:cxn ang="0">
                  <a:pos x="T12" y="T13"/>
                </a:cxn>
              </a:cxnLst>
              <a:rect l="0" t="0" r="r" b="b"/>
              <a:pathLst>
                <a:path w="230" h="287">
                  <a:moveTo>
                    <a:pt x="74" y="0"/>
                  </a:moveTo>
                  <a:cubicBezTo>
                    <a:pt x="112" y="62"/>
                    <a:pt x="112" y="62"/>
                    <a:pt x="112" y="62"/>
                  </a:cubicBezTo>
                  <a:cubicBezTo>
                    <a:pt x="96" y="0"/>
                    <a:pt x="96" y="0"/>
                    <a:pt x="96" y="0"/>
                  </a:cubicBezTo>
                  <a:cubicBezTo>
                    <a:pt x="144" y="0"/>
                    <a:pt x="144" y="0"/>
                    <a:pt x="144" y="0"/>
                  </a:cubicBezTo>
                  <a:cubicBezTo>
                    <a:pt x="144" y="0"/>
                    <a:pt x="221" y="197"/>
                    <a:pt x="230" y="287"/>
                  </a:cubicBezTo>
                  <a:cubicBezTo>
                    <a:pt x="230" y="287"/>
                    <a:pt x="46" y="72"/>
                    <a:pt x="0" y="38"/>
                  </a:cubicBezTo>
                  <a:lnTo>
                    <a:pt x="74" y="0"/>
                  </a:ln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0"/>
            <p:cNvSpPr/>
            <p:nvPr/>
          </p:nvSpPr>
          <p:spPr bwMode="auto">
            <a:xfrm>
              <a:off x="6665913" y="3414713"/>
              <a:ext cx="153988" cy="141287"/>
            </a:xfrm>
            <a:custGeom>
              <a:avLst/>
              <a:gdLst>
                <a:gd name="T0" fmla="*/ 0 w 82"/>
                <a:gd name="T1" fmla="*/ 0 h 75"/>
                <a:gd name="T2" fmla="*/ 82 w 82"/>
                <a:gd name="T3" fmla="*/ 13 h 75"/>
                <a:gd name="T4" fmla="*/ 82 w 82"/>
                <a:gd name="T5" fmla="*/ 75 h 75"/>
                <a:gd name="T6" fmla="*/ 0 w 82"/>
                <a:gd name="T7" fmla="*/ 47 h 75"/>
                <a:gd name="T8" fmla="*/ 0 w 82"/>
                <a:gd name="T9" fmla="*/ 0 h 75"/>
              </a:gdLst>
              <a:ahLst/>
              <a:cxnLst>
                <a:cxn ang="0">
                  <a:pos x="T0" y="T1"/>
                </a:cxn>
                <a:cxn ang="0">
                  <a:pos x="T2" y="T3"/>
                </a:cxn>
                <a:cxn ang="0">
                  <a:pos x="T4" y="T5"/>
                </a:cxn>
                <a:cxn ang="0">
                  <a:pos x="T6" y="T7"/>
                </a:cxn>
                <a:cxn ang="0">
                  <a:pos x="T8" y="T9"/>
                </a:cxn>
              </a:cxnLst>
              <a:rect l="0" t="0" r="r" b="b"/>
              <a:pathLst>
                <a:path w="82" h="75">
                  <a:moveTo>
                    <a:pt x="0" y="0"/>
                  </a:moveTo>
                  <a:cubicBezTo>
                    <a:pt x="82" y="13"/>
                    <a:pt x="82" y="13"/>
                    <a:pt x="82" y="13"/>
                  </a:cubicBezTo>
                  <a:cubicBezTo>
                    <a:pt x="82" y="75"/>
                    <a:pt x="82" y="75"/>
                    <a:pt x="82" y="75"/>
                  </a:cubicBezTo>
                  <a:cubicBezTo>
                    <a:pt x="82" y="75"/>
                    <a:pt x="4" y="52"/>
                    <a:pt x="0" y="4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1"/>
            <p:cNvSpPr/>
            <p:nvPr/>
          </p:nvSpPr>
          <p:spPr bwMode="auto">
            <a:xfrm>
              <a:off x="6843713" y="3530600"/>
              <a:ext cx="123825" cy="93662"/>
            </a:xfrm>
            <a:custGeom>
              <a:avLst/>
              <a:gdLst>
                <a:gd name="T0" fmla="*/ 0 w 66"/>
                <a:gd name="T1" fmla="*/ 22 h 50"/>
                <a:gd name="T2" fmla="*/ 54 w 66"/>
                <a:gd name="T3" fmla="*/ 5 h 50"/>
                <a:gd name="T4" fmla="*/ 66 w 66"/>
                <a:gd name="T5" fmla="*/ 37 h 50"/>
                <a:gd name="T6" fmla="*/ 39 w 66"/>
                <a:gd name="T7" fmla="*/ 50 h 50"/>
                <a:gd name="T8" fmla="*/ 0 w 66"/>
                <a:gd name="T9" fmla="*/ 22 h 50"/>
              </a:gdLst>
              <a:ahLst/>
              <a:cxnLst>
                <a:cxn ang="0">
                  <a:pos x="T0" y="T1"/>
                </a:cxn>
                <a:cxn ang="0">
                  <a:pos x="T2" y="T3"/>
                </a:cxn>
                <a:cxn ang="0">
                  <a:pos x="T4" y="T5"/>
                </a:cxn>
                <a:cxn ang="0">
                  <a:pos x="T6" y="T7"/>
                </a:cxn>
                <a:cxn ang="0">
                  <a:pos x="T8" y="T9"/>
                </a:cxn>
              </a:cxnLst>
              <a:rect l="0" t="0" r="r" b="b"/>
              <a:pathLst>
                <a:path w="66" h="50">
                  <a:moveTo>
                    <a:pt x="0" y="22"/>
                  </a:moveTo>
                  <a:cubicBezTo>
                    <a:pt x="0" y="22"/>
                    <a:pt x="29" y="0"/>
                    <a:pt x="54" y="5"/>
                  </a:cubicBezTo>
                  <a:cubicBezTo>
                    <a:pt x="66" y="37"/>
                    <a:pt x="66" y="37"/>
                    <a:pt x="66" y="37"/>
                  </a:cubicBezTo>
                  <a:cubicBezTo>
                    <a:pt x="39" y="50"/>
                    <a:pt x="39" y="50"/>
                    <a:pt x="39" y="50"/>
                  </a:cubicBezTo>
                  <a:lnTo>
                    <a:pt x="0" y="22"/>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2"/>
            <p:cNvSpPr/>
            <p:nvPr/>
          </p:nvSpPr>
          <p:spPr bwMode="auto">
            <a:xfrm>
              <a:off x="6916738" y="3600450"/>
              <a:ext cx="212725" cy="396875"/>
            </a:xfrm>
            <a:custGeom>
              <a:avLst/>
              <a:gdLst>
                <a:gd name="T0" fmla="*/ 11 w 113"/>
                <a:gd name="T1" fmla="*/ 95 h 212"/>
                <a:gd name="T2" fmla="*/ 0 w 113"/>
                <a:gd name="T3" fmla="*/ 13 h 212"/>
                <a:gd name="T4" fmla="*/ 27 w 113"/>
                <a:gd name="T5" fmla="*/ 0 h 212"/>
                <a:gd name="T6" fmla="*/ 94 w 113"/>
                <a:gd name="T7" fmla="*/ 109 h 212"/>
                <a:gd name="T8" fmla="*/ 113 w 113"/>
                <a:gd name="T9" fmla="*/ 212 h 212"/>
                <a:gd name="T10" fmla="*/ 11 w 113"/>
                <a:gd name="T11" fmla="*/ 95 h 212"/>
              </a:gdLst>
              <a:ahLst/>
              <a:cxnLst>
                <a:cxn ang="0">
                  <a:pos x="T0" y="T1"/>
                </a:cxn>
                <a:cxn ang="0">
                  <a:pos x="T2" y="T3"/>
                </a:cxn>
                <a:cxn ang="0">
                  <a:pos x="T4" y="T5"/>
                </a:cxn>
                <a:cxn ang="0">
                  <a:pos x="T6" y="T7"/>
                </a:cxn>
                <a:cxn ang="0">
                  <a:pos x="T8" y="T9"/>
                </a:cxn>
                <a:cxn ang="0">
                  <a:pos x="T10" y="T11"/>
                </a:cxn>
              </a:cxnLst>
              <a:rect l="0" t="0" r="r" b="b"/>
              <a:pathLst>
                <a:path w="113" h="212">
                  <a:moveTo>
                    <a:pt x="11" y="95"/>
                  </a:moveTo>
                  <a:cubicBezTo>
                    <a:pt x="0" y="13"/>
                    <a:pt x="0" y="13"/>
                    <a:pt x="0" y="13"/>
                  </a:cubicBezTo>
                  <a:cubicBezTo>
                    <a:pt x="27" y="0"/>
                    <a:pt x="27" y="0"/>
                    <a:pt x="27" y="0"/>
                  </a:cubicBezTo>
                  <a:cubicBezTo>
                    <a:pt x="27" y="0"/>
                    <a:pt x="79" y="86"/>
                    <a:pt x="94" y="109"/>
                  </a:cubicBezTo>
                  <a:cubicBezTo>
                    <a:pt x="113" y="212"/>
                    <a:pt x="113" y="212"/>
                    <a:pt x="113" y="212"/>
                  </a:cubicBezTo>
                  <a:lnTo>
                    <a:pt x="11" y="95"/>
                  </a:lnTo>
                  <a:close/>
                </a:path>
              </a:pathLst>
            </a:custGeom>
            <a:solidFill>
              <a:srgbClr val="14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3"/>
            <p:cNvSpPr/>
            <p:nvPr/>
          </p:nvSpPr>
          <p:spPr bwMode="auto">
            <a:xfrm>
              <a:off x="6602413" y="3440113"/>
              <a:ext cx="527050" cy="557212"/>
            </a:xfrm>
            <a:custGeom>
              <a:avLst/>
              <a:gdLst>
                <a:gd name="T0" fmla="*/ 34 w 281"/>
                <a:gd name="T1" fmla="*/ 0 h 298"/>
                <a:gd name="T2" fmla="*/ 0 w 281"/>
                <a:gd name="T3" fmla="*/ 99 h 298"/>
                <a:gd name="T4" fmla="*/ 102 w 281"/>
                <a:gd name="T5" fmla="*/ 122 h 298"/>
                <a:gd name="T6" fmla="*/ 84 w 281"/>
                <a:gd name="T7" fmla="*/ 221 h 298"/>
                <a:gd name="T8" fmla="*/ 281 w 281"/>
                <a:gd name="T9" fmla="*/ 298 h 298"/>
                <a:gd name="T10" fmla="*/ 42 w 281"/>
                <a:gd name="T11" fmla="*/ 35 h 298"/>
                <a:gd name="T12" fmla="*/ 34 w 281"/>
                <a:gd name="T13" fmla="*/ 0 h 298"/>
              </a:gdLst>
              <a:ahLst/>
              <a:cxnLst>
                <a:cxn ang="0">
                  <a:pos x="T0" y="T1"/>
                </a:cxn>
                <a:cxn ang="0">
                  <a:pos x="T2" y="T3"/>
                </a:cxn>
                <a:cxn ang="0">
                  <a:pos x="T4" y="T5"/>
                </a:cxn>
                <a:cxn ang="0">
                  <a:pos x="T6" y="T7"/>
                </a:cxn>
                <a:cxn ang="0">
                  <a:pos x="T8" y="T9"/>
                </a:cxn>
                <a:cxn ang="0">
                  <a:pos x="T10" y="T11"/>
                </a:cxn>
                <a:cxn ang="0">
                  <a:pos x="T12" y="T13"/>
                </a:cxn>
              </a:cxnLst>
              <a:rect l="0" t="0" r="r" b="b"/>
              <a:pathLst>
                <a:path w="281" h="298">
                  <a:moveTo>
                    <a:pt x="34" y="0"/>
                  </a:moveTo>
                  <a:cubicBezTo>
                    <a:pt x="34" y="0"/>
                    <a:pt x="11" y="60"/>
                    <a:pt x="0" y="99"/>
                  </a:cubicBezTo>
                  <a:cubicBezTo>
                    <a:pt x="0" y="99"/>
                    <a:pt x="47" y="116"/>
                    <a:pt x="102" y="122"/>
                  </a:cubicBezTo>
                  <a:cubicBezTo>
                    <a:pt x="102" y="122"/>
                    <a:pt x="81" y="214"/>
                    <a:pt x="84" y="221"/>
                  </a:cubicBezTo>
                  <a:cubicBezTo>
                    <a:pt x="84" y="221"/>
                    <a:pt x="221" y="265"/>
                    <a:pt x="281" y="298"/>
                  </a:cubicBezTo>
                  <a:cubicBezTo>
                    <a:pt x="241" y="251"/>
                    <a:pt x="82" y="73"/>
                    <a:pt x="42" y="35"/>
                  </a:cubicBezTo>
                  <a:lnTo>
                    <a:pt x="34"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
            <p:cNvSpPr/>
            <p:nvPr/>
          </p:nvSpPr>
          <p:spPr bwMode="auto">
            <a:xfrm>
              <a:off x="6937376" y="3409950"/>
              <a:ext cx="244475" cy="587375"/>
            </a:xfrm>
            <a:custGeom>
              <a:avLst/>
              <a:gdLst>
                <a:gd name="T0" fmla="*/ 0 w 130"/>
                <a:gd name="T1" fmla="*/ 0 h 314"/>
                <a:gd name="T2" fmla="*/ 73 w 130"/>
                <a:gd name="T3" fmla="*/ 53 h 314"/>
                <a:gd name="T4" fmla="*/ 55 w 130"/>
                <a:gd name="T5" fmla="*/ 102 h 314"/>
                <a:gd name="T6" fmla="*/ 130 w 130"/>
                <a:gd name="T7" fmla="*/ 159 h 314"/>
                <a:gd name="T8" fmla="*/ 102 w 130"/>
                <a:gd name="T9" fmla="*/ 314 h 314"/>
                <a:gd name="T10" fmla="*/ 0 w 130"/>
                <a:gd name="T11" fmla="*/ 0 h 314"/>
              </a:gdLst>
              <a:ahLst/>
              <a:cxnLst>
                <a:cxn ang="0">
                  <a:pos x="T0" y="T1"/>
                </a:cxn>
                <a:cxn ang="0">
                  <a:pos x="T2" y="T3"/>
                </a:cxn>
                <a:cxn ang="0">
                  <a:pos x="T4" y="T5"/>
                </a:cxn>
                <a:cxn ang="0">
                  <a:pos x="T6" y="T7"/>
                </a:cxn>
                <a:cxn ang="0">
                  <a:pos x="T8" y="T9"/>
                </a:cxn>
                <a:cxn ang="0">
                  <a:pos x="T10" y="T11"/>
                </a:cxn>
              </a:cxnLst>
              <a:rect l="0" t="0" r="r" b="b"/>
              <a:pathLst>
                <a:path w="130" h="314">
                  <a:moveTo>
                    <a:pt x="0" y="0"/>
                  </a:moveTo>
                  <a:cubicBezTo>
                    <a:pt x="0" y="0"/>
                    <a:pt x="39" y="36"/>
                    <a:pt x="73" y="53"/>
                  </a:cubicBezTo>
                  <a:cubicBezTo>
                    <a:pt x="73" y="53"/>
                    <a:pt x="66" y="84"/>
                    <a:pt x="55" y="102"/>
                  </a:cubicBezTo>
                  <a:cubicBezTo>
                    <a:pt x="55" y="102"/>
                    <a:pt x="108" y="138"/>
                    <a:pt x="130" y="159"/>
                  </a:cubicBezTo>
                  <a:cubicBezTo>
                    <a:pt x="130" y="159"/>
                    <a:pt x="102" y="239"/>
                    <a:pt x="102" y="314"/>
                  </a:cubicBezTo>
                  <a:cubicBezTo>
                    <a:pt x="102" y="314"/>
                    <a:pt x="20" y="30"/>
                    <a:pt x="0" y="0"/>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5"/>
            <p:cNvSpPr/>
            <p:nvPr/>
          </p:nvSpPr>
          <p:spPr bwMode="auto">
            <a:xfrm>
              <a:off x="7135813" y="4019550"/>
              <a:ext cx="161925" cy="400050"/>
            </a:xfrm>
            <a:custGeom>
              <a:avLst/>
              <a:gdLst>
                <a:gd name="T0" fmla="*/ 0 w 86"/>
                <a:gd name="T1" fmla="*/ 0 h 214"/>
                <a:gd name="T2" fmla="*/ 86 w 86"/>
                <a:gd name="T3" fmla="*/ 214 h 214"/>
                <a:gd name="T4" fmla="*/ 0 w 86"/>
                <a:gd name="T5" fmla="*/ 0 h 214"/>
              </a:gdLst>
              <a:ahLst/>
              <a:cxnLst>
                <a:cxn ang="0">
                  <a:pos x="T0" y="T1"/>
                </a:cxn>
                <a:cxn ang="0">
                  <a:pos x="T2" y="T3"/>
                </a:cxn>
                <a:cxn ang="0">
                  <a:pos x="T4" y="T5"/>
                </a:cxn>
              </a:cxnLst>
              <a:rect l="0" t="0" r="r" b="b"/>
              <a:pathLst>
                <a:path w="86" h="214">
                  <a:moveTo>
                    <a:pt x="0" y="0"/>
                  </a:moveTo>
                  <a:cubicBezTo>
                    <a:pt x="0" y="0"/>
                    <a:pt x="75" y="154"/>
                    <a:pt x="86" y="214"/>
                  </a:cubicBezTo>
                  <a:cubicBezTo>
                    <a:pt x="86" y="214"/>
                    <a:pt x="9" y="35"/>
                    <a:pt x="0" y="0"/>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6"/>
            <p:cNvSpPr/>
            <p:nvPr/>
          </p:nvSpPr>
          <p:spPr bwMode="auto">
            <a:xfrm>
              <a:off x="7164388" y="4302125"/>
              <a:ext cx="55563" cy="60325"/>
            </a:xfrm>
            <a:custGeom>
              <a:avLst/>
              <a:gdLst>
                <a:gd name="T0" fmla="*/ 27 w 30"/>
                <a:gd name="T1" fmla="*/ 11 h 32"/>
                <a:gd name="T2" fmla="*/ 21 w 30"/>
                <a:gd name="T3" fmla="*/ 30 h 32"/>
                <a:gd name="T4" fmla="*/ 3 w 30"/>
                <a:gd name="T5" fmla="*/ 21 h 32"/>
                <a:gd name="T6" fmla="*/ 9 w 30"/>
                <a:gd name="T7" fmla="*/ 2 h 32"/>
                <a:gd name="T8" fmla="*/ 27 w 30"/>
                <a:gd name="T9" fmla="*/ 11 h 32"/>
              </a:gdLst>
              <a:ahLst/>
              <a:cxnLst>
                <a:cxn ang="0">
                  <a:pos x="T0" y="T1"/>
                </a:cxn>
                <a:cxn ang="0">
                  <a:pos x="T2" y="T3"/>
                </a:cxn>
                <a:cxn ang="0">
                  <a:pos x="T4" y="T5"/>
                </a:cxn>
                <a:cxn ang="0">
                  <a:pos x="T6" y="T7"/>
                </a:cxn>
                <a:cxn ang="0">
                  <a:pos x="T8" y="T9"/>
                </a:cxn>
              </a:cxnLst>
              <a:rect l="0" t="0" r="r" b="b"/>
              <a:pathLst>
                <a:path w="30" h="32">
                  <a:moveTo>
                    <a:pt x="27" y="11"/>
                  </a:moveTo>
                  <a:cubicBezTo>
                    <a:pt x="30" y="19"/>
                    <a:pt x="27" y="27"/>
                    <a:pt x="21" y="30"/>
                  </a:cubicBezTo>
                  <a:cubicBezTo>
                    <a:pt x="14" y="32"/>
                    <a:pt x="6" y="29"/>
                    <a:pt x="3" y="21"/>
                  </a:cubicBezTo>
                  <a:cubicBezTo>
                    <a:pt x="0" y="14"/>
                    <a:pt x="3" y="5"/>
                    <a:pt x="9" y="2"/>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7"/>
            <p:cNvSpPr/>
            <p:nvPr/>
          </p:nvSpPr>
          <p:spPr bwMode="auto">
            <a:xfrm>
              <a:off x="7100888" y="4111625"/>
              <a:ext cx="55563" cy="61912"/>
            </a:xfrm>
            <a:custGeom>
              <a:avLst/>
              <a:gdLst>
                <a:gd name="T0" fmla="*/ 27 w 30"/>
                <a:gd name="T1" fmla="*/ 11 h 33"/>
                <a:gd name="T2" fmla="*/ 21 w 30"/>
                <a:gd name="T3" fmla="*/ 30 h 33"/>
                <a:gd name="T4" fmla="*/ 3 w 30"/>
                <a:gd name="T5" fmla="*/ 21 h 33"/>
                <a:gd name="T6" fmla="*/ 10 w 30"/>
                <a:gd name="T7" fmla="*/ 3 h 33"/>
                <a:gd name="T8" fmla="*/ 27 w 30"/>
                <a:gd name="T9" fmla="*/ 11 h 33"/>
              </a:gdLst>
              <a:ahLst/>
              <a:cxnLst>
                <a:cxn ang="0">
                  <a:pos x="T0" y="T1"/>
                </a:cxn>
                <a:cxn ang="0">
                  <a:pos x="T2" y="T3"/>
                </a:cxn>
                <a:cxn ang="0">
                  <a:pos x="T4" y="T5"/>
                </a:cxn>
                <a:cxn ang="0">
                  <a:pos x="T6" y="T7"/>
                </a:cxn>
                <a:cxn ang="0">
                  <a:pos x="T8" y="T9"/>
                </a:cxn>
              </a:cxnLst>
              <a:rect l="0" t="0" r="r" b="b"/>
              <a:pathLst>
                <a:path w="30" h="33">
                  <a:moveTo>
                    <a:pt x="27" y="11"/>
                  </a:moveTo>
                  <a:cubicBezTo>
                    <a:pt x="30" y="19"/>
                    <a:pt x="27" y="27"/>
                    <a:pt x="21" y="30"/>
                  </a:cubicBezTo>
                  <a:cubicBezTo>
                    <a:pt x="14" y="33"/>
                    <a:pt x="6" y="29"/>
                    <a:pt x="3" y="21"/>
                  </a:cubicBezTo>
                  <a:cubicBezTo>
                    <a:pt x="0" y="14"/>
                    <a:pt x="3" y="6"/>
                    <a:pt x="10" y="3"/>
                  </a:cubicBezTo>
                  <a:cubicBezTo>
                    <a:pt x="16" y="0"/>
                    <a:pt x="24" y="4"/>
                    <a:pt x="27" y="11"/>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8"/>
            <p:cNvSpPr/>
            <p:nvPr/>
          </p:nvSpPr>
          <p:spPr bwMode="auto">
            <a:xfrm>
              <a:off x="6861176" y="3381375"/>
              <a:ext cx="96838" cy="146050"/>
            </a:xfrm>
            <a:custGeom>
              <a:avLst/>
              <a:gdLst>
                <a:gd name="T0" fmla="*/ 0 w 52"/>
                <a:gd name="T1" fmla="*/ 31 h 78"/>
                <a:gd name="T2" fmla="*/ 45 w 52"/>
                <a:gd name="T3" fmla="*/ 78 h 78"/>
                <a:gd name="T4" fmla="*/ 48 w 52"/>
                <a:gd name="T5" fmla="*/ 18 h 78"/>
                <a:gd name="T6" fmla="*/ 25 w 52"/>
                <a:gd name="T7" fmla="*/ 0 h 78"/>
                <a:gd name="T8" fmla="*/ 0 w 52"/>
                <a:gd name="T9" fmla="*/ 31 h 78"/>
              </a:gdLst>
              <a:ahLst/>
              <a:cxnLst>
                <a:cxn ang="0">
                  <a:pos x="T0" y="T1"/>
                </a:cxn>
                <a:cxn ang="0">
                  <a:pos x="T2" y="T3"/>
                </a:cxn>
                <a:cxn ang="0">
                  <a:pos x="T4" y="T5"/>
                </a:cxn>
                <a:cxn ang="0">
                  <a:pos x="T6" y="T7"/>
                </a:cxn>
                <a:cxn ang="0">
                  <a:pos x="T8" y="T9"/>
                </a:cxn>
              </a:cxnLst>
              <a:rect l="0" t="0" r="r" b="b"/>
              <a:pathLst>
                <a:path w="52" h="78">
                  <a:moveTo>
                    <a:pt x="0" y="31"/>
                  </a:moveTo>
                  <a:cubicBezTo>
                    <a:pt x="45" y="78"/>
                    <a:pt x="45" y="78"/>
                    <a:pt x="45" y="78"/>
                  </a:cubicBezTo>
                  <a:cubicBezTo>
                    <a:pt x="45" y="78"/>
                    <a:pt x="52" y="31"/>
                    <a:pt x="48" y="18"/>
                  </a:cubicBezTo>
                  <a:cubicBezTo>
                    <a:pt x="25" y="0"/>
                    <a:pt x="25" y="0"/>
                    <a:pt x="25" y="0"/>
                  </a:cubicBezTo>
                  <a:lnTo>
                    <a:pt x="0"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9"/>
            <p:cNvSpPr/>
            <p:nvPr/>
          </p:nvSpPr>
          <p:spPr bwMode="auto">
            <a:xfrm>
              <a:off x="6937376" y="4435475"/>
              <a:ext cx="563563" cy="161925"/>
            </a:xfrm>
            <a:custGeom>
              <a:avLst/>
              <a:gdLst>
                <a:gd name="T0" fmla="*/ 0 w 301"/>
                <a:gd name="T1" fmla="*/ 87 h 87"/>
                <a:gd name="T2" fmla="*/ 188 w 301"/>
                <a:gd name="T3" fmla="*/ 43 h 87"/>
                <a:gd name="T4" fmla="*/ 194 w 301"/>
                <a:gd name="T5" fmla="*/ 0 h 87"/>
                <a:gd name="T6" fmla="*/ 211 w 301"/>
                <a:gd name="T7" fmla="*/ 41 h 87"/>
                <a:gd name="T8" fmla="*/ 301 w 301"/>
                <a:gd name="T9" fmla="*/ 40 h 87"/>
                <a:gd name="T10" fmla="*/ 207 w 301"/>
                <a:gd name="T11" fmla="*/ 49 h 87"/>
                <a:gd name="T12" fmla="*/ 200 w 301"/>
                <a:gd name="T13" fmla="*/ 32 h 87"/>
                <a:gd name="T14" fmla="*/ 197 w 301"/>
                <a:gd name="T15" fmla="*/ 52 h 87"/>
                <a:gd name="T16" fmla="*/ 0 w 301"/>
                <a:gd name="T17"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87">
                  <a:moveTo>
                    <a:pt x="0" y="87"/>
                  </a:moveTo>
                  <a:cubicBezTo>
                    <a:pt x="0" y="87"/>
                    <a:pt x="85" y="58"/>
                    <a:pt x="188" y="43"/>
                  </a:cubicBezTo>
                  <a:cubicBezTo>
                    <a:pt x="194" y="0"/>
                    <a:pt x="194" y="0"/>
                    <a:pt x="194" y="0"/>
                  </a:cubicBezTo>
                  <a:cubicBezTo>
                    <a:pt x="194" y="0"/>
                    <a:pt x="206" y="28"/>
                    <a:pt x="211" y="41"/>
                  </a:cubicBezTo>
                  <a:cubicBezTo>
                    <a:pt x="211" y="41"/>
                    <a:pt x="283" y="38"/>
                    <a:pt x="301" y="40"/>
                  </a:cubicBezTo>
                  <a:cubicBezTo>
                    <a:pt x="301" y="40"/>
                    <a:pt x="217" y="47"/>
                    <a:pt x="207" y="49"/>
                  </a:cubicBezTo>
                  <a:cubicBezTo>
                    <a:pt x="200" y="32"/>
                    <a:pt x="200" y="32"/>
                    <a:pt x="200" y="32"/>
                  </a:cubicBezTo>
                  <a:cubicBezTo>
                    <a:pt x="200" y="32"/>
                    <a:pt x="198" y="46"/>
                    <a:pt x="197" y="52"/>
                  </a:cubicBezTo>
                  <a:cubicBezTo>
                    <a:pt x="194" y="55"/>
                    <a:pt x="45" y="67"/>
                    <a:pt x="0" y="87"/>
                  </a:cubicBezTo>
                  <a:close/>
                </a:path>
              </a:pathLst>
            </a:custGeom>
            <a:solidFill>
              <a:srgbClr val="232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50"/>
            <p:cNvSpPr/>
            <p:nvPr/>
          </p:nvSpPr>
          <p:spPr bwMode="auto">
            <a:xfrm>
              <a:off x="6065838" y="3473450"/>
              <a:ext cx="650875" cy="979487"/>
            </a:xfrm>
            <a:custGeom>
              <a:avLst/>
              <a:gdLst>
                <a:gd name="T0" fmla="*/ 221 w 348"/>
                <a:gd name="T1" fmla="*/ 17 h 524"/>
                <a:gd name="T2" fmla="*/ 20 w 348"/>
                <a:gd name="T3" fmla="*/ 356 h 524"/>
                <a:gd name="T4" fmla="*/ 289 w 348"/>
                <a:gd name="T5" fmla="*/ 456 h 524"/>
                <a:gd name="T6" fmla="*/ 306 w 348"/>
                <a:gd name="T7" fmla="*/ 356 h 524"/>
                <a:gd name="T8" fmla="*/ 116 w 348"/>
                <a:gd name="T9" fmla="*/ 380 h 524"/>
                <a:gd name="T10" fmla="*/ 257 w 348"/>
                <a:gd name="T11" fmla="*/ 104 h 524"/>
                <a:gd name="T12" fmla="*/ 221 w 348"/>
                <a:gd name="T13" fmla="*/ 17 h 524"/>
              </a:gdLst>
              <a:ahLst/>
              <a:cxnLst>
                <a:cxn ang="0">
                  <a:pos x="T0" y="T1"/>
                </a:cxn>
                <a:cxn ang="0">
                  <a:pos x="T2" y="T3"/>
                </a:cxn>
                <a:cxn ang="0">
                  <a:pos x="T4" y="T5"/>
                </a:cxn>
                <a:cxn ang="0">
                  <a:pos x="T6" y="T7"/>
                </a:cxn>
                <a:cxn ang="0">
                  <a:pos x="T8" y="T9"/>
                </a:cxn>
                <a:cxn ang="0">
                  <a:pos x="T10" y="T11"/>
                </a:cxn>
                <a:cxn ang="0">
                  <a:pos x="T12" y="T13"/>
                </a:cxn>
              </a:cxnLst>
              <a:rect l="0" t="0" r="r" b="b"/>
              <a:pathLst>
                <a:path w="348" h="524">
                  <a:moveTo>
                    <a:pt x="221" y="17"/>
                  </a:moveTo>
                  <a:cubicBezTo>
                    <a:pt x="221" y="17"/>
                    <a:pt x="39" y="246"/>
                    <a:pt x="20" y="356"/>
                  </a:cubicBezTo>
                  <a:cubicBezTo>
                    <a:pt x="0" y="466"/>
                    <a:pt x="68" y="524"/>
                    <a:pt x="289" y="456"/>
                  </a:cubicBezTo>
                  <a:cubicBezTo>
                    <a:pt x="289" y="456"/>
                    <a:pt x="348" y="383"/>
                    <a:pt x="306" y="356"/>
                  </a:cubicBezTo>
                  <a:cubicBezTo>
                    <a:pt x="306" y="356"/>
                    <a:pt x="153" y="448"/>
                    <a:pt x="116" y="380"/>
                  </a:cubicBezTo>
                  <a:cubicBezTo>
                    <a:pt x="78" y="313"/>
                    <a:pt x="186" y="215"/>
                    <a:pt x="257" y="104"/>
                  </a:cubicBezTo>
                  <a:cubicBezTo>
                    <a:pt x="257" y="104"/>
                    <a:pt x="296" y="0"/>
                    <a:pt x="221" y="1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51"/>
            <p:cNvSpPr/>
            <p:nvPr/>
          </p:nvSpPr>
          <p:spPr bwMode="auto">
            <a:xfrm>
              <a:off x="6445251" y="3949700"/>
              <a:ext cx="457200" cy="385762"/>
            </a:xfrm>
            <a:custGeom>
              <a:avLst/>
              <a:gdLst>
                <a:gd name="T0" fmla="*/ 134 w 244"/>
                <a:gd name="T1" fmla="*/ 188 h 206"/>
                <a:gd name="T2" fmla="*/ 36 w 244"/>
                <a:gd name="T3" fmla="*/ 162 h 206"/>
                <a:gd name="T4" fmla="*/ 26 w 244"/>
                <a:gd name="T5" fmla="*/ 46 h 206"/>
                <a:gd name="T6" fmla="*/ 48 w 244"/>
                <a:gd name="T7" fmla="*/ 80 h 206"/>
                <a:gd name="T8" fmla="*/ 65 w 244"/>
                <a:gd name="T9" fmla="*/ 109 h 206"/>
                <a:gd name="T10" fmla="*/ 73 w 244"/>
                <a:gd name="T11" fmla="*/ 21 h 206"/>
                <a:gd name="T12" fmla="*/ 107 w 244"/>
                <a:gd name="T13" fmla="*/ 30 h 206"/>
                <a:gd name="T14" fmla="*/ 113 w 244"/>
                <a:gd name="T15" fmla="*/ 103 h 206"/>
                <a:gd name="T16" fmla="*/ 138 w 244"/>
                <a:gd name="T17" fmla="*/ 34 h 206"/>
                <a:gd name="T18" fmla="*/ 164 w 244"/>
                <a:gd name="T19" fmla="*/ 52 h 206"/>
                <a:gd name="T20" fmla="*/ 149 w 244"/>
                <a:gd name="T21" fmla="*/ 103 h 206"/>
                <a:gd name="T22" fmla="*/ 172 w 244"/>
                <a:gd name="T23" fmla="*/ 129 h 206"/>
                <a:gd name="T24" fmla="*/ 228 w 244"/>
                <a:gd name="T25" fmla="*/ 111 h 206"/>
                <a:gd name="T26" fmla="*/ 244 w 244"/>
                <a:gd name="T27" fmla="*/ 139 h 206"/>
                <a:gd name="T28" fmla="*/ 187 w 244"/>
                <a:gd name="T29" fmla="*/ 166 h 206"/>
                <a:gd name="T30" fmla="*/ 134 w 244"/>
                <a:gd name="T31" fmla="*/ 18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06">
                  <a:moveTo>
                    <a:pt x="134" y="188"/>
                  </a:moveTo>
                  <a:cubicBezTo>
                    <a:pt x="109" y="197"/>
                    <a:pt x="71" y="206"/>
                    <a:pt x="36" y="162"/>
                  </a:cubicBezTo>
                  <a:cubicBezTo>
                    <a:pt x="0" y="119"/>
                    <a:pt x="0" y="60"/>
                    <a:pt x="26" y="46"/>
                  </a:cubicBezTo>
                  <a:cubicBezTo>
                    <a:pt x="43" y="37"/>
                    <a:pt x="47" y="51"/>
                    <a:pt x="48" y="80"/>
                  </a:cubicBezTo>
                  <a:cubicBezTo>
                    <a:pt x="48" y="108"/>
                    <a:pt x="65" y="109"/>
                    <a:pt x="65" y="109"/>
                  </a:cubicBezTo>
                  <a:cubicBezTo>
                    <a:pt x="65" y="109"/>
                    <a:pt x="53" y="45"/>
                    <a:pt x="73" y="21"/>
                  </a:cubicBezTo>
                  <a:cubicBezTo>
                    <a:pt x="90" y="0"/>
                    <a:pt x="117" y="11"/>
                    <a:pt x="107" y="30"/>
                  </a:cubicBezTo>
                  <a:cubicBezTo>
                    <a:pt x="98" y="48"/>
                    <a:pt x="110" y="93"/>
                    <a:pt x="113" y="103"/>
                  </a:cubicBezTo>
                  <a:cubicBezTo>
                    <a:pt x="113" y="103"/>
                    <a:pt x="115" y="43"/>
                    <a:pt x="138" y="34"/>
                  </a:cubicBezTo>
                  <a:cubicBezTo>
                    <a:pt x="158" y="26"/>
                    <a:pt x="165" y="41"/>
                    <a:pt x="164" y="52"/>
                  </a:cubicBezTo>
                  <a:cubicBezTo>
                    <a:pt x="162" y="62"/>
                    <a:pt x="153" y="67"/>
                    <a:pt x="149" y="103"/>
                  </a:cubicBezTo>
                  <a:cubicBezTo>
                    <a:pt x="146" y="140"/>
                    <a:pt x="169" y="134"/>
                    <a:pt x="172" y="129"/>
                  </a:cubicBezTo>
                  <a:cubicBezTo>
                    <a:pt x="176" y="124"/>
                    <a:pt x="215" y="103"/>
                    <a:pt x="228" y="111"/>
                  </a:cubicBezTo>
                  <a:cubicBezTo>
                    <a:pt x="240" y="118"/>
                    <a:pt x="244" y="139"/>
                    <a:pt x="244" y="139"/>
                  </a:cubicBezTo>
                  <a:cubicBezTo>
                    <a:pt x="244" y="139"/>
                    <a:pt x="206" y="156"/>
                    <a:pt x="187" y="166"/>
                  </a:cubicBezTo>
                  <a:cubicBezTo>
                    <a:pt x="167" y="176"/>
                    <a:pt x="151" y="181"/>
                    <a:pt x="134" y="188"/>
                  </a:cubicBezTo>
                  <a:close/>
                </a:path>
              </a:pathLst>
            </a:custGeom>
            <a:solidFill>
              <a:srgbClr val="FFDC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52"/>
            <p:cNvSpPr/>
            <p:nvPr/>
          </p:nvSpPr>
          <p:spPr bwMode="auto">
            <a:xfrm>
              <a:off x="6600826" y="4165600"/>
              <a:ext cx="85725" cy="112712"/>
            </a:xfrm>
            <a:custGeom>
              <a:avLst/>
              <a:gdLst>
                <a:gd name="T0" fmla="*/ 0 w 46"/>
                <a:gd name="T1" fmla="*/ 24 h 60"/>
                <a:gd name="T2" fmla="*/ 45 w 46"/>
                <a:gd name="T3" fmla="*/ 60 h 60"/>
                <a:gd name="T4" fmla="*/ 0 w 46"/>
                <a:gd name="T5" fmla="*/ 24 h 60"/>
              </a:gdLst>
              <a:ahLst/>
              <a:cxnLst>
                <a:cxn ang="0">
                  <a:pos x="T0" y="T1"/>
                </a:cxn>
                <a:cxn ang="0">
                  <a:pos x="T2" y="T3"/>
                </a:cxn>
                <a:cxn ang="0">
                  <a:pos x="T4" y="T5"/>
                </a:cxn>
              </a:cxnLst>
              <a:rect l="0" t="0" r="r" b="b"/>
              <a:pathLst>
                <a:path w="46" h="60">
                  <a:moveTo>
                    <a:pt x="0" y="24"/>
                  </a:moveTo>
                  <a:cubicBezTo>
                    <a:pt x="0" y="24"/>
                    <a:pt x="40" y="12"/>
                    <a:pt x="45" y="60"/>
                  </a:cubicBezTo>
                  <a:cubicBezTo>
                    <a:pt x="45" y="60"/>
                    <a:pt x="46" y="0"/>
                    <a:pt x="0" y="24"/>
                  </a:cubicBezTo>
                  <a:close/>
                </a:path>
              </a:pathLst>
            </a:custGeom>
            <a:solidFill>
              <a:srgbClr val="CB8F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1" name="Hộp Văn bản 70">
            <a:extLst>
              <a:ext uri="{FF2B5EF4-FFF2-40B4-BE49-F238E27FC236}">
                <a16:creationId xmlns:a16="http://schemas.microsoft.com/office/drawing/2014/main" id="{6F19C07D-808C-02A7-B741-8E993907D923}"/>
              </a:ext>
            </a:extLst>
          </p:cNvPr>
          <p:cNvSpPr txBox="1"/>
          <p:nvPr/>
        </p:nvSpPr>
        <p:spPr>
          <a:xfrm>
            <a:off x="134283" y="796488"/>
            <a:ext cx="10990594" cy="3903120"/>
          </a:xfrm>
          <a:prstGeom prst="rect">
            <a:avLst/>
          </a:prstGeom>
          <a:noFill/>
        </p:spPr>
        <p:txBody>
          <a:bodyPr wrap="square">
            <a:spAutoFit/>
          </a:bodyPr>
          <a:lstStyle/>
          <a:p>
            <a:pPr>
              <a:lnSpc>
                <a:spcPct val="115000"/>
              </a:lnSpc>
              <a:spcAft>
                <a:spcPts val="800"/>
              </a:spcAft>
            </a:pPr>
            <a:r>
              <a:rPr lang="en-US" sz="3600" b="1" dirty="0" err="1">
                <a:latin typeface="+mj-lt"/>
                <a:ea typeface="Calibri" panose="020F0502020204030204" pitchFamily="34" charset="0"/>
                <a:cs typeface="Times New Roman" panose="02020603050405020304" pitchFamily="18" charset="0"/>
              </a:rPr>
              <a:t>I</a:t>
            </a:r>
            <a:r>
              <a:rPr lang="en-US" sz="3600" b="1" dirty="0" err="1">
                <a:effectLst/>
                <a:latin typeface="+mj-lt"/>
                <a:ea typeface="Calibri" panose="020F0502020204030204" pitchFamily="34" charset="0"/>
                <a:cs typeface="Times New Roman" panose="02020603050405020304" pitchFamily="18" charset="0"/>
              </a:rPr>
              <a:t>.Tìm</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hiểu</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về</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thành</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phần</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hóa</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học</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tính</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chất</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và</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cấu</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trúc</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của</a:t>
            </a:r>
            <a:r>
              <a:rPr lang="en-US" sz="3600" b="1" dirty="0">
                <a:effectLst/>
                <a:latin typeface="+mj-lt"/>
                <a:ea typeface="Calibri" panose="020F0502020204030204" pitchFamily="34" charset="0"/>
                <a:cs typeface="Times New Roman" panose="02020603050405020304" pitchFamily="18" charset="0"/>
              </a:rPr>
              <a:t> </a:t>
            </a:r>
            <a:r>
              <a:rPr lang="en-US" sz="3600" b="1" dirty="0" err="1">
                <a:effectLst/>
                <a:latin typeface="+mj-lt"/>
                <a:ea typeface="Calibri" panose="020F0502020204030204" pitchFamily="34" charset="0"/>
                <a:cs typeface="Times New Roman" panose="02020603050405020304" pitchFamily="18" charset="0"/>
              </a:rPr>
              <a:t>nước</a:t>
            </a:r>
            <a:endParaRPr lang="vi-VN" sz="3600" b="1" dirty="0">
              <a:effectLst/>
              <a:latin typeface="+mj-lt"/>
              <a:ea typeface="Calibri" panose="020F0502020204030204" pitchFamily="34" charset="0"/>
              <a:cs typeface="Times New Roman" panose="02020603050405020304" pitchFamily="18" charset="0"/>
            </a:endParaRPr>
          </a:p>
          <a:p>
            <a:pPr algn="just">
              <a:lnSpc>
                <a:spcPct val="115000"/>
              </a:lnSpc>
              <a:spcAft>
                <a:spcPts val="800"/>
              </a:spcAft>
            </a:pPr>
            <a:r>
              <a:rPr lang="en-US" sz="3200" b="1"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Nước</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được</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cấu</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tạo</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từ</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hai</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nguyên</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tố</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là</a:t>
            </a:r>
            <a:r>
              <a:rPr lang="en-US" sz="3200" dirty="0">
                <a:effectLst/>
                <a:latin typeface="+mj-lt"/>
                <a:ea typeface="Calibri" panose="020F0502020204030204" pitchFamily="34" charset="0"/>
                <a:cs typeface="Times New Roman" panose="02020603050405020304" pitchFamily="18" charset="0"/>
              </a:rPr>
              <a:t> oxygen </a:t>
            </a:r>
            <a:r>
              <a:rPr lang="en-US" sz="3200" dirty="0" err="1">
                <a:effectLst/>
                <a:latin typeface="+mj-lt"/>
                <a:ea typeface="Calibri" panose="020F0502020204030204" pitchFamily="34" charset="0"/>
                <a:cs typeface="Times New Roman" panose="02020603050405020304" pitchFamily="18" charset="0"/>
              </a:rPr>
              <a:t>và</a:t>
            </a:r>
            <a:r>
              <a:rPr lang="en-US" sz="3200" dirty="0">
                <a:effectLst/>
                <a:latin typeface="+mj-lt"/>
                <a:ea typeface="Calibri" panose="020F0502020204030204" pitchFamily="34" charset="0"/>
                <a:cs typeface="Times New Roman" panose="02020603050405020304" pitchFamily="18" charset="0"/>
              </a:rPr>
              <a:t> hydrogen. </a:t>
            </a:r>
          </a:p>
          <a:p>
            <a:pPr algn="just">
              <a:lnSpc>
                <a:spcPct val="115000"/>
              </a:lnSpc>
              <a:spcAft>
                <a:spcPts val="800"/>
              </a:spcAft>
            </a:pPr>
            <a:r>
              <a:rPr lang="en-US" sz="3200" dirty="0">
                <a:latin typeface="+mj-lt"/>
                <a:ea typeface="Calibri" panose="020F0502020204030204" pitchFamily="34" charset="0"/>
                <a:cs typeface="Times New Roman" panose="02020603050405020304" pitchFamily="18" charset="0"/>
              </a:rPr>
              <a:t>- </a:t>
            </a:r>
            <a:r>
              <a:rPr lang="en-US" sz="3200" dirty="0">
                <a:effectLst/>
                <a:latin typeface="+mj-lt"/>
                <a:ea typeface="Calibri" panose="020F0502020204030204" pitchFamily="34" charset="0"/>
                <a:cs typeface="Times New Roman" panose="02020603050405020304" pitchFamily="18" charset="0"/>
              </a:rPr>
              <a:t>Liên </a:t>
            </a:r>
            <a:r>
              <a:rPr lang="en-US" sz="3200" dirty="0" err="1">
                <a:effectLst/>
                <a:latin typeface="+mj-lt"/>
                <a:ea typeface="Calibri" panose="020F0502020204030204" pitchFamily="34" charset="0"/>
                <a:cs typeface="Times New Roman" panose="02020603050405020304" pitchFamily="18" charset="0"/>
              </a:rPr>
              <a:t>kết</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hóa</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học</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của</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nước</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là</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liên</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kết</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cộng</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hóa</a:t>
            </a:r>
            <a:r>
              <a:rPr lang="en-US" sz="3200" dirty="0">
                <a:effectLst/>
                <a:latin typeface="+mj-lt"/>
                <a:ea typeface="Calibri" panose="020F0502020204030204" pitchFamily="34" charset="0"/>
                <a:cs typeface="Times New Roman" panose="02020603050405020304" pitchFamily="18" charset="0"/>
              </a:rPr>
              <a:t> </a:t>
            </a:r>
            <a:r>
              <a:rPr lang="en-US" sz="3200" dirty="0" err="1">
                <a:effectLst/>
                <a:latin typeface="+mj-lt"/>
                <a:ea typeface="Calibri" panose="020F0502020204030204" pitchFamily="34" charset="0"/>
                <a:cs typeface="Times New Roman" panose="02020603050405020304" pitchFamily="18" charset="0"/>
              </a:rPr>
              <a:t>trị</a:t>
            </a:r>
            <a:r>
              <a:rPr lang="en-US" sz="3200" dirty="0">
                <a:effectLst/>
                <a:latin typeface="+mj-lt"/>
                <a:ea typeface="Calibri" panose="020F0502020204030204" pitchFamily="34" charset="0"/>
                <a:cs typeface="Times New Roman" panose="02020603050405020304" pitchFamily="18" charset="0"/>
              </a:rPr>
              <a:t>.</a:t>
            </a:r>
          </a:p>
          <a:p>
            <a:pPr algn="just">
              <a:lnSpc>
                <a:spcPct val="115000"/>
              </a:lnSpc>
              <a:spcAft>
                <a:spcPts val="800"/>
              </a:spcAft>
            </a:pP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Nước</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có</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tính</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phân</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cực</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nên</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là</a:t>
            </a:r>
            <a:r>
              <a:rPr lang="en-US" sz="3200" dirty="0">
                <a:ea typeface="Calibri" panose="020F0502020204030204" pitchFamily="34" charset="0"/>
                <a:cs typeface="Times New Roman" panose="02020603050405020304" pitchFamily="18" charset="0"/>
              </a:rPr>
              <a:t> dung </a:t>
            </a:r>
            <a:r>
              <a:rPr lang="en-US" sz="3200" dirty="0" err="1">
                <a:ea typeface="Calibri" panose="020F0502020204030204" pitchFamily="34" charset="0"/>
                <a:cs typeface="Times New Roman" panose="02020603050405020304" pitchFamily="18" charset="0"/>
              </a:rPr>
              <a:t>môi</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hòa</a:t>
            </a:r>
            <a:r>
              <a:rPr lang="en-US" sz="3200" dirty="0">
                <a:ea typeface="Calibri" panose="020F0502020204030204" pitchFamily="34" charset="0"/>
                <a:cs typeface="Times New Roman" panose="02020603050405020304" pitchFamily="18" charset="0"/>
              </a:rPr>
              <a:t> tan </a:t>
            </a:r>
            <a:r>
              <a:rPr lang="en-US" sz="3200" dirty="0" err="1">
                <a:ea typeface="Calibri" panose="020F0502020204030204" pitchFamily="34" charset="0"/>
                <a:cs typeface="Times New Roman" panose="02020603050405020304" pitchFamily="18" charset="0"/>
              </a:rPr>
              <a:t>nhiều</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chất</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cho</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cơ</a:t>
            </a:r>
            <a:r>
              <a:rPr lang="en-US" sz="3200" dirty="0">
                <a:ea typeface="Calibri" panose="020F0502020204030204" pitchFamily="34" charset="0"/>
                <a:cs typeface="Times New Roman" panose="02020603050405020304" pitchFamily="18" charset="0"/>
              </a:rPr>
              <a:t> </a:t>
            </a:r>
            <a:r>
              <a:rPr lang="en-US" sz="3200" dirty="0" err="1">
                <a:ea typeface="Calibri" panose="020F0502020204030204" pitchFamily="34" charset="0"/>
                <a:cs typeface="Times New Roman" panose="02020603050405020304" pitchFamily="18" charset="0"/>
              </a:rPr>
              <a:t>thể</a:t>
            </a:r>
            <a:r>
              <a:rPr lang="en-US" sz="3200" dirty="0">
                <a:ea typeface="Calibri" panose="020F0502020204030204" pitchFamily="34" charset="0"/>
                <a:cs typeface="Times New Roman" panose="02020603050405020304" pitchFamily="18" charset="0"/>
              </a:rPr>
              <a:t> .</a:t>
            </a:r>
            <a:endParaRPr lang="vi-VN" sz="32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0132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4. [TED-Ed Vietsub] Tính phân cực của nước có vai trò gì_ - Christina Kleinber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2560" y="76200"/>
            <a:ext cx="11749476" cy="6609080"/>
          </a:xfrm>
          <a:prstGeom prst="rect">
            <a:avLst/>
          </a:prstGeom>
        </p:spPr>
      </p:pic>
    </p:spTree>
    <p:extLst>
      <p:ext uri="{BB962C8B-B14F-4D97-AF65-F5344CB8AC3E}">
        <p14:creationId xmlns:p14="http://schemas.microsoft.com/office/powerpoint/2010/main" val="25136784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FEB206-D8ED-48E3-ABF5-E38DBCADCF8A}"/>
              </a:ext>
            </a:extLst>
          </p:cNvPr>
          <p:cNvGrpSpPr/>
          <p:nvPr/>
        </p:nvGrpSpPr>
        <p:grpSpPr>
          <a:xfrm>
            <a:off x="-2456435" y="-521588"/>
            <a:ext cx="10528313" cy="10087057"/>
            <a:chOff x="-1885023" y="-173993"/>
            <a:chExt cx="9243024" cy="8855637"/>
          </a:xfrm>
          <a:blipFill dpi="0" rotWithShape="1">
            <a:blip r:embed="rId2"/>
            <a:srcRect/>
            <a:stretch>
              <a:fillRect r="-31000"/>
            </a:stretch>
          </a:blipFill>
        </p:grpSpPr>
        <p:sp>
          <p:nvSpPr>
            <p:cNvPr id="3" name="Rectangle: Rounded Corners 2">
              <a:extLst>
                <a:ext uri="{FF2B5EF4-FFF2-40B4-BE49-F238E27FC236}">
                  <a16:creationId xmlns:a16="http://schemas.microsoft.com/office/drawing/2014/main" id="{48217608-1A68-4A49-BD2D-026B01680A85}"/>
                </a:ext>
              </a:extLst>
            </p:cNvPr>
            <p:cNvSpPr/>
            <p:nvPr/>
          </p:nvSpPr>
          <p:spPr>
            <a:xfrm rot="3037461">
              <a:off x="1843231" y="-49388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8082ABE-FCE0-4E5D-920B-4263FF0A85D1}"/>
                </a:ext>
              </a:extLst>
            </p:cNvPr>
            <p:cNvSpPr/>
            <p:nvPr/>
          </p:nvSpPr>
          <p:spPr>
            <a:xfrm rot="3037461">
              <a:off x="1289577" y="3166874"/>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26FD356-24C8-4184-8CFA-A388903F99AF}"/>
                </a:ext>
              </a:extLst>
            </p:cNvPr>
            <p:cNvSpPr/>
            <p:nvPr/>
          </p:nvSpPr>
          <p:spPr>
            <a:xfrm rot="3037461">
              <a:off x="1440050" y="-3348593"/>
              <a:ext cx="2340170" cy="868937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063116BD-4DD9-4143-AF4C-EE3E86CF45BE}"/>
              </a:ext>
            </a:extLst>
          </p:cNvPr>
          <p:cNvSpPr txBox="1"/>
          <p:nvPr/>
        </p:nvSpPr>
        <p:spPr>
          <a:xfrm>
            <a:off x="7357291" y="3039963"/>
            <a:ext cx="4329237" cy="2123658"/>
          </a:xfrm>
          <a:prstGeom prst="rect">
            <a:avLst/>
          </a:prstGeom>
          <a:noFill/>
        </p:spPr>
        <p:txBody>
          <a:bodyPr wrap="square" rtlCol="0">
            <a:spAutoFit/>
          </a:bodyPr>
          <a:lstStyle/>
          <a:p>
            <a:pPr algn="ctr"/>
            <a:r>
              <a:rPr lang="vi-VN" sz="4400" b="1" dirty="0"/>
              <a:t>VAI TRÒ CỦA NƯỚC ĐỐI VỚI SINH VẬT</a:t>
            </a:r>
            <a:endParaRPr lang="en-US" sz="4400" b="1" dirty="0"/>
          </a:p>
        </p:txBody>
      </p:sp>
      <p:grpSp>
        <p:nvGrpSpPr>
          <p:cNvPr id="10" name="Group 9">
            <a:extLst>
              <a:ext uri="{FF2B5EF4-FFF2-40B4-BE49-F238E27FC236}">
                <a16:creationId xmlns:a16="http://schemas.microsoft.com/office/drawing/2014/main" id="{921515B4-7A85-4A23-B8CF-541242830ED4}"/>
              </a:ext>
            </a:extLst>
          </p:cNvPr>
          <p:cNvGrpSpPr/>
          <p:nvPr/>
        </p:nvGrpSpPr>
        <p:grpSpPr>
          <a:xfrm>
            <a:off x="8636448" y="964837"/>
            <a:ext cx="1770926" cy="1686596"/>
            <a:chOff x="1516284" y="926315"/>
            <a:chExt cx="1770926" cy="1686596"/>
          </a:xfrm>
        </p:grpSpPr>
        <p:sp>
          <p:nvSpPr>
            <p:cNvPr id="11" name="Pentagon 10">
              <a:extLst>
                <a:ext uri="{FF2B5EF4-FFF2-40B4-BE49-F238E27FC236}">
                  <a16:creationId xmlns:a16="http://schemas.microsoft.com/office/drawing/2014/main" id="{9974F669-7A1E-4591-9B97-BEEF0F980964}"/>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Pentagon 11">
              <a:extLst>
                <a:ext uri="{FF2B5EF4-FFF2-40B4-BE49-F238E27FC236}">
                  <a16:creationId xmlns:a16="http://schemas.microsoft.com/office/drawing/2014/main" id="{B7D4F167-85A4-451A-BB17-7A751055D7FA}"/>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3" name="TextBox 12">
              <a:extLst>
                <a:ext uri="{FF2B5EF4-FFF2-40B4-BE49-F238E27FC236}">
                  <a16:creationId xmlns:a16="http://schemas.microsoft.com/office/drawing/2014/main" id="{CD7FA5BE-21FA-4904-A43E-5725B13FE089}"/>
                </a:ext>
              </a:extLst>
            </p:cNvPr>
            <p:cNvSpPr txBox="1"/>
            <p:nvPr/>
          </p:nvSpPr>
          <p:spPr>
            <a:xfrm>
              <a:off x="1993015" y="1531198"/>
              <a:ext cx="1142759" cy="769441"/>
            </a:xfrm>
            <a:prstGeom prst="rect">
              <a:avLst/>
            </a:prstGeom>
            <a:noFill/>
          </p:spPr>
          <p:txBody>
            <a:bodyPr wrap="square" rtlCol="0">
              <a:spAutoFit/>
            </a:bodyPr>
            <a:lstStyle/>
            <a:p>
              <a:r>
                <a:rPr lang="en-US" sz="4400" b="1" dirty="0">
                  <a:solidFill>
                    <a:schemeClr val="bg1"/>
                  </a:solidFill>
                </a:rPr>
                <a:t>II.</a:t>
              </a:r>
            </a:p>
          </p:txBody>
        </p:sp>
      </p:grpSp>
      <p:sp>
        <p:nvSpPr>
          <p:cNvPr id="16" name="Rectangle: Rounded Corners 15">
            <a:extLst>
              <a:ext uri="{FF2B5EF4-FFF2-40B4-BE49-F238E27FC236}">
                <a16:creationId xmlns:a16="http://schemas.microsoft.com/office/drawing/2014/main" id="{42D0D02D-F950-49B8-BF12-3DA89A55DF73}"/>
              </a:ext>
            </a:extLst>
          </p:cNvPr>
          <p:cNvSpPr/>
          <p:nvPr/>
        </p:nvSpPr>
        <p:spPr>
          <a:xfrm rot="3037461">
            <a:off x="6739087" y="-6207293"/>
            <a:ext cx="2665582" cy="9897671"/>
          </a:xfrm>
          <a:prstGeom prst="roundRect">
            <a:avLst>
              <a:gd name="adj" fmla="val 50000"/>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34D2D7B-2149-4332-9827-2170BD1171B1}"/>
              </a:ext>
            </a:extLst>
          </p:cNvPr>
          <p:cNvGrpSpPr/>
          <p:nvPr/>
        </p:nvGrpSpPr>
        <p:grpSpPr>
          <a:xfrm>
            <a:off x="9262873" y="5690993"/>
            <a:ext cx="2929127" cy="135470"/>
            <a:chOff x="0" y="5645926"/>
            <a:chExt cx="2929127" cy="135470"/>
          </a:xfrm>
        </p:grpSpPr>
        <p:sp>
          <p:nvSpPr>
            <p:cNvPr id="18" name="Rectangle: Rounded Corners 17">
              <a:extLst>
                <a:ext uri="{FF2B5EF4-FFF2-40B4-BE49-F238E27FC236}">
                  <a16:creationId xmlns:a16="http://schemas.microsoft.com/office/drawing/2014/main" id="{9DDC9925-2490-476F-A884-2939B279C06E}"/>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29DB413-289F-46B8-AC20-1DC2A8D00786}"/>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7909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B426119-8C19-45FA-BE73-90680824537B}"/>
              </a:ext>
            </a:extLst>
          </p:cNvPr>
          <p:cNvGrpSpPr/>
          <p:nvPr/>
        </p:nvGrpSpPr>
        <p:grpSpPr>
          <a:xfrm>
            <a:off x="20" y="0"/>
            <a:ext cx="13715980" cy="6858000"/>
            <a:chOff x="20" y="0"/>
            <a:chExt cx="13715980" cy="6858000"/>
          </a:xfrm>
        </p:grpSpPr>
        <p:grpSp>
          <p:nvGrpSpPr>
            <p:cNvPr id="2" name="Group 1">
              <a:extLst>
                <a:ext uri="{FF2B5EF4-FFF2-40B4-BE49-F238E27FC236}">
                  <a16:creationId xmlns:a16="http://schemas.microsoft.com/office/drawing/2014/main" id="{5C843279-6E2F-4D87-98C2-726460FAFC2B}"/>
                </a:ext>
              </a:extLst>
            </p:cNvPr>
            <p:cNvGrpSpPr/>
            <p:nvPr/>
          </p:nvGrpSpPr>
          <p:grpSpPr>
            <a:xfrm>
              <a:off x="20" y="1282"/>
              <a:ext cx="12191980" cy="6856718"/>
              <a:chOff x="20" y="1282"/>
              <a:chExt cx="12191980" cy="6856718"/>
            </a:xfrm>
          </p:grpSpPr>
          <p:pic>
            <p:nvPicPr>
              <p:cNvPr id="3" name="Picture 2" descr="A picture containing diagram&#10;&#10;Description automatically generated">
                <a:extLst>
                  <a:ext uri="{FF2B5EF4-FFF2-40B4-BE49-F238E27FC236}">
                    <a16:creationId xmlns:a16="http://schemas.microsoft.com/office/drawing/2014/main" id="{8C3745A8-26F3-4A24-AF80-FDA839272906}"/>
                  </a:ext>
                </a:extLst>
              </p:cNvPr>
              <p:cNvPicPr>
                <a:picLocks noChangeAspect="1"/>
              </p:cNvPicPr>
              <p:nvPr/>
            </p:nvPicPr>
            <p:blipFill rotWithShape="1">
              <a:blip r:embed="rId2">
                <a:extLst>
                  <a:ext uri="{28A0092B-C50C-407E-A947-70E740481C1C}">
                    <a14:useLocalDpi xmlns:a14="http://schemas.microsoft.com/office/drawing/2010/main" val="0"/>
                  </a:ext>
                </a:extLst>
              </a:blip>
              <a:srcRect t="1550" b="2314"/>
              <a:stretch/>
            </p:blipFill>
            <p:spPr>
              <a:xfrm>
                <a:off x="20" y="1282"/>
                <a:ext cx="12191980" cy="6856718"/>
              </a:xfrm>
              <a:prstGeom prst="rect">
                <a:avLst/>
              </a:prstGeom>
            </p:spPr>
          </p:pic>
          <p:sp>
            <p:nvSpPr>
              <p:cNvPr id="4" name="Freeform: Shape 3">
                <a:extLst>
                  <a:ext uri="{FF2B5EF4-FFF2-40B4-BE49-F238E27FC236}">
                    <a16:creationId xmlns:a16="http://schemas.microsoft.com/office/drawing/2014/main" id="{5CFFE608-863C-4ACC-92FA-C3C53764A012}"/>
                  </a:ext>
                </a:extLst>
              </p:cNvPr>
              <p:cNvSpPr/>
              <p:nvPr/>
            </p:nvSpPr>
            <p:spPr>
              <a:xfrm>
                <a:off x="8107680" y="457200"/>
                <a:ext cx="3911600" cy="1341120"/>
              </a:xfrm>
              <a:custGeom>
                <a:avLst/>
                <a:gdLst>
                  <a:gd name="connsiteX0" fmla="*/ 0 w 3911600"/>
                  <a:gd name="connsiteY0" fmla="*/ 0 h 1341120"/>
                  <a:gd name="connsiteX1" fmla="*/ 284480 w 3911600"/>
                  <a:gd name="connsiteY1" fmla="*/ 1259840 h 1341120"/>
                  <a:gd name="connsiteX2" fmla="*/ 3515360 w 3911600"/>
                  <a:gd name="connsiteY2" fmla="*/ 1341120 h 1341120"/>
                  <a:gd name="connsiteX3" fmla="*/ 3891280 w 3911600"/>
                  <a:gd name="connsiteY3" fmla="*/ 1148080 h 1341120"/>
                  <a:gd name="connsiteX4" fmla="*/ 3911600 w 3911600"/>
                  <a:gd name="connsiteY4" fmla="*/ 863600 h 1341120"/>
                  <a:gd name="connsiteX5" fmla="*/ 3810000 w 3911600"/>
                  <a:gd name="connsiteY5" fmla="*/ 264160 h 1341120"/>
                  <a:gd name="connsiteX6" fmla="*/ 2824480 w 3911600"/>
                  <a:gd name="connsiteY6" fmla="*/ 71120 h 1341120"/>
                  <a:gd name="connsiteX7" fmla="*/ 2672080 w 3911600"/>
                  <a:gd name="connsiteY7" fmla="*/ 71120 h 1341120"/>
                  <a:gd name="connsiteX8" fmla="*/ 0 w 3911600"/>
                  <a:gd name="connsiteY8"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1600" h="1341120">
                    <a:moveTo>
                      <a:pt x="0" y="0"/>
                    </a:moveTo>
                    <a:lnTo>
                      <a:pt x="284480" y="1259840"/>
                    </a:lnTo>
                    <a:lnTo>
                      <a:pt x="3515360" y="1341120"/>
                    </a:lnTo>
                    <a:lnTo>
                      <a:pt x="3891280" y="1148080"/>
                    </a:lnTo>
                    <a:lnTo>
                      <a:pt x="3911600" y="863600"/>
                    </a:lnTo>
                    <a:lnTo>
                      <a:pt x="3810000" y="264160"/>
                    </a:lnTo>
                    <a:lnTo>
                      <a:pt x="2824480" y="71120"/>
                    </a:lnTo>
                    <a:lnTo>
                      <a:pt x="2672080" y="71120"/>
                    </a:lnTo>
                    <a:lnTo>
                      <a:pt x="0" y="0"/>
                    </a:lnTo>
                    <a:close/>
                  </a:path>
                </a:pathLst>
              </a:custGeom>
              <a:solidFill>
                <a:srgbClr val="CDF2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78EFDCF-E1A5-4BE3-868F-4D0307A7C762}"/>
                  </a:ext>
                </a:extLst>
              </p:cNvPr>
              <p:cNvSpPr/>
              <p:nvPr/>
            </p:nvSpPr>
            <p:spPr>
              <a:xfrm>
                <a:off x="3017520" y="2346960"/>
                <a:ext cx="1950720" cy="1107440"/>
              </a:xfrm>
              <a:custGeom>
                <a:avLst/>
                <a:gdLst>
                  <a:gd name="connsiteX0" fmla="*/ 121920 w 1950720"/>
                  <a:gd name="connsiteY0" fmla="*/ 0 h 1107440"/>
                  <a:gd name="connsiteX1" fmla="*/ 0 w 1950720"/>
                  <a:gd name="connsiteY1" fmla="*/ 355600 h 1107440"/>
                  <a:gd name="connsiteX2" fmla="*/ 538480 w 1950720"/>
                  <a:gd name="connsiteY2" fmla="*/ 518160 h 1107440"/>
                  <a:gd name="connsiteX3" fmla="*/ 1767840 w 1950720"/>
                  <a:gd name="connsiteY3" fmla="*/ 1107440 h 1107440"/>
                  <a:gd name="connsiteX4" fmla="*/ 1950720 w 1950720"/>
                  <a:gd name="connsiteY4" fmla="*/ 894080 h 1107440"/>
                  <a:gd name="connsiteX5" fmla="*/ 457200 w 1950720"/>
                  <a:gd name="connsiteY5" fmla="*/ 132080 h 1107440"/>
                  <a:gd name="connsiteX6" fmla="*/ 121920 w 1950720"/>
                  <a:gd name="connsiteY6" fmla="*/ 0 h 110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720" h="1107440">
                    <a:moveTo>
                      <a:pt x="121920" y="0"/>
                    </a:moveTo>
                    <a:lnTo>
                      <a:pt x="0" y="355600"/>
                    </a:lnTo>
                    <a:lnTo>
                      <a:pt x="538480" y="518160"/>
                    </a:lnTo>
                    <a:lnTo>
                      <a:pt x="1767840" y="1107440"/>
                    </a:lnTo>
                    <a:lnTo>
                      <a:pt x="1950720" y="894080"/>
                    </a:lnTo>
                    <a:lnTo>
                      <a:pt x="457200" y="132080"/>
                    </a:lnTo>
                    <a:lnTo>
                      <a:pt x="121920" y="0"/>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D506FAF3-177D-41DA-BAA1-C9B498B6AAC6}"/>
                </a:ext>
              </a:extLst>
            </p:cNvPr>
            <p:cNvSpPr/>
            <p:nvPr/>
          </p:nvSpPr>
          <p:spPr>
            <a:xfrm>
              <a:off x="3923818" y="150471"/>
              <a:ext cx="6111433" cy="6551271"/>
            </a:xfrm>
            <a:custGeom>
              <a:avLst/>
              <a:gdLst>
                <a:gd name="connsiteX0" fmla="*/ 439838 w 6111433"/>
                <a:gd name="connsiteY0" fmla="*/ 46299 h 6551271"/>
                <a:gd name="connsiteX1" fmla="*/ 1469985 w 6111433"/>
                <a:gd name="connsiteY1" fmla="*/ 1875099 h 6551271"/>
                <a:gd name="connsiteX2" fmla="*/ 2511706 w 6111433"/>
                <a:gd name="connsiteY2" fmla="*/ 4490977 h 6551271"/>
                <a:gd name="connsiteX3" fmla="*/ 0 w 6111433"/>
                <a:gd name="connsiteY3" fmla="*/ 4467828 h 6551271"/>
                <a:gd name="connsiteX4" fmla="*/ 0 w 6111433"/>
                <a:gd name="connsiteY4" fmla="*/ 6539696 h 6551271"/>
                <a:gd name="connsiteX5" fmla="*/ 6111433 w 6111433"/>
                <a:gd name="connsiteY5" fmla="*/ 6551271 h 6551271"/>
                <a:gd name="connsiteX6" fmla="*/ 3518704 w 6111433"/>
                <a:gd name="connsiteY6" fmla="*/ 162045 h 6551271"/>
                <a:gd name="connsiteX7" fmla="*/ 428263 w 6111433"/>
                <a:gd name="connsiteY7" fmla="*/ 104172 h 6551271"/>
                <a:gd name="connsiteX8" fmla="*/ 34724 w 6111433"/>
                <a:gd name="connsiteY8" fmla="*/ 0 h 6551271"/>
                <a:gd name="connsiteX9" fmla="*/ 439838 w 6111433"/>
                <a:gd name="connsiteY9" fmla="*/ 46299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1433" h="6551271">
                  <a:moveTo>
                    <a:pt x="439838" y="46299"/>
                  </a:moveTo>
                  <a:lnTo>
                    <a:pt x="1469985" y="1875099"/>
                  </a:lnTo>
                  <a:lnTo>
                    <a:pt x="2511706" y="4490977"/>
                  </a:lnTo>
                  <a:lnTo>
                    <a:pt x="0" y="4467828"/>
                  </a:lnTo>
                  <a:lnTo>
                    <a:pt x="0" y="6539696"/>
                  </a:lnTo>
                  <a:lnTo>
                    <a:pt x="6111433" y="6551271"/>
                  </a:lnTo>
                  <a:lnTo>
                    <a:pt x="3518704" y="162045"/>
                  </a:lnTo>
                  <a:lnTo>
                    <a:pt x="428263" y="104172"/>
                  </a:lnTo>
                  <a:lnTo>
                    <a:pt x="34724" y="0"/>
                  </a:lnTo>
                  <a:lnTo>
                    <a:pt x="439838" y="46299"/>
                  </a:lnTo>
                  <a:close/>
                </a:path>
              </a:pathLst>
            </a:custGeom>
            <a:solidFill>
              <a:srgbClr val="006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426D29B2-3470-466E-97A4-85306F7258E0}"/>
                </a:ext>
              </a:extLst>
            </p:cNvPr>
            <p:cNvSpPr/>
            <p:nvPr/>
          </p:nvSpPr>
          <p:spPr>
            <a:xfrm flipH="1">
              <a:off x="5451676" y="0"/>
              <a:ext cx="8264324" cy="6858000"/>
            </a:xfrm>
            <a:prstGeom prst="parallelogram">
              <a:avLst/>
            </a:prstGeom>
            <a:solidFill>
              <a:srgbClr val="CCF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376DCE8-5C22-424E-B16B-D5A5ECC3E8B1}"/>
              </a:ext>
            </a:extLst>
          </p:cNvPr>
          <p:cNvSpPr txBox="1"/>
          <p:nvPr/>
        </p:nvSpPr>
        <p:spPr>
          <a:xfrm>
            <a:off x="6869414" y="1798320"/>
            <a:ext cx="4832592" cy="2800767"/>
          </a:xfrm>
          <a:prstGeom prst="rect">
            <a:avLst/>
          </a:prstGeom>
          <a:noFill/>
        </p:spPr>
        <p:txBody>
          <a:bodyPr wrap="square" rtlCol="0">
            <a:spAutoFit/>
          </a:bodyPr>
          <a:lstStyle/>
          <a:p>
            <a:pPr algn="ctr"/>
            <a:r>
              <a:rPr lang="vi-VN" sz="4400" b="1" dirty="0">
                <a:solidFill>
                  <a:srgbClr val="005F8A"/>
                </a:solidFill>
              </a:rPr>
              <a:t>Ở NGƯỜI, NƯỚC CHIẾM KHOẢNG </a:t>
            </a:r>
          </a:p>
          <a:p>
            <a:pPr algn="ctr"/>
            <a:r>
              <a:rPr lang="vi-VN" sz="4400" b="1" dirty="0">
                <a:solidFill>
                  <a:srgbClr val="FF6600"/>
                </a:solidFill>
              </a:rPr>
              <a:t>70% KHỐI LƯỢNG CƠ THỂ</a:t>
            </a:r>
            <a:endParaRPr lang="en-US" sz="4400" b="1" dirty="0">
              <a:solidFill>
                <a:srgbClr val="FF6600"/>
              </a:solidFill>
            </a:endParaRPr>
          </a:p>
        </p:txBody>
      </p:sp>
    </p:spTree>
    <p:extLst>
      <p:ext uri="{BB962C8B-B14F-4D97-AF65-F5344CB8AC3E}">
        <p14:creationId xmlns:p14="http://schemas.microsoft.com/office/powerpoint/2010/main" val="908875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863" y="137676"/>
            <a:ext cx="5633913" cy="2765544"/>
          </a:xfrm>
          <a:prstGeom prst="rect">
            <a:avLst/>
          </a:prstGeom>
        </p:spPr>
      </p:pic>
      <p:pic>
        <p:nvPicPr>
          <p:cNvPr id="4" name="Picture 3"/>
          <p:cNvPicPr>
            <a:picLocks noChangeAspect="1"/>
          </p:cNvPicPr>
          <p:nvPr/>
        </p:nvPicPr>
        <p:blipFill>
          <a:blip r:embed="rId3"/>
          <a:stretch>
            <a:fillRect/>
          </a:stretch>
        </p:blipFill>
        <p:spPr>
          <a:xfrm>
            <a:off x="160863" y="3478292"/>
            <a:ext cx="5633913" cy="2948940"/>
          </a:xfrm>
          <a:prstGeom prst="rect">
            <a:avLst/>
          </a:prstGeom>
        </p:spPr>
      </p:pic>
      <p:pic>
        <p:nvPicPr>
          <p:cNvPr id="6" name="Picture 5"/>
          <p:cNvPicPr>
            <a:picLocks noChangeAspect="1"/>
          </p:cNvPicPr>
          <p:nvPr/>
        </p:nvPicPr>
        <p:blipFill>
          <a:blip r:embed="rId4"/>
          <a:stretch>
            <a:fillRect/>
          </a:stretch>
        </p:blipFill>
        <p:spPr>
          <a:xfrm>
            <a:off x="6422671" y="109772"/>
            <a:ext cx="5147345" cy="2793448"/>
          </a:xfrm>
          <a:prstGeom prst="rect">
            <a:avLst/>
          </a:prstGeom>
        </p:spPr>
      </p:pic>
      <p:pic>
        <p:nvPicPr>
          <p:cNvPr id="2" name="Picture 1"/>
          <p:cNvPicPr>
            <a:picLocks noChangeAspect="1"/>
          </p:cNvPicPr>
          <p:nvPr/>
        </p:nvPicPr>
        <p:blipFill>
          <a:blip r:embed="rId5"/>
          <a:stretch>
            <a:fillRect/>
          </a:stretch>
        </p:blipFill>
        <p:spPr>
          <a:xfrm>
            <a:off x="6410394" y="3421588"/>
            <a:ext cx="5159623" cy="3310682"/>
          </a:xfrm>
          <a:prstGeom prst="rect">
            <a:avLst/>
          </a:prstGeom>
        </p:spPr>
      </p:pic>
      <p:sp>
        <p:nvSpPr>
          <p:cNvPr id="7" name="TextBox 6"/>
          <p:cNvSpPr txBox="1"/>
          <p:nvPr/>
        </p:nvSpPr>
        <p:spPr>
          <a:xfrm>
            <a:off x="463219" y="2959923"/>
            <a:ext cx="50292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chiếm</a:t>
            </a:r>
            <a:r>
              <a:rPr lang="en-US" sz="2400" b="1" dirty="0">
                <a:solidFill>
                  <a:srgbClr val="FF0000"/>
                </a:solidFill>
                <a:latin typeface="Times New Roman" panose="02020603050405020304" pitchFamily="18" charset="0"/>
                <a:cs typeface="Times New Roman" panose="02020603050405020304" pitchFamily="18" charset="0"/>
              </a:rPr>
              <a:t> 90%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sứa</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812664" y="2913479"/>
            <a:ext cx="6379335"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tham</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vào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nhiều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quá</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sống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của</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sinh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7489" y="6415827"/>
            <a:ext cx="5029200" cy="461665"/>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Cây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lúa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chết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a:t>
            </a:r>
            <a:r>
              <a:rPr lang="en-US" sz="2400" b="1" dirty="0">
                <a:solidFill>
                  <a:srgbClr val="FF0000"/>
                </a:solidFill>
                <a:latin typeface="Times New Roman" panose="02020603050405020304" pitchFamily="18" charset="0"/>
                <a:cs typeface="Times New Roman" panose="02020603050405020304" pitchFamily="18" charset="0"/>
              </a:rPr>
              <a:t> do </a:t>
            </a:r>
            <a:r>
              <a:rPr lang="en-US" sz="2400" b="1" dirty="0" err="1">
                <a:solidFill>
                  <a:srgbClr val="FF0000"/>
                </a:solidFill>
                <a:latin typeface="Times New Roman" panose="02020603050405020304" pitchFamily="18" charset="0"/>
                <a:cs typeface="Times New Roman" panose="02020603050405020304" pitchFamily="18" charset="0"/>
              </a:rPr>
              <a:t>thiếu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nước</a:t>
            </a:r>
            <a:r>
              <a:rPr 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6EA3E50E-FCEC-99B7-CA1C-FEE24E7FE1B4}"/>
              </a:ext>
            </a:extLst>
          </p:cNvPr>
          <p:cNvSpPr txBox="1"/>
          <p:nvPr/>
        </p:nvSpPr>
        <p:spPr>
          <a:xfrm>
            <a:off x="1417320" y="1633912"/>
            <a:ext cx="9655356" cy="4025076"/>
          </a:xfrm>
          <a:prstGeom prst="rect">
            <a:avLst/>
          </a:prstGeom>
          <a:noFill/>
        </p:spPr>
        <p:txBody>
          <a:bodyPr wrap="square">
            <a:spAutoFit/>
          </a:bodyPr>
          <a:lstStyle/>
          <a:p>
            <a:pPr lvl="0" algn="just">
              <a:lnSpc>
                <a:spcPct val="115000"/>
              </a:lnSpc>
            </a:pPr>
            <a:endParaRPr lang="vi-VN" sz="2800" dirty="0">
              <a:effectLst/>
              <a:latin typeface="+mj-lt"/>
              <a:ea typeface="Times New Roman" panose="02020603050405020304" pitchFamily="18" charset="0"/>
            </a:endParaRPr>
          </a:p>
          <a:p>
            <a:pPr marL="342900" lvl="0" indent="-342900" algn="just">
              <a:lnSpc>
                <a:spcPct val="115000"/>
              </a:lnSpc>
              <a:buFont typeface="+mj-lt"/>
              <a:buAutoNum type="arabicPeriod"/>
            </a:pPr>
            <a:r>
              <a:rPr lang="en-US" sz="2800" dirty="0" err="1">
                <a:effectLst/>
                <a:latin typeface="+mj-lt"/>
                <a:ea typeface="Times New Roman" panose="02020603050405020304" pitchFamily="18" charset="0"/>
              </a:rPr>
              <a:t>Nêu</a:t>
            </a:r>
            <a:r>
              <a:rPr lang="en-US" sz="2800" dirty="0">
                <a:effectLst/>
                <a:latin typeface="+mj-lt"/>
                <a:ea typeface="Times New Roman" panose="02020603050405020304" pitchFamily="18" charset="0"/>
              </a:rPr>
              <a:t> </a:t>
            </a:r>
            <a:r>
              <a:rPr lang="en-US" sz="2800" dirty="0" err="1">
                <a:latin typeface="+mj-lt"/>
                <a:ea typeface="Times New Roman" panose="02020603050405020304" pitchFamily="18" charset="0"/>
              </a:rPr>
              <a:t>v</a:t>
            </a:r>
            <a:r>
              <a:rPr lang="en-US" sz="2800" dirty="0" err="1">
                <a:effectLst/>
                <a:latin typeface="+mj-lt"/>
                <a:ea typeface="Times New Roman" panose="02020603050405020304" pitchFamily="18" charset="0"/>
              </a:rPr>
              <a:t>ai</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trò</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của</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nước</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đối</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với</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sinh</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vật</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Điều</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gì</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sẽ</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xảy</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ra</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nếu</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sinh</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vật</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bị</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thiếu</a:t>
            </a:r>
            <a:r>
              <a:rPr lang="en-US" sz="2800" dirty="0">
                <a:effectLst/>
                <a:latin typeface="+mj-lt"/>
                <a:ea typeface="Times New Roman" panose="02020603050405020304" pitchFamily="18" charset="0"/>
              </a:rPr>
              <a:t> </a:t>
            </a:r>
            <a:r>
              <a:rPr lang="en-US" sz="2800" dirty="0" err="1">
                <a:effectLst/>
                <a:latin typeface="+mj-lt"/>
                <a:ea typeface="Times New Roman" panose="02020603050405020304" pitchFamily="18" charset="0"/>
              </a:rPr>
              <a:t>nước</a:t>
            </a:r>
            <a:r>
              <a:rPr lang="en-US" sz="2800" dirty="0">
                <a:effectLst/>
                <a:latin typeface="+mj-lt"/>
                <a:ea typeface="Times New Roman" panose="02020603050405020304" pitchFamily="18" charset="0"/>
              </a:rPr>
              <a:t>? </a:t>
            </a:r>
          </a:p>
          <a:p>
            <a:pPr lvl="0" algn="just">
              <a:lnSpc>
                <a:spcPct val="115000"/>
              </a:lnSpc>
            </a:pPr>
            <a:r>
              <a:rPr lang="en-US" sz="2800" dirty="0">
                <a:latin typeface="+mj-lt"/>
                <a:ea typeface="Times New Roman" panose="02020603050405020304" pitchFamily="18" charset="0"/>
              </a:rPr>
              <a:t>2. </a:t>
            </a:r>
            <a:r>
              <a:rPr lang="en-US" sz="2800" dirty="0" err="1">
                <a:latin typeface="+mj-lt"/>
                <a:ea typeface="Times New Roman" panose="02020603050405020304" pitchFamily="18" charset="0"/>
              </a:rPr>
              <a:t>Hãy</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đề</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xuất</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cách</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tiến</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hành</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thí</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nghiệm</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chứng</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minh</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khẳng</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định</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nếu</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thiếu</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nước</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trong</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thời</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gian</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dài</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cây</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sẽ</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bị</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héo</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giảm</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sức</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sống</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và</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có</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thể</a:t>
            </a:r>
            <a:r>
              <a:rPr lang="en-US" sz="2800" dirty="0">
                <a:latin typeface="+mj-lt"/>
                <a:ea typeface="Times New Roman" panose="02020603050405020304" pitchFamily="18" charset="0"/>
              </a:rPr>
              <a:t> </a:t>
            </a:r>
            <a:r>
              <a:rPr lang="en-US" sz="2800" dirty="0" err="1">
                <a:latin typeface="+mj-lt"/>
                <a:ea typeface="Times New Roman" panose="02020603050405020304" pitchFamily="18" charset="0"/>
              </a:rPr>
              <a:t>chết</a:t>
            </a:r>
            <a:r>
              <a:rPr lang="en-US" sz="2800" dirty="0">
                <a:latin typeface="+mj-lt"/>
                <a:ea typeface="Times New Roman" panose="02020603050405020304" pitchFamily="18" charset="0"/>
              </a:rPr>
              <a:t>.”</a:t>
            </a:r>
          </a:p>
          <a:p>
            <a:pPr lvl="0" algn="just">
              <a:lnSpc>
                <a:spcPct val="115000"/>
              </a:lnSpc>
            </a:pPr>
            <a:r>
              <a:rPr lang="en-US" sz="2800" dirty="0">
                <a:effectLst/>
                <a:latin typeface="+mj-lt"/>
                <a:ea typeface="Calibri" panose="020F0502020204030204" pitchFamily="34" charset="0"/>
                <a:cs typeface="Times New Roman" panose="02020603050405020304" pitchFamily="18" charset="0"/>
              </a:rPr>
              <a:t>3.Khi </a:t>
            </a:r>
            <a:r>
              <a:rPr lang="en-US" sz="2800" dirty="0" err="1">
                <a:effectLst/>
                <a:latin typeface="+mj-lt"/>
                <a:ea typeface="Calibri" panose="020F0502020204030204" pitchFamily="34" charset="0"/>
                <a:cs typeface="Times New Roman" panose="02020603050405020304" pitchFamily="18" charset="0"/>
              </a:rPr>
              <a:t>bị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nôn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sốt</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cao</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hoặc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tiêu</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chảy</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cơ</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thể</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bị</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mất</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nước</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Trong</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trường</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hợp</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đó</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em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cần</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làm</a:t>
            </a:r>
            <a:r>
              <a:rPr lang="en-US" sz="2800" dirty="0">
                <a:effectLst/>
                <a:latin typeface="+mj-lt"/>
                <a:ea typeface="Calibri" panose="020F0502020204030204" pitchFamily="34" charset="0"/>
                <a:cs typeface="Times New Roman" panose="02020603050405020304" pitchFamily="18" charset="0"/>
              </a:rPr>
              <a:t> </a:t>
            </a:r>
            <a:r>
              <a:rPr lang="en-US" sz="2800" dirty="0" err="1">
                <a:effectLst/>
                <a:latin typeface="+mj-lt"/>
                <a:ea typeface="Calibri" panose="020F0502020204030204" pitchFamily="34" charset="0"/>
                <a:cs typeface="Times New Roman" panose="02020603050405020304" pitchFamily="18" charset="0"/>
              </a:rPr>
              <a:t>gì</a:t>
            </a:r>
            <a:r>
              <a:rPr lang="en-US" sz="2800" dirty="0">
                <a:effectLst/>
                <a:latin typeface="+mj-lt"/>
                <a:ea typeface="Calibri" panose="020F0502020204030204" pitchFamily="34" charset="0"/>
                <a:cs typeface="Times New Roman" panose="02020603050405020304" pitchFamily="18" charset="0"/>
              </a:rPr>
              <a:t>?</a:t>
            </a:r>
            <a:endParaRPr lang="vi-VN" sz="2800" dirty="0">
              <a:latin typeface="+mj-lt"/>
            </a:endParaRPr>
          </a:p>
        </p:txBody>
      </p:sp>
      <p:pic>
        <p:nvPicPr>
          <p:cNvPr id="6" name="图片 5" descr="糖果"/>
          <p:cNvPicPr>
            <a:picLocks noChangeAspect="1"/>
          </p:cNvPicPr>
          <p:nvPr/>
        </p:nvPicPr>
        <p:blipFill>
          <a:blip r:embed="rId2"/>
          <a:stretch>
            <a:fillRect/>
          </a:stretch>
        </p:blipFill>
        <p:spPr>
          <a:xfrm>
            <a:off x="495935" y="342900"/>
            <a:ext cx="1066165" cy="920115"/>
          </a:xfrm>
          <a:prstGeom prst="rect">
            <a:avLst/>
          </a:prstGeom>
        </p:spPr>
      </p:pic>
      <p:pic>
        <p:nvPicPr>
          <p:cNvPr id="10" name="图片 9" descr="波浪线"/>
          <p:cNvPicPr>
            <a:picLocks noChangeAspect="1"/>
          </p:cNvPicPr>
          <p:nvPr/>
        </p:nvPicPr>
        <p:blipFill>
          <a:blip r:embed="rId3"/>
          <a:stretch>
            <a:fillRect/>
          </a:stretch>
        </p:blipFill>
        <p:spPr>
          <a:xfrm>
            <a:off x="1706880" y="889000"/>
            <a:ext cx="5096510" cy="408940"/>
          </a:xfrm>
          <a:prstGeom prst="rect">
            <a:avLst/>
          </a:prstGeom>
        </p:spPr>
      </p:pic>
      <p:sp>
        <p:nvSpPr>
          <p:cNvPr id="2" name="矩形 1"/>
          <p:cNvSpPr/>
          <p:nvPr/>
        </p:nvSpPr>
        <p:spPr>
          <a:xfrm>
            <a:off x="1119324" y="1330267"/>
            <a:ext cx="9953352" cy="4932550"/>
          </a:xfrm>
          <a:prstGeom prst="rect">
            <a:avLst/>
          </a:prstGeom>
          <a:noFill/>
          <a:ln w="57150">
            <a:solidFill>
              <a:srgbClr val="FF79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t>Và</a:t>
            </a:r>
            <a:r>
              <a:rPr lang="en-US" altLang="zh-CN" dirty="0"/>
              <a:t> </a:t>
            </a:r>
            <a:endParaRPr lang="zh-CN" altLang="en-US" dirty="0"/>
          </a:p>
        </p:txBody>
      </p:sp>
      <p:pic>
        <p:nvPicPr>
          <p:cNvPr id="8" name="图片 7" descr="未标题-1"/>
          <p:cNvPicPr>
            <a:picLocks noChangeAspect="1"/>
          </p:cNvPicPr>
          <p:nvPr/>
        </p:nvPicPr>
        <p:blipFill>
          <a:blip r:embed="rId4"/>
          <a:stretch>
            <a:fillRect/>
          </a:stretch>
        </p:blipFill>
        <p:spPr>
          <a:xfrm>
            <a:off x="-415924" y="6222366"/>
            <a:ext cx="1978024" cy="1978024"/>
          </a:xfrm>
          <a:prstGeom prst="rect">
            <a:avLst/>
          </a:prstGeom>
        </p:spPr>
      </p:pic>
      <p:sp>
        <p:nvSpPr>
          <p:cNvPr id="12" name="Hộp Văn bản 11">
            <a:extLst>
              <a:ext uri="{FF2B5EF4-FFF2-40B4-BE49-F238E27FC236}">
                <a16:creationId xmlns:a16="http://schemas.microsoft.com/office/drawing/2014/main" id="{A1E2E225-7513-480F-6F77-23B983C9546E}"/>
              </a:ext>
            </a:extLst>
          </p:cNvPr>
          <p:cNvSpPr txBox="1"/>
          <p:nvPr/>
        </p:nvSpPr>
        <p:spPr>
          <a:xfrm>
            <a:off x="1562100" y="381000"/>
            <a:ext cx="3076575" cy="558743"/>
          </a:xfrm>
          <a:prstGeom prst="rect">
            <a:avLst/>
          </a:prstGeom>
          <a:noFill/>
        </p:spPr>
        <p:txBody>
          <a:bodyPr wrap="square">
            <a:spAutoFit/>
          </a:bodyPr>
          <a:lstStyle/>
          <a:p>
            <a:pPr algn="ctr">
              <a:lnSpc>
                <a:spcPct val="115000"/>
              </a:lnSpc>
              <a:spcAft>
                <a:spcPts val="800"/>
              </a:spcAft>
            </a:pPr>
            <a:r>
              <a:rPr lang="vi-VN" sz="2800" b="1" dirty="0">
                <a:solidFill>
                  <a:schemeClr val="accent3">
                    <a:lumMod val="50000"/>
                  </a:schemeClr>
                </a:solidFill>
                <a:effectLst/>
                <a:latin typeface="Calibri" panose="020F0502020204030204" pitchFamily="34" charset="0"/>
                <a:cs typeface="Calibri" panose="020F0502020204030204" pitchFamily="34" charset="0"/>
              </a:rPr>
              <a:t>PHIẾU HỌC TẬP 2</a:t>
            </a:r>
            <a:endParaRPr lang="vi-VN" sz="2000" b="1" dirty="0">
              <a:solidFill>
                <a:schemeClr val="accent3">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9161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g on a leaf&#10;&#10;Description automatically generated with low confidence">
            <a:extLst>
              <a:ext uri="{FF2B5EF4-FFF2-40B4-BE49-F238E27FC236}">
                <a16:creationId xmlns:a16="http://schemas.microsoft.com/office/drawing/2014/main" id="{EAB78EA0-D0BF-4940-BC48-5B5451A4E4B0}"/>
              </a:ext>
            </a:extLst>
          </p:cNvPr>
          <p:cNvPicPr>
            <a:picLocks noChangeAspect="1"/>
          </p:cNvPicPr>
          <p:nvPr/>
        </p:nvPicPr>
        <p:blipFill rotWithShape="1">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2" name="TextBox 1">
            <a:extLst>
              <a:ext uri="{FF2B5EF4-FFF2-40B4-BE49-F238E27FC236}">
                <a16:creationId xmlns:a16="http://schemas.microsoft.com/office/drawing/2014/main" id="{4E560551-8A04-4CF2-A30D-A1BC8310BBF0}"/>
              </a:ext>
            </a:extLst>
          </p:cNvPr>
          <p:cNvSpPr txBox="1"/>
          <p:nvPr/>
        </p:nvSpPr>
        <p:spPr>
          <a:xfrm>
            <a:off x="1381538" y="5237125"/>
            <a:ext cx="10346635" cy="1089209"/>
          </a:xfrm>
          <a:prstGeom prst="rect">
            <a:avLst/>
          </a:prstGeom>
          <a:noFill/>
        </p:spPr>
        <p:txBody>
          <a:bodyPr wrap="square" rtlCol="0">
            <a:spAutoFit/>
          </a:bodyPr>
          <a:lstStyle/>
          <a:p>
            <a:pPr>
              <a:lnSpc>
                <a:spcPct val="120000"/>
              </a:lnSpc>
            </a:pPr>
            <a:r>
              <a:rPr lang="vi-VN" sz="2800" b="1" i="1" dirty="0">
                <a:solidFill>
                  <a:schemeClr val="bg1"/>
                </a:solidFill>
              </a:rPr>
              <a:t>Câu hỏi</a:t>
            </a:r>
            <a:r>
              <a:rPr lang="en-US" sz="2800" b="1" i="1" dirty="0">
                <a:solidFill>
                  <a:schemeClr val="bg1"/>
                </a:solidFill>
              </a:rPr>
              <a:t> 1</a:t>
            </a:r>
            <a:r>
              <a:rPr lang="vi-VN" sz="2800" b="1" i="1" dirty="0">
                <a:solidFill>
                  <a:schemeClr val="bg1"/>
                </a:solidFill>
              </a:rPr>
              <a:t>: Nêu vai trò của nước đối với sinh vật. Điều gì sẽ xảy ra nếu sinh vật bị thiếu nước?</a:t>
            </a:r>
            <a:endParaRPr lang="en-US" sz="2800" b="1" i="1" dirty="0">
              <a:solidFill>
                <a:schemeClr val="bg1"/>
              </a:solidFill>
            </a:endParaRPr>
          </a:p>
        </p:txBody>
      </p:sp>
      <p:sp>
        <p:nvSpPr>
          <p:cNvPr id="5" name="Rectangle 4">
            <a:extLst>
              <a:ext uri="{FF2B5EF4-FFF2-40B4-BE49-F238E27FC236}">
                <a16:creationId xmlns:a16="http://schemas.microsoft.com/office/drawing/2014/main" id="{CF3AF590-983C-4FF2-AB2C-CEC0DF7B9695}"/>
              </a:ext>
            </a:extLst>
          </p:cNvPr>
          <p:cNvSpPr/>
          <p:nvPr/>
        </p:nvSpPr>
        <p:spPr>
          <a:xfrm>
            <a:off x="2226365" y="1659835"/>
            <a:ext cx="457200" cy="457487"/>
          </a:xfrm>
          <a:prstGeom prst="rect">
            <a:avLst/>
          </a:prstGeom>
          <a:solidFill>
            <a:srgbClr val="2A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vector graphics, toy, doll&#10;&#10;Description automatically generated">
            <a:extLst>
              <a:ext uri="{FF2B5EF4-FFF2-40B4-BE49-F238E27FC236}">
                <a16:creationId xmlns:a16="http://schemas.microsoft.com/office/drawing/2014/main" id="{71DD2B00-0F14-4A8A-84BE-2CF358EABF69}"/>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39671" y="4785965"/>
            <a:ext cx="1286581" cy="1504708"/>
          </a:xfrm>
          <a:prstGeom prst="rect">
            <a:avLst/>
          </a:prstGeom>
        </p:spPr>
      </p:pic>
    </p:spTree>
    <p:extLst>
      <p:ext uri="{BB962C8B-B14F-4D97-AF65-F5344CB8AC3E}">
        <p14:creationId xmlns:p14="http://schemas.microsoft.com/office/powerpoint/2010/main" val="1747349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888" y="130782"/>
            <a:ext cx="11666219" cy="5786199"/>
          </a:xfrm>
          <a:prstGeom prst="rect">
            <a:avLst/>
          </a:prstGeom>
        </p:spPr>
        <p:txBody>
          <a:bodyPr wrap="square">
            <a:spAutoFit/>
          </a:bodyPr>
          <a:lstStyle/>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Vai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49611" y="130782"/>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AC2177-75E9-4B6A-9C76-318C6BA2FA99}"/>
              </a:ext>
            </a:extLst>
          </p:cNvPr>
          <p:cNvSpPr/>
          <p:nvPr/>
        </p:nvSpPr>
        <p:spPr>
          <a:xfrm>
            <a:off x="0" y="0"/>
            <a:ext cx="6096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ee in a desert&#10;&#10;Description automatically generated with low confidence">
            <a:extLst>
              <a:ext uri="{FF2B5EF4-FFF2-40B4-BE49-F238E27FC236}">
                <a16:creationId xmlns:a16="http://schemas.microsoft.com/office/drawing/2014/main" id="{08587549-857B-498C-965F-BE67BB558FB9}"/>
              </a:ext>
            </a:extLst>
          </p:cNvPr>
          <p:cNvPicPr>
            <a:picLocks noChangeAspect="1"/>
          </p:cNvPicPr>
          <p:nvPr/>
        </p:nvPicPr>
        <p:blipFill rotWithShape="1">
          <a:blip r:embed="rId2">
            <a:extLst>
              <a:ext uri="{28A0092B-C50C-407E-A947-70E740481C1C}">
                <a14:useLocalDpi xmlns:a14="http://schemas.microsoft.com/office/drawing/2010/main" val="0"/>
              </a:ext>
            </a:extLst>
          </a:blip>
          <a:srcRect r="13285" b="5890"/>
          <a:stretch/>
        </p:blipFill>
        <p:spPr>
          <a:xfrm>
            <a:off x="432846" y="584815"/>
            <a:ext cx="7862070" cy="5688367"/>
          </a:xfrm>
          <a:prstGeom prst="rect">
            <a:avLst/>
          </a:prstGeom>
          <a:ln w="76200">
            <a:solidFill>
              <a:schemeClr val="bg1"/>
            </a:solidFill>
          </a:ln>
        </p:spPr>
      </p:pic>
      <p:sp>
        <p:nvSpPr>
          <p:cNvPr id="2" name="TextBox 1">
            <a:extLst>
              <a:ext uri="{FF2B5EF4-FFF2-40B4-BE49-F238E27FC236}">
                <a16:creationId xmlns:a16="http://schemas.microsoft.com/office/drawing/2014/main" id="{7674BC29-C0F7-4488-83A7-EFE66DDB1DCC}"/>
              </a:ext>
            </a:extLst>
          </p:cNvPr>
          <p:cNvSpPr txBox="1"/>
          <p:nvPr/>
        </p:nvSpPr>
        <p:spPr>
          <a:xfrm>
            <a:off x="8414796" y="2459503"/>
            <a:ext cx="3507128" cy="2640403"/>
          </a:xfrm>
          <a:prstGeom prst="rect">
            <a:avLst/>
          </a:prstGeom>
          <a:noFill/>
        </p:spPr>
        <p:txBody>
          <a:bodyPr wrap="square" rtlCol="0">
            <a:spAutoFit/>
          </a:bodyPr>
          <a:lstStyle/>
          <a:p>
            <a:pPr algn="ctr">
              <a:lnSpc>
                <a:spcPct val="120000"/>
              </a:lnSpc>
            </a:pPr>
            <a:r>
              <a:rPr lang="vi-VN" sz="2800" b="1" i="1" dirty="0"/>
              <a:t>Nếu cơ thể bị thiếu nước, các quá trình sống cơ bản sẽ bị </a:t>
            </a:r>
            <a:r>
              <a:rPr lang="vi-VN" sz="2800" b="1" i="1" dirty="0">
                <a:solidFill>
                  <a:srgbClr val="FF0000"/>
                </a:solidFill>
              </a:rPr>
              <a:t>rối loạn </a:t>
            </a:r>
            <a:r>
              <a:rPr lang="vi-VN" sz="2800" b="1" i="1" dirty="0"/>
              <a:t>và </a:t>
            </a:r>
            <a:r>
              <a:rPr lang="vi-VN" sz="2800" b="1" i="1" dirty="0">
                <a:solidFill>
                  <a:srgbClr val="FF0000"/>
                </a:solidFill>
              </a:rPr>
              <a:t>có thể bị chết.</a:t>
            </a:r>
            <a:endParaRPr lang="en-US" sz="2800" b="1" i="1" dirty="0">
              <a:solidFill>
                <a:srgbClr val="FF0000"/>
              </a:solidFill>
            </a:endParaRPr>
          </a:p>
        </p:txBody>
      </p:sp>
    </p:spTree>
    <p:extLst>
      <p:ext uri="{BB962C8B-B14F-4D97-AF65-F5344CB8AC3E}">
        <p14:creationId xmlns:p14="http://schemas.microsoft.com/office/powerpoint/2010/main" val="196643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grass, outdoor, person, plant&#10;&#10;Description automatically generated">
            <a:extLst>
              <a:ext uri="{FF2B5EF4-FFF2-40B4-BE49-F238E27FC236}">
                <a16:creationId xmlns:a16="http://schemas.microsoft.com/office/drawing/2014/main" id="{AAB5E6BE-6225-4F3B-8E62-3722DFDC80C0}"/>
              </a:ext>
            </a:extLst>
          </p:cNvPr>
          <p:cNvPicPr>
            <a:picLocks noChangeAspect="1"/>
          </p:cNvPicPr>
          <p:nvPr/>
        </p:nvPicPr>
        <p:blipFill rotWithShape="1">
          <a:blip r:embed="rId2">
            <a:extLst>
              <a:ext uri="{28A0092B-C50C-407E-A947-70E740481C1C}">
                <a14:useLocalDpi xmlns:a14="http://schemas.microsoft.com/office/drawing/2010/main" val="0"/>
              </a:ext>
            </a:extLst>
          </a:blip>
          <a:srcRect t="4677" b="11069"/>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1F89CE44-A3F5-4473-8214-BEB457FD3066}"/>
              </a:ext>
            </a:extLst>
          </p:cNvPr>
          <p:cNvGrpSpPr/>
          <p:nvPr/>
        </p:nvGrpSpPr>
        <p:grpSpPr>
          <a:xfrm>
            <a:off x="-374249" y="5833641"/>
            <a:ext cx="7110715" cy="1024359"/>
            <a:chOff x="-374249" y="5833641"/>
            <a:chExt cx="7110715" cy="1024359"/>
          </a:xfrm>
        </p:grpSpPr>
        <p:sp>
          <p:nvSpPr>
            <p:cNvPr id="7" name="Parallelogram 6">
              <a:extLst>
                <a:ext uri="{FF2B5EF4-FFF2-40B4-BE49-F238E27FC236}">
                  <a16:creationId xmlns:a16="http://schemas.microsoft.com/office/drawing/2014/main" id="{49C1AD83-5549-484D-B392-CB513A6FFFD4}"/>
                </a:ext>
              </a:extLst>
            </p:cNvPr>
            <p:cNvSpPr/>
            <p:nvPr/>
          </p:nvSpPr>
          <p:spPr>
            <a:xfrm>
              <a:off x="-374249" y="5833641"/>
              <a:ext cx="7110715" cy="1024359"/>
            </a:xfrm>
            <a:prstGeom prst="parallelogram">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9886CB-0409-4625-AD0B-DD5BE7BD5CF9}"/>
                </a:ext>
              </a:extLst>
            </p:cNvPr>
            <p:cNvSpPr txBox="1"/>
            <p:nvPr/>
          </p:nvSpPr>
          <p:spPr>
            <a:xfrm>
              <a:off x="320233" y="6084210"/>
              <a:ext cx="5775767" cy="523220"/>
            </a:xfrm>
            <a:prstGeom prst="rect">
              <a:avLst/>
            </a:prstGeom>
            <a:noFill/>
          </p:spPr>
          <p:txBody>
            <a:bodyPr wrap="square" rtlCol="0">
              <a:spAutoFit/>
            </a:bodyPr>
            <a:lstStyle/>
            <a:p>
              <a:r>
                <a:rPr lang="vi-VN" sz="2800" b="1" i="1" dirty="0">
                  <a:solidFill>
                    <a:schemeClr val="bg1"/>
                  </a:solidFill>
                </a:rPr>
                <a:t>Ruộng lúa úa vàng vì </a:t>
              </a:r>
              <a:r>
                <a:rPr lang="vi-VN" sz="2800" b="1" i="1" dirty="0">
                  <a:solidFill>
                    <a:srgbClr val="00B0F0"/>
                  </a:solidFill>
                </a:rPr>
                <a:t>thiếu nước</a:t>
              </a:r>
              <a:endParaRPr lang="en-US" sz="2800" b="1" i="1" dirty="0">
                <a:solidFill>
                  <a:srgbClr val="00B0F0"/>
                </a:solidFill>
              </a:endParaRPr>
            </a:p>
          </p:txBody>
        </p:sp>
      </p:grpSp>
      <p:sp>
        <p:nvSpPr>
          <p:cNvPr id="9" name="Rectangle: Rounded Corners 8">
            <a:extLst>
              <a:ext uri="{FF2B5EF4-FFF2-40B4-BE49-F238E27FC236}">
                <a16:creationId xmlns:a16="http://schemas.microsoft.com/office/drawing/2014/main" id="{15B50430-A48D-4B1A-AEA3-FE00EE9AC432}"/>
              </a:ext>
            </a:extLst>
          </p:cNvPr>
          <p:cNvSpPr/>
          <p:nvPr/>
        </p:nvSpPr>
        <p:spPr>
          <a:xfrm>
            <a:off x="537941" y="677288"/>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t>Ví dụ</a:t>
            </a:r>
            <a:endParaRPr lang="en-US" sz="3200" b="1"/>
          </a:p>
        </p:txBody>
      </p:sp>
    </p:spTree>
    <p:extLst>
      <p:ext uri="{BB962C8B-B14F-4D97-AF65-F5344CB8AC3E}">
        <p14:creationId xmlns:p14="http://schemas.microsoft.com/office/powerpoint/2010/main" val="227582152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118FFAA-287F-490F-90F8-6F9923AF003C}"/>
              </a:ext>
            </a:extLst>
          </p:cNvPr>
          <p:cNvSpPr/>
          <p:nvPr/>
        </p:nvSpPr>
        <p:spPr>
          <a:xfrm>
            <a:off x="495300" y="495301"/>
            <a:ext cx="11134725" cy="1766954"/>
          </a:xfrm>
          <a:prstGeom prst="roundRect">
            <a:avLst/>
          </a:prstGeom>
          <a:noFill/>
          <a:ln w="28575">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21E5E5-2C1C-462D-B8A7-8E8195AE0D72}"/>
              </a:ext>
            </a:extLst>
          </p:cNvPr>
          <p:cNvSpPr txBox="1"/>
          <p:nvPr/>
        </p:nvSpPr>
        <p:spPr>
          <a:xfrm>
            <a:off x="1151211" y="785493"/>
            <a:ext cx="10281179" cy="1389996"/>
          </a:xfrm>
          <a:prstGeom prst="rect">
            <a:avLst/>
          </a:prstGeom>
          <a:noFill/>
        </p:spPr>
        <p:txBody>
          <a:bodyPr wrap="square" rtlCol="0">
            <a:spAutoFit/>
          </a:bodyPr>
          <a:lstStyle/>
          <a:p>
            <a:pPr algn="just">
              <a:lnSpc>
                <a:spcPct val="120000"/>
              </a:lnSpc>
            </a:pPr>
            <a:r>
              <a:rPr lang="vi-VN" sz="2400" b="1" i="1" dirty="0"/>
              <a:t>Quan sát một cây trưởng thành to lớn được phát triển từ một hạt nhỏ xíu ban đầu, có bao giờ em tự hỏi: </a:t>
            </a:r>
            <a:r>
              <a:rPr lang="vi-VN" sz="2400" b="1" i="1" dirty="0">
                <a:solidFill>
                  <a:srgbClr val="C00000"/>
                </a:solidFill>
              </a:rPr>
              <a:t>Nhờ đâu mà cây có thể lớn lên được? Nguyên liệu để tạo nên sự hay đổi kì diệu đó là gì?</a:t>
            </a:r>
            <a:endParaRPr lang="en-US" sz="2400" b="1" i="1" dirty="0">
              <a:solidFill>
                <a:srgbClr val="C00000"/>
              </a:solidFill>
            </a:endParaRPr>
          </a:p>
        </p:txBody>
      </p:sp>
      <p:pic>
        <p:nvPicPr>
          <p:cNvPr id="16" name="Picture 15" descr="Icon&#10;&#10;Description automatically generated">
            <a:extLst>
              <a:ext uri="{FF2B5EF4-FFF2-40B4-BE49-F238E27FC236}">
                <a16:creationId xmlns:a16="http://schemas.microsoft.com/office/drawing/2014/main" id="{58F7701B-B761-4B2B-A9F3-24FE3B19BA84}"/>
              </a:ext>
            </a:extLst>
          </p:cNvPr>
          <p:cNvPicPr>
            <a:picLocks noChangeAspect="1"/>
          </p:cNvPicPr>
          <p:nvPr/>
        </p:nvPicPr>
        <p:blipFill rotWithShape="1">
          <a:blip r:embed="rId2">
            <a:extLst>
              <a:ext uri="{28A0092B-C50C-407E-A947-70E740481C1C}">
                <a14:useLocalDpi xmlns:a14="http://schemas.microsoft.com/office/drawing/2010/main" val="0"/>
              </a:ext>
            </a:extLst>
          </a:blip>
          <a:srcRect l="14024" t="14426" r="14362" b="15001"/>
          <a:stretch/>
        </p:blipFill>
        <p:spPr>
          <a:xfrm>
            <a:off x="228002" y="170055"/>
            <a:ext cx="1063215" cy="1047750"/>
          </a:xfrm>
          <a:prstGeom prst="rect">
            <a:avLst/>
          </a:prstGeom>
        </p:spPr>
      </p:pic>
      <p:pic>
        <p:nvPicPr>
          <p:cNvPr id="3074" name="Picture 2">
            <a:extLst>
              <a:ext uri="{FF2B5EF4-FFF2-40B4-BE49-F238E27FC236}">
                <a16:creationId xmlns:a16="http://schemas.microsoft.com/office/drawing/2014/main" id="{BF2BAE27-0F69-477D-71D2-A4E425CBB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90" y="2785202"/>
            <a:ext cx="11644132" cy="345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40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384" y="4716220"/>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18" name="Picture 2" descr="Bài 11. Sự hút nước và muối khoáng của rễ - Hoc24">
            <a:extLst>
              <a:ext uri="{FF2B5EF4-FFF2-40B4-BE49-F238E27FC236}">
                <a16:creationId xmlns:a16="http://schemas.microsoft.com/office/drawing/2014/main" id="{0DF77AFD-F916-B9BF-7532-F27538CA3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57"/>
          <a:stretch/>
        </p:blipFill>
        <p:spPr bwMode="auto">
          <a:xfrm>
            <a:off x="2706484" y="2529550"/>
            <a:ext cx="6848475" cy="23730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92FF8-EBFD-2805-9CA6-D41589853F24}"/>
              </a:ext>
            </a:extLst>
          </p:cNvPr>
          <p:cNvSpPr txBox="1"/>
          <p:nvPr/>
        </p:nvSpPr>
        <p:spPr>
          <a:xfrm>
            <a:off x="2797215" y="4902632"/>
            <a:ext cx="2766349" cy="400110"/>
          </a:xfrm>
          <a:prstGeom prst="rect">
            <a:avLst/>
          </a:prstGeom>
          <a:noFill/>
        </p:spPr>
        <p:txBody>
          <a:bodyPr wrap="square" rtlCol="0">
            <a:spAutoFit/>
          </a:bodyPr>
          <a:lstStyle/>
          <a:p>
            <a:pPr algn="ctr"/>
            <a:r>
              <a:rPr lang="vi-VN" sz="2000" b="1" dirty="0"/>
              <a:t>Khi hai chậu bén rễ</a:t>
            </a:r>
            <a:endParaRPr lang="en-US" sz="2000" b="1" dirty="0"/>
          </a:p>
        </p:txBody>
      </p:sp>
      <p:sp>
        <p:nvSpPr>
          <p:cNvPr id="11" name="TextBox 10">
            <a:extLst>
              <a:ext uri="{FF2B5EF4-FFF2-40B4-BE49-F238E27FC236}">
                <a16:creationId xmlns:a16="http://schemas.microsoft.com/office/drawing/2014/main" id="{A617C0B2-1FB3-478D-CCD4-6B0450CF1658}"/>
              </a:ext>
            </a:extLst>
          </p:cNvPr>
          <p:cNvSpPr txBox="1"/>
          <p:nvPr/>
        </p:nvSpPr>
        <p:spPr>
          <a:xfrm>
            <a:off x="5969643" y="4792833"/>
            <a:ext cx="3809999" cy="750526"/>
          </a:xfrm>
          <a:prstGeom prst="rect">
            <a:avLst/>
          </a:prstGeom>
          <a:noFill/>
        </p:spPr>
        <p:txBody>
          <a:bodyPr wrap="square" rtlCol="0">
            <a:spAutoFit/>
          </a:bodyPr>
          <a:lstStyle/>
          <a:p>
            <a:pPr algn="ctr">
              <a:lnSpc>
                <a:spcPct val="110000"/>
              </a:lnSpc>
            </a:pPr>
            <a:r>
              <a:rPr lang="vi-VN" sz="2000" b="1" dirty="0"/>
              <a:t>Chỉ có chậu A được tưới nước, chậu B không tưới</a:t>
            </a:r>
            <a:endParaRPr lang="en-US" sz="2000" b="1" dirty="0"/>
          </a:p>
        </p:txBody>
      </p:sp>
    </p:spTree>
    <p:extLst>
      <p:ext uri="{BB962C8B-B14F-4D97-AF65-F5344CB8AC3E}">
        <p14:creationId xmlns:p14="http://schemas.microsoft.com/office/powerpoint/2010/main" val="172364307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E8534C-0BF8-4E7B-BEC9-A663D3781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919" y="4484919"/>
            <a:ext cx="4352081" cy="2373081"/>
          </a:xfrm>
          <a:prstGeom prst="rect">
            <a:avLst/>
          </a:prstGeom>
        </p:spPr>
      </p:pic>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3">
            <a:extLst>
              <a:ext uri="{28A0092B-C50C-407E-A947-70E740481C1C}">
                <a14:useLocalDpi xmlns:a14="http://schemas.microsoft.com/office/drawing/2010/main" val="0"/>
              </a:ext>
            </a:extLst>
          </a:blip>
          <a:srcRect l="24240" t="7801" r="9684" b="14921"/>
          <a:stretch/>
        </p:blipFill>
        <p:spPr>
          <a:xfrm>
            <a:off x="289367" y="185197"/>
            <a:ext cx="1286581" cy="1504708"/>
          </a:xfrm>
          <a:prstGeom prst="rect">
            <a:avLst/>
          </a:prstGeom>
        </p:spPr>
      </p:pic>
      <p:sp>
        <p:nvSpPr>
          <p:cNvPr id="3" name="TextBox 2">
            <a:extLst>
              <a:ext uri="{FF2B5EF4-FFF2-40B4-BE49-F238E27FC236}">
                <a16:creationId xmlns:a16="http://schemas.microsoft.com/office/drawing/2014/main" id="{032E4E46-0796-4983-AE04-A0CD40E333F5}"/>
              </a:ext>
            </a:extLst>
          </p:cNvPr>
          <p:cNvSpPr txBox="1"/>
          <p:nvPr/>
        </p:nvSpPr>
        <p:spPr>
          <a:xfrm>
            <a:off x="1575948" y="337386"/>
            <a:ext cx="10127848" cy="1389996"/>
          </a:xfrm>
          <a:prstGeom prst="rect">
            <a:avLst/>
          </a:prstGeom>
          <a:noFill/>
        </p:spPr>
        <p:txBody>
          <a:bodyPr wrap="square" rtlCol="0">
            <a:spAutoFit/>
          </a:bodyPr>
          <a:lstStyle/>
          <a:p>
            <a:pPr algn="just">
              <a:lnSpc>
                <a:spcPct val="120000"/>
              </a:lnSpc>
            </a:pPr>
            <a:r>
              <a:rPr lang="vi-VN" sz="2400" b="1" dirty="0"/>
              <a:t>Hãy đề xuất cách tiến hành thí nghiệm chứng minh khẳng định: </a:t>
            </a:r>
            <a:r>
              <a:rPr lang="vi-VN" sz="2400" b="1" dirty="0">
                <a:solidFill>
                  <a:srgbClr val="FF0000"/>
                </a:solidFill>
              </a:rPr>
              <a:t>“Nếu thiếu nước trong thời gian dài, cây sẽ bị héo, giảm sức sống và có thể chết”.</a:t>
            </a:r>
            <a:endParaRPr lang="en-US" sz="2400" b="1" dirty="0">
              <a:solidFill>
                <a:srgbClr val="FF0000"/>
              </a:solidFill>
            </a:endParaRPr>
          </a:p>
        </p:txBody>
      </p:sp>
      <p:grpSp>
        <p:nvGrpSpPr>
          <p:cNvPr id="4" name="Group 3">
            <a:extLst>
              <a:ext uri="{FF2B5EF4-FFF2-40B4-BE49-F238E27FC236}">
                <a16:creationId xmlns:a16="http://schemas.microsoft.com/office/drawing/2014/main" id="{17A31130-A2D3-4497-87C1-8A22B1B5391E}"/>
              </a:ext>
            </a:extLst>
          </p:cNvPr>
          <p:cNvGrpSpPr/>
          <p:nvPr/>
        </p:nvGrpSpPr>
        <p:grpSpPr>
          <a:xfrm>
            <a:off x="5135685" y="1689904"/>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0B65A7B7-7FE0-1CF6-A15C-12E891536506}"/>
              </a:ext>
            </a:extLst>
          </p:cNvPr>
          <p:cNvSpPr txBox="1"/>
          <p:nvPr/>
        </p:nvSpPr>
        <p:spPr>
          <a:xfrm>
            <a:off x="695168" y="2373081"/>
            <a:ext cx="11085654" cy="2864630"/>
          </a:xfrm>
          <a:prstGeom prst="rect">
            <a:avLst/>
          </a:prstGeom>
          <a:noFill/>
        </p:spPr>
        <p:txBody>
          <a:bodyPr wrap="square" rtlCol="0">
            <a:spAutoFit/>
          </a:bodyPr>
          <a:lstStyle>
            <a:defPPr>
              <a:defRPr lang="en-US"/>
            </a:defPPr>
            <a:lvl1pPr algn="just">
              <a:lnSpc>
                <a:spcPct val="120000"/>
              </a:lnSpc>
              <a:defRPr sz="2400" b="1"/>
            </a:lvl1pPr>
          </a:lstStyle>
          <a:p>
            <a:pPr>
              <a:spcAft>
                <a:spcPts val="400"/>
              </a:spcAft>
            </a:pPr>
            <a:r>
              <a:rPr lang="vi-VN" dirty="0">
                <a:solidFill>
                  <a:srgbClr val="0070C0"/>
                </a:solidFill>
              </a:rPr>
              <a:t>Thí nghiệm:</a:t>
            </a:r>
          </a:p>
          <a:p>
            <a:pPr marL="342900" indent="-342900">
              <a:spcAft>
                <a:spcPts val="400"/>
              </a:spcAft>
              <a:buFont typeface="Wingdings" panose="05000000000000000000" pitchFamily="2" charset="2"/>
              <a:buChar char="§"/>
            </a:pPr>
            <a:r>
              <a:rPr lang="vi-VN" dirty="0"/>
              <a:t>Trồng 2 chậu lúa vào 2 chậu A và B đến khi 2 cây phát triển khỏe mạnh.</a:t>
            </a:r>
          </a:p>
          <a:p>
            <a:pPr marL="342900" indent="-342900">
              <a:spcAft>
                <a:spcPts val="400"/>
              </a:spcAft>
              <a:buFont typeface="Wingdings" panose="05000000000000000000" pitchFamily="2" charset="2"/>
              <a:buChar char="§"/>
            </a:pPr>
            <a:r>
              <a:rPr lang="vi-VN" dirty="0"/>
              <a:t>Sau đó, chậu A được tưới nước thường xuyên, chậu B không được tưới nước trong thời gian dài.</a:t>
            </a:r>
          </a:p>
          <a:p>
            <a:pPr marL="342900" indent="-342900">
              <a:spcAft>
                <a:spcPts val="400"/>
              </a:spcAft>
              <a:buFont typeface="Wingdings" panose="05000000000000000000" pitchFamily="2" charset="2"/>
              <a:buChar char="§"/>
            </a:pPr>
            <a:r>
              <a:rPr lang="vi-VN" dirty="0"/>
              <a:t>Sau một thời gian, cây lúa ở chậu A phát triển tốt, còn cây ở chậu B bị héo và có dấu hiệu giảm sức sống và chết.</a:t>
            </a:r>
          </a:p>
        </p:txBody>
      </p:sp>
    </p:spTree>
    <p:extLst>
      <p:ext uri="{BB962C8B-B14F-4D97-AF65-F5344CB8AC3E}">
        <p14:creationId xmlns:p14="http://schemas.microsoft.com/office/powerpoint/2010/main" val="3234516222"/>
      </p:ext>
    </p:extLst>
  </p:cSld>
  <p:clrMapOvr>
    <a:masterClrMapping/>
  </p:clrMapOvr>
  <mc:AlternateContent xmlns:mc="http://schemas.openxmlformats.org/markup-compatibility/2006" xmlns:p14="http://schemas.microsoft.com/office/powerpoint/2010/main">
    <mc:Choice Requires="p14">
      <p:transition spd="slow" p14:dur="17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A851A4E6-0E77-4FAD-B921-98DFA68DD445}"/>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10780923" y="769319"/>
            <a:ext cx="1286581" cy="1504708"/>
          </a:xfrm>
          <a:prstGeom prst="rect">
            <a:avLst/>
          </a:prstGeom>
        </p:spPr>
      </p:pic>
      <p:grpSp>
        <p:nvGrpSpPr>
          <p:cNvPr id="4" name="Group 3">
            <a:extLst>
              <a:ext uri="{FF2B5EF4-FFF2-40B4-BE49-F238E27FC236}">
                <a16:creationId xmlns:a16="http://schemas.microsoft.com/office/drawing/2014/main" id="{17A31130-A2D3-4497-87C1-8A22B1B5391E}"/>
              </a:ext>
            </a:extLst>
          </p:cNvPr>
          <p:cNvGrpSpPr/>
          <p:nvPr/>
        </p:nvGrpSpPr>
        <p:grpSpPr>
          <a:xfrm>
            <a:off x="5135684" y="1613483"/>
            <a:ext cx="1920630" cy="597056"/>
            <a:chOff x="4734813" y="305769"/>
            <a:chExt cx="1920630" cy="597056"/>
          </a:xfrm>
        </p:grpSpPr>
        <p:sp>
          <p:nvSpPr>
            <p:cNvPr id="5" name="Rectangle: Rounded Corners 4">
              <a:extLst>
                <a:ext uri="{FF2B5EF4-FFF2-40B4-BE49-F238E27FC236}">
                  <a16:creationId xmlns:a16="http://schemas.microsoft.com/office/drawing/2014/main" id="{4D82E110-F94B-4642-A103-96829E09E2A3}"/>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E19BEA-45F4-4F58-BC1B-A8BF96062EFB}"/>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7" name="Rectangle: Rounded Corners 6">
              <a:extLst>
                <a:ext uri="{FF2B5EF4-FFF2-40B4-BE49-F238E27FC236}">
                  <a16:creationId xmlns:a16="http://schemas.microsoft.com/office/drawing/2014/main" id="{1AB39C31-96BC-4222-B2C5-FA771E58D42F}"/>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Triệu chứng nôn và bệnh tiêu chảy cấp trẻ em - Benh.vn">
            <a:extLst>
              <a:ext uri="{FF2B5EF4-FFF2-40B4-BE49-F238E27FC236}">
                <a16:creationId xmlns:a16="http://schemas.microsoft.com/office/drawing/2014/main" id="{C786EB7F-2505-6944-5DE5-1BF37DE55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283"/>
          <a:stretch/>
        </p:blipFill>
        <p:spPr bwMode="auto">
          <a:xfrm>
            <a:off x="-1922" y="0"/>
            <a:ext cx="2120089" cy="2055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E1E5CFE-65FD-E12D-179E-96DEDAA6414C}"/>
              </a:ext>
            </a:extLst>
          </p:cNvPr>
          <p:cNvSpPr txBox="1"/>
          <p:nvPr/>
        </p:nvSpPr>
        <p:spPr>
          <a:xfrm>
            <a:off x="912468" y="2457820"/>
            <a:ext cx="10367058" cy="1469170"/>
          </a:xfrm>
          <a:prstGeom prst="roundRect">
            <a:avLst>
              <a:gd name="adj" fmla="val 4532"/>
            </a:avLst>
          </a:prstGeom>
          <a:noFill/>
          <a:ln w="28575">
            <a:solidFill>
              <a:srgbClr val="002060"/>
            </a:solidFill>
            <a:prstDash val="sysDash"/>
          </a:ln>
        </p:spPr>
        <p:txBody>
          <a:bodyPr wrap="square" rtlCol="0" anchor="ctr">
            <a:spAutoFit/>
          </a:bodyPr>
          <a:lstStyle>
            <a:defPPr>
              <a:defRPr lang="en-US"/>
            </a:defPPr>
            <a:lvl1pPr algn="just">
              <a:lnSpc>
                <a:spcPct val="120000"/>
              </a:lnSpc>
              <a:spcAft>
                <a:spcPts val="400"/>
              </a:spcAft>
              <a:defRPr sz="2400" b="1">
                <a:solidFill>
                  <a:srgbClr val="0070C0"/>
                </a:solidFill>
              </a:defRPr>
            </a:lvl1pPr>
          </a:lstStyle>
          <a:p>
            <a:pPr marL="342900" indent="-342900">
              <a:buFont typeface="Courier New" panose="02070309020205020404" pitchFamily="49" charset="0"/>
              <a:buChar char="o"/>
            </a:pPr>
            <a:r>
              <a:rPr lang="vi-VN" dirty="0">
                <a:solidFill>
                  <a:schemeClr val="tx1"/>
                </a:solidFill>
              </a:rPr>
              <a:t>Khi bị nôn, sốt cao hoặc tiêu chảy, cơ thể bị </a:t>
            </a:r>
            <a:r>
              <a:rPr lang="vi-VN" dirty="0"/>
              <a:t>mất rất nhiều nước. </a:t>
            </a:r>
          </a:p>
          <a:p>
            <a:pPr marL="342900" indent="-342900">
              <a:buFont typeface="Courier New" panose="02070309020205020404" pitchFamily="49" charset="0"/>
              <a:buChar char="o"/>
            </a:pPr>
            <a:r>
              <a:rPr lang="vi-VN" dirty="0">
                <a:solidFill>
                  <a:schemeClr val="tx1"/>
                </a:solidFill>
              </a:rPr>
              <a:t>Trong trường hợp đó, em cần bổ sung nước cho cơ thể bằng các phương pháp </a:t>
            </a:r>
            <a:r>
              <a:rPr lang="vi-VN" dirty="0">
                <a:solidFill>
                  <a:srgbClr val="FF0000"/>
                </a:solidFill>
              </a:rPr>
              <a:t>như truyền nước, uống điện giải, ...</a:t>
            </a:r>
            <a:endParaRPr lang="en-US" dirty="0">
              <a:solidFill>
                <a:srgbClr val="FF0000"/>
              </a:solidFill>
            </a:endParaRPr>
          </a:p>
        </p:txBody>
      </p:sp>
      <p:pic>
        <p:nvPicPr>
          <p:cNvPr id="10252" name="Picture 12" descr="Oresol 245 - Thuốc biệt dược, công dụng , cách dùng - VD-22037-14">
            <a:extLst>
              <a:ext uri="{FF2B5EF4-FFF2-40B4-BE49-F238E27FC236}">
                <a16:creationId xmlns:a16="http://schemas.microsoft.com/office/drawing/2014/main" id="{CF2278AE-684B-A019-1C05-BB0F8017F2D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0" t="12231" r="3842" b="4224"/>
          <a:stretch/>
        </p:blipFill>
        <p:spPr bwMode="auto">
          <a:xfrm>
            <a:off x="1844239" y="4417153"/>
            <a:ext cx="2766350" cy="198455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TIÊU CHẢY NHIỄM TRÙNG Ở TRẺ EM | TT Y tế Quận 6">
            <a:extLst>
              <a:ext uri="{FF2B5EF4-FFF2-40B4-BE49-F238E27FC236}">
                <a16:creationId xmlns:a16="http://schemas.microsoft.com/office/drawing/2014/main" id="{2CBB9AEC-ABC0-8286-26EC-861DF8BF8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436" y="4309294"/>
            <a:ext cx="5476875" cy="22002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A3B6B82-2535-E3E3-C694-0E1EAB7B81E6}"/>
              </a:ext>
            </a:extLst>
          </p:cNvPr>
          <p:cNvSpPr txBox="1"/>
          <p:nvPr/>
        </p:nvSpPr>
        <p:spPr>
          <a:xfrm>
            <a:off x="2013996" y="348431"/>
            <a:ext cx="9032230" cy="946798"/>
          </a:xfrm>
          <a:prstGeom prst="rect">
            <a:avLst/>
          </a:prstGeom>
          <a:noFill/>
        </p:spPr>
        <p:txBody>
          <a:bodyPr wrap="square" rtlCol="0">
            <a:spAutoFit/>
          </a:bodyPr>
          <a:lstStyle>
            <a:defPPr>
              <a:defRPr lang="en-US"/>
            </a:defPPr>
            <a:lvl1pPr algn="just">
              <a:lnSpc>
                <a:spcPct val="120000"/>
              </a:lnSpc>
              <a:defRPr sz="2400" b="1"/>
            </a:lvl1pPr>
          </a:lstStyle>
          <a:p>
            <a:r>
              <a:rPr lang="vi-VN" dirty="0"/>
              <a:t>Khi bị nôn, sốt cao hoặc tiêu chảy, cơ thể bị mất nước nhiều. </a:t>
            </a:r>
          </a:p>
          <a:p>
            <a:r>
              <a:rPr lang="vi-VN" dirty="0"/>
              <a:t>Trong trường hợp đó, em cần làm gì?</a:t>
            </a:r>
            <a:endParaRPr lang="en-US" dirty="0"/>
          </a:p>
        </p:txBody>
      </p:sp>
    </p:spTree>
    <p:extLst>
      <p:ext uri="{BB962C8B-B14F-4D97-AF65-F5344CB8AC3E}">
        <p14:creationId xmlns:p14="http://schemas.microsoft.com/office/powerpoint/2010/main" val="12726555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52"/>
                                        </p:tgtEl>
                                        <p:attrNameLst>
                                          <p:attrName>style.visibility</p:attrName>
                                        </p:attrNameLst>
                                      </p:cBhvr>
                                      <p:to>
                                        <p:strVal val="visible"/>
                                      </p:to>
                                    </p:set>
                                    <p:animEffect transition="in" filter="fade">
                                      <p:cBhvr>
                                        <p:cTn id="19" dur="1000"/>
                                        <p:tgtEl>
                                          <p:spTgt spid="10252"/>
                                        </p:tgtEl>
                                      </p:cBhvr>
                                    </p:animEffect>
                                    <p:anim calcmode="lin" valueType="num">
                                      <p:cBhvr>
                                        <p:cTn id="20" dur="1000" fill="hold"/>
                                        <p:tgtEl>
                                          <p:spTgt spid="10252"/>
                                        </p:tgtEl>
                                        <p:attrNameLst>
                                          <p:attrName>ppt_x</p:attrName>
                                        </p:attrNameLst>
                                      </p:cBhvr>
                                      <p:tavLst>
                                        <p:tav tm="0">
                                          <p:val>
                                            <p:strVal val="#ppt_x"/>
                                          </p:val>
                                        </p:tav>
                                        <p:tav tm="100000">
                                          <p:val>
                                            <p:strVal val="#ppt_x"/>
                                          </p:val>
                                        </p:tav>
                                      </p:tavLst>
                                    </p:anim>
                                    <p:anim calcmode="lin" valueType="num">
                                      <p:cBhvr>
                                        <p:cTn id="21" dur="1000" fill="hold"/>
                                        <p:tgtEl>
                                          <p:spTgt spid="1025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54"/>
                                        </p:tgtEl>
                                        <p:attrNameLst>
                                          <p:attrName>style.visibility</p:attrName>
                                        </p:attrNameLst>
                                      </p:cBhvr>
                                      <p:to>
                                        <p:strVal val="visible"/>
                                      </p:to>
                                    </p:set>
                                    <p:animEffect transition="in" filter="fade">
                                      <p:cBhvr>
                                        <p:cTn id="24" dur="1000"/>
                                        <p:tgtEl>
                                          <p:spTgt spid="10254"/>
                                        </p:tgtEl>
                                      </p:cBhvr>
                                    </p:animEffect>
                                    <p:anim calcmode="lin" valueType="num">
                                      <p:cBhvr>
                                        <p:cTn id="25" dur="1000" fill="hold"/>
                                        <p:tgtEl>
                                          <p:spTgt spid="10254"/>
                                        </p:tgtEl>
                                        <p:attrNameLst>
                                          <p:attrName>ppt_x</p:attrName>
                                        </p:attrNameLst>
                                      </p:cBhvr>
                                      <p:tavLst>
                                        <p:tav tm="0">
                                          <p:val>
                                            <p:strVal val="#ppt_x"/>
                                          </p:val>
                                        </p:tav>
                                        <p:tav tm="100000">
                                          <p:val>
                                            <p:strVal val="#ppt_x"/>
                                          </p:val>
                                        </p:tav>
                                      </p:tavLst>
                                    </p:anim>
                                    <p:anim calcmode="lin" valueType="num">
                                      <p:cBhvr>
                                        <p:cTn id="26" dur="1000" fill="hold"/>
                                        <p:tgtEl>
                                          <p:spTgt spid="10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656047" y="343343"/>
            <a:ext cx="10879901" cy="523220"/>
          </a:xfrm>
          <a:prstGeom prst="rect">
            <a:avLst/>
          </a:prstGeom>
          <a:solidFill>
            <a:schemeClr val="bg1"/>
          </a:solidFill>
        </p:spPr>
        <p:txBody>
          <a:bodyPr wrap="none">
            <a:spAutoFit/>
          </a:bodyPr>
          <a:lstStyle/>
          <a:p>
            <a:r>
              <a:rPr lang="en-US" sz="2800" i="1" dirty="0" err="1">
                <a:solidFill>
                  <a:srgbClr val="000000"/>
                </a:solidFill>
                <a:latin typeface="Times New Roman" panose="02020603050405020304" pitchFamily="18" charset="0"/>
                <a:ea typeface="Times New Roman" panose="02020603050405020304" pitchFamily="18" charset="0"/>
              </a:rPr>
              <a:t>Quan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sát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đoạn</a:t>
            </a:r>
            <a:r>
              <a:rPr lang="en-US" sz="2800" i="1" dirty="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036" y="1209905"/>
            <a:ext cx="11009925" cy="5492716"/>
          </a:xfrm>
          <a:prstGeom prst="rect">
            <a:avLst/>
          </a:prstGeom>
        </p:spPr>
      </p:pic>
    </p:spTree>
    <p:extLst>
      <p:ext uri="{BB962C8B-B14F-4D97-AF65-F5344CB8AC3E}">
        <p14:creationId xmlns:p14="http://schemas.microsoft.com/office/powerpoint/2010/main" val="289938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1</a:t>
            </a:r>
            <a:r>
              <a:rPr lang="vi-VN"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Khi</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sự</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sống</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hành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tinh</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trong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vũ</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trụ</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các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nhà</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khoa</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học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trước</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hết</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tìm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kiếm</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xem</a:t>
            </a:r>
            <a:r>
              <a:rPr lang="en-US" altLang="en-US" sz="3200" kern="0" dirty="0">
                <a:solidFill>
                  <a:srgbClr val="C00000"/>
                </a:solidFill>
                <a:latin typeface="Times New Roman" panose="02020603050405020304" pitchFamily="18" charset="0"/>
                <a:cs typeface="Times New Roman" panose="02020603050405020304" pitchFamily="18" charset="0"/>
              </a:rPr>
              <a:t> ở </a:t>
            </a:r>
            <a:r>
              <a:rPr lang="en-US" altLang="en-US" sz="3200" kern="0" dirty="0" err="1">
                <a:solidFill>
                  <a:srgbClr val="C00000"/>
                </a:solidFill>
                <a:latin typeface="Times New Roman" panose="02020603050405020304" pitchFamily="18" charset="0"/>
                <a:cs typeface="Times New Roman" panose="02020603050405020304" pitchFamily="18" charset="0"/>
              </a:rPr>
              <a:t>đó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có</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nước</a:t>
            </a:r>
            <a:r>
              <a:rPr lang="en-US" altLang="en-US" sz="3200" kern="0" dirty="0">
                <a:solidFill>
                  <a:srgbClr val="C00000"/>
                </a:solidFill>
                <a:latin typeface="Times New Roman" panose="02020603050405020304" pitchFamily="18" charset="0"/>
                <a:cs typeface="Times New Roman" panose="02020603050405020304" pitchFamily="18" charset="0"/>
              </a:rPr>
              <a:t> hay </a:t>
            </a:r>
            <a:r>
              <a:rPr lang="en-US" altLang="en-US" sz="3200" kern="0" dirty="0" err="1">
                <a:solidFill>
                  <a:srgbClr val="C00000"/>
                </a:solidFill>
                <a:latin typeface="Times New Roman" panose="02020603050405020304" pitchFamily="18" charset="0"/>
                <a:cs typeface="Times New Roman" panose="02020603050405020304" pitchFamily="18" charset="0"/>
              </a:rPr>
              <a:t>không</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vì</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err="1">
                <a:solidFill>
                  <a:srgbClr val="C00000"/>
                </a:solidFill>
                <a:latin typeface="Times New Roman" panose="02020603050405020304" pitchFamily="18" charset="0"/>
                <a:cs typeface="Times New Roman" panose="02020603050405020304" pitchFamily="18" charset="0"/>
              </a:rPr>
              <a:t>sao</a:t>
            </a:r>
            <a:r>
              <a:rPr lang="en-US" altLang="en-US" sz="3200" kern="0" dirty="0">
                <a:solidFill>
                  <a:srgbClr val="C00000"/>
                </a:solidFill>
                <a:latin typeface="Times New Roman" panose="02020603050405020304" pitchFamily="18" charset="0"/>
                <a:cs typeface="Times New Roman" panose="02020603050405020304" pitchFamily="18" charset="0"/>
              </a:rPr>
              <a:t>?</a:t>
            </a: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2</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sẽ</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gặp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nguy</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hiểm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nếu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bổ</a:t>
            </a:r>
            <a:r>
              <a:rPr lang="en-US" altLang="en-US" sz="3600" kern="0" dirty="0">
                <a:solidFill>
                  <a:srgbClr val="C00000"/>
                </a:solidFill>
                <a:latin typeface="Times New Roman" panose="02020603050405020304" pitchFamily="18" charset="0"/>
                <a:cs typeface="Times New Roman" panose="02020603050405020304" pitchFamily="18" charset="0"/>
              </a:rPr>
              <a:t> sung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kịp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thời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trong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những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trường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hợp</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nào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sau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đây</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B.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D.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3: </a:t>
            </a:r>
            <a:r>
              <a:rPr lang="en-US" altLang="en-US" sz="3600" kern="0" dirty="0" err="1">
                <a:solidFill>
                  <a:srgbClr val="C00000"/>
                </a:solidFill>
                <a:latin typeface="Times New Roman" panose="02020603050405020304" pitchFamily="18" charset="0"/>
                <a:cs typeface="Times New Roman" panose="02020603050405020304" pitchFamily="18" charset="0"/>
              </a:rPr>
              <a:t>Đâu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không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phải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là</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tính</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chất</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của</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a:solidFill>
                  <a:srgbClr val="C00000"/>
                </a:solidFill>
                <a:latin typeface="Times New Roman" panose="02020603050405020304" pitchFamily="18" charset="0"/>
                <a:cs typeface="Times New Roman" panose="02020603050405020304" pitchFamily="18" charset="0"/>
              </a:rPr>
              <a:t>:</a:t>
            </a:r>
            <a:r>
              <a:rPr lang="vi-VN"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Nước</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chiếm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khoảng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bao</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nhiêu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phần</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trăm</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khối</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lượng</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cơ</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err="1">
                <a:solidFill>
                  <a:srgbClr val="C00000"/>
                </a:solidFill>
                <a:latin typeface="Times New Roman" panose="02020603050405020304" pitchFamily="18" charset="0"/>
                <a:cs typeface="Times New Roman" panose="02020603050405020304" pitchFamily="18" charset="0"/>
              </a:rPr>
              <a:t>thể</a:t>
            </a:r>
            <a:r>
              <a:rPr lang="en-US" altLang="en-US" sz="3600" kern="0" dirty="0">
                <a:solidFill>
                  <a:srgbClr val="C00000"/>
                </a:solidFill>
                <a:latin typeface="Times New Roman" panose="02020603050405020304" pitchFamily="18" charset="0"/>
                <a:cs typeface="Times New Roman" panose="02020603050405020304" pitchFamily="18" charset="0"/>
              </a:rPr>
              <a:t>?</a:t>
            </a:r>
          </a:p>
        </p:txBody>
      </p:sp>
      <p:sp>
        <p:nvSpPr>
          <p:cNvPr id="56" name="Rectangle 55">
            <a:extLst>
              <a:ext uri="{FF2B5EF4-FFF2-40B4-BE49-F238E27FC236}">
                <a16:creationId xmlns:a16="http://schemas.microsoft.com/office/drawing/2014/main"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p>
          <a:p>
            <a:pPr marL="742950" indent="-742950">
              <a:lnSpc>
                <a:spcPct val="150000"/>
              </a:lnSpc>
              <a:spcBef>
                <a:spcPct val="0"/>
              </a:spcBef>
              <a:buClr>
                <a:srgbClr val="000000"/>
              </a:buClr>
              <a:buAutoNum type="alphaUcPeriod"/>
            </a:pPr>
            <a:r>
              <a:rPr lang="en-US" altLang="en-US" b="1" kern="0" dirty="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a:solidFill>
                  <a:srgbClr val="0F1416"/>
                </a:solidFill>
                <a:latin typeface="Times New Roman" panose="02020603050405020304" pitchFamily="18" charset="0"/>
                <a:cs typeface="Times New Roman" panose="02020603050405020304" pitchFamily="18" charset="0"/>
                <a:sym typeface="Arial"/>
              </a:rPr>
              <a:t>.</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p>
        </p:txBody>
      </p:sp>
      <p:sp>
        <p:nvSpPr>
          <p:cNvPr id="57" name="Oval 56">
            <a:extLst>
              <a:ext uri="{FF2B5EF4-FFF2-40B4-BE49-F238E27FC236}">
                <a16:creationId xmlns:a16="http://schemas.microsoft.com/office/drawing/2014/main"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t> </a:t>
            </a:r>
            <a:r>
              <a:rPr lang="vi-VN"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944879" y="1169102"/>
            <a:ext cx="10774681" cy="1348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35000"/>
              </a:lnSpc>
              <a:spcBef>
                <a:spcPts val="600"/>
              </a:spcBef>
              <a:spcAft>
                <a:spcPts val="600"/>
              </a:spcAft>
            </a:pP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DB5C5B5-F88F-44EF-9F1B-B28896936B54}"/>
              </a:ext>
            </a:extLst>
          </p:cNvPr>
          <p:cNvGrpSpPr/>
          <p:nvPr/>
        </p:nvGrpSpPr>
        <p:grpSpPr>
          <a:xfrm>
            <a:off x="-3124200" y="0"/>
            <a:ext cx="11892020" cy="7795747"/>
            <a:chOff x="-2967941" y="0"/>
            <a:chExt cx="11892020" cy="7795747"/>
          </a:xfrm>
          <a:blipFill dpi="0" rotWithShape="1">
            <a:blip r:embed="rId2"/>
            <a:srcRect/>
            <a:stretch>
              <a:fillRect l="-1000" r="-11000"/>
            </a:stretch>
          </a:blipFill>
        </p:grpSpPr>
        <p:sp>
          <p:nvSpPr>
            <p:cNvPr id="4" name="Isosceles Triangle 3">
              <a:extLst>
                <a:ext uri="{FF2B5EF4-FFF2-40B4-BE49-F238E27FC236}">
                  <a16:creationId xmlns:a16="http://schemas.microsoft.com/office/drawing/2014/main" id="{40582489-FE75-4AD3-8571-44E1FBDF0EAD}"/>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714D1DE-18A7-4607-AB85-FB4DCA9C8D62}"/>
                </a:ext>
              </a:extLst>
            </p:cNvPr>
            <p:cNvSpPr/>
            <p:nvPr/>
          </p:nvSpPr>
          <p:spPr>
            <a:xfrm>
              <a:off x="3892565" y="4059915"/>
              <a:ext cx="4703180" cy="33526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C6188ED5-59F2-4288-B1D8-84E2C30BDE2D}"/>
                </a:ext>
              </a:extLst>
            </p:cNvPr>
            <p:cNvSpPr/>
            <p:nvPr/>
          </p:nvSpPr>
          <p:spPr>
            <a:xfrm>
              <a:off x="-2967941" y="3185160"/>
              <a:ext cx="5965236"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Isosceles Triangle 15">
            <a:extLst>
              <a:ext uri="{FF2B5EF4-FFF2-40B4-BE49-F238E27FC236}">
                <a16:creationId xmlns:a16="http://schemas.microsoft.com/office/drawing/2014/main" id="{BC314BFC-4175-4627-84AD-70D1123F217F}"/>
              </a:ext>
            </a:extLst>
          </p:cNvPr>
          <p:cNvSpPr/>
          <p:nvPr/>
        </p:nvSpPr>
        <p:spPr>
          <a:xfrm>
            <a:off x="-381001" y="4012195"/>
            <a:ext cx="7285616" cy="4624552"/>
          </a:xfrm>
          <a:prstGeom prst="triangle">
            <a:avLst/>
          </a:prstGeom>
          <a:solidFill>
            <a:srgbClr val="FFC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345ABD0E-C9CF-8F38-1505-20F14273C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0949" y="5207354"/>
            <a:ext cx="1584422" cy="15844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2C5F960-BDCC-A6E7-27E8-255D94D55AA0}"/>
              </a:ext>
            </a:extLst>
          </p:cNvPr>
          <p:cNvPicPr>
            <a:picLocks noChangeAspect="1"/>
          </p:cNvPicPr>
          <p:nvPr/>
        </p:nvPicPr>
        <p:blipFill>
          <a:blip r:embed="rId4"/>
          <a:stretch>
            <a:fillRect/>
          </a:stretch>
        </p:blipFill>
        <p:spPr>
          <a:xfrm>
            <a:off x="6173706" y="1959582"/>
            <a:ext cx="6322100" cy="3615241"/>
          </a:xfrm>
          <a:prstGeom prst="rect">
            <a:avLst/>
          </a:prstGeom>
        </p:spPr>
      </p:pic>
    </p:spTree>
    <p:extLst>
      <p:ext uri="{BB962C8B-B14F-4D97-AF65-F5344CB8AC3E}">
        <p14:creationId xmlns:p14="http://schemas.microsoft.com/office/powerpoint/2010/main" val="415399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187" y="447675"/>
            <a:ext cx="11209973" cy="5962650"/>
          </a:xfrm>
          <a:prstGeom prst="rect">
            <a:avLst/>
          </a:prstGeom>
        </p:spPr>
      </p:pic>
    </p:spTree>
    <p:extLst>
      <p:ext uri="{BB962C8B-B14F-4D97-AF65-F5344CB8AC3E}">
        <p14:creationId xmlns:p14="http://schemas.microsoft.com/office/powerpoint/2010/main" val="1946859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CA48E79-E1C6-4661-B2C7-E9BBABD543B6}"/>
              </a:ext>
            </a:extLst>
          </p:cNvPr>
          <p:cNvSpPr/>
          <p:nvPr/>
        </p:nvSpPr>
        <p:spPr>
          <a:xfrm>
            <a:off x="4190035" y="-1070880"/>
            <a:ext cx="8720557" cy="792888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F84EFA79-B59E-4190-9F8B-830F66C7E84D}"/>
              </a:ext>
            </a:extLst>
          </p:cNvPr>
          <p:cNvSpPr/>
          <p:nvPr/>
        </p:nvSpPr>
        <p:spPr>
          <a:xfrm>
            <a:off x="4422319" y="-661266"/>
            <a:ext cx="8270044" cy="7519266"/>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solidFill>
            <a:srgbClr val="00B0F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02E16E72-4B1E-4897-A654-599A8144B51D}"/>
              </a:ext>
            </a:extLst>
          </p:cNvPr>
          <p:cNvSpPr/>
          <p:nvPr/>
        </p:nvSpPr>
        <p:spPr>
          <a:xfrm>
            <a:off x="4649248" y="0"/>
            <a:ext cx="7542752" cy="6858000"/>
          </a:xfrm>
          <a:custGeom>
            <a:avLst/>
            <a:gdLst>
              <a:gd name="connsiteX0" fmla="*/ 582512 w 7307484"/>
              <a:gd name="connsiteY0" fmla="*/ 0 h 6858000"/>
              <a:gd name="connsiteX1" fmla="*/ 7307484 w 7307484"/>
              <a:gd name="connsiteY1" fmla="*/ 0 h 6858000"/>
              <a:gd name="connsiteX2" fmla="*/ 7307484 w 7307484"/>
              <a:gd name="connsiteY2" fmla="*/ 6858000 h 6858000"/>
              <a:gd name="connsiteX3" fmla="*/ 2659170 w 7307484"/>
              <a:gd name="connsiteY3" fmla="*/ 6858000 h 6858000"/>
              <a:gd name="connsiteX4" fmla="*/ 2516115 w 7307484"/>
              <a:gd name="connsiteY4" fmla="*/ 6776816 h 6858000"/>
              <a:gd name="connsiteX5" fmla="*/ 0 w 7307484"/>
              <a:gd name="connsiteY5" fmla="*/ 2365622 h 6858000"/>
              <a:gd name="connsiteX6" fmla="*/ 515338 w 7307484"/>
              <a:gd name="connsiteY6" fmla="*/ 1294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07484" h="6858000">
                <a:moveTo>
                  <a:pt x="582512" y="0"/>
                </a:moveTo>
                <a:lnTo>
                  <a:pt x="7307484" y="0"/>
                </a:lnTo>
                <a:lnTo>
                  <a:pt x="7307484" y="6858000"/>
                </a:lnTo>
                <a:lnTo>
                  <a:pt x="2659170" y="6858000"/>
                </a:lnTo>
                <a:lnTo>
                  <a:pt x="2516115" y="6776816"/>
                </a:lnTo>
                <a:cubicBezTo>
                  <a:pt x="1007645" y="5872182"/>
                  <a:pt x="0" y="4235044"/>
                  <a:pt x="0" y="2365622"/>
                </a:cubicBezTo>
                <a:cubicBezTo>
                  <a:pt x="0" y="1564441"/>
                  <a:pt x="185078" y="805925"/>
                  <a:pt x="515338" y="129449"/>
                </a:cubicBezTo>
                <a:close/>
              </a:path>
            </a:pathLst>
          </a:custGeom>
          <a:blipFill dpi="0" rotWithShape="1">
            <a:blip r:embed="rId2"/>
            <a:srcRect/>
            <a:stretch>
              <a:fillRect/>
            </a:stretch>
          </a:blip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FDBE89BE-FF8E-49C1-9DE3-7CC5FC3378AE}"/>
              </a:ext>
            </a:extLst>
          </p:cNvPr>
          <p:cNvSpPr txBox="1"/>
          <p:nvPr/>
        </p:nvSpPr>
        <p:spPr>
          <a:xfrm>
            <a:off x="196041" y="2893560"/>
            <a:ext cx="3993994" cy="2228815"/>
          </a:xfrm>
          <a:prstGeom prst="rect">
            <a:avLst/>
          </a:prstGeom>
          <a:noFill/>
        </p:spPr>
        <p:txBody>
          <a:bodyPr wrap="square" rtlCol="0">
            <a:spAutoFit/>
          </a:bodyPr>
          <a:lstStyle/>
          <a:p>
            <a:pPr algn="ctr">
              <a:lnSpc>
                <a:spcPct val="110000"/>
              </a:lnSpc>
            </a:pPr>
            <a:r>
              <a:rPr lang="vi-VN" sz="3200" b="1" dirty="0"/>
              <a:t>THÀNH PHẦN HÓA HỌC, CẤU TRÚC VÀ TÍNH CHẤT CỦA NƯỚC</a:t>
            </a:r>
            <a:endParaRPr lang="en-US" sz="3200" b="1" dirty="0"/>
          </a:p>
        </p:txBody>
      </p:sp>
      <p:grpSp>
        <p:nvGrpSpPr>
          <p:cNvPr id="2" name="Group 1">
            <a:extLst>
              <a:ext uri="{FF2B5EF4-FFF2-40B4-BE49-F238E27FC236}">
                <a16:creationId xmlns:a16="http://schemas.microsoft.com/office/drawing/2014/main" id="{EBF82913-8355-40AF-81FF-3784DD261BFD}"/>
              </a:ext>
            </a:extLst>
          </p:cNvPr>
          <p:cNvGrpSpPr/>
          <p:nvPr/>
        </p:nvGrpSpPr>
        <p:grpSpPr>
          <a:xfrm>
            <a:off x="1516284" y="926315"/>
            <a:ext cx="1770926" cy="1686596"/>
            <a:chOff x="1516284" y="926315"/>
            <a:chExt cx="1770926" cy="1686596"/>
          </a:xfrm>
        </p:grpSpPr>
        <p:sp>
          <p:nvSpPr>
            <p:cNvPr id="10" name="Pentagon 9">
              <a:extLst>
                <a:ext uri="{FF2B5EF4-FFF2-40B4-BE49-F238E27FC236}">
                  <a16:creationId xmlns:a16="http://schemas.microsoft.com/office/drawing/2014/main" id="{7A80C536-18DA-4F69-B906-E0327ACD5C57}"/>
                </a:ext>
              </a:extLst>
            </p:cNvPr>
            <p:cNvSpPr/>
            <p:nvPr/>
          </p:nvSpPr>
          <p:spPr>
            <a:xfrm>
              <a:off x="1516284" y="926315"/>
              <a:ext cx="1770926" cy="1686596"/>
            </a:xfrm>
            <a:prstGeom prst="pentagon">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1" name="Pentagon 10">
              <a:extLst>
                <a:ext uri="{FF2B5EF4-FFF2-40B4-BE49-F238E27FC236}">
                  <a16:creationId xmlns:a16="http://schemas.microsoft.com/office/drawing/2014/main" id="{34D7C12D-5C62-4C96-863D-B7E6862E40EB}"/>
                </a:ext>
              </a:extLst>
            </p:cNvPr>
            <p:cNvSpPr/>
            <p:nvPr/>
          </p:nvSpPr>
          <p:spPr>
            <a:xfrm>
              <a:off x="1667719" y="1093689"/>
              <a:ext cx="1468055" cy="1398147"/>
            </a:xfrm>
            <a:prstGeom prst="pentagon">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a:p>
          </p:txBody>
        </p:sp>
        <p:sp>
          <p:nvSpPr>
            <p:cNvPr id="12" name="TextBox 11">
              <a:extLst>
                <a:ext uri="{FF2B5EF4-FFF2-40B4-BE49-F238E27FC236}">
                  <a16:creationId xmlns:a16="http://schemas.microsoft.com/office/drawing/2014/main" id="{FEC952C9-3EFB-4540-975A-FA344DCAC497}"/>
                </a:ext>
              </a:extLst>
            </p:cNvPr>
            <p:cNvSpPr txBox="1"/>
            <p:nvPr/>
          </p:nvSpPr>
          <p:spPr>
            <a:xfrm>
              <a:off x="1993015" y="1512216"/>
              <a:ext cx="855200" cy="769441"/>
            </a:xfrm>
            <a:prstGeom prst="rect">
              <a:avLst/>
            </a:prstGeom>
            <a:noFill/>
          </p:spPr>
          <p:txBody>
            <a:bodyPr wrap="square" rtlCol="0">
              <a:spAutoFit/>
            </a:bodyPr>
            <a:lstStyle/>
            <a:p>
              <a:r>
                <a:rPr lang="en-US" sz="4400" b="1" dirty="0">
                  <a:solidFill>
                    <a:schemeClr val="bg1"/>
                  </a:solidFill>
                </a:rPr>
                <a:t>I.</a:t>
              </a:r>
            </a:p>
          </p:txBody>
        </p:sp>
      </p:grpSp>
      <p:grpSp>
        <p:nvGrpSpPr>
          <p:cNvPr id="3" name="Group 2">
            <a:extLst>
              <a:ext uri="{FF2B5EF4-FFF2-40B4-BE49-F238E27FC236}">
                <a16:creationId xmlns:a16="http://schemas.microsoft.com/office/drawing/2014/main" id="{80BAE366-7938-41CA-8A58-F5E54291B49B}"/>
              </a:ext>
            </a:extLst>
          </p:cNvPr>
          <p:cNvGrpSpPr/>
          <p:nvPr/>
        </p:nvGrpSpPr>
        <p:grpSpPr>
          <a:xfrm>
            <a:off x="0" y="5645926"/>
            <a:ext cx="2929127" cy="135470"/>
            <a:chOff x="0" y="5645926"/>
            <a:chExt cx="2929127" cy="135470"/>
          </a:xfrm>
        </p:grpSpPr>
        <p:sp>
          <p:nvSpPr>
            <p:cNvPr id="13" name="Rectangle: Rounded Corners 12">
              <a:extLst>
                <a:ext uri="{FF2B5EF4-FFF2-40B4-BE49-F238E27FC236}">
                  <a16:creationId xmlns:a16="http://schemas.microsoft.com/office/drawing/2014/main" id="{44253B5F-0089-4BEF-A0C2-73DDDE7B9F8D}"/>
                </a:ext>
              </a:extLst>
            </p:cNvPr>
            <p:cNvSpPr/>
            <p:nvPr/>
          </p:nvSpPr>
          <p:spPr>
            <a:xfrm>
              <a:off x="0" y="5645926"/>
              <a:ext cx="2141316"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4D45EF8-869D-4704-81AD-0BF877D9C9F9}"/>
                </a:ext>
              </a:extLst>
            </p:cNvPr>
            <p:cNvSpPr/>
            <p:nvPr/>
          </p:nvSpPr>
          <p:spPr>
            <a:xfrm>
              <a:off x="2245127" y="5647612"/>
              <a:ext cx="684000" cy="133784"/>
            </a:xfrm>
            <a:prstGeom prst="roundRect">
              <a:avLst>
                <a:gd name="adj" fmla="val 0"/>
              </a:avLst>
            </a:prstGeom>
            <a:gradFill>
              <a:gsLst>
                <a:gs pos="36000">
                  <a:srgbClr val="009994"/>
                </a:gs>
                <a:gs pos="0">
                  <a:srgbClr val="0099FF"/>
                </a:gs>
                <a:gs pos="73000">
                  <a:srgbClr val="009964"/>
                </a:gs>
                <a:gs pos="100000">
                  <a:srgbClr val="00992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278337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F29FAA9-3055-4568-AD71-19C48DEBCAAB}"/>
              </a:ext>
            </a:extLst>
          </p:cNvPr>
          <p:cNvPicPr>
            <a:picLocks noChangeAspect="1"/>
          </p:cNvPicPr>
          <p:nvPr/>
        </p:nvPicPr>
        <p:blipFill rotWithShape="1">
          <a:blip r:embed="rId2">
            <a:extLst>
              <a:ext uri="{28A0092B-C50C-407E-A947-70E740481C1C}">
                <a14:useLocalDpi xmlns:a14="http://schemas.microsoft.com/office/drawing/2010/main" val="0"/>
              </a:ext>
            </a:extLst>
          </a:blip>
          <a:srcRect l="24240" t="7801" r="9684" b="14921"/>
          <a:stretch/>
        </p:blipFill>
        <p:spPr>
          <a:xfrm>
            <a:off x="289367" y="474565"/>
            <a:ext cx="1286581" cy="1504708"/>
          </a:xfrm>
          <a:prstGeom prst="rect">
            <a:avLst/>
          </a:prstGeom>
        </p:spPr>
      </p:pic>
      <p:sp>
        <p:nvSpPr>
          <p:cNvPr id="4" name="TextBox 3">
            <a:extLst>
              <a:ext uri="{FF2B5EF4-FFF2-40B4-BE49-F238E27FC236}">
                <a16:creationId xmlns:a16="http://schemas.microsoft.com/office/drawing/2014/main" id="{9BA063FA-3B20-4B42-8CF5-50A5E7234065}"/>
              </a:ext>
            </a:extLst>
          </p:cNvPr>
          <p:cNvSpPr txBox="1"/>
          <p:nvPr/>
        </p:nvSpPr>
        <p:spPr>
          <a:xfrm>
            <a:off x="1575948" y="393539"/>
            <a:ext cx="10127848" cy="2350259"/>
          </a:xfrm>
          <a:prstGeom prst="rect">
            <a:avLst/>
          </a:prstGeom>
          <a:noFill/>
        </p:spPr>
        <p:txBody>
          <a:bodyPr wrap="square" rtlCol="0">
            <a:spAutoFit/>
          </a:bodyPr>
          <a:lstStyle/>
          <a:p>
            <a:pPr algn="just">
              <a:lnSpc>
                <a:spcPct val="120000"/>
              </a:lnSpc>
            </a:pPr>
            <a:r>
              <a:rPr lang="vi-VN" sz="2400" b="1" dirty="0"/>
              <a:t>Quan sát hình 29.1 và liên hệ với kiến thức đã học để trả lời những câu hỏi sau:</a:t>
            </a:r>
          </a:p>
          <a:p>
            <a:pPr marL="342900" indent="-342900" algn="just">
              <a:lnSpc>
                <a:spcPct val="120000"/>
              </a:lnSpc>
              <a:buAutoNum type="arabicPeriod"/>
            </a:pPr>
            <a:r>
              <a:rPr lang="vi-VN" sz="2400" dirty="0"/>
              <a:t>Phân tử nước được cấu tạo từ những nguyên </a:t>
            </a:r>
            <a:r>
              <a:rPr lang="en-US" sz="2800" dirty="0" err="1"/>
              <a:t>tử</a:t>
            </a:r>
            <a:r>
              <a:rPr lang="vi-VN" sz="2800" dirty="0"/>
              <a:t> </a:t>
            </a:r>
            <a:r>
              <a:rPr lang="vi-VN" sz="2400" dirty="0"/>
              <a:t>nào? Trong phân tử nước, các nguyên tử liên kết với nhau bằng liên kết gì?</a:t>
            </a:r>
          </a:p>
          <a:p>
            <a:pPr marL="342900" indent="-342900" algn="just">
              <a:lnSpc>
                <a:spcPct val="120000"/>
              </a:lnSpc>
              <a:buAutoNum type="arabicPeriod"/>
            </a:pPr>
            <a:r>
              <a:rPr lang="vi-VN" sz="2400" dirty="0"/>
              <a:t>Tính phân cực của phân tử nước được thể hiện như thế nào?</a:t>
            </a:r>
            <a:endParaRPr lang="en-US" sz="2400" dirty="0"/>
          </a:p>
        </p:txBody>
      </p:sp>
      <p:pic>
        <p:nvPicPr>
          <p:cNvPr id="5" name="Picture 4" descr="A close-up of a logo&#10;&#10;Description automatically generated with low confidence">
            <a:extLst>
              <a:ext uri="{FF2B5EF4-FFF2-40B4-BE49-F238E27FC236}">
                <a16:creationId xmlns:a16="http://schemas.microsoft.com/office/drawing/2014/main" id="{6CF2D049-942F-4A9E-BBDB-D5D2363198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1744206" y="2715783"/>
            <a:ext cx="3096213" cy="3135150"/>
          </a:xfrm>
          <a:prstGeom prst="rect">
            <a:avLst/>
          </a:prstGeom>
        </p:spPr>
      </p:pic>
      <p:grpSp>
        <p:nvGrpSpPr>
          <p:cNvPr id="6" name="Group 5">
            <a:extLst>
              <a:ext uri="{FF2B5EF4-FFF2-40B4-BE49-F238E27FC236}">
                <a16:creationId xmlns:a16="http://schemas.microsoft.com/office/drawing/2014/main" id="{0FDFBFD7-1C0A-4526-A732-487FD9DFA287}"/>
              </a:ext>
            </a:extLst>
          </p:cNvPr>
          <p:cNvGrpSpPr/>
          <p:nvPr/>
        </p:nvGrpSpPr>
        <p:grpSpPr>
          <a:xfrm>
            <a:off x="932657" y="5896785"/>
            <a:ext cx="4955478" cy="419878"/>
            <a:chOff x="767621" y="6087614"/>
            <a:chExt cx="4955478" cy="419878"/>
          </a:xfrm>
        </p:grpSpPr>
        <p:sp>
          <p:nvSpPr>
            <p:cNvPr id="7" name="Rectangle: Rounded Corners 6">
              <a:extLst>
                <a:ext uri="{FF2B5EF4-FFF2-40B4-BE49-F238E27FC236}">
                  <a16:creationId xmlns:a16="http://schemas.microsoft.com/office/drawing/2014/main" id="{F92980C8-9514-4C26-B50C-3A291E854E75}"/>
                </a:ext>
              </a:extLst>
            </p:cNvPr>
            <p:cNvSpPr/>
            <p:nvPr/>
          </p:nvSpPr>
          <p:spPr>
            <a:xfrm>
              <a:off x="767621" y="6087614"/>
              <a:ext cx="1539551" cy="419878"/>
            </a:xfrm>
            <a:prstGeom prst="roundRect">
              <a:avLst>
                <a:gd name="adj" fmla="val 30000"/>
              </a:avLst>
            </a:prstGeom>
            <a:gradFill flip="none" rotWithShape="1">
              <a:gsLst>
                <a:gs pos="61000">
                  <a:srgbClr val="00A686"/>
                </a:gs>
                <a:gs pos="31000">
                  <a:srgbClr val="00A25A"/>
                </a:gs>
                <a:gs pos="0">
                  <a:srgbClr val="009C1D"/>
                </a:gs>
                <a:gs pos="79000">
                  <a:srgbClr val="00AAAC"/>
                </a:gs>
                <a:gs pos="100000">
                  <a:srgbClr val="0099FF"/>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Hình 29.1</a:t>
              </a:r>
              <a:endParaRPr lang="en-US" b="1" dirty="0"/>
            </a:p>
          </p:txBody>
        </p:sp>
        <p:sp>
          <p:nvSpPr>
            <p:cNvPr id="8" name="TextBox 7">
              <a:extLst>
                <a:ext uri="{FF2B5EF4-FFF2-40B4-BE49-F238E27FC236}">
                  <a16:creationId xmlns:a16="http://schemas.microsoft.com/office/drawing/2014/main" id="{356A328C-F82E-43CD-9733-B4D8C198F6F0}"/>
                </a:ext>
              </a:extLst>
            </p:cNvPr>
            <p:cNvSpPr txBox="1"/>
            <p:nvPr/>
          </p:nvSpPr>
          <p:spPr>
            <a:xfrm>
              <a:off x="2280803" y="6133466"/>
              <a:ext cx="3442296" cy="369332"/>
            </a:xfrm>
            <a:prstGeom prst="rect">
              <a:avLst/>
            </a:prstGeom>
            <a:noFill/>
          </p:spPr>
          <p:txBody>
            <a:bodyPr wrap="square" rtlCol="0">
              <a:spAutoFit/>
            </a:bodyPr>
            <a:lstStyle/>
            <a:p>
              <a:r>
                <a:rPr lang="vi-VN" dirty="0"/>
                <a:t>Mô hình cấu tạo phân tử nước</a:t>
              </a:r>
              <a:endParaRPr lang="en-US" dirty="0"/>
            </a:p>
          </p:txBody>
        </p:sp>
      </p:grpSp>
      <p:pic>
        <p:nvPicPr>
          <p:cNvPr id="5122" name="Picture 2">
            <a:extLst>
              <a:ext uri="{FF2B5EF4-FFF2-40B4-BE49-F238E27FC236}">
                <a16:creationId xmlns:a16="http://schemas.microsoft.com/office/drawing/2014/main" id="{B9D98008-2C41-6BB4-B286-B390B948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53924"/>
            <a:ext cx="53911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689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 calcmode="lin" valueType="num">
                                      <p:cBhvr additive="base">
                                        <p:cTn id="19" dur="500" fill="hold"/>
                                        <p:tgtEl>
                                          <p:spTgt spid="5122"/>
                                        </p:tgtEl>
                                        <p:attrNameLst>
                                          <p:attrName>ppt_x</p:attrName>
                                        </p:attrNameLst>
                                      </p:cBhvr>
                                      <p:tavLst>
                                        <p:tav tm="0">
                                          <p:val>
                                            <p:strVal val="#ppt_x"/>
                                          </p:val>
                                        </p:tav>
                                        <p:tav tm="100000">
                                          <p:val>
                                            <p:strVal val="#ppt_x"/>
                                          </p:val>
                                        </p:tav>
                                      </p:tavLst>
                                    </p:anim>
                                    <p:anim calcmode="lin" valueType="num">
                                      <p:cBhvr additive="base">
                                        <p:cTn id="20"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with low confidence">
            <a:extLst>
              <a:ext uri="{FF2B5EF4-FFF2-40B4-BE49-F238E27FC236}">
                <a16:creationId xmlns:a16="http://schemas.microsoft.com/office/drawing/2014/main" id="{DF23F3B9-DF02-47AF-80F9-0D9D0FEDE20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144" b="89862" l="4462" r="90000">
                        <a14:foregroundMark x1="15692" y1="42089" x2="15692" y2="42089"/>
                        <a14:foregroundMark x1="12615" y1="46544" x2="12615" y2="46544"/>
                        <a14:foregroundMark x1="12308" y1="49155" x2="12308" y2="49155"/>
                        <a14:foregroundMark x1="17846" y1="52074" x2="17846" y2="52074"/>
                        <a14:foregroundMark x1="8000" y1="49002" x2="8000" y2="49002"/>
                        <a14:foregroundMark x1="9231" y1="44086" x2="9231" y2="44086"/>
                        <a14:foregroundMark x1="4769" y1="50230" x2="4769" y2="50230"/>
                        <a14:foregroundMark x1="57385" y1="19048" x2="57385" y2="19048"/>
                        <a14:foregroundMark x1="57077" y1="9831" x2="57077" y2="9831"/>
                        <a14:foregroundMark x1="62769" y1="6144" x2="62769" y2="6144"/>
                      </a14:backgroundRemoval>
                    </a14:imgEffect>
                  </a14:imgLayer>
                </a14:imgProps>
              </a:ext>
              <a:ext uri="{28A0092B-C50C-407E-A947-70E740481C1C}">
                <a14:useLocalDpi xmlns:a14="http://schemas.microsoft.com/office/drawing/2010/main" val="0"/>
              </a:ext>
            </a:extLst>
          </a:blip>
          <a:srcRect r="18163" b="17261"/>
          <a:stretch/>
        </p:blipFill>
        <p:spPr>
          <a:xfrm>
            <a:off x="669973" y="2682956"/>
            <a:ext cx="3096213" cy="3135150"/>
          </a:xfrm>
          <a:prstGeom prst="rect">
            <a:avLst/>
          </a:prstGeom>
        </p:spPr>
      </p:pic>
      <p:sp>
        <p:nvSpPr>
          <p:cNvPr id="19" name="Rectangle 18">
            <a:extLst>
              <a:ext uri="{FF2B5EF4-FFF2-40B4-BE49-F238E27FC236}">
                <a16:creationId xmlns:a16="http://schemas.microsoft.com/office/drawing/2014/main" id="{301C3899-E229-4E7A-B14F-7D982EF4B3DE}"/>
              </a:ext>
            </a:extLst>
          </p:cNvPr>
          <p:cNvSpPr/>
          <p:nvPr/>
        </p:nvSpPr>
        <p:spPr>
          <a:xfrm>
            <a:off x="3804992" y="4821029"/>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F78BFF-A386-49A0-B143-579C084C3664}"/>
              </a:ext>
            </a:extLst>
          </p:cNvPr>
          <p:cNvSpPr/>
          <p:nvPr/>
        </p:nvSpPr>
        <p:spPr>
          <a:xfrm>
            <a:off x="2952339" y="5810151"/>
            <a:ext cx="355266" cy="62092"/>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ross 20">
            <a:extLst>
              <a:ext uri="{FF2B5EF4-FFF2-40B4-BE49-F238E27FC236}">
                <a16:creationId xmlns:a16="http://schemas.microsoft.com/office/drawing/2014/main" id="{C8CA36E8-C436-45F3-9973-BE655BBD7270}"/>
              </a:ext>
            </a:extLst>
          </p:cNvPr>
          <p:cNvSpPr/>
          <p:nvPr/>
        </p:nvSpPr>
        <p:spPr>
          <a:xfrm>
            <a:off x="2735075" y="2525653"/>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a:extLst>
              <a:ext uri="{FF2B5EF4-FFF2-40B4-BE49-F238E27FC236}">
                <a16:creationId xmlns:a16="http://schemas.microsoft.com/office/drawing/2014/main" id="{0E079B4C-DA49-44DF-9089-B40768E59CA1}"/>
              </a:ext>
            </a:extLst>
          </p:cNvPr>
          <p:cNvSpPr/>
          <p:nvPr/>
        </p:nvSpPr>
        <p:spPr>
          <a:xfrm>
            <a:off x="376066" y="4610928"/>
            <a:ext cx="255098" cy="252511"/>
          </a:xfrm>
          <a:prstGeom prst="plus">
            <a:avLst>
              <a:gd name="adj" fmla="val 4159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7F68A20-DB81-474F-9B20-AEE37FAA3F1E}"/>
              </a:ext>
            </a:extLst>
          </p:cNvPr>
          <p:cNvGrpSpPr/>
          <p:nvPr/>
        </p:nvGrpSpPr>
        <p:grpSpPr>
          <a:xfrm>
            <a:off x="2855453" y="2890098"/>
            <a:ext cx="549037" cy="272573"/>
            <a:chOff x="2922420" y="3763425"/>
            <a:chExt cx="549037" cy="272573"/>
          </a:xfrm>
        </p:grpSpPr>
        <p:sp>
          <p:nvSpPr>
            <p:cNvPr id="23" name="Oval 22">
              <a:extLst>
                <a:ext uri="{FF2B5EF4-FFF2-40B4-BE49-F238E27FC236}">
                  <a16:creationId xmlns:a16="http://schemas.microsoft.com/office/drawing/2014/main" id="{BA2168AC-4DEC-439C-A26E-F37CCEADB740}"/>
                </a:ext>
              </a:extLst>
            </p:cNvPr>
            <p:cNvSpPr/>
            <p:nvPr/>
          </p:nvSpPr>
          <p:spPr>
            <a:xfrm>
              <a:off x="2922420" y="376342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F61042-EA60-4FC0-97C3-28608BE5BA04}"/>
                </a:ext>
              </a:extLst>
            </p:cNvPr>
            <p:cNvSpPr/>
            <p:nvPr/>
          </p:nvSpPr>
          <p:spPr>
            <a:xfrm>
              <a:off x="3354116" y="391865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86A3014-5612-4E76-90CB-D1044B39D886}"/>
              </a:ext>
            </a:extLst>
          </p:cNvPr>
          <p:cNvGrpSpPr/>
          <p:nvPr/>
        </p:nvGrpSpPr>
        <p:grpSpPr>
          <a:xfrm>
            <a:off x="976970" y="4338355"/>
            <a:ext cx="117341" cy="525084"/>
            <a:chOff x="1874293" y="4397795"/>
            <a:chExt cx="117341" cy="525084"/>
          </a:xfrm>
        </p:grpSpPr>
        <p:sp>
          <p:nvSpPr>
            <p:cNvPr id="25" name="Oval 24">
              <a:extLst>
                <a:ext uri="{FF2B5EF4-FFF2-40B4-BE49-F238E27FC236}">
                  <a16:creationId xmlns:a16="http://schemas.microsoft.com/office/drawing/2014/main" id="{6CA1B3D3-D3F8-4D97-8B11-177E38F45DE9}"/>
                </a:ext>
              </a:extLst>
            </p:cNvPr>
            <p:cNvSpPr/>
            <p:nvPr/>
          </p:nvSpPr>
          <p:spPr>
            <a:xfrm>
              <a:off x="1874293" y="4397795"/>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6F3C5B6-1C9B-4347-BF84-3F580900D3ED}"/>
                </a:ext>
              </a:extLst>
            </p:cNvPr>
            <p:cNvSpPr/>
            <p:nvPr/>
          </p:nvSpPr>
          <p:spPr>
            <a:xfrm>
              <a:off x="1874293" y="480553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F141652-30EC-4208-A523-6EAC7663DA31}"/>
              </a:ext>
            </a:extLst>
          </p:cNvPr>
          <p:cNvGrpSpPr/>
          <p:nvPr/>
        </p:nvGrpSpPr>
        <p:grpSpPr>
          <a:xfrm>
            <a:off x="4003329" y="4613341"/>
            <a:ext cx="226004" cy="539560"/>
            <a:chOff x="3899894" y="4562448"/>
            <a:chExt cx="226004" cy="539560"/>
          </a:xfrm>
        </p:grpSpPr>
        <p:sp>
          <p:nvSpPr>
            <p:cNvPr id="27" name="Oval 26">
              <a:extLst>
                <a:ext uri="{FF2B5EF4-FFF2-40B4-BE49-F238E27FC236}">
                  <a16:creationId xmlns:a16="http://schemas.microsoft.com/office/drawing/2014/main" id="{A154C469-7BCD-4E05-A47D-1696FCDDA3BF}"/>
                </a:ext>
              </a:extLst>
            </p:cNvPr>
            <p:cNvSpPr/>
            <p:nvPr/>
          </p:nvSpPr>
          <p:spPr>
            <a:xfrm>
              <a:off x="4008557" y="456244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542105D-9B25-4550-8431-ACAE616A300B}"/>
                </a:ext>
              </a:extLst>
            </p:cNvPr>
            <p:cNvSpPr/>
            <p:nvPr/>
          </p:nvSpPr>
          <p:spPr>
            <a:xfrm>
              <a:off x="3899894" y="4984667"/>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CEBBE-5582-4DB3-AA9E-84054E16385E}"/>
              </a:ext>
            </a:extLst>
          </p:cNvPr>
          <p:cNvGrpSpPr/>
          <p:nvPr/>
        </p:nvGrpSpPr>
        <p:grpSpPr>
          <a:xfrm>
            <a:off x="2617324" y="5914767"/>
            <a:ext cx="593598" cy="209446"/>
            <a:chOff x="2917641" y="5522973"/>
            <a:chExt cx="593598" cy="209446"/>
          </a:xfrm>
        </p:grpSpPr>
        <p:sp>
          <p:nvSpPr>
            <p:cNvPr id="29" name="Oval 28">
              <a:extLst>
                <a:ext uri="{FF2B5EF4-FFF2-40B4-BE49-F238E27FC236}">
                  <a16:creationId xmlns:a16="http://schemas.microsoft.com/office/drawing/2014/main" id="{165D7F0E-52D3-440F-956A-DE74D47E0E66}"/>
                </a:ext>
              </a:extLst>
            </p:cNvPr>
            <p:cNvSpPr/>
            <p:nvPr/>
          </p:nvSpPr>
          <p:spPr>
            <a:xfrm>
              <a:off x="3393898" y="5522973"/>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5F44FA1-56DF-4E6E-A40D-83750EBA0C1F}"/>
                </a:ext>
              </a:extLst>
            </p:cNvPr>
            <p:cNvSpPr/>
            <p:nvPr/>
          </p:nvSpPr>
          <p:spPr>
            <a:xfrm>
              <a:off x="2917641" y="5615078"/>
              <a:ext cx="117341" cy="117341"/>
            </a:xfrm>
            <a:prstGeom prst="ellips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C629A534-1A81-4BEA-AEE0-3881EA4847AC}"/>
              </a:ext>
            </a:extLst>
          </p:cNvPr>
          <p:cNvSpPr txBox="1"/>
          <p:nvPr/>
        </p:nvSpPr>
        <p:spPr>
          <a:xfrm>
            <a:off x="4936104" y="3030245"/>
            <a:ext cx="6585923" cy="1833194"/>
          </a:xfrm>
          <a:prstGeom prst="rect">
            <a:avLst/>
          </a:prstGeom>
          <a:noFill/>
        </p:spPr>
        <p:txBody>
          <a:bodyPr wrap="square" rtlCol="0">
            <a:spAutoFit/>
          </a:bodyPr>
          <a:lstStyle/>
          <a:p>
            <a:pPr algn="just">
              <a:lnSpc>
                <a:spcPct val="120000"/>
              </a:lnSpc>
            </a:pPr>
            <a:r>
              <a:rPr lang="vi-VN" sz="2400" dirty="0"/>
              <a:t>Do cặp electron trong liên kết cộng hóa trị bị lệch về phía nguyên tử oxygen dẫn đến đầu </a:t>
            </a:r>
            <a:r>
              <a:rPr lang="vi-VN" sz="2400" b="1" dirty="0">
                <a:solidFill>
                  <a:srgbClr val="C00000"/>
                </a:solidFill>
              </a:rPr>
              <a:t>oxygen</a:t>
            </a:r>
            <a:r>
              <a:rPr lang="vi-VN" sz="2400" dirty="0">
                <a:solidFill>
                  <a:schemeClr val="bg2">
                    <a:lumMod val="25000"/>
                  </a:schemeClr>
                </a:solidFill>
              </a:rPr>
              <a:t> </a:t>
            </a:r>
            <a:r>
              <a:rPr lang="vi-VN" sz="2400" dirty="0"/>
              <a:t>của phân tử nước </a:t>
            </a:r>
            <a:r>
              <a:rPr lang="vi-VN" sz="2400" b="1" dirty="0">
                <a:solidFill>
                  <a:srgbClr val="C00000"/>
                </a:solidFill>
              </a:rPr>
              <a:t>tích điện âm, </a:t>
            </a:r>
            <a:r>
              <a:rPr lang="vi-VN" sz="2400" dirty="0"/>
              <a:t>đầu mang nguyên tử </a:t>
            </a:r>
            <a:r>
              <a:rPr lang="vi-VN" sz="2400" b="1" dirty="0">
                <a:solidFill>
                  <a:srgbClr val="0070C0"/>
                </a:solidFill>
              </a:rPr>
              <a:t>hydrogen</a:t>
            </a:r>
            <a:r>
              <a:rPr lang="vi-VN" sz="2400" dirty="0">
                <a:solidFill>
                  <a:schemeClr val="bg2">
                    <a:lumMod val="25000"/>
                  </a:schemeClr>
                </a:solidFill>
              </a:rPr>
              <a:t> </a:t>
            </a:r>
            <a:r>
              <a:rPr lang="vi-VN" sz="2400" b="1" dirty="0">
                <a:solidFill>
                  <a:srgbClr val="0070C0"/>
                </a:solidFill>
              </a:rPr>
              <a:t>tích điện dương.</a:t>
            </a:r>
            <a:endParaRPr lang="en-US" sz="2400" b="1" dirty="0">
              <a:solidFill>
                <a:srgbClr val="0070C0"/>
              </a:solidFill>
            </a:endParaRPr>
          </a:p>
        </p:txBody>
      </p:sp>
      <p:grpSp>
        <p:nvGrpSpPr>
          <p:cNvPr id="4" name="Group 3">
            <a:extLst>
              <a:ext uri="{FF2B5EF4-FFF2-40B4-BE49-F238E27FC236}">
                <a16:creationId xmlns:a16="http://schemas.microsoft.com/office/drawing/2014/main" id="{E7D6DB3D-FEBC-4677-9BB2-484BFDCB3BDC}"/>
              </a:ext>
            </a:extLst>
          </p:cNvPr>
          <p:cNvGrpSpPr/>
          <p:nvPr/>
        </p:nvGrpSpPr>
        <p:grpSpPr>
          <a:xfrm>
            <a:off x="582963" y="1127249"/>
            <a:ext cx="11026067" cy="1227908"/>
            <a:chOff x="582966" y="399112"/>
            <a:chExt cx="11026067" cy="1227908"/>
          </a:xfrm>
          <a:gradFill>
            <a:gsLst>
              <a:gs pos="55000">
                <a:srgbClr val="00A687"/>
              </a:gs>
              <a:gs pos="29000">
                <a:srgbClr val="00A25A"/>
              </a:gs>
              <a:gs pos="0">
                <a:srgbClr val="009C1D"/>
              </a:gs>
              <a:gs pos="79000">
                <a:srgbClr val="00AAAC"/>
              </a:gs>
              <a:gs pos="100000">
                <a:srgbClr val="0099FF"/>
              </a:gs>
            </a:gsLst>
            <a:lin ang="13500000" scaled="1"/>
          </a:gradFill>
        </p:grpSpPr>
        <p:sp>
          <p:nvSpPr>
            <p:cNvPr id="3" name="Rectangle: Rounded Corners 2">
              <a:extLst>
                <a:ext uri="{FF2B5EF4-FFF2-40B4-BE49-F238E27FC236}">
                  <a16:creationId xmlns:a16="http://schemas.microsoft.com/office/drawing/2014/main" id="{7FB6FBB5-EB95-498F-9EC0-9CB1AEDC49A0}"/>
                </a:ext>
              </a:extLst>
            </p:cNvPr>
            <p:cNvSpPr/>
            <p:nvPr/>
          </p:nvSpPr>
          <p:spPr>
            <a:xfrm>
              <a:off x="582966" y="399112"/>
              <a:ext cx="11026067" cy="122790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EAEC908-4258-483E-8C64-47870DF018D4}"/>
                </a:ext>
              </a:extLst>
            </p:cNvPr>
            <p:cNvSpPr txBox="1"/>
            <p:nvPr/>
          </p:nvSpPr>
          <p:spPr>
            <a:xfrm>
              <a:off x="853735" y="558063"/>
              <a:ext cx="10484528" cy="946798"/>
            </a:xfrm>
            <a:prstGeom prst="rect">
              <a:avLst/>
            </a:prstGeom>
            <a:grpFill/>
          </p:spPr>
          <p:txBody>
            <a:bodyPr wrap="square" rtlCol="0">
              <a:spAutoFit/>
            </a:bodyPr>
            <a:lstStyle/>
            <a:p>
              <a:pPr>
                <a:lnSpc>
                  <a:spcPct val="120000"/>
                </a:lnSpc>
              </a:pPr>
              <a:r>
                <a:rPr lang="vi-VN" sz="2400" dirty="0">
                  <a:solidFill>
                    <a:schemeClr val="bg1"/>
                  </a:solidFill>
                </a:rPr>
                <a:t>1. Mỗi phân tử nước được tạo thành từ một nguyên tử oxygen liên kết với hai nguyên tử hydrogen bằng </a:t>
              </a:r>
              <a:r>
                <a:rPr lang="vi-VN" sz="2400" b="1" dirty="0">
                  <a:solidFill>
                    <a:srgbClr val="FFFF00"/>
                  </a:solidFill>
                </a:rPr>
                <a:t>liên kết cộng hóa trị</a:t>
              </a:r>
              <a:endParaRPr lang="en-US" sz="2400" b="1" dirty="0">
                <a:solidFill>
                  <a:srgbClr val="FFFF00"/>
                </a:solidFill>
              </a:endParaRPr>
            </a:p>
          </p:txBody>
        </p:sp>
      </p:grpSp>
      <p:sp>
        <p:nvSpPr>
          <p:cNvPr id="37" name="TextBox 36">
            <a:extLst>
              <a:ext uri="{FF2B5EF4-FFF2-40B4-BE49-F238E27FC236}">
                <a16:creationId xmlns:a16="http://schemas.microsoft.com/office/drawing/2014/main" id="{EF7D212E-6408-46F9-9851-21F91670FDBF}"/>
              </a:ext>
            </a:extLst>
          </p:cNvPr>
          <p:cNvSpPr txBox="1"/>
          <p:nvPr/>
        </p:nvSpPr>
        <p:spPr>
          <a:xfrm>
            <a:off x="4936104" y="5164340"/>
            <a:ext cx="6856938" cy="461665"/>
          </a:xfrm>
          <a:prstGeom prst="rect">
            <a:avLst/>
          </a:prstGeom>
          <a:noFill/>
        </p:spPr>
        <p:txBody>
          <a:bodyPr wrap="square" rtlCol="0">
            <a:spAutoFit/>
          </a:bodyPr>
          <a:lstStyle/>
          <a:p>
            <a:r>
              <a:rPr lang="vi-VN" sz="2400" dirty="0"/>
              <a:t>Đặc điểm này tạo nên </a:t>
            </a:r>
            <a:r>
              <a:rPr lang="vi-VN" sz="2400" b="1" dirty="0">
                <a:solidFill>
                  <a:srgbClr val="009900"/>
                </a:solidFill>
              </a:rPr>
              <a:t>tính phân cực của nước</a:t>
            </a:r>
            <a:r>
              <a:rPr lang="vi-VN" sz="2400" dirty="0">
                <a:solidFill>
                  <a:schemeClr val="bg2">
                    <a:lumMod val="25000"/>
                  </a:schemeClr>
                </a:solidFill>
              </a:rPr>
              <a:t>.</a:t>
            </a:r>
            <a:endParaRPr lang="en-US" sz="2400" b="1" dirty="0">
              <a:solidFill>
                <a:srgbClr val="0070C0"/>
              </a:solidFill>
            </a:endParaRPr>
          </a:p>
        </p:txBody>
      </p:sp>
      <p:grpSp>
        <p:nvGrpSpPr>
          <p:cNvPr id="17" name="Group 16">
            <a:extLst>
              <a:ext uri="{FF2B5EF4-FFF2-40B4-BE49-F238E27FC236}">
                <a16:creationId xmlns:a16="http://schemas.microsoft.com/office/drawing/2014/main" id="{8B4B2CD5-DEA0-496E-9FFE-345D49358622}"/>
              </a:ext>
            </a:extLst>
          </p:cNvPr>
          <p:cNvGrpSpPr/>
          <p:nvPr/>
        </p:nvGrpSpPr>
        <p:grpSpPr>
          <a:xfrm>
            <a:off x="5135684" y="236744"/>
            <a:ext cx="1920630" cy="597056"/>
            <a:chOff x="4734813" y="305769"/>
            <a:chExt cx="1920630" cy="597056"/>
          </a:xfrm>
        </p:grpSpPr>
        <p:sp>
          <p:nvSpPr>
            <p:cNvPr id="14" name="Rectangle: Rounded Corners 13">
              <a:extLst>
                <a:ext uri="{FF2B5EF4-FFF2-40B4-BE49-F238E27FC236}">
                  <a16:creationId xmlns:a16="http://schemas.microsoft.com/office/drawing/2014/main" id="{A08CC93B-959F-4215-9213-3FD77DDFE627}"/>
                </a:ext>
              </a:extLst>
            </p:cNvPr>
            <p:cNvSpPr/>
            <p:nvPr/>
          </p:nvSpPr>
          <p:spPr>
            <a:xfrm>
              <a:off x="4734813" y="305769"/>
              <a:ext cx="1920630" cy="597056"/>
            </a:xfrm>
            <a:prstGeom prst="roundRect">
              <a:avLst>
                <a:gd name="adj" fmla="val 32176"/>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D3708B3-3A52-4D04-94E7-5A0DBE9A2B96}"/>
                </a:ext>
              </a:extLst>
            </p:cNvPr>
            <p:cNvSpPr txBox="1"/>
            <p:nvPr/>
          </p:nvSpPr>
          <p:spPr>
            <a:xfrm>
              <a:off x="5127968" y="371901"/>
              <a:ext cx="1134319"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1" name="Rectangle: Rounded Corners 40">
              <a:extLst>
                <a:ext uri="{FF2B5EF4-FFF2-40B4-BE49-F238E27FC236}">
                  <a16:creationId xmlns:a16="http://schemas.microsoft.com/office/drawing/2014/main" id="{62A98AA3-EAE7-4A2E-A248-5AD398058148}"/>
                </a:ext>
              </a:extLst>
            </p:cNvPr>
            <p:cNvSpPr/>
            <p:nvPr/>
          </p:nvSpPr>
          <p:spPr>
            <a:xfrm>
              <a:off x="4846331" y="364720"/>
              <a:ext cx="1697591" cy="466452"/>
            </a:xfrm>
            <a:prstGeom prst="roundRect">
              <a:avLst>
                <a:gd name="adj" fmla="val 3217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863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out)">
                                      <p:cBhvr>
                                        <p:cTn id="13" dur="75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left)">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5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0" presetClass="path" presetSubtype="0" repeatCount="3000" accel="50000" decel="50000" fill="hold" nodeType="clickEffect">
                                  <p:stCondLst>
                                    <p:cond delay="0"/>
                                  </p:stCondLst>
                                  <p:childTnLst>
                                    <p:animMotion origin="layout" path="M 0.00196 -0.00231 L 0.03789 -0.00625 " pathEditMode="relative" rAng="0" ptsTypes="AA">
                                      <p:cBhvr>
                                        <p:cTn id="44" dur="1000" fill="hold"/>
                                        <p:tgtEl>
                                          <p:spTgt spid="11"/>
                                        </p:tgtEl>
                                        <p:attrNameLst>
                                          <p:attrName>ppt_x</p:attrName>
                                          <p:attrName>ppt_y</p:attrName>
                                        </p:attrNameLst>
                                      </p:cBhvr>
                                      <p:rCtr x="1797" y="-208"/>
                                    </p:animMotion>
                                  </p:childTnLst>
                                </p:cTn>
                              </p:par>
                              <p:par>
                                <p:cTn id="45" presetID="0" presetClass="path" presetSubtype="0" repeatCount="3000" accel="50000" decel="50000" fill="hold" nodeType="withEffect">
                                  <p:stCondLst>
                                    <p:cond delay="0"/>
                                  </p:stCondLst>
                                  <p:childTnLst>
                                    <p:animMotion origin="layout" path="M 0.0013 -0.00394 L -0.01367 -0.06435 " pathEditMode="relative" rAng="0" ptsTypes="AA">
                                      <p:cBhvr>
                                        <p:cTn id="46" dur="1000" fill="hold"/>
                                        <p:tgtEl>
                                          <p:spTgt spid="15"/>
                                        </p:tgtEl>
                                        <p:attrNameLst>
                                          <p:attrName>ppt_x</p:attrName>
                                          <p:attrName>ppt_y</p:attrName>
                                        </p:attrNameLst>
                                      </p:cBhvr>
                                      <p:rCtr x="-755" y="-3032"/>
                                    </p:animMotion>
                                  </p:childTnLst>
                                </p:cTn>
                              </p:par>
                              <p:par>
                                <p:cTn id="47" presetID="0" presetClass="path" presetSubtype="0" repeatCount="3000" accel="50000" decel="50000" fill="hold" nodeType="withEffect">
                                  <p:stCondLst>
                                    <p:cond delay="0"/>
                                  </p:stCondLst>
                                  <p:childTnLst>
                                    <p:animMotion origin="layout" path="M -0.00039 0.00278 L -0.04427 -0.01435 " pathEditMode="relative" rAng="0" ptsTypes="AA">
                                      <p:cBhvr>
                                        <p:cTn id="48" dur="1000" fill="hold"/>
                                        <p:tgtEl>
                                          <p:spTgt spid="13"/>
                                        </p:tgtEl>
                                        <p:attrNameLst>
                                          <p:attrName>ppt_x</p:attrName>
                                          <p:attrName>ppt_y</p:attrName>
                                        </p:attrNameLst>
                                      </p:cBhvr>
                                      <p:rCtr x="-2201" y="-856"/>
                                    </p:animMotion>
                                  </p:childTnLst>
                                </p:cTn>
                              </p:par>
                              <p:par>
                                <p:cTn id="49" presetID="0" presetClass="path" presetSubtype="0" repeatCount="3000" accel="50000" decel="50000" fill="hold" nodeType="withEffect">
                                  <p:stCondLst>
                                    <p:cond delay="0"/>
                                  </p:stCondLst>
                                  <p:childTnLst>
                                    <p:animMotion origin="layout" path="M 0.00104 -0.00047 L -0.02813 0.11574 " pathEditMode="relative" rAng="0" ptsTypes="AA">
                                      <p:cBhvr>
                                        <p:cTn id="50" dur="1000" fill="hold"/>
                                        <p:tgtEl>
                                          <p:spTgt spid="12"/>
                                        </p:tgtEl>
                                        <p:attrNameLst>
                                          <p:attrName>ppt_x</p:attrName>
                                          <p:attrName>ppt_y</p:attrName>
                                        </p:attrNameLst>
                                      </p:cBhvr>
                                      <p:rCtr x="-1458" y="5810"/>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38"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op of water falling into a pool of water&#10;&#10;Description automatically generated with medium confidence">
            <a:extLst>
              <a:ext uri="{FF2B5EF4-FFF2-40B4-BE49-F238E27FC236}">
                <a16:creationId xmlns:a16="http://schemas.microsoft.com/office/drawing/2014/main" id="{372C53B9-4B9F-475C-A750-BE2F272F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5E1E16D-23FD-4FE3-8E71-6AAD5C30C101}"/>
              </a:ext>
            </a:extLst>
          </p:cNvPr>
          <p:cNvSpPr/>
          <p:nvPr/>
        </p:nvSpPr>
        <p:spPr>
          <a:xfrm>
            <a:off x="0" y="4927600"/>
            <a:ext cx="12192000" cy="128016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1FA1DC-4F84-47D3-B4DF-34BFB4746473}"/>
              </a:ext>
            </a:extLst>
          </p:cNvPr>
          <p:cNvSpPr txBox="1"/>
          <p:nvPr/>
        </p:nvSpPr>
        <p:spPr>
          <a:xfrm>
            <a:off x="483951" y="5094281"/>
            <a:ext cx="11511280" cy="946798"/>
          </a:xfrm>
          <a:prstGeom prst="rect">
            <a:avLst/>
          </a:prstGeom>
          <a:noFill/>
        </p:spPr>
        <p:txBody>
          <a:bodyPr wrap="square" rtlCol="0">
            <a:spAutoFit/>
          </a:bodyPr>
          <a:lstStyle/>
          <a:p>
            <a:pPr>
              <a:lnSpc>
                <a:spcPct val="120000"/>
              </a:lnSpc>
            </a:pPr>
            <a:r>
              <a:rPr lang="vi-VN" sz="2400" b="1" i="1" dirty="0">
                <a:solidFill>
                  <a:schemeClr val="bg1"/>
                </a:solidFill>
              </a:rPr>
              <a:t>2. Do tính chất phân cực nên các phân tử nước hút lẫn nhau và hút các phân tử phân cực khác, nhờ đó nước trở thành </a:t>
            </a:r>
            <a:r>
              <a:rPr lang="vi-VN" sz="2400" b="1" i="1" dirty="0">
                <a:solidFill>
                  <a:srgbClr val="FFFF00"/>
                </a:solidFill>
              </a:rPr>
              <a:t>dung môi hòa tan nhiều chất.</a:t>
            </a:r>
            <a:endParaRPr lang="en-US" sz="2400" b="1" i="1" dirty="0">
              <a:solidFill>
                <a:srgbClr val="FFFF00"/>
              </a:solidFill>
            </a:endParaRPr>
          </a:p>
        </p:txBody>
      </p:sp>
    </p:spTree>
    <p:extLst>
      <p:ext uri="{BB962C8B-B14F-4D97-AF65-F5344CB8AC3E}">
        <p14:creationId xmlns:p14="http://schemas.microsoft.com/office/powerpoint/2010/main" val="1817410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lt shaker on a table&#10;&#10;Description automatically generated with medium confidence">
            <a:extLst>
              <a:ext uri="{FF2B5EF4-FFF2-40B4-BE49-F238E27FC236}">
                <a16:creationId xmlns:a16="http://schemas.microsoft.com/office/drawing/2014/main" id="{0580153C-89C1-43D0-B27A-E3FE29903783}"/>
              </a:ext>
            </a:extLst>
          </p:cNvPr>
          <p:cNvPicPr>
            <a:picLocks noChangeAspect="1"/>
          </p:cNvPicPr>
          <p:nvPr/>
        </p:nvPicPr>
        <p:blipFill rotWithShape="1">
          <a:blip r:embed="rId2">
            <a:extLst>
              <a:ext uri="{28A0092B-C50C-407E-A947-70E740481C1C}">
                <a14:useLocalDpi xmlns:a14="http://schemas.microsoft.com/office/drawing/2010/main" val="0"/>
              </a:ext>
            </a:extLst>
          </a:blip>
          <a:srcRect t="7851" b="7851"/>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9F5DA9E-420A-483C-9BAC-EE6BBFA35F45}"/>
              </a:ext>
            </a:extLst>
          </p:cNvPr>
          <p:cNvSpPr/>
          <p:nvPr/>
        </p:nvSpPr>
        <p:spPr>
          <a:xfrm>
            <a:off x="289367" y="277792"/>
            <a:ext cx="2187615" cy="763929"/>
          </a:xfrm>
          <a:prstGeom prst="roundRect">
            <a:avLst>
              <a:gd name="adj" fmla="val 22727"/>
            </a:avLst>
          </a:prstGeom>
          <a:gradFill>
            <a:gsLst>
              <a:gs pos="55000">
                <a:srgbClr val="00A687"/>
              </a:gs>
              <a:gs pos="29000">
                <a:srgbClr val="00A25A"/>
              </a:gs>
              <a:gs pos="0">
                <a:srgbClr val="009C1D"/>
              </a:gs>
              <a:gs pos="79000">
                <a:srgbClr val="00AAAC"/>
              </a:gs>
              <a:gs pos="100000">
                <a:srgbClr val="0099FF"/>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t>Ví dụ</a:t>
            </a:r>
            <a:endParaRPr lang="en-US" sz="2800" b="1"/>
          </a:p>
        </p:txBody>
      </p:sp>
      <p:sp>
        <p:nvSpPr>
          <p:cNvPr id="7" name="TextBox 6">
            <a:extLst>
              <a:ext uri="{FF2B5EF4-FFF2-40B4-BE49-F238E27FC236}">
                <a16:creationId xmlns:a16="http://schemas.microsoft.com/office/drawing/2014/main" id="{85E98B13-B04E-4F20-8763-CB0D0C436B1D}"/>
              </a:ext>
            </a:extLst>
          </p:cNvPr>
          <p:cNvSpPr txBox="1"/>
          <p:nvPr/>
        </p:nvSpPr>
        <p:spPr>
          <a:xfrm rot="20419175">
            <a:off x="2951544" y="4932014"/>
            <a:ext cx="1041721" cy="523220"/>
          </a:xfrm>
          <a:prstGeom prst="rect">
            <a:avLst/>
          </a:prstGeom>
          <a:solidFill>
            <a:srgbClr val="003399"/>
          </a:solidFill>
        </p:spPr>
        <p:txBody>
          <a:bodyPr wrap="square" rtlCol="0">
            <a:spAutoFit/>
          </a:bodyPr>
          <a:lstStyle/>
          <a:p>
            <a:r>
              <a:rPr lang="vi-VN" sz="2800" b="1">
                <a:solidFill>
                  <a:schemeClr val="bg1"/>
                </a:solidFill>
              </a:rPr>
              <a:t>Muối</a:t>
            </a:r>
            <a:endParaRPr lang="en-US" sz="2800" b="1">
              <a:solidFill>
                <a:schemeClr val="bg1"/>
              </a:solidFill>
            </a:endParaRPr>
          </a:p>
        </p:txBody>
      </p:sp>
      <p:grpSp>
        <p:nvGrpSpPr>
          <p:cNvPr id="8" name="Group 7">
            <a:extLst>
              <a:ext uri="{FF2B5EF4-FFF2-40B4-BE49-F238E27FC236}">
                <a16:creationId xmlns:a16="http://schemas.microsoft.com/office/drawing/2014/main" id="{02551EF8-868C-4B3E-9E5E-B9250EBB18EA}"/>
              </a:ext>
            </a:extLst>
          </p:cNvPr>
          <p:cNvGrpSpPr/>
          <p:nvPr/>
        </p:nvGrpSpPr>
        <p:grpSpPr>
          <a:xfrm>
            <a:off x="5181471" y="780111"/>
            <a:ext cx="6485809" cy="4679024"/>
            <a:chOff x="5181471" y="780111"/>
            <a:chExt cx="6485809" cy="4679024"/>
          </a:xfrm>
        </p:grpSpPr>
        <p:pic>
          <p:nvPicPr>
            <p:cNvPr id="3" name="Picture 2" descr="A picture containing dessert&#10;&#10;Description automatically generated">
              <a:extLst>
                <a:ext uri="{FF2B5EF4-FFF2-40B4-BE49-F238E27FC236}">
                  <a16:creationId xmlns:a16="http://schemas.microsoft.com/office/drawing/2014/main" id="{0F9FB4DC-6FF1-46F1-82B6-BA816D96B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471" y="1135262"/>
              <a:ext cx="6485809" cy="4323873"/>
            </a:xfrm>
            <a:prstGeom prst="rect">
              <a:avLst/>
            </a:prstGeom>
            <a:ln w="190500">
              <a:solidFill>
                <a:schemeClr val="bg1"/>
              </a:solidFill>
            </a:ln>
          </p:spPr>
        </p:pic>
        <p:sp>
          <p:nvSpPr>
            <p:cNvPr id="11" name="TextBox 10">
              <a:extLst>
                <a:ext uri="{FF2B5EF4-FFF2-40B4-BE49-F238E27FC236}">
                  <a16:creationId xmlns:a16="http://schemas.microsoft.com/office/drawing/2014/main" id="{1488B41D-AC26-412C-A64F-9546CCDC6F74}"/>
                </a:ext>
              </a:extLst>
            </p:cNvPr>
            <p:cNvSpPr txBox="1"/>
            <p:nvPr/>
          </p:nvSpPr>
          <p:spPr>
            <a:xfrm>
              <a:off x="7658453" y="780111"/>
              <a:ext cx="1404759" cy="523220"/>
            </a:xfrm>
            <a:prstGeom prst="rect">
              <a:avLst/>
            </a:prstGeom>
            <a:solidFill>
              <a:srgbClr val="FFC000"/>
            </a:solidFill>
          </p:spPr>
          <p:txBody>
            <a:bodyPr wrap="square" rtlCol="0">
              <a:spAutoFit/>
            </a:bodyPr>
            <a:lstStyle/>
            <a:p>
              <a:r>
                <a:rPr lang="vi-VN" sz="2800" b="1">
                  <a:solidFill>
                    <a:schemeClr val="bg2">
                      <a:lumMod val="25000"/>
                    </a:schemeClr>
                  </a:solidFill>
                </a:rPr>
                <a:t>Đường</a:t>
              </a:r>
              <a:endParaRPr lang="en-US" sz="2800" b="1">
                <a:solidFill>
                  <a:schemeClr val="bg2">
                    <a:lumMod val="25000"/>
                  </a:schemeClr>
                </a:solidFill>
              </a:endParaRPr>
            </a:p>
          </p:txBody>
        </p:sp>
      </p:grpSp>
    </p:spTree>
    <p:extLst>
      <p:ext uri="{BB962C8B-B14F-4D97-AF65-F5344CB8AC3E}">
        <p14:creationId xmlns:p14="http://schemas.microsoft.com/office/powerpoint/2010/main" val="672928095"/>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1770</TotalTime>
  <Words>1336</Words>
  <Application>Microsoft Office PowerPoint</Application>
  <PresentationFormat>Widescreen</PresentationFormat>
  <Paragraphs>176</Paragraphs>
  <Slides>28</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KaiTi</vt:lpstr>
      <vt:lpstr>Arial</vt:lpstr>
      <vt:lpstr>Calibri</vt:lpstr>
      <vt:lpstr>Calibri Light</vt:lpstr>
      <vt:lpstr>Courier New</vt:lpstr>
      <vt:lpstr>Times New Roman</vt:lpstr>
      <vt:lpstr>Wingdings</vt:lpstr>
      <vt:lpstr>Office Theme</vt:lpstr>
      <vt:lpstr>NHIỆT LIỆT CHÀO MỪNG THẦY ,CÔ GIÁO VỀ DỰ TIẾT HỘI GIẢNG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hp</cp:lastModifiedBy>
  <cp:revision>100</cp:revision>
  <dcterms:created xsi:type="dcterms:W3CDTF">2022-05-12T08:48:53Z</dcterms:created>
  <dcterms:modified xsi:type="dcterms:W3CDTF">2024-11-06T21:52:09Z</dcterms:modified>
</cp:coreProperties>
</file>