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1.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 id="2147483706" r:id="rId11"/>
    <p:sldMasterId id="2147483733" r:id="rId12"/>
  </p:sldMasterIdLst>
  <p:notesMasterIdLst>
    <p:notesMasterId r:id="rId38"/>
  </p:notesMasterIdLst>
  <p:sldIdLst>
    <p:sldId id="2007577317" r:id="rId13"/>
    <p:sldId id="290" r:id="rId14"/>
    <p:sldId id="289" r:id="rId15"/>
    <p:sldId id="2007577236" r:id="rId16"/>
    <p:sldId id="354" r:id="rId17"/>
    <p:sldId id="2007577332" r:id="rId18"/>
    <p:sldId id="2007577345" r:id="rId19"/>
    <p:sldId id="2007577237" r:id="rId20"/>
    <p:sldId id="2007577356" r:id="rId21"/>
    <p:sldId id="2007577340" r:id="rId22"/>
    <p:sldId id="2007577361" r:id="rId23"/>
    <p:sldId id="2007577362" r:id="rId24"/>
    <p:sldId id="2007577363" r:id="rId25"/>
    <p:sldId id="2007577365" r:id="rId26"/>
    <p:sldId id="2007577366" r:id="rId27"/>
    <p:sldId id="2007577355" r:id="rId28"/>
    <p:sldId id="2007577247" r:id="rId29"/>
    <p:sldId id="2007577357" r:id="rId30"/>
    <p:sldId id="2007577243" r:id="rId31"/>
    <p:sldId id="2007577249" r:id="rId32"/>
    <p:sldId id="2007577358" r:id="rId33"/>
    <p:sldId id="2007577367" r:id="rId34"/>
    <p:sldId id="2007577364" r:id="rId35"/>
    <p:sldId id="2007577303" r:id="rId36"/>
    <p:sldId id="2007577359" r:id="rId37"/>
  </p:sldIdLst>
  <p:sldSz cx="12190413" cy="6859588"/>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CE4"/>
    <a:srgbClr val="309B93"/>
    <a:srgbClr val="3296A8"/>
    <a:srgbClr val="6D8AAB"/>
    <a:srgbClr val="31709C"/>
    <a:srgbClr val="7697B3"/>
    <a:srgbClr val="6FA094"/>
    <a:srgbClr val="94BCB4"/>
    <a:srgbClr val="59503C"/>
    <a:srgbClr val="C026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09" autoAdjust="0"/>
    <p:restoredTop sz="97778" autoAdjust="0"/>
  </p:normalViewPr>
  <p:slideViewPr>
    <p:cSldViewPr snapToGrid="0" showGuides="1">
      <p:cViewPr varScale="1">
        <p:scale>
          <a:sx n="78" d="100"/>
          <a:sy n="78" d="100"/>
        </p:scale>
        <p:origin x="1070" y="72"/>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ags" Target="tags/tag1.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2024/12/3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D6D4-16A0-4327-9608-1247C67013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27870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a073618e60_0_91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dirty="0"/>
          </a:p>
        </p:txBody>
      </p:sp>
    </p:spTree>
    <p:extLst>
      <p:ext uri="{BB962C8B-B14F-4D97-AF65-F5344CB8AC3E}">
        <p14:creationId xmlns:p14="http://schemas.microsoft.com/office/powerpoint/2010/main" val="2825160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a073618e60_0_91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dirty="0"/>
          </a:p>
        </p:txBody>
      </p:sp>
    </p:spTree>
    <p:extLst>
      <p:ext uri="{BB962C8B-B14F-4D97-AF65-F5344CB8AC3E}">
        <p14:creationId xmlns:p14="http://schemas.microsoft.com/office/powerpoint/2010/main" val="3871579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ctr"/>
            <a:r>
              <a:rPr lang="en-US" sz="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1200" dirty="0">
              <a:latin typeface=".VnTime" panose="020B7200000000000000" pitchFamily="34" charset="0"/>
              <a:ea typeface="Times New Roman" panose="02020603050405020304" pitchFamily="18" charset="0"/>
              <a:cs typeface="Times New Roman" panose="02020603050405020304" pitchFamily="18" charset="0"/>
            </a:endParaRPr>
          </a:p>
          <a:p>
            <a:pPr algn="ctr"/>
            <a:r>
              <a:rPr lang="en-US" sz="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0981713891- 0366.698.459.</a:t>
            </a:r>
            <a:endParaRPr lang="en-US" sz="1200" dirty="0">
              <a:effectLst/>
              <a:latin typeface=".VnTime" panose="020B7200000000000000" pitchFamily="34" charset="0"/>
              <a:ea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D6D4-16A0-4327-9608-1247C67013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77941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93E4E-441A-EC7C-ECD4-9C45104A3E6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AA6BCDA-A0EE-69F4-A383-25E3C447CFE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F34C080-3B87-3552-2B16-9585B4D37B0D}"/>
              </a:ext>
            </a:extLst>
          </p:cNvPr>
          <p:cNvSpPr>
            <a:spLocks noGrp="1"/>
          </p:cNvSpPr>
          <p:nvPr>
            <p:ph type="body" idx="1"/>
          </p:nvPr>
        </p:nvSpPr>
        <p:spPr/>
        <p:txBody>
          <a:bodyPr/>
          <a:lstStyle/>
          <a:p>
            <a:pPr algn="ctr"/>
            <a:r>
              <a:rPr lang="en-US" sz="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1200" dirty="0">
              <a:latin typeface=".VnTime" panose="020B7200000000000000" pitchFamily="34" charset="0"/>
              <a:ea typeface="Times New Roman" panose="02020603050405020304" pitchFamily="18" charset="0"/>
              <a:cs typeface="Times New Roman" panose="02020603050405020304" pitchFamily="18" charset="0"/>
            </a:endParaRPr>
          </a:p>
          <a:p>
            <a:pPr algn="ctr"/>
            <a:r>
              <a:rPr lang="en-US" sz="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0981713891- 0366.698.459.</a:t>
            </a:r>
            <a:endParaRPr lang="en-US" sz="1200" dirty="0">
              <a:effectLst/>
              <a:latin typeface=".VnTime" panose="020B7200000000000000" pitchFamily="34" charset="0"/>
              <a:ea typeface="Times New Roman" panose="02020603050405020304" pitchFamily="18" charset="0"/>
              <a:cs typeface="Times New Roman" panose="02020603050405020304" pitchFamily="18" charset="0"/>
            </a:endParaRPr>
          </a:p>
          <a:p>
            <a:endParaRPr lang="zh-CN" altLang="en-US" dirty="0"/>
          </a:p>
        </p:txBody>
      </p:sp>
      <p:sp>
        <p:nvSpPr>
          <p:cNvPr id="4" name="灯片编号占位符 3">
            <a:extLst>
              <a:ext uri="{FF2B5EF4-FFF2-40B4-BE49-F238E27FC236}">
                <a16:creationId xmlns:a16="http://schemas.microsoft.com/office/drawing/2014/main" id="{6262C28D-3497-C62F-1F43-A0EDC09EFF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D6D4-16A0-4327-9608-1247C67013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53749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2BF97-C311-E14E-A7DE-7A122FBCE5F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B986462-43EC-D261-7DC8-3FAA1EE245A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7CAF10A-CCA4-409F-FAED-5D454049BD1A}"/>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8F5BEE96-EF99-91F0-B202-CF21163599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D6D4-16A0-4327-9608-1247C67013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03136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D6D4-16A0-4327-9608-1247C67013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3254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BD128-ED59-87E5-3B9A-F24BAB4130E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226B562-2CFF-6C4F-99F4-DBCD35A0582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18AB0C8-F5C1-2295-BF6A-241727BE9171}"/>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EDA4D8C8-AAE4-7BBE-754D-86B8F75C7D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D6D4-16A0-4327-9608-1247C67013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06963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D6D4-16A0-4327-9608-1247C67013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14547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D6D4-16A0-4327-9608-1247C67013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9118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994DF-31F5-8913-A361-EB4A3E9ADA51}"/>
            </a:ext>
          </a:extLst>
        </p:cNvPr>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1D15A446-823C-463A-E404-D043D20DAE61}"/>
              </a:ext>
            </a:extLst>
          </p:cNvPr>
          <p:cNvSpPr>
            <a:spLocks noGrp="1" noRot="1" noChangeAspect="1" noChangeArrowheads="1"/>
          </p:cNvSpPr>
          <p:nvPr>
            <p:ph type="sldImg" idx="4294967295"/>
          </p:nvPr>
        </p:nvSpPr>
        <p:spPr>
          <a:ln>
            <a:miter lim="800000"/>
          </a:ln>
        </p:spPr>
      </p:sp>
      <p:sp>
        <p:nvSpPr>
          <p:cNvPr id="7170" name="Notes Placeholder 2">
            <a:extLst>
              <a:ext uri="{FF2B5EF4-FFF2-40B4-BE49-F238E27FC236}">
                <a16:creationId xmlns:a16="http://schemas.microsoft.com/office/drawing/2014/main" id="{BA6D2D50-5F4D-E7B4-36E5-6DF59A8F9BDB}"/>
              </a:ext>
            </a:extLst>
          </p:cNvPr>
          <p:cNvSpPr>
            <a:spLocks noGrp="1" noChangeArrowheads="1"/>
          </p:cNvSpPr>
          <p:nvPr>
            <p:ph type="body" idx="4294967295"/>
          </p:nvPr>
        </p:nvSpPr>
        <p:spPr/>
        <p:txBody>
          <a:bodyPr/>
          <a:lstStyle/>
          <a:p>
            <a:r>
              <a:rPr lang="en-SG" altLang="en-US"/>
              <a:t>Khởi động</a:t>
            </a:r>
          </a:p>
          <a:p>
            <a:r>
              <a:rPr lang="en-SG" altLang="en-US"/>
              <a:t>? Điểm chung có trong các hình ảnh trên là gì ? – xuất hiện hình ảnh ánh trăng trong các tác phẩm</a:t>
            </a:r>
          </a:p>
          <a:p>
            <a:r>
              <a:rPr lang="en-SG" altLang="en-US"/>
              <a:t>? Vậy em nói gì về hình ảnh trăng trong thơ ca ? – đề tài, nguồn cảm hứng của thơ ca.</a:t>
            </a:r>
          </a:p>
          <a:p>
            <a:r>
              <a:rPr lang="en-SG" altLang="en-US"/>
              <a:t>Gv dẫn vào bài mới: Đúng như vậy các em ạ. Từ cổ chí kim, từ đông sang tây, trăng luôn là nguồn cảm hứng dạt dạo để thi nhân tạo ra những vần thơ đây sức lay động. Ngẩng đầu thấy trăng sáng/ cúi đầu nhớ cố hương ; trăng vào cửa sổ đòi thơ ; trăng lồng cổ thụ … ; đầu súng trăng treo. Và hôm nay, chúng ta tìm hiểu thêm hình ảnh trăng qua bài thơ ánh trăng của Nguyễn Duy. </a:t>
            </a:r>
          </a:p>
        </p:txBody>
      </p:sp>
      <p:sp>
        <p:nvSpPr>
          <p:cNvPr id="7171" name="Slide Number Placeholder 3">
            <a:extLst>
              <a:ext uri="{FF2B5EF4-FFF2-40B4-BE49-F238E27FC236}">
                <a16:creationId xmlns:a16="http://schemas.microsoft.com/office/drawing/2014/main" id="{8926782B-D5C6-4D1B-94D8-A5B81FCD3E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fld id="{14D8BA85-7649-45A6-9822-4BE2D0586137}" type="slidenum">
              <a:rPr kumimoji="0" lang="en-US" altLang="zh-CN"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altLang="zh-CN"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53407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03691555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7377002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9272352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3/12/2024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63279812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3/12/2024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8348997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3/12/2024</a:t>
            </a:fld>
            <a:endParaRPr lang="en-JM" dirty="0">
              <a:solidFill>
                <a:prstClr val="black">
                  <a:tint val="75000"/>
                </a:prstClr>
              </a:solidFill>
            </a:endParaRPr>
          </a:p>
        </p:txBody>
      </p:sp>
    </p:spTree>
    <p:extLst>
      <p:ext uri="{BB962C8B-B14F-4D97-AF65-F5344CB8AC3E}">
        <p14:creationId xmlns:p14="http://schemas.microsoft.com/office/powerpoint/2010/main" val="125549709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3/12/2024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4645340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3/12/2024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7096221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3/12/2024</a:t>
            </a:fld>
            <a:endParaRPr lang="en-JM" dirty="0">
              <a:solidFill>
                <a:prstClr val="black">
                  <a:tint val="75000"/>
                </a:prstClr>
              </a:solidFill>
            </a:endParaRPr>
          </a:p>
        </p:txBody>
      </p:sp>
    </p:spTree>
    <p:extLst>
      <p:ext uri="{BB962C8B-B14F-4D97-AF65-F5344CB8AC3E}">
        <p14:creationId xmlns:p14="http://schemas.microsoft.com/office/powerpoint/2010/main" val="271816841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3/12/2024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2893292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3/12/2024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69790793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7567866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3/12/2024</a:t>
            </a:fld>
            <a:endParaRPr lang="en-JM" dirty="0">
              <a:solidFill>
                <a:prstClr val="black">
                  <a:tint val="75000"/>
                </a:prstClr>
              </a:solidFill>
            </a:endParaRPr>
          </a:p>
        </p:txBody>
      </p:sp>
    </p:spTree>
    <p:extLst>
      <p:ext uri="{BB962C8B-B14F-4D97-AF65-F5344CB8AC3E}">
        <p14:creationId xmlns:p14="http://schemas.microsoft.com/office/powerpoint/2010/main" val="221473814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3/12/2024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030393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3/12/2024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94530284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3/12/2024</a:t>
            </a:fld>
            <a:endParaRPr lang="en-JM" dirty="0">
              <a:solidFill>
                <a:prstClr val="black">
                  <a:tint val="75000"/>
                </a:prstClr>
              </a:solidFill>
            </a:endParaRPr>
          </a:p>
        </p:txBody>
      </p:sp>
    </p:spTree>
    <p:extLst>
      <p:ext uri="{BB962C8B-B14F-4D97-AF65-F5344CB8AC3E}">
        <p14:creationId xmlns:p14="http://schemas.microsoft.com/office/powerpoint/2010/main" val="416299073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3/12/2024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3729221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3/12/2024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17412414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3/12/2024</a:t>
            </a:fld>
            <a:endParaRPr lang="en-JM" dirty="0">
              <a:solidFill>
                <a:prstClr val="black">
                  <a:tint val="75000"/>
                </a:prstClr>
              </a:solidFill>
            </a:endParaRPr>
          </a:p>
        </p:txBody>
      </p:sp>
    </p:spTree>
    <p:extLst>
      <p:ext uri="{BB962C8B-B14F-4D97-AF65-F5344CB8AC3E}">
        <p14:creationId xmlns:p14="http://schemas.microsoft.com/office/powerpoint/2010/main" val="211847426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3/12/2024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4694441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3/12/2024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50274702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3/12/2024</a:t>
            </a:fld>
            <a:endParaRPr lang="en-JM" dirty="0">
              <a:solidFill>
                <a:prstClr val="black">
                  <a:tint val="75000"/>
                </a:prstClr>
              </a:solidFill>
            </a:endParaRPr>
          </a:p>
        </p:txBody>
      </p:sp>
    </p:spTree>
    <p:extLst>
      <p:ext uri="{BB962C8B-B14F-4D97-AF65-F5344CB8AC3E}">
        <p14:creationId xmlns:p14="http://schemas.microsoft.com/office/powerpoint/2010/main" val="338015155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6826197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3/12/2024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52129409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3/12/2024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816382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3/12/2024</a:t>
            </a:fld>
            <a:endParaRPr lang="en-JM" dirty="0">
              <a:solidFill>
                <a:prstClr val="black">
                  <a:tint val="75000"/>
                </a:prstClr>
              </a:solidFill>
            </a:endParaRPr>
          </a:p>
        </p:txBody>
      </p:sp>
    </p:spTree>
    <p:extLst>
      <p:ext uri="{BB962C8B-B14F-4D97-AF65-F5344CB8AC3E}">
        <p14:creationId xmlns:p14="http://schemas.microsoft.com/office/powerpoint/2010/main" val="293213621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3/12/2024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6395071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3/12/2024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355202690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3/12/2024</a:t>
            </a:fld>
            <a:endParaRPr lang="en-JM" dirty="0">
              <a:solidFill>
                <a:prstClr val="black">
                  <a:tint val="75000"/>
                </a:prstClr>
              </a:solidFill>
            </a:endParaRPr>
          </a:p>
        </p:txBody>
      </p:sp>
    </p:spTree>
    <p:extLst>
      <p:ext uri="{BB962C8B-B14F-4D97-AF65-F5344CB8AC3E}">
        <p14:creationId xmlns:p14="http://schemas.microsoft.com/office/powerpoint/2010/main" val="191592569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12/3/2024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12/3/2024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12/3/2024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12/3/2024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2024/12/3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2890231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12/3/2024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12/3/2024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12/3/2024</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12/3/2024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12/3/2024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12/3/2024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12/3/2024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234A5C-78A3-4F40-91B2-AFCD1FA4206A}"/>
              </a:ext>
            </a:extLst>
          </p:cNvPr>
          <p:cNvSpPr>
            <a:spLocks noGrp="1"/>
          </p:cNvSpPr>
          <p:nvPr>
            <p:ph type="ctrTitle"/>
          </p:nvPr>
        </p:nvSpPr>
        <p:spPr>
          <a:xfrm>
            <a:off x="1523802" y="1122623"/>
            <a:ext cx="9142810" cy="2388153"/>
          </a:xfrm>
        </p:spPr>
        <p:txBody>
          <a:bodyPr anchor="b"/>
          <a:lstStyle>
            <a:lvl1pPr algn="ctr">
              <a:defRPr sz="5999"/>
            </a:lvl1pPr>
          </a:lstStyle>
          <a:p>
            <a:r>
              <a:rPr lang="zh-CN" altLang="en-US"/>
              <a:t>单击此处编辑母版标题样式</a:t>
            </a:r>
          </a:p>
        </p:txBody>
      </p:sp>
      <p:sp>
        <p:nvSpPr>
          <p:cNvPr id="3" name="副标题 2">
            <a:extLst>
              <a:ext uri="{FF2B5EF4-FFF2-40B4-BE49-F238E27FC236}">
                <a16:creationId xmlns:a16="http://schemas.microsoft.com/office/drawing/2014/main" id="{B2A1E7A0-5F48-4212-8AD5-D1BC827EF6CA}"/>
              </a:ext>
            </a:extLst>
          </p:cNvPr>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A2B20D6-0DBE-409B-AC4F-E478CC318F46}"/>
              </a:ext>
            </a:extLst>
          </p:cNvPr>
          <p:cNvSpPr>
            <a:spLocks noGrp="1"/>
          </p:cNvSpPr>
          <p:nvPr>
            <p:ph type="dt" sz="half" idx="10"/>
          </p:nvPr>
        </p:nvSpPr>
        <p:spPr/>
        <p:txBody>
          <a:bodyPr/>
          <a:lstStyle/>
          <a:p>
            <a:fld id="{825DC134-2E5F-4DE6-9CD6-997CEE97EFDC}"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0A9D77F2-418B-422C-9F45-EB0557F0D79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5E0CA6-208E-45B6-A0C0-306281FABA08}"/>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233861363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2024/12/3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5919110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049951-5BA0-4403-84A5-7ADE656D6A0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882DDEC-E583-4096-8C6E-695D7D1FBC5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0F06244-2185-41D1-AADD-19E4D7EE9FD1}"/>
              </a:ext>
            </a:extLst>
          </p:cNvPr>
          <p:cNvSpPr>
            <a:spLocks noGrp="1"/>
          </p:cNvSpPr>
          <p:nvPr>
            <p:ph type="dt" sz="half" idx="10"/>
          </p:nvPr>
        </p:nvSpPr>
        <p:spPr/>
        <p:txBody>
          <a:bodyPr/>
          <a:lstStyle/>
          <a:p>
            <a:fld id="{825DC134-2E5F-4DE6-9CD6-997CEE97EFDC}"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8A21AFCF-09DB-4EA0-8301-05FE9FF20E2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BF8E959-5F7F-4393-8EEB-CFE844F628C8}"/>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142739298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EB9DC3-D091-4CCF-9C6B-963425C274CF}"/>
              </a:ext>
            </a:extLst>
          </p:cNvPr>
          <p:cNvSpPr>
            <a:spLocks noGrp="1"/>
          </p:cNvSpPr>
          <p:nvPr>
            <p:ph type="title"/>
          </p:nvPr>
        </p:nvSpPr>
        <p:spPr>
          <a:xfrm>
            <a:off x="831742" y="1710134"/>
            <a:ext cx="10514231" cy="2853398"/>
          </a:xfrm>
        </p:spPr>
        <p:txBody>
          <a:bodyPr anchor="b"/>
          <a:lstStyle>
            <a:lvl1pPr>
              <a:defRPr sz="5999"/>
            </a:lvl1pPr>
          </a:lstStyle>
          <a:p>
            <a:r>
              <a:rPr lang="zh-CN" altLang="en-US"/>
              <a:t>单击此处编辑母版标题样式</a:t>
            </a:r>
          </a:p>
        </p:txBody>
      </p:sp>
      <p:sp>
        <p:nvSpPr>
          <p:cNvPr id="3" name="文本占位符 2">
            <a:extLst>
              <a:ext uri="{FF2B5EF4-FFF2-40B4-BE49-F238E27FC236}">
                <a16:creationId xmlns:a16="http://schemas.microsoft.com/office/drawing/2014/main" id="{41BE6253-2AAB-42D3-9CD1-E21C958761E4}"/>
              </a:ext>
            </a:extLst>
          </p:cNvPr>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B1B2D4F-17A4-45A8-AEE7-C0C226F70CC1}"/>
              </a:ext>
            </a:extLst>
          </p:cNvPr>
          <p:cNvSpPr>
            <a:spLocks noGrp="1"/>
          </p:cNvSpPr>
          <p:nvPr>
            <p:ph type="dt" sz="half" idx="10"/>
          </p:nvPr>
        </p:nvSpPr>
        <p:spPr/>
        <p:txBody>
          <a:bodyPr/>
          <a:lstStyle/>
          <a:p>
            <a:fld id="{825DC134-2E5F-4DE6-9CD6-997CEE97EFDC}"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D8E3AB50-22A7-41EC-BDC3-007A391AC56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6362DF4-6257-45D9-BCBC-AB18C9030884}"/>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177636343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CBF1CA-E08C-4CF8-9FDF-96649B1BA41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B0140BB-B10D-4C2E-9B68-A65653942470}"/>
              </a:ext>
            </a:extLst>
          </p:cNvPr>
          <p:cNvSpPr>
            <a:spLocks noGrp="1"/>
          </p:cNvSpPr>
          <p:nvPr>
            <p:ph sz="half" idx="1"/>
          </p:nvPr>
        </p:nvSpPr>
        <p:spPr>
          <a:xfrm>
            <a:off x="838091" y="1826048"/>
            <a:ext cx="5180926" cy="435234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34675CC-EA63-4222-9C61-D5A127BC9651}"/>
              </a:ext>
            </a:extLst>
          </p:cNvPr>
          <p:cNvSpPr>
            <a:spLocks noGrp="1"/>
          </p:cNvSpPr>
          <p:nvPr>
            <p:ph sz="half" idx="2"/>
          </p:nvPr>
        </p:nvSpPr>
        <p:spPr>
          <a:xfrm>
            <a:off x="6171396" y="1826048"/>
            <a:ext cx="5180926" cy="435234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6C103FE-A7DA-4DBC-B048-18F2DAE1CDD4}"/>
              </a:ext>
            </a:extLst>
          </p:cNvPr>
          <p:cNvSpPr>
            <a:spLocks noGrp="1"/>
          </p:cNvSpPr>
          <p:nvPr>
            <p:ph type="dt" sz="half" idx="10"/>
          </p:nvPr>
        </p:nvSpPr>
        <p:spPr/>
        <p:txBody>
          <a:bodyPr/>
          <a:lstStyle/>
          <a:p>
            <a:fld id="{825DC134-2E5F-4DE6-9CD6-997CEE97EFDC}" type="datetimeFigureOut">
              <a:rPr lang="zh-CN" altLang="en-US" smtClean="0"/>
              <a:t>2024/12/3</a:t>
            </a:fld>
            <a:endParaRPr lang="zh-CN" altLang="en-US"/>
          </a:p>
        </p:txBody>
      </p:sp>
      <p:sp>
        <p:nvSpPr>
          <p:cNvPr id="6" name="页脚占位符 5">
            <a:extLst>
              <a:ext uri="{FF2B5EF4-FFF2-40B4-BE49-F238E27FC236}">
                <a16:creationId xmlns:a16="http://schemas.microsoft.com/office/drawing/2014/main" id="{AC5F3922-49AE-4A11-94C7-DB874B7240C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2BF616B-80E8-447C-AA6C-2BB603A07F8F}"/>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348954464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8E1BE1-CC4C-459D-BB84-67E7172A571A}"/>
              </a:ext>
            </a:extLst>
          </p:cNvPr>
          <p:cNvSpPr>
            <a:spLocks noGrp="1"/>
          </p:cNvSpPr>
          <p:nvPr>
            <p:ph type="title"/>
          </p:nvPr>
        </p:nvSpPr>
        <p:spPr>
          <a:xfrm>
            <a:off x="839679" y="365210"/>
            <a:ext cx="10514231" cy="1325870"/>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B0BE922-B630-4D0E-9313-A100FEE6D650}"/>
              </a:ext>
            </a:extLst>
          </p:cNvPr>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D272A16-2810-4050-8DAF-47737277C325}"/>
              </a:ext>
            </a:extLst>
          </p:cNvPr>
          <p:cNvSpPr>
            <a:spLocks noGrp="1"/>
          </p:cNvSpPr>
          <p:nvPr>
            <p:ph sz="half" idx="2"/>
          </p:nvPr>
        </p:nvSpPr>
        <p:spPr>
          <a:xfrm>
            <a:off x="839679" y="2505655"/>
            <a:ext cx="5157116"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DFA4653-3A42-4A6E-9D8D-C968B5B7D7B8}"/>
              </a:ext>
            </a:extLst>
          </p:cNvPr>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1BB6027-C663-4B4F-AA10-80384FB2581B}"/>
              </a:ext>
            </a:extLst>
          </p:cNvPr>
          <p:cNvSpPr>
            <a:spLocks noGrp="1"/>
          </p:cNvSpPr>
          <p:nvPr>
            <p:ph sz="quarter" idx="4"/>
          </p:nvPr>
        </p:nvSpPr>
        <p:spPr>
          <a:xfrm>
            <a:off x="6171397" y="2505655"/>
            <a:ext cx="5182513"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E33B178-E3BB-4EDB-879D-99A3824DCBF5}"/>
              </a:ext>
            </a:extLst>
          </p:cNvPr>
          <p:cNvSpPr>
            <a:spLocks noGrp="1"/>
          </p:cNvSpPr>
          <p:nvPr>
            <p:ph type="dt" sz="half" idx="10"/>
          </p:nvPr>
        </p:nvSpPr>
        <p:spPr/>
        <p:txBody>
          <a:bodyPr/>
          <a:lstStyle/>
          <a:p>
            <a:fld id="{825DC134-2E5F-4DE6-9CD6-997CEE97EFDC}" type="datetimeFigureOut">
              <a:rPr lang="zh-CN" altLang="en-US" smtClean="0"/>
              <a:t>2024/12/3</a:t>
            </a:fld>
            <a:endParaRPr lang="zh-CN" altLang="en-US"/>
          </a:p>
        </p:txBody>
      </p:sp>
      <p:sp>
        <p:nvSpPr>
          <p:cNvPr id="8" name="页脚占位符 7">
            <a:extLst>
              <a:ext uri="{FF2B5EF4-FFF2-40B4-BE49-F238E27FC236}">
                <a16:creationId xmlns:a16="http://schemas.microsoft.com/office/drawing/2014/main" id="{572872E3-4BA0-4EB0-8469-F44F2AA1524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B3F8F81-0F4C-4B59-A572-4CB976040808}"/>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234423523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5575DA-77FD-466A-B61E-81AAC7759AF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63C4929-0DB8-45CF-8748-4EF8DC982881}"/>
              </a:ext>
            </a:extLst>
          </p:cNvPr>
          <p:cNvSpPr>
            <a:spLocks noGrp="1"/>
          </p:cNvSpPr>
          <p:nvPr>
            <p:ph type="dt" sz="half" idx="10"/>
          </p:nvPr>
        </p:nvSpPr>
        <p:spPr/>
        <p:txBody>
          <a:bodyPr/>
          <a:lstStyle/>
          <a:p>
            <a:fld id="{825DC134-2E5F-4DE6-9CD6-997CEE97EFDC}" type="datetimeFigureOut">
              <a:rPr lang="zh-CN" altLang="en-US" smtClean="0"/>
              <a:t>2024/12/3</a:t>
            </a:fld>
            <a:endParaRPr lang="zh-CN" altLang="en-US"/>
          </a:p>
        </p:txBody>
      </p:sp>
      <p:sp>
        <p:nvSpPr>
          <p:cNvPr id="4" name="页脚占位符 3">
            <a:extLst>
              <a:ext uri="{FF2B5EF4-FFF2-40B4-BE49-F238E27FC236}">
                <a16:creationId xmlns:a16="http://schemas.microsoft.com/office/drawing/2014/main" id="{0E99CBBD-0820-4428-AC62-7CE6026A00D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4BF7B26-5446-4F6A-87DE-DFD1F6B99487}"/>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413953023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8426375-95AF-4CAA-A760-17B0AB69D738}"/>
              </a:ext>
            </a:extLst>
          </p:cNvPr>
          <p:cNvSpPr>
            <a:spLocks noGrp="1"/>
          </p:cNvSpPr>
          <p:nvPr>
            <p:ph type="dt" sz="half" idx="10"/>
          </p:nvPr>
        </p:nvSpPr>
        <p:spPr/>
        <p:txBody>
          <a:bodyPr/>
          <a:lstStyle/>
          <a:p>
            <a:fld id="{825DC134-2E5F-4DE6-9CD6-997CEE97EFDC}" type="datetimeFigureOut">
              <a:rPr lang="zh-CN" altLang="en-US" smtClean="0"/>
              <a:t>2024/12/3</a:t>
            </a:fld>
            <a:endParaRPr lang="zh-CN" altLang="en-US"/>
          </a:p>
        </p:txBody>
      </p:sp>
      <p:sp>
        <p:nvSpPr>
          <p:cNvPr id="3" name="页脚占位符 2">
            <a:extLst>
              <a:ext uri="{FF2B5EF4-FFF2-40B4-BE49-F238E27FC236}">
                <a16:creationId xmlns:a16="http://schemas.microsoft.com/office/drawing/2014/main" id="{D9C9BFC4-BB5A-456D-BD08-125BF41E3D8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4369A36-C88E-4622-AB5A-AFAEF72E0418}"/>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301170582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11A658-1103-40ED-8811-9E9820ED48DB}"/>
              </a:ext>
            </a:extLst>
          </p:cNvPr>
          <p:cNvSpPr>
            <a:spLocks noGrp="1"/>
          </p:cNvSpPr>
          <p:nvPr>
            <p:ph type="title"/>
          </p:nvPr>
        </p:nvSpPr>
        <p:spPr>
          <a:xfrm>
            <a:off x="839679" y="457306"/>
            <a:ext cx="3931725" cy="1600571"/>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EA30478-D4D5-4FFC-950B-D1D7B1460DF8}"/>
              </a:ext>
            </a:extLst>
          </p:cNvPr>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1F08524-AA95-4DF5-8C2F-FADD816973F4}"/>
              </a:ext>
            </a:extLst>
          </p:cNvPr>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D8DFE1F-7739-4C4A-B8BA-410E80D5D5AB}"/>
              </a:ext>
            </a:extLst>
          </p:cNvPr>
          <p:cNvSpPr>
            <a:spLocks noGrp="1"/>
          </p:cNvSpPr>
          <p:nvPr>
            <p:ph type="dt" sz="half" idx="10"/>
          </p:nvPr>
        </p:nvSpPr>
        <p:spPr/>
        <p:txBody>
          <a:bodyPr/>
          <a:lstStyle/>
          <a:p>
            <a:fld id="{825DC134-2E5F-4DE6-9CD6-997CEE97EFDC}" type="datetimeFigureOut">
              <a:rPr lang="zh-CN" altLang="en-US" smtClean="0"/>
              <a:t>2024/12/3</a:t>
            </a:fld>
            <a:endParaRPr lang="zh-CN" altLang="en-US"/>
          </a:p>
        </p:txBody>
      </p:sp>
      <p:sp>
        <p:nvSpPr>
          <p:cNvPr id="6" name="页脚占位符 5">
            <a:extLst>
              <a:ext uri="{FF2B5EF4-FFF2-40B4-BE49-F238E27FC236}">
                <a16:creationId xmlns:a16="http://schemas.microsoft.com/office/drawing/2014/main" id="{5F79C82E-EDEB-4F13-9D59-E852FD1583A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B4233AC-6574-450D-9A25-7A127A126422}"/>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284276055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9C98CA-AEF7-4406-BA52-2F21BDB5D41C}"/>
              </a:ext>
            </a:extLst>
          </p:cNvPr>
          <p:cNvSpPr>
            <a:spLocks noGrp="1"/>
          </p:cNvSpPr>
          <p:nvPr>
            <p:ph type="title"/>
          </p:nvPr>
        </p:nvSpPr>
        <p:spPr>
          <a:xfrm>
            <a:off x="839679" y="457306"/>
            <a:ext cx="3931725" cy="1600571"/>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CE1D12C-4A8F-47B3-88A7-9D04C7C88DA1}"/>
              </a:ext>
            </a:extLst>
          </p:cNvPr>
          <p:cNvSpPr>
            <a:spLocks noGrp="1"/>
          </p:cNvSpPr>
          <p:nvPr>
            <p:ph type="pic" idx="1"/>
          </p:nvPr>
        </p:nvSpPr>
        <p:spPr>
          <a:xfrm>
            <a:off x="5182513" y="987654"/>
            <a:ext cx="6171397" cy="4874754"/>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lang="zh-CN" altLang="en-US"/>
          </a:p>
        </p:txBody>
      </p:sp>
      <p:sp>
        <p:nvSpPr>
          <p:cNvPr id="4" name="文本占位符 3">
            <a:extLst>
              <a:ext uri="{FF2B5EF4-FFF2-40B4-BE49-F238E27FC236}">
                <a16:creationId xmlns:a16="http://schemas.microsoft.com/office/drawing/2014/main" id="{0B685642-2C31-4D82-8951-C0E400FDA7D6}"/>
              </a:ext>
            </a:extLst>
          </p:cNvPr>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3908FBB-F3AD-4F5E-A171-30A6B3BF270F}"/>
              </a:ext>
            </a:extLst>
          </p:cNvPr>
          <p:cNvSpPr>
            <a:spLocks noGrp="1"/>
          </p:cNvSpPr>
          <p:nvPr>
            <p:ph type="dt" sz="half" idx="10"/>
          </p:nvPr>
        </p:nvSpPr>
        <p:spPr/>
        <p:txBody>
          <a:bodyPr/>
          <a:lstStyle/>
          <a:p>
            <a:fld id="{825DC134-2E5F-4DE6-9CD6-997CEE97EFDC}" type="datetimeFigureOut">
              <a:rPr lang="zh-CN" altLang="en-US" smtClean="0"/>
              <a:t>2024/12/3</a:t>
            </a:fld>
            <a:endParaRPr lang="zh-CN" altLang="en-US"/>
          </a:p>
        </p:txBody>
      </p:sp>
      <p:sp>
        <p:nvSpPr>
          <p:cNvPr id="6" name="页脚占位符 5">
            <a:extLst>
              <a:ext uri="{FF2B5EF4-FFF2-40B4-BE49-F238E27FC236}">
                <a16:creationId xmlns:a16="http://schemas.microsoft.com/office/drawing/2014/main" id="{38D067A1-0A63-439E-B2A5-F19267F862E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25F97FA-8931-4960-B050-9CA9914804D1}"/>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382279919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9082F4-F080-4803-8A06-DD3FC6D33CD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9938F42-FE4E-4D7C-813E-B04E128678B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E9D0E81-B54F-49B4-AAAC-9EA5C83A244E}"/>
              </a:ext>
            </a:extLst>
          </p:cNvPr>
          <p:cNvSpPr>
            <a:spLocks noGrp="1"/>
          </p:cNvSpPr>
          <p:nvPr>
            <p:ph type="dt" sz="half" idx="10"/>
          </p:nvPr>
        </p:nvSpPr>
        <p:spPr/>
        <p:txBody>
          <a:bodyPr/>
          <a:lstStyle/>
          <a:p>
            <a:fld id="{825DC134-2E5F-4DE6-9CD6-997CEE97EFDC}"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4F438BC6-F21F-4798-9AB6-05D7FE98156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6027D22-2ADC-46C2-AACC-1CB4CCFB335A}"/>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399004742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D3EA3C1-22D0-4172-92DE-1B848413CA8E}"/>
              </a:ext>
            </a:extLst>
          </p:cNvPr>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264F62B-6AC5-42D5-B3D3-40F07119CA88}"/>
              </a:ext>
            </a:extLst>
          </p:cNvPr>
          <p:cNvSpPr>
            <a:spLocks noGrp="1"/>
          </p:cNvSpPr>
          <p:nvPr>
            <p:ph type="body" orient="vert" idx="1"/>
          </p:nvPr>
        </p:nvSpPr>
        <p:spPr>
          <a:xfrm>
            <a:off x="838091" y="365209"/>
            <a:ext cx="7733293" cy="581318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ECE51A7-9409-4ED0-BCB5-A82E25B062D2}"/>
              </a:ext>
            </a:extLst>
          </p:cNvPr>
          <p:cNvSpPr>
            <a:spLocks noGrp="1"/>
          </p:cNvSpPr>
          <p:nvPr>
            <p:ph type="dt" sz="half" idx="10"/>
          </p:nvPr>
        </p:nvSpPr>
        <p:spPr/>
        <p:txBody>
          <a:bodyPr/>
          <a:lstStyle/>
          <a:p>
            <a:fld id="{825DC134-2E5F-4DE6-9CD6-997CEE97EFDC}"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55C56B60-E9E9-4979-A397-1EF85C54928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E99E927-2A7F-47DD-9E7A-A489F9974B96}"/>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220563892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6875046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017 Title and text right">
  <p:cSld name="017 Title and text right">
    <p:spTree>
      <p:nvGrpSpPr>
        <p:cNvPr id="1" name="Shape 340"/>
        <p:cNvGrpSpPr/>
        <p:nvPr/>
      </p:nvGrpSpPr>
      <p:grpSpPr>
        <a:xfrm>
          <a:off x="0" y="0"/>
          <a:ext cx="0" cy="0"/>
          <a:chOff x="0" y="0"/>
          <a:chExt cx="0" cy="0"/>
        </a:xfrm>
      </p:grpSpPr>
      <p:sp>
        <p:nvSpPr>
          <p:cNvPr id="341" name="Google Shape;341;p14"/>
          <p:cNvSpPr txBox="1">
            <a:spLocks noGrp="1"/>
          </p:cNvSpPr>
          <p:nvPr>
            <p:ph type="title"/>
          </p:nvPr>
        </p:nvSpPr>
        <p:spPr>
          <a:xfrm>
            <a:off x="5977422" y="974601"/>
            <a:ext cx="5580773" cy="763677"/>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42" name="Google Shape;342;p14"/>
          <p:cNvSpPr txBox="1">
            <a:spLocks noGrp="1"/>
          </p:cNvSpPr>
          <p:nvPr>
            <p:ph type="body" idx="1"/>
          </p:nvPr>
        </p:nvSpPr>
        <p:spPr>
          <a:xfrm>
            <a:off x="5977522" y="2509006"/>
            <a:ext cx="5580773" cy="3107519"/>
          </a:xfrm>
          <a:prstGeom prst="rect">
            <a:avLst/>
          </a:prstGeom>
        </p:spPr>
        <p:txBody>
          <a:bodyPr spcFirstLastPara="1" wrap="square" lIns="121900" tIns="121900" rIns="121900" bIns="121900" anchor="t" anchorCtr="0">
            <a:noAutofit/>
          </a:bodyPr>
          <a:lstStyle>
            <a:lvl1pPr marL="457200" lvl="0" indent="-342900">
              <a:spcBef>
                <a:spcPts val="0"/>
              </a:spcBef>
              <a:spcAft>
                <a:spcPts val="0"/>
              </a:spcAft>
              <a:buSzPts val="1800"/>
              <a:buChar char="●"/>
              <a:defRPr/>
            </a:lvl1pPr>
            <a:lvl2pPr marL="914400" lvl="1" indent="-342900">
              <a:spcBef>
                <a:spcPts val="2100"/>
              </a:spcBef>
              <a:spcAft>
                <a:spcPts val="0"/>
              </a:spcAft>
              <a:buSzPts val="1800"/>
              <a:buChar char="○"/>
              <a:defRPr/>
            </a:lvl2pPr>
            <a:lvl3pPr marL="1371600" lvl="2" indent="-342900">
              <a:spcBef>
                <a:spcPts val="2100"/>
              </a:spcBef>
              <a:spcAft>
                <a:spcPts val="0"/>
              </a:spcAft>
              <a:buSzPts val="1800"/>
              <a:buChar char="■"/>
              <a:defRPr/>
            </a:lvl3pPr>
            <a:lvl4pPr marL="1828800" lvl="3" indent="-342900">
              <a:spcBef>
                <a:spcPts val="2100"/>
              </a:spcBef>
              <a:spcAft>
                <a:spcPts val="0"/>
              </a:spcAft>
              <a:buSzPts val="1800"/>
              <a:buChar char="●"/>
              <a:defRPr/>
            </a:lvl4pPr>
            <a:lvl5pPr marL="2286000" lvl="4" indent="-342900">
              <a:spcBef>
                <a:spcPts val="2100"/>
              </a:spcBef>
              <a:spcAft>
                <a:spcPts val="0"/>
              </a:spcAft>
              <a:buSzPts val="1800"/>
              <a:buChar char="○"/>
              <a:defRPr/>
            </a:lvl5pPr>
            <a:lvl6pPr marL="2743200" lvl="5" indent="-342900">
              <a:spcBef>
                <a:spcPts val="2100"/>
              </a:spcBef>
              <a:spcAft>
                <a:spcPts val="0"/>
              </a:spcAft>
              <a:buSzPts val="1800"/>
              <a:buChar char="■"/>
              <a:defRPr/>
            </a:lvl6pPr>
            <a:lvl7pPr marL="3200400" lvl="6" indent="-342900">
              <a:spcBef>
                <a:spcPts val="2100"/>
              </a:spcBef>
              <a:spcAft>
                <a:spcPts val="0"/>
              </a:spcAft>
              <a:buSzPts val="1800"/>
              <a:buChar char="●"/>
              <a:defRPr/>
            </a:lvl7pPr>
            <a:lvl8pPr marL="3657600" lvl="7" indent="-342900">
              <a:spcBef>
                <a:spcPts val="2100"/>
              </a:spcBef>
              <a:spcAft>
                <a:spcPts val="0"/>
              </a:spcAft>
              <a:buSzPts val="1800"/>
              <a:buChar char="○"/>
              <a:defRPr/>
            </a:lvl8pPr>
            <a:lvl9pPr marL="4114800" lvl="8" indent="-342900">
              <a:spcBef>
                <a:spcPts val="2100"/>
              </a:spcBef>
              <a:spcAft>
                <a:spcPts val="2100"/>
              </a:spcAft>
              <a:buSzPts val="1800"/>
              <a:buChar char="■"/>
              <a:defRPr/>
            </a:lvl9pPr>
          </a:lstStyle>
          <a:p>
            <a:endParaRPr/>
          </a:p>
        </p:txBody>
      </p:sp>
    </p:spTree>
    <p:extLst>
      <p:ext uri="{BB962C8B-B14F-4D97-AF65-F5344CB8AC3E}">
        <p14:creationId xmlns:p14="http://schemas.microsoft.com/office/powerpoint/2010/main" val="11838499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3"/>
            <a:ext cx="9142810" cy="2388153"/>
          </a:xfr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2024/12/3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7321974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2024/12/3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31661773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2" y="1710134"/>
            <a:ext cx="10514231" cy="2853398"/>
          </a:xfr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2024/12/3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1879144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915AC8B-95B6-45DB-8114-546E2664D038}" type="datetimeFigureOut">
              <a:rPr lang="zh-CN" altLang="en-US" smtClean="0"/>
              <a:t>2024/12/3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14025909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79" y="365210"/>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679" y="2505655"/>
            <a:ext cx="5157116" cy="3685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1397" y="2505655"/>
            <a:ext cx="5182513" cy="3685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915AC8B-95B6-45DB-8114-546E2664D038}" type="datetimeFigureOut">
              <a:rPr lang="zh-CN" altLang="en-US" smtClean="0"/>
              <a:t>2024/12/3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26857845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915AC8B-95B6-45DB-8114-546E2664D038}"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17985270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915AC8B-95B6-45DB-8114-546E2664D038}" type="datetimeFigureOut">
              <a:rPr lang="zh-CN" altLang="en-US" smtClean="0"/>
              <a:t>2024/12/3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26151426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6"/>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15AC8B-95B6-45DB-8114-546E2664D038}" type="datetimeFigureOut">
              <a:rPr lang="zh-CN" altLang="en-US" smtClean="0"/>
              <a:t>2024/12/3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177707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6"/>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3" y="987654"/>
            <a:ext cx="6171397" cy="4874754"/>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lang="zh-CN" altLang="en-US"/>
          </a:p>
        </p:txBody>
      </p:sp>
      <p:sp>
        <p:nvSpPr>
          <p:cNvPr id="4" name="文本占位符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15AC8B-95B6-45DB-8114-546E2664D038}" type="datetimeFigureOut">
              <a:rPr lang="zh-CN" altLang="en-US" smtClean="0"/>
              <a:t>2024/12/3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3996128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2024/12/3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3985810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2024/12/3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5774233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1" y="365209"/>
            <a:ext cx="7733293" cy="581318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2024/12/3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1424186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2024/12/3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08843549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2024/12/3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22650517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1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1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2024/12/3</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12/3/2024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B7878AD-67ED-4A08-B289-BE84EB280969}"/>
              </a:ext>
            </a:extLst>
          </p:cNvPr>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D1617F3-D917-449B-9C61-5A4D58C3F698}"/>
              </a:ext>
            </a:extLst>
          </p:cNvPr>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D9A88D8-80F7-433A-AE61-EF4FE761A289}"/>
              </a:ext>
            </a:extLst>
          </p:cNvPr>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825DC134-2E5F-4DE6-9CD6-997CEE97EFDC}"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A8C9EDC4-C2E1-4E89-AB2C-D025E2AF5987}"/>
              </a:ext>
            </a:extLst>
          </p:cNvPr>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751A5E8-A525-4322-9F6F-3302D52E7E5D}"/>
              </a:ext>
            </a:extLst>
          </p:cNvPr>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197459888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32" r:id="rId12"/>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5915AC8B-95B6-45DB-8114-546E2664D038}" type="datetimeFigureOut">
              <a:rPr lang="zh-CN" altLang="en-US" smtClean="0"/>
              <a:t>2024/12/3</a:t>
            </a:fld>
            <a:endParaRPr lang="zh-CN" altLang="en-US"/>
          </a:p>
        </p:txBody>
      </p:sp>
      <p:sp>
        <p:nvSpPr>
          <p:cNvPr id="5" name="页脚占位符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195777350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3/12/2024</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3/12/2024</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3/12/2024</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3/12/2024</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3/12/2024</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3/12/2024</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3/12/2024</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3/12/2024</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62.xml"/><Relationship Id="rId5" Type="http://schemas.openxmlformats.org/officeDocument/2006/relationships/image" Target="../media/image10.jp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0.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5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min\Desktop\hinh-nen-powerpoint-don-gia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13"/>
            <a:ext cx="12190413" cy="6853761"/>
          </a:xfrm>
          <a:prstGeom prst="rect">
            <a:avLst/>
          </a:prstGeom>
          <a:noFill/>
          <a:extLst>
            <a:ext uri="{909E8E84-426E-40DD-AFC4-6F175D3DCCD1}">
              <a14:hiddenFill xmlns:a14="http://schemas.microsoft.com/office/drawing/2010/main">
                <a:solidFill>
                  <a:srgbClr val="FFFFFF"/>
                </a:solidFill>
              </a14:hiddenFill>
            </a:ext>
          </a:extLst>
        </p:spPr>
      </p:pic>
      <p:sp>
        <p:nvSpPr>
          <p:cNvPr id="111619" name="Content Placeholder 2"/>
          <p:cNvSpPr>
            <a:spLocks noGrp="1"/>
          </p:cNvSpPr>
          <p:nvPr>
            <p:ph idx="1"/>
          </p:nvPr>
        </p:nvSpPr>
        <p:spPr>
          <a:xfrm>
            <a:off x="808474" y="191343"/>
            <a:ext cx="10971372" cy="1143265"/>
          </a:xfrm>
        </p:spPr>
        <p:txBody>
          <a:bodyPr>
            <a:noAutofit/>
          </a:bodyPr>
          <a:lstStyle/>
          <a:p>
            <a:pPr marL="0" indent="0" algn="ctr">
              <a:buNone/>
              <a:tabLst>
                <a:tab pos="3320309" algn="ctr"/>
                <a:tab pos="3537631" algn="ctr"/>
                <a:tab pos="6642507" algn="r"/>
                <a:tab pos="7075261" algn="r"/>
              </a:tabLst>
            </a:pPr>
            <a:r>
              <a:rPr lang="vi-VN" altLang="en-US" sz="2900" b="1" dirty="0">
                <a:solidFill>
                  <a:srgbClr val="002060"/>
                </a:solidFill>
                <a:latin typeface="Times New Roman" pitchFamily="18" charset="0"/>
                <a:cs typeface="Times New Roman" pitchFamily="18" charset="0"/>
              </a:rPr>
              <a:t>CHÀO MỪNG</a:t>
            </a:r>
          </a:p>
          <a:p>
            <a:pPr marL="0" indent="0" algn="ctr">
              <a:buNone/>
              <a:tabLst>
                <a:tab pos="3320309" algn="ctr"/>
                <a:tab pos="3537631" algn="ctr"/>
                <a:tab pos="6642507" algn="r"/>
                <a:tab pos="7075261" algn="r"/>
              </a:tabLst>
            </a:pPr>
            <a:r>
              <a:rPr lang="vi-VN" altLang="en-US" sz="2900" b="1" dirty="0">
                <a:solidFill>
                  <a:srgbClr val="002060"/>
                </a:solidFill>
                <a:latin typeface="Times New Roman" pitchFamily="18" charset="0"/>
                <a:cs typeface="Times New Roman" pitchFamily="18" charset="0"/>
              </a:rPr>
              <a:t> QUÝ THẦY CÔ VÀ CÁC EM HỌC SINH!</a:t>
            </a:r>
            <a:endParaRPr lang="en-US" altLang="en-US" sz="2900" b="1" dirty="0">
              <a:solidFill>
                <a:srgbClr val="002060"/>
              </a:solidFill>
              <a:latin typeface="Times New Roman" pitchFamily="18" charset="0"/>
              <a:cs typeface="Times New Roman" pitchFamily="18" charset="0"/>
            </a:endParaRPr>
          </a:p>
        </p:txBody>
      </p:sp>
      <p:pic>
        <p:nvPicPr>
          <p:cNvPr id="1116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653" y="1506887"/>
            <a:ext cx="10383015" cy="4115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621" name="Content Placeholder 2"/>
          <p:cNvSpPr txBox="1">
            <a:spLocks/>
          </p:cNvSpPr>
          <p:nvPr/>
        </p:nvSpPr>
        <p:spPr bwMode="auto">
          <a:xfrm>
            <a:off x="808474" y="5596009"/>
            <a:ext cx="10971372" cy="114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lstStyle>
            <a:lvl1pPr>
              <a:tabLst>
                <a:tab pos="2789238" algn="ctr"/>
                <a:tab pos="2971800" algn="ctr"/>
                <a:tab pos="5580063" algn="r"/>
                <a:tab pos="5943600" algn="r"/>
              </a:tabLst>
              <a:defRPr sz="3200">
                <a:solidFill>
                  <a:schemeClr val="tx1"/>
                </a:solidFill>
                <a:latin typeface="Calibri" pitchFamily="34" charset="0"/>
              </a:defRPr>
            </a:lvl1pPr>
            <a:lvl2pPr>
              <a:tabLst>
                <a:tab pos="2789238" algn="ctr"/>
                <a:tab pos="2971800" algn="ctr"/>
                <a:tab pos="5580063" algn="r"/>
                <a:tab pos="5943600" algn="r"/>
              </a:tabLst>
              <a:defRPr sz="2800">
                <a:solidFill>
                  <a:schemeClr val="tx1"/>
                </a:solidFill>
                <a:latin typeface="Calibri" pitchFamily="34" charset="0"/>
              </a:defRPr>
            </a:lvl2pPr>
            <a:lvl3pPr>
              <a:tabLst>
                <a:tab pos="2789238" algn="ctr"/>
                <a:tab pos="2971800" algn="ctr"/>
                <a:tab pos="5580063" algn="r"/>
                <a:tab pos="5943600" algn="r"/>
              </a:tabLst>
              <a:defRPr sz="2400">
                <a:solidFill>
                  <a:schemeClr val="tx1"/>
                </a:solidFill>
                <a:latin typeface="Calibri" pitchFamily="34" charset="0"/>
              </a:defRPr>
            </a:lvl3pPr>
            <a:lvl4pPr>
              <a:tabLst>
                <a:tab pos="2789238" algn="ctr"/>
                <a:tab pos="2971800" algn="ctr"/>
                <a:tab pos="5580063" algn="r"/>
                <a:tab pos="5943600" algn="r"/>
              </a:tabLst>
              <a:defRPr sz="2000">
                <a:solidFill>
                  <a:schemeClr val="tx1"/>
                </a:solidFill>
                <a:latin typeface="Calibri" pitchFamily="34" charset="0"/>
              </a:defRPr>
            </a:lvl4pPr>
            <a:lvl5pPr>
              <a:tabLst>
                <a:tab pos="2789238" algn="ctr"/>
                <a:tab pos="2971800" algn="ctr"/>
                <a:tab pos="5580063" algn="r"/>
                <a:tab pos="5943600" algn="r"/>
              </a:tabLst>
              <a:defRPr sz="2000">
                <a:solidFill>
                  <a:schemeClr val="tx1"/>
                </a:solidFill>
                <a:latin typeface="Calibri" pitchFamily="34" charset="0"/>
              </a:defRPr>
            </a:lvl5pPr>
            <a:lvl6pPr eaLnBrk="0" fontAlgn="base" hangingPunct="0">
              <a:spcAft>
                <a:spcPct val="0"/>
              </a:spcAft>
              <a:buChar char="»"/>
              <a:tabLst>
                <a:tab pos="2789238" algn="ctr"/>
                <a:tab pos="2971800" algn="ctr"/>
                <a:tab pos="5580063" algn="r"/>
                <a:tab pos="5943600" algn="r"/>
              </a:tabLst>
              <a:defRPr sz="2000">
                <a:solidFill>
                  <a:schemeClr val="tx1"/>
                </a:solidFill>
                <a:latin typeface="Calibri" pitchFamily="34" charset="0"/>
              </a:defRPr>
            </a:lvl6pPr>
            <a:lvl7pPr eaLnBrk="0" fontAlgn="base" hangingPunct="0">
              <a:spcAft>
                <a:spcPct val="0"/>
              </a:spcAft>
              <a:buChar char="»"/>
              <a:tabLst>
                <a:tab pos="2789238" algn="ctr"/>
                <a:tab pos="2971800" algn="ctr"/>
                <a:tab pos="5580063" algn="r"/>
                <a:tab pos="5943600" algn="r"/>
              </a:tabLst>
              <a:defRPr sz="2000">
                <a:solidFill>
                  <a:schemeClr val="tx1"/>
                </a:solidFill>
                <a:latin typeface="Calibri" pitchFamily="34" charset="0"/>
              </a:defRPr>
            </a:lvl7pPr>
            <a:lvl8pPr eaLnBrk="0" fontAlgn="base" hangingPunct="0">
              <a:spcAft>
                <a:spcPct val="0"/>
              </a:spcAft>
              <a:buChar char="»"/>
              <a:tabLst>
                <a:tab pos="2789238" algn="ctr"/>
                <a:tab pos="2971800" algn="ctr"/>
                <a:tab pos="5580063" algn="r"/>
                <a:tab pos="5943600" algn="r"/>
              </a:tabLst>
              <a:defRPr sz="2000">
                <a:solidFill>
                  <a:schemeClr val="tx1"/>
                </a:solidFill>
                <a:latin typeface="Calibri" pitchFamily="34" charset="0"/>
              </a:defRPr>
            </a:lvl8pPr>
            <a:lvl9pPr eaLnBrk="0" fontAlgn="base" hangingPunct="0">
              <a:spcAft>
                <a:spcPct val="0"/>
              </a:spcAft>
              <a:buChar char="»"/>
              <a:tabLst>
                <a:tab pos="2789238" algn="ctr"/>
                <a:tab pos="2971800" algn="ctr"/>
                <a:tab pos="5580063" algn="r"/>
                <a:tab pos="5943600" algn="r"/>
              </a:tabLst>
              <a:defRPr sz="2000">
                <a:solidFill>
                  <a:schemeClr val="tx1"/>
                </a:solidFill>
                <a:latin typeface="Calibri" pitchFamily="34" charset="0"/>
              </a:defRPr>
            </a:lvl9pPr>
          </a:lstStyle>
          <a:p>
            <a:pPr algn="ctr" defTabSz="1088502">
              <a:lnSpc>
                <a:spcPct val="150000"/>
              </a:lnSpc>
              <a:spcBef>
                <a:spcPct val="20000"/>
              </a:spcBef>
            </a:pPr>
            <a:r>
              <a:rPr lang="en-US" altLang="en-US" sz="2400" b="1" dirty="0" err="1">
                <a:solidFill>
                  <a:srgbClr val="FF0000"/>
                </a:solidFill>
                <a:latin typeface="Times New Roman" pitchFamily="18" charset="0"/>
                <a:cs typeface="Times New Roman" pitchFamily="18" charset="0"/>
              </a:rPr>
              <a:t>Giáo</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viên</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Nguyễn</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Thị</a:t>
            </a:r>
            <a:r>
              <a:rPr lang="en-US" altLang="en-US" sz="2400" b="1" dirty="0">
                <a:solidFill>
                  <a:srgbClr val="FF0000"/>
                </a:solidFill>
                <a:latin typeface="Times New Roman" pitchFamily="18" charset="0"/>
                <a:cs typeface="Times New Roman" pitchFamily="18" charset="0"/>
              </a:rPr>
              <a:t> </a:t>
            </a:r>
            <a:r>
              <a:rPr lang="vi-VN" altLang="en-US" sz="2400" b="1" dirty="0">
                <a:solidFill>
                  <a:srgbClr val="FF0000"/>
                </a:solidFill>
                <a:latin typeface="Times New Roman" pitchFamily="18" charset="0"/>
                <a:cs typeface="Times New Roman" pitchFamily="18" charset="0"/>
              </a:rPr>
              <a:t>Lan</a:t>
            </a:r>
          </a:p>
          <a:p>
            <a:pPr algn="ctr" defTabSz="1088502">
              <a:lnSpc>
                <a:spcPct val="150000"/>
              </a:lnSpc>
              <a:spcBef>
                <a:spcPct val="20000"/>
              </a:spcBef>
            </a:pPr>
            <a:r>
              <a:rPr lang="en-US" altLang="en-US" sz="2400" b="1" dirty="0" err="1">
                <a:solidFill>
                  <a:srgbClr val="FF0000"/>
                </a:solidFill>
                <a:latin typeface="Times New Roman" pitchFamily="18" charset="0"/>
                <a:cs typeface="Times New Roman" pitchFamily="18" charset="0"/>
              </a:rPr>
              <a:t>Trường</a:t>
            </a:r>
            <a:r>
              <a:rPr lang="en-US" altLang="en-US" sz="2400" b="1" dirty="0">
                <a:solidFill>
                  <a:srgbClr val="FF0000"/>
                </a:solidFill>
                <a:latin typeface="Times New Roman" pitchFamily="18" charset="0"/>
                <a:cs typeface="Times New Roman" pitchFamily="18" charset="0"/>
              </a:rPr>
              <a:t>: THCS </a:t>
            </a:r>
            <a:r>
              <a:rPr lang="vi-VN" altLang="en-US" sz="2400" b="1" dirty="0">
                <a:solidFill>
                  <a:srgbClr val="FF0000"/>
                </a:solidFill>
                <a:latin typeface="Times New Roman" pitchFamily="18" charset="0"/>
                <a:cs typeface="Times New Roman" pitchFamily="18" charset="0"/>
              </a:rPr>
              <a:t>Đại Đồng Thành</a:t>
            </a:r>
            <a:endParaRPr lang="en-US" alt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4242224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10</a:t>
            </a:fld>
            <a:endParaRPr lang="en-US" dirty="0">
              <a:solidFill>
                <a:prstClr val="black">
                  <a:tint val="75000"/>
                </a:prstClr>
              </a:solidFill>
            </a:endParaRPr>
          </a:p>
        </p:txBody>
      </p:sp>
      <p:graphicFrame>
        <p:nvGraphicFramePr>
          <p:cNvPr id="2" name="Table 1">
            <a:extLst>
              <a:ext uri="{FF2B5EF4-FFF2-40B4-BE49-F238E27FC236}">
                <a16:creationId xmlns:a16="http://schemas.microsoft.com/office/drawing/2014/main" id="{2EA1C58D-8AC6-35F2-5A6D-F4E9083FEFBA}"/>
              </a:ext>
            </a:extLst>
          </p:cNvPr>
          <p:cNvGraphicFramePr>
            <a:graphicFrameLocks noGrp="1"/>
          </p:cNvGraphicFramePr>
          <p:nvPr>
            <p:extLst>
              <p:ext uri="{D42A27DB-BD31-4B8C-83A1-F6EECF244321}">
                <p14:modId xmlns:p14="http://schemas.microsoft.com/office/powerpoint/2010/main" val="2536940011"/>
              </p:ext>
            </p:extLst>
          </p:nvPr>
        </p:nvGraphicFramePr>
        <p:xfrm>
          <a:off x="200197" y="550605"/>
          <a:ext cx="11791606" cy="6157371"/>
        </p:xfrm>
        <a:graphic>
          <a:graphicData uri="http://schemas.openxmlformats.org/drawingml/2006/table">
            <a:tbl>
              <a:tblPr firstRow="1" firstCol="1" bandRow="1"/>
              <a:tblGrid>
                <a:gridCol w="561505">
                  <a:extLst>
                    <a:ext uri="{9D8B030D-6E8A-4147-A177-3AD203B41FA5}">
                      <a16:colId xmlns:a16="http://schemas.microsoft.com/office/drawing/2014/main" val="4026118237"/>
                    </a:ext>
                  </a:extLst>
                </a:gridCol>
                <a:gridCol w="5884904">
                  <a:extLst>
                    <a:ext uri="{9D8B030D-6E8A-4147-A177-3AD203B41FA5}">
                      <a16:colId xmlns:a16="http://schemas.microsoft.com/office/drawing/2014/main" val="3943102688"/>
                    </a:ext>
                  </a:extLst>
                </a:gridCol>
                <a:gridCol w="5345197">
                  <a:extLst>
                    <a:ext uri="{9D8B030D-6E8A-4147-A177-3AD203B41FA5}">
                      <a16:colId xmlns:a16="http://schemas.microsoft.com/office/drawing/2014/main" val="834211577"/>
                    </a:ext>
                  </a:extLst>
                </a:gridCol>
              </a:tblGrid>
              <a:tr h="321170">
                <a:tc>
                  <a:txBody>
                    <a:bodyPr/>
                    <a:lstStyle/>
                    <a:p>
                      <a:pPr algn="ctr">
                        <a:lnSpc>
                          <a:spcPct val="120000"/>
                        </a:lnSpc>
                        <a:spcAft>
                          <a:spcPts val="800"/>
                        </a:spcAft>
                      </a:pPr>
                      <a:r>
                        <a:rPr lang="en-US" sz="1600" b="1" kern="100" dirty="0">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4" marR="36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800"/>
                        </a:spcAft>
                      </a:pPr>
                      <a:r>
                        <a:rPr lang="en-US" sz="16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16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4" marR="36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800"/>
                        </a:spcAft>
                      </a:pPr>
                      <a:r>
                        <a:rPr lang="en-US" sz="16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16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4" marR="36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5466868"/>
                  </a:ext>
                </a:extLst>
              </a:tr>
              <a:tr h="1288006">
                <a:tc>
                  <a:txBody>
                    <a:bodyPr/>
                    <a:lstStyle/>
                    <a:p>
                      <a:pPr algn="ctr">
                        <a:lnSpc>
                          <a:spcPct val="120000"/>
                        </a:lnSpc>
                        <a:spcAft>
                          <a:spcPts val="800"/>
                        </a:spcAft>
                      </a:pPr>
                      <a:r>
                        <a:rPr lang="en-US" sz="1600" b="1" kern="1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4" marR="36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20000"/>
                        </a:lnSpc>
                        <a:spcAft>
                          <a:spcPts val="800"/>
                        </a:spcAft>
                      </a:pP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khảo</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1?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4" marR="36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20000"/>
                        </a:lnSpc>
                        <a:spcAft>
                          <a:spcPts val="800"/>
                        </a:spcAft>
                      </a:pPr>
                      <a:r>
                        <a:rPr lang="en-US" sz="1600"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4" marR="36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1484304"/>
                  </a:ext>
                </a:extLst>
              </a:tr>
              <a:tr h="1284378">
                <a:tc>
                  <a:txBody>
                    <a:bodyPr/>
                    <a:lstStyle/>
                    <a:p>
                      <a:pPr algn="ctr">
                        <a:lnSpc>
                          <a:spcPct val="120000"/>
                        </a:lnSpc>
                        <a:spcAft>
                          <a:spcPts val="800"/>
                        </a:spcAft>
                      </a:pPr>
                      <a:r>
                        <a:rPr lang="en-US" sz="1600" b="1" kern="1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4" marR="36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20000"/>
                        </a:lnSpc>
                        <a:spcAft>
                          <a:spcPts val="800"/>
                        </a:spcAft>
                      </a:pP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600" kern="100" dirty="0">
                          <a:effectLst/>
                          <a:latin typeface="Times New Roman" panose="02020603050405020304" pitchFamily="18" charset="0"/>
                          <a:ea typeface="Times New Roman" panose="02020603050405020304" pitchFamily="18" charset="0"/>
                          <a:cs typeface="Times New Roman" panose="02020603050405020304" pitchFamily="18" charset="0"/>
                        </a:rPr>
                        <a:t>Những đoạn văn nào trong bài viết tham khảo tương ứng với yêu cầu số 2.</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vi-VN" sz="1600" kern="100" dirty="0">
                          <a:effectLst/>
                          <a:latin typeface="Times New Roman" panose="02020603050405020304" pitchFamily="18" charset="0"/>
                          <a:ea typeface="Calibri" panose="020F0502020204030204" pitchFamily="34" charset="0"/>
                          <a:cs typeface="Times New Roman" panose="02020603050405020304" pitchFamily="18" charset="0"/>
                        </a:rPr>
                        <a:t>+ Để làm sáng tỏ chủ đề, bài viết đã phân tích những nội dung nào?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4" marR="36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20000"/>
                        </a:lnSpc>
                        <a:spcAft>
                          <a:spcPts val="800"/>
                        </a:spcAft>
                      </a:pPr>
                      <a:r>
                        <a:rPr lang="vi-VN" sz="1600"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4" marR="36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6005202"/>
                  </a:ext>
                </a:extLst>
              </a:tr>
              <a:tr h="523496">
                <a:tc>
                  <a:txBody>
                    <a:bodyPr/>
                    <a:lstStyle/>
                    <a:p>
                      <a:pPr algn="ctr">
                        <a:lnSpc>
                          <a:spcPct val="120000"/>
                        </a:lnSpc>
                        <a:spcAft>
                          <a:spcPts val="800"/>
                        </a:spcAft>
                      </a:pPr>
                      <a:r>
                        <a:rPr lang="en-US" sz="1600" b="1" kern="1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4" marR="36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20000"/>
                        </a:lnSpc>
                        <a:spcAft>
                          <a:spcPts val="800"/>
                        </a:spcAft>
                      </a:pPr>
                      <a:r>
                        <a:rPr lang="vi-VN" sz="1600" kern="100" dirty="0">
                          <a:effectLst/>
                          <a:latin typeface="Times New Roman" panose="02020603050405020304" pitchFamily="18" charset="0"/>
                          <a:ea typeface="Calibri" panose="020F0502020204030204" pitchFamily="34" charset="0"/>
                          <a:cs typeface="Times New Roman" panose="02020603050405020304" pitchFamily="18" charset="0"/>
                        </a:rPr>
                        <a:t>Đoạn văn nào tương ứng với yêu cầu thứ 3</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600" kern="100" dirty="0">
                          <a:effectLst/>
                          <a:latin typeface="Times New Roman" panose="02020603050405020304" pitchFamily="18" charset="0"/>
                          <a:ea typeface="Times New Roman" panose="02020603050405020304" pitchFamily="18" charset="0"/>
                          <a:cs typeface="Times New Roman" panose="02020603050405020304" pitchFamily="18" charset="0"/>
                        </a:rPr>
                        <a:t>Các yếu tố hình thức nghệ thuật nào được lựa chọn khai thác?</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4" marR="36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20000"/>
                        </a:lnSpc>
                        <a:spcAft>
                          <a:spcPts val="800"/>
                        </a:spcAft>
                      </a:pPr>
                      <a:r>
                        <a:rPr lang="vi-VN" sz="1600"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4" marR="36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5577826"/>
                  </a:ext>
                </a:extLst>
              </a:tr>
              <a:tr h="1835325">
                <a:tc>
                  <a:txBody>
                    <a:bodyPr/>
                    <a:lstStyle/>
                    <a:p>
                      <a:pPr algn="ctr">
                        <a:lnSpc>
                          <a:spcPct val="120000"/>
                        </a:lnSpc>
                        <a:spcAft>
                          <a:spcPts val="800"/>
                        </a:spcAft>
                      </a:pPr>
                      <a:r>
                        <a:rPr lang="en-US" sz="1600" b="1" kern="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4" marR="36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20000"/>
                        </a:lnSpc>
                        <a:spcAft>
                          <a:spcPts val="800"/>
                        </a:spcAft>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minh</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4.</a:t>
                      </a:r>
                    </a:p>
                    <a:p>
                      <a:pPr algn="just">
                        <a:lnSpc>
                          <a:spcPct val="120000"/>
                        </a:lnSpc>
                        <a:spcAft>
                          <a:spcPts val="800"/>
                        </a:spcAft>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tỏ</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khai</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nhỏ</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Gạch</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chân</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20000"/>
                        </a:lnSpc>
                        <a:spcAft>
                          <a:spcPts val="800"/>
                        </a:spcAft>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ấy</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tỏ</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khai</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ấy</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36874" marR="36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20000"/>
                        </a:lnSpc>
                        <a:spcAft>
                          <a:spcPts val="800"/>
                        </a:spcAft>
                      </a:pP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4" marR="36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9616888"/>
                  </a:ext>
                </a:extLst>
              </a:tr>
              <a:tr h="646981">
                <a:tc>
                  <a:txBody>
                    <a:bodyPr/>
                    <a:lstStyle/>
                    <a:p>
                      <a:pPr algn="ctr">
                        <a:lnSpc>
                          <a:spcPct val="120000"/>
                        </a:lnSpc>
                        <a:spcAft>
                          <a:spcPts val="800"/>
                        </a:spcAft>
                      </a:pPr>
                      <a:r>
                        <a:rPr lang="en-US" sz="1600" b="1" kern="1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4" marR="36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20000"/>
                        </a:lnSpc>
                        <a:spcAft>
                          <a:spcPts val="800"/>
                        </a:spcAft>
                      </a:pPr>
                      <a:r>
                        <a:rPr lang="vi-VN" sz="1600" kern="100">
                          <a:effectLst/>
                          <a:latin typeface="Times New Roman" panose="02020603050405020304" pitchFamily="18" charset="0"/>
                          <a:ea typeface="Times New Roman" panose="02020603050405020304" pitchFamily="18" charset="0"/>
                          <a:cs typeface="Times New Roman" panose="02020603050405020304" pitchFamily="18" charset="0"/>
                        </a:rPr>
                        <a:t>Xác định phần </a:t>
                      </a:r>
                      <a:r>
                        <a:rPr lang="en-US" sz="1600" kern="100">
                          <a:effectLst/>
                          <a:latin typeface="Times New Roman" panose="02020603050405020304" pitchFamily="18" charset="0"/>
                          <a:ea typeface="Times New Roman" panose="02020603050405020304" pitchFamily="18" charset="0"/>
                          <a:cs typeface="Times New Roman" panose="02020603050405020304" pitchFamily="18" charset="0"/>
                        </a:rPr>
                        <a:t>k</a:t>
                      </a:r>
                      <a:r>
                        <a:rPr lang="vi-VN" sz="1600" kern="100">
                          <a:effectLst/>
                          <a:latin typeface="Times New Roman" panose="02020603050405020304" pitchFamily="18" charset="0"/>
                          <a:ea typeface="Times New Roman" panose="02020603050405020304" pitchFamily="18" charset="0"/>
                          <a:cs typeface="Times New Roman" panose="02020603050405020304" pitchFamily="18" charset="0"/>
                        </a:rPr>
                        <a:t>ết bài của bài viết. Phần kết bài có vai trò gì? Phần kết bài của bài viết đã đạt yêu cầu số 5 chưa?</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6874" marR="36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20000"/>
                        </a:lnSpc>
                        <a:spcAft>
                          <a:spcPts val="800"/>
                        </a:spcAft>
                      </a:pPr>
                      <a:r>
                        <a:rPr lang="vi-VN"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74" marR="36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7610265"/>
                  </a:ext>
                </a:extLst>
              </a:tr>
            </a:tbl>
          </a:graphicData>
        </a:graphic>
      </p:graphicFrame>
      <p:sp>
        <p:nvSpPr>
          <p:cNvPr id="6" name="TextBox 5">
            <a:extLst>
              <a:ext uri="{FF2B5EF4-FFF2-40B4-BE49-F238E27FC236}">
                <a16:creationId xmlns:a16="http://schemas.microsoft.com/office/drawing/2014/main" id="{AC03ECA0-E683-3363-ABE2-37FBF66BE259}"/>
              </a:ext>
            </a:extLst>
          </p:cNvPr>
          <p:cNvSpPr txBox="1"/>
          <p:nvPr/>
        </p:nvSpPr>
        <p:spPr>
          <a:xfrm>
            <a:off x="2212258" y="151612"/>
            <a:ext cx="7403690" cy="400110"/>
          </a:xfrm>
          <a:prstGeom prst="rect">
            <a:avLst/>
          </a:prstGeom>
          <a:noFill/>
        </p:spPr>
        <p:txBody>
          <a:bodyPr wrap="square">
            <a:spAutoFit/>
          </a:bodyPr>
          <a:lstStyle/>
          <a:p>
            <a:pPr algn="ctr"/>
            <a:r>
              <a:rPr lang="vi-VN" sz="2000" b="1" dirty="0">
                <a:latin typeface="+mj-lt"/>
              </a:rPr>
              <a:t>PHIẾU HỌC TẬP SỐ 2</a:t>
            </a:r>
            <a:endParaRPr lang="en-US" sz="2000" b="1" dirty="0">
              <a:latin typeface="+mj-lt"/>
            </a:endParaRPr>
          </a:p>
        </p:txBody>
      </p:sp>
    </p:spTree>
    <p:extLst>
      <p:ext uri="{BB962C8B-B14F-4D97-AF65-F5344CB8AC3E}">
        <p14:creationId xmlns:p14="http://schemas.microsoft.com/office/powerpoint/2010/main" val="199594380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11</a:t>
            </a:fld>
            <a:endParaRPr lang="en-US" dirty="0">
              <a:solidFill>
                <a:prstClr val="black">
                  <a:tint val="75000"/>
                </a:prstClr>
              </a:solidFill>
            </a:endParaRPr>
          </a:p>
        </p:txBody>
      </p:sp>
      <p:graphicFrame>
        <p:nvGraphicFramePr>
          <p:cNvPr id="9" name="Table 8">
            <a:extLst>
              <a:ext uri="{FF2B5EF4-FFF2-40B4-BE49-F238E27FC236}">
                <a16:creationId xmlns:a16="http://schemas.microsoft.com/office/drawing/2014/main" id="{B20CB01E-9F71-FF27-76BD-4C9A88E0C11C}"/>
              </a:ext>
            </a:extLst>
          </p:cNvPr>
          <p:cNvGraphicFramePr>
            <a:graphicFrameLocks noGrp="1"/>
          </p:cNvGraphicFramePr>
          <p:nvPr>
            <p:extLst>
              <p:ext uri="{D42A27DB-BD31-4B8C-83A1-F6EECF244321}">
                <p14:modId xmlns:p14="http://schemas.microsoft.com/office/powerpoint/2010/main" val="1381268255"/>
              </p:ext>
            </p:extLst>
          </p:nvPr>
        </p:nvGraphicFramePr>
        <p:xfrm>
          <a:off x="421993" y="1081599"/>
          <a:ext cx="11346426" cy="5132388"/>
        </p:xfrm>
        <a:graphic>
          <a:graphicData uri="http://schemas.openxmlformats.org/drawingml/2006/table">
            <a:tbl>
              <a:tblPr firstRow="1" firstCol="1" bandRow="1"/>
              <a:tblGrid>
                <a:gridCol w="855408">
                  <a:extLst>
                    <a:ext uri="{9D8B030D-6E8A-4147-A177-3AD203B41FA5}">
                      <a16:colId xmlns:a16="http://schemas.microsoft.com/office/drawing/2014/main" val="1318399703"/>
                    </a:ext>
                  </a:extLst>
                </a:gridCol>
                <a:gridCol w="4019124">
                  <a:extLst>
                    <a:ext uri="{9D8B030D-6E8A-4147-A177-3AD203B41FA5}">
                      <a16:colId xmlns:a16="http://schemas.microsoft.com/office/drawing/2014/main" val="1150306724"/>
                    </a:ext>
                  </a:extLst>
                </a:gridCol>
                <a:gridCol w="6471894">
                  <a:extLst>
                    <a:ext uri="{9D8B030D-6E8A-4147-A177-3AD203B41FA5}">
                      <a16:colId xmlns:a16="http://schemas.microsoft.com/office/drawing/2014/main" val="1991374388"/>
                    </a:ext>
                  </a:extLst>
                </a:gridCol>
              </a:tblGrid>
              <a:tr h="554891">
                <a:tc>
                  <a:txBody>
                    <a:bodyPr/>
                    <a:lstStyle/>
                    <a:p>
                      <a:pPr algn="ctr">
                        <a:lnSpc>
                          <a:spcPct val="120000"/>
                        </a:lnSpc>
                        <a:spcAft>
                          <a:spcPts val="800"/>
                        </a:spcAft>
                      </a:pPr>
                      <a:r>
                        <a:rPr lang="en-US" sz="2400" b="1" kern="100">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7381" marR="57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800"/>
                        </a:spcAft>
                      </a:pPr>
                      <a:r>
                        <a:rPr lang="en-US" sz="2400" b="1" kern="100">
                          <a:effectLst/>
                          <a:latin typeface="Times New Roman" panose="02020603050405020304" pitchFamily="18" charset="0"/>
                          <a:ea typeface="Times New Roman" panose="02020603050405020304" pitchFamily="18" charset="0"/>
                          <a:cs typeface="Times New Roman" panose="02020603050405020304" pitchFamily="18" charset="0"/>
                        </a:rPr>
                        <a:t>Câu hỏi</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7381" marR="57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800"/>
                        </a:spcAft>
                      </a:pPr>
                      <a:r>
                        <a:rPr lang="en-US" sz="24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381" marR="57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6575204"/>
                  </a:ext>
                </a:extLst>
              </a:tr>
              <a:tr h="4577497">
                <a:tc>
                  <a:txBody>
                    <a:bodyPr/>
                    <a:lstStyle/>
                    <a:p>
                      <a:pPr algn="ctr">
                        <a:lnSpc>
                          <a:spcPct val="120000"/>
                        </a:lnSpc>
                        <a:spcAft>
                          <a:spcPts val="800"/>
                        </a:spcAft>
                      </a:pP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381" marR="57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20000"/>
                        </a:lnSpc>
                        <a:spcAft>
                          <a:spcPts val="800"/>
                        </a:spcAft>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khảo</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1?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381" marR="57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20000"/>
                        </a:lnSpc>
                        <a:spcAft>
                          <a:spcPts val="800"/>
                        </a:spcAf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381" marR="57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6308080"/>
                  </a:ext>
                </a:extLst>
              </a:tr>
            </a:tbl>
          </a:graphicData>
        </a:graphic>
      </p:graphicFrame>
      <p:sp>
        <p:nvSpPr>
          <p:cNvPr id="10" name="TextBox 9">
            <a:extLst>
              <a:ext uri="{FF2B5EF4-FFF2-40B4-BE49-F238E27FC236}">
                <a16:creationId xmlns:a16="http://schemas.microsoft.com/office/drawing/2014/main" id="{DB015B00-D5FE-A018-A504-F4F442E0A8A3}"/>
              </a:ext>
            </a:extLst>
          </p:cNvPr>
          <p:cNvSpPr txBox="1"/>
          <p:nvPr/>
        </p:nvSpPr>
        <p:spPr>
          <a:xfrm>
            <a:off x="2281084" y="245491"/>
            <a:ext cx="7403690" cy="400110"/>
          </a:xfrm>
          <a:prstGeom prst="rect">
            <a:avLst/>
          </a:prstGeom>
          <a:noFill/>
        </p:spPr>
        <p:txBody>
          <a:bodyPr wrap="square">
            <a:spAutoFit/>
          </a:bodyPr>
          <a:lstStyle/>
          <a:p>
            <a:pPr algn="ctr"/>
            <a:r>
              <a:rPr lang="vi-VN" sz="2000" b="1" dirty="0">
                <a:latin typeface="+mj-lt"/>
              </a:rPr>
              <a:t>PHIẾU HỌC TẬP SỐ 2: PHÂN TÍCH BÀI VIẾT THAM KHẢO</a:t>
            </a:r>
          </a:p>
        </p:txBody>
      </p:sp>
      <p:sp>
        <p:nvSpPr>
          <p:cNvPr id="3" name="TextBox 2"/>
          <p:cNvSpPr txBox="1"/>
          <p:nvPr/>
        </p:nvSpPr>
        <p:spPr>
          <a:xfrm>
            <a:off x="5460642" y="1772922"/>
            <a:ext cx="6104586" cy="4665893"/>
          </a:xfrm>
          <a:prstGeom prst="rect">
            <a:avLst/>
          </a:prstGeom>
          <a:noFill/>
        </p:spPr>
        <p:txBody>
          <a:bodyPr wrap="square" rtlCol="0">
            <a:spAutoFit/>
          </a:bodyPr>
          <a:lstStyle/>
          <a:p>
            <a:pPr algn="just">
              <a:lnSpc>
                <a:spcPct val="120000"/>
              </a:lnSpc>
              <a:spcAft>
                <a:spcPts val="800"/>
              </a:spcAft>
            </a:pPr>
            <a:r>
              <a:rPr lang="en-US" sz="2400"/>
              <a:t> </a:t>
            </a:r>
            <a:r>
              <a:rPr lang="en-US" sz="2400" kern="100">
                <a:latin typeface="Times New Roman" panose="02020603050405020304" pitchFamily="18" charset="0"/>
                <a:ea typeface="Times New Roman" panose="02020603050405020304" pitchFamily="18" charset="0"/>
                <a:cs typeface="Times New Roman" panose="02020603050405020304" pitchFamily="18" charset="0"/>
              </a:rPr>
              <a:t>- Đoạn văn số 1 =&gt; Mở bài</a:t>
            </a:r>
            <a:endParaRPr lang="en-US" sz="2400" kern="1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en-US" sz="2400" kern="100">
                <a:latin typeface="Times New Roman" panose="02020603050405020304" pitchFamily="18" charset="0"/>
                <a:ea typeface="Times New Roman" panose="02020603050405020304" pitchFamily="18" charset="0"/>
                <a:cs typeface="Times New Roman" panose="02020603050405020304" pitchFamily="18" charset="0"/>
              </a:rPr>
              <a:t>+ Giới thiệu khái quát về tác phẩm truyện: nhan đề: “Lặng lẽ Sapa”, tác giả Nguyễn Thành Long, thể loại: truyện </a:t>
            </a:r>
            <a:r>
              <a:rPr lang="vi-VN" sz="2400" kern="100">
                <a:latin typeface="Times New Roman" panose="02020603050405020304" pitchFamily="18" charset="0"/>
                <a:ea typeface="Times New Roman" panose="02020603050405020304" pitchFamily="18" charset="0"/>
                <a:cs typeface="Times New Roman" panose="02020603050405020304" pitchFamily="18" charset="0"/>
              </a:rPr>
              <a:t>ngắn</a:t>
            </a:r>
            <a:r>
              <a:rPr lang="en-US" sz="2400" kern="100">
                <a:latin typeface="Times New Roman" panose="02020603050405020304" pitchFamily="18" charset="0"/>
                <a:ea typeface="Times New Roman" panose="02020603050405020304" pitchFamily="18" charset="0"/>
                <a:cs typeface="Times New Roman" panose="02020603050405020304" pitchFamily="18" charset="0"/>
              </a:rPr>
              <a:t>;</a:t>
            </a:r>
            <a:r>
              <a:rPr lang="vi-VN" sz="2400" kern="100">
                <a:latin typeface="Times New Roman" panose="02020603050405020304" pitchFamily="18" charset="0"/>
                <a:ea typeface="Times New Roman" panose="02020603050405020304" pitchFamily="18" charset="0"/>
                <a:cs typeface="Times New Roman" panose="02020603050405020304" pitchFamily="18" charset="0"/>
              </a:rPr>
              <a:t> đề tài.</a:t>
            </a:r>
            <a:endParaRPr lang="en-US" sz="2400" kern="1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en-US" sz="2400" kern="100">
                <a:latin typeface="Times New Roman" panose="02020603050405020304" pitchFamily="18" charset="0"/>
                <a:ea typeface="Times New Roman" panose="02020603050405020304" pitchFamily="18" charset="0"/>
                <a:cs typeface="Times New Roman" panose="02020603050405020304" pitchFamily="18" charset="0"/>
              </a:rPr>
              <a:t>+ Nhận xét khái quát về tác phẩm: Truyện có sức hấp dẫn bởi tình huống truyện độc đáo, nhân vật được xây dựng bằng bút pháp lí tưởng hóa, không khí truyện thấm đẫm chất thơ, ẩn chứa những thông điệp sâu sa.</a:t>
            </a:r>
            <a:endParaRPr lang="en-US" sz="2400" kern="100">
              <a:latin typeface="Times New Roman" panose="02020603050405020304" pitchFamily="18" charset="0"/>
              <a:ea typeface="Calibri" panose="020F0502020204030204" pitchFamily="34" charset="0"/>
              <a:cs typeface="Times New Roman" panose="02020603050405020304" pitchFamily="18" charset="0"/>
            </a:endParaRPr>
          </a:p>
          <a:p>
            <a:r>
              <a:rPr lang="en-US"/>
              <a:t> </a:t>
            </a:r>
          </a:p>
        </p:txBody>
      </p:sp>
    </p:spTree>
    <p:extLst>
      <p:ext uri="{BB962C8B-B14F-4D97-AF65-F5344CB8AC3E}">
        <p14:creationId xmlns:p14="http://schemas.microsoft.com/office/powerpoint/2010/main" val="254215719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9A7EA-9E95-A9A3-806D-406258E5E16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6E6D29-91F0-2E03-49EF-1E93EEA748D7}"/>
              </a:ext>
            </a:extLst>
          </p:cNvPr>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12</a:t>
            </a:fld>
            <a:endParaRPr lang="en-US" dirty="0">
              <a:solidFill>
                <a:prstClr val="black">
                  <a:tint val="75000"/>
                </a:prstClr>
              </a:solidFill>
            </a:endParaRPr>
          </a:p>
        </p:txBody>
      </p:sp>
      <p:sp>
        <p:nvSpPr>
          <p:cNvPr id="10" name="TextBox 9">
            <a:extLst>
              <a:ext uri="{FF2B5EF4-FFF2-40B4-BE49-F238E27FC236}">
                <a16:creationId xmlns:a16="http://schemas.microsoft.com/office/drawing/2014/main" id="{A3D4F2D0-FCC7-9AA2-3A7C-A5805C439D8F}"/>
              </a:ext>
            </a:extLst>
          </p:cNvPr>
          <p:cNvSpPr txBox="1"/>
          <p:nvPr/>
        </p:nvSpPr>
        <p:spPr>
          <a:xfrm>
            <a:off x="2281084" y="245491"/>
            <a:ext cx="7403690" cy="400110"/>
          </a:xfrm>
          <a:prstGeom prst="rect">
            <a:avLst/>
          </a:prstGeom>
          <a:noFill/>
        </p:spPr>
        <p:txBody>
          <a:bodyPr wrap="square">
            <a:spAutoFit/>
          </a:bodyPr>
          <a:lstStyle/>
          <a:p>
            <a:pPr algn="ctr"/>
            <a:r>
              <a:rPr lang="vi-VN" sz="2000" b="1" dirty="0">
                <a:latin typeface="+mj-lt"/>
              </a:rPr>
              <a:t>PHIẾU HỌC TẬP SỐ 2: PHÂN TÍCH BÀI VIẾT THAM KHẢO</a:t>
            </a:r>
          </a:p>
        </p:txBody>
      </p:sp>
      <p:graphicFrame>
        <p:nvGraphicFramePr>
          <p:cNvPr id="2" name="Table 1">
            <a:extLst>
              <a:ext uri="{FF2B5EF4-FFF2-40B4-BE49-F238E27FC236}">
                <a16:creationId xmlns:a16="http://schemas.microsoft.com/office/drawing/2014/main" id="{92D2CB7F-A3D8-21AD-6C31-ADD478761104}"/>
              </a:ext>
            </a:extLst>
          </p:cNvPr>
          <p:cNvGraphicFramePr>
            <a:graphicFrameLocks noGrp="1"/>
          </p:cNvGraphicFramePr>
          <p:nvPr>
            <p:extLst>
              <p:ext uri="{D42A27DB-BD31-4B8C-83A1-F6EECF244321}">
                <p14:modId xmlns:p14="http://schemas.microsoft.com/office/powerpoint/2010/main" val="2923677835"/>
              </p:ext>
            </p:extLst>
          </p:nvPr>
        </p:nvGraphicFramePr>
        <p:xfrm>
          <a:off x="432618" y="978628"/>
          <a:ext cx="11346426" cy="5227935"/>
        </p:xfrm>
        <a:graphic>
          <a:graphicData uri="http://schemas.openxmlformats.org/drawingml/2006/table">
            <a:tbl>
              <a:tblPr firstRow="1" firstCol="1" bandRow="1"/>
              <a:tblGrid>
                <a:gridCol w="884904">
                  <a:extLst>
                    <a:ext uri="{9D8B030D-6E8A-4147-A177-3AD203B41FA5}">
                      <a16:colId xmlns:a16="http://schemas.microsoft.com/office/drawing/2014/main" val="1318399703"/>
                    </a:ext>
                  </a:extLst>
                </a:gridCol>
                <a:gridCol w="3989628">
                  <a:extLst>
                    <a:ext uri="{9D8B030D-6E8A-4147-A177-3AD203B41FA5}">
                      <a16:colId xmlns:a16="http://schemas.microsoft.com/office/drawing/2014/main" val="1150306724"/>
                    </a:ext>
                  </a:extLst>
                </a:gridCol>
                <a:gridCol w="6471894">
                  <a:extLst>
                    <a:ext uri="{9D8B030D-6E8A-4147-A177-3AD203B41FA5}">
                      <a16:colId xmlns:a16="http://schemas.microsoft.com/office/drawing/2014/main" val="1991374388"/>
                    </a:ext>
                  </a:extLst>
                </a:gridCol>
              </a:tblGrid>
              <a:tr h="365396">
                <a:tc>
                  <a:txBody>
                    <a:bodyPr/>
                    <a:lstStyle/>
                    <a:p>
                      <a:pPr algn="ctr">
                        <a:lnSpc>
                          <a:spcPct val="120000"/>
                        </a:lnSpc>
                        <a:spcAft>
                          <a:spcPts val="800"/>
                        </a:spcAft>
                      </a:pPr>
                      <a:r>
                        <a:rPr lang="en-US" sz="2400" b="1" kern="100">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7381" marR="57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800"/>
                        </a:spcAft>
                      </a:pPr>
                      <a:r>
                        <a:rPr lang="en-US" sz="24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381" marR="57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800"/>
                        </a:spcAft>
                      </a:pPr>
                      <a:r>
                        <a:rPr lang="en-US" sz="2400" b="1" kern="100">
                          <a:effectLst/>
                          <a:latin typeface="Times New Roman" panose="02020603050405020304" pitchFamily="18" charset="0"/>
                          <a:ea typeface="Times New Roman" panose="02020603050405020304" pitchFamily="18" charset="0"/>
                          <a:cs typeface="Times New Roman" panose="02020603050405020304" pitchFamily="18" charset="0"/>
                        </a:rPr>
                        <a:t>Trả lời</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7381" marR="57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6575204"/>
                  </a:ext>
                </a:extLst>
              </a:tr>
              <a:tr h="4827313">
                <a:tc>
                  <a:txBody>
                    <a:bodyPr/>
                    <a:lstStyle/>
                    <a:p>
                      <a:pPr algn="ctr">
                        <a:lnSpc>
                          <a:spcPct val="120000"/>
                        </a:lnSpc>
                        <a:spcAft>
                          <a:spcPts val="800"/>
                        </a:spcAft>
                      </a:pPr>
                      <a:r>
                        <a:rPr lang="en-US" sz="2400" b="1" kern="1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7381" marR="57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20000"/>
                        </a:lnSpc>
                        <a:spcAft>
                          <a:spcPts val="800"/>
                        </a:spcAft>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kern="100" dirty="0">
                          <a:effectLst/>
                          <a:latin typeface="Times New Roman" panose="02020603050405020304" pitchFamily="18" charset="0"/>
                          <a:ea typeface="Times New Roman" panose="02020603050405020304" pitchFamily="18" charset="0"/>
                          <a:cs typeface="Times New Roman" panose="02020603050405020304" pitchFamily="18" charset="0"/>
                        </a:rPr>
                        <a:t>Những đoạn văn nào trong bài viết tham khảo tương ứng với yêu cầu số 2.</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vi-VN" sz="2400" kern="100" dirty="0">
                          <a:effectLst/>
                          <a:latin typeface="Times New Roman" panose="02020603050405020304" pitchFamily="18" charset="0"/>
                          <a:ea typeface="Calibri" panose="020F0502020204030204" pitchFamily="34" charset="0"/>
                          <a:cs typeface="Times New Roman" panose="02020603050405020304" pitchFamily="18" charset="0"/>
                        </a:rPr>
                        <a:t>+ Để làm sáng tỏ chủ đề, bài viết đã phân tích những nội dung nào?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381" marR="57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20000"/>
                        </a:lnSpc>
                        <a:spcAft>
                          <a:spcPts val="800"/>
                        </a:spcAf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381" marR="57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9950600"/>
                  </a:ext>
                </a:extLst>
              </a:tr>
            </a:tbl>
          </a:graphicData>
        </a:graphic>
      </p:graphicFrame>
      <p:sp>
        <p:nvSpPr>
          <p:cNvPr id="3" name="TextBox 2"/>
          <p:cNvSpPr txBox="1"/>
          <p:nvPr/>
        </p:nvSpPr>
        <p:spPr>
          <a:xfrm>
            <a:off x="5447764" y="1592619"/>
            <a:ext cx="6181859" cy="4768485"/>
          </a:xfrm>
          <a:prstGeom prst="rect">
            <a:avLst/>
          </a:prstGeom>
          <a:noFill/>
        </p:spPr>
        <p:txBody>
          <a:bodyPr wrap="square" rtlCol="0">
            <a:spAutoFit/>
          </a:bodyPr>
          <a:lstStyle/>
          <a:p>
            <a:pPr algn="just">
              <a:lnSpc>
                <a:spcPct val="120000"/>
              </a:lnSpc>
              <a:spcAft>
                <a:spcPts val="800"/>
              </a:spcAft>
            </a:pPr>
            <a:r>
              <a:rPr lang="vi-VN" sz="2400" kern="100">
                <a:latin typeface="Times New Roman" panose="02020603050405020304" pitchFamily="18" charset="0"/>
                <a:ea typeface="Times New Roman" panose="02020603050405020304" pitchFamily="18" charset="0"/>
                <a:cs typeface="Times New Roman" panose="02020603050405020304" pitchFamily="18" charset="0"/>
              </a:rPr>
              <a:t>- Đoạn văn số 2,3,4,5,6 =&gt; Thân bài. </a:t>
            </a:r>
            <a:endParaRPr lang="en-US" sz="2400" kern="1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vi-VN" sz="2400" b="1" kern="100">
                <a:latin typeface="Times New Roman" panose="02020603050405020304" pitchFamily="18" charset="0"/>
                <a:ea typeface="Times New Roman" panose="02020603050405020304" pitchFamily="18" charset="0"/>
                <a:cs typeface="Times New Roman" panose="02020603050405020304" pitchFamily="18" charset="0"/>
              </a:rPr>
              <a:t>Nội dung chủ đề:</a:t>
            </a:r>
            <a:r>
              <a:rPr lang="vi-VN" sz="2400" kern="100">
                <a:latin typeface="Times New Roman" panose="02020603050405020304" pitchFamily="18" charset="0"/>
                <a:ea typeface="Times New Roman" panose="02020603050405020304" pitchFamily="18" charset="0"/>
                <a:cs typeface="Times New Roman" panose="02020603050405020304" pitchFamily="18" charset="0"/>
              </a:rPr>
              <a:t> </a:t>
            </a:r>
            <a:r>
              <a:rPr lang="vi-VN" sz="2400" b="1" kern="100">
                <a:latin typeface="Times New Roman" panose="02020603050405020304" pitchFamily="18" charset="0"/>
                <a:ea typeface="Times New Roman" panose="02020603050405020304" pitchFamily="18" charset="0"/>
                <a:cs typeface="Times New Roman" panose="02020603050405020304" pitchFamily="18" charset="0"/>
              </a:rPr>
              <a:t>Sự cống hiến, hi sinh lặng thầm của những con người lao động nhỏ bé, bình dị. </a:t>
            </a:r>
            <a:endParaRPr lang="en-US" sz="2400" kern="1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vi-VN" sz="2400" kern="100">
                <a:latin typeface="Times New Roman" panose="02020603050405020304" pitchFamily="18" charset="0"/>
                <a:ea typeface="Times New Roman" panose="02020603050405020304" pitchFamily="18" charset="0"/>
                <a:cs typeface="Times New Roman" panose="02020603050405020304" pitchFamily="18" charset="0"/>
              </a:rPr>
              <a:t>+ Đoạn 3,4,5: phân tích hình tượng nhân vật anh thanh niên. </a:t>
            </a:r>
            <a:endParaRPr lang="en-US" sz="2400" kern="1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vi-VN" sz="2400" kern="100">
                <a:latin typeface="Times New Roman" panose="02020603050405020304" pitchFamily="18" charset="0"/>
                <a:ea typeface="Times New Roman" panose="02020603050405020304" pitchFamily="18" charset="0"/>
                <a:cs typeface="Times New Roman" panose="02020603050405020304" pitchFamily="18" charset="0"/>
              </a:rPr>
              <a:t>+ Đoạn văn 6: phân tích làm rõ tư tưởng, tình cảm của nhà văn: Những suy ngẫm của nhà văn về giới hạn của nghệ thuật trước cuộc đời.</a:t>
            </a:r>
            <a:endParaRPr lang="en-US" sz="2400" kern="100">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140124664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EB2E4-3940-45ED-BDDA-DD671312095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9FE68A-3249-8336-7BB0-A072CACB995F}"/>
              </a:ext>
            </a:extLst>
          </p:cNvPr>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13</a:t>
            </a:fld>
            <a:endParaRPr lang="en-US" dirty="0">
              <a:solidFill>
                <a:prstClr val="black">
                  <a:tint val="75000"/>
                </a:prstClr>
              </a:solidFill>
            </a:endParaRPr>
          </a:p>
        </p:txBody>
      </p:sp>
      <p:sp>
        <p:nvSpPr>
          <p:cNvPr id="10" name="TextBox 9">
            <a:extLst>
              <a:ext uri="{FF2B5EF4-FFF2-40B4-BE49-F238E27FC236}">
                <a16:creationId xmlns:a16="http://schemas.microsoft.com/office/drawing/2014/main" id="{4DA325EA-EBC8-1C40-11BF-D56EB263621F}"/>
              </a:ext>
            </a:extLst>
          </p:cNvPr>
          <p:cNvSpPr txBox="1"/>
          <p:nvPr/>
        </p:nvSpPr>
        <p:spPr>
          <a:xfrm>
            <a:off x="2393361" y="491298"/>
            <a:ext cx="7403690" cy="400110"/>
          </a:xfrm>
          <a:prstGeom prst="rect">
            <a:avLst/>
          </a:prstGeom>
          <a:noFill/>
        </p:spPr>
        <p:txBody>
          <a:bodyPr wrap="square">
            <a:spAutoFit/>
          </a:bodyPr>
          <a:lstStyle/>
          <a:p>
            <a:pPr algn="ctr"/>
            <a:r>
              <a:rPr lang="vi-VN" sz="2000" b="1" dirty="0">
                <a:latin typeface="+mj-lt"/>
              </a:rPr>
              <a:t>PHIẾU HỌC TẬP SỐ 2: PHÂN TÍCH BÀI VIẾT THAM KHẢO</a:t>
            </a:r>
          </a:p>
        </p:txBody>
      </p:sp>
      <p:graphicFrame>
        <p:nvGraphicFramePr>
          <p:cNvPr id="2" name="Table 1">
            <a:extLst>
              <a:ext uri="{FF2B5EF4-FFF2-40B4-BE49-F238E27FC236}">
                <a16:creationId xmlns:a16="http://schemas.microsoft.com/office/drawing/2014/main" id="{B684529C-87A9-C720-A2D1-BAC78AE26D2D}"/>
              </a:ext>
            </a:extLst>
          </p:cNvPr>
          <p:cNvGraphicFramePr>
            <a:graphicFrameLocks noGrp="1"/>
          </p:cNvGraphicFramePr>
          <p:nvPr>
            <p:extLst>
              <p:ext uri="{D42A27DB-BD31-4B8C-83A1-F6EECF244321}">
                <p14:modId xmlns:p14="http://schemas.microsoft.com/office/powerpoint/2010/main" val="514820748"/>
              </p:ext>
            </p:extLst>
          </p:nvPr>
        </p:nvGraphicFramePr>
        <p:xfrm>
          <a:off x="417871" y="1383516"/>
          <a:ext cx="11356258" cy="3220270"/>
        </p:xfrm>
        <a:graphic>
          <a:graphicData uri="http://schemas.openxmlformats.org/drawingml/2006/table">
            <a:tbl>
              <a:tblPr firstRow="1" firstCol="1" bandRow="1"/>
              <a:tblGrid>
                <a:gridCol w="829874">
                  <a:extLst>
                    <a:ext uri="{9D8B030D-6E8A-4147-A177-3AD203B41FA5}">
                      <a16:colId xmlns:a16="http://schemas.microsoft.com/office/drawing/2014/main" val="2772335304"/>
                    </a:ext>
                  </a:extLst>
                </a:gridCol>
                <a:gridCol w="4849972">
                  <a:extLst>
                    <a:ext uri="{9D8B030D-6E8A-4147-A177-3AD203B41FA5}">
                      <a16:colId xmlns:a16="http://schemas.microsoft.com/office/drawing/2014/main" val="404100016"/>
                    </a:ext>
                  </a:extLst>
                </a:gridCol>
                <a:gridCol w="5676412">
                  <a:extLst>
                    <a:ext uri="{9D8B030D-6E8A-4147-A177-3AD203B41FA5}">
                      <a16:colId xmlns:a16="http://schemas.microsoft.com/office/drawing/2014/main" val="4115602658"/>
                    </a:ext>
                  </a:extLst>
                </a:gridCol>
              </a:tblGrid>
              <a:tr h="3220270">
                <a:tc>
                  <a:txBody>
                    <a:bodyPr/>
                    <a:lstStyle/>
                    <a:p>
                      <a:pPr algn="ctr">
                        <a:lnSpc>
                          <a:spcPct val="120000"/>
                        </a:lnSpc>
                        <a:spcAft>
                          <a:spcPts val="800"/>
                        </a:spcAft>
                      </a:pP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714" marR="59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20000"/>
                        </a:lnSpc>
                        <a:spcAft>
                          <a:spcPts val="800"/>
                        </a:spcAft>
                      </a:pPr>
                      <a:r>
                        <a:rPr lang="vi-VN" sz="2400" kern="100" dirty="0">
                          <a:effectLst/>
                          <a:latin typeface="Times New Roman" panose="02020603050405020304" pitchFamily="18" charset="0"/>
                          <a:ea typeface="Calibri" panose="020F0502020204030204" pitchFamily="34" charset="0"/>
                          <a:cs typeface="Times New Roman" panose="02020603050405020304" pitchFamily="18" charset="0"/>
                        </a:rPr>
                        <a:t>Đoạn văn nào tương ứng với yêu cầu thứ 3</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kern="100" dirty="0">
                          <a:effectLst/>
                          <a:latin typeface="Times New Roman" panose="02020603050405020304" pitchFamily="18" charset="0"/>
                          <a:ea typeface="Times New Roman" panose="02020603050405020304" pitchFamily="18" charset="0"/>
                          <a:cs typeface="Times New Roman" panose="02020603050405020304" pitchFamily="18" charset="0"/>
                        </a:rPr>
                        <a:t>Các yếu tố hình thức nghệ thuật nào được lựa chọn khai thác?</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714" marR="59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20000"/>
                        </a:lnSpc>
                        <a:spcAft>
                          <a:spcPts val="800"/>
                        </a:spcAf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714" marR="59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3463569"/>
                  </a:ext>
                </a:extLst>
              </a:tr>
            </a:tbl>
          </a:graphicData>
        </a:graphic>
      </p:graphicFrame>
      <p:sp>
        <p:nvSpPr>
          <p:cNvPr id="3" name="TextBox 2"/>
          <p:cNvSpPr txBox="1"/>
          <p:nvPr/>
        </p:nvSpPr>
        <p:spPr>
          <a:xfrm>
            <a:off x="6349284" y="1532584"/>
            <a:ext cx="5190186" cy="2854115"/>
          </a:xfrm>
          <a:prstGeom prst="rect">
            <a:avLst/>
          </a:prstGeom>
          <a:noFill/>
        </p:spPr>
        <p:txBody>
          <a:bodyPr wrap="square" rtlCol="0">
            <a:spAutoFit/>
          </a:bodyPr>
          <a:lstStyle/>
          <a:p>
            <a:pPr algn="just">
              <a:lnSpc>
                <a:spcPct val="120000"/>
              </a:lnSpc>
              <a:spcAft>
                <a:spcPts val="800"/>
              </a:spcAft>
            </a:pPr>
            <a:r>
              <a:rPr lang="vi-VN" sz="2400" kern="100">
                <a:latin typeface="Times New Roman" panose="02020603050405020304" pitchFamily="18" charset="0"/>
                <a:ea typeface="Times New Roman" panose="02020603050405020304" pitchFamily="18" charset="0"/>
                <a:cs typeface="Times New Roman" panose="02020603050405020304" pitchFamily="18" charset="0"/>
              </a:rPr>
              <a:t>- Đoạn văn số 7. </a:t>
            </a:r>
            <a:endParaRPr lang="en-US" sz="2400" kern="1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vi-VN" sz="2400" kern="100">
                <a:latin typeface="Times New Roman" panose="02020603050405020304" pitchFamily="18" charset="0"/>
                <a:ea typeface="Times New Roman" panose="02020603050405020304" pitchFamily="18" charset="0"/>
                <a:cs typeface="Times New Roman" panose="02020603050405020304" pitchFamily="18" charset="0"/>
              </a:rPr>
              <a:t>- Phân tích những nét đặc sắc về nghệ thuật của tác phẩm truyện: tình huống, tạo dựng không khí truyện, ngôn ngữ, không đặt tên cho các nhân vật và hiệu quả thẩm mĩ của nó.</a:t>
            </a:r>
            <a:endParaRPr lang="en-US" sz="2400"/>
          </a:p>
        </p:txBody>
      </p:sp>
    </p:spTree>
    <p:extLst>
      <p:ext uri="{BB962C8B-B14F-4D97-AF65-F5344CB8AC3E}">
        <p14:creationId xmlns:p14="http://schemas.microsoft.com/office/powerpoint/2010/main" val="381645421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55681-B811-9507-0F01-30195587D22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0D7BD1-7DFC-3A93-3C21-9367F02B3161}"/>
              </a:ext>
            </a:extLst>
          </p:cNvPr>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14</a:t>
            </a:fld>
            <a:endParaRPr lang="en-US" dirty="0">
              <a:solidFill>
                <a:prstClr val="black">
                  <a:tint val="75000"/>
                </a:prstClr>
              </a:solidFill>
            </a:endParaRPr>
          </a:p>
        </p:txBody>
      </p:sp>
      <p:sp>
        <p:nvSpPr>
          <p:cNvPr id="10" name="TextBox 9">
            <a:extLst>
              <a:ext uri="{FF2B5EF4-FFF2-40B4-BE49-F238E27FC236}">
                <a16:creationId xmlns:a16="http://schemas.microsoft.com/office/drawing/2014/main" id="{B9318B33-EEED-F14C-196C-4C417EA47E9D}"/>
              </a:ext>
            </a:extLst>
          </p:cNvPr>
          <p:cNvSpPr txBox="1"/>
          <p:nvPr/>
        </p:nvSpPr>
        <p:spPr>
          <a:xfrm>
            <a:off x="2393360" y="438947"/>
            <a:ext cx="7403690" cy="400110"/>
          </a:xfrm>
          <a:prstGeom prst="rect">
            <a:avLst/>
          </a:prstGeom>
          <a:noFill/>
        </p:spPr>
        <p:txBody>
          <a:bodyPr wrap="square">
            <a:spAutoFit/>
          </a:bodyPr>
          <a:lstStyle/>
          <a:p>
            <a:pPr algn="ctr"/>
            <a:r>
              <a:rPr lang="vi-VN" sz="2000" b="1" dirty="0">
                <a:latin typeface="+mj-lt"/>
              </a:rPr>
              <a:t>PHIẾU HỌC TẬP SỐ 2: PHÂN TÍCH BÀI VIẾT THAM KHẢO</a:t>
            </a:r>
          </a:p>
        </p:txBody>
      </p:sp>
      <p:graphicFrame>
        <p:nvGraphicFramePr>
          <p:cNvPr id="2" name="Table 1">
            <a:extLst>
              <a:ext uri="{FF2B5EF4-FFF2-40B4-BE49-F238E27FC236}">
                <a16:creationId xmlns:a16="http://schemas.microsoft.com/office/drawing/2014/main" id="{FC9BB27D-83C0-2F6E-BB55-AC3E0640F0D7}"/>
              </a:ext>
            </a:extLst>
          </p:cNvPr>
          <p:cNvGraphicFramePr>
            <a:graphicFrameLocks noGrp="1"/>
          </p:cNvGraphicFramePr>
          <p:nvPr>
            <p:extLst>
              <p:ext uri="{D42A27DB-BD31-4B8C-83A1-F6EECF244321}">
                <p14:modId xmlns:p14="http://schemas.microsoft.com/office/powerpoint/2010/main" val="4171149128"/>
              </p:ext>
            </p:extLst>
          </p:nvPr>
        </p:nvGraphicFramePr>
        <p:xfrm>
          <a:off x="544896" y="1027265"/>
          <a:ext cx="11100619" cy="4554030"/>
        </p:xfrm>
        <a:graphic>
          <a:graphicData uri="http://schemas.openxmlformats.org/drawingml/2006/table">
            <a:tbl>
              <a:tblPr firstRow="1" firstCol="1" bandRow="1"/>
              <a:tblGrid>
                <a:gridCol w="764913">
                  <a:extLst>
                    <a:ext uri="{9D8B030D-6E8A-4147-A177-3AD203B41FA5}">
                      <a16:colId xmlns:a16="http://schemas.microsoft.com/office/drawing/2014/main" val="2772335304"/>
                    </a:ext>
                  </a:extLst>
                </a:gridCol>
                <a:gridCol w="4787075">
                  <a:extLst>
                    <a:ext uri="{9D8B030D-6E8A-4147-A177-3AD203B41FA5}">
                      <a16:colId xmlns:a16="http://schemas.microsoft.com/office/drawing/2014/main" val="404100016"/>
                    </a:ext>
                  </a:extLst>
                </a:gridCol>
                <a:gridCol w="5548631">
                  <a:extLst>
                    <a:ext uri="{9D8B030D-6E8A-4147-A177-3AD203B41FA5}">
                      <a16:colId xmlns:a16="http://schemas.microsoft.com/office/drawing/2014/main" val="4115602658"/>
                    </a:ext>
                  </a:extLst>
                </a:gridCol>
              </a:tblGrid>
              <a:tr h="2951159">
                <a:tc>
                  <a:txBody>
                    <a:bodyPr/>
                    <a:lstStyle/>
                    <a:p>
                      <a:pPr algn="ctr">
                        <a:lnSpc>
                          <a:spcPct val="120000"/>
                        </a:lnSpc>
                        <a:spcAft>
                          <a:spcPts val="800"/>
                        </a:spcAft>
                      </a:pPr>
                      <a:r>
                        <a:rPr lang="en-US" sz="2400" b="1" kern="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714" marR="59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20000"/>
                        </a:lnSpc>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 Chứng minh bài viết đã đạt yêu cầu số 4.</a:t>
                      </a:r>
                    </a:p>
                    <a:p>
                      <a:pPr algn="just">
                        <a:lnSpc>
                          <a:spcPct val="120000"/>
                        </a:lnSpc>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 Để làm sáng tỏ nội dung chủ đề, bài viết đã triển khai thành những đoạn văn nhỏ? Gạch chân dưới những câu văn là câu chủ đề của từng đoạn văn? Vị trí của các câu văn đó?</a:t>
                      </a:r>
                    </a:p>
                    <a:p>
                      <a:pPr algn="just">
                        <a:lnSpc>
                          <a:spcPct val="120000"/>
                        </a:lnSpc>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 Mỗi câu chủ đề ấy được tác giả làm sáng tỏ bằng cách nào? Nhận xét cách triển khai ấy.</a:t>
                      </a:r>
                    </a:p>
                  </a:txBody>
                  <a:tcPr marL="59714" marR="59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20000"/>
                        </a:lnSpc>
                        <a:spcAft>
                          <a:spcPts val="800"/>
                        </a:spcAf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714" marR="59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4067904"/>
                  </a:ext>
                </a:extLst>
              </a:tr>
            </a:tbl>
          </a:graphicData>
        </a:graphic>
      </p:graphicFrame>
      <p:sp>
        <p:nvSpPr>
          <p:cNvPr id="3" name="TextBox 2"/>
          <p:cNvSpPr txBox="1"/>
          <p:nvPr/>
        </p:nvSpPr>
        <p:spPr>
          <a:xfrm>
            <a:off x="6272011" y="1146219"/>
            <a:ext cx="5177307" cy="4491486"/>
          </a:xfrm>
          <a:prstGeom prst="rect">
            <a:avLst/>
          </a:prstGeom>
          <a:noFill/>
        </p:spPr>
        <p:txBody>
          <a:bodyPr wrap="square" rtlCol="0">
            <a:spAutoFit/>
          </a:bodyPr>
          <a:lstStyle/>
          <a:p>
            <a:pPr algn="just">
              <a:lnSpc>
                <a:spcPct val="120000"/>
              </a:lnSpc>
              <a:spcAft>
                <a:spcPts val="800"/>
              </a:spcAft>
            </a:pPr>
            <a:r>
              <a:rPr lang="en-US" sz="2400" kern="100">
                <a:latin typeface="Times New Roman" panose="02020603050405020304" pitchFamily="18" charset="0"/>
                <a:ea typeface="Times New Roman" panose="02020603050405020304" pitchFamily="18" charset="0"/>
                <a:cs typeface="Times New Roman" panose="02020603050405020304" pitchFamily="18" charset="0"/>
              </a:rPr>
              <a:t>+ Thân bài: 2 nội dung lớn: Phân tích nội dung chủ đề và phân tích nghệ thuật</a:t>
            </a:r>
            <a:endParaRPr lang="en-US" sz="2400" kern="1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en-US" sz="2400" kern="100">
                <a:latin typeface="Times New Roman" panose="02020603050405020304" pitchFamily="18" charset="0"/>
                <a:ea typeface="Times New Roman" panose="02020603050405020304" pitchFamily="18" charset="0"/>
                <a:cs typeface="Times New Roman" panose="02020603050405020304" pitchFamily="18" charset="0"/>
              </a:rPr>
              <a:t>+ Luận điểm: đứng ở đầu đoạn văn =&gt; đoạn văn diễn dịch</a:t>
            </a:r>
            <a:endParaRPr lang="en-US" sz="2400" kern="1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en-US" sz="2400" kern="100">
                <a:latin typeface="Times New Roman" panose="02020603050405020304" pitchFamily="18" charset="0"/>
                <a:ea typeface="Times New Roman" panose="02020603050405020304" pitchFamily="18" charset="0"/>
                <a:cs typeface="Times New Roman" panose="02020603050405020304" pitchFamily="18" charset="0"/>
              </a:rPr>
              <a:t>+ Lí lẽ: lời lí giải của người viết thuyết phục</a:t>
            </a:r>
            <a:endParaRPr lang="en-US" sz="2400" kern="1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en-US" sz="2400" kern="100">
                <a:latin typeface="Times New Roman" panose="02020603050405020304" pitchFamily="18" charset="0"/>
                <a:ea typeface="Times New Roman" panose="02020603050405020304" pitchFamily="18" charset="0"/>
                <a:cs typeface="Times New Roman" panose="02020603050405020304" pitchFamily="18" charset="0"/>
              </a:rPr>
              <a:t>+ Bằng chứng: chính xác, lấy từ văn bản theo cách trực tiếp và gián tiếp. </a:t>
            </a:r>
            <a:endParaRPr lang="en-US" sz="2400" kern="1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en-US" sz="2400" kern="100">
                <a:latin typeface="Times New Roman" panose="02020603050405020304" pitchFamily="18" charset="0"/>
                <a:ea typeface="Times New Roman" panose="02020603050405020304" pitchFamily="18" charset="0"/>
                <a:cs typeface="Times New Roman" panose="02020603050405020304" pitchFamily="18" charset="0"/>
              </a:rPr>
              <a:t>=&gt; Chặt chẽ, thuyết phục</a:t>
            </a:r>
            <a:endParaRPr lang="en-US"/>
          </a:p>
        </p:txBody>
      </p:sp>
    </p:spTree>
    <p:extLst>
      <p:ext uri="{BB962C8B-B14F-4D97-AF65-F5344CB8AC3E}">
        <p14:creationId xmlns:p14="http://schemas.microsoft.com/office/powerpoint/2010/main" val="158860716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BEC87-BA39-03E8-09FC-2D8972C7269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E51213-E271-DABB-4E80-419B4A46A3D5}"/>
              </a:ext>
            </a:extLst>
          </p:cNvPr>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15</a:t>
            </a:fld>
            <a:endParaRPr lang="en-US" dirty="0">
              <a:solidFill>
                <a:prstClr val="black">
                  <a:tint val="75000"/>
                </a:prstClr>
              </a:solidFill>
            </a:endParaRPr>
          </a:p>
        </p:txBody>
      </p:sp>
      <p:sp>
        <p:nvSpPr>
          <p:cNvPr id="10" name="TextBox 9">
            <a:extLst>
              <a:ext uri="{FF2B5EF4-FFF2-40B4-BE49-F238E27FC236}">
                <a16:creationId xmlns:a16="http://schemas.microsoft.com/office/drawing/2014/main" id="{EF9164B4-17EF-2EE2-A3B0-12F80B73B368}"/>
              </a:ext>
            </a:extLst>
          </p:cNvPr>
          <p:cNvSpPr txBox="1"/>
          <p:nvPr/>
        </p:nvSpPr>
        <p:spPr>
          <a:xfrm>
            <a:off x="2393361" y="510962"/>
            <a:ext cx="7403690" cy="400110"/>
          </a:xfrm>
          <a:prstGeom prst="rect">
            <a:avLst/>
          </a:prstGeom>
          <a:noFill/>
        </p:spPr>
        <p:txBody>
          <a:bodyPr wrap="square">
            <a:spAutoFit/>
          </a:bodyPr>
          <a:lstStyle/>
          <a:p>
            <a:pPr algn="ctr"/>
            <a:r>
              <a:rPr lang="vi-VN" sz="2000" b="1" dirty="0">
                <a:latin typeface="+mj-lt"/>
              </a:rPr>
              <a:t>PHIẾU HỌC TẬP SỐ 2: PHÂN TÍCH BÀI VIẾT THAM KHẢO</a:t>
            </a:r>
          </a:p>
        </p:txBody>
      </p:sp>
      <p:graphicFrame>
        <p:nvGraphicFramePr>
          <p:cNvPr id="2" name="Table 1">
            <a:extLst>
              <a:ext uri="{FF2B5EF4-FFF2-40B4-BE49-F238E27FC236}">
                <a16:creationId xmlns:a16="http://schemas.microsoft.com/office/drawing/2014/main" id="{D8C51BBC-5B46-0AFA-F1DE-6409836FFAFB}"/>
              </a:ext>
            </a:extLst>
          </p:cNvPr>
          <p:cNvGraphicFramePr>
            <a:graphicFrameLocks noGrp="1"/>
          </p:cNvGraphicFramePr>
          <p:nvPr>
            <p:extLst>
              <p:ext uri="{D42A27DB-BD31-4B8C-83A1-F6EECF244321}">
                <p14:modId xmlns:p14="http://schemas.microsoft.com/office/powerpoint/2010/main" val="148066675"/>
              </p:ext>
            </p:extLst>
          </p:nvPr>
        </p:nvGraphicFramePr>
        <p:xfrm>
          <a:off x="623555" y="1431642"/>
          <a:ext cx="10943302" cy="1278446"/>
        </p:xfrm>
        <a:graphic>
          <a:graphicData uri="http://schemas.openxmlformats.org/drawingml/2006/table">
            <a:tbl>
              <a:tblPr firstRow="1" firstCol="1" bandRow="1"/>
              <a:tblGrid>
                <a:gridCol w="553323">
                  <a:extLst>
                    <a:ext uri="{9D8B030D-6E8A-4147-A177-3AD203B41FA5}">
                      <a16:colId xmlns:a16="http://schemas.microsoft.com/office/drawing/2014/main" val="2772335304"/>
                    </a:ext>
                  </a:extLst>
                </a:gridCol>
                <a:gridCol w="4919983">
                  <a:extLst>
                    <a:ext uri="{9D8B030D-6E8A-4147-A177-3AD203B41FA5}">
                      <a16:colId xmlns:a16="http://schemas.microsoft.com/office/drawing/2014/main" val="404100016"/>
                    </a:ext>
                  </a:extLst>
                </a:gridCol>
                <a:gridCol w="5469996">
                  <a:extLst>
                    <a:ext uri="{9D8B030D-6E8A-4147-A177-3AD203B41FA5}">
                      <a16:colId xmlns:a16="http://schemas.microsoft.com/office/drawing/2014/main" val="4115602658"/>
                    </a:ext>
                  </a:extLst>
                </a:gridCol>
              </a:tblGrid>
              <a:tr h="1150254">
                <a:tc>
                  <a:txBody>
                    <a:bodyPr/>
                    <a:lstStyle/>
                    <a:p>
                      <a:pPr algn="ctr">
                        <a:lnSpc>
                          <a:spcPct val="120000"/>
                        </a:lnSpc>
                        <a:spcAft>
                          <a:spcPts val="800"/>
                        </a:spcAft>
                      </a:pPr>
                      <a:r>
                        <a:rPr lang="en-US" sz="2400" b="1" kern="1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714" marR="59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20000"/>
                        </a:lnSpc>
                        <a:spcAft>
                          <a:spcPts val="800"/>
                        </a:spcAft>
                      </a:pPr>
                      <a:r>
                        <a:rPr lang="vi-VN" sz="2400" kern="100">
                          <a:effectLst/>
                          <a:latin typeface="Times New Roman" panose="02020603050405020304" pitchFamily="18" charset="0"/>
                          <a:ea typeface="Times New Roman" panose="02020603050405020304" pitchFamily="18" charset="0"/>
                          <a:cs typeface="Times New Roman" panose="02020603050405020304" pitchFamily="18" charset="0"/>
                        </a:rPr>
                        <a:t>Xác định phần </a:t>
                      </a:r>
                      <a:r>
                        <a:rPr lang="en-US" sz="2400" kern="100">
                          <a:effectLst/>
                          <a:latin typeface="Times New Roman" panose="02020603050405020304" pitchFamily="18" charset="0"/>
                          <a:ea typeface="Times New Roman" panose="02020603050405020304" pitchFamily="18" charset="0"/>
                          <a:cs typeface="Times New Roman" panose="02020603050405020304" pitchFamily="18" charset="0"/>
                        </a:rPr>
                        <a:t>k</a:t>
                      </a:r>
                      <a:r>
                        <a:rPr lang="vi-VN" sz="2400" kern="100">
                          <a:effectLst/>
                          <a:latin typeface="Times New Roman" panose="02020603050405020304" pitchFamily="18" charset="0"/>
                          <a:ea typeface="Times New Roman" panose="02020603050405020304" pitchFamily="18" charset="0"/>
                          <a:cs typeface="Times New Roman" panose="02020603050405020304" pitchFamily="18" charset="0"/>
                        </a:rPr>
                        <a:t>ết bài của bài viết. Phần kết bài có vai trò gì? Phần kết bài của bài viết đã đạt yêu cầu số 5 chưa?</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714" marR="59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20000"/>
                        </a:lnSpc>
                        <a:spcAft>
                          <a:spcPts val="800"/>
                        </a:spcAf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714" marR="59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5217338"/>
                  </a:ext>
                </a:extLst>
              </a:tr>
            </a:tbl>
          </a:graphicData>
        </a:graphic>
      </p:graphicFrame>
      <p:sp>
        <p:nvSpPr>
          <p:cNvPr id="3" name="TextBox 2"/>
          <p:cNvSpPr txBox="1"/>
          <p:nvPr/>
        </p:nvSpPr>
        <p:spPr>
          <a:xfrm>
            <a:off x="6246254" y="1519706"/>
            <a:ext cx="5138670" cy="1200329"/>
          </a:xfrm>
          <a:prstGeom prst="rect">
            <a:avLst/>
          </a:prstGeom>
          <a:noFill/>
        </p:spPr>
        <p:txBody>
          <a:bodyPr wrap="square" rtlCol="0">
            <a:spAutoFit/>
          </a:bodyPr>
          <a:lstStyle/>
          <a:p>
            <a:pPr algn="just"/>
            <a:r>
              <a:rPr lang="vi-VN" sz="2400" kern="100">
                <a:latin typeface="Times New Roman" panose="02020603050405020304" pitchFamily="18" charset="0"/>
                <a:ea typeface="Times New Roman" panose="02020603050405020304" pitchFamily="18" charset="0"/>
                <a:cs typeface="Times New Roman" panose="02020603050405020304" pitchFamily="18" charset="0"/>
              </a:rPr>
              <a:t>- Đoạn 8: Khẳng định giá trị và ý nghĩa của tác phẩm.</a:t>
            </a:r>
            <a:endParaRPr lang="en-US" sz="2400" kern="10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kern="100">
                <a:latin typeface="Times New Roman" panose="02020603050405020304" pitchFamily="18" charset="0"/>
                <a:ea typeface="Times New Roman" panose="02020603050405020304" pitchFamily="18" charset="0"/>
                <a:cs typeface="Times New Roman" panose="02020603050405020304" pitchFamily="18" charset="0"/>
              </a:rPr>
              <a:t>- Đạt yêu cầu số 5</a:t>
            </a:r>
            <a:endParaRPr lang="en-US" sz="2400"/>
          </a:p>
        </p:txBody>
      </p:sp>
    </p:spTree>
    <p:extLst>
      <p:ext uri="{BB962C8B-B14F-4D97-AF65-F5344CB8AC3E}">
        <p14:creationId xmlns:p14="http://schemas.microsoft.com/office/powerpoint/2010/main" val="389426676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F9E2-BF2B-4762-E444-144CD1BD074C}"/>
            </a:ext>
          </a:extLst>
        </p:cNvPr>
        <p:cNvGrpSpPr/>
        <p:nvPr/>
      </p:nvGrpSpPr>
      <p:grpSpPr>
        <a:xfrm>
          <a:off x="0" y="0"/>
          <a:ext cx="0" cy="0"/>
          <a:chOff x="0" y="0"/>
          <a:chExt cx="0" cy="0"/>
        </a:xfrm>
      </p:grpSpPr>
      <p:pic>
        <p:nvPicPr>
          <p:cNvPr id="4098" name="Picture 2" descr="C:\Users\Admin\Desktop\hinh-nen-powerpoint-dep-don-gian.jpg">
            <a:extLst>
              <a:ext uri="{FF2B5EF4-FFF2-40B4-BE49-F238E27FC236}">
                <a16:creationId xmlns:a16="http://schemas.microsoft.com/office/drawing/2014/main" id="{94D69F4E-DCBB-BFD6-6A76-1B01883A85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0411"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a:extLst>
              <a:ext uri="{FF2B5EF4-FFF2-40B4-BE49-F238E27FC236}">
                <a16:creationId xmlns:a16="http://schemas.microsoft.com/office/drawing/2014/main" id="{5BA8AF66-5D6D-BA9C-B45A-8CF4F0312152}"/>
              </a:ext>
            </a:extLst>
          </p:cNvPr>
          <p:cNvSpPr txBox="1">
            <a:spLocks noChangeArrowheads="1"/>
          </p:cNvSpPr>
          <p:nvPr/>
        </p:nvSpPr>
        <p:spPr bwMode="auto">
          <a:xfrm>
            <a:off x="2192593" y="198136"/>
            <a:ext cx="8878529" cy="7260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vi-VN" sz="3600" b="1" dirty="0">
                <a:solidFill>
                  <a:srgbClr val="FF0000"/>
                </a:solidFill>
                <a:latin typeface="Times New Roman" panose="02020603050405020304" pitchFamily="18" charset="0"/>
                <a:cs typeface="Times New Roman" panose="02020603050405020304" pitchFamily="18" charset="0"/>
              </a:rPr>
              <a:t>3. Dàn ý chung</a:t>
            </a:r>
            <a:r>
              <a:rPr lang="en-US" sz="3600" b="1" dirty="0">
                <a:solidFill>
                  <a:srgbClr val="FF0000"/>
                </a:solidFill>
                <a:latin typeface="Times New Roman" panose="02020603050405020304" pitchFamily="18" charset="0"/>
                <a:cs typeface="Times New Roman" panose="02020603050405020304" pitchFamily="18" charset="0"/>
              </a:rPr>
              <a:t> </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2A642C2-6087-61A5-67B7-58139D11537B}"/>
              </a:ext>
            </a:extLst>
          </p:cNvPr>
          <p:cNvSpPr txBox="1"/>
          <p:nvPr/>
        </p:nvSpPr>
        <p:spPr>
          <a:xfrm>
            <a:off x="894735" y="1002049"/>
            <a:ext cx="10009239" cy="4853636"/>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a:ea typeface="+mn-ea"/>
                <a:cs typeface="+mn-cs"/>
              </a:rPr>
              <a:t>- </a:t>
            </a:r>
            <a:r>
              <a:rPr kumimoji="0" lang="vi-VN" sz="2400" b="1" i="0" u="none" strike="noStrike" kern="1200" cap="none" spc="0" normalizeH="0" baseline="0" noProof="0">
                <a:ln>
                  <a:noFill/>
                </a:ln>
                <a:solidFill>
                  <a:prstClr val="black"/>
                </a:solidFill>
                <a:effectLst/>
                <a:uLnTx/>
                <a:uFillTx/>
                <a:latin typeface="times new roman"/>
                <a:ea typeface="+mn-ea"/>
                <a:cs typeface="+mn-cs"/>
              </a:rPr>
              <a:t>Mở </a:t>
            </a:r>
            <a:r>
              <a:rPr kumimoji="0" lang="vi-VN" sz="2400" b="1" i="0" u="none" strike="noStrike" kern="1200" cap="none" spc="0" normalizeH="0" baseline="0" noProof="0" dirty="0">
                <a:ln>
                  <a:noFill/>
                </a:ln>
                <a:solidFill>
                  <a:prstClr val="black"/>
                </a:solidFill>
                <a:effectLst/>
                <a:uLnTx/>
                <a:uFillTx/>
                <a:latin typeface="times new roman"/>
                <a:ea typeface="+mn-ea"/>
                <a:cs typeface="+mn-cs"/>
              </a:rPr>
              <a:t>bài: </a:t>
            </a:r>
            <a:r>
              <a:rPr kumimoji="0" lang="vi-VN" sz="2400" b="0" i="0" u="none" strike="noStrike" kern="1200" cap="none" spc="0" normalizeH="0" baseline="0" noProof="0" dirty="0">
                <a:ln>
                  <a:noFill/>
                </a:ln>
                <a:solidFill>
                  <a:prstClr val="black"/>
                </a:solidFill>
                <a:effectLst/>
                <a:uLnTx/>
                <a:uFillTx/>
                <a:latin typeface="times new roman"/>
                <a:ea typeface="+mn-ea"/>
                <a:cs typeface="+mn-cs"/>
              </a:rPr>
              <a:t>giới thiệu tác phẩm truyện (nhan đề, tác giả, thể loại) và nêu ý kiến quát về </a:t>
            </a:r>
            <a:r>
              <a:rPr kumimoji="0" lang="vi-VN" sz="2400" b="0" i="0" u="none" strike="noStrike" kern="1200" cap="none" spc="0" normalizeH="0" baseline="0" noProof="0">
                <a:ln>
                  <a:noFill/>
                </a:ln>
                <a:solidFill>
                  <a:prstClr val="black"/>
                </a:solidFill>
                <a:effectLst/>
                <a:uLnTx/>
                <a:uFillTx/>
                <a:latin typeface="times new roman"/>
                <a:ea typeface="+mn-ea"/>
                <a:cs typeface="+mn-cs"/>
              </a:rPr>
              <a:t>tác phẩm</a:t>
            </a:r>
            <a:r>
              <a:rPr kumimoji="0" lang="en-US" sz="2400" b="0" i="0" u="none" strike="noStrike" kern="1200" cap="none" spc="0" normalizeH="0" baseline="0" noProof="0">
                <a:ln>
                  <a:noFill/>
                </a:ln>
                <a:solidFill>
                  <a:prstClr val="black"/>
                </a:solidFill>
                <a:effectLst/>
                <a:uLnTx/>
                <a:uFillTx/>
                <a:latin typeface="times new roman"/>
                <a:ea typeface="+mn-ea"/>
                <a:cs typeface="+mn-cs"/>
              </a:rPr>
              <a:t>.</a:t>
            </a:r>
            <a:endParaRPr kumimoji="0" lang="vi-VN"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a:ea typeface="+mn-ea"/>
                <a:cs typeface="+mn-cs"/>
              </a:rPr>
              <a:t>- Thân </a:t>
            </a:r>
            <a:r>
              <a:rPr kumimoji="0" lang="en-US" sz="2400" b="1" i="0" u="none" strike="noStrike" kern="1200" cap="none" spc="0" normalizeH="0" baseline="0" noProof="0" dirty="0" err="1">
                <a:ln>
                  <a:noFill/>
                </a:ln>
                <a:solidFill>
                  <a:prstClr val="black"/>
                </a:solidFill>
                <a:effectLst/>
                <a:uLnTx/>
                <a:uFillTx/>
                <a:latin typeface="times new roman"/>
                <a:ea typeface="+mn-ea"/>
                <a:cs typeface="+mn-cs"/>
              </a:rPr>
              <a:t>bài</a:t>
            </a:r>
            <a:r>
              <a:rPr kumimoji="0" lang="en-US" sz="2400" b="1" i="0" u="none" strike="noStrike" kern="1200" cap="none" spc="0" normalizeH="0" baseline="0" noProof="0" dirty="0">
                <a:ln>
                  <a:noFill/>
                </a:ln>
                <a:solidFill>
                  <a:prstClr val="black"/>
                </a:solidFill>
                <a:effectLst/>
                <a:uLnTx/>
                <a:uFillTx/>
                <a:latin typeface="times new roman"/>
                <a:ea typeface="+mn-ea"/>
                <a:cs typeface="+mn-cs"/>
              </a:rPr>
              <a:t>:</a:t>
            </a: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lang="en-US" sz="2400" dirty="0">
                <a:solidFill>
                  <a:prstClr val="black"/>
                </a:solidFill>
                <a:latin typeface="times new roman"/>
              </a:rPr>
              <a:t>+</a:t>
            </a:r>
            <a:r>
              <a:rPr kumimoji="0" lang="en-US" sz="2400" b="0" i="0" u="none" strike="noStrike" kern="1200" cap="none" spc="0" normalizeH="0" baseline="0" noProof="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Phân</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tích</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nội</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dung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chủ</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đề</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của</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tác</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err="1">
                <a:ln>
                  <a:noFill/>
                </a:ln>
                <a:solidFill>
                  <a:prstClr val="black"/>
                </a:solidFill>
                <a:effectLst/>
                <a:uLnTx/>
                <a:uFillTx/>
                <a:latin typeface="times new roman"/>
                <a:ea typeface="+mn-ea"/>
                <a:cs typeface="+mn-cs"/>
              </a:rPr>
              <a:t>phẩm</a:t>
            </a:r>
            <a:r>
              <a:rPr kumimoji="0" lang="en-US" sz="2400" b="0" i="0" u="none" strike="noStrike" kern="1200" cap="none" spc="0" normalizeH="0" baseline="0" noProof="0">
                <a:ln>
                  <a:noFill/>
                </a:ln>
                <a:solidFill>
                  <a:prstClr val="black"/>
                </a:solidFill>
                <a:effectLst/>
                <a:uLnTx/>
                <a:uFillTx/>
                <a:latin typeface="times new roman"/>
                <a:ea typeface="+mn-ea"/>
                <a:cs typeface="+mn-cs"/>
              </a:rPr>
              <a:t> truyện (</a:t>
            </a:r>
            <a:r>
              <a:rPr lang="en-US" sz="2400" noProof="0" dirty="0" err="1">
                <a:solidFill>
                  <a:prstClr val="black"/>
                </a:solidFill>
                <a:latin typeface="times new roman"/>
              </a:rPr>
              <a:t>p</a:t>
            </a:r>
            <a:r>
              <a:rPr kumimoji="0" lang="en-US" sz="2400" b="0" i="0" u="none" strike="noStrike" kern="1200" cap="none" spc="0" normalizeH="0" baseline="0" noProof="0">
                <a:ln>
                  <a:noFill/>
                </a:ln>
                <a:solidFill>
                  <a:prstClr val="black"/>
                </a:solidFill>
                <a:effectLst/>
                <a:uLnTx/>
                <a:uFillTx/>
                <a:latin typeface="times new roman"/>
                <a:ea typeface="+mn-ea"/>
                <a:cs typeface="+mn-cs"/>
              </a:rPr>
              <a:t>hân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tích</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hiện</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thực</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đời</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sống</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hình</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tượng</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con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người</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tư</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tưởng</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tình</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cảm</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của</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nhà</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văn</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có</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lí</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lẽ</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và</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bằng</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chứng</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a:ea typeface="+mn-ea"/>
                <a:cs typeface="+mn-cs"/>
              </a:rPr>
              <a:t> </a:t>
            </a:r>
            <a:r>
              <a:rPr kumimoji="0" lang="en-US" sz="2400" b="0" i="0" u="none" strike="noStrike" kern="1200" cap="none" spc="0" normalizeH="0" baseline="0" noProof="0">
                <a:ln>
                  <a:noFill/>
                </a:ln>
                <a:solidFill>
                  <a:prstClr val="black"/>
                </a:solidFill>
                <a:effectLst/>
                <a:uLnTx/>
                <a:uFillTx/>
                <a:latin typeface="times new roman"/>
                <a:ea typeface="+mn-ea"/>
                <a:cs typeface="+mn-cs"/>
              </a:rPr>
              <a:t>+</a:t>
            </a:r>
            <a:r>
              <a:rPr kumimoji="0" lang="vi-VN" sz="2400" b="0" i="0" u="none" strike="noStrike" kern="1200" cap="none" spc="0" normalizeH="0" baseline="0" noProof="0">
                <a:ln>
                  <a:noFill/>
                </a:ln>
                <a:solidFill>
                  <a:prstClr val="black"/>
                </a:solidFill>
                <a:effectLst/>
                <a:uLnTx/>
                <a:uFillTx/>
                <a:latin typeface="times new roman"/>
                <a:ea typeface="+mn-ea"/>
                <a:cs typeface="+mn-cs"/>
              </a:rPr>
              <a:t> </a:t>
            </a:r>
            <a:r>
              <a:rPr kumimoji="0" lang="vi-VN" sz="2400" b="0" i="0" u="none" strike="noStrike" kern="1200" cap="none" spc="0" normalizeH="0" baseline="0" noProof="0" dirty="0">
                <a:ln>
                  <a:noFill/>
                </a:ln>
                <a:solidFill>
                  <a:prstClr val="black"/>
                </a:solidFill>
                <a:effectLst/>
                <a:uLnTx/>
                <a:uFillTx/>
                <a:latin typeface="times new roman"/>
                <a:ea typeface="+mn-ea"/>
                <a:cs typeface="+mn-cs"/>
              </a:rPr>
              <a:t>Phân tích những nét đặc sắc về hình thức nghệ thuật của tác phẩm (cốt truyện, ngôi kể, tình huống, nghệ thuật xây dựng nhân vật, ngôn ngữ, không gian, thời gian,…) và hiệu quả thẩm mĩ của nó, có lí lẽ và bằng chứng.</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a:ea typeface="+mn-ea"/>
                <a:cs typeface="+mn-cs"/>
              </a:rPr>
              <a:t>- </a:t>
            </a:r>
            <a:r>
              <a:rPr kumimoji="0" lang="vi-VN" sz="2400" b="1" i="0" u="none" strike="noStrike" kern="1200" cap="none" spc="0" normalizeH="0" baseline="0" noProof="0">
                <a:ln>
                  <a:noFill/>
                </a:ln>
                <a:solidFill>
                  <a:prstClr val="black"/>
                </a:solidFill>
                <a:effectLst/>
                <a:uLnTx/>
                <a:uFillTx/>
                <a:latin typeface="times new roman"/>
                <a:ea typeface="+mn-ea"/>
                <a:cs typeface="+mn-cs"/>
              </a:rPr>
              <a:t>Kết </a:t>
            </a:r>
            <a:r>
              <a:rPr kumimoji="0" lang="vi-VN" sz="2400" b="1" i="0" u="none" strike="noStrike" kern="1200" cap="none" spc="0" normalizeH="0" baseline="0" noProof="0" dirty="0">
                <a:ln>
                  <a:noFill/>
                </a:ln>
                <a:solidFill>
                  <a:prstClr val="black"/>
                </a:solidFill>
                <a:effectLst/>
                <a:uLnTx/>
                <a:uFillTx/>
                <a:latin typeface="times new roman"/>
                <a:ea typeface="+mn-ea"/>
                <a:cs typeface="+mn-cs"/>
              </a:rPr>
              <a:t>bài: </a:t>
            </a:r>
            <a:r>
              <a:rPr kumimoji="0" lang="vi-VN" sz="2400" b="0" i="0" u="none" strike="noStrike" kern="1200" cap="none" spc="0" normalizeH="0" baseline="0" noProof="0" dirty="0">
                <a:ln>
                  <a:noFill/>
                </a:ln>
                <a:solidFill>
                  <a:prstClr val="black"/>
                </a:solidFill>
                <a:effectLst/>
                <a:uLnTx/>
                <a:uFillTx/>
                <a:latin typeface="times new roman"/>
                <a:ea typeface="+mn-ea"/>
                <a:cs typeface="+mn-cs"/>
              </a:rPr>
              <a:t>khẳng định ý nghĩa, giá trị của tác phẩm truyện</a:t>
            </a:r>
            <a:endParaRPr lang="en-US" dirty="0"/>
          </a:p>
        </p:txBody>
      </p:sp>
    </p:spTree>
    <p:extLst>
      <p:ext uri="{BB962C8B-B14F-4D97-AF65-F5344CB8AC3E}">
        <p14:creationId xmlns:p14="http://schemas.microsoft.com/office/powerpoint/2010/main" val="152006170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Desktop\1634526846_hinh-nen-powerpoint-don-gian-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0413" cy="68774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33833" y="2362194"/>
            <a:ext cx="8869124" cy="2175596"/>
          </a:xfrm>
          <a:prstGeom prst="rect">
            <a:avLst/>
          </a:prstGeom>
          <a:noFill/>
        </p:spPr>
        <p:txBody>
          <a:bodyPr wrap="square" rtlCol="0">
            <a:spAutoFit/>
          </a:bodyPr>
          <a:lstStyle/>
          <a:p>
            <a:pPr algn="ctr">
              <a:lnSpc>
                <a:spcPct val="150000"/>
              </a:lnSpc>
            </a:pPr>
            <a:r>
              <a:rPr lang="en-US" sz="4800" b="1" dirty="0">
                <a:solidFill>
                  <a:srgbClr val="FF0000"/>
                </a:solidFill>
                <a:latin typeface="Times New Roman" pitchFamily="18" charset="0"/>
                <a:cs typeface="Times New Roman" pitchFamily="18" charset="0"/>
              </a:rPr>
              <a:t>IV. </a:t>
            </a:r>
            <a:r>
              <a:rPr lang="en-US" sz="4800" b="1" dirty="0" err="1">
                <a:solidFill>
                  <a:srgbClr val="FF0000"/>
                </a:solidFill>
                <a:latin typeface="Times New Roman" pitchFamily="18" charset="0"/>
                <a:cs typeface="Times New Roman" pitchFamily="18" charset="0"/>
              </a:rPr>
              <a:t>Thực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hành</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viết</a:t>
            </a:r>
            <a:r>
              <a:rPr lang="en-US" sz="4800" b="1" dirty="0">
                <a:solidFill>
                  <a:srgbClr val="FF0000"/>
                </a:solidFill>
                <a:latin typeface="Times New Roman" pitchFamily="18" charset="0"/>
                <a:cs typeface="Times New Roman" pitchFamily="18" charset="0"/>
              </a:rPr>
              <a:t> </a:t>
            </a:r>
          </a:p>
          <a:p>
            <a:pPr algn="ctr">
              <a:lnSpc>
                <a:spcPct val="150000"/>
              </a:lnSpc>
            </a:pPr>
            <a:r>
              <a:rPr lang="en-US" sz="4800" b="1" dirty="0" err="1">
                <a:solidFill>
                  <a:srgbClr val="FF0000"/>
                </a:solidFill>
                <a:latin typeface="Times New Roman" pitchFamily="18" charset="0"/>
                <a:cs typeface="Times New Roman" pitchFamily="18" charset="0"/>
              </a:rPr>
              <a:t>theo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các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bước</a:t>
            </a:r>
            <a:endParaRPr lang="en-US"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9237456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9746F-57CA-D1DD-CB9C-F1F77408A4DF}"/>
            </a:ext>
          </a:extLst>
        </p:cNvPr>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AB1F3A36-50D3-5C01-1AC3-4404044556B4}"/>
              </a:ext>
            </a:extLst>
          </p:cNvPr>
          <p:cNvSpPr/>
          <p:nvPr/>
        </p:nvSpPr>
        <p:spPr>
          <a:xfrm>
            <a:off x="1701487" y="-41892"/>
            <a:ext cx="10523355" cy="6933261"/>
          </a:xfrm>
          <a:custGeom>
            <a:avLst/>
            <a:gdLst>
              <a:gd name="connsiteX0" fmla="*/ 0 w 10551885"/>
              <a:gd name="connsiteY0" fmla="*/ 0 h 6908800"/>
              <a:gd name="connsiteX1" fmla="*/ 10551885 w 10551885"/>
              <a:gd name="connsiteY1" fmla="*/ 6908800 h 6908800"/>
              <a:gd name="connsiteX2" fmla="*/ 10551885 w 10551885"/>
              <a:gd name="connsiteY2" fmla="*/ 43543 h 6908800"/>
              <a:gd name="connsiteX3" fmla="*/ 0 w 10551885"/>
              <a:gd name="connsiteY3" fmla="*/ 0 h 6908800"/>
              <a:gd name="connsiteX0" fmla="*/ 0 w 10352709"/>
              <a:gd name="connsiteY0" fmla="*/ 83206 h 6865257"/>
              <a:gd name="connsiteX1" fmla="*/ 10352709 w 10352709"/>
              <a:gd name="connsiteY1" fmla="*/ 6865257 h 6865257"/>
              <a:gd name="connsiteX2" fmla="*/ 10352709 w 10352709"/>
              <a:gd name="connsiteY2" fmla="*/ 0 h 6865257"/>
              <a:gd name="connsiteX3" fmla="*/ 0 w 10352709"/>
              <a:gd name="connsiteY3" fmla="*/ 83206 h 6865257"/>
              <a:gd name="connsiteX0" fmla="*/ 0 w 10443244"/>
              <a:gd name="connsiteY0" fmla="*/ 0 h 6872586"/>
              <a:gd name="connsiteX1" fmla="*/ 10443244 w 10443244"/>
              <a:gd name="connsiteY1" fmla="*/ 6872586 h 6872586"/>
              <a:gd name="connsiteX2" fmla="*/ 10443244 w 10443244"/>
              <a:gd name="connsiteY2" fmla="*/ 7329 h 6872586"/>
              <a:gd name="connsiteX3" fmla="*/ 0 w 10443244"/>
              <a:gd name="connsiteY3" fmla="*/ 0 h 6872586"/>
              <a:gd name="connsiteX0" fmla="*/ 0 w 10488512"/>
              <a:gd name="connsiteY0" fmla="*/ 10778 h 6865257"/>
              <a:gd name="connsiteX1" fmla="*/ 10488512 w 10488512"/>
              <a:gd name="connsiteY1" fmla="*/ 6865257 h 6865257"/>
              <a:gd name="connsiteX2" fmla="*/ 10488512 w 10488512"/>
              <a:gd name="connsiteY2" fmla="*/ 0 h 6865257"/>
              <a:gd name="connsiteX3" fmla="*/ 0 w 10488512"/>
              <a:gd name="connsiteY3" fmla="*/ 10778 h 6865257"/>
              <a:gd name="connsiteX0" fmla="*/ 0 w 10515672"/>
              <a:gd name="connsiteY0" fmla="*/ 0 h 6881639"/>
              <a:gd name="connsiteX1" fmla="*/ 10515672 w 10515672"/>
              <a:gd name="connsiteY1" fmla="*/ 6881639 h 6881639"/>
              <a:gd name="connsiteX2" fmla="*/ 10515672 w 10515672"/>
              <a:gd name="connsiteY2" fmla="*/ 16382 h 6881639"/>
              <a:gd name="connsiteX3" fmla="*/ 0 w 10515672"/>
              <a:gd name="connsiteY3" fmla="*/ 0 h 6881639"/>
              <a:gd name="connsiteX0" fmla="*/ 0 w 10506619"/>
              <a:gd name="connsiteY0" fmla="*/ 0 h 6872585"/>
              <a:gd name="connsiteX1" fmla="*/ 10506619 w 10506619"/>
              <a:gd name="connsiteY1" fmla="*/ 6872585 h 6872585"/>
              <a:gd name="connsiteX2" fmla="*/ 10506619 w 10506619"/>
              <a:gd name="connsiteY2" fmla="*/ 7328 h 6872585"/>
              <a:gd name="connsiteX3" fmla="*/ 0 w 10506619"/>
              <a:gd name="connsiteY3" fmla="*/ 0 h 6872585"/>
              <a:gd name="connsiteX0" fmla="*/ 0 w 10506619"/>
              <a:gd name="connsiteY0" fmla="*/ 0 h 6872585"/>
              <a:gd name="connsiteX1" fmla="*/ 10479458 w 10506619"/>
              <a:gd name="connsiteY1" fmla="*/ 6872585 h 6872585"/>
              <a:gd name="connsiteX2" fmla="*/ 10506619 w 10506619"/>
              <a:gd name="connsiteY2" fmla="*/ 7328 h 6872585"/>
              <a:gd name="connsiteX3" fmla="*/ 0 w 10506619"/>
              <a:gd name="connsiteY3" fmla="*/ 0 h 6872585"/>
              <a:gd name="connsiteX0" fmla="*/ 0 w 10506619"/>
              <a:gd name="connsiteY0" fmla="*/ 0 h 6564767"/>
              <a:gd name="connsiteX1" fmla="*/ 10506618 w 10506619"/>
              <a:gd name="connsiteY1" fmla="*/ 6564767 h 6564767"/>
              <a:gd name="connsiteX2" fmla="*/ 10506619 w 10506619"/>
              <a:gd name="connsiteY2" fmla="*/ 7328 h 6564767"/>
              <a:gd name="connsiteX3" fmla="*/ 0 w 10506619"/>
              <a:gd name="connsiteY3" fmla="*/ 0 h 6564767"/>
              <a:gd name="connsiteX0" fmla="*/ 0 w 10524725"/>
              <a:gd name="connsiteY0" fmla="*/ 0 h 6890692"/>
              <a:gd name="connsiteX1" fmla="*/ 10524725 w 10524725"/>
              <a:gd name="connsiteY1" fmla="*/ 6890692 h 6890692"/>
              <a:gd name="connsiteX2" fmla="*/ 10506619 w 10524725"/>
              <a:gd name="connsiteY2" fmla="*/ 7328 h 6890692"/>
              <a:gd name="connsiteX3" fmla="*/ 0 w 10524725"/>
              <a:gd name="connsiteY3" fmla="*/ 0 h 6890692"/>
              <a:gd name="connsiteX0" fmla="*/ 0 w 10524725"/>
              <a:gd name="connsiteY0" fmla="*/ 43472 h 6934164"/>
              <a:gd name="connsiteX1" fmla="*/ 10524725 w 10524725"/>
              <a:gd name="connsiteY1" fmla="*/ 6934164 h 6934164"/>
              <a:gd name="connsiteX2" fmla="*/ 10519319 w 10524725"/>
              <a:gd name="connsiteY2" fmla="*/ 0 h 6934164"/>
              <a:gd name="connsiteX3" fmla="*/ 0 w 10524725"/>
              <a:gd name="connsiteY3" fmla="*/ 43472 h 6934164"/>
              <a:gd name="connsiteX0" fmla="*/ 0 w 10524725"/>
              <a:gd name="connsiteY0" fmla="*/ 30772 h 6934164"/>
              <a:gd name="connsiteX1" fmla="*/ 10524725 w 10524725"/>
              <a:gd name="connsiteY1" fmla="*/ 6934164 h 6934164"/>
              <a:gd name="connsiteX2" fmla="*/ 10519319 w 10524725"/>
              <a:gd name="connsiteY2" fmla="*/ 0 h 6934164"/>
              <a:gd name="connsiteX3" fmla="*/ 0 w 10524725"/>
              <a:gd name="connsiteY3" fmla="*/ 30772 h 6934164"/>
            </a:gdLst>
            <a:ahLst/>
            <a:cxnLst>
              <a:cxn ang="0">
                <a:pos x="connsiteX0" y="connsiteY0"/>
              </a:cxn>
              <a:cxn ang="0">
                <a:pos x="connsiteX1" y="connsiteY1"/>
              </a:cxn>
              <a:cxn ang="0">
                <a:pos x="connsiteX2" y="connsiteY2"/>
              </a:cxn>
              <a:cxn ang="0">
                <a:pos x="connsiteX3" y="connsiteY3"/>
              </a:cxn>
            </a:cxnLst>
            <a:rect l="l" t="t" r="r" b="b"/>
            <a:pathLst>
              <a:path w="10524725" h="6934164">
                <a:moveTo>
                  <a:pt x="0" y="30772"/>
                </a:moveTo>
                <a:lnTo>
                  <a:pt x="10524725" y="6934164"/>
                </a:lnTo>
                <a:cubicBezTo>
                  <a:pt x="10524725" y="4748351"/>
                  <a:pt x="10519319" y="2185813"/>
                  <a:pt x="10519319" y="0"/>
                </a:cubicBezTo>
                <a:lnTo>
                  <a:pt x="0" y="30772"/>
                </a:lnTo>
                <a:close/>
              </a:path>
            </a:pathLst>
          </a:custGeom>
          <a:solidFill>
            <a:srgbClr val="F0C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zh-CN" altLang="en-US">
              <a:solidFill>
                <a:prstClr val="white"/>
              </a:solidFill>
              <a:latin typeface="等线" panose="020F0502020204030204"/>
              <a:ea typeface="等线" panose="02010600030101010101" pitchFamily="2" charset="-122"/>
            </a:endParaRPr>
          </a:p>
        </p:txBody>
      </p:sp>
      <p:sp>
        <p:nvSpPr>
          <p:cNvPr id="5" name="任意多边形: 形状 4">
            <a:extLst>
              <a:ext uri="{FF2B5EF4-FFF2-40B4-BE49-F238E27FC236}">
                <a16:creationId xmlns:a16="http://schemas.microsoft.com/office/drawing/2014/main" id="{81FA2C0F-3282-9C11-D9DC-4E744289F89C}"/>
              </a:ext>
            </a:extLst>
          </p:cNvPr>
          <p:cNvSpPr/>
          <p:nvPr/>
        </p:nvSpPr>
        <p:spPr>
          <a:xfrm>
            <a:off x="0" y="-45485"/>
            <a:ext cx="12204925" cy="6933261"/>
          </a:xfrm>
          <a:custGeom>
            <a:avLst/>
            <a:gdLst>
              <a:gd name="connsiteX0" fmla="*/ 14514 w 12206514"/>
              <a:gd name="connsiteY0" fmla="*/ 29029 h 6923314"/>
              <a:gd name="connsiteX1" fmla="*/ 0 w 12206514"/>
              <a:gd name="connsiteY1" fmla="*/ 6923314 h 6923314"/>
              <a:gd name="connsiteX2" fmla="*/ 12206514 w 12206514"/>
              <a:gd name="connsiteY2" fmla="*/ 6908800 h 6923314"/>
              <a:gd name="connsiteX3" fmla="*/ 1712685 w 12206514"/>
              <a:gd name="connsiteY3" fmla="*/ 0 h 6923314"/>
              <a:gd name="connsiteX4" fmla="*/ 14514 w 12206514"/>
              <a:gd name="connsiteY4" fmla="*/ 29029 h 6923314"/>
              <a:gd name="connsiteX0" fmla="*/ 14514 w 12206514"/>
              <a:gd name="connsiteY0" fmla="*/ 1868 h 6896153"/>
              <a:gd name="connsiteX1" fmla="*/ 0 w 12206514"/>
              <a:gd name="connsiteY1" fmla="*/ 6896153 h 6896153"/>
              <a:gd name="connsiteX2" fmla="*/ 12206514 w 12206514"/>
              <a:gd name="connsiteY2" fmla="*/ 6881639 h 6896153"/>
              <a:gd name="connsiteX3" fmla="*/ 1712685 w 12206514"/>
              <a:gd name="connsiteY3" fmla="*/ 0 h 6896153"/>
              <a:gd name="connsiteX4" fmla="*/ 14514 w 12206514"/>
              <a:gd name="connsiteY4" fmla="*/ 1868 h 6896153"/>
              <a:gd name="connsiteX0" fmla="*/ 4989 w 12206514"/>
              <a:gd name="connsiteY0" fmla="*/ 0 h 6903832"/>
              <a:gd name="connsiteX1" fmla="*/ 0 w 12206514"/>
              <a:gd name="connsiteY1" fmla="*/ 6903832 h 6903832"/>
              <a:gd name="connsiteX2" fmla="*/ 12206514 w 12206514"/>
              <a:gd name="connsiteY2" fmla="*/ 6889318 h 6903832"/>
              <a:gd name="connsiteX3" fmla="*/ 1712685 w 12206514"/>
              <a:gd name="connsiteY3" fmla="*/ 7679 h 6903832"/>
              <a:gd name="connsiteX4" fmla="*/ 4989 w 12206514"/>
              <a:gd name="connsiteY4" fmla="*/ 0 h 6903832"/>
              <a:gd name="connsiteX0" fmla="*/ 4989 w 12206514"/>
              <a:gd name="connsiteY0" fmla="*/ 0 h 6903832"/>
              <a:gd name="connsiteX1" fmla="*/ 0 w 12206514"/>
              <a:gd name="connsiteY1" fmla="*/ 6903832 h 6903832"/>
              <a:gd name="connsiteX2" fmla="*/ 12206514 w 12206514"/>
              <a:gd name="connsiteY2" fmla="*/ 6889318 h 6903832"/>
              <a:gd name="connsiteX3" fmla="*/ 1731735 w 12206514"/>
              <a:gd name="connsiteY3" fmla="*/ 7679 h 6903832"/>
              <a:gd name="connsiteX4" fmla="*/ 4989 w 12206514"/>
              <a:gd name="connsiteY4" fmla="*/ 0 h 690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514" h="6903832">
                <a:moveTo>
                  <a:pt x="4989" y="0"/>
                </a:moveTo>
                <a:lnTo>
                  <a:pt x="0" y="6903832"/>
                </a:lnTo>
                <a:lnTo>
                  <a:pt x="12206514" y="6889318"/>
                </a:lnTo>
                <a:lnTo>
                  <a:pt x="1731735" y="7679"/>
                </a:lnTo>
                <a:lnTo>
                  <a:pt x="4989" y="0"/>
                </a:lnTo>
                <a:close/>
              </a:path>
            </a:pathLst>
          </a:custGeom>
          <a:solidFill>
            <a:srgbClr val="7C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zh-CN" altLang="en-US">
              <a:solidFill>
                <a:prstClr val="white"/>
              </a:solidFill>
              <a:latin typeface="等线" panose="020F0502020204030204"/>
              <a:ea typeface="等线" panose="02010600030101010101" pitchFamily="2" charset="-122"/>
            </a:endParaRPr>
          </a:p>
        </p:txBody>
      </p:sp>
      <p:pic>
        <p:nvPicPr>
          <p:cNvPr id="6" name="图片 5">
            <a:extLst>
              <a:ext uri="{FF2B5EF4-FFF2-40B4-BE49-F238E27FC236}">
                <a16:creationId xmlns:a16="http://schemas.microsoft.com/office/drawing/2014/main" id="{7176CDB4-8437-20AF-5A2D-AB28377FF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64" y="357544"/>
            <a:ext cx="11313684" cy="6144501"/>
          </a:xfrm>
          <a:prstGeom prst="rect">
            <a:avLst/>
          </a:prstGeom>
          <a:effectLst>
            <a:outerShdw blurRad="139700" sx="101000" sy="101000" algn="ctr" rotWithShape="0">
              <a:prstClr val="black">
                <a:alpha val="20000"/>
              </a:prstClr>
            </a:outerShdw>
          </a:effectLst>
        </p:spPr>
      </p:pic>
      <p:pic>
        <p:nvPicPr>
          <p:cNvPr id="7" name="图片 6">
            <a:extLst>
              <a:ext uri="{FF2B5EF4-FFF2-40B4-BE49-F238E27FC236}">
                <a16:creationId xmlns:a16="http://schemas.microsoft.com/office/drawing/2014/main" id="{7DF80E18-A131-DA79-2722-4E8137FEE7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60894" y="4760063"/>
            <a:ext cx="1329517" cy="2098285"/>
          </a:xfrm>
          <a:prstGeom prst="rect">
            <a:avLst/>
          </a:prstGeom>
        </p:spPr>
      </p:pic>
      <p:pic>
        <p:nvPicPr>
          <p:cNvPr id="8" name="图片 7">
            <a:extLst>
              <a:ext uri="{FF2B5EF4-FFF2-40B4-BE49-F238E27FC236}">
                <a16:creationId xmlns:a16="http://schemas.microsoft.com/office/drawing/2014/main" id="{36F4BDA0-60B7-50AE-1BB4-2F8C80D8CC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71" y="1239"/>
            <a:ext cx="1403935" cy="1053963"/>
          </a:xfrm>
          <a:prstGeom prst="rect">
            <a:avLst/>
          </a:prstGeom>
        </p:spPr>
      </p:pic>
      <p:pic>
        <p:nvPicPr>
          <p:cNvPr id="18" name="图片 6">
            <a:extLst>
              <a:ext uri="{FF2B5EF4-FFF2-40B4-BE49-F238E27FC236}">
                <a16:creationId xmlns:a16="http://schemas.microsoft.com/office/drawing/2014/main" id="{A4C78DCB-9E39-D21C-BFF9-3D9243BEEF6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315"/>
          <a:stretch/>
        </p:blipFill>
        <p:spPr>
          <a:xfrm>
            <a:off x="-526566" y="1436562"/>
            <a:ext cx="6923321" cy="5101483"/>
          </a:xfrm>
          <a:prstGeom prst="rect">
            <a:avLst/>
          </a:prstGeom>
        </p:spPr>
      </p:pic>
      <p:pic>
        <p:nvPicPr>
          <p:cNvPr id="19" name="图片 2">
            <a:extLst>
              <a:ext uri="{FF2B5EF4-FFF2-40B4-BE49-F238E27FC236}">
                <a16:creationId xmlns:a16="http://schemas.microsoft.com/office/drawing/2014/main" id="{BF1DE4F7-EA90-F4E7-B264-999D53D06B7A}"/>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6475126" y="378874"/>
            <a:ext cx="4506679" cy="4210691"/>
          </a:xfrm>
          <a:prstGeom prst="rect">
            <a:avLst/>
          </a:prstGeom>
        </p:spPr>
      </p:pic>
      <p:sp>
        <p:nvSpPr>
          <p:cNvPr id="20" name="文本框 43">
            <a:extLst>
              <a:ext uri="{FF2B5EF4-FFF2-40B4-BE49-F238E27FC236}">
                <a16:creationId xmlns:a16="http://schemas.microsoft.com/office/drawing/2014/main" id="{8C108075-69D4-35E7-8381-EB8D7E528AC6}"/>
              </a:ext>
            </a:extLst>
          </p:cNvPr>
          <p:cNvSpPr txBox="1"/>
          <p:nvPr/>
        </p:nvSpPr>
        <p:spPr>
          <a:xfrm>
            <a:off x="7233690" y="2191475"/>
            <a:ext cx="3026842" cy="707886"/>
          </a:xfrm>
          <a:prstGeom prst="rect">
            <a:avLst/>
          </a:prstGeom>
          <a:noFill/>
        </p:spPr>
        <p:txBody>
          <a:bodyPr wrap="square" rtlCol="0">
            <a:spAutoFit/>
          </a:bodyPr>
          <a:lstStyle/>
          <a:p>
            <a:pPr algn="ctr"/>
            <a:r>
              <a:rPr lang="vi-VN" sz="2000" b="1" i="1" dirty="0">
                <a:latin typeface="Times New Roman" panose="02020603050405020304" pitchFamily="18" charset="0"/>
                <a:cs typeface="Times New Roman" panose="02020603050405020304" pitchFamily="18" charset="0"/>
              </a:rPr>
              <a:t>Xác định mục đích viết </a:t>
            </a:r>
          </a:p>
          <a:p>
            <a:pPr algn="ctr"/>
            <a:r>
              <a:rPr lang="vi-VN" sz="2000" b="1" i="1" dirty="0">
                <a:latin typeface="Times New Roman" panose="02020603050405020304" pitchFamily="18" charset="0"/>
                <a:cs typeface="Times New Roman" panose="02020603050405020304" pitchFamily="18" charset="0"/>
              </a:rPr>
              <a:t>và người đọc</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640456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750"/>
                                        <p:tgtEl>
                                          <p:spTgt spid="4"/>
                                        </p:tgtEl>
                                      </p:cBhvr>
                                    </p:animEffect>
                                  </p:childTnLst>
                                </p:cTn>
                              </p:par>
                            </p:childTnLst>
                          </p:cTn>
                        </p:par>
                        <p:par>
                          <p:cTn id="11" fill="hold">
                            <p:stCondLst>
                              <p:cond delay="75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750" fill="hold"/>
                                        <p:tgtEl>
                                          <p:spTgt spid="6"/>
                                        </p:tgtEl>
                                        <p:attrNameLst>
                                          <p:attrName>ppt_w</p:attrName>
                                        </p:attrNameLst>
                                      </p:cBhvr>
                                      <p:tavLst>
                                        <p:tav tm="0">
                                          <p:val>
                                            <p:fltVal val="0"/>
                                          </p:val>
                                        </p:tav>
                                        <p:tav tm="100000">
                                          <p:val>
                                            <p:strVal val="#ppt_w"/>
                                          </p:val>
                                        </p:tav>
                                      </p:tavLst>
                                    </p:anim>
                                    <p:anim calcmode="lin" valueType="num">
                                      <p:cBhvr>
                                        <p:cTn id="15" dur="750" fill="hold"/>
                                        <p:tgtEl>
                                          <p:spTgt spid="6"/>
                                        </p:tgtEl>
                                        <p:attrNameLst>
                                          <p:attrName>ppt_h</p:attrName>
                                        </p:attrNameLst>
                                      </p:cBhvr>
                                      <p:tavLst>
                                        <p:tav tm="0">
                                          <p:val>
                                            <p:fltVal val="0"/>
                                          </p:val>
                                        </p:tav>
                                        <p:tav tm="100000">
                                          <p:val>
                                            <p:strVal val="#ppt_h"/>
                                          </p:val>
                                        </p:tav>
                                      </p:tavLst>
                                    </p:anim>
                                    <p:animEffect transition="in" filter="fade">
                                      <p:cBhvr>
                                        <p:cTn id="16" dur="750"/>
                                        <p:tgtEl>
                                          <p:spTgt spid="6"/>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750" fill="hold"/>
                                        <p:tgtEl>
                                          <p:spTgt spid="8"/>
                                        </p:tgtEl>
                                        <p:attrNameLst>
                                          <p:attrName>ppt_w</p:attrName>
                                        </p:attrNameLst>
                                      </p:cBhvr>
                                      <p:tavLst>
                                        <p:tav tm="0">
                                          <p:val>
                                            <p:fltVal val="0"/>
                                          </p:val>
                                        </p:tav>
                                        <p:tav tm="100000">
                                          <p:val>
                                            <p:strVal val="#ppt_w"/>
                                          </p:val>
                                        </p:tav>
                                      </p:tavLst>
                                    </p:anim>
                                    <p:anim calcmode="lin" valueType="num">
                                      <p:cBhvr>
                                        <p:cTn id="21" dur="750" fill="hold"/>
                                        <p:tgtEl>
                                          <p:spTgt spid="8"/>
                                        </p:tgtEl>
                                        <p:attrNameLst>
                                          <p:attrName>ppt_h</p:attrName>
                                        </p:attrNameLst>
                                      </p:cBhvr>
                                      <p:tavLst>
                                        <p:tav tm="0">
                                          <p:val>
                                            <p:fltVal val="0"/>
                                          </p:val>
                                        </p:tav>
                                        <p:tav tm="100000">
                                          <p:val>
                                            <p:strVal val="#ppt_h"/>
                                          </p:val>
                                        </p:tav>
                                      </p:tavLst>
                                    </p:anim>
                                    <p:anim calcmode="lin" valueType="num">
                                      <p:cBhvr>
                                        <p:cTn id="22" dur="750" fill="hold"/>
                                        <p:tgtEl>
                                          <p:spTgt spid="8"/>
                                        </p:tgtEl>
                                        <p:attrNameLst>
                                          <p:attrName>style.rotation</p:attrName>
                                        </p:attrNameLst>
                                      </p:cBhvr>
                                      <p:tavLst>
                                        <p:tav tm="0">
                                          <p:val>
                                            <p:fltVal val="90"/>
                                          </p:val>
                                        </p:tav>
                                        <p:tav tm="100000">
                                          <p:val>
                                            <p:fltVal val="0"/>
                                          </p:val>
                                        </p:tav>
                                      </p:tavLst>
                                    </p:anim>
                                    <p:animEffect transition="in" filter="fade">
                                      <p:cBhvr>
                                        <p:cTn id="23" dur="750"/>
                                        <p:tgtEl>
                                          <p:spTgt spid="8"/>
                                        </p:tgtEl>
                                      </p:cBhvr>
                                    </p:animEffect>
                                  </p:childTnLst>
                                </p:cTn>
                              </p:par>
                            </p:childTnLst>
                          </p:cTn>
                        </p:par>
                        <p:par>
                          <p:cTn id="24" fill="hold">
                            <p:stCondLst>
                              <p:cond delay="225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75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500"/>
                            </p:stCondLst>
                            <p:childTnLst>
                              <p:par>
                                <p:cTn id="34" presetID="42"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50"/>
                                        <p:tgtEl>
                                          <p:spTgt spid="19"/>
                                        </p:tgtEl>
                                      </p:cBhvr>
                                    </p:animEffect>
                                    <p:anim calcmode="lin" valueType="num">
                                      <p:cBhvr>
                                        <p:cTn id="37" dur="750" fill="hold"/>
                                        <p:tgtEl>
                                          <p:spTgt spid="19"/>
                                        </p:tgtEl>
                                        <p:attrNameLst>
                                          <p:attrName>ppt_x</p:attrName>
                                        </p:attrNameLst>
                                      </p:cBhvr>
                                      <p:tavLst>
                                        <p:tav tm="0">
                                          <p:val>
                                            <p:strVal val="#ppt_x"/>
                                          </p:val>
                                        </p:tav>
                                        <p:tav tm="100000">
                                          <p:val>
                                            <p:strVal val="#ppt_x"/>
                                          </p:val>
                                        </p:tav>
                                      </p:tavLst>
                                    </p:anim>
                                    <p:anim calcmode="lin" valueType="num">
                                      <p:cBhvr>
                                        <p:cTn id="38" dur="75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Desktop\1634526833_hinh-nen-powerpoint-don-gia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02590" cy="6859588"/>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a:extLst>
              <a:ext uri="{FF2B5EF4-FFF2-40B4-BE49-F238E27FC236}">
                <a16:creationId xmlns:a16="http://schemas.microsoft.com/office/drawing/2014/main" id="{844A710B-F3BE-4928-A3BC-31EC89E4C576}"/>
              </a:ext>
            </a:extLst>
          </p:cNvPr>
          <p:cNvSpPr txBox="1"/>
          <p:nvPr/>
        </p:nvSpPr>
        <p:spPr>
          <a:xfrm>
            <a:off x="1812779" y="1266261"/>
            <a:ext cx="8552677" cy="646331"/>
          </a:xfrm>
          <a:prstGeom prst="rect">
            <a:avLst/>
          </a:prstGeom>
          <a:noFill/>
        </p:spPr>
        <p:txBody>
          <a:bodyPr wrap="square" rtlCol="0">
            <a:spAutoFit/>
          </a:bodyPr>
          <a:lstStyle/>
          <a:p>
            <a:pPr defTabSz="914309"/>
            <a:r>
              <a:rPr lang="en-US" altLang="zh-CN" sz="3600" b="1" i="1" dirty="0">
                <a:latin typeface="Times New Roman" panose="02020603050405020304" pitchFamily="18" charset="0"/>
                <a:ea typeface="小考拉体" panose="02000503000000000000" pitchFamily="2" charset="-122"/>
                <a:cs typeface="Times New Roman" panose="02020603050405020304" pitchFamily="18" charset="0"/>
              </a:rPr>
              <a:t>1. </a:t>
            </a:r>
            <a:r>
              <a:rPr lang="en-US" altLang="zh-CN" sz="3600" b="1" i="1" dirty="0" err="1">
                <a:latin typeface="Times New Roman" panose="02020603050405020304" pitchFamily="18" charset="0"/>
                <a:ea typeface="小考拉体" panose="02000503000000000000" pitchFamily="2" charset="-122"/>
                <a:cs typeface="Times New Roman" panose="02020603050405020304" pitchFamily="18" charset="0"/>
              </a:rPr>
              <a:t>Trước</a:t>
            </a:r>
            <a:r>
              <a:rPr lang="en-US" altLang="zh-CN" sz="3600" b="1" i="1" dirty="0">
                <a:latin typeface="Times New Roman" panose="02020603050405020304" pitchFamily="18" charset="0"/>
                <a:ea typeface="小考拉体" panose="02000503000000000000" pitchFamily="2" charset="-122"/>
                <a:cs typeface="Times New Roman" panose="02020603050405020304" pitchFamily="18" charset="0"/>
              </a:rPr>
              <a:t> </a:t>
            </a:r>
            <a:r>
              <a:rPr lang="en-US" altLang="zh-CN" sz="3600" b="1" i="1" dirty="0" err="1">
                <a:latin typeface="Times New Roman" panose="02020603050405020304" pitchFamily="18" charset="0"/>
                <a:ea typeface="小考拉体" panose="02000503000000000000" pitchFamily="2" charset="-122"/>
                <a:cs typeface="Times New Roman" panose="02020603050405020304" pitchFamily="18" charset="0"/>
              </a:rPr>
              <a:t>khi</a:t>
            </a:r>
            <a:r>
              <a:rPr lang="en-US" altLang="zh-CN" sz="3600" b="1" i="1" dirty="0">
                <a:latin typeface="Times New Roman" panose="02020603050405020304" pitchFamily="18" charset="0"/>
                <a:ea typeface="小考拉体" panose="02000503000000000000" pitchFamily="2" charset="-122"/>
                <a:cs typeface="Times New Roman" panose="02020603050405020304" pitchFamily="18" charset="0"/>
              </a:rPr>
              <a:t> </a:t>
            </a:r>
            <a:r>
              <a:rPr lang="en-US" altLang="zh-CN" sz="3600" b="1" i="1" dirty="0" err="1">
                <a:latin typeface="Times New Roman" panose="02020603050405020304" pitchFamily="18" charset="0"/>
                <a:ea typeface="小考拉体" panose="02000503000000000000" pitchFamily="2" charset="-122"/>
                <a:cs typeface="Times New Roman" panose="02020603050405020304" pitchFamily="18" charset="0"/>
              </a:rPr>
              <a:t>viết</a:t>
            </a:r>
            <a:endParaRPr lang="zh-CN" altLang="en-US" sz="3600" b="1" i="1" dirty="0">
              <a:effectLst>
                <a:outerShdw blurRad="38100" dist="38100" dir="2700000" algn="tl">
                  <a:srgbClr val="000000">
                    <a:alpha val="43137"/>
                  </a:srgbClr>
                </a:outerShdw>
              </a:effectLst>
              <a:latin typeface="Times New Roman" panose="02020603050405020304" pitchFamily="18" charset="0"/>
              <a:ea typeface="小考拉体" panose="02000503000000000000" pitchFamily="2" charset="-122"/>
              <a:cs typeface="Times New Roman" panose="02020603050405020304" pitchFamily="18" charset="0"/>
            </a:endParaRPr>
          </a:p>
        </p:txBody>
      </p:sp>
      <p:sp>
        <p:nvSpPr>
          <p:cNvPr id="19" name="文本框 9">
            <a:extLst>
              <a:ext uri="{FF2B5EF4-FFF2-40B4-BE49-F238E27FC236}">
                <a16:creationId xmlns:a16="http://schemas.microsoft.com/office/drawing/2014/main" id="{075D01D2-2E66-4BB9-882C-4CF608B30E10}"/>
              </a:ext>
            </a:extLst>
          </p:cNvPr>
          <p:cNvSpPr txBox="1"/>
          <p:nvPr/>
        </p:nvSpPr>
        <p:spPr>
          <a:xfrm>
            <a:off x="3893471" y="4609544"/>
            <a:ext cx="2471864" cy="523220"/>
          </a:xfrm>
          <a:prstGeom prst="rect">
            <a:avLst/>
          </a:prstGeom>
          <a:noFill/>
        </p:spPr>
        <p:txBody>
          <a:bodyPr wrap="square" rtlCol="0">
            <a:spAutoFit/>
          </a:bodyPr>
          <a:lstStyle/>
          <a:p>
            <a:pPr algn="just"/>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dàn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effectLst/>
              <a:latin typeface=".VnTime"/>
              <a:ea typeface="Times New Roman" panose="02020603050405020304" pitchFamily="18" charset="0"/>
              <a:cs typeface="Times New Roman" panose="02020603050405020304" pitchFamily="18" charset="0"/>
            </a:endParaRPr>
          </a:p>
        </p:txBody>
      </p:sp>
      <p:sp>
        <p:nvSpPr>
          <p:cNvPr id="21" name="文本框 11">
            <a:extLst>
              <a:ext uri="{FF2B5EF4-FFF2-40B4-BE49-F238E27FC236}">
                <a16:creationId xmlns:a16="http://schemas.microsoft.com/office/drawing/2014/main" id="{7B1AF1A3-C8EE-42B4-A9C8-2558DD712418}"/>
              </a:ext>
            </a:extLst>
          </p:cNvPr>
          <p:cNvSpPr txBox="1"/>
          <p:nvPr/>
        </p:nvSpPr>
        <p:spPr>
          <a:xfrm>
            <a:off x="1674237" y="4651071"/>
            <a:ext cx="732798" cy="523152"/>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zh-CN"/>
            </a:defPPr>
            <a:lvl1pPr>
              <a:defRPr sz="4000">
                <a:solidFill>
                  <a:prstClr val="white"/>
                </a:solidFill>
                <a:latin typeface="+mn-ea"/>
              </a:defRPr>
            </a:lvl1pPr>
          </a:lstStyle>
          <a:p>
            <a:pPr algn="ctr" defTabSz="914309">
              <a:defRPr/>
            </a:pPr>
            <a:r>
              <a:rPr lang="en-US" altLang="zh-CN" sz="2800" dirty="0">
                <a:latin typeface="字魂100号-方方先锋体" panose="00000500000000000000" pitchFamily="2" charset="-122"/>
                <a:ea typeface="字魂100号-方方先锋体" panose="00000500000000000000" pitchFamily="2" charset="-122"/>
              </a:rPr>
              <a:t>c</a:t>
            </a:r>
            <a:endParaRPr lang="zh-CN" altLang="en-US" sz="2800" dirty="0">
              <a:latin typeface="字魂100号-方方先锋体" panose="00000500000000000000" pitchFamily="2" charset="-122"/>
              <a:ea typeface="字魂100号-方方先锋体" panose="00000500000000000000" pitchFamily="2" charset="-122"/>
            </a:endParaRPr>
          </a:p>
        </p:txBody>
      </p:sp>
      <p:sp>
        <p:nvSpPr>
          <p:cNvPr id="22" name="Freeform 30">
            <a:extLst>
              <a:ext uri="{FF2B5EF4-FFF2-40B4-BE49-F238E27FC236}">
                <a16:creationId xmlns:a16="http://schemas.microsoft.com/office/drawing/2014/main" id="{054D60C4-09A4-4EC1-9620-22FB6F6332F2}"/>
              </a:ext>
            </a:extLst>
          </p:cNvPr>
          <p:cNvSpPr>
            <a:spLocks noEditPoints="1"/>
          </p:cNvSpPr>
          <p:nvPr/>
        </p:nvSpPr>
        <p:spPr bwMode="auto">
          <a:xfrm>
            <a:off x="2922109" y="4651071"/>
            <a:ext cx="436976" cy="440167"/>
          </a:xfrm>
          <a:custGeom>
            <a:avLst/>
            <a:gdLst>
              <a:gd name="T0" fmla="*/ 84 w 184"/>
              <a:gd name="T1" fmla="*/ 72 h 184"/>
              <a:gd name="T2" fmla="*/ 64 w 184"/>
              <a:gd name="T3" fmla="*/ 81 h 184"/>
              <a:gd name="T4" fmla="*/ 73 w 184"/>
              <a:gd name="T5" fmla="*/ 78 h 184"/>
              <a:gd name="T6" fmla="*/ 78 w 184"/>
              <a:gd name="T7" fmla="*/ 83 h 184"/>
              <a:gd name="T8" fmla="*/ 67 w 184"/>
              <a:gd name="T9" fmla="*/ 121 h 184"/>
              <a:gd name="T10" fmla="*/ 88 w 184"/>
              <a:gd name="T11" fmla="*/ 113 h 184"/>
              <a:gd name="T12" fmla="*/ 67 w 184"/>
              <a:gd name="T13" fmla="*/ 104 h 184"/>
              <a:gd name="T14" fmla="*/ 73 w 184"/>
              <a:gd name="T15" fmla="*/ 110 h 184"/>
              <a:gd name="T16" fmla="*/ 79 w 184"/>
              <a:gd name="T17" fmla="*/ 113 h 184"/>
              <a:gd name="T18" fmla="*/ 73 w 184"/>
              <a:gd name="T19" fmla="*/ 115 h 184"/>
              <a:gd name="T20" fmla="*/ 141 w 184"/>
              <a:gd name="T21" fmla="*/ 93 h 184"/>
              <a:gd name="T22" fmla="*/ 132 w 184"/>
              <a:gd name="T23" fmla="*/ 72 h 184"/>
              <a:gd name="T24" fmla="*/ 138 w 184"/>
              <a:gd name="T25" fmla="*/ 78 h 184"/>
              <a:gd name="T26" fmla="*/ 144 w 184"/>
              <a:gd name="T27" fmla="*/ 81 h 184"/>
              <a:gd name="T28" fmla="*/ 138 w 184"/>
              <a:gd name="T29" fmla="*/ 78 h 184"/>
              <a:gd name="T30" fmla="*/ 120 w 184"/>
              <a:gd name="T31" fmla="*/ 81 h 184"/>
              <a:gd name="T32" fmla="*/ 100 w 184"/>
              <a:gd name="T33" fmla="*/ 72 h 184"/>
              <a:gd name="T34" fmla="*/ 106 w 184"/>
              <a:gd name="T35" fmla="*/ 78 h 184"/>
              <a:gd name="T36" fmla="*/ 112 w 184"/>
              <a:gd name="T37" fmla="*/ 81 h 184"/>
              <a:gd name="T38" fmla="*/ 106 w 184"/>
              <a:gd name="T39" fmla="*/ 78 h 184"/>
              <a:gd name="T40" fmla="*/ 84 w 184"/>
              <a:gd name="T41" fmla="*/ 153 h 184"/>
              <a:gd name="T42" fmla="*/ 67 w 184"/>
              <a:gd name="T43" fmla="*/ 136 h 184"/>
              <a:gd name="T44" fmla="*/ 73 w 184"/>
              <a:gd name="T45" fmla="*/ 142 h 184"/>
              <a:gd name="T46" fmla="*/ 78 w 184"/>
              <a:gd name="T47" fmla="*/ 142 h 184"/>
              <a:gd name="T48" fmla="*/ 73 w 184"/>
              <a:gd name="T49" fmla="*/ 147 h 184"/>
              <a:gd name="T50" fmla="*/ 177 w 184"/>
              <a:gd name="T51" fmla="*/ 0 h 184"/>
              <a:gd name="T52" fmla="*/ 177 w 184"/>
              <a:gd name="T53" fmla="*/ 184 h 184"/>
              <a:gd name="T54" fmla="*/ 170 w 184"/>
              <a:gd name="T55" fmla="*/ 170 h 184"/>
              <a:gd name="T56" fmla="*/ 170 w 184"/>
              <a:gd name="T57" fmla="*/ 47 h 184"/>
              <a:gd name="T58" fmla="*/ 28 w 184"/>
              <a:gd name="T59" fmla="*/ 25 h 184"/>
              <a:gd name="T60" fmla="*/ 66 w 184"/>
              <a:gd name="T61" fmla="*/ 25 h 184"/>
              <a:gd name="T62" fmla="*/ 104 w 184"/>
              <a:gd name="T63" fmla="*/ 25 h 184"/>
              <a:gd name="T64" fmla="*/ 142 w 184"/>
              <a:gd name="T65" fmla="*/ 25 h 184"/>
              <a:gd name="T66" fmla="*/ 170 w 184"/>
              <a:gd name="T67" fmla="*/ 47 h 184"/>
              <a:gd name="T68" fmla="*/ 117 w 184"/>
              <a:gd name="T69" fmla="*/ 153 h 184"/>
              <a:gd name="T70" fmla="*/ 100 w 184"/>
              <a:gd name="T71" fmla="*/ 136 h 184"/>
              <a:gd name="T72" fmla="*/ 106 w 184"/>
              <a:gd name="T73" fmla="*/ 142 h 184"/>
              <a:gd name="T74" fmla="*/ 111 w 184"/>
              <a:gd name="T75" fmla="*/ 142 h 184"/>
              <a:gd name="T76" fmla="*/ 106 w 184"/>
              <a:gd name="T77" fmla="*/ 147 h 184"/>
              <a:gd name="T78" fmla="*/ 35 w 184"/>
              <a:gd name="T79" fmla="*/ 121 h 184"/>
              <a:gd name="T80" fmla="*/ 52 w 184"/>
              <a:gd name="T81" fmla="*/ 104 h 184"/>
              <a:gd name="T82" fmla="*/ 35 w 184"/>
              <a:gd name="T83" fmla="*/ 121 h 184"/>
              <a:gd name="T84" fmla="*/ 43 w 184"/>
              <a:gd name="T85" fmla="*/ 109 h 184"/>
              <a:gd name="T86" fmla="*/ 46 w 184"/>
              <a:gd name="T87" fmla="*/ 115 h 184"/>
              <a:gd name="T88" fmla="*/ 41 w 184"/>
              <a:gd name="T89" fmla="*/ 110 h 184"/>
              <a:gd name="T90" fmla="*/ 52 w 184"/>
              <a:gd name="T91" fmla="*/ 153 h 184"/>
              <a:gd name="T92" fmla="*/ 35 w 184"/>
              <a:gd name="T93" fmla="*/ 136 h 184"/>
              <a:gd name="T94" fmla="*/ 41 w 184"/>
              <a:gd name="T95" fmla="*/ 142 h 184"/>
              <a:gd name="T96" fmla="*/ 46 w 184"/>
              <a:gd name="T97" fmla="*/ 147 h 184"/>
              <a:gd name="T98" fmla="*/ 40 w 184"/>
              <a:gd name="T99" fmla="*/ 145 h 184"/>
              <a:gd name="T100" fmla="*/ 117 w 184"/>
              <a:gd name="T101" fmla="*/ 121 h 184"/>
              <a:gd name="T102" fmla="*/ 108 w 184"/>
              <a:gd name="T103" fmla="*/ 101 h 184"/>
              <a:gd name="T104" fmla="*/ 100 w 184"/>
              <a:gd name="T105" fmla="*/ 121 h 184"/>
              <a:gd name="T106" fmla="*/ 111 w 184"/>
              <a:gd name="T107" fmla="*/ 110 h 184"/>
              <a:gd name="T108" fmla="*/ 108 w 184"/>
              <a:gd name="T109" fmla="*/ 116 h 184"/>
              <a:gd name="T110" fmla="*/ 132 w 184"/>
              <a:gd name="T111" fmla="*/ 121 h 184"/>
              <a:gd name="T112" fmla="*/ 153 w 184"/>
              <a:gd name="T113" fmla="*/ 113 h 184"/>
              <a:gd name="T114" fmla="*/ 129 w 184"/>
              <a:gd name="T115" fmla="*/ 113 h 184"/>
              <a:gd name="T116" fmla="*/ 138 w 184"/>
              <a:gd name="T117" fmla="*/ 110 h 184"/>
              <a:gd name="T118" fmla="*/ 143 w 184"/>
              <a:gd name="T119" fmla="*/ 115 h 184"/>
              <a:gd name="T120" fmla="*/ 137 w 184"/>
              <a:gd name="T12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84">
                <a:moveTo>
                  <a:pt x="67" y="89"/>
                </a:moveTo>
                <a:cubicBezTo>
                  <a:pt x="69" y="92"/>
                  <a:pt x="73" y="93"/>
                  <a:pt x="76" y="93"/>
                </a:cubicBezTo>
                <a:cubicBezTo>
                  <a:pt x="79" y="93"/>
                  <a:pt x="82" y="92"/>
                  <a:pt x="84" y="89"/>
                </a:cubicBezTo>
                <a:cubicBezTo>
                  <a:pt x="86" y="87"/>
                  <a:pt x="88" y="84"/>
                  <a:pt x="88" y="81"/>
                </a:cubicBezTo>
                <a:cubicBezTo>
                  <a:pt x="88" y="78"/>
                  <a:pt x="86" y="75"/>
                  <a:pt x="84" y="72"/>
                </a:cubicBezTo>
                <a:cubicBezTo>
                  <a:pt x="84" y="72"/>
                  <a:pt x="84" y="72"/>
                  <a:pt x="84" y="72"/>
                </a:cubicBezTo>
                <a:cubicBezTo>
                  <a:pt x="82" y="70"/>
                  <a:pt x="79" y="69"/>
                  <a:pt x="76" y="69"/>
                </a:cubicBezTo>
                <a:cubicBezTo>
                  <a:pt x="73" y="69"/>
                  <a:pt x="69" y="70"/>
                  <a:pt x="67" y="72"/>
                </a:cubicBezTo>
                <a:cubicBezTo>
                  <a:pt x="67" y="72"/>
                  <a:pt x="67" y="72"/>
                  <a:pt x="67" y="72"/>
                </a:cubicBezTo>
                <a:cubicBezTo>
                  <a:pt x="65" y="75"/>
                  <a:pt x="64" y="78"/>
                  <a:pt x="64" y="81"/>
                </a:cubicBezTo>
                <a:cubicBezTo>
                  <a:pt x="64" y="84"/>
                  <a:pt x="65" y="87"/>
                  <a:pt x="67" y="89"/>
                </a:cubicBezTo>
                <a:cubicBezTo>
                  <a:pt x="67" y="89"/>
                  <a:pt x="67" y="89"/>
                  <a:pt x="67" y="89"/>
                </a:cubicBezTo>
                <a:close/>
                <a:moveTo>
                  <a:pt x="73" y="78"/>
                </a:moveTo>
                <a:cubicBezTo>
                  <a:pt x="73" y="78"/>
                  <a:pt x="73" y="78"/>
                  <a:pt x="73" y="78"/>
                </a:cubicBezTo>
                <a:cubicBezTo>
                  <a:pt x="73" y="78"/>
                  <a:pt x="73" y="78"/>
                  <a:pt x="73" y="78"/>
                </a:cubicBezTo>
                <a:cubicBezTo>
                  <a:pt x="74" y="78"/>
                  <a:pt x="75" y="77"/>
                  <a:pt x="76" y="77"/>
                </a:cubicBezTo>
                <a:cubicBezTo>
                  <a:pt x="77" y="77"/>
                  <a:pt x="78" y="78"/>
                  <a:pt x="78" y="78"/>
                </a:cubicBezTo>
                <a:cubicBezTo>
                  <a:pt x="78" y="78"/>
                  <a:pt x="78" y="78"/>
                  <a:pt x="78" y="78"/>
                </a:cubicBezTo>
                <a:cubicBezTo>
                  <a:pt x="79" y="79"/>
                  <a:pt x="79" y="80"/>
                  <a:pt x="79" y="81"/>
                </a:cubicBezTo>
                <a:cubicBezTo>
                  <a:pt x="79" y="82"/>
                  <a:pt x="79" y="83"/>
                  <a:pt x="78" y="83"/>
                </a:cubicBezTo>
                <a:cubicBezTo>
                  <a:pt x="78" y="84"/>
                  <a:pt x="77" y="85"/>
                  <a:pt x="76" y="85"/>
                </a:cubicBezTo>
                <a:cubicBezTo>
                  <a:pt x="75" y="85"/>
                  <a:pt x="74" y="84"/>
                  <a:pt x="73" y="83"/>
                </a:cubicBezTo>
                <a:cubicBezTo>
                  <a:pt x="73" y="83"/>
                  <a:pt x="72" y="82"/>
                  <a:pt x="72" y="81"/>
                </a:cubicBezTo>
                <a:cubicBezTo>
                  <a:pt x="72" y="80"/>
                  <a:pt x="73" y="79"/>
                  <a:pt x="73" y="78"/>
                </a:cubicBezTo>
                <a:close/>
                <a:moveTo>
                  <a:pt x="67" y="121"/>
                </a:moveTo>
                <a:cubicBezTo>
                  <a:pt x="67" y="121"/>
                  <a:pt x="67" y="121"/>
                  <a:pt x="67" y="121"/>
                </a:cubicBezTo>
                <a:cubicBezTo>
                  <a:pt x="69" y="124"/>
                  <a:pt x="73" y="125"/>
                  <a:pt x="76" y="125"/>
                </a:cubicBezTo>
                <a:cubicBezTo>
                  <a:pt x="79" y="125"/>
                  <a:pt x="82" y="124"/>
                  <a:pt x="84" y="121"/>
                </a:cubicBezTo>
                <a:cubicBezTo>
                  <a:pt x="84" y="121"/>
                  <a:pt x="84" y="121"/>
                  <a:pt x="84" y="121"/>
                </a:cubicBezTo>
                <a:cubicBezTo>
                  <a:pt x="86" y="119"/>
                  <a:pt x="88" y="116"/>
                  <a:pt x="88" y="113"/>
                </a:cubicBezTo>
                <a:cubicBezTo>
                  <a:pt x="88" y="110"/>
                  <a:pt x="86" y="107"/>
                  <a:pt x="84" y="104"/>
                </a:cubicBezTo>
                <a:cubicBezTo>
                  <a:pt x="84" y="104"/>
                  <a:pt x="84" y="104"/>
                  <a:pt x="84" y="104"/>
                </a:cubicBezTo>
                <a:cubicBezTo>
                  <a:pt x="82" y="102"/>
                  <a:pt x="79" y="101"/>
                  <a:pt x="76" y="101"/>
                </a:cubicBezTo>
                <a:cubicBezTo>
                  <a:pt x="73" y="101"/>
                  <a:pt x="69" y="102"/>
                  <a:pt x="67" y="104"/>
                </a:cubicBezTo>
                <a:cubicBezTo>
                  <a:pt x="67" y="104"/>
                  <a:pt x="67" y="104"/>
                  <a:pt x="67" y="104"/>
                </a:cubicBezTo>
                <a:cubicBezTo>
                  <a:pt x="65" y="107"/>
                  <a:pt x="64" y="110"/>
                  <a:pt x="64" y="113"/>
                </a:cubicBezTo>
                <a:cubicBezTo>
                  <a:pt x="64" y="116"/>
                  <a:pt x="65" y="119"/>
                  <a:pt x="67" y="121"/>
                </a:cubicBezTo>
                <a:cubicBezTo>
                  <a:pt x="67" y="121"/>
                  <a:pt x="67" y="121"/>
                  <a:pt x="67" y="121"/>
                </a:cubicBezTo>
                <a:close/>
                <a:moveTo>
                  <a:pt x="73" y="110"/>
                </a:moveTo>
                <a:cubicBezTo>
                  <a:pt x="73" y="110"/>
                  <a:pt x="73" y="110"/>
                  <a:pt x="73" y="110"/>
                </a:cubicBezTo>
                <a:cubicBezTo>
                  <a:pt x="73" y="110"/>
                  <a:pt x="73" y="110"/>
                  <a:pt x="73" y="110"/>
                </a:cubicBezTo>
                <a:cubicBezTo>
                  <a:pt x="74" y="110"/>
                  <a:pt x="75" y="109"/>
                  <a:pt x="76" y="109"/>
                </a:cubicBezTo>
                <a:cubicBezTo>
                  <a:pt x="77" y="109"/>
                  <a:pt x="78" y="110"/>
                  <a:pt x="78" y="110"/>
                </a:cubicBezTo>
                <a:cubicBezTo>
                  <a:pt x="78" y="110"/>
                  <a:pt x="78" y="110"/>
                  <a:pt x="78" y="110"/>
                </a:cubicBezTo>
                <a:cubicBezTo>
                  <a:pt x="79" y="111"/>
                  <a:pt x="79" y="112"/>
                  <a:pt x="79" y="113"/>
                </a:cubicBezTo>
                <a:cubicBezTo>
                  <a:pt x="79" y="114"/>
                  <a:pt x="79" y="115"/>
                  <a:pt x="78" y="115"/>
                </a:cubicBezTo>
                <a:cubicBezTo>
                  <a:pt x="78" y="115"/>
                  <a:pt x="78" y="115"/>
                  <a:pt x="78" y="115"/>
                </a:cubicBezTo>
                <a:cubicBezTo>
                  <a:pt x="78" y="116"/>
                  <a:pt x="77" y="116"/>
                  <a:pt x="76" y="116"/>
                </a:cubicBezTo>
                <a:cubicBezTo>
                  <a:pt x="75" y="116"/>
                  <a:pt x="74" y="116"/>
                  <a:pt x="73" y="115"/>
                </a:cubicBezTo>
                <a:cubicBezTo>
                  <a:pt x="73" y="115"/>
                  <a:pt x="73" y="115"/>
                  <a:pt x="73" y="115"/>
                </a:cubicBezTo>
                <a:cubicBezTo>
                  <a:pt x="73" y="115"/>
                  <a:pt x="72" y="114"/>
                  <a:pt x="72" y="113"/>
                </a:cubicBezTo>
                <a:cubicBezTo>
                  <a:pt x="72" y="112"/>
                  <a:pt x="73" y="111"/>
                  <a:pt x="73" y="110"/>
                </a:cubicBezTo>
                <a:close/>
                <a:moveTo>
                  <a:pt x="132" y="89"/>
                </a:moveTo>
                <a:cubicBezTo>
                  <a:pt x="132" y="89"/>
                  <a:pt x="132" y="89"/>
                  <a:pt x="132" y="89"/>
                </a:cubicBezTo>
                <a:cubicBezTo>
                  <a:pt x="135" y="92"/>
                  <a:pt x="138" y="93"/>
                  <a:pt x="141" y="93"/>
                </a:cubicBezTo>
                <a:cubicBezTo>
                  <a:pt x="144" y="93"/>
                  <a:pt x="147" y="92"/>
                  <a:pt x="149" y="89"/>
                </a:cubicBezTo>
                <a:cubicBezTo>
                  <a:pt x="152" y="87"/>
                  <a:pt x="153" y="84"/>
                  <a:pt x="153" y="81"/>
                </a:cubicBezTo>
                <a:cubicBezTo>
                  <a:pt x="153" y="78"/>
                  <a:pt x="152" y="75"/>
                  <a:pt x="149" y="72"/>
                </a:cubicBezTo>
                <a:cubicBezTo>
                  <a:pt x="147" y="70"/>
                  <a:pt x="144" y="69"/>
                  <a:pt x="141" y="69"/>
                </a:cubicBezTo>
                <a:cubicBezTo>
                  <a:pt x="138" y="69"/>
                  <a:pt x="135" y="70"/>
                  <a:pt x="132" y="72"/>
                </a:cubicBezTo>
                <a:cubicBezTo>
                  <a:pt x="132" y="72"/>
                  <a:pt x="132" y="72"/>
                  <a:pt x="132" y="72"/>
                </a:cubicBezTo>
                <a:cubicBezTo>
                  <a:pt x="130" y="75"/>
                  <a:pt x="129" y="78"/>
                  <a:pt x="129" y="81"/>
                </a:cubicBezTo>
                <a:cubicBezTo>
                  <a:pt x="129" y="84"/>
                  <a:pt x="130" y="87"/>
                  <a:pt x="132" y="89"/>
                </a:cubicBezTo>
                <a:close/>
                <a:moveTo>
                  <a:pt x="138" y="78"/>
                </a:moveTo>
                <a:cubicBezTo>
                  <a:pt x="138" y="78"/>
                  <a:pt x="138" y="78"/>
                  <a:pt x="138" y="78"/>
                </a:cubicBezTo>
                <a:cubicBezTo>
                  <a:pt x="138" y="78"/>
                  <a:pt x="138" y="78"/>
                  <a:pt x="138" y="78"/>
                </a:cubicBezTo>
                <a:cubicBezTo>
                  <a:pt x="139" y="78"/>
                  <a:pt x="140" y="77"/>
                  <a:pt x="141" y="77"/>
                </a:cubicBezTo>
                <a:cubicBezTo>
                  <a:pt x="142" y="77"/>
                  <a:pt x="143" y="78"/>
                  <a:pt x="143" y="78"/>
                </a:cubicBezTo>
                <a:cubicBezTo>
                  <a:pt x="143" y="78"/>
                  <a:pt x="143" y="78"/>
                  <a:pt x="143" y="78"/>
                </a:cubicBezTo>
                <a:cubicBezTo>
                  <a:pt x="144" y="79"/>
                  <a:pt x="144" y="80"/>
                  <a:pt x="144" y="81"/>
                </a:cubicBezTo>
                <a:cubicBezTo>
                  <a:pt x="144" y="82"/>
                  <a:pt x="144" y="83"/>
                  <a:pt x="143" y="83"/>
                </a:cubicBezTo>
                <a:cubicBezTo>
                  <a:pt x="143" y="84"/>
                  <a:pt x="142" y="85"/>
                  <a:pt x="141" y="85"/>
                </a:cubicBezTo>
                <a:cubicBezTo>
                  <a:pt x="140" y="85"/>
                  <a:pt x="139" y="84"/>
                  <a:pt x="138" y="83"/>
                </a:cubicBezTo>
                <a:cubicBezTo>
                  <a:pt x="138" y="83"/>
                  <a:pt x="137" y="82"/>
                  <a:pt x="137" y="81"/>
                </a:cubicBezTo>
                <a:cubicBezTo>
                  <a:pt x="137" y="80"/>
                  <a:pt x="138" y="79"/>
                  <a:pt x="138" y="78"/>
                </a:cubicBezTo>
                <a:close/>
                <a:moveTo>
                  <a:pt x="100" y="89"/>
                </a:moveTo>
                <a:cubicBezTo>
                  <a:pt x="100" y="89"/>
                  <a:pt x="100" y="89"/>
                  <a:pt x="100" y="89"/>
                </a:cubicBezTo>
                <a:cubicBezTo>
                  <a:pt x="102" y="92"/>
                  <a:pt x="105" y="93"/>
                  <a:pt x="108" y="93"/>
                </a:cubicBezTo>
                <a:cubicBezTo>
                  <a:pt x="112" y="93"/>
                  <a:pt x="115" y="92"/>
                  <a:pt x="117" y="89"/>
                </a:cubicBezTo>
                <a:cubicBezTo>
                  <a:pt x="119" y="87"/>
                  <a:pt x="120" y="84"/>
                  <a:pt x="120" y="81"/>
                </a:cubicBezTo>
                <a:cubicBezTo>
                  <a:pt x="120" y="78"/>
                  <a:pt x="119" y="75"/>
                  <a:pt x="117" y="72"/>
                </a:cubicBezTo>
                <a:cubicBezTo>
                  <a:pt x="117" y="72"/>
                  <a:pt x="117" y="72"/>
                  <a:pt x="117" y="72"/>
                </a:cubicBezTo>
                <a:cubicBezTo>
                  <a:pt x="115" y="70"/>
                  <a:pt x="112" y="69"/>
                  <a:pt x="108" y="69"/>
                </a:cubicBezTo>
                <a:cubicBezTo>
                  <a:pt x="105" y="69"/>
                  <a:pt x="102" y="70"/>
                  <a:pt x="100" y="72"/>
                </a:cubicBezTo>
                <a:cubicBezTo>
                  <a:pt x="100" y="72"/>
                  <a:pt x="100" y="72"/>
                  <a:pt x="100" y="72"/>
                </a:cubicBezTo>
                <a:cubicBezTo>
                  <a:pt x="98" y="75"/>
                  <a:pt x="96" y="78"/>
                  <a:pt x="96" y="81"/>
                </a:cubicBezTo>
                <a:cubicBezTo>
                  <a:pt x="96" y="84"/>
                  <a:pt x="98" y="87"/>
                  <a:pt x="100" y="89"/>
                </a:cubicBezTo>
                <a:cubicBezTo>
                  <a:pt x="100" y="89"/>
                  <a:pt x="100" y="89"/>
                  <a:pt x="100" y="89"/>
                </a:cubicBezTo>
                <a:close/>
                <a:moveTo>
                  <a:pt x="106" y="78"/>
                </a:moveTo>
                <a:cubicBezTo>
                  <a:pt x="106" y="78"/>
                  <a:pt x="106" y="78"/>
                  <a:pt x="106" y="78"/>
                </a:cubicBezTo>
                <a:cubicBezTo>
                  <a:pt x="106" y="78"/>
                  <a:pt x="106" y="78"/>
                  <a:pt x="106" y="78"/>
                </a:cubicBezTo>
                <a:cubicBezTo>
                  <a:pt x="106" y="78"/>
                  <a:pt x="107" y="77"/>
                  <a:pt x="108" y="77"/>
                </a:cubicBezTo>
                <a:cubicBezTo>
                  <a:pt x="109" y="77"/>
                  <a:pt x="110" y="78"/>
                  <a:pt x="111" y="78"/>
                </a:cubicBezTo>
                <a:cubicBezTo>
                  <a:pt x="111" y="78"/>
                  <a:pt x="111" y="78"/>
                  <a:pt x="111" y="78"/>
                </a:cubicBezTo>
                <a:cubicBezTo>
                  <a:pt x="112" y="79"/>
                  <a:pt x="112" y="80"/>
                  <a:pt x="112" y="81"/>
                </a:cubicBezTo>
                <a:cubicBezTo>
                  <a:pt x="112" y="82"/>
                  <a:pt x="111" y="83"/>
                  <a:pt x="111" y="83"/>
                </a:cubicBezTo>
                <a:cubicBezTo>
                  <a:pt x="110" y="84"/>
                  <a:pt x="109" y="85"/>
                  <a:pt x="108" y="85"/>
                </a:cubicBezTo>
                <a:cubicBezTo>
                  <a:pt x="107" y="85"/>
                  <a:pt x="106" y="84"/>
                  <a:pt x="106" y="83"/>
                </a:cubicBezTo>
                <a:cubicBezTo>
                  <a:pt x="105" y="83"/>
                  <a:pt x="105" y="82"/>
                  <a:pt x="105" y="81"/>
                </a:cubicBezTo>
                <a:cubicBezTo>
                  <a:pt x="105" y="80"/>
                  <a:pt x="105" y="79"/>
                  <a:pt x="106" y="78"/>
                </a:cubicBezTo>
                <a:close/>
                <a:moveTo>
                  <a:pt x="67" y="153"/>
                </a:moveTo>
                <a:cubicBezTo>
                  <a:pt x="67" y="153"/>
                  <a:pt x="67" y="153"/>
                  <a:pt x="67" y="153"/>
                </a:cubicBezTo>
                <a:cubicBezTo>
                  <a:pt x="69" y="156"/>
                  <a:pt x="73" y="157"/>
                  <a:pt x="76" y="157"/>
                </a:cubicBezTo>
                <a:cubicBezTo>
                  <a:pt x="79" y="157"/>
                  <a:pt x="82" y="156"/>
                  <a:pt x="84" y="153"/>
                </a:cubicBezTo>
                <a:cubicBezTo>
                  <a:pt x="84" y="153"/>
                  <a:pt x="84" y="153"/>
                  <a:pt x="84" y="153"/>
                </a:cubicBezTo>
                <a:cubicBezTo>
                  <a:pt x="86" y="151"/>
                  <a:pt x="88" y="148"/>
                  <a:pt x="88" y="145"/>
                </a:cubicBezTo>
                <a:cubicBezTo>
                  <a:pt x="88" y="142"/>
                  <a:pt x="86" y="139"/>
                  <a:pt x="84" y="136"/>
                </a:cubicBezTo>
                <a:cubicBezTo>
                  <a:pt x="84" y="136"/>
                  <a:pt x="84" y="136"/>
                  <a:pt x="84" y="136"/>
                </a:cubicBezTo>
                <a:cubicBezTo>
                  <a:pt x="82" y="134"/>
                  <a:pt x="79" y="133"/>
                  <a:pt x="76" y="133"/>
                </a:cubicBezTo>
                <a:cubicBezTo>
                  <a:pt x="73" y="133"/>
                  <a:pt x="69" y="134"/>
                  <a:pt x="67" y="136"/>
                </a:cubicBezTo>
                <a:cubicBezTo>
                  <a:pt x="67" y="136"/>
                  <a:pt x="67" y="136"/>
                  <a:pt x="67" y="136"/>
                </a:cubicBezTo>
                <a:cubicBezTo>
                  <a:pt x="65" y="139"/>
                  <a:pt x="64" y="142"/>
                  <a:pt x="64" y="145"/>
                </a:cubicBezTo>
                <a:cubicBezTo>
                  <a:pt x="64" y="148"/>
                  <a:pt x="65" y="151"/>
                  <a:pt x="67" y="153"/>
                </a:cubicBezTo>
                <a:cubicBezTo>
                  <a:pt x="67" y="153"/>
                  <a:pt x="67" y="153"/>
                  <a:pt x="67" y="153"/>
                </a:cubicBezTo>
                <a:close/>
                <a:moveTo>
                  <a:pt x="73" y="142"/>
                </a:moveTo>
                <a:cubicBezTo>
                  <a:pt x="73" y="142"/>
                  <a:pt x="73" y="142"/>
                  <a:pt x="73" y="142"/>
                </a:cubicBezTo>
                <a:cubicBezTo>
                  <a:pt x="73" y="142"/>
                  <a:pt x="73" y="142"/>
                  <a:pt x="73" y="142"/>
                </a:cubicBezTo>
                <a:cubicBezTo>
                  <a:pt x="74" y="142"/>
                  <a:pt x="75" y="141"/>
                  <a:pt x="76" y="141"/>
                </a:cubicBezTo>
                <a:cubicBezTo>
                  <a:pt x="77" y="141"/>
                  <a:pt x="78" y="142"/>
                  <a:pt x="78" y="142"/>
                </a:cubicBezTo>
                <a:cubicBezTo>
                  <a:pt x="78" y="142"/>
                  <a:pt x="78" y="142"/>
                  <a:pt x="78" y="142"/>
                </a:cubicBezTo>
                <a:cubicBezTo>
                  <a:pt x="79" y="143"/>
                  <a:pt x="79" y="144"/>
                  <a:pt x="79" y="145"/>
                </a:cubicBezTo>
                <a:cubicBezTo>
                  <a:pt x="79" y="146"/>
                  <a:pt x="79" y="147"/>
                  <a:pt x="78" y="147"/>
                </a:cubicBezTo>
                <a:cubicBezTo>
                  <a:pt x="78" y="147"/>
                  <a:pt x="78" y="147"/>
                  <a:pt x="78" y="147"/>
                </a:cubicBezTo>
                <a:cubicBezTo>
                  <a:pt x="78" y="148"/>
                  <a:pt x="77" y="148"/>
                  <a:pt x="76" y="148"/>
                </a:cubicBezTo>
                <a:cubicBezTo>
                  <a:pt x="75" y="148"/>
                  <a:pt x="74" y="148"/>
                  <a:pt x="73" y="147"/>
                </a:cubicBezTo>
                <a:cubicBezTo>
                  <a:pt x="73" y="147"/>
                  <a:pt x="73" y="147"/>
                  <a:pt x="73" y="147"/>
                </a:cubicBezTo>
                <a:cubicBezTo>
                  <a:pt x="73" y="147"/>
                  <a:pt x="72" y="146"/>
                  <a:pt x="72" y="145"/>
                </a:cubicBezTo>
                <a:cubicBezTo>
                  <a:pt x="72" y="144"/>
                  <a:pt x="73" y="143"/>
                  <a:pt x="73" y="142"/>
                </a:cubicBezTo>
                <a:close/>
                <a:moveTo>
                  <a:pt x="177" y="0"/>
                </a:moveTo>
                <a:cubicBezTo>
                  <a:pt x="177" y="0"/>
                  <a:pt x="177" y="0"/>
                  <a:pt x="177" y="0"/>
                </a:cubicBezTo>
                <a:cubicBezTo>
                  <a:pt x="7" y="0"/>
                  <a:pt x="7" y="0"/>
                  <a:pt x="7" y="0"/>
                </a:cubicBezTo>
                <a:cubicBezTo>
                  <a:pt x="4" y="0"/>
                  <a:pt x="0" y="4"/>
                  <a:pt x="0" y="7"/>
                </a:cubicBezTo>
                <a:cubicBezTo>
                  <a:pt x="0" y="177"/>
                  <a:pt x="0" y="177"/>
                  <a:pt x="0" y="177"/>
                </a:cubicBezTo>
                <a:cubicBezTo>
                  <a:pt x="0" y="181"/>
                  <a:pt x="4" y="184"/>
                  <a:pt x="7" y="184"/>
                </a:cubicBezTo>
                <a:cubicBezTo>
                  <a:pt x="177" y="184"/>
                  <a:pt x="177" y="184"/>
                  <a:pt x="177" y="184"/>
                </a:cubicBezTo>
                <a:cubicBezTo>
                  <a:pt x="181" y="184"/>
                  <a:pt x="184" y="181"/>
                  <a:pt x="184" y="177"/>
                </a:cubicBezTo>
                <a:cubicBezTo>
                  <a:pt x="184" y="7"/>
                  <a:pt x="184" y="7"/>
                  <a:pt x="184" y="7"/>
                </a:cubicBezTo>
                <a:cubicBezTo>
                  <a:pt x="184" y="4"/>
                  <a:pt x="181" y="0"/>
                  <a:pt x="177" y="0"/>
                </a:cubicBezTo>
                <a:close/>
                <a:moveTo>
                  <a:pt x="170" y="170"/>
                </a:moveTo>
                <a:cubicBezTo>
                  <a:pt x="170" y="170"/>
                  <a:pt x="170" y="170"/>
                  <a:pt x="170" y="170"/>
                </a:cubicBezTo>
                <a:cubicBezTo>
                  <a:pt x="14" y="170"/>
                  <a:pt x="14" y="170"/>
                  <a:pt x="14" y="170"/>
                </a:cubicBezTo>
                <a:cubicBezTo>
                  <a:pt x="14" y="56"/>
                  <a:pt x="14" y="56"/>
                  <a:pt x="14" y="56"/>
                </a:cubicBezTo>
                <a:cubicBezTo>
                  <a:pt x="170" y="56"/>
                  <a:pt x="170" y="56"/>
                  <a:pt x="170" y="56"/>
                </a:cubicBezTo>
                <a:cubicBezTo>
                  <a:pt x="170" y="170"/>
                  <a:pt x="170" y="170"/>
                  <a:pt x="170" y="170"/>
                </a:cubicBezTo>
                <a:close/>
                <a:moveTo>
                  <a:pt x="170" y="47"/>
                </a:moveTo>
                <a:cubicBezTo>
                  <a:pt x="170" y="47"/>
                  <a:pt x="170" y="47"/>
                  <a:pt x="170" y="47"/>
                </a:cubicBezTo>
                <a:cubicBezTo>
                  <a:pt x="14" y="47"/>
                  <a:pt x="14" y="47"/>
                  <a:pt x="14" y="47"/>
                </a:cubicBezTo>
                <a:cubicBezTo>
                  <a:pt x="14" y="14"/>
                  <a:pt x="14" y="14"/>
                  <a:pt x="14" y="14"/>
                </a:cubicBezTo>
                <a:cubicBezTo>
                  <a:pt x="28" y="14"/>
                  <a:pt x="28" y="14"/>
                  <a:pt x="28" y="14"/>
                </a:cubicBezTo>
                <a:cubicBezTo>
                  <a:pt x="28" y="25"/>
                  <a:pt x="28" y="25"/>
                  <a:pt x="28" y="25"/>
                </a:cubicBezTo>
                <a:cubicBezTo>
                  <a:pt x="28" y="29"/>
                  <a:pt x="32" y="32"/>
                  <a:pt x="35" y="32"/>
                </a:cubicBezTo>
                <a:cubicBezTo>
                  <a:pt x="39" y="32"/>
                  <a:pt x="42" y="29"/>
                  <a:pt x="42" y="25"/>
                </a:cubicBezTo>
                <a:cubicBezTo>
                  <a:pt x="42" y="14"/>
                  <a:pt x="42" y="14"/>
                  <a:pt x="42" y="14"/>
                </a:cubicBezTo>
                <a:cubicBezTo>
                  <a:pt x="66" y="14"/>
                  <a:pt x="66" y="14"/>
                  <a:pt x="66" y="14"/>
                </a:cubicBezTo>
                <a:cubicBezTo>
                  <a:pt x="66" y="25"/>
                  <a:pt x="66" y="25"/>
                  <a:pt x="66" y="25"/>
                </a:cubicBezTo>
                <a:cubicBezTo>
                  <a:pt x="66" y="29"/>
                  <a:pt x="69" y="32"/>
                  <a:pt x="73" y="32"/>
                </a:cubicBezTo>
                <a:cubicBezTo>
                  <a:pt x="77" y="32"/>
                  <a:pt x="80" y="29"/>
                  <a:pt x="80" y="25"/>
                </a:cubicBezTo>
                <a:cubicBezTo>
                  <a:pt x="80" y="14"/>
                  <a:pt x="80" y="14"/>
                  <a:pt x="80" y="14"/>
                </a:cubicBezTo>
                <a:cubicBezTo>
                  <a:pt x="104" y="14"/>
                  <a:pt x="104" y="14"/>
                  <a:pt x="104" y="14"/>
                </a:cubicBezTo>
                <a:cubicBezTo>
                  <a:pt x="104" y="25"/>
                  <a:pt x="104" y="25"/>
                  <a:pt x="104" y="25"/>
                </a:cubicBezTo>
                <a:cubicBezTo>
                  <a:pt x="104" y="29"/>
                  <a:pt x="107" y="32"/>
                  <a:pt x="111" y="32"/>
                </a:cubicBezTo>
                <a:cubicBezTo>
                  <a:pt x="115" y="32"/>
                  <a:pt x="118" y="29"/>
                  <a:pt x="118" y="25"/>
                </a:cubicBezTo>
                <a:cubicBezTo>
                  <a:pt x="118" y="14"/>
                  <a:pt x="118" y="14"/>
                  <a:pt x="118" y="14"/>
                </a:cubicBezTo>
                <a:cubicBezTo>
                  <a:pt x="142" y="14"/>
                  <a:pt x="142" y="14"/>
                  <a:pt x="142" y="14"/>
                </a:cubicBezTo>
                <a:cubicBezTo>
                  <a:pt x="142" y="25"/>
                  <a:pt x="142" y="25"/>
                  <a:pt x="142" y="25"/>
                </a:cubicBezTo>
                <a:cubicBezTo>
                  <a:pt x="142" y="29"/>
                  <a:pt x="145" y="32"/>
                  <a:pt x="149" y="32"/>
                </a:cubicBezTo>
                <a:cubicBezTo>
                  <a:pt x="153" y="32"/>
                  <a:pt x="156" y="29"/>
                  <a:pt x="156" y="25"/>
                </a:cubicBezTo>
                <a:cubicBezTo>
                  <a:pt x="156" y="14"/>
                  <a:pt x="156" y="14"/>
                  <a:pt x="156" y="14"/>
                </a:cubicBezTo>
                <a:cubicBezTo>
                  <a:pt x="170" y="14"/>
                  <a:pt x="170" y="14"/>
                  <a:pt x="170" y="14"/>
                </a:cubicBezTo>
                <a:cubicBezTo>
                  <a:pt x="170" y="47"/>
                  <a:pt x="170" y="47"/>
                  <a:pt x="170" y="47"/>
                </a:cubicBezTo>
                <a:close/>
                <a:moveTo>
                  <a:pt x="100" y="153"/>
                </a:moveTo>
                <a:cubicBezTo>
                  <a:pt x="100" y="153"/>
                  <a:pt x="100" y="153"/>
                  <a:pt x="100" y="153"/>
                </a:cubicBezTo>
                <a:cubicBezTo>
                  <a:pt x="102" y="156"/>
                  <a:pt x="105" y="157"/>
                  <a:pt x="108" y="157"/>
                </a:cubicBezTo>
                <a:cubicBezTo>
                  <a:pt x="112" y="157"/>
                  <a:pt x="115" y="156"/>
                  <a:pt x="117" y="153"/>
                </a:cubicBezTo>
                <a:cubicBezTo>
                  <a:pt x="117" y="153"/>
                  <a:pt x="117" y="153"/>
                  <a:pt x="117" y="153"/>
                </a:cubicBezTo>
                <a:cubicBezTo>
                  <a:pt x="119" y="151"/>
                  <a:pt x="120" y="148"/>
                  <a:pt x="120" y="145"/>
                </a:cubicBezTo>
                <a:cubicBezTo>
                  <a:pt x="120" y="142"/>
                  <a:pt x="119" y="139"/>
                  <a:pt x="117" y="136"/>
                </a:cubicBezTo>
                <a:cubicBezTo>
                  <a:pt x="117" y="136"/>
                  <a:pt x="117" y="136"/>
                  <a:pt x="117" y="136"/>
                </a:cubicBezTo>
                <a:cubicBezTo>
                  <a:pt x="115" y="134"/>
                  <a:pt x="112" y="133"/>
                  <a:pt x="108" y="133"/>
                </a:cubicBezTo>
                <a:cubicBezTo>
                  <a:pt x="105" y="133"/>
                  <a:pt x="102" y="134"/>
                  <a:pt x="100" y="136"/>
                </a:cubicBezTo>
                <a:cubicBezTo>
                  <a:pt x="100" y="136"/>
                  <a:pt x="100" y="136"/>
                  <a:pt x="100" y="136"/>
                </a:cubicBezTo>
                <a:cubicBezTo>
                  <a:pt x="98" y="139"/>
                  <a:pt x="96" y="142"/>
                  <a:pt x="96" y="145"/>
                </a:cubicBezTo>
                <a:cubicBezTo>
                  <a:pt x="96" y="148"/>
                  <a:pt x="98" y="151"/>
                  <a:pt x="100" y="153"/>
                </a:cubicBezTo>
                <a:cubicBezTo>
                  <a:pt x="100" y="153"/>
                  <a:pt x="100" y="153"/>
                  <a:pt x="100" y="153"/>
                </a:cubicBezTo>
                <a:close/>
                <a:moveTo>
                  <a:pt x="106" y="142"/>
                </a:moveTo>
                <a:cubicBezTo>
                  <a:pt x="106" y="142"/>
                  <a:pt x="106" y="142"/>
                  <a:pt x="106" y="142"/>
                </a:cubicBezTo>
                <a:cubicBezTo>
                  <a:pt x="106" y="142"/>
                  <a:pt x="106" y="142"/>
                  <a:pt x="106" y="142"/>
                </a:cubicBezTo>
                <a:cubicBezTo>
                  <a:pt x="106" y="142"/>
                  <a:pt x="107" y="141"/>
                  <a:pt x="108" y="141"/>
                </a:cubicBezTo>
                <a:cubicBezTo>
                  <a:pt x="109" y="141"/>
                  <a:pt x="110" y="142"/>
                  <a:pt x="111" y="142"/>
                </a:cubicBezTo>
                <a:cubicBezTo>
                  <a:pt x="111" y="142"/>
                  <a:pt x="111" y="142"/>
                  <a:pt x="111" y="142"/>
                </a:cubicBezTo>
                <a:cubicBezTo>
                  <a:pt x="112" y="143"/>
                  <a:pt x="112" y="144"/>
                  <a:pt x="112" y="145"/>
                </a:cubicBezTo>
                <a:cubicBezTo>
                  <a:pt x="112" y="146"/>
                  <a:pt x="112" y="147"/>
                  <a:pt x="111" y="147"/>
                </a:cubicBezTo>
                <a:cubicBezTo>
                  <a:pt x="111" y="147"/>
                  <a:pt x="111" y="147"/>
                  <a:pt x="111" y="147"/>
                </a:cubicBezTo>
                <a:cubicBezTo>
                  <a:pt x="110" y="148"/>
                  <a:pt x="109" y="148"/>
                  <a:pt x="108" y="148"/>
                </a:cubicBezTo>
                <a:cubicBezTo>
                  <a:pt x="107" y="148"/>
                  <a:pt x="106" y="148"/>
                  <a:pt x="106" y="147"/>
                </a:cubicBezTo>
                <a:cubicBezTo>
                  <a:pt x="106" y="147"/>
                  <a:pt x="106" y="147"/>
                  <a:pt x="106" y="147"/>
                </a:cubicBezTo>
                <a:cubicBezTo>
                  <a:pt x="105" y="147"/>
                  <a:pt x="105" y="146"/>
                  <a:pt x="105" y="145"/>
                </a:cubicBezTo>
                <a:cubicBezTo>
                  <a:pt x="105" y="144"/>
                  <a:pt x="105" y="143"/>
                  <a:pt x="106" y="142"/>
                </a:cubicBezTo>
                <a:close/>
                <a:moveTo>
                  <a:pt x="35" y="121"/>
                </a:moveTo>
                <a:cubicBezTo>
                  <a:pt x="35" y="121"/>
                  <a:pt x="35" y="121"/>
                  <a:pt x="35" y="121"/>
                </a:cubicBezTo>
                <a:cubicBezTo>
                  <a:pt x="37" y="124"/>
                  <a:pt x="40" y="125"/>
                  <a:pt x="43" y="125"/>
                </a:cubicBezTo>
                <a:cubicBezTo>
                  <a:pt x="46" y="125"/>
                  <a:pt x="50" y="124"/>
                  <a:pt x="52" y="121"/>
                </a:cubicBezTo>
                <a:cubicBezTo>
                  <a:pt x="52" y="121"/>
                  <a:pt x="52" y="121"/>
                  <a:pt x="52" y="121"/>
                </a:cubicBezTo>
                <a:cubicBezTo>
                  <a:pt x="54" y="119"/>
                  <a:pt x="55" y="116"/>
                  <a:pt x="55" y="113"/>
                </a:cubicBezTo>
                <a:cubicBezTo>
                  <a:pt x="55" y="110"/>
                  <a:pt x="54" y="107"/>
                  <a:pt x="52" y="104"/>
                </a:cubicBezTo>
                <a:cubicBezTo>
                  <a:pt x="52" y="104"/>
                  <a:pt x="52" y="104"/>
                  <a:pt x="52" y="104"/>
                </a:cubicBezTo>
                <a:cubicBezTo>
                  <a:pt x="50" y="102"/>
                  <a:pt x="46" y="101"/>
                  <a:pt x="43" y="101"/>
                </a:cubicBezTo>
                <a:cubicBezTo>
                  <a:pt x="40" y="101"/>
                  <a:pt x="37" y="102"/>
                  <a:pt x="35" y="104"/>
                </a:cubicBezTo>
                <a:cubicBezTo>
                  <a:pt x="33" y="107"/>
                  <a:pt x="31" y="110"/>
                  <a:pt x="31" y="113"/>
                </a:cubicBezTo>
                <a:cubicBezTo>
                  <a:pt x="31" y="116"/>
                  <a:pt x="33" y="119"/>
                  <a:pt x="35" y="121"/>
                </a:cubicBezTo>
                <a:cubicBezTo>
                  <a:pt x="35" y="121"/>
                  <a:pt x="35" y="121"/>
                  <a:pt x="35" y="121"/>
                </a:cubicBezTo>
                <a:close/>
                <a:moveTo>
                  <a:pt x="41" y="110"/>
                </a:moveTo>
                <a:cubicBezTo>
                  <a:pt x="41" y="110"/>
                  <a:pt x="41" y="110"/>
                  <a:pt x="41" y="110"/>
                </a:cubicBezTo>
                <a:cubicBezTo>
                  <a:pt x="41" y="110"/>
                  <a:pt x="41" y="110"/>
                  <a:pt x="41" y="110"/>
                </a:cubicBezTo>
                <a:cubicBezTo>
                  <a:pt x="41" y="110"/>
                  <a:pt x="42" y="109"/>
                  <a:pt x="43" y="109"/>
                </a:cubicBezTo>
                <a:cubicBezTo>
                  <a:pt x="44" y="109"/>
                  <a:pt x="45" y="110"/>
                  <a:pt x="46" y="110"/>
                </a:cubicBezTo>
                <a:cubicBezTo>
                  <a:pt x="46" y="110"/>
                  <a:pt x="46" y="110"/>
                  <a:pt x="46" y="110"/>
                </a:cubicBezTo>
                <a:cubicBezTo>
                  <a:pt x="46" y="111"/>
                  <a:pt x="47" y="112"/>
                  <a:pt x="47" y="113"/>
                </a:cubicBezTo>
                <a:cubicBezTo>
                  <a:pt x="47" y="114"/>
                  <a:pt x="46" y="115"/>
                  <a:pt x="46" y="115"/>
                </a:cubicBezTo>
                <a:cubicBezTo>
                  <a:pt x="46" y="115"/>
                  <a:pt x="46" y="115"/>
                  <a:pt x="46" y="115"/>
                </a:cubicBezTo>
                <a:cubicBezTo>
                  <a:pt x="45" y="116"/>
                  <a:pt x="44" y="116"/>
                  <a:pt x="43" y="116"/>
                </a:cubicBezTo>
                <a:cubicBezTo>
                  <a:pt x="42" y="116"/>
                  <a:pt x="41" y="116"/>
                  <a:pt x="41" y="115"/>
                </a:cubicBezTo>
                <a:cubicBezTo>
                  <a:pt x="41" y="115"/>
                  <a:pt x="41" y="115"/>
                  <a:pt x="41" y="115"/>
                </a:cubicBezTo>
                <a:cubicBezTo>
                  <a:pt x="40" y="115"/>
                  <a:pt x="40" y="114"/>
                  <a:pt x="40" y="113"/>
                </a:cubicBezTo>
                <a:cubicBezTo>
                  <a:pt x="40" y="112"/>
                  <a:pt x="40" y="111"/>
                  <a:pt x="41" y="110"/>
                </a:cubicBezTo>
                <a:close/>
                <a:moveTo>
                  <a:pt x="35" y="153"/>
                </a:moveTo>
                <a:cubicBezTo>
                  <a:pt x="35" y="153"/>
                  <a:pt x="35" y="153"/>
                  <a:pt x="35" y="153"/>
                </a:cubicBezTo>
                <a:cubicBezTo>
                  <a:pt x="37" y="156"/>
                  <a:pt x="40" y="157"/>
                  <a:pt x="43" y="157"/>
                </a:cubicBezTo>
                <a:cubicBezTo>
                  <a:pt x="46" y="157"/>
                  <a:pt x="50" y="156"/>
                  <a:pt x="52" y="153"/>
                </a:cubicBezTo>
                <a:cubicBezTo>
                  <a:pt x="52" y="153"/>
                  <a:pt x="52" y="153"/>
                  <a:pt x="52" y="153"/>
                </a:cubicBezTo>
                <a:cubicBezTo>
                  <a:pt x="54" y="151"/>
                  <a:pt x="55" y="148"/>
                  <a:pt x="55" y="145"/>
                </a:cubicBezTo>
                <a:cubicBezTo>
                  <a:pt x="55" y="142"/>
                  <a:pt x="54" y="139"/>
                  <a:pt x="52" y="136"/>
                </a:cubicBezTo>
                <a:cubicBezTo>
                  <a:pt x="52" y="136"/>
                  <a:pt x="52" y="136"/>
                  <a:pt x="52" y="136"/>
                </a:cubicBezTo>
                <a:cubicBezTo>
                  <a:pt x="50" y="134"/>
                  <a:pt x="46" y="133"/>
                  <a:pt x="43" y="133"/>
                </a:cubicBezTo>
                <a:cubicBezTo>
                  <a:pt x="40" y="133"/>
                  <a:pt x="37" y="134"/>
                  <a:pt x="35" y="136"/>
                </a:cubicBezTo>
                <a:cubicBezTo>
                  <a:pt x="33" y="139"/>
                  <a:pt x="31" y="142"/>
                  <a:pt x="31" y="145"/>
                </a:cubicBezTo>
                <a:cubicBezTo>
                  <a:pt x="31" y="148"/>
                  <a:pt x="33" y="151"/>
                  <a:pt x="35" y="153"/>
                </a:cubicBezTo>
                <a:close/>
                <a:moveTo>
                  <a:pt x="41" y="142"/>
                </a:moveTo>
                <a:cubicBezTo>
                  <a:pt x="41" y="142"/>
                  <a:pt x="41" y="142"/>
                  <a:pt x="41" y="142"/>
                </a:cubicBezTo>
                <a:cubicBezTo>
                  <a:pt x="41" y="142"/>
                  <a:pt x="41" y="142"/>
                  <a:pt x="41" y="142"/>
                </a:cubicBezTo>
                <a:cubicBezTo>
                  <a:pt x="41" y="142"/>
                  <a:pt x="42" y="141"/>
                  <a:pt x="43" y="141"/>
                </a:cubicBezTo>
                <a:cubicBezTo>
                  <a:pt x="44" y="141"/>
                  <a:pt x="45" y="142"/>
                  <a:pt x="46" y="142"/>
                </a:cubicBezTo>
                <a:cubicBezTo>
                  <a:pt x="46" y="142"/>
                  <a:pt x="46" y="142"/>
                  <a:pt x="46" y="142"/>
                </a:cubicBezTo>
                <a:cubicBezTo>
                  <a:pt x="46" y="143"/>
                  <a:pt x="47" y="144"/>
                  <a:pt x="47" y="145"/>
                </a:cubicBezTo>
                <a:cubicBezTo>
                  <a:pt x="47" y="146"/>
                  <a:pt x="46" y="147"/>
                  <a:pt x="46" y="147"/>
                </a:cubicBezTo>
                <a:cubicBezTo>
                  <a:pt x="46" y="147"/>
                  <a:pt x="46" y="147"/>
                  <a:pt x="46" y="147"/>
                </a:cubicBezTo>
                <a:cubicBezTo>
                  <a:pt x="45" y="148"/>
                  <a:pt x="44" y="148"/>
                  <a:pt x="43" y="148"/>
                </a:cubicBezTo>
                <a:cubicBezTo>
                  <a:pt x="42" y="148"/>
                  <a:pt x="41" y="148"/>
                  <a:pt x="41" y="147"/>
                </a:cubicBezTo>
                <a:cubicBezTo>
                  <a:pt x="41" y="147"/>
                  <a:pt x="41" y="147"/>
                  <a:pt x="41" y="147"/>
                </a:cubicBezTo>
                <a:cubicBezTo>
                  <a:pt x="40" y="147"/>
                  <a:pt x="40" y="146"/>
                  <a:pt x="40" y="145"/>
                </a:cubicBezTo>
                <a:cubicBezTo>
                  <a:pt x="40" y="144"/>
                  <a:pt x="40" y="143"/>
                  <a:pt x="41" y="142"/>
                </a:cubicBezTo>
                <a:close/>
                <a:moveTo>
                  <a:pt x="100" y="121"/>
                </a:moveTo>
                <a:cubicBezTo>
                  <a:pt x="100" y="121"/>
                  <a:pt x="100" y="121"/>
                  <a:pt x="100" y="121"/>
                </a:cubicBezTo>
                <a:cubicBezTo>
                  <a:pt x="102" y="124"/>
                  <a:pt x="105" y="125"/>
                  <a:pt x="108" y="125"/>
                </a:cubicBezTo>
                <a:cubicBezTo>
                  <a:pt x="112" y="125"/>
                  <a:pt x="115" y="124"/>
                  <a:pt x="117" y="121"/>
                </a:cubicBezTo>
                <a:cubicBezTo>
                  <a:pt x="117" y="121"/>
                  <a:pt x="117" y="121"/>
                  <a:pt x="117" y="121"/>
                </a:cubicBezTo>
                <a:cubicBezTo>
                  <a:pt x="119" y="119"/>
                  <a:pt x="120" y="116"/>
                  <a:pt x="120" y="113"/>
                </a:cubicBezTo>
                <a:cubicBezTo>
                  <a:pt x="120" y="110"/>
                  <a:pt x="119" y="107"/>
                  <a:pt x="117" y="104"/>
                </a:cubicBezTo>
                <a:cubicBezTo>
                  <a:pt x="117" y="104"/>
                  <a:pt x="117" y="104"/>
                  <a:pt x="117" y="104"/>
                </a:cubicBezTo>
                <a:cubicBezTo>
                  <a:pt x="115" y="102"/>
                  <a:pt x="112" y="101"/>
                  <a:pt x="108" y="101"/>
                </a:cubicBezTo>
                <a:cubicBezTo>
                  <a:pt x="105" y="101"/>
                  <a:pt x="102" y="102"/>
                  <a:pt x="100" y="104"/>
                </a:cubicBezTo>
                <a:cubicBezTo>
                  <a:pt x="100" y="104"/>
                  <a:pt x="100" y="104"/>
                  <a:pt x="100" y="104"/>
                </a:cubicBezTo>
                <a:cubicBezTo>
                  <a:pt x="98" y="107"/>
                  <a:pt x="96" y="110"/>
                  <a:pt x="96" y="113"/>
                </a:cubicBezTo>
                <a:cubicBezTo>
                  <a:pt x="96" y="116"/>
                  <a:pt x="98" y="119"/>
                  <a:pt x="100" y="121"/>
                </a:cubicBezTo>
                <a:cubicBezTo>
                  <a:pt x="100" y="121"/>
                  <a:pt x="100" y="121"/>
                  <a:pt x="100" y="121"/>
                </a:cubicBezTo>
                <a:close/>
                <a:moveTo>
                  <a:pt x="106" y="110"/>
                </a:moveTo>
                <a:cubicBezTo>
                  <a:pt x="106" y="110"/>
                  <a:pt x="106" y="110"/>
                  <a:pt x="106" y="110"/>
                </a:cubicBezTo>
                <a:cubicBezTo>
                  <a:pt x="106" y="110"/>
                  <a:pt x="106" y="110"/>
                  <a:pt x="106" y="110"/>
                </a:cubicBezTo>
                <a:cubicBezTo>
                  <a:pt x="106" y="110"/>
                  <a:pt x="107" y="109"/>
                  <a:pt x="108" y="109"/>
                </a:cubicBezTo>
                <a:cubicBezTo>
                  <a:pt x="109" y="109"/>
                  <a:pt x="110" y="110"/>
                  <a:pt x="111" y="110"/>
                </a:cubicBezTo>
                <a:cubicBezTo>
                  <a:pt x="111" y="110"/>
                  <a:pt x="111" y="110"/>
                  <a:pt x="111" y="110"/>
                </a:cubicBezTo>
                <a:cubicBezTo>
                  <a:pt x="112" y="111"/>
                  <a:pt x="112" y="112"/>
                  <a:pt x="112" y="113"/>
                </a:cubicBezTo>
                <a:cubicBezTo>
                  <a:pt x="112" y="114"/>
                  <a:pt x="112" y="115"/>
                  <a:pt x="111" y="115"/>
                </a:cubicBezTo>
                <a:cubicBezTo>
                  <a:pt x="111" y="115"/>
                  <a:pt x="111" y="115"/>
                  <a:pt x="111" y="115"/>
                </a:cubicBezTo>
                <a:cubicBezTo>
                  <a:pt x="110" y="116"/>
                  <a:pt x="109" y="116"/>
                  <a:pt x="108" y="116"/>
                </a:cubicBezTo>
                <a:cubicBezTo>
                  <a:pt x="107" y="116"/>
                  <a:pt x="106" y="116"/>
                  <a:pt x="106" y="115"/>
                </a:cubicBezTo>
                <a:cubicBezTo>
                  <a:pt x="106" y="115"/>
                  <a:pt x="106" y="115"/>
                  <a:pt x="106" y="115"/>
                </a:cubicBezTo>
                <a:cubicBezTo>
                  <a:pt x="105" y="115"/>
                  <a:pt x="105" y="114"/>
                  <a:pt x="105" y="113"/>
                </a:cubicBezTo>
                <a:cubicBezTo>
                  <a:pt x="105" y="112"/>
                  <a:pt x="105" y="111"/>
                  <a:pt x="106" y="110"/>
                </a:cubicBezTo>
                <a:close/>
                <a:moveTo>
                  <a:pt x="132" y="121"/>
                </a:moveTo>
                <a:cubicBezTo>
                  <a:pt x="132" y="121"/>
                  <a:pt x="132" y="121"/>
                  <a:pt x="132" y="121"/>
                </a:cubicBezTo>
                <a:cubicBezTo>
                  <a:pt x="135" y="124"/>
                  <a:pt x="138" y="125"/>
                  <a:pt x="141" y="125"/>
                </a:cubicBezTo>
                <a:cubicBezTo>
                  <a:pt x="144" y="125"/>
                  <a:pt x="147" y="124"/>
                  <a:pt x="149" y="121"/>
                </a:cubicBezTo>
                <a:cubicBezTo>
                  <a:pt x="149" y="121"/>
                  <a:pt x="149" y="121"/>
                  <a:pt x="149" y="121"/>
                </a:cubicBezTo>
                <a:cubicBezTo>
                  <a:pt x="152" y="119"/>
                  <a:pt x="153" y="116"/>
                  <a:pt x="153" y="113"/>
                </a:cubicBezTo>
                <a:cubicBezTo>
                  <a:pt x="153" y="110"/>
                  <a:pt x="152" y="107"/>
                  <a:pt x="149" y="104"/>
                </a:cubicBezTo>
                <a:cubicBezTo>
                  <a:pt x="147" y="102"/>
                  <a:pt x="144" y="101"/>
                  <a:pt x="141" y="101"/>
                </a:cubicBezTo>
                <a:cubicBezTo>
                  <a:pt x="138" y="101"/>
                  <a:pt x="135" y="102"/>
                  <a:pt x="132" y="104"/>
                </a:cubicBezTo>
                <a:cubicBezTo>
                  <a:pt x="132" y="104"/>
                  <a:pt x="132" y="104"/>
                  <a:pt x="132" y="104"/>
                </a:cubicBezTo>
                <a:cubicBezTo>
                  <a:pt x="130" y="107"/>
                  <a:pt x="129" y="110"/>
                  <a:pt x="129" y="113"/>
                </a:cubicBezTo>
                <a:cubicBezTo>
                  <a:pt x="129" y="116"/>
                  <a:pt x="130" y="119"/>
                  <a:pt x="132" y="121"/>
                </a:cubicBezTo>
                <a:cubicBezTo>
                  <a:pt x="132" y="121"/>
                  <a:pt x="132" y="121"/>
                  <a:pt x="132" y="121"/>
                </a:cubicBezTo>
                <a:close/>
                <a:moveTo>
                  <a:pt x="138" y="110"/>
                </a:moveTo>
                <a:cubicBezTo>
                  <a:pt x="138" y="110"/>
                  <a:pt x="138" y="110"/>
                  <a:pt x="138" y="110"/>
                </a:cubicBezTo>
                <a:cubicBezTo>
                  <a:pt x="138" y="110"/>
                  <a:pt x="138" y="110"/>
                  <a:pt x="138" y="110"/>
                </a:cubicBezTo>
                <a:cubicBezTo>
                  <a:pt x="139" y="110"/>
                  <a:pt x="140" y="109"/>
                  <a:pt x="141" y="109"/>
                </a:cubicBezTo>
                <a:cubicBezTo>
                  <a:pt x="142" y="109"/>
                  <a:pt x="143" y="110"/>
                  <a:pt x="143" y="110"/>
                </a:cubicBezTo>
                <a:cubicBezTo>
                  <a:pt x="143" y="110"/>
                  <a:pt x="143" y="110"/>
                  <a:pt x="143" y="110"/>
                </a:cubicBezTo>
                <a:cubicBezTo>
                  <a:pt x="144" y="111"/>
                  <a:pt x="144" y="112"/>
                  <a:pt x="144" y="113"/>
                </a:cubicBezTo>
                <a:cubicBezTo>
                  <a:pt x="144" y="114"/>
                  <a:pt x="144" y="115"/>
                  <a:pt x="143" y="115"/>
                </a:cubicBezTo>
                <a:cubicBezTo>
                  <a:pt x="143" y="115"/>
                  <a:pt x="143" y="115"/>
                  <a:pt x="143" y="115"/>
                </a:cubicBezTo>
                <a:cubicBezTo>
                  <a:pt x="143" y="116"/>
                  <a:pt x="142" y="116"/>
                  <a:pt x="141" y="116"/>
                </a:cubicBezTo>
                <a:cubicBezTo>
                  <a:pt x="140" y="116"/>
                  <a:pt x="139" y="116"/>
                  <a:pt x="138" y="115"/>
                </a:cubicBezTo>
                <a:cubicBezTo>
                  <a:pt x="138" y="115"/>
                  <a:pt x="138" y="115"/>
                  <a:pt x="138" y="115"/>
                </a:cubicBezTo>
                <a:cubicBezTo>
                  <a:pt x="138" y="115"/>
                  <a:pt x="137" y="114"/>
                  <a:pt x="137" y="113"/>
                </a:cubicBezTo>
                <a:cubicBezTo>
                  <a:pt x="137" y="112"/>
                  <a:pt x="138" y="111"/>
                  <a:pt x="138" y="110"/>
                </a:cubicBezTo>
                <a:close/>
              </a:path>
            </a:pathLst>
          </a:custGeom>
          <a:solidFill>
            <a:srgbClr val="B9C9E7"/>
          </a:solidFill>
          <a:ln>
            <a:noFill/>
          </a:ln>
        </p:spPr>
        <p:txBody>
          <a:bodyPr vert="horz" wrap="square" lIns="91428" tIns="45714" rIns="91428" bIns="45714" numCol="1" anchor="t" anchorCtr="0" compatLnSpc="1">
            <a:prstTxWarp prst="textNoShape">
              <a:avLst/>
            </a:prstTxWarp>
          </a:bodyPr>
          <a:lstStyle/>
          <a:p>
            <a:pPr defTabSz="914309">
              <a:defRPr/>
            </a:pPr>
            <a:endParaRPr lang="zh-CN" altLang="en-US" dirty="0">
              <a:solidFill>
                <a:prstClr val="black"/>
              </a:solidFill>
              <a:latin typeface="字魂100号-方方先锋体" panose="00000500000000000000" pitchFamily="2" charset="-122"/>
              <a:ea typeface="字魂100号-方方先锋体" panose="00000500000000000000" pitchFamily="2" charset="-122"/>
            </a:endParaRPr>
          </a:p>
        </p:txBody>
      </p:sp>
      <p:sp>
        <p:nvSpPr>
          <p:cNvPr id="24" name="文本框 21">
            <a:extLst>
              <a:ext uri="{FF2B5EF4-FFF2-40B4-BE49-F238E27FC236}">
                <a16:creationId xmlns:a16="http://schemas.microsoft.com/office/drawing/2014/main" id="{9CBF3D6B-9597-49B2-A29D-5FA3452DC2C7}"/>
              </a:ext>
            </a:extLst>
          </p:cNvPr>
          <p:cNvSpPr txBox="1"/>
          <p:nvPr/>
        </p:nvSpPr>
        <p:spPr>
          <a:xfrm>
            <a:off x="3756262" y="3534043"/>
            <a:ext cx="4418863" cy="523220"/>
          </a:xfrm>
          <a:prstGeom prst="rect">
            <a:avLst/>
          </a:prstGeom>
          <a:noFill/>
        </p:spPr>
        <p:txBody>
          <a:bodyPr wrap="square" rtlCol="0">
            <a:spAutoFit/>
          </a:bodyPr>
          <a:lstStyle/>
          <a:p>
            <a:pPr algn="just"/>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ý</a:t>
            </a:r>
            <a:endParaRPr lang="en-US" sz="2800" dirty="0">
              <a:effectLst/>
              <a:latin typeface=".VnTime"/>
              <a:ea typeface="Times New Roman" panose="02020603050405020304" pitchFamily="18" charset="0"/>
              <a:cs typeface="Times New Roman" panose="02020603050405020304" pitchFamily="18" charset="0"/>
            </a:endParaRPr>
          </a:p>
        </p:txBody>
      </p:sp>
      <p:sp>
        <p:nvSpPr>
          <p:cNvPr id="26" name="文本框 23">
            <a:extLst>
              <a:ext uri="{FF2B5EF4-FFF2-40B4-BE49-F238E27FC236}">
                <a16:creationId xmlns:a16="http://schemas.microsoft.com/office/drawing/2014/main" id="{D1790D13-C987-41B7-9D7C-C0D7F5893B85}"/>
              </a:ext>
            </a:extLst>
          </p:cNvPr>
          <p:cNvSpPr txBox="1"/>
          <p:nvPr/>
        </p:nvSpPr>
        <p:spPr>
          <a:xfrm>
            <a:off x="1674237" y="3475888"/>
            <a:ext cx="732798" cy="523152"/>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zh-CN"/>
            </a:defPPr>
            <a:lvl1pPr>
              <a:defRPr sz="4000">
                <a:solidFill>
                  <a:prstClr val="white"/>
                </a:solidFill>
                <a:latin typeface="+mn-ea"/>
              </a:defRPr>
            </a:lvl1pPr>
          </a:lstStyle>
          <a:p>
            <a:pPr algn="ctr" defTabSz="914309">
              <a:defRPr/>
            </a:pPr>
            <a:r>
              <a:rPr lang="en-US" altLang="zh-CN" sz="2800" dirty="0">
                <a:latin typeface="字魂100号-方方先锋体" panose="00000500000000000000" pitchFamily="2" charset="-122"/>
                <a:ea typeface="字魂100号-方方先锋体" panose="00000500000000000000" pitchFamily="2" charset="-122"/>
              </a:rPr>
              <a:t>b</a:t>
            </a:r>
            <a:endParaRPr lang="zh-CN" altLang="en-US" sz="2800" dirty="0">
              <a:latin typeface="字魂100号-方方先锋体" panose="00000500000000000000" pitchFamily="2" charset="-122"/>
              <a:ea typeface="字魂100号-方方先锋体" panose="00000500000000000000" pitchFamily="2" charset="-122"/>
            </a:endParaRPr>
          </a:p>
        </p:txBody>
      </p:sp>
      <p:sp>
        <p:nvSpPr>
          <p:cNvPr id="27" name="Freeform 37">
            <a:extLst>
              <a:ext uri="{FF2B5EF4-FFF2-40B4-BE49-F238E27FC236}">
                <a16:creationId xmlns:a16="http://schemas.microsoft.com/office/drawing/2014/main" id="{F249C31F-2155-4A5B-892D-B612C52DD150}"/>
              </a:ext>
            </a:extLst>
          </p:cNvPr>
          <p:cNvSpPr>
            <a:spLocks noEditPoints="1"/>
          </p:cNvSpPr>
          <p:nvPr/>
        </p:nvSpPr>
        <p:spPr bwMode="auto">
          <a:xfrm>
            <a:off x="2853563" y="3599158"/>
            <a:ext cx="532834" cy="440166"/>
          </a:xfrm>
          <a:custGeom>
            <a:avLst/>
            <a:gdLst>
              <a:gd name="T0" fmla="*/ 7 w 184"/>
              <a:gd name="T1" fmla="*/ 0 h 153"/>
              <a:gd name="T2" fmla="*/ 8 w 184"/>
              <a:gd name="T3" fmla="*/ 0 h 153"/>
              <a:gd name="T4" fmla="*/ 177 w 184"/>
              <a:gd name="T5" fmla="*/ 0 h 153"/>
              <a:gd name="T6" fmla="*/ 184 w 184"/>
              <a:gd name="T7" fmla="*/ 8 h 153"/>
              <a:gd name="T8" fmla="*/ 184 w 184"/>
              <a:gd name="T9" fmla="*/ 8 h 153"/>
              <a:gd name="T10" fmla="*/ 184 w 184"/>
              <a:gd name="T11" fmla="*/ 129 h 153"/>
              <a:gd name="T12" fmla="*/ 177 w 184"/>
              <a:gd name="T13" fmla="*/ 136 h 153"/>
              <a:gd name="T14" fmla="*/ 176 w 184"/>
              <a:gd name="T15" fmla="*/ 136 h 153"/>
              <a:gd name="T16" fmla="*/ 99 w 184"/>
              <a:gd name="T17" fmla="*/ 136 h 153"/>
              <a:gd name="T18" fmla="*/ 99 w 184"/>
              <a:gd name="T19" fmla="*/ 144 h 153"/>
              <a:gd name="T20" fmla="*/ 99 w 184"/>
              <a:gd name="T21" fmla="*/ 145 h 153"/>
              <a:gd name="T22" fmla="*/ 138 w 184"/>
              <a:gd name="T23" fmla="*/ 145 h 153"/>
              <a:gd name="T24" fmla="*/ 142 w 184"/>
              <a:gd name="T25" fmla="*/ 149 h 153"/>
              <a:gd name="T26" fmla="*/ 138 w 184"/>
              <a:gd name="T27" fmla="*/ 153 h 153"/>
              <a:gd name="T28" fmla="*/ 46 w 184"/>
              <a:gd name="T29" fmla="*/ 153 h 153"/>
              <a:gd name="T30" fmla="*/ 42 w 184"/>
              <a:gd name="T31" fmla="*/ 149 h 153"/>
              <a:gd name="T32" fmla="*/ 46 w 184"/>
              <a:gd name="T33" fmla="*/ 145 h 153"/>
              <a:gd name="T34" fmla="*/ 85 w 184"/>
              <a:gd name="T35" fmla="*/ 145 h 153"/>
              <a:gd name="T36" fmla="*/ 85 w 184"/>
              <a:gd name="T37" fmla="*/ 144 h 153"/>
              <a:gd name="T38" fmla="*/ 85 w 184"/>
              <a:gd name="T39" fmla="*/ 136 h 153"/>
              <a:gd name="T40" fmla="*/ 7 w 184"/>
              <a:gd name="T41" fmla="*/ 136 h 153"/>
              <a:gd name="T42" fmla="*/ 0 w 184"/>
              <a:gd name="T43" fmla="*/ 129 h 153"/>
              <a:gd name="T44" fmla="*/ 0 w 184"/>
              <a:gd name="T45" fmla="*/ 129 h 153"/>
              <a:gd name="T46" fmla="*/ 0 w 184"/>
              <a:gd name="T47" fmla="*/ 8 h 153"/>
              <a:gd name="T48" fmla="*/ 7 w 184"/>
              <a:gd name="T49" fmla="*/ 0 h 153"/>
              <a:gd name="T50" fmla="*/ 157 w 184"/>
              <a:gd name="T51" fmla="*/ 102 h 153"/>
              <a:gd name="T52" fmla="*/ 157 w 184"/>
              <a:gd name="T53" fmla="*/ 102 h 153"/>
              <a:gd name="T54" fmla="*/ 150 w 184"/>
              <a:gd name="T55" fmla="*/ 109 h 153"/>
              <a:gd name="T56" fmla="*/ 157 w 184"/>
              <a:gd name="T57" fmla="*/ 117 h 153"/>
              <a:gd name="T58" fmla="*/ 164 w 184"/>
              <a:gd name="T59" fmla="*/ 109 h 153"/>
              <a:gd name="T60" fmla="*/ 157 w 184"/>
              <a:gd name="T61" fmla="*/ 102 h 153"/>
              <a:gd name="T62" fmla="*/ 170 w 184"/>
              <a:gd name="T63" fmla="*/ 15 h 153"/>
              <a:gd name="T64" fmla="*/ 170 w 184"/>
              <a:gd name="T65" fmla="*/ 15 h 153"/>
              <a:gd name="T66" fmla="*/ 14 w 184"/>
              <a:gd name="T67" fmla="*/ 15 h 153"/>
              <a:gd name="T68" fmla="*/ 14 w 184"/>
              <a:gd name="T69" fmla="*/ 122 h 153"/>
              <a:gd name="T70" fmla="*/ 170 w 184"/>
              <a:gd name="T71" fmla="*/ 122 h 153"/>
              <a:gd name="T72" fmla="*/ 170 w 184"/>
              <a:gd name="T73" fmla="*/ 1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4" h="153">
                <a:moveTo>
                  <a:pt x="7" y="0"/>
                </a:moveTo>
                <a:cubicBezTo>
                  <a:pt x="8" y="0"/>
                  <a:pt x="8" y="0"/>
                  <a:pt x="8" y="0"/>
                </a:cubicBezTo>
                <a:cubicBezTo>
                  <a:pt x="177" y="0"/>
                  <a:pt x="177" y="0"/>
                  <a:pt x="177" y="0"/>
                </a:cubicBezTo>
                <a:cubicBezTo>
                  <a:pt x="181" y="0"/>
                  <a:pt x="184" y="4"/>
                  <a:pt x="184" y="8"/>
                </a:cubicBezTo>
                <a:cubicBezTo>
                  <a:pt x="184" y="8"/>
                  <a:pt x="184" y="8"/>
                  <a:pt x="184" y="8"/>
                </a:cubicBezTo>
                <a:cubicBezTo>
                  <a:pt x="184" y="129"/>
                  <a:pt x="184" y="129"/>
                  <a:pt x="184" y="129"/>
                </a:cubicBezTo>
                <a:cubicBezTo>
                  <a:pt x="184" y="133"/>
                  <a:pt x="181" y="136"/>
                  <a:pt x="177" y="136"/>
                </a:cubicBezTo>
                <a:cubicBezTo>
                  <a:pt x="176" y="136"/>
                  <a:pt x="176" y="136"/>
                  <a:pt x="176" y="136"/>
                </a:cubicBezTo>
                <a:cubicBezTo>
                  <a:pt x="99" y="136"/>
                  <a:pt x="99" y="136"/>
                  <a:pt x="99" y="136"/>
                </a:cubicBezTo>
                <a:cubicBezTo>
                  <a:pt x="99" y="144"/>
                  <a:pt x="99" y="144"/>
                  <a:pt x="99" y="144"/>
                </a:cubicBezTo>
                <a:cubicBezTo>
                  <a:pt x="99" y="145"/>
                  <a:pt x="99" y="145"/>
                  <a:pt x="99" y="145"/>
                </a:cubicBezTo>
                <a:cubicBezTo>
                  <a:pt x="138" y="145"/>
                  <a:pt x="138" y="145"/>
                  <a:pt x="138" y="145"/>
                </a:cubicBezTo>
                <a:cubicBezTo>
                  <a:pt x="141" y="145"/>
                  <a:pt x="142" y="147"/>
                  <a:pt x="142" y="149"/>
                </a:cubicBezTo>
                <a:cubicBezTo>
                  <a:pt x="142" y="151"/>
                  <a:pt x="141" y="153"/>
                  <a:pt x="138" y="153"/>
                </a:cubicBezTo>
                <a:cubicBezTo>
                  <a:pt x="46" y="153"/>
                  <a:pt x="46" y="153"/>
                  <a:pt x="46" y="153"/>
                </a:cubicBezTo>
                <a:cubicBezTo>
                  <a:pt x="44" y="153"/>
                  <a:pt x="42" y="151"/>
                  <a:pt x="42" y="149"/>
                </a:cubicBezTo>
                <a:cubicBezTo>
                  <a:pt x="42" y="147"/>
                  <a:pt x="44" y="145"/>
                  <a:pt x="46" y="145"/>
                </a:cubicBezTo>
                <a:cubicBezTo>
                  <a:pt x="85" y="145"/>
                  <a:pt x="85" y="145"/>
                  <a:pt x="85" y="145"/>
                </a:cubicBezTo>
                <a:cubicBezTo>
                  <a:pt x="85" y="144"/>
                  <a:pt x="85" y="144"/>
                  <a:pt x="85" y="144"/>
                </a:cubicBezTo>
                <a:cubicBezTo>
                  <a:pt x="85" y="136"/>
                  <a:pt x="85" y="136"/>
                  <a:pt x="85" y="136"/>
                </a:cubicBezTo>
                <a:cubicBezTo>
                  <a:pt x="7" y="136"/>
                  <a:pt x="7" y="136"/>
                  <a:pt x="7" y="136"/>
                </a:cubicBezTo>
                <a:cubicBezTo>
                  <a:pt x="4" y="136"/>
                  <a:pt x="0" y="133"/>
                  <a:pt x="0" y="129"/>
                </a:cubicBezTo>
                <a:cubicBezTo>
                  <a:pt x="0" y="129"/>
                  <a:pt x="0" y="129"/>
                  <a:pt x="0" y="129"/>
                </a:cubicBezTo>
                <a:cubicBezTo>
                  <a:pt x="0" y="8"/>
                  <a:pt x="0" y="8"/>
                  <a:pt x="0" y="8"/>
                </a:cubicBezTo>
                <a:cubicBezTo>
                  <a:pt x="0" y="4"/>
                  <a:pt x="4" y="0"/>
                  <a:pt x="7" y="0"/>
                </a:cubicBezTo>
                <a:close/>
                <a:moveTo>
                  <a:pt x="157" y="102"/>
                </a:moveTo>
                <a:cubicBezTo>
                  <a:pt x="157" y="102"/>
                  <a:pt x="157" y="102"/>
                  <a:pt x="157" y="102"/>
                </a:cubicBezTo>
                <a:cubicBezTo>
                  <a:pt x="153" y="102"/>
                  <a:pt x="150" y="106"/>
                  <a:pt x="150" y="109"/>
                </a:cubicBezTo>
                <a:cubicBezTo>
                  <a:pt x="150" y="113"/>
                  <a:pt x="153" y="117"/>
                  <a:pt x="157" y="117"/>
                </a:cubicBezTo>
                <a:cubicBezTo>
                  <a:pt x="161" y="117"/>
                  <a:pt x="164" y="113"/>
                  <a:pt x="164" y="109"/>
                </a:cubicBezTo>
                <a:cubicBezTo>
                  <a:pt x="164" y="106"/>
                  <a:pt x="161" y="102"/>
                  <a:pt x="157" y="102"/>
                </a:cubicBezTo>
                <a:close/>
                <a:moveTo>
                  <a:pt x="170" y="15"/>
                </a:moveTo>
                <a:cubicBezTo>
                  <a:pt x="170" y="15"/>
                  <a:pt x="170" y="15"/>
                  <a:pt x="170" y="15"/>
                </a:cubicBezTo>
                <a:cubicBezTo>
                  <a:pt x="14" y="15"/>
                  <a:pt x="14" y="15"/>
                  <a:pt x="14" y="15"/>
                </a:cubicBezTo>
                <a:cubicBezTo>
                  <a:pt x="14" y="50"/>
                  <a:pt x="14" y="86"/>
                  <a:pt x="14" y="122"/>
                </a:cubicBezTo>
                <a:cubicBezTo>
                  <a:pt x="66" y="122"/>
                  <a:pt x="118" y="122"/>
                  <a:pt x="170" y="122"/>
                </a:cubicBezTo>
                <a:cubicBezTo>
                  <a:pt x="170" y="86"/>
                  <a:pt x="170" y="50"/>
                  <a:pt x="170" y="15"/>
                </a:cubicBezTo>
                <a:close/>
              </a:path>
            </a:pathLst>
          </a:custGeom>
          <a:solidFill>
            <a:srgbClr val="F3C900"/>
          </a:solidFill>
          <a:ln>
            <a:noFill/>
          </a:ln>
        </p:spPr>
        <p:txBody>
          <a:bodyPr vert="horz" wrap="square" lIns="91428" tIns="45714" rIns="91428" bIns="45714" numCol="1" anchor="t" anchorCtr="0" compatLnSpc="1">
            <a:prstTxWarp prst="textNoShape">
              <a:avLst/>
            </a:prstTxWarp>
          </a:bodyPr>
          <a:lstStyle/>
          <a:p>
            <a:pPr defTabSz="914309">
              <a:defRPr/>
            </a:pPr>
            <a:endParaRPr lang="zh-CN" altLang="en-US" dirty="0">
              <a:solidFill>
                <a:prstClr val="black"/>
              </a:solidFill>
              <a:latin typeface="字魂100号-方方先锋体" panose="00000500000000000000" pitchFamily="2" charset="-122"/>
              <a:ea typeface="字魂100号-方方先锋体" panose="00000500000000000000" pitchFamily="2" charset="-122"/>
            </a:endParaRPr>
          </a:p>
        </p:txBody>
      </p:sp>
      <p:sp>
        <p:nvSpPr>
          <p:cNvPr id="29" name="文本框 26">
            <a:extLst>
              <a:ext uri="{FF2B5EF4-FFF2-40B4-BE49-F238E27FC236}">
                <a16:creationId xmlns:a16="http://schemas.microsoft.com/office/drawing/2014/main" id="{6AF3E4D6-844F-4285-94D9-9DB1079437E2}"/>
              </a:ext>
            </a:extLst>
          </p:cNvPr>
          <p:cNvSpPr txBox="1"/>
          <p:nvPr/>
        </p:nvSpPr>
        <p:spPr>
          <a:xfrm>
            <a:off x="3617253" y="2267448"/>
            <a:ext cx="2471864" cy="523220"/>
          </a:xfrm>
          <a:prstGeom prst="rect">
            <a:avLst/>
          </a:prstGeom>
          <a:noFill/>
        </p:spPr>
        <p:txBody>
          <a:bodyPr wrap="square" rtlCol="0">
            <a:spAutoFit/>
          </a:bodyPr>
          <a:lstStyle/>
          <a:p>
            <a:pPr algn="just"/>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Lựa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tài</a:t>
            </a:r>
            <a:endParaRPr lang="en-US" sz="2800" dirty="0">
              <a:effectLst/>
              <a:latin typeface=".VnTime"/>
              <a:ea typeface="Times New Roman" panose="02020603050405020304" pitchFamily="18" charset="0"/>
              <a:cs typeface="Times New Roman" panose="02020603050405020304" pitchFamily="18" charset="0"/>
            </a:endParaRPr>
          </a:p>
        </p:txBody>
      </p:sp>
      <p:sp>
        <p:nvSpPr>
          <p:cNvPr id="31" name="文本框 28">
            <a:extLst>
              <a:ext uri="{FF2B5EF4-FFF2-40B4-BE49-F238E27FC236}">
                <a16:creationId xmlns:a16="http://schemas.microsoft.com/office/drawing/2014/main" id="{E809FCA8-C85F-4325-AE47-2BB3B9B0D9FC}"/>
              </a:ext>
            </a:extLst>
          </p:cNvPr>
          <p:cNvSpPr txBox="1"/>
          <p:nvPr/>
        </p:nvSpPr>
        <p:spPr>
          <a:xfrm>
            <a:off x="1643382" y="2368653"/>
            <a:ext cx="732796" cy="523152"/>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914309">
              <a:defRPr/>
            </a:pPr>
            <a:r>
              <a:rPr lang="en-US" altLang="zh-CN" sz="2800" dirty="0">
                <a:solidFill>
                  <a:prstClr val="white"/>
                </a:solidFill>
                <a:latin typeface="字魂100号-方方先锋体" panose="00000500000000000000" pitchFamily="2" charset="-122"/>
                <a:ea typeface="字魂100号-方方先锋体" panose="00000500000000000000" pitchFamily="2" charset="-122"/>
              </a:rPr>
              <a:t>a</a:t>
            </a:r>
            <a:endParaRPr lang="zh-CN" altLang="en-US" sz="2800" dirty="0">
              <a:solidFill>
                <a:prstClr val="white"/>
              </a:solidFill>
              <a:latin typeface="字魂100号-方方先锋体" panose="00000500000000000000" pitchFamily="2" charset="-122"/>
              <a:ea typeface="字魂100号-方方先锋体" panose="00000500000000000000" pitchFamily="2" charset="-122"/>
            </a:endParaRPr>
          </a:p>
        </p:txBody>
      </p:sp>
      <p:sp>
        <p:nvSpPr>
          <p:cNvPr id="32" name="Freeform 59">
            <a:extLst>
              <a:ext uri="{FF2B5EF4-FFF2-40B4-BE49-F238E27FC236}">
                <a16:creationId xmlns:a16="http://schemas.microsoft.com/office/drawing/2014/main" id="{043F6A10-ED79-4A11-B531-7C2E50699C35}"/>
              </a:ext>
            </a:extLst>
          </p:cNvPr>
          <p:cNvSpPr>
            <a:spLocks noEditPoints="1"/>
          </p:cNvSpPr>
          <p:nvPr/>
        </p:nvSpPr>
        <p:spPr bwMode="auto">
          <a:xfrm>
            <a:off x="2911481" y="2373465"/>
            <a:ext cx="416999" cy="513529"/>
          </a:xfrm>
          <a:custGeom>
            <a:avLst/>
            <a:gdLst>
              <a:gd name="T0" fmla="*/ 113 w 144"/>
              <a:gd name="T1" fmla="*/ 33 h 178"/>
              <a:gd name="T2" fmla="*/ 106 w 144"/>
              <a:gd name="T3" fmla="*/ 7 h 178"/>
              <a:gd name="T4" fmla="*/ 61 w 144"/>
              <a:gd name="T5" fmla="*/ 26 h 178"/>
              <a:gd name="T6" fmla="*/ 34 w 144"/>
              <a:gd name="T7" fmla="*/ 33 h 178"/>
              <a:gd name="T8" fmla="*/ 30 w 144"/>
              <a:gd name="T9" fmla="*/ 63 h 178"/>
              <a:gd name="T10" fmla="*/ 1 w 144"/>
              <a:gd name="T11" fmla="*/ 128 h 178"/>
              <a:gd name="T12" fmla="*/ 100 w 144"/>
              <a:gd name="T13" fmla="*/ 177 h 178"/>
              <a:gd name="T14" fmla="*/ 105 w 144"/>
              <a:gd name="T15" fmla="*/ 175 h 178"/>
              <a:gd name="T16" fmla="*/ 140 w 144"/>
              <a:gd name="T17" fmla="*/ 135 h 178"/>
              <a:gd name="T18" fmla="*/ 144 w 144"/>
              <a:gd name="T19" fmla="*/ 37 h 178"/>
              <a:gd name="T20" fmla="*/ 87 w 144"/>
              <a:gd name="T21" fmla="*/ 8 h 178"/>
              <a:gd name="T22" fmla="*/ 100 w 144"/>
              <a:gd name="T23" fmla="*/ 13 h 178"/>
              <a:gd name="T24" fmla="*/ 100 w 144"/>
              <a:gd name="T25" fmla="*/ 38 h 178"/>
              <a:gd name="T26" fmla="*/ 75 w 144"/>
              <a:gd name="T27" fmla="*/ 38 h 178"/>
              <a:gd name="T28" fmla="*/ 72 w 144"/>
              <a:gd name="T29" fmla="*/ 35 h 178"/>
              <a:gd name="T30" fmla="*/ 72 w 144"/>
              <a:gd name="T31" fmla="*/ 35 h 178"/>
              <a:gd name="T32" fmla="*/ 72 w 144"/>
              <a:gd name="T33" fmla="*/ 35 h 178"/>
              <a:gd name="T34" fmla="*/ 69 w 144"/>
              <a:gd name="T35" fmla="*/ 26 h 178"/>
              <a:gd name="T36" fmla="*/ 99 w 144"/>
              <a:gd name="T37" fmla="*/ 167 h 178"/>
              <a:gd name="T38" fmla="*/ 11 w 144"/>
              <a:gd name="T39" fmla="*/ 127 h 178"/>
              <a:gd name="T40" fmla="*/ 30 w 144"/>
              <a:gd name="T41" fmla="*/ 131 h 178"/>
              <a:gd name="T42" fmla="*/ 114 w 144"/>
              <a:gd name="T43" fmla="*/ 135 h 178"/>
              <a:gd name="T44" fmla="*/ 136 w 144"/>
              <a:gd name="T45" fmla="*/ 127 h 178"/>
              <a:gd name="T46" fmla="*/ 39 w 144"/>
              <a:gd name="T47" fmla="*/ 127 h 178"/>
              <a:gd name="T48" fmla="*/ 66 w 144"/>
              <a:gd name="T49" fmla="*/ 41 h 178"/>
              <a:gd name="T50" fmla="*/ 87 w 144"/>
              <a:gd name="T51" fmla="*/ 52 h 178"/>
              <a:gd name="T52" fmla="*/ 109 w 144"/>
              <a:gd name="T53" fmla="*/ 41 h 178"/>
              <a:gd name="T54" fmla="*/ 136 w 144"/>
              <a:gd name="T55" fmla="*/ 127 h 178"/>
              <a:gd name="T56" fmla="*/ 61 w 144"/>
              <a:gd name="T57" fmla="*/ 84 h 178"/>
              <a:gd name="T58" fmla="*/ 51 w 144"/>
              <a:gd name="T59" fmla="*/ 93 h 178"/>
              <a:gd name="T60" fmla="*/ 72 w 144"/>
              <a:gd name="T61" fmla="*/ 115 h 178"/>
              <a:gd name="T62" fmla="*/ 125 w 144"/>
              <a:gd name="T63" fmla="*/ 72 h 178"/>
              <a:gd name="T64" fmla="*/ 115 w 144"/>
              <a:gd name="T65" fmla="*/ 62 h 178"/>
              <a:gd name="T66" fmla="*/ 61 w 144"/>
              <a:gd name="T67" fmla="*/ 8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78">
                <a:moveTo>
                  <a:pt x="140" y="33"/>
                </a:moveTo>
                <a:cubicBezTo>
                  <a:pt x="113" y="33"/>
                  <a:pt x="113" y="33"/>
                  <a:pt x="113" y="33"/>
                </a:cubicBezTo>
                <a:cubicBezTo>
                  <a:pt x="113" y="30"/>
                  <a:pt x="114" y="28"/>
                  <a:pt x="114" y="26"/>
                </a:cubicBezTo>
                <a:cubicBezTo>
                  <a:pt x="114" y="19"/>
                  <a:pt x="111" y="12"/>
                  <a:pt x="106" y="7"/>
                </a:cubicBezTo>
                <a:cubicBezTo>
                  <a:pt x="101" y="2"/>
                  <a:pt x="94" y="0"/>
                  <a:pt x="87" y="0"/>
                </a:cubicBezTo>
                <a:cubicBezTo>
                  <a:pt x="73" y="0"/>
                  <a:pt x="61" y="11"/>
                  <a:pt x="61" y="26"/>
                </a:cubicBezTo>
                <a:cubicBezTo>
                  <a:pt x="61" y="28"/>
                  <a:pt x="61" y="31"/>
                  <a:pt x="62" y="33"/>
                </a:cubicBezTo>
                <a:cubicBezTo>
                  <a:pt x="34" y="33"/>
                  <a:pt x="34" y="33"/>
                  <a:pt x="34" y="33"/>
                </a:cubicBezTo>
                <a:cubicBezTo>
                  <a:pt x="32" y="33"/>
                  <a:pt x="30" y="35"/>
                  <a:pt x="30" y="37"/>
                </a:cubicBezTo>
                <a:cubicBezTo>
                  <a:pt x="30" y="63"/>
                  <a:pt x="30" y="63"/>
                  <a:pt x="30" y="63"/>
                </a:cubicBezTo>
                <a:cubicBezTo>
                  <a:pt x="1" y="128"/>
                  <a:pt x="1" y="128"/>
                  <a:pt x="1" y="128"/>
                </a:cubicBezTo>
                <a:cubicBezTo>
                  <a:pt x="1" y="128"/>
                  <a:pt x="1" y="128"/>
                  <a:pt x="1" y="128"/>
                </a:cubicBezTo>
                <a:cubicBezTo>
                  <a:pt x="0" y="130"/>
                  <a:pt x="1" y="132"/>
                  <a:pt x="3" y="133"/>
                </a:cubicBezTo>
                <a:cubicBezTo>
                  <a:pt x="100" y="177"/>
                  <a:pt x="100" y="177"/>
                  <a:pt x="100" y="177"/>
                </a:cubicBezTo>
                <a:cubicBezTo>
                  <a:pt x="100" y="177"/>
                  <a:pt x="100" y="177"/>
                  <a:pt x="100" y="177"/>
                </a:cubicBezTo>
                <a:cubicBezTo>
                  <a:pt x="102" y="178"/>
                  <a:pt x="104" y="177"/>
                  <a:pt x="105" y="175"/>
                </a:cubicBezTo>
                <a:cubicBezTo>
                  <a:pt x="123" y="135"/>
                  <a:pt x="123" y="135"/>
                  <a:pt x="123" y="135"/>
                </a:cubicBezTo>
                <a:cubicBezTo>
                  <a:pt x="140" y="135"/>
                  <a:pt x="140" y="135"/>
                  <a:pt x="140" y="135"/>
                </a:cubicBezTo>
                <a:cubicBezTo>
                  <a:pt x="142" y="135"/>
                  <a:pt x="144" y="133"/>
                  <a:pt x="144" y="131"/>
                </a:cubicBezTo>
                <a:cubicBezTo>
                  <a:pt x="144" y="37"/>
                  <a:pt x="144" y="37"/>
                  <a:pt x="144" y="37"/>
                </a:cubicBezTo>
                <a:cubicBezTo>
                  <a:pt x="144" y="35"/>
                  <a:pt x="142" y="33"/>
                  <a:pt x="140" y="33"/>
                </a:cubicBezTo>
                <a:close/>
                <a:moveTo>
                  <a:pt x="87" y="8"/>
                </a:moveTo>
                <a:cubicBezTo>
                  <a:pt x="87" y="8"/>
                  <a:pt x="87" y="8"/>
                  <a:pt x="87" y="8"/>
                </a:cubicBezTo>
                <a:cubicBezTo>
                  <a:pt x="92" y="8"/>
                  <a:pt x="97" y="10"/>
                  <a:pt x="100" y="13"/>
                </a:cubicBezTo>
                <a:cubicBezTo>
                  <a:pt x="103" y="16"/>
                  <a:pt x="105" y="21"/>
                  <a:pt x="105" y="26"/>
                </a:cubicBezTo>
                <a:cubicBezTo>
                  <a:pt x="105" y="31"/>
                  <a:pt x="103" y="35"/>
                  <a:pt x="100" y="38"/>
                </a:cubicBezTo>
                <a:cubicBezTo>
                  <a:pt x="97" y="42"/>
                  <a:pt x="92" y="44"/>
                  <a:pt x="87" y="44"/>
                </a:cubicBezTo>
                <a:cubicBezTo>
                  <a:pt x="82" y="44"/>
                  <a:pt x="78" y="42"/>
                  <a:pt x="75" y="38"/>
                </a:cubicBezTo>
                <a:cubicBezTo>
                  <a:pt x="74" y="37"/>
                  <a:pt x="73" y="36"/>
                  <a:pt x="72" y="35"/>
                </a:cubicBezTo>
                <a:cubicBezTo>
                  <a:pt x="72" y="35"/>
                  <a:pt x="72" y="35"/>
                  <a:pt x="72" y="35"/>
                </a:cubicBezTo>
                <a:cubicBezTo>
                  <a:pt x="72" y="35"/>
                  <a:pt x="72" y="35"/>
                  <a:pt x="72" y="35"/>
                </a:cubicBezTo>
                <a:cubicBezTo>
                  <a:pt x="72" y="35"/>
                  <a:pt x="72" y="35"/>
                  <a:pt x="72" y="35"/>
                </a:cubicBezTo>
                <a:cubicBezTo>
                  <a:pt x="72" y="35"/>
                  <a:pt x="72" y="35"/>
                  <a:pt x="72" y="35"/>
                </a:cubicBezTo>
                <a:cubicBezTo>
                  <a:pt x="72" y="35"/>
                  <a:pt x="72" y="35"/>
                  <a:pt x="72" y="35"/>
                </a:cubicBezTo>
                <a:cubicBezTo>
                  <a:pt x="72" y="35"/>
                  <a:pt x="72" y="35"/>
                  <a:pt x="72" y="35"/>
                </a:cubicBezTo>
                <a:cubicBezTo>
                  <a:pt x="70" y="32"/>
                  <a:pt x="69" y="29"/>
                  <a:pt x="69" y="26"/>
                </a:cubicBezTo>
                <a:cubicBezTo>
                  <a:pt x="69" y="16"/>
                  <a:pt x="77" y="8"/>
                  <a:pt x="87" y="8"/>
                </a:cubicBezTo>
                <a:close/>
                <a:moveTo>
                  <a:pt x="99" y="167"/>
                </a:moveTo>
                <a:cubicBezTo>
                  <a:pt x="99" y="167"/>
                  <a:pt x="99" y="167"/>
                  <a:pt x="99" y="167"/>
                </a:cubicBezTo>
                <a:cubicBezTo>
                  <a:pt x="11" y="127"/>
                  <a:pt x="11" y="127"/>
                  <a:pt x="11" y="127"/>
                </a:cubicBezTo>
                <a:cubicBezTo>
                  <a:pt x="30" y="84"/>
                  <a:pt x="30" y="84"/>
                  <a:pt x="30" y="84"/>
                </a:cubicBezTo>
                <a:cubicBezTo>
                  <a:pt x="30" y="131"/>
                  <a:pt x="30" y="131"/>
                  <a:pt x="30" y="131"/>
                </a:cubicBezTo>
                <a:cubicBezTo>
                  <a:pt x="30" y="133"/>
                  <a:pt x="32" y="135"/>
                  <a:pt x="34" y="135"/>
                </a:cubicBezTo>
                <a:cubicBezTo>
                  <a:pt x="114" y="135"/>
                  <a:pt x="114" y="135"/>
                  <a:pt x="114" y="135"/>
                </a:cubicBezTo>
                <a:cubicBezTo>
                  <a:pt x="99" y="167"/>
                  <a:pt x="99" y="167"/>
                  <a:pt x="99" y="167"/>
                </a:cubicBezTo>
                <a:close/>
                <a:moveTo>
                  <a:pt x="136" y="127"/>
                </a:moveTo>
                <a:cubicBezTo>
                  <a:pt x="136" y="127"/>
                  <a:pt x="136" y="127"/>
                  <a:pt x="136" y="127"/>
                </a:cubicBezTo>
                <a:cubicBezTo>
                  <a:pt x="39" y="127"/>
                  <a:pt x="39" y="127"/>
                  <a:pt x="39" y="127"/>
                </a:cubicBezTo>
                <a:cubicBezTo>
                  <a:pt x="39" y="41"/>
                  <a:pt x="39" y="41"/>
                  <a:pt x="39" y="41"/>
                </a:cubicBezTo>
                <a:cubicBezTo>
                  <a:pt x="66" y="41"/>
                  <a:pt x="66" y="41"/>
                  <a:pt x="66" y="41"/>
                </a:cubicBezTo>
                <a:cubicBezTo>
                  <a:pt x="67" y="42"/>
                  <a:pt x="68" y="43"/>
                  <a:pt x="69" y="44"/>
                </a:cubicBezTo>
                <a:cubicBezTo>
                  <a:pt x="73" y="49"/>
                  <a:pt x="80" y="52"/>
                  <a:pt x="87" y="52"/>
                </a:cubicBezTo>
                <a:cubicBezTo>
                  <a:pt x="94" y="52"/>
                  <a:pt x="101" y="49"/>
                  <a:pt x="106" y="44"/>
                </a:cubicBezTo>
                <a:cubicBezTo>
                  <a:pt x="107" y="43"/>
                  <a:pt x="108" y="42"/>
                  <a:pt x="109" y="41"/>
                </a:cubicBezTo>
                <a:cubicBezTo>
                  <a:pt x="136" y="41"/>
                  <a:pt x="136" y="41"/>
                  <a:pt x="136" y="41"/>
                </a:cubicBezTo>
                <a:cubicBezTo>
                  <a:pt x="136" y="127"/>
                  <a:pt x="136" y="127"/>
                  <a:pt x="136" y="127"/>
                </a:cubicBezTo>
                <a:close/>
                <a:moveTo>
                  <a:pt x="61" y="84"/>
                </a:moveTo>
                <a:cubicBezTo>
                  <a:pt x="61" y="84"/>
                  <a:pt x="61" y="84"/>
                  <a:pt x="61" y="84"/>
                </a:cubicBezTo>
                <a:cubicBezTo>
                  <a:pt x="58" y="81"/>
                  <a:pt x="54" y="81"/>
                  <a:pt x="51" y="83"/>
                </a:cubicBezTo>
                <a:cubicBezTo>
                  <a:pt x="48" y="86"/>
                  <a:pt x="48" y="91"/>
                  <a:pt x="51" y="93"/>
                </a:cubicBezTo>
                <a:cubicBezTo>
                  <a:pt x="72" y="114"/>
                  <a:pt x="72" y="114"/>
                  <a:pt x="72" y="114"/>
                </a:cubicBezTo>
                <a:cubicBezTo>
                  <a:pt x="72" y="115"/>
                  <a:pt x="72" y="115"/>
                  <a:pt x="72" y="115"/>
                </a:cubicBezTo>
                <a:cubicBezTo>
                  <a:pt x="75" y="117"/>
                  <a:pt x="80" y="117"/>
                  <a:pt x="82" y="115"/>
                </a:cubicBezTo>
                <a:cubicBezTo>
                  <a:pt x="125" y="72"/>
                  <a:pt x="125" y="72"/>
                  <a:pt x="125" y="72"/>
                </a:cubicBezTo>
                <a:cubicBezTo>
                  <a:pt x="128" y="69"/>
                  <a:pt x="128" y="65"/>
                  <a:pt x="125" y="62"/>
                </a:cubicBezTo>
                <a:cubicBezTo>
                  <a:pt x="122" y="59"/>
                  <a:pt x="118" y="59"/>
                  <a:pt x="115" y="62"/>
                </a:cubicBezTo>
                <a:cubicBezTo>
                  <a:pt x="77" y="100"/>
                  <a:pt x="77" y="100"/>
                  <a:pt x="77" y="100"/>
                </a:cubicBezTo>
                <a:cubicBezTo>
                  <a:pt x="61" y="84"/>
                  <a:pt x="61" y="84"/>
                  <a:pt x="61" y="84"/>
                </a:cubicBezTo>
                <a:close/>
              </a:path>
            </a:pathLst>
          </a:custGeom>
          <a:solidFill>
            <a:srgbClr val="B9C9E7"/>
          </a:solidFill>
          <a:ln>
            <a:noFill/>
          </a:ln>
        </p:spPr>
        <p:txBody>
          <a:bodyPr vert="horz" wrap="square" lIns="91428" tIns="45714" rIns="91428" bIns="45714" numCol="1" anchor="t" anchorCtr="0" compatLnSpc="1">
            <a:prstTxWarp prst="textNoShape">
              <a:avLst/>
            </a:prstTxWarp>
          </a:bodyPr>
          <a:lstStyle/>
          <a:p>
            <a:pPr defTabSz="914309">
              <a:defRPr/>
            </a:pPr>
            <a:endParaRPr lang="zh-CN" altLang="en-US" dirty="0">
              <a:solidFill>
                <a:prstClr val="black"/>
              </a:solidFill>
              <a:latin typeface="字魂100号-方方先锋体" panose="00000500000000000000" pitchFamily="2" charset="-122"/>
              <a:ea typeface="字魂100号-方方先锋体" panose="00000500000000000000" pitchFamily="2" charset="-122"/>
            </a:endParaRPr>
          </a:p>
        </p:txBody>
      </p:sp>
    </p:spTree>
    <p:extLst>
      <p:ext uri="{BB962C8B-B14F-4D97-AF65-F5344CB8AC3E}">
        <p14:creationId xmlns:p14="http://schemas.microsoft.com/office/powerpoint/2010/main" val="383170892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 calcmode="lin" valueType="num">
                                      <p:cBhvr additive="base">
                                        <p:cTn id="10" dur="500" fill="hold"/>
                                        <p:tgtEl>
                                          <p:spTgt spid="32"/>
                                        </p:tgtEl>
                                        <p:attrNameLst>
                                          <p:attrName>ppt_x</p:attrName>
                                        </p:attrNameLst>
                                      </p:cBhvr>
                                      <p:tavLst>
                                        <p:tav tm="0">
                                          <p:val>
                                            <p:strVal val="#ppt_x"/>
                                          </p:val>
                                        </p:tav>
                                        <p:tav tm="100000">
                                          <p:val>
                                            <p:strVal val="#ppt_x"/>
                                          </p:val>
                                        </p:tav>
                                      </p:tavLst>
                                    </p:anim>
                                    <p:anim calcmode="lin" valueType="num">
                                      <p:cBhvr additive="base">
                                        <p:cTn id="11" dur="500" fill="hold"/>
                                        <p:tgtEl>
                                          <p:spTgt spid="32"/>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500" fill="hold"/>
                                        <p:tgtEl>
                                          <p:spTgt spid="31"/>
                                        </p:tgtEl>
                                        <p:attrNameLst>
                                          <p:attrName>ppt_x</p:attrName>
                                        </p:attrNameLst>
                                      </p:cBhvr>
                                      <p:tavLst>
                                        <p:tav tm="0">
                                          <p:val>
                                            <p:strVal val="#ppt_x"/>
                                          </p:val>
                                        </p:tav>
                                        <p:tav tm="100000">
                                          <p:val>
                                            <p:strVal val="#ppt_x"/>
                                          </p:val>
                                        </p:tav>
                                      </p:tavLst>
                                    </p:anim>
                                    <p:anim calcmode="lin" valueType="num">
                                      <p:cBhvr additive="base">
                                        <p:cTn id="15" dur="500" fill="hold"/>
                                        <p:tgtEl>
                                          <p:spTgt spid="31"/>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ppt_x"/>
                                          </p:val>
                                        </p:tav>
                                        <p:tav tm="100000">
                                          <p:val>
                                            <p:strVal val="#ppt_x"/>
                                          </p:val>
                                        </p:tav>
                                      </p:tavLst>
                                    </p:anim>
                                    <p:anim calcmode="lin" valueType="num">
                                      <p:cBhvr additive="base">
                                        <p:cTn id="3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1" grpId="0" animBg="1"/>
      <p:bldP spid="22" grpId="0" animBg="1"/>
      <p:bldP spid="24" grpId="0"/>
      <p:bldP spid="26" grpId="0" animBg="1"/>
      <p:bldP spid="27" grpId="0" animBg="1"/>
      <p:bldP spid="29" grpId="0"/>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41"/>
            <a:ext cx="12190413" cy="6857107"/>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times new roman"/>
            </a:endParaRPr>
          </a:p>
        </p:txBody>
      </p:sp>
      <p:sp>
        <p:nvSpPr>
          <p:cNvPr id="18" name="Rectangle 17">
            <a:extLst>
              <a:ext uri="{FF2B5EF4-FFF2-40B4-BE49-F238E27FC236}">
                <a16:creationId xmlns:a16="http://schemas.microsoft.com/office/drawing/2014/main" id="{EBB65E49-5337-40E3-9DBD-146D14EA0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1239"/>
            <a:ext cx="12190413" cy="4522021"/>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times new roman"/>
            </a:endParaRPr>
          </a:p>
        </p:txBody>
      </p:sp>
      <p:sp>
        <p:nvSpPr>
          <p:cNvPr id="20" name="Rectangle 19">
            <a:extLst>
              <a:ext uri="{FF2B5EF4-FFF2-40B4-BE49-F238E27FC236}">
                <a16:creationId xmlns:a16="http://schemas.microsoft.com/office/drawing/2014/main" id="{E859509F-94DC-4952-A3B5-1EFAA2F524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67212" y="1246"/>
            <a:ext cx="4023198" cy="4522014"/>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times new roman"/>
            </a:endParaRPr>
          </a:p>
        </p:txBody>
      </p:sp>
      <p:sp>
        <p:nvSpPr>
          <p:cNvPr id="22" name="Rectangle 21">
            <a:extLst>
              <a:ext uri="{FF2B5EF4-FFF2-40B4-BE49-F238E27FC236}">
                <a16:creationId xmlns:a16="http://schemas.microsoft.com/office/drawing/2014/main" id="{6B1AF2CB-1EFE-4962-A8DC-2D3CE4736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7140" y="1236"/>
            <a:ext cx="11742077" cy="4512525"/>
          </a:xfrm>
          <a:prstGeom prst="rect">
            <a:avLst/>
          </a:prstGeom>
          <a:gradFill>
            <a:gsLst>
              <a:gs pos="0">
                <a:srgbClr val="000000">
                  <a:alpha val="8000"/>
                </a:srgbClr>
              </a:gs>
              <a:gs pos="76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times new roman"/>
            </a:endParaRPr>
          </a:p>
        </p:txBody>
      </p:sp>
      <p:sp>
        <p:nvSpPr>
          <p:cNvPr id="24" name="Rectangle 23">
            <a:extLst>
              <a:ext uri="{FF2B5EF4-FFF2-40B4-BE49-F238E27FC236}">
                <a16:creationId xmlns:a16="http://schemas.microsoft.com/office/drawing/2014/main" id="{2232531E-9E20-48D1-A119-C05304D9E8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5" y="-8264"/>
            <a:ext cx="12199212" cy="4531524"/>
          </a:xfrm>
          <a:prstGeom prst="rect">
            <a:avLst/>
          </a:prstGeom>
          <a:gradFill>
            <a:gsLst>
              <a:gs pos="0">
                <a:srgbClr val="000000">
                  <a:alpha val="51000"/>
                </a:srgbClr>
              </a:gs>
              <a:gs pos="74000">
                <a:schemeClr val="accent1">
                  <a:alpha val="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times new roman"/>
            </a:endParaRPr>
          </a:p>
        </p:txBody>
      </p:sp>
      <p:sp>
        <p:nvSpPr>
          <p:cNvPr id="26" name="Rectangle 25">
            <a:extLst>
              <a:ext uri="{FF2B5EF4-FFF2-40B4-BE49-F238E27FC236}">
                <a16:creationId xmlns:a16="http://schemas.microsoft.com/office/drawing/2014/main" id="{17AA014B-79A8-4BEC-893F-423182880E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246"/>
            <a:ext cx="12190413" cy="2679236"/>
          </a:xfrm>
          <a:prstGeom prst="rect">
            <a:avLst/>
          </a:prstGeom>
          <a:gradFill>
            <a:gsLst>
              <a:gs pos="20000">
                <a:schemeClr val="accent1">
                  <a:alpha val="9000"/>
                </a:schemeClr>
              </a:gs>
              <a:gs pos="100000">
                <a:srgbClr val="000000">
                  <a:alpha val="67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prstClr val="white"/>
              </a:solidFill>
              <a:latin typeface="times new roman"/>
            </a:endParaRPr>
          </a:p>
        </p:txBody>
      </p:sp>
      <p:sp>
        <p:nvSpPr>
          <p:cNvPr id="2" name="Title 1">
            <a:extLst>
              <a:ext uri="{FF2B5EF4-FFF2-40B4-BE49-F238E27FC236}">
                <a16:creationId xmlns:a16="http://schemas.microsoft.com/office/drawing/2014/main" id="{8766BCAC-2075-85E9-8951-799024DD488E}"/>
              </a:ext>
            </a:extLst>
          </p:cNvPr>
          <p:cNvSpPr>
            <a:spLocks noGrp="1"/>
          </p:cNvSpPr>
          <p:nvPr>
            <p:ph type="title"/>
          </p:nvPr>
        </p:nvSpPr>
        <p:spPr>
          <a:xfrm>
            <a:off x="986814" y="258156"/>
            <a:ext cx="10431866" cy="1999342"/>
          </a:xfrm>
        </p:spPr>
        <p:txBody>
          <a:bodyPr vert="horz" lIns="91428" tIns="45714" rIns="91428" bIns="45714" rtlCol="0" anchor="b">
            <a:noAutofit/>
          </a:bodyPr>
          <a:lstStyle/>
          <a:p>
            <a:pPr algn="ctr">
              <a:lnSpc>
                <a:spcPct val="115000"/>
              </a:lnSpc>
              <a:spcAft>
                <a:spcPts val="1000"/>
              </a:spcAft>
            </a:pPr>
            <a:r>
              <a:rPr lang="vi-VN" sz="3600" b="1" dirty="0">
                <a:solidFill>
                  <a:schemeClr val="bg1"/>
                </a:solidFill>
                <a:ea typeface="MS Mincho" panose="02020609040205080304" pitchFamily="49" charset="-128"/>
              </a:rPr>
              <a:t>Nhìn tranh đoán tên tác phẩm, tác giả tương ứng</a:t>
            </a:r>
            <a:br>
              <a:rPr lang="en-US" sz="2800" dirty="0">
                <a:solidFill>
                  <a:schemeClr val="bg1"/>
                </a:solidFill>
                <a:ea typeface="Calibri" panose="020F0502020204030204" pitchFamily="34" charset="0"/>
              </a:rPr>
            </a:br>
            <a:endParaRPr lang="en-US" sz="6599" dirty="0">
              <a:solidFill>
                <a:schemeClr val="bg1"/>
              </a:solidFill>
            </a:endParaRPr>
          </a:p>
        </p:txBody>
      </p:sp>
      <p:pic>
        <p:nvPicPr>
          <p:cNvPr id="9" name="Picture 8" descr="A cartoon of a person holding a baby&#10;&#10;Description automatically generated">
            <a:extLst>
              <a:ext uri="{FF2B5EF4-FFF2-40B4-BE49-F238E27FC236}">
                <a16:creationId xmlns:a16="http://schemas.microsoft.com/office/drawing/2014/main" id="{07B40D3E-71CA-C00D-50DB-30AA27A72B20}"/>
              </a:ext>
            </a:extLst>
          </p:cNvPr>
          <p:cNvPicPr>
            <a:picLocks noChangeAspect="1"/>
          </p:cNvPicPr>
          <p:nvPr/>
        </p:nvPicPr>
        <p:blipFill>
          <a:blip r:embed="rId2">
            <a:extLst>
              <a:ext uri="{28A0092B-C50C-407E-A947-70E740481C1C}">
                <a14:useLocalDpi xmlns:a14="http://schemas.microsoft.com/office/drawing/2010/main" val="0"/>
              </a:ext>
            </a:extLst>
          </a:blip>
          <a:srcRect l="7107"/>
          <a:stretch/>
        </p:blipFill>
        <p:spPr>
          <a:xfrm>
            <a:off x="6439049" y="2067977"/>
            <a:ext cx="2612060" cy="2408435"/>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7" name="Picture 6" descr="A cartoon of a person holding flowers in a field&#10;&#10;Description automatically generated">
            <a:extLst>
              <a:ext uri="{FF2B5EF4-FFF2-40B4-BE49-F238E27FC236}">
                <a16:creationId xmlns:a16="http://schemas.microsoft.com/office/drawing/2014/main" id="{AF9654E6-6F11-EFE3-3BB6-969DA12DA832}"/>
              </a:ext>
            </a:extLst>
          </p:cNvPr>
          <p:cNvPicPr>
            <a:picLocks noChangeAspect="1"/>
          </p:cNvPicPr>
          <p:nvPr/>
        </p:nvPicPr>
        <p:blipFill>
          <a:blip r:embed="rId3">
            <a:extLst>
              <a:ext uri="{28A0092B-C50C-407E-A947-70E740481C1C}">
                <a14:useLocalDpi xmlns:a14="http://schemas.microsoft.com/office/drawing/2010/main" val="0"/>
              </a:ext>
            </a:extLst>
          </a:blip>
          <a:srcRect r="25462" b="2"/>
          <a:stretch/>
        </p:blipFill>
        <p:spPr>
          <a:xfrm>
            <a:off x="3268588" y="2084736"/>
            <a:ext cx="2612060" cy="2408435"/>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11" name="Picture 10" descr="A painting of people in a garden&#10;&#10;Description automatically generated">
            <a:extLst>
              <a:ext uri="{FF2B5EF4-FFF2-40B4-BE49-F238E27FC236}">
                <a16:creationId xmlns:a16="http://schemas.microsoft.com/office/drawing/2014/main" id="{36D6D7DD-2A21-3C3E-07F5-28EE32174C22}"/>
              </a:ext>
            </a:extLst>
          </p:cNvPr>
          <p:cNvPicPr>
            <a:picLocks noChangeAspect="1"/>
          </p:cNvPicPr>
          <p:nvPr/>
        </p:nvPicPr>
        <p:blipFill>
          <a:blip r:embed="rId4">
            <a:extLst>
              <a:ext uri="{28A0092B-C50C-407E-A947-70E740481C1C}">
                <a14:useLocalDpi xmlns:a14="http://schemas.microsoft.com/office/drawing/2010/main" val="0"/>
              </a:ext>
            </a:extLst>
          </a:blip>
          <a:srcRect l="16783" r="16465" b="-4"/>
          <a:stretch/>
        </p:blipFill>
        <p:spPr>
          <a:xfrm>
            <a:off x="9473242" y="2124324"/>
            <a:ext cx="2612060" cy="2408435"/>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5" name="Content Placeholder 4" descr="A person painting a wall&#10;&#10;Description automatically generated">
            <a:extLst>
              <a:ext uri="{FF2B5EF4-FFF2-40B4-BE49-F238E27FC236}">
                <a16:creationId xmlns:a16="http://schemas.microsoft.com/office/drawing/2014/main" id="{AF9BDCE5-26F1-7588-C01C-14D1D4D64D1E}"/>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l="18958" t="-1738" r="24292" b="1738"/>
          <a:stretch/>
        </p:blipFill>
        <p:spPr>
          <a:xfrm>
            <a:off x="190582" y="2015948"/>
            <a:ext cx="2612060" cy="2408435"/>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sp>
        <p:nvSpPr>
          <p:cNvPr id="12" name="TextBox 11">
            <a:extLst>
              <a:ext uri="{FF2B5EF4-FFF2-40B4-BE49-F238E27FC236}">
                <a16:creationId xmlns:a16="http://schemas.microsoft.com/office/drawing/2014/main" id="{775CC8B0-DEA1-AC24-EB01-186062E811E4}"/>
              </a:ext>
            </a:extLst>
          </p:cNvPr>
          <p:cNvSpPr txBox="1"/>
          <p:nvPr/>
        </p:nvSpPr>
        <p:spPr>
          <a:xfrm>
            <a:off x="3306711" y="4813755"/>
            <a:ext cx="2082765" cy="584699"/>
          </a:xfrm>
          <a:prstGeom prst="rect">
            <a:avLst/>
          </a:prstGeom>
          <a:noFill/>
        </p:spPr>
        <p:txBody>
          <a:bodyPr wrap="square" rtlCol="0">
            <a:spAutoFit/>
          </a:bodyPr>
          <a:lstStyle/>
          <a:p>
            <a:pPr defTabSz="914309">
              <a:defRPr/>
            </a:pPr>
            <a:r>
              <a:rPr lang="vi-VN" sz="3200" dirty="0">
                <a:solidFill>
                  <a:srgbClr val="FF0000"/>
                </a:solidFill>
                <a:latin typeface="times new roman"/>
              </a:rPr>
              <a:t>Tranh 2</a:t>
            </a:r>
            <a:endParaRPr lang="en-US" sz="3200" dirty="0">
              <a:solidFill>
                <a:srgbClr val="FF0000"/>
              </a:solidFill>
              <a:latin typeface="times new roman"/>
            </a:endParaRPr>
          </a:p>
        </p:txBody>
      </p:sp>
      <p:sp>
        <p:nvSpPr>
          <p:cNvPr id="13" name="TextBox 12">
            <a:extLst>
              <a:ext uri="{FF2B5EF4-FFF2-40B4-BE49-F238E27FC236}">
                <a16:creationId xmlns:a16="http://schemas.microsoft.com/office/drawing/2014/main" id="{4CB1460E-5950-AE7E-A4F4-4728213772EA}"/>
              </a:ext>
            </a:extLst>
          </p:cNvPr>
          <p:cNvSpPr txBox="1"/>
          <p:nvPr/>
        </p:nvSpPr>
        <p:spPr>
          <a:xfrm>
            <a:off x="499058" y="4805891"/>
            <a:ext cx="2082765" cy="584699"/>
          </a:xfrm>
          <a:prstGeom prst="rect">
            <a:avLst/>
          </a:prstGeom>
          <a:noFill/>
        </p:spPr>
        <p:txBody>
          <a:bodyPr wrap="square" rtlCol="0">
            <a:spAutoFit/>
          </a:bodyPr>
          <a:lstStyle/>
          <a:p>
            <a:pPr defTabSz="914309">
              <a:defRPr/>
            </a:pPr>
            <a:r>
              <a:rPr lang="vi-VN" sz="3200" dirty="0">
                <a:solidFill>
                  <a:srgbClr val="FF0000"/>
                </a:solidFill>
                <a:latin typeface="times new roman"/>
              </a:rPr>
              <a:t>Tranh 1</a:t>
            </a:r>
            <a:endParaRPr lang="en-US" sz="3200" dirty="0">
              <a:solidFill>
                <a:srgbClr val="FF0000"/>
              </a:solidFill>
              <a:latin typeface="times new roman"/>
            </a:endParaRPr>
          </a:p>
        </p:txBody>
      </p:sp>
      <p:sp>
        <p:nvSpPr>
          <p:cNvPr id="14" name="TextBox 13">
            <a:extLst>
              <a:ext uri="{FF2B5EF4-FFF2-40B4-BE49-F238E27FC236}">
                <a16:creationId xmlns:a16="http://schemas.microsoft.com/office/drawing/2014/main" id="{63373103-0387-E90C-F2F9-128377BEB216}"/>
              </a:ext>
            </a:extLst>
          </p:cNvPr>
          <p:cNvSpPr txBox="1"/>
          <p:nvPr/>
        </p:nvSpPr>
        <p:spPr>
          <a:xfrm>
            <a:off x="6476642" y="4801013"/>
            <a:ext cx="2082765" cy="584699"/>
          </a:xfrm>
          <a:prstGeom prst="rect">
            <a:avLst/>
          </a:prstGeom>
          <a:noFill/>
        </p:spPr>
        <p:txBody>
          <a:bodyPr wrap="square" rtlCol="0">
            <a:spAutoFit/>
          </a:bodyPr>
          <a:lstStyle/>
          <a:p>
            <a:pPr defTabSz="914309">
              <a:defRPr/>
            </a:pPr>
            <a:r>
              <a:rPr lang="vi-VN" sz="3200" dirty="0">
                <a:solidFill>
                  <a:srgbClr val="FF0000"/>
                </a:solidFill>
                <a:latin typeface="times new roman"/>
              </a:rPr>
              <a:t>Tranh 3</a:t>
            </a:r>
            <a:endParaRPr lang="en-US" sz="3200" dirty="0">
              <a:solidFill>
                <a:srgbClr val="FF0000"/>
              </a:solidFill>
              <a:latin typeface="times new roman"/>
            </a:endParaRPr>
          </a:p>
        </p:txBody>
      </p:sp>
      <p:sp>
        <p:nvSpPr>
          <p:cNvPr id="15" name="TextBox 14">
            <a:extLst>
              <a:ext uri="{FF2B5EF4-FFF2-40B4-BE49-F238E27FC236}">
                <a16:creationId xmlns:a16="http://schemas.microsoft.com/office/drawing/2014/main" id="{4498D2BA-5C63-7E51-F679-22CB44AD8FC4}"/>
              </a:ext>
            </a:extLst>
          </p:cNvPr>
          <p:cNvSpPr txBox="1"/>
          <p:nvPr/>
        </p:nvSpPr>
        <p:spPr>
          <a:xfrm>
            <a:off x="9838809" y="4845703"/>
            <a:ext cx="2082765" cy="584699"/>
          </a:xfrm>
          <a:prstGeom prst="rect">
            <a:avLst/>
          </a:prstGeom>
          <a:noFill/>
        </p:spPr>
        <p:txBody>
          <a:bodyPr wrap="square" rtlCol="0">
            <a:spAutoFit/>
          </a:bodyPr>
          <a:lstStyle/>
          <a:p>
            <a:pPr defTabSz="914309">
              <a:defRPr/>
            </a:pPr>
            <a:r>
              <a:rPr lang="vi-VN" sz="3200" dirty="0">
                <a:solidFill>
                  <a:srgbClr val="FF0000"/>
                </a:solidFill>
                <a:latin typeface="times new roman"/>
              </a:rPr>
              <a:t>Tranh 4</a:t>
            </a:r>
            <a:endParaRPr lang="en-US" sz="3200" dirty="0">
              <a:solidFill>
                <a:srgbClr val="FF0000"/>
              </a:solidFill>
              <a:latin typeface="times new roman"/>
            </a:endParaRPr>
          </a:p>
        </p:txBody>
      </p:sp>
      <p:sp>
        <p:nvSpPr>
          <p:cNvPr id="17" name="TextBox 16">
            <a:extLst>
              <a:ext uri="{FF2B5EF4-FFF2-40B4-BE49-F238E27FC236}">
                <a16:creationId xmlns:a16="http://schemas.microsoft.com/office/drawing/2014/main" id="{1DE5821C-FA4B-98C8-5D83-E3DEF3F94C39}"/>
              </a:ext>
            </a:extLst>
          </p:cNvPr>
          <p:cNvSpPr txBox="1"/>
          <p:nvPr/>
        </p:nvSpPr>
        <p:spPr>
          <a:xfrm>
            <a:off x="2667690" y="5360341"/>
            <a:ext cx="2682642" cy="1200173"/>
          </a:xfrm>
          <a:prstGeom prst="rect">
            <a:avLst/>
          </a:prstGeom>
          <a:noFill/>
        </p:spPr>
        <p:txBody>
          <a:bodyPr wrap="square" rtlCol="0">
            <a:spAutoFit/>
          </a:bodyPr>
          <a:lstStyle/>
          <a:p>
            <a:pPr algn="ctr" defTabSz="914309">
              <a:defRPr/>
            </a:pPr>
            <a:r>
              <a:rPr lang="en-US" sz="2400" i="1" dirty="0" err="1">
                <a:solidFill>
                  <a:prstClr val="black"/>
                </a:solidFill>
                <a:latin typeface="Times New Roman" panose="02020603050405020304" pitchFamily="18" charset="0"/>
                <a:cs typeface="Times New Roman" panose="02020603050405020304" pitchFamily="18" charset="0"/>
              </a:rPr>
              <a:t>Lặng</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lẽ</a:t>
            </a:r>
            <a:r>
              <a:rPr lang="en-US" sz="2400" i="1" dirty="0">
                <a:solidFill>
                  <a:prstClr val="black"/>
                </a:solidFill>
                <a:latin typeface="Times New Roman" panose="02020603050405020304" pitchFamily="18" charset="0"/>
                <a:cs typeface="Times New Roman" panose="02020603050405020304" pitchFamily="18" charset="0"/>
              </a:rPr>
              <a:t> Sa Pa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Nguyễn</a:t>
            </a:r>
            <a:r>
              <a:rPr lang="en-US" sz="2400" dirty="0">
                <a:solidFill>
                  <a:prstClr val="black"/>
                </a:solidFill>
                <a:latin typeface="Times New Roman" panose="02020603050405020304" pitchFamily="18" charset="0"/>
                <a:cs typeface="Times New Roman" panose="02020603050405020304" pitchFamily="18" charset="0"/>
              </a:rPr>
              <a:t> Thành Long)</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0305F69C-4DC3-4D97-23BC-7C76E7EA2111}"/>
              </a:ext>
            </a:extLst>
          </p:cNvPr>
          <p:cNvSpPr txBox="1"/>
          <p:nvPr/>
        </p:nvSpPr>
        <p:spPr>
          <a:xfrm>
            <a:off x="72220" y="5550059"/>
            <a:ext cx="2287613" cy="830889"/>
          </a:xfrm>
          <a:prstGeom prst="rect">
            <a:avLst/>
          </a:prstGeom>
          <a:noFill/>
        </p:spPr>
        <p:txBody>
          <a:bodyPr wrap="square" rtlCol="0">
            <a:spAutoFit/>
          </a:bodyPr>
          <a:lstStyle/>
          <a:p>
            <a:pPr algn="ctr" defTabSz="914309">
              <a:defRPr/>
            </a:pPr>
            <a:r>
              <a:rPr lang="en-US" sz="2400" i="1" dirty="0" err="1">
                <a:solidFill>
                  <a:prstClr val="black"/>
                </a:solidFill>
                <a:latin typeface="Times New Roman" panose="02020603050405020304" pitchFamily="18" charset="0"/>
                <a:cs typeface="Times New Roman" panose="02020603050405020304" pitchFamily="18" charset="0"/>
              </a:rPr>
              <a:t>Chiếc</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lá</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cuối</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cùng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O.Hen-ry</a:t>
            </a:r>
            <a:r>
              <a:rPr lang="en-US" sz="2400" dirty="0">
                <a:solidFill>
                  <a:prstClr val="black"/>
                </a:solidFill>
                <a:latin typeface="Times New Roman" panose="02020603050405020304" pitchFamily="18" charset="0"/>
                <a:cs typeface="Times New Roman" panose="02020603050405020304" pitchFamily="18" charset="0"/>
              </a:rPr>
              <a:t>)</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8C75729C-332C-8B9C-3543-F6BDDE969C72}"/>
              </a:ext>
            </a:extLst>
          </p:cNvPr>
          <p:cNvSpPr txBox="1"/>
          <p:nvPr/>
        </p:nvSpPr>
        <p:spPr>
          <a:xfrm>
            <a:off x="5928090" y="5365415"/>
            <a:ext cx="2499767" cy="1200173"/>
          </a:xfrm>
          <a:prstGeom prst="rect">
            <a:avLst/>
          </a:prstGeom>
          <a:noFill/>
        </p:spPr>
        <p:txBody>
          <a:bodyPr wrap="square" rtlCol="0">
            <a:spAutoFit/>
          </a:bodyPr>
          <a:lstStyle/>
          <a:p>
            <a:pPr algn="ctr" defTabSz="914309">
              <a:defRPr/>
            </a:pPr>
            <a:r>
              <a:rPr lang="en-US" sz="2400" i="1" dirty="0" err="1">
                <a:solidFill>
                  <a:prstClr val="black"/>
                </a:solidFill>
                <a:latin typeface="Times New Roman" panose="02020603050405020304" pitchFamily="18" charset="0"/>
                <a:cs typeface="Times New Roman" panose="02020603050405020304" pitchFamily="18" charset="0"/>
              </a:rPr>
              <a:t>Chuyện</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người</a:t>
            </a:r>
            <a:r>
              <a:rPr lang="en-US" sz="2400" i="1" dirty="0">
                <a:solidFill>
                  <a:prstClr val="black"/>
                </a:solidFill>
                <a:latin typeface="Times New Roman" panose="02020603050405020304" pitchFamily="18" charset="0"/>
                <a:cs typeface="Times New Roman" panose="02020603050405020304" pitchFamily="18" charset="0"/>
              </a:rPr>
              <a:t> con </a:t>
            </a:r>
            <a:r>
              <a:rPr lang="en-US" sz="2400" i="1" dirty="0" err="1">
                <a:solidFill>
                  <a:prstClr val="black"/>
                </a:solidFill>
                <a:latin typeface="Times New Roman" panose="02020603050405020304" pitchFamily="18" charset="0"/>
                <a:cs typeface="Times New Roman" panose="02020603050405020304" pitchFamily="18" charset="0"/>
              </a:rPr>
              <a:t>gái</a:t>
            </a:r>
            <a:r>
              <a:rPr lang="en-US" sz="2400" i="1" dirty="0">
                <a:solidFill>
                  <a:prstClr val="black"/>
                </a:solidFill>
                <a:latin typeface="Times New Roman" panose="02020603050405020304" pitchFamily="18" charset="0"/>
                <a:cs typeface="Times New Roman" panose="02020603050405020304" pitchFamily="18" charset="0"/>
              </a:rPr>
              <a:t> Nam </a:t>
            </a:r>
            <a:r>
              <a:rPr lang="en-US" sz="2400" i="1" dirty="0" err="1">
                <a:solidFill>
                  <a:prstClr val="black"/>
                </a:solidFill>
                <a:latin typeface="Times New Roman" panose="02020603050405020304" pitchFamily="18" charset="0"/>
                <a:cs typeface="Times New Roman" panose="02020603050405020304" pitchFamily="18" charset="0"/>
              </a:rPr>
              <a:t>Xương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Nguyễn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Dữ</a:t>
            </a:r>
            <a:r>
              <a:rPr lang="en-US" sz="2400" dirty="0">
                <a:solidFill>
                  <a:prstClr val="black"/>
                </a:solidFill>
                <a:latin typeface="Times New Roman" panose="02020603050405020304" pitchFamily="18" charset="0"/>
                <a:cs typeface="Times New Roman" panose="02020603050405020304" pitchFamily="18" charset="0"/>
              </a:rPr>
              <a:t>)</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0945FA31-8E65-BA36-D7DC-A68D98B61A86}"/>
              </a:ext>
            </a:extLst>
          </p:cNvPr>
          <p:cNvSpPr txBox="1"/>
          <p:nvPr/>
        </p:nvSpPr>
        <p:spPr>
          <a:xfrm>
            <a:off x="8875289" y="5391084"/>
            <a:ext cx="3046285" cy="1200173"/>
          </a:xfrm>
          <a:prstGeom prst="rect">
            <a:avLst/>
          </a:prstGeom>
          <a:noFill/>
        </p:spPr>
        <p:txBody>
          <a:bodyPr wrap="square" rtlCol="0">
            <a:spAutoFit/>
          </a:bodyPr>
          <a:lstStyle/>
          <a:p>
            <a:pPr algn="ctr" defTabSz="914309">
              <a:defRPr/>
            </a:pPr>
            <a:r>
              <a:rPr lang="en-US" sz="2400" dirty="0" err="1">
                <a:solidFill>
                  <a:prstClr val="black"/>
                </a:solidFill>
                <a:latin typeface="Times New Roman" panose="02020603050405020304" pitchFamily="18" charset="0"/>
                <a:cs typeface="Times New Roman" panose="02020603050405020304" pitchFamily="18" charset="0"/>
              </a:rPr>
              <a:t>Đoạn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trích</a:t>
            </a:r>
            <a:r>
              <a:rPr lang="en-US" sz="2400" dirty="0">
                <a:solidFill>
                  <a:prstClr val="black"/>
                </a:solidFill>
                <a:latin typeface="Times New Roman" panose="02020603050405020304" pitchFamily="18" charset="0"/>
                <a:cs typeface="Times New Roman" panose="02020603050405020304" pitchFamily="18" charset="0"/>
              </a:rPr>
              <a:t> </a:t>
            </a:r>
            <a:r>
              <a:rPr lang="en-US" sz="2400" i="1" dirty="0">
                <a:solidFill>
                  <a:prstClr val="black"/>
                </a:solidFill>
                <a:latin typeface="Times New Roman" panose="02020603050405020304" pitchFamily="18" charset="0"/>
                <a:cs typeface="Times New Roman" panose="02020603050405020304" pitchFamily="18" charset="0"/>
              </a:rPr>
              <a:t>Kim </a:t>
            </a:r>
            <a:r>
              <a:rPr lang="vi-VN"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Kiều</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gặp</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gỡ</a:t>
            </a:r>
            <a:r>
              <a:rPr lang="en-US" sz="2400" i="1" dirty="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a:t>
            </a:r>
            <a:r>
              <a:rPr lang="en-US" sz="2400" dirty="0" err="1">
                <a:solidFill>
                  <a:prstClr val="black"/>
                </a:solidFill>
                <a:latin typeface="Times New Roman" panose="02020603050405020304" pitchFamily="18" charset="0"/>
                <a:cs typeface="Times New Roman" panose="02020603050405020304" pitchFamily="18" charset="0"/>
              </a:rPr>
              <a:t>trích</a:t>
            </a:r>
            <a:r>
              <a:rPr lang="en-US" sz="2400"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Truyện</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Kiều</a:t>
            </a:r>
            <a:r>
              <a:rPr lang="en-US" sz="2400" dirty="0">
                <a:solidFill>
                  <a:prstClr val="black"/>
                </a:solidFill>
                <a:latin typeface="Times New Roman" panose="02020603050405020304" pitchFamily="18" charset="0"/>
                <a:cs typeface="Times New Roman" panose="02020603050405020304" pitchFamily="18" charset="0"/>
              </a:rPr>
              <a:t> – </a:t>
            </a:r>
            <a:r>
              <a:rPr lang="en-US" sz="2400" dirty="0" err="1">
                <a:solidFill>
                  <a:prstClr val="black"/>
                </a:solidFill>
                <a:latin typeface="Times New Roman" panose="02020603050405020304" pitchFamily="18" charset="0"/>
                <a:cs typeface="Times New Roman" panose="02020603050405020304" pitchFamily="18" charset="0"/>
              </a:rPr>
              <a:t>Nguyễn</a:t>
            </a:r>
            <a:r>
              <a:rPr lang="en-US" sz="2400" dirty="0">
                <a:solidFill>
                  <a:prstClr val="black"/>
                </a:solidFill>
                <a:latin typeface="Times New Roman" panose="02020603050405020304" pitchFamily="18" charset="0"/>
                <a:cs typeface="Times New Roman" panose="02020603050405020304" pitchFamily="18" charset="0"/>
              </a:rPr>
              <a:t> Du)</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97840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par>
                                <p:cTn id="29" presetID="3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down)">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circle(in)">
                                      <p:cBhvr>
                                        <p:cTn id="7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P spid="17" grpId="0"/>
      <p:bldP spid="19" grpId="0"/>
      <p:bldP spid="2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777"/>
            <a:ext cx="12190413" cy="6862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文本框 8">
            <a:extLst>
              <a:ext uri="{FF2B5EF4-FFF2-40B4-BE49-F238E27FC236}">
                <a16:creationId xmlns:a16="http://schemas.microsoft.com/office/drawing/2014/main" id="{844A710B-F3BE-4928-A3BC-31EC89E4C576}"/>
              </a:ext>
            </a:extLst>
          </p:cNvPr>
          <p:cNvSpPr txBox="1"/>
          <p:nvPr/>
        </p:nvSpPr>
        <p:spPr>
          <a:xfrm>
            <a:off x="3637736" y="1116751"/>
            <a:ext cx="8552677" cy="646247"/>
          </a:xfrm>
          <a:prstGeom prst="rect">
            <a:avLst/>
          </a:prstGeom>
          <a:noFill/>
        </p:spPr>
        <p:txBody>
          <a:bodyPr wrap="square" rtlCol="0">
            <a:spAutoFit/>
          </a:bodyPr>
          <a:lstStyle/>
          <a:p>
            <a:pPr defTabSz="914309"/>
            <a:r>
              <a:rPr lang="vi-VN" altLang="zh-CN" sz="3600" b="1" dirty="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a. Lựa chọn đề tài</a:t>
            </a:r>
            <a:endParaRPr lang="zh-CN" altLang="en-US" sz="3600" b="1" dirty="0">
              <a:solidFill>
                <a:srgbClr val="C00000"/>
              </a:solidFill>
              <a:effectLst>
                <a:outerShdw blurRad="38100" dist="38100" dir="2700000" algn="tl">
                  <a:srgbClr val="000000">
                    <a:alpha val="43137"/>
                  </a:srgbClr>
                </a:outerShdw>
              </a:effectLst>
              <a:latin typeface="Times New Roman" panose="02020603050405020304" pitchFamily="18" charset="0"/>
              <a:ea typeface="小考拉体" panose="02000503000000000000" pitchFamily="2" charset="-122"/>
              <a:cs typeface="Times New Roman" panose="02020603050405020304" pitchFamily="18" charset="0"/>
            </a:endParaRPr>
          </a:p>
        </p:txBody>
      </p:sp>
      <p:grpSp>
        <p:nvGrpSpPr>
          <p:cNvPr id="13" name="组合 7">
            <a:extLst>
              <a:ext uri="{FF2B5EF4-FFF2-40B4-BE49-F238E27FC236}">
                <a16:creationId xmlns:a16="http://schemas.microsoft.com/office/drawing/2014/main" id="{19520C8B-CD6A-4CA9-8E1C-EB4513AE01DD}"/>
              </a:ext>
            </a:extLst>
          </p:cNvPr>
          <p:cNvGrpSpPr/>
          <p:nvPr/>
        </p:nvGrpSpPr>
        <p:grpSpPr>
          <a:xfrm>
            <a:off x="934065" y="2171298"/>
            <a:ext cx="9556953" cy="3951206"/>
            <a:chOff x="753231" y="1435486"/>
            <a:chExt cx="4450227" cy="2980813"/>
          </a:xfrm>
        </p:grpSpPr>
        <p:pic>
          <p:nvPicPr>
            <p:cNvPr id="14" name="图片 4">
              <a:extLst>
                <a:ext uri="{FF2B5EF4-FFF2-40B4-BE49-F238E27FC236}">
                  <a16:creationId xmlns:a16="http://schemas.microsoft.com/office/drawing/2014/main" id="{3897324C-5314-4A66-AE70-28C54B72E0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34" t="11667" r="8334" b="9444"/>
            <a:stretch/>
          </p:blipFill>
          <p:spPr>
            <a:xfrm>
              <a:off x="753231" y="1435486"/>
              <a:ext cx="4450227" cy="2980813"/>
            </a:xfrm>
            <a:prstGeom prst="rect">
              <a:avLst/>
            </a:prstGeom>
          </p:spPr>
        </p:pic>
        <p:sp>
          <p:nvSpPr>
            <p:cNvPr id="15" name="文本框 6">
              <a:extLst>
                <a:ext uri="{FF2B5EF4-FFF2-40B4-BE49-F238E27FC236}">
                  <a16:creationId xmlns:a16="http://schemas.microsoft.com/office/drawing/2014/main" id="{648AB86F-B9C1-4423-9068-641E8BB95037}"/>
                </a:ext>
              </a:extLst>
            </p:cNvPr>
            <p:cNvSpPr txBox="1"/>
            <p:nvPr/>
          </p:nvSpPr>
          <p:spPr>
            <a:xfrm>
              <a:off x="1620013" y="2361766"/>
              <a:ext cx="2715699" cy="4375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50000"/>
                </a:lnSpc>
                <a:spcAft>
                  <a:spcPts val="800"/>
                </a:spcAft>
              </a:pPr>
              <a:endParaRPr lang="en-US" sz="2400" dirty="0">
                <a:effectLst/>
                <a:latin typeface="Times New Roman" pitchFamily="18" charset="0"/>
                <a:ea typeface="Calibri" panose="020F0502020204030204" pitchFamily="34" charset="0"/>
                <a:cs typeface="Times New Roman" pitchFamily="18" charset="0"/>
              </a:endParaRPr>
            </a:p>
          </p:txBody>
        </p:sp>
      </p:grpSp>
      <p:sp>
        <p:nvSpPr>
          <p:cNvPr id="3" name="TextBox 2">
            <a:extLst>
              <a:ext uri="{FF2B5EF4-FFF2-40B4-BE49-F238E27FC236}">
                <a16:creationId xmlns:a16="http://schemas.microsoft.com/office/drawing/2014/main" id="{3992399A-6685-DF96-4185-09F87DB6181F}"/>
              </a:ext>
            </a:extLst>
          </p:cNvPr>
          <p:cNvSpPr txBox="1"/>
          <p:nvPr/>
        </p:nvSpPr>
        <p:spPr>
          <a:xfrm>
            <a:off x="2978281" y="3481138"/>
            <a:ext cx="4935793" cy="1569660"/>
          </a:xfrm>
          <a:prstGeom prst="rect">
            <a:avLst/>
          </a:prstGeom>
          <a:noFill/>
        </p:spPr>
        <p:txBody>
          <a:bodyPr wrap="square">
            <a:spAutoFit/>
          </a:bodyPr>
          <a:lstStyle/>
          <a:p>
            <a:pPr algn="ctr"/>
            <a:r>
              <a:rPr kumimoji="0" lang="vi-VN" sz="3200" b="1" i="0" u="none" strike="noStrike" kern="1200" cap="none" spc="0" normalizeH="0" baseline="0" noProof="0" dirty="0">
                <a:ln>
                  <a:noFill/>
                </a:ln>
                <a:solidFill>
                  <a:prstClr val="black"/>
                </a:solidFill>
                <a:effectLst/>
                <a:uLnTx/>
                <a:uFillTx/>
                <a:latin typeface="times new roman"/>
              </a:rPr>
              <a:t>Phân tích đoạn trích trong truyện ngắn: “Cha tôi” của Sương Nguyệt Minh</a:t>
            </a:r>
            <a:endParaRPr lang="en-US" sz="3200" dirty="0"/>
          </a:p>
        </p:txBody>
      </p:sp>
    </p:spTree>
    <p:extLst>
      <p:ext uri="{BB962C8B-B14F-4D97-AF65-F5344CB8AC3E}">
        <p14:creationId xmlns:p14="http://schemas.microsoft.com/office/powerpoint/2010/main" val="55389412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4C880-D085-FA89-532F-CFC734C131B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A6ED99A-7D69-A724-2A72-36ED78A5BECF}"/>
              </a:ext>
            </a:extLst>
          </p:cNvPr>
          <p:cNvSpPr/>
          <p:nvPr/>
        </p:nvSpPr>
        <p:spPr bwMode="auto">
          <a:xfrm>
            <a:off x="8489348" y="2896269"/>
            <a:ext cx="184706" cy="369418"/>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a:spAutoFit/>
          </a:bodyPr>
          <a:lstStyle/>
          <a:p>
            <a:pPr algn="ctr">
              <a:spcBef>
                <a:spcPct val="50000"/>
              </a:spcBef>
            </a:pPr>
            <a:endParaRPr lang="en-US" altLang="en-US" kern="0" noProof="1">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73EA9E78-0715-9A92-FF87-A90BE7DF13EE}"/>
              </a:ext>
            </a:extLst>
          </p:cNvPr>
          <p:cNvGraphicFramePr>
            <a:graphicFrameLocks noGrp="1"/>
          </p:cNvGraphicFramePr>
          <p:nvPr>
            <p:extLst>
              <p:ext uri="{D42A27DB-BD31-4B8C-83A1-F6EECF244321}">
                <p14:modId xmlns:p14="http://schemas.microsoft.com/office/powerpoint/2010/main" val="256954032"/>
              </p:ext>
            </p:extLst>
          </p:nvPr>
        </p:nvGraphicFramePr>
        <p:xfrm>
          <a:off x="555522" y="1365754"/>
          <a:ext cx="11159613" cy="5054709"/>
        </p:xfrm>
        <a:graphic>
          <a:graphicData uri="http://schemas.openxmlformats.org/drawingml/2006/table">
            <a:tbl>
              <a:tblPr firstRow="1" firstCol="1" bandRow="1"/>
              <a:tblGrid>
                <a:gridCol w="2413820">
                  <a:extLst>
                    <a:ext uri="{9D8B030D-6E8A-4147-A177-3AD203B41FA5}">
                      <a16:colId xmlns:a16="http://schemas.microsoft.com/office/drawing/2014/main" val="2916673499"/>
                    </a:ext>
                  </a:extLst>
                </a:gridCol>
                <a:gridCol w="8745793">
                  <a:extLst>
                    <a:ext uri="{9D8B030D-6E8A-4147-A177-3AD203B41FA5}">
                      <a16:colId xmlns:a16="http://schemas.microsoft.com/office/drawing/2014/main" val="2032188253"/>
                    </a:ext>
                  </a:extLst>
                </a:gridCol>
              </a:tblGrid>
              <a:tr h="389615">
                <a:tc>
                  <a:txBody>
                    <a:bodyPr/>
                    <a:lstStyle/>
                    <a:p>
                      <a:pPr algn="ctr">
                        <a:lnSpc>
                          <a:spcPct val="150000"/>
                        </a:lnSpc>
                        <a:spcAft>
                          <a:spcPts val="800"/>
                        </a:spcAft>
                      </a:pPr>
                      <a:r>
                        <a:rPr lang="vi-VN" sz="1600" b="1">
                          <a:effectLst/>
                          <a:latin typeface="Times New Roman" panose="02020603050405020304" pitchFamily="18" charset="0"/>
                          <a:ea typeface="Times New Roman" panose="02020603050405020304" pitchFamily="18" charset="0"/>
                          <a:cs typeface="Times New Roman" panose="02020603050405020304" pitchFamily="18" charset="0"/>
                        </a:rPr>
                        <a:t>ĐẶC ĐIỂM CƠ BẢN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vi-VN" sz="1600" b="1" dirty="0">
                          <a:effectLst/>
                          <a:latin typeface="Times New Roman" panose="02020603050405020304" pitchFamily="18" charset="0"/>
                          <a:ea typeface="Times New Roman" panose="02020603050405020304" pitchFamily="18" charset="0"/>
                          <a:cs typeface="Times New Roman" panose="02020603050405020304" pitchFamily="18" charset="0"/>
                        </a:rPr>
                        <a:t>CHI TIẾT TRONG TÁC PHẨM</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6463619"/>
                  </a:ext>
                </a:extLst>
              </a:tr>
              <a:tr h="1527820">
                <a:tc>
                  <a:txBody>
                    <a:bodyPr/>
                    <a:lstStyle/>
                    <a:p>
                      <a:pPr algn="just">
                        <a:lnSpc>
                          <a:spcPct val="150000"/>
                        </a:lnSpc>
                        <a:spcAft>
                          <a:spcPts val="800"/>
                        </a:spcAft>
                      </a:pPr>
                      <a:r>
                        <a:rPr lang="vi-VN" sz="1600" b="1" dirty="0">
                          <a:effectLst/>
                          <a:latin typeface="Times New Roman" panose="02020603050405020304" pitchFamily="18" charset="0"/>
                          <a:ea typeface="Times New Roman" panose="02020603050405020304" pitchFamily="18" charset="0"/>
                          <a:cs typeface="Times New Roman" panose="02020603050405020304" pitchFamily="18" charset="0"/>
                        </a:rPr>
                        <a:t>- Nội dung của đoạn trích là gì? </a:t>
                      </a:r>
                    </a:p>
                    <a:p>
                      <a:pPr algn="just">
                        <a:lnSpc>
                          <a:spcPct val="150000"/>
                        </a:lnSpc>
                        <a:spcAft>
                          <a:spcPts val="800"/>
                        </a:spcAft>
                      </a:pPr>
                      <a:r>
                        <a:rPr lang="vi-VN" sz="1600" b="1" dirty="0">
                          <a:effectLst/>
                          <a:latin typeface="Times New Roman" panose="02020603050405020304" pitchFamily="18" charset="0"/>
                          <a:ea typeface="Times New Roman" panose="02020603050405020304" pitchFamily="18" charset="0"/>
                          <a:cs typeface="Times New Roman" panose="02020603050405020304" pitchFamily="18" charset="0"/>
                        </a:rPr>
                        <a:t>- Có thể phân tích chủ đề ấy như thế nào?</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800"/>
                        </a:spcAft>
                      </a:pPr>
                      <a:r>
                        <a:rPr lang="vi-VN"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7099227"/>
                  </a:ext>
                </a:extLst>
              </a:tr>
              <a:tr h="2160173">
                <a:tc>
                  <a:txBody>
                    <a:bodyPr/>
                    <a:lstStyle/>
                    <a:p>
                      <a:pPr algn="ctr">
                        <a:lnSpc>
                          <a:spcPct val="150000"/>
                        </a:lnSpc>
                        <a:spcAft>
                          <a:spcPts val="800"/>
                        </a:spcAft>
                      </a:pPr>
                      <a:r>
                        <a:rPr lang="vi-VN" sz="1600" b="1" dirty="0">
                          <a:effectLst/>
                          <a:latin typeface="Times New Roman" panose="02020603050405020304" pitchFamily="18" charset="0"/>
                          <a:ea typeface="Times New Roman" panose="02020603050405020304" pitchFamily="18" charset="0"/>
                          <a:cs typeface="Times New Roman" panose="02020603050405020304" pitchFamily="18" charset="0"/>
                        </a:rPr>
                        <a:t>- Đoạn trích có những nét đặc sắc gì về nghệ thuật?</a:t>
                      </a:r>
                    </a:p>
                    <a:p>
                      <a:pPr algn="just">
                        <a:lnSpc>
                          <a:spcPct val="150000"/>
                        </a:lnSpc>
                        <a:spcAft>
                          <a:spcPts val="800"/>
                        </a:spcAft>
                      </a:pPr>
                      <a:r>
                        <a:rPr lang="vi-VN" sz="1600" b="1" dirty="0">
                          <a:effectLst/>
                          <a:latin typeface="Times New Roman" panose="02020603050405020304" pitchFamily="18" charset="0"/>
                          <a:ea typeface="Times New Roman" panose="02020603050405020304" pitchFamily="18" charset="0"/>
                          <a:cs typeface="Times New Roman" panose="02020603050405020304" pitchFamily="18" charset="0"/>
                        </a:rPr>
                        <a:t>- Những nét đặc sắc đó đem đến hiệu quả thẩm mĩ như thế nào?</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800"/>
                        </a:spcAft>
                      </a:pPr>
                      <a:r>
                        <a:rPr lang="vi-VN"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4642442"/>
                  </a:ext>
                </a:extLst>
              </a:tr>
              <a:tr h="977101">
                <a:tc>
                  <a:txBody>
                    <a:bodyPr/>
                    <a:lstStyle/>
                    <a:p>
                      <a:pPr algn="ctr">
                        <a:lnSpc>
                          <a:spcPct val="150000"/>
                        </a:lnSpc>
                        <a:spcAft>
                          <a:spcPts val="800"/>
                        </a:spcAft>
                      </a:pPr>
                      <a:r>
                        <a:rPr lang="vi-VN" sz="1600" b="1" dirty="0">
                          <a:effectLst/>
                          <a:latin typeface="Times New Roman" panose="02020603050405020304" pitchFamily="18" charset="0"/>
                          <a:ea typeface="Times New Roman" panose="02020603050405020304" pitchFamily="18" charset="0"/>
                          <a:cs typeface="Times New Roman" panose="02020603050405020304" pitchFamily="18" charset="0"/>
                        </a:rPr>
                        <a:t>Ý nghĩa, giá trị</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800"/>
                        </a:spcAft>
                      </a:pPr>
                      <a:r>
                        <a:rPr lang="vi-VN" sz="1600" b="1" dirty="0">
                          <a:effectLst/>
                          <a:latin typeface="Times New Roman" panose="02020603050405020304" pitchFamily="18" charset="0"/>
                          <a:ea typeface="Times New Roman" panose="02020603050405020304" pitchFamily="18" charset="0"/>
                          <a:cs typeface="Times New Roman" panose="02020603050405020304" pitchFamily="18" charset="0"/>
                        </a:rPr>
                        <a:t> của đoạn trích?</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800"/>
                        </a:spcAft>
                      </a:pPr>
                      <a:r>
                        <a:rPr lang="vi-VN"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4767347"/>
                  </a:ext>
                </a:extLst>
              </a:tr>
            </a:tbl>
          </a:graphicData>
        </a:graphic>
      </p:graphicFrame>
      <p:sp>
        <p:nvSpPr>
          <p:cNvPr id="5" name="Rectangle 1">
            <a:extLst>
              <a:ext uri="{FF2B5EF4-FFF2-40B4-BE49-F238E27FC236}">
                <a16:creationId xmlns:a16="http://schemas.microsoft.com/office/drawing/2014/main" id="{8BD67CAA-5B0A-62A0-705C-4C4AA63B8B82}"/>
              </a:ext>
            </a:extLst>
          </p:cNvPr>
          <p:cNvSpPr>
            <a:spLocks noChangeArrowheads="1"/>
          </p:cNvSpPr>
          <p:nvPr/>
        </p:nvSpPr>
        <p:spPr bwMode="auto">
          <a:xfrm>
            <a:off x="756741" y="165425"/>
            <a:ext cx="1075717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b="1" i="0" u="none" strike="noStrike" cap="none" normalizeH="0" baseline="0" dirty="0">
                <a:ln>
                  <a:noFill/>
                </a:ln>
                <a:solidFill>
                  <a:srgbClr val="FF0000"/>
                </a:solidFill>
                <a:effectLst/>
                <a:latin typeface="+mj-lt"/>
                <a:ea typeface="Times New Roman" panose="02020603050405020304" pitchFamily="18" charset="0"/>
                <a:cs typeface="Times New Roman" panose="02020603050405020304" pitchFamily="18" charset="0"/>
              </a:rPr>
              <a:t>PHIẾU HỌC TẬP 3:</a:t>
            </a:r>
            <a:endParaRPr kumimoji="0" lang="en-US" altLang="en-US" b="0" i="0" u="none" strike="noStrike" cap="none" normalizeH="0" baseline="0" dirty="0">
              <a:ln>
                <a:noFill/>
              </a:ln>
              <a:solidFill>
                <a:srgbClr val="FF0000"/>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b="1" i="0" u="none" strike="noStrike" cap="none" normalizeH="0" baseline="0" dirty="0">
                <a:ln>
                  <a:noFill/>
                </a:ln>
                <a:solidFill>
                  <a:srgbClr val="FF0000"/>
                </a:solidFill>
                <a:effectLst/>
                <a:latin typeface="+mj-lt"/>
                <a:ea typeface="Times New Roman" panose="02020603050405020304" pitchFamily="18" charset="0"/>
                <a:cs typeface="Times New Roman" panose="02020603050405020304" pitchFamily="18" charset="0"/>
              </a:rPr>
              <a:t>Tìm ý cho bài văn phân tích một tác phẩm văn học (Truyện)</a:t>
            </a:r>
            <a:endParaRPr kumimoji="0" lang="en-US" altLang="en-US" b="0" i="0" u="none" strike="noStrike" cap="none" normalizeH="0" baseline="0" dirty="0">
              <a:ln>
                <a:noFill/>
              </a:ln>
              <a:solidFill>
                <a:srgbClr val="FF0000"/>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b="1" i="0" u="none" strike="noStrike" cap="none" normalizeH="0" baseline="0" dirty="0">
                <a:ln>
                  <a:noFill/>
                </a:ln>
                <a:solidFill>
                  <a:srgbClr val="FF0000"/>
                </a:solidFill>
                <a:effectLst/>
                <a:latin typeface="+mj-lt"/>
                <a:ea typeface="Times New Roman" panose="02020603050405020304" pitchFamily="18" charset="0"/>
                <a:cs typeface="Times New Roman" panose="02020603050405020304" pitchFamily="18" charset="0"/>
              </a:rPr>
              <a:t>Đề bài:  Viết bài văn nghị luận phân tích đoạn trích trong truyện ngắn: “ Cha tôi” của Sương Nguyệt Minh.</a:t>
            </a:r>
            <a:endParaRPr kumimoji="0" lang="en-US" altLang="en-US" b="0" i="0" u="none" strike="noStrike" cap="none" normalizeH="0" baseline="0" dirty="0">
              <a:ln>
                <a:noFill/>
              </a:ln>
              <a:solidFill>
                <a:srgbClr val="FF0000"/>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35315194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3" name="Rectangle 1">
            <a:extLst>
              <a:ext uri="{FF2B5EF4-FFF2-40B4-BE49-F238E27FC236}">
                <a16:creationId xmlns:a16="http://schemas.microsoft.com/office/drawing/2014/main" id="{BFBE7B40-A7D1-A4A0-C952-BCA86B259DC4}"/>
              </a:ext>
            </a:extLst>
          </p:cNvPr>
          <p:cNvSpPr>
            <a:spLocks noChangeArrowheads="1"/>
          </p:cNvSpPr>
          <p:nvPr/>
        </p:nvSpPr>
        <p:spPr bwMode="auto">
          <a:xfrm>
            <a:off x="756741" y="165425"/>
            <a:ext cx="1075717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en-US" sz="1800" b="1" i="0" u="none" strike="noStrike" kern="1200" cap="none" spc="0" normalizeH="0" baseline="0" noProof="0" dirty="0">
                <a:ln>
                  <a:noFill/>
                </a:ln>
                <a:solidFill>
                  <a:srgbClr val="FF0000"/>
                </a:solidFill>
                <a:effectLst/>
                <a:uLnTx/>
                <a:uFillTx/>
                <a:latin typeface="times new roman"/>
                <a:ea typeface="Times New Roman" panose="02020603050405020304" pitchFamily="18" charset="0"/>
                <a:cs typeface="Times New Roman" panose="02020603050405020304" pitchFamily="18" charset="0"/>
              </a:rPr>
              <a:t>PHIẾU HỌC TẬP 3:</a:t>
            </a:r>
            <a:endParaRPr kumimoji="0" lang="en-US" altLang="en-US" sz="1800" b="0" i="0" u="none" strike="noStrike" kern="1200" cap="none" spc="0" normalizeH="0" baseline="0" noProof="0" dirty="0">
              <a:ln>
                <a:noFill/>
              </a:ln>
              <a:solidFill>
                <a:srgbClr val="FF0000"/>
              </a:solidFill>
              <a:effectLst/>
              <a:uLnTx/>
              <a:uFillTx/>
              <a:latin typeface="times new roman"/>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en-US" sz="1800" b="1" i="0" u="none" strike="noStrike" kern="1200" cap="none" spc="0" normalizeH="0" baseline="0" noProof="0" dirty="0">
                <a:ln>
                  <a:noFill/>
                </a:ln>
                <a:solidFill>
                  <a:srgbClr val="FF0000"/>
                </a:solidFill>
                <a:effectLst/>
                <a:uLnTx/>
                <a:uFillTx/>
                <a:latin typeface="times new roman"/>
                <a:ea typeface="Times New Roman" panose="02020603050405020304" pitchFamily="18" charset="0"/>
                <a:cs typeface="Times New Roman" panose="02020603050405020304" pitchFamily="18" charset="0"/>
              </a:rPr>
              <a:t>Tìm ý cho bài văn phân tích một tác phẩm văn học (Truyện)</a:t>
            </a:r>
            <a:endParaRPr kumimoji="0" lang="en-US" altLang="en-US" sz="1800" b="0" i="0" u="none" strike="noStrike" kern="1200" cap="none" spc="0" normalizeH="0" baseline="0" noProof="0" dirty="0">
              <a:ln>
                <a:noFill/>
              </a:ln>
              <a:solidFill>
                <a:srgbClr val="FF0000"/>
              </a:solidFill>
              <a:effectLst/>
              <a:uLnTx/>
              <a:uFillTx/>
              <a:latin typeface="times new roman"/>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en-US" sz="1800" b="1" i="0" u="none" strike="noStrike" kern="1200" cap="none" spc="0" normalizeH="0" baseline="0" noProof="0" dirty="0">
                <a:ln>
                  <a:noFill/>
                </a:ln>
                <a:solidFill>
                  <a:srgbClr val="FF0000"/>
                </a:solidFill>
                <a:effectLst/>
                <a:uLnTx/>
                <a:uFillTx/>
                <a:latin typeface="times new roman"/>
                <a:ea typeface="Times New Roman" panose="02020603050405020304" pitchFamily="18" charset="0"/>
                <a:cs typeface="Times New Roman" panose="02020603050405020304" pitchFamily="18" charset="0"/>
              </a:rPr>
              <a:t>Đề bài:  Viết bài văn nghị luận phân tích đoạn trích trong truyện ngắn: “ Cha tôi” của Sương Nguyệt Minh.</a:t>
            </a:r>
            <a:endParaRPr kumimoji="0" lang="en-US" altLang="en-US" sz="1800" b="0" i="0" u="none" strike="noStrike" kern="1200" cap="none" spc="0" normalizeH="0" baseline="0" noProof="0" dirty="0">
              <a:ln>
                <a:noFill/>
              </a:ln>
              <a:solidFill>
                <a:srgbClr val="FF0000"/>
              </a:solidFill>
              <a:effectLst/>
              <a:uLnTx/>
              <a:uFillTx/>
              <a:latin typeface="times new roman"/>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times new roman"/>
              <a:ea typeface="+mn-ea"/>
              <a:cs typeface="+mn-cs"/>
            </a:endParaRPr>
          </a:p>
        </p:txBody>
      </p:sp>
      <p:graphicFrame>
        <p:nvGraphicFramePr>
          <p:cNvPr id="4" name="Table 3">
            <a:extLst>
              <a:ext uri="{FF2B5EF4-FFF2-40B4-BE49-F238E27FC236}">
                <a16:creationId xmlns:a16="http://schemas.microsoft.com/office/drawing/2014/main" id="{55F34162-995A-AB06-F2E1-30E7DABDFBAD}"/>
              </a:ext>
            </a:extLst>
          </p:cNvPr>
          <p:cNvGraphicFramePr>
            <a:graphicFrameLocks noGrp="1"/>
          </p:cNvGraphicFramePr>
          <p:nvPr>
            <p:extLst>
              <p:ext uri="{D42A27DB-BD31-4B8C-83A1-F6EECF244321}">
                <p14:modId xmlns:p14="http://schemas.microsoft.com/office/powerpoint/2010/main" val="3472576530"/>
              </p:ext>
            </p:extLst>
          </p:nvPr>
        </p:nvGraphicFramePr>
        <p:xfrm>
          <a:off x="540774" y="1268362"/>
          <a:ext cx="11219293" cy="5299586"/>
        </p:xfrm>
        <a:graphic>
          <a:graphicData uri="http://schemas.openxmlformats.org/drawingml/2006/table">
            <a:tbl>
              <a:tblPr firstRow="1" firstCol="1" bandRow="1"/>
              <a:tblGrid>
                <a:gridCol w="3250907">
                  <a:extLst>
                    <a:ext uri="{9D8B030D-6E8A-4147-A177-3AD203B41FA5}">
                      <a16:colId xmlns:a16="http://schemas.microsoft.com/office/drawing/2014/main" val="3875559751"/>
                    </a:ext>
                  </a:extLst>
                </a:gridCol>
                <a:gridCol w="7968386">
                  <a:extLst>
                    <a:ext uri="{9D8B030D-6E8A-4147-A177-3AD203B41FA5}">
                      <a16:colId xmlns:a16="http://schemas.microsoft.com/office/drawing/2014/main" val="2567619958"/>
                    </a:ext>
                  </a:extLst>
                </a:gridCol>
              </a:tblGrid>
              <a:tr h="5299586">
                <a:tc>
                  <a:txBody>
                    <a:bodyPr/>
                    <a:lstStyle/>
                    <a:p>
                      <a:pPr algn="ctr">
                        <a:lnSpc>
                          <a:spcPct val="150000"/>
                        </a:lnSpc>
                        <a:spcAft>
                          <a:spcPts val="800"/>
                        </a:spcAft>
                      </a:pPr>
                      <a:r>
                        <a:rPr lang="vi-VN" sz="1600" b="1" dirty="0">
                          <a:effectLst/>
                          <a:latin typeface="Times New Roman" panose="02020603050405020304" pitchFamily="18" charset="0"/>
                          <a:ea typeface="Times New Roman" panose="02020603050405020304" pitchFamily="18" charset="0"/>
                          <a:cs typeface="Times New Roman" panose="02020603050405020304" pitchFamily="18" charset="0"/>
                        </a:rPr>
                        <a:t>Nội dung chủ đề của đoạn trích là gì?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800"/>
                        </a:spcAft>
                      </a:pPr>
                      <a:r>
                        <a:rPr lang="vi-VN"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800"/>
                        </a:spcAft>
                      </a:pPr>
                      <a:r>
                        <a:rPr lang="vi-VN"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800"/>
                        </a:spcAft>
                      </a:pPr>
                      <a:r>
                        <a:rPr lang="vi-VN"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800"/>
                        </a:spcAft>
                      </a:pPr>
                      <a:r>
                        <a:rPr lang="vi-VN" sz="1600" b="1" dirty="0">
                          <a:effectLst/>
                          <a:latin typeface="Times New Roman" panose="02020603050405020304" pitchFamily="18" charset="0"/>
                          <a:ea typeface="Times New Roman" panose="02020603050405020304" pitchFamily="18" charset="0"/>
                          <a:cs typeface="Times New Roman" panose="02020603050405020304" pitchFamily="18" charset="0"/>
                        </a:rPr>
                        <a:t>Có thể phân tích chủ đề ấy như thế nào?</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080" marR="56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800"/>
                        </a:spcAft>
                      </a:pP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080" marR="56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0238132"/>
                  </a:ext>
                </a:extLst>
              </a:tr>
            </a:tbl>
          </a:graphicData>
        </a:graphic>
      </p:graphicFrame>
      <p:sp>
        <p:nvSpPr>
          <p:cNvPr id="2" name="TextBox 1"/>
          <p:cNvSpPr txBox="1"/>
          <p:nvPr/>
        </p:nvSpPr>
        <p:spPr>
          <a:xfrm>
            <a:off x="3863662" y="1386557"/>
            <a:ext cx="7765961" cy="5016758"/>
          </a:xfrm>
          <a:prstGeom prst="rect">
            <a:avLst/>
          </a:prstGeom>
          <a:noFill/>
        </p:spPr>
        <p:txBody>
          <a:bodyPr wrap="square" rtlCol="0">
            <a:spAutoFit/>
          </a:bodyPr>
          <a:lstStyle/>
          <a:p>
            <a:pPr algn="just"/>
            <a:r>
              <a:rPr lang="vi-VN" sz="2000" dirty="0">
                <a:latin typeface="Times New Roman" panose="02020603050405020304" pitchFamily="18" charset="0"/>
                <a:ea typeface="Times New Roman" panose="02020603050405020304" pitchFamily="18" charset="0"/>
                <a:cs typeface="Times New Roman" panose="02020603050405020304" pitchFamily="18" charset="0"/>
              </a:rPr>
              <a:t>- Đoạn trích  "Cha tôi" kể về cuộc sống gia đình của một cựu chiến binh khi ông trở về nghỉ hưu sau nhiều năm xa nhà.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cha,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từng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kỷ</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niệm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nay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mặt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Mâu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thuẫn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nảy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gặp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khó</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khăn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chấp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lối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do,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phóng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khoáng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dẫn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xung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đột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gay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gắt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0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truyện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nhấn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giữa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hòa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duy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trì</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gắn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000" dirty="0">
                <a:latin typeface="Times New Roman" panose="02020603050405020304" pitchFamily="18" charset="0"/>
                <a:ea typeface="Times New Roman" panose="02020603050405020304" pitchFamily="18" charset="0"/>
                <a:cs typeface="Times New Roman" panose="02020603050405020304" pitchFamily="18" charset="0"/>
              </a:rPr>
              <a:t>+ Nhân vật người cha trong truyện là một cựu chiến binh đã cống hiến cả cuộc đời cho đất nước, nhưng khi trở về với gia đình, ông lại gặp phải những khó khăn trong việc thích nghi với cuộc sống đời thường.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000" dirty="0">
                <a:latin typeface="Times New Roman" panose="02020603050405020304" pitchFamily="18" charset="0"/>
                <a:ea typeface="Times New Roman" panose="02020603050405020304" pitchFamily="18" charset="0"/>
                <a:cs typeface="Times New Roman" panose="02020603050405020304" pitchFamily="18" charset="0"/>
              </a:rPr>
              <a:t>+ Nhân vật con trai là đại diện cho thế hệ trẻ, với lối sống phóng khoáng, tự do, và ít bị ràng buộc bởi những giá trị truyền thống.</a:t>
            </a:r>
            <a:endParaRPr lang="en-US" sz="2000" dirty="0"/>
          </a:p>
        </p:txBody>
      </p:sp>
    </p:spTree>
    <p:extLst>
      <p:ext uri="{BB962C8B-B14F-4D97-AF65-F5344CB8AC3E}">
        <p14:creationId xmlns:p14="http://schemas.microsoft.com/office/powerpoint/2010/main" val="156194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anim calcmode="lin" valueType="num">
                                      <p:cBhvr>
                                        <p:cTn id="1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1000"/>
                                        <p:tgtEl>
                                          <p:spTgt spid="2">
                                            <p:txEl>
                                              <p:pRg st="5" end="5"/>
                                            </p:txEl>
                                          </p:spTgt>
                                        </p:tgtEl>
                                      </p:cBhvr>
                                    </p:animEffect>
                                    <p:anim calcmode="lin" valueType="num">
                                      <p:cBhvr>
                                        <p:cTn id="2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B79D84E-2653-79BE-E71B-74562F409BF3}"/>
              </a:ext>
            </a:extLst>
          </p:cNvPr>
          <p:cNvGraphicFramePr>
            <a:graphicFrameLocks noGrp="1"/>
          </p:cNvGraphicFramePr>
          <p:nvPr>
            <p:extLst>
              <p:ext uri="{D42A27DB-BD31-4B8C-83A1-F6EECF244321}">
                <p14:modId xmlns:p14="http://schemas.microsoft.com/office/powerpoint/2010/main" val="1595415194"/>
              </p:ext>
            </p:extLst>
          </p:nvPr>
        </p:nvGraphicFramePr>
        <p:xfrm>
          <a:off x="432620" y="383458"/>
          <a:ext cx="11415252" cy="6184490"/>
        </p:xfrm>
        <a:graphic>
          <a:graphicData uri="http://schemas.openxmlformats.org/drawingml/2006/table">
            <a:tbl>
              <a:tblPr firstRow="1" firstCol="1" bandRow="1"/>
              <a:tblGrid>
                <a:gridCol w="3307687">
                  <a:extLst>
                    <a:ext uri="{9D8B030D-6E8A-4147-A177-3AD203B41FA5}">
                      <a16:colId xmlns:a16="http://schemas.microsoft.com/office/drawing/2014/main" val="3811889046"/>
                    </a:ext>
                  </a:extLst>
                </a:gridCol>
                <a:gridCol w="8107565">
                  <a:extLst>
                    <a:ext uri="{9D8B030D-6E8A-4147-A177-3AD203B41FA5}">
                      <a16:colId xmlns:a16="http://schemas.microsoft.com/office/drawing/2014/main" val="3680175530"/>
                    </a:ext>
                  </a:extLst>
                </a:gridCol>
              </a:tblGrid>
              <a:tr h="3300244">
                <a:tc>
                  <a:txBody>
                    <a:bodyPr/>
                    <a:lstStyle/>
                    <a:p>
                      <a:pPr algn="ctr">
                        <a:lnSpc>
                          <a:spcPct val="150000"/>
                        </a:lnSpc>
                        <a:spcAft>
                          <a:spcPts val="800"/>
                        </a:spcAft>
                      </a:pP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Đoạn trích có những nét đặc sắc gì về nghệ thuật?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Hiệu quả thẩm mĩ của những yếu tố nghệ thuật đó?</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911" marR="64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80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911" marR="64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7464628"/>
                  </a:ext>
                </a:extLst>
              </a:tr>
              <a:tr h="2884246">
                <a:tc>
                  <a:txBody>
                    <a:bodyPr/>
                    <a:lstStyle/>
                    <a:p>
                      <a:pPr algn="ctr">
                        <a:lnSpc>
                          <a:spcPct val="150000"/>
                        </a:lnSpc>
                        <a:spcAft>
                          <a:spcPts val="800"/>
                        </a:spcAft>
                      </a:pPr>
                      <a:r>
                        <a:rPr lang="vi-VN" sz="2000" b="1">
                          <a:effectLst/>
                          <a:latin typeface="Times New Roman" panose="02020603050405020304" pitchFamily="18" charset="0"/>
                          <a:ea typeface="Times New Roman" panose="02020603050405020304" pitchFamily="18" charset="0"/>
                          <a:cs typeface="Times New Roman" panose="02020603050405020304" pitchFamily="18" charset="0"/>
                        </a:rPr>
                        <a:t>Ý nghĩa, giá trị của đoạn trích</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4911" marR="64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80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911" marR="64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6091661"/>
                  </a:ext>
                </a:extLst>
              </a:tr>
            </a:tbl>
          </a:graphicData>
        </a:graphic>
      </p:graphicFrame>
      <p:sp>
        <p:nvSpPr>
          <p:cNvPr id="3" name="TextBox 2"/>
          <p:cNvSpPr txBox="1"/>
          <p:nvPr/>
        </p:nvSpPr>
        <p:spPr>
          <a:xfrm>
            <a:off x="3902299" y="553790"/>
            <a:ext cx="7791718" cy="2349361"/>
          </a:xfrm>
          <a:prstGeom prst="rect">
            <a:avLst/>
          </a:prstGeom>
          <a:noFill/>
        </p:spPr>
        <p:txBody>
          <a:bodyPr wrap="square" rtlCol="0">
            <a:spAutoFit/>
          </a:bodyPr>
          <a:lstStyle/>
          <a:p>
            <a:pPr algn="just">
              <a:spcAft>
                <a:spcPts val="800"/>
              </a:spcAft>
            </a:pPr>
            <a:r>
              <a:rPr lang="vi-VN" sz="2000">
                <a:latin typeface="Times New Roman" panose="02020603050405020304" pitchFamily="18" charset="0"/>
                <a:ea typeface="Times New Roman" panose="02020603050405020304" pitchFamily="18" charset="0"/>
                <a:cs typeface="Times New Roman" panose="02020603050405020304" pitchFamily="18" charset="0"/>
              </a:rPr>
              <a:t>+ Truyện được xây dựng với cốt truyện kịch tính. </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2000">
                <a:latin typeface="Times New Roman" panose="02020603050405020304" pitchFamily="18" charset="0"/>
                <a:ea typeface="Times New Roman" panose="02020603050405020304" pitchFamily="18" charset="0"/>
                <a:cs typeface="Times New Roman" panose="02020603050405020304" pitchFamily="18" charset="0"/>
              </a:rPr>
              <a:t>+ Ngôi kể thứ nhất </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2000">
                <a:latin typeface="Times New Roman" panose="02020603050405020304" pitchFamily="18" charset="0"/>
                <a:ea typeface="Times New Roman" panose="02020603050405020304" pitchFamily="18" charset="0"/>
                <a:cs typeface="Times New Roman" panose="02020603050405020304" pitchFamily="18" charset="0"/>
              </a:rPr>
              <a:t>+ Xây dựng tình huống xung đột để khắc họa sự khác biệt giữa các thế hệ.</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2000">
                <a:latin typeface="Times New Roman" panose="02020603050405020304" pitchFamily="18" charset="0"/>
                <a:ea typeface="Times New Roman" panose="02020603050405020304" pitchFamily="18" charset="0"/>
                <a:cs typeface="Times New Roman" panose="02020603050405020304" pitchFamily="18" charset="0"/>
              </a:rPr>
              <a:t>+  Nhân vật được khắc họa thông qua nội tâm sâu sắc. </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2000">
                <a:latin typeface="Times New Roman" panose="02020603050405020304" pitchFamily="18" charset="0"/>
                <a:ea typeface="Times New Roman" panose="02020603050405020304" pitchFamily="18" charset="0"/>
                <a:cs typeface="Times New Roman" panose="02020603050405020304" pitchFamily="18" charset="0"/>
              </a:rPr>
              <a:t>+ Ngôn ngữ giản dị, tinh tế, giàu hình ảnh và cảm xúc, kết hợp với hình thức ngôn ngữ đối thoại và độc thoại nội tâm.</a:t>
            </a:r>
            <a:endParaRPr lang="en-US" sz="2000"/>
          </a:p>
        </p:txBody>
      </p:sp>
      <p:sp>
        <p:nvSpPr>
          <p:cNvPr id="4" name="TextBox 3"/>
          <p:cNvSpPr txBox="1"/>
          <p:nvPr/>
        </p:nvSpPr>
        <p:spPr>
          <a:xfrm>
            <a:off x="3902299" y="3794905"/>
            <a:ext cx="7791718" cy="2554545"/>
          </a:xfrm>
          <a:prstGeom prst="rect">
            <a:avLst/>
          </a:prstGeom>
          <a:noFill/>
        </p:spPr>
        <p:txBody>
          <a:bodyPr wrap="square" rtlCol="0">
            <a:spAutoFit/>
          </a:bodyPr>
          <a:lstStyle/>
          <a:p>
            <a:pPr algn="just"/>
            <a:r>
              <a:rPr lang="en-US"/>
              <a:t> </a:t>
            </a:r>
            <a:r>
              <a:rPr lang="vi-VN" sz="2000">
                <a:latin typeface="Times New Roman" panose="02020603050405020304" pitchFamily="18" charset="0"/>
                <a:ea typeface="Times New Roman" panose="02020603050405020304" pitchFamily="18" charset="0"/>
                <a:cs typeface="Times New Roman" panose="02020603050405020304" pitchFamily="18" charset="0"/>
              </a:rPr>
              <a:t>+ Tác phẩm "Cha tôi" của Sương Nguyệt Minh khơi gợi trong lòng người đọc những tình cảm gia đình thiêng liêng, đồng thời giúp chúng ta nhận thức rõ hơn về trách nhiệm của mình đối với gia đình và những người thân yêu. </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a:latin typeface="Times New Roman" panose="02020603050405020304" pitchFamily="18" charset="0"/>
                <a:ea typeface="Times New Roman" panose="02020603050405020304" pitchFamily="18" charset="0"/>
                <a:cs typeface="Times New Roman" panose="02020603050405020304" pitchFamily="18" charset="0"/>
              </a:rPr>
              <a:t>+ Với những giá trị ấy, "Cha tôi" sẽ tiếp tục sống mãi trong lòng người đọc, như một biểu tượng của tình yêu thương và sự thấu hiểu giữa các thế hệ.</a:t>
            </a:r>
            <a:endParaRPr lang="en-US"/>
          </a:p>
        </p:txBody>
      </p:sp>
    </p:spTree>
    <p:extLst>
      <p:ext uri="{BB962C8B-B14F-4D97-AF65-F5344CB8AC3E}">
        <p14:creationId xmlns:p14="http://schemas.microsoft.com/office/powerpoint/2010/main" val="264240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905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6C24F-0064-0847-FA08-37F0694A120F}"/>
            </a:ext>
          </a:extLst>
        </p:cNvPr>
        <p:cNvGrpSpPr/>
        <p:nvPr/>
      </p:nvGrpSpPr>
      <p:grpSpPr>
        <a:xfrm>
          <a:off x="0" y="0"/>
          <a:ext cx="0" cy="0"/>
          <a:chOff x="0" y="0"/>
          <a:chExt cx="0" cy="0"/>
        </a:xfrm>
      </p:grpSpPr>
      <p:pic>
        <p:nvPicPr>
          <p:cNvPr id="11266" name="Picture 2" descr="C:\Users\Admin\Desktop\hinh-nen-powerpoint-don-gian-2.jpg">
            <a:extLst>
              <a:ext uri="{FF2B5EF4-FFF2-40B4-BE49-F238E27FC236}">
                <a16:creationId xmlns:a16="http://schemas.microsoft.com/office/drawing/2014/main" id="{210E82A5-FBFC-3096-DDFD-62F77B392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13"/>
            <a:ext cx="12190413" cy="6853761"/>
          </a:xfrm>
          <a:prstGeom prst="rect">
            <a:avLst/>
          </a:prstGeom>
          <a:noFill/>
          <a:extLst>
            <a:ext uri="{909E8E84-426E-40DD-AFC4-6F175D3DCCD1}">
              <a14:hiddenFill xmlns:a14="http://schemas.microsoft.com/office/drawing/2010/main">
                <a:solidFill>
                  <a:srgbClr val="FFFFFF"/>
                </a:solidFill>
              </a14:hiddenFill>
            </a:ext>
          </a:extLst>
        </p:spPr>
      </p:pic>
      <p:sp>
        <p:nvSpPr>
          <p:cNvPr id="111619" name="Content Placeholder 2">
            <a:extLst>
              <a:ext uri="{FF2B5EF4-FFF2-40B4-BE49-F238E27FC236}">
                <a16:creationId xmlns:a16="http://schemas.microsoft.com/office/drawing/2014/main" id="{F6D6E48E-15CD-2BC0-D664-2602EEC53811}"/>
              </a:ext>
            </a:extLst>
          </p:cNvPr>
          <p:cNvSpPr>
            <a:spLocks noGrp="1"/>
          </p:cNvSpPr>
          <p:nvPr>
            <p:ph idx="1"/>
          </p:nvPr>
        </p:nvSpPr>
        <p:spPr>
          <a:xfrm>
            <a:off x="516907" y="682956"/>
            <a:ext cx="10971372" cy="1143265"/>
          </a:xfrm>
        </p:spPr>
        <p:txBody>
          <a:bodyPr>
            <a:noAutofit/>
          </a:bodyPr>
          <a:lstStyle/>
          <a:p>
            <a:pPr marL="0" indent="0" algn="ctr">
              <a:buNone/>
              <a:tabLst>
                <a:tab pos="3320309" algn="ctr"/>
                <a:tab pos="3537631" algn="ctr"/>
                <a:tab pos="6642507" algn="r"/>
                <a:tab pos="7075261" algn="r"/>
              </a:tabLst>
            </a:pPr>
            <a:r>
              <a:rPr lang="vi-VN" altLang="en-US" sz="2900" b="1" dirty="0">
                <a:solidFill>
                  <a:schemeClr val="accent2"/>
                </a:solidFill>
                <a:latin typeface="Times New Roman" pitchFamily="18" charset="0"/>
                <a:cs typeface="Times New Roman" pitchFamily="18" charset="0"/>
              </a:rPr>
              <a:t>CHÂN THÀNH CẢM ƠN </a:t>
            </a:r>
          </a:p>
          <a:p>
            <a:pPr marL="0" indent="0" algn="ctr">
              <a:buNone/>
              <a:tabLst>
                <a:tab pos="3320309" algn="ctr"/>
                <a:tab pos="3537631" algn="ctr"/>
                <a:tab pos="6642507" algn="r"/>
                <a:tab pos="7075261" algn="r"/>
              </a:tabLst>
            </a:pPr>
            <a:r>
              <a:rPr lang="vi-VN" altLang="en-US" sz="2900" b="1" dirty="0">
                <a:solidFill>
                  <a:schemeClr val="accent2"/>
                </a:solidFill>
                <a:latin typeface="Times New Roman" pitchFamily="18" charset="0"/>
                <a:cs typeface="Times New Roman" pitchFamily="18" charset="0"/>
              </a:rPr>
              <a:t>QUÝ THẦY CÔ VÀ CÁC EM HỌC SINH!</a:t>
            </a:r>
            <a:endParaRPr lang="en-US" altLang="en-US" sz="2900" b="1" dirty="0">
              <a:solidFill>
                <a:schemeClr val="accent2"/>
              </a:solidFill>
              <a:latin typeface="Times New Roman" pitchFamily="18" charset="0"/>
              <a:cs typeface="Times New Roman" pitchFamily="18" charset="0"/>
            </a:endParaRPr>
          </a:p>
        </p:txBody>
      </p:sp>
      <p:pic>
        <p:nvPicPr>
          <p:cNvPr id="111620" name="Picture 2">
            <a:extLst>
              <a:ext uri="{FF2B5EF4-FFF2-40B4-BE49-F238E27FC236}">
                <a16:creationId xmlns:a16="http://schemas.microsoft.com/office/drawing/2014/main" id="{27251444-05FF-B330-EA1F-A399D9F67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142" y="2153265"/>
            <a:ext cx="8504903" cy="4100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658458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oup of flowers with a white background&#10;&#10;Description automatically generated with medium confidence">
            <a:extLst>
              <a:ext uri="{FF2B5EF4-FFF2-40B4-BE49-F238E27FC236}">
                <a16:creationId xmlns:a16="http://schemas.microsoft.com/office/drawing/2014/main" id="{BA1B9E52-414C-0CDB-241E-07CAFE0F2C85}"/>
              </a:ext>
            </a:extLst>
          </p:cNvPr>
          <p:cNvPicPr>
            <a:picLocks noChangeAspect="1"/>
          </p:cNvPicPr>
          <p:nvPr/>
        </p:nvPicPr>
        <p:blipFill>
          <a:blip r:embed="rId2">
            <a:extLst>
              <a:ext uri="{28A0092B-C50C-407E-A947-70E740481C1C}">
                <a14:useLocalDpi xmlns:a14="http://schemas.microsoft.com/office/drawing/2010/main" val="0"/>
              </a:ext>
            </a:extLst>
          </a:blip>
          <a:srcRect t="10448"/>
          <a:stretch/>
        </p:blipFill>
        <p:spPr>
          <a:xfrm>
            <a:off x="-2" y="3721994"/>
            <a:ext cx="12190414" cy="3136353"/>
          </a:xfrm>
          <a:prstGeom prst="rect">
            <a:avLst/>
          </a:prstGeom>
        </p:spPr>
      </p:pic>
      <p:grpSp>
        <p:nvGrpSpPr>
          <p:cNvPr id="12" name="Group 11">
            <a:extLst>
              <a:ext uri="{FF2B5EF4-FFF2-40B4-BE49-F238E27FC236}">
                <a16:creationId xmlns:a16="http://schemas.microsoft.com/office/drawing/2014/main" id="{F2221BB3-7B5D-C899-7745-66D7AC3232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8082"/>
            <a:ext cx="12205611" cy="123347"/>
            <a:chOff x="-5025" y="6737718"/>
            <a:chExt cx="12207200" cy="123363"/>
          </a:xfrm>
        </p:grpSpPr>
        <p:sp>
          <p:nvSpPr>
            <p:cNvPr id="13" name="Rectangle 12">
              <a:extLst>
                <a:ext uri="{FF2B5EF4-FFF2-40B4-BE49-F238E27FC236}">
                  <a16:creationId xmlns:a16="http://schemas.microsoft.com/office/drawing/2014/main" id="{3FD2D571-38D7-DB0F-166C-14FEDA700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sp>
          <p:nvSpPr>
            <p:cNvPr id="14" name="Rectangle 13">
              <a:extLst>
                <a:ext uri="{FF2B5EF4-FFF2-40B4-BE49-F238E27FC236}">
                  <a16:creationId xmlns:a16="http://schemas.microsoft.com/office/drawing/2014/main" id="{B88AEF72-50CD-C201-F6BF-C595BBBED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grpSp>
      <p:sp>
        <p:nvSpPr>
          <p:cNvPr id="8" name="TextBox 7">
            <a:extLst>
              <a:ext uri="{FF2B5EF4-FFF2-40B4-BE49-F238E27FC236}">
                <a16:creationId xmlns:a16="http://schemas.microsoft.com/office/drawing/2014/main" id="{DE819964-B3D8-CA54-957D-E87A311422A9}"/>
              </a:ext>
            </a:extLst>
          </p:cNvPr>
          <p:cNvSpPr txBox="1"/>
          <p:nvPr/>
        </p:nvSpPr>
        <p:spPr>
          <a:xfrm>
            <a:off x="696005" y="225663"/>
            <a:ext cx="10798400" cy="3200459"/>
          </a:xfrm>
          <a:prstGeom prst="rect">
            <a:avLst/>
          </a:prstGeom>
          <a:noFill/>
        </p:spPr>
        <p:txBody>
          <a:bodyPr wrap="square">
            <a:spAutoFit/>
          </a:bodyPr>
          <a:lstStyle/>
          <a:p>
            <a:pPr algn="ctr" defTabSz="914309">
              <a:defRPr/>
            </a:pPr>
            <a:r>
              <a:rPr lang="en-US" sz="4000" b="1" dirty="0">
                <a:solidFill>
                  <a:srgbClr val="FF0000"/>
                </a:solidFill>
                <a:latin typeface="times new roman"/>
                <a:ea typeface="Calibri" panose="020F0502020204030204" pitchFamily="34" charset="0"/>
              </a:rPr>
              <a:t>TIẾT </a:t>
            </a:r>
            <a:r>
              <a:rPr lang="vi-VN" sz="4000" b="1" dirty="0">
                <a:solidFill>
                  <a:srgbClr val="FF0000"/>
                </a:solidFill>
                <a:latin typeface="times new roman"/>
                <a:ea typeface="Calibri" panose="020F0502020204030204" pitchFamily="34" charset="0"/>
              </a:rPr>
              <a:t>51: </a:t>
            </a:r>
            <a:r>
              <a:rPr lang="en-US" sz="4000" b="1" dirty="0">
                <a:solidFill>
                  <a:srgbClr val="FF0000"/>
                </a:solidFill>
                <a:latin typeface="times new roman"/>
                <a:ea typeface="Calibri" panose="020F0502020204030204" pitchFamily="34" charset="0"/>
              </a:rPr>
              <a:t>VIẾT</a:t>
            </a:r>
            <a:r>
              <a:rPr lang="en-US" sz="4000" dirty="0">
                <a:solidFill>
                  <a:srgbClr val="FF0000"/>
                </a:solidFill>
                <a:latin typeface="times new roman"/>
                <a:ea typeface="Calibri" panose="020F0502020204030204" pitchFamily="34" charset="0"/>
              </a:rPr>
              <a:t> </a:t>
            </a:r>
          </a:p>
          <a:p>
            <a:pPr algn="ctr" defTabSz="914309">
              <a:defRPr/>
            </a:pPr>
            <a:r>
              <a:rPr lang="vi-VN" sz="5399" b="1" dirty="0">
                <a:solidFill>
                  <a:srgbClr val="002060"/>
                </a:solidFill>
                <a:latin typeface="times new roman"/>
              </a:rPr>
              <a:t>VIẾT BÀI VĂN NGHỊ LUẬN PHÂN TÍCH MỘT TÁC PHẨM VĂN HỌC (TRUYỆN)</a:t>
            </a:r>
            <a:endParaRPr lang="en-US" sz="5399" b="1" dirty="0">
              <a:solidFill>
                <a:srgbClr val="002060"/>
              </a:solidFill>
              <a:latin typeface="times new roman"/>
            </a:endParaRPr>
          </a:p>
        </p:txBody>
      </p:sp>
    </p:spTree>
    <p:extLst>
      <p:ext uri="{BB962C8B-B14F-4D97-AF65-F5344CB8AC3E}">
        <p14:creationId xmlns:p14="http://schemas.microsoft.com/office/powerpoint/2010/main" val="3332432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D25419FE-E075-4CAF-BA92-9C7364ED7B97}"/>
              </a:ext>
            </a:extLst>
          </p:cNvPr>
          <p:cNvSpPr/>
          <p:nvPr/>
        </p:nvSpPr>
        <p:spPr>
          <a:xfrm>
            <a:off x="1701487" y="-41892"/>
            <a:ext cx="10523355" cy="6933261"/>
          </a:xfrm>
          <a:custGeom>
            <a:avLst/>
            <a:gdLst>
              <a:gd name="connsiteX0" fmla="*/ 0 w 10551885"/>
              <a:gd name="connsiteY0" fmla="*/ 0 h 6908800"/>
              <a:gd name="connsiteX1" fmla="*/ 10551885 w 10551885"/>
              <a:gd name="connsiteY1" fmla="*/ 6908800 h 6908800"/>
              <a:gd name="connsiteX2" fmla="*/ 10551885 w 10551885"/>
              <a:gd name="connsiteY2" fmla="*/ 43543 h 6908800"/>
              <a:gd name="connsiteX3" fmla="*/ 0 w 10551885"/>
              <a:gd name="connsiteY3" fmla="*/ 0 h 6908800"/>
              <a:gd name="connsiteX0" fmla="*/ 0 w 10352709"/>
              <a:gd name="connsiteY0" fmla="*/ 83206 h 6865257"/>
              <a:gd name="connsiteX1" fmla="*/ 10352709 w 10352709"/>
              <a:gd name="connsiteY1" fmla="*/ 6865257 h 6865257"/>
              <a:gd name="connsiteX2" fmla="*/ 10352709 w 10352709"/>
              <a:gd name="connsiteY2" fmla="*/ 0 h 6865257"/>
              <a:gd name="connsiteX3" fmla="*/ 0 w 10352709"/>
              <a:gd name="connsiteY3" fmla="*/ 83206 h 6865257"/>
              <a:gd name="connsiteX0" fmla="*/ 0 w 10443244"/>
              <a:gd name="connsiteY0" fmla="*/ 0 h 6872586"/>
              <a:gd name="connsiteX1" fmla="*/ 10443244 w 10443244"/>
              <a:gd name="connsiteY1" fmla="*/ 6872586 h 6872586"/>
              <a:gd name="connsiteX2" fmla="*/ 10443244 w 10443244"/>
              <a:gd name="connsiteY2" fmla="*/ 7329 h 6872586"/>
              <a:gd name="connsiteX3" fmla="*/ 0 w 10443244"/>
              <a:gd name="connsiteY3" fmla="*/ 0 h 6872586"/>
              <a:gd name="connsiteX0" fmla="*/ 0 w 10488512"/>
              <a:gd name="connsiteY0" fmla="*/ 10778 h 6865257"/>
              <a:gd name="connsiteX1" fmla="*/ 10488512 w 10488512"/>
              <a:gd name="connsiteY1" fmla="*/ 6865257 h 6865257"/>
              <a:gd name="connsiteX2" fmla="*/ 10488512 w 10488512"/>
              <a:gd name="connsiteY2" fmla="*/ 0 h 6865257"/>
              <a:gd name="connsiteX3" fmla="*/ 0 w 10488512"/>
              <a:gd name="connsiteY3" fmla="*/ 10778 h 6865257"/>
              <a:gd name="connsiteX0" fmla="*/ 0 w 10515672"/>
              <a:gd name="connsiteY0" fmla="*/ 0 h 6881639"/>
              <a:gd name="connsiteX1" fmla="*/ 10515672 w 10515672"/>
              <a:gd name="connsiteY1" fmla="*/ 6881639 h 6881639"/>
              <a:gd name="connsiteX2" fmla="*/ 10515672 w 10515672"/>
              <a:gd name="connsiteY2" fmla="*/ 16382 h 6881639"/>
              <a:gd name="connsiteX3" fmla="*/ 0 w 10515672"/>
              <a:gd name="connsiteY3" fmla="*/ 0 h 6881639"/>
              <a:gd name="connsiteX0" fmla="*/ 0 w 10506619"/>
              <a:gd name="connsiteY0" fmla="*/ 0 h 6872585"/>
              <a:gd name="connsiteX1" fmla="*/ 10506619 w 10506619"/>
              <a:gd name="connsiteY1" fmla="*/ 6872585 h 6872585"/>
              <a:gd name="connsiteX2" fmla="*/ 10506619 w 10506619"/>
              <a:gd name="connsiteY2" fmla="*/ 7328 h 6872585"/>
              <a:gd name="connsiteX3" fmla="*/ 0 w 10506619"/>
              <a:gd name="connsiteY3" fmla="*/ 0 h 6872585"/>
              <a:gd name="connsiteX0" fmla="*/ 0 w 10506619"/>
              <a:gd name="connsiteY0" fmla="*/ 0 h 6872585"/>
              <a:gd name="connsiteX1" fmla="*/ 10479458 w 10506619"/>
              <a:gd name="connsiteY1" fmla="*/ 6872585 h 6872585"/>
              <a:gd name="connsiteX2" fmla="*/ 10506619 w 10506619"/>
              <a:gd name="connsiteY2" fmla="*/ 7328 h 6872585"/>
              <a:gd name="connsiteX3" fmla="*/ 0 w 10506619"/>
              <a:gd name="connsiteY3" fmla="*/ 0 h 6872585"/>
              <a:gd name="connsiteX0" fmla="*/ 0 w 10506619"/>
              <a:gd name="connsiteY0" fmla="*/ 0 h 6564767"/>
              <a:gd name="connsiteX1" fmla="*/ 10506618 w 10506619"/>
              <a:gd name="connsiteY1" fmla="*/ 6564767 h 6564767"/>
              <a:gd name="connsiteX2" fmla="*/ 10506619 w 10506619"/>
              <a:gd name="connsiteY2" fmla="*/ 7328 h 6564767"/>
              <a:gd name="connsiteX3" fmla="*/ 0 w 10506619"/>
              <a:gd name="connsiteY3" fmla="*/ 0 h 6564767"/>
              <a:gd name="connsiteX0" fmla="*/ 0 w 10524725"/>
              <a:gd name="connsiteY0" fmla="*/ 0 h 6890692"/>
              <a:gd name="connsiteX1" fmla="*/ 10524725 w 10524725"/>
              <a:gd name="connsiteY1" fmla="*/ 6890692 h 6890692"/>
              <a:gd name="connsiteX2" fmla="*/ 10506619 w 10524725"/>
              <a:gd name="connsiteY2" fmla="*/ 7328 h 6890692"/>
              <a:gd name="connsiteX3" fmla="*/ 0 w 10524725"/>
              <a:gd name="connsiteY3" fmla="*/ 0 h 6890692"/>
              <a:gd name="connsiteX0" fmla="*/ 0 w 10524725"/>
              <a:gd name="connsiteY0" fmla="*/ 43472 h 6934164"/>
              <a:gd name="connsiteX1" fmla="*/ 10524725 w 10524725"/>
              <a:gd name="connsiteY1" fmla="*/ 6934164 h 6934164"/>
              <a:gd name="connsiteX2" fmla="*/ 10519319 w 10524725"/>
              <a:gd name="connsiteY2" fmla="*/ 0 h 6934164"/>
              <a:gd name="connsiteX3" fmla="*/ 0 w 10524725"/>
              <a:gd name="connsiteY3" fmla="*/ 43472 h 6934164"/>
              <a:gd name="connsiteX0" fmla="*/ 0 w 10524725"/>
              <a:gd name="connsiteY0" fmla="*/ 30772 h 6934164"/>
              <a:gd name="connsiteX1" fmla="*/ 10524725 w 10524725"/>
              <a:gd name="connsiteY1" fmla="*/ 6934164 h 6934164"/>
              <a:gd name="connsiteX2" fmla="*/ 10519319 w 10524725"/>
              <a:gd name="connsiteY2" fmla="*/ 0 h 6934164"/>
              <a:gd name="connsiteX3" fmla="*/ 0 w 10524725"/>
              <a:gd name="connsiteY3" fmla="*/ 30772 h 6934164"/>
            </a:gdLst>
            <a:ahLst/>
            <a:cxnLst>
              <a:cxn ang="0">
                <a:pos x="connsiteX0" y="connsiteY0"/>
              </a:cxn>
              <a:cxn ang="0">
                <a:pos x="connsiteX1" y="connsiteY1"/>
              </a:cxn>
              <a:cxn ang="0">
                <a:pos x="connsiteX2" y="connsiteY2"/>
              </a:cxn>
              <a:cxn ang="0">
                <a:pos x="connsiteX3" y="connsiteY3"/>
              </a:cxn>
            </a:cxnLst>
            <a:rect l="l" t="t" r="r" b="b"/>
            <a:pathLst>
              <a:path w="10524725" h="6934164">
                <a:moveTo>
                  <a:pt x="0" y="30772"/>
                </a:moveTo>
                <a:lnTo>
                  <a:pt x="10524725" y="6934164"/>
                </a:lnTo>
                <a:cubicBezTo>
                  <a:pt x="10524725" y="4748351"/>
                  <a:pt x="10519319" y="2185813"/>
                  <a:pt x="10519319" y="0"/>
                </a:cubicBezTo>
                <a:lnTo>
                  <a:pt x="0" y="30772"/>
                </a:lnTo>
                <a:close/>
              </a:path>
            </a:pathLst>
          </a:custGeom>
          <a:solidFill>
            <a:srgbClr val="F0C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zh-CN" altLang="en-US">
              <a:solidFill>
                <a:prstClr val="white"/>
              </a:solidFill>
              <a:latin typeface="等线" panose="020F0502020204030204"/>
              <a:ea typeface="等线" panose="02010600030101010101" pitchFamily="2" charset="-122"/>
            </a:endParaRPr>
          </a:p>
        </p:txBody>
      </p:sp>
      <p:sp>
        <p:nvSpPr>
          <p:cNvPr id="5" name="任意多边形: 形状 4">
            <a:extLst>
              <a:ext uri="{FF2B5EF4-FFF2-40B4-BE49-F238E27FC236}">
                <a16:creationId xmlns:a16="http://schemas.microsoft.com/office/drawing/2014/main" id="{F0A6A2E9-B40D-4E86-95F9-E33A20326A1F}"/>
              </a:ext>
            </a:extLst>
          </p:cNvPr>
          <p:cNvSpPr/>
          <p:nvPr/>
        </p:nvSpPr>
        <p:spPr>
          <a:xfrm>
            <a:off x="0" y="-45485"/>
            <a:ext cx="12204925" cy="6933261"/>
          </a:xfrm>
          <a:custGeom>
            <a:avLst/>
            <a:gdLst>
              <a:gd name="connsiteX0" fmla="*/ 14514 w 12206514"/>
              <a:gd name="connsiteY0" fmla="*/ 29029 h 6923314"/>
              <a:gd name="connsiteX1" fmla="*/ 0 w 12206514"/>
              <a:gd name="connsiteY1" fmla="*/ 6923314 h 6923314"/>
              <a:gd name="connsiteX2" fmla="*/ 12206514 w 12206514"/>
              <a:gd name="connsiteY2" fmla="*/ 6908800 h 6923314"/>
              <a:gd name="connsiteX3" fmla="*/ 1712685 w 12206514"/>
              <a:gd name="connsiteY3" fmla="*/ 0 h 6923314"/>
              <a:gd name="connsiteX4" fmla="*/ 14514 w 12206514"/>
              <a:gd name="connsiteY4" fmla="*/ 29029 h 6923314"/>
              <a:gd name="connsiteX0" fmla="*/ 14514 w 12206514"/>
              <a:gd name="connsiteY0" fmla="*/ 1868 h 6896153"/>
              <a:gd name="connsiteX1" fmla="*/ 0 w 12206514"/>
              <a:gd name="connsiteY1" fmla="*/ 6896153 h 6896153"/>
              <a:gd name="connsiteX2" fmla="*/ 12206514 w 12206514"/>
              <a:gd name="connsiteY2" fmla="*/ 6881639 h 6896153"/>
              <a:gd name="connsiteX3" fmla="*/ 1712685 w 12206514"/>
              <a:gd name="connsiteY3" fmla="*/ 0 h 6896153"/>
              <a:gd name="connsiteX4" fmla="*/ 14514 w 12206514"/>
              <a:gd name="connsiteY4" fmla="*/ 1868 h 6896153"/>
              <a:gd name="connsiteX0" fmla="*/ 4989 w 12206514"/>
              <a:gd name="connsiteY0" fmla="*/ 0 h 6903832"/>
              <a:gd name="connsiteX1" fmla="*/ 0 w 12206514"/>
              <a:gd name="connsiteY1" fmla="*/ 6903832 h 6903832"/>
              <a:gd name="connsiteX2" fmla="*/ 12206514 w 12206514"/>
              <a:gd name="connsiteY2" fmla="*/ 6889318 h 6903832"/>
              <a:gd name="connsiteX3" fmla="*/ 1712685 w 12206514"/>
              <a:gd name="connsiteY3" fmla="*/ 7679 h 6903832"/>
              <a:gd name="connsiteX4" fmla="*/ 4989 w 12206514"/>
              <a:gd name="connsiteY4" fmla="*/ 0 h 6903832"/>
              <a:gd name="connsiteX0" fmla="*/ 4989 w 12206514"/>
              <a:gd name="connsiteY0" fmla="*/ 0 h 6903832"/>
              <a:gd name="connsiteX1" fmla="*/ 0 w 12206514"/>
              <a:gd name="connsiteY1" fmla="*/ 6903832 h 6903832"/>
              <a:gd name="connsiteX2" fmla="*/ 12206514 w 12206514"/>
              <a:gd name="connsiteY2" fmla="*/ 6889318 h 6903832"/>
              <a:gd name="connsiteX3" fmla="*/ 1731735 w 12206514"/>
              <a:gd name="connsiteY3" fmla="*/ 7679 h 6903832"/>
              <a:gd name="connsiteX4" fmla="*/ 4989 w 12206514"/>
              <a:gd name="connsiteY4" fmla="*/ 0 h 690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514" h="6903832">
                <a:moveTo>
                  <a:pt x="4989" y="0"/>
                </a:moveTo>
                <a:lnTo>
                  <a:pt x="0" y="6903832"/>
                </a:lnTo>
                <a:lnTo>
                  <a:pt x="12206514" y="6889318"/>
                </a:lnTo>
                <a:lnTo>
                  <a:pt x="1731735" y="7679"/>
                </a:lnTo>
                <a:lnTo>
                  <a:pt x="4989" y="0"/>
                </a:lnTo>
                <a:close/>
              </a:path>
            </a:pathLst>
          </a:custGeom>
          <a:solidFill>
            <a:srgbClr val="7C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zh-CN" altLang="en-US">
              <a:solidFill>
                <a:prstClr val="white"/>
              </a:solidFill>
              <a:latin typeface="等线" panose="020F0502020204030204"/>
              <a:ea typeface="等线" panose="02010600030101010101" pitchFamily="2" charset="-122"/>
            </a:endParaRPr>
          </a:p>
        </p:txBody>
      </p:sp>
      <p:pic>
        <p:nvPicPr>
          <p:cNvPr id="6" name="图片 5">
            <a:extLst>
              <a:ext uri="{FF2B5EF4-FFF2-40B4-BE49-F238E27FC236}">
                <a16:creationId xmlns:a16="http://schemas.microsoft.com/office/drawing/2014/main" id="{008AF06C-CFE5-441B-AC87-C3E3331B1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64" y="357544"/>
            <a:ext cx="11313684" cy="6144501"/>
          </a:xfrm>
          <a:prstGeom prst="rect">
            <a:avLst/>
          </a:prstGeom>
          <a:effectLst>
            <a:outerShdw blurRad="139700" sx="101000" sy="101000" algn="ctr" rotWithShape="0">
              <a:prstClr val="black">
                <a:alpha val="20000"/>
              </a:prstClr>
            </a:outerShdw>
          </a:effectLst>
        </p:spPr>
      </p:pic>
      <p:pic>
        <p:nvPicPr>
          <p:cNvPr id="7" name="图片 6">
            <a:extLst>
              <a:ext uri="{FF2B5EF4-FFF2-40B4-BE49-F238E27FC236}">
                <a16:creationId xmlns:a16="http://schemas.microsoft.com/office/drawing/2014/main" id="{3972274C-4F52-4002-BB13-7A1EA32A5A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60894" y="4760063"/>
            <a:ext cx="1329517" cy="2098285"/>
          </a:xfrm>
          <a:prstGeom prst="rect">
            <a:avLst/>
          </a:prstGeom>
        </p:spPr>
      </p:pic>
      <p:pic>
        <p:nvPicPr>
          <p:cNvPr id="8" name="图片 7">
            <a:extLst>
              <a:ext uri="{FF2B5EF4-FFF2-40B4-BE49-F238E27FC236}">
                <a16:creationId xmlns:a16="http://schemas.microsoft.com/office/drawing/2014/main" id="{C578A9BE-3986-46C2-8F3C-1E02105B21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71" y="1239"/>
            <a:ext cx="1403935" cy="1053963"/>
          </a:xfrm>
          <a:prstGeom prst="rect">
            <a:avLst/>
          </a:prstGeom>
        </p:spPr>
      </p:pic>
      <p:sp>
        <p:nvSpPr>
          <p:cNvPr id="9" name="文本框 8">
            <a:extLst>
              <a:ext uri="{FF2B5EF4-FFF2-40B4-BE49-F238E27FC236}">
                <a16:creationId xmlns:a16="http://schemas.microsoft.com/office/drawing/2014/main" id="{844A710B-F3BE-4928-A3BC-31EC89E4C576}"/>
              </a:ext>
            </a:extLst>
          </p:cNvPr>
          <p:cNvSpPr txBox="1"/>
          <p:nvPr/>
        </p:nvSpPr>
        <p:spPr>
          <a:xfrm>
            <a:off x="1579323" y="595252"/>
            <a:ext cx="6117380" cy="523220"/>
          </a:xfrm>
          <a:prstGeom prst="rect">
            <a:avLst/>
          </a:prstGeom>
          <a:noFill/>
        </p:spPr>
        <p:txBody>
          <a:bodyPr wrap="square" rtlCol="0">
            <a:spAutoFit/>
          </a:bodyPr>
          <a:lstStyle/>
          <a:p>
            <a:pPr defTabSz="914309"/>
            <a:r>
              <a:rPr lang="vi-VN" altLang="zh-CN" sz="2800" b="1" dirty="0">
                <a:solidFill>
                  <a:srgbClr val="FF0000"/>
                </a:solidFill>
                <a:latin typeface="Times New Roman" panose="02020603050405020304" pitchFamily="18" charset="0"/>
                <a:ea typeface="小考拉体" panose="02000503000000000000" pitchFamily="2" charset="-122"/>
                <a:cs typeface="Times New Roman" panose="02020603050405020304" pitchFamily="18" charset="0"/>
              </a:rPr>
              <a:t>I. GIỚI THIỆU KIỂU BÀI</a:t>
            </a:r>
            <a:endParaRPr lang="zh-CN"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小考拉体" panose="02000503000000000000" pitchFamily="2" charset="-122"/>
              <a:cs typeface="Times New Roman" panose="02020603050405020304" pitchFamily="18" charset="0"/>
            </a:endParaRPr>
          </a:p>
        </p:txBody>
      </p:sp>
      <p:pic>
        <p:nvPicPr>
          <p:cNvPr id="18" name="图片 6">
            <a:extLst>
              <a:ext uri="{FF2B5EF4-FFF2-40B4-BE49-F238E27FC236}">
                <a16:creationId xmlns:a16="http://schemas.microsoft.com/office/drawing/2014/main" id="{735E124F-EE1E-4CAC-A485-DB58611C1DA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315"/>
          <a:stretch/>
        </p:blipFill>
        <p:spPr>
          <a:xfrm>
            <a:off x="-526566" y="1436562"/>
            <a:ext cx="6923321" cy="5101483"/>
          </a:xfrm>
          <a:prstGeom prst="rect">
            <a:avLst/>
          </a:prstGeom>
        </p:spPr>
      </p:pic>
      <p:pic>
        <p:nvPicPr>
          <p:cNvPr id="19" name="图片 2">
            <a:extLst>
              <a:ext uri="{FF2B5EF4-FFF2-40B4-BE49-F238E27FC236}">
                <a16:creationId xmlns:a16="http://schemas.microsoft.com/office/drawing/2014/main" id="{9513E72D-FCDD-40F8-A097-BD80E63F9B26}"/>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6475126" y="378874"/>
            <a:ext cx="4506679" cy="4210691"/>
          </a:xfrm>
          <a:prstGeom prst="rect">
            <a:avLst/>
          </a:prstGeom>
        </p:spPr>
      </p:pic>
      <p:sp>
        <p:nvSpPr>
          <p:cNvPr id="20" name="文本框 43">
            <a:extLst>
              <a:ext uri="{FF2B5EF4-FFF2-40B4-BE49-F238E27FC236}">
                <a16:creationId xmlns:a16="http://schemas.microsoft.com/office/drawing/2014/main" id="{652945F0-7696-4A01-91B5-2B0AC58321CB}"/>
              </a:ext>
            </a:extLst>
          </p:cNvPr>
          <p:cNvSpPr txBox="1"/>
          <p:nvPr/>
        </p:nvSpPr>
        <p:spPr>
          <a:xfrm>
            <a:off x="7233690" y="2191475"/>
            <a:ext cx="3026842" cy="1015663"/>
          </a:xfrm>
          <a:prstGeom prst="rect">
            <a:avLst/>
          </a:prstGeom>
          <a:noFill/>
        </p:spPr>
        <p:txBody>
          <a:bodyPr wrap="square" rtlCol="0">
            <a:spAutoFit/>
          </a:bodyPr>
          <a:lstStyle/>
          <a:p>
            <a:pPr algn="ctr"/>
            <a:r>
              <a:rPr lang="vi-VN" sz="2000" b="1" i="1" dirty="0">
                <a:latin typeface="Times New Roman" panose="02020603050405020304" pitchFamily="18" charset="0"/>
                <a:cs typeface="Times New Roman" panose="02020603050405020304" pitchFamily="18" charset="0"/>
              </a:rPr>
              <a:t>Đọc phần giới thiệu dưới tên bài và cho biết mục tiêu bài học? </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840257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750"/>
                                        <p:tgtEl>
                                          <p:spTgt spid="4"/>
                                        </p:tgtEl>
                                      </p:cBhvr>
                                    </p:animEffect>
                                  </p:childTnLst>
                                </p:cTn>
                              </p:par>
                            </p:childTnLst>
                          </p:cTn>
                        </p:par>
                        <p:par>
                          <p:cTn id="11" fill="hold">
                            <p:stCondLst>
                              <p:cond delay="75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750" fill="hold"/>
                                        <p:tgtEl>
                                          <p:spTgt spid="6"/>
                                        </p:tgtEl>
                                        <p:attrNameLst>
                                          <p:attrName>ppt_w</p:attrName>
                                        </p:attrNameLst>
                                      </p:cBhvr>
                                      <p:tavLst>
                                        <p:tav tm="0">
                                          <p:val>
                                            <p:fltVal val="0"/>
                                          </p:val>
                                        </p:tav>
                                        <p:tav tm="100000">
                                          <p:val>
                                            <p:strVal val="#ppt_w"/>
                                          </p:val>
                                        </p:tav>
                                      </p:tavLst>
                                    </p:anim>
                                    <p:anim calcmode="lin" valueType="num">
                                      <p:cBhvr>
                                        <p:cTn id="15" dur="750" fill="hold"/>
                                        <p:tgtEl>
                                          <p:spTgt spid="6"/>
                                        </p:tgtEl>
                                        <p:attrNameLst>
                                          <p:attrName>ppt_h</p:attrName>
                                        </p:attrNameLst>
                                      </p:cBhvr>
                                      <p:tavLst>
                                        <p:tav tm="0">
                                          <p:val>
                                            <p:fltVal val="0"/>
                                          </p:val>
                                        </p:tav>
                                        <p:tav tm="100000">
                                          <p:val>
                                            <p:strVal val="#ppt_h"/>
                                          </p:val>
                                        </p:tav>
                                      </p:tavLst>
                                    </p:anim>
                                    <p:animEffect transition="in" filter="fade">
                                      <p:cBhvr>
                                        <p:cTn id="16" dur="750"/>
                                        <p:tgtEl>
                                          <p:spTgt spid="6"/>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750" fill="hold"/>
                                        <p:tgtEl>
                                          <p:spTgt spid="8"/>
                                        </p:tgtEl>
                                        <p:attrNameLst>
                                          <p:attrName>ppt_w</p:attrName>
                                        </p:attrNameLst>
                                      </p:cBhvr>
                                      <p:tavLst>
                                        <p:tav tm="0">
                                          <p:val>
                                            <p:fltVal val="0"/>
                                          </p:val>
                                        </p:tav>
                                        <p:tav tm="100000">
                                          <p:val>
                                            <p:strVal val="#ppt_w"/>
                                          </p:val>
                                        </p:tav>
                                      </p:tavLst>
                                    </p:anim>
                                    <p:anim calcmode="lin" valueType="num">
                                      <p:cBhvr>
                                        <p:cTn id="21" dur="750" fill="hold"/>
                                        <p:tgtEl>
                                          <p:spTgt spid="8"/>
                                        </p:tgtEl>
                                        <p:attrNameLst>
                                          <p:attrName>ppt_h</p:attrName>
                                        </p:attrNameLst>
                                      </p:cBhvr>
                                      <p:tavLst>
                                        <p:tav tm="0">
                                          <p:val>
                                            <p:fltVal val="0"/>
                                          </p:val>
                                        </p:tav>
                                        <p:tav tm="100000">
                                          <p:val>
                                            <p:strVal val="#ppt_h"/>
                                          </p:val>
                                        </p:tav>
                                      </p:tavLst>
                                    </p:anim>
                                    <p:anim calcmode="lin" valueType="num">
                                      <p:cBhvr>
                                        <p:cTn id="22" dur="750" fill="hold"/>
                                        <p:tgtEl>
                                          <p:spTgt spid="8"/>
                                        </p:tgtEl>
                                        <p:attrNameLst>
                                          <p:attrName>style.rotation</p:attrName>
                                        </p:attrNameLst>
                                      </p:cBhvr>
                                      <p:tavLst>
                                        <p:tav tm="0">
                                          <p:val>
                                            <p:fltVal val="90"/>
                                          </p:val>
                                        </p:tav>
                                        <p:tav tm="100000">
                                          <p:val>
                                            <p:fltVal val="0"/>
                                          </p:val>
                                        </p:tav>
                                      </p:tavLst>
                                    </p:anim>
                                    <p:animEffect transition="in" filter="fade">
                                      <p:cBhvr>
                                        <p:cTn id="23" dur="750"/>
                                        <p:tgtEl>
                                          <p:spTgt spid="8"/>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750"/>
                                        <p:tgtEl>
                                          <p:spTgt spid="9"/>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75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par>
                          <p:cTn id="37" fill="hold">
                            <p:stCondLst>
                              <p:cond delay="500"/>
                            </p:stCondLst>
                            <p:childTnLst>
                              <p:par>
                                <p:cTn id="38" presetID="42" presetClass="entr" presetSubtype="0"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750"/>
                                        <p:tgtEl>
                                          <p:spTgt spid="19"/>
                                        </p:tgtEl>
                                      </p:cBhvr>
                                    </p:animEffect>
                                    <p:anim calcmode="lin" valueType="num">
                                      <p:cBhvr>
                                        <p:cTn id="41" dur="750" fill="hold"/>
                                        <p:tgtEl>
                                          <p:spTgt spid="19"/>
                                        </p:tgtEl>
                                        <p:attrNameLst>
                                          <p:attrName>ppt_x</p:attrName>
                                        </p:attrNameLst>
                                      </p:cBhvr>
                                      <p:tavLst>
                                        <p:tav tm="0">
                                          <p:val>
                                            <p:strVal val="#ppt_x"/>
                                          </p:val>
                                        </p:tav>
                                        <p:tav tm="100000">
                                          <p:val>
                                            <p:strVal val="#ppt_x"/>
                                          </p:val>
                                        </p:tav>
                                      </p:tavLst>
                                    </p:anim>
                                    <p:anim calcmode="lin" valueType="num">
                                      <p:cBhvr>
                                        <p:cTn id="42" dur="75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28389-42D9-B9E6-11CD-1E2E8C60F4C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1B2CD88-CCCA-2D80-06FB-3635839EFFB2}"/>
              </a:ext>
            </a:extLst>
          </p:cNvPr>
          <p:cNvSpPr txBox="1"/>
          <p:nvPr/>
        </p:nvSpPr>
        <p:spPr>
          <a:xfrm>
            <a:off x="1309385" y="298346"/>
            <a:ext cx="10155931" cy="524567"/>
          </a:xfrm>
          <a:prstGeom prst="rect">
            <a:avLst/>
          </a:prstGeom>
          <a:noFill/>
        </p:spPr>
        <p:txBody>
          <a:bodyPr wrap="square">
            <a:spAutoFit/>
          </a:bodyPr>
          <a:lstStyle/>
          <a:p>
            <a:pPr defTabSz="914309">
              <a:lnSpc>
                <a:spcPct val="130000"/>
              </a:lnSpc>
              <a:spcAft>
                <a:spcPts val="1000"/>
              </a:spcAft>
              <a:defRPr/>
            </a:pPr>
            <a:r>
              <a:rPr lang="vi-VN" sz="2400" b="1" dirty="0">
                <a:solidFill>
                  <a:srgbClr val="FF0000"/>
                </a:solidFill>
                <a:latin typeface="Times New Roman" panose="02020603050405020304" pitchFamily="18" charset="0"/>
                <a:ea typeface="Calibri" panose="020F0502020204030204" pitchFamily="34" charset="0"/>
              </a:rPr>
              <a:t>II</a:t>
            </a:r>
            <a:r>
              <a:rPr lang="en-US" sz="2400" b="1" dirty="0">
                <a:solidFill>
                  <a:srgbClr val="FF0000"/>
                </a:solidFill>
                <a:latin typeface="Times New Roman" panose="02020603050405020304" pitchFamily="18" charset="0"/>
                <a:ea typeface="Calibri" panose="020F0502020204030204" pitchFamily="34" charset="0"/>
              </a:rPr>
              <a:t>. </a:t>
            </a:r>
            <a:r>
              <a:rPr lang="vi-VN" sz="2400" b="1" dirty="0">
                <a:solidFill>
                  <a:srgbClr val="FF0000"/>
                </a:solidFill>
                <a:latin typeface="Times New Roman" panose="02020603050405020304" pitchFamily="18" charset="0"/>
                <a:ea typeface="Calibri" panose="020F0502020204030204" pitchFamily="34" charset="0"/>
              </a:rPr>
              <a:t>YÊU CẦU KIỂU BÀI</a:t>
            </a:r>
            <a:endParaRPr lang="en-US" sz="2400" dirty="0">
              <a:solidFill>
                <a:srgbClr val="FF0000"/>
              </a:solidFill>
              <a:latin typeface="Times New Roman" panose="02020603050405020304" pitchFamily="18" charset="0"/>
              <a:ea typeface="Calibri" panose="020F0502020204030204" pitchFamily="34" charset="0"/>
            </a:endParaRPr>
          </a:p>
        </p:txBody>
      </p:sp>
      <p:sp>
        <p:nvSpPr>
          <p:cNvPr id="3" name="TextBox 2">
            <a:extLst>
              <a:ext uri="{FF2B5EF4-FFF2-40B4-BE49-F238E27FC236}">
                <a16:creationId xmlns:a16="http://schemas.microsoft.com/office/drawing/2014/main" id="{692FD208-55D4-B5CC-8655-9A280C818811}"/>
              </a:ext>
            </a:extLst>
          </p:cNvPr>
          <p:cNvSpPr txBox="1"/>
          <p:nvPr/>
        </p:nvSpPr>
        <p:spPr>
          <a:xfrm>
            <a:off x="4353324" y="853765"/>
            <a:ext cx="3375036" cy="461605"/>
          </a:xfrm>
          <a:prstGeom prst="rect">
            <a:avLst/>
          </a:prstGeom>
          <a:noFill/>
        </p:spPr>
        <p:txBody>
          <a:bodyPr wrap="none" rtlCol="0">
            <a:spAutoFit/>
          </a:bodyPr>
          <a:lstStyle/>
          <a:p>
            <a:r>
              <a:rPr lang="vi-VN" sz="2400" b="1" dirty="0">
                <a:latin typeface="+mj-lt"/>
              </a:rPr>
              <a:t>PHIẾU HỌC TẬP SỐ 1</a:t>
            </a:r>
            <a:endParaRPr lang="en-US" sz="2400" b="1" dirty="0">
              <a:latin typeface="+mj-lt"/>
            </a:endParaRPr>
          </a:p>
        </p:txBody>
      </p:sp>
      <p:graphicFrame>
        <p:nvGraphicFramePr>
          <p:cNvPr id="4" name="Table 3">
            <a:extLst>
              <a:ext uri="{FF2B5EF4-FFF2-40B4-BE49-F238E27FC236}">
                <a16:creationId xmlns:a16="http://schemas.microsoft.com/office/drawing/2014/main" id="{6EDE4E16-738E-5342-3C10-F9C763C84419}"/>
              </a:ext>
            </a:extLst>
          </p:cNvPr>
          <p:cNvGraphicFramePr>
            <a:graphicFrameLocks noGrp="1"/>
          </p:cNvGraphicFramePr>
          <p:nvPr/>
        </p:nvGraphicFramePr>
        <p:xfrm>
          <a:off x="1386169" y="1584028"/>
          <a:ext cx="9555711" cy="4137239"/>
        </p:xfrm>
        <a:graphic>
          <a:graphicData uri="http://schemas.openxmlformats.org/drawingml/2006/table">
            <a:tbl>
              <a:tblPr firstRow="1" firstCol="1" bandRow="1"/>
              <a:tblGrid>
                <a:gridCol w="6544402">
                  <a:extLst>
                    <a:ext uri="{9D8B030D-6E8A-4147-A177-3AD203B41FA5}">
                      <a16:colId xmlns:a16="http://schemas.microsoft.com/office/drawing/2014/main" val="176012004"/>
                    </a:ext>
                  </a:extLst>
                </a:gridCol>
                <a:gridCol w="3011309">
                  <a:extLst>
                    <a:ext uri="{9D8B030D-6E8A-4147-A177-3AD203B41FA5}">
                      <a16:colId xmlns:a16="http://schemas.microsoft.com/office/drawing/2014/main" val="755216803"/>
                    </a:ext>
                  </a:extLst>
                </a:gridCol>
              </a:tblGrid>
              <a:tr h="1221924">
                <a:tc>
                  <a:txBody>
                    <a:bodyPr/>
                    <a:lstStyle/>
                    <a:p>
                      <a:pPr algn="ctr">
                        <a:lnSpc>
                          <a:spcPct val="120000"/>
                        </a:lnSpc>
                        <a:spcAft>
                          <a:spcPts val="800"/>
                        </a:spcAft>
                        <a:tabLst>
                          <a:tab pos="90170" algn="l"/>
                          <a:tab pos="180340" algn="l"/>
                          <a:tab pos="270510" algn="l"/>
                        </a:tabLst>
                      </a:pPr>
                      <a:r>
                        <a:rPr lang="vi-VN" sz="2400" b="1" kern="100" dirty="0">
                          <a:effectLst/>
                          <a:latin typeface="Times New Roman" panose="02020603050405020304" pitchFamily="18" charset="0"/>
                          <a:ea typeface="Calibri" panose="020F0502020204030204" pitchFamily="34" charset="0"/>
                          <a:cs typeface="Times New Roman" panose="02020603050405020304" pitchFamily="18" charset="0"/>
                        </a:rPr>
                        <a:t>Yêu cầu của kiểu bài </a:t>
                      </a:r>
                    </a:p>
                    <a:p>
                      <a:pPr algn="ctr">
                        <a:lnSpc>
                          <a:spcPct val="120000"/>
                        </a:lnSpc>
                        <a:spcAft>
                          <a:spcPts val="800"/>
                        </a:spcAft>
                        <a:tabLst>
                          <a:tab pos="90170" algn="l"/>
                          <a:tab pos="180340" algn="l"/>
                          <a:tab pos="270510" algn="l"/>
                        </a:tabLst>
                      </a:pPr>
                      <a:r>
                        <a:rPr lang="vi-VN" sz="2400" b="1" kern="100" dirty="0">
                          <a:effectLst/>
                          <a:latin typeface="Times New Roman" panose="02020603050405020304" pitchFamily="18" charset="0"/>
                          <a:ea typeface="Calibri" panose="020F0502020204030204" pitchFamily="34" charset="0"/>
                          <a:cs typeface="Times New Roman" panose="02020603050405020304" pitchFamily="18" charset="0"/>
                        </a:rPr>
                        <a:t>(Viết những từ khóa quan trọng)</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20000"/>
                        </a:lnSpc>
                        <a:spcAft>
                          <a:spcPts val="800"/>
                        </a:spcAft>
                        <a:tabLst>
                          <a:tab pos="90170" algn="l"/>
                          <a:tab pos="180340" algn="l"/>
                          <a:tab pos="270510" algn="l"/>
                        </a:tabLst>
                      </a:pPr>
                      <a:r>
                        <a:rPr lang="vi-VN" sz="2400" b="1" kern="100" dirty="0">
                          <a:effectLst/>
                          <a:latin typeface="Times New Roman" panose="02020603050405020304" pitchFamily="18" charset="0"/>
                          <a:ea typeface="Calibri" panose="020F0502020204030204" pitchFamily="34" charset="0"/>
                          <a:cs typeface="Times New Roman" panose="02020603050405020304" pitchFamily="18" charset="0"/>
                        </a:rPr>
                        <a:t>Yêu cầu ứng với phần nào của một bài văn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4312088"/>
                  </a:ext>
                </a:extLst>
              </a:tr>
              <a:tr h="583063">
                <a:tc>
                  <a:txBody>
                    <a:bodyPr/>
                    <a:lstStyle/>
                    <a:p>
                      <a:pPr algn="just">
                        <a:lnSpc>
                          <a:spcPct val="120000"/>
                        </a:lnSpc>
                        <a:spcAft>
                          <a:spcPts val="800"/>
                        </a:spcAft>
                        <a:tabLst>
                          <a:tab pos="90170" algn="l"/>
                          <a:tab pos="180340" algn="l"/>
                          <a:tab pos="270510" algn="l"/>
                        </a:tabLst>
                      </a:pPr>
                      <a:r>
                        <a:rPr lang="vi-VN" sz="2400" kern="100" dirty="0">
                          <a:effectLst/>
                          <a:latin typeface="Times New Roman" panose="02020603050405020304" pitchFamily="18" charset="0"/>
                          <a:ea typeface="Calibri" panose="020F0502020204030204" pitchFamily="34" charset="0"/>
                          <a:cs typeface="Times New Roman" panose="02020603050405020304" pitchFamily="18" charset="0"/>
                        </a:rPr>
                        <a:t>1.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20000"/>
                        </a:lnSpc>
                        <a:spcAft>
                          <a:spcPts val="800"/>
                        </a:spcAft>
                        <a:tabLst>
                          <a:tab pos="90170" algn="l"/>
                          <a:tab pos="180340" algn="l"/>
                          <a:tab pos="270510" algn="l"/>
                        </a:tabLst>
                      </a:pPr>
                      <a:r>
                        <a:rPr lang="vi-VN" sz="2400"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6528189"/>
                  </a:ext>
                </a:extLst>
              </a:tr>
              <a:tr h="583063">
                <a:tc>
                  <a:txBody>
                    <a:bodyPr/>
                    <a:lstStyle/>
                    <a:p>
                      <a:pPr algn="just">
                        <a:lnSpc>
                          <a:spcPct val="120000"/>
                        </a:lnSpc>
                        <a:spcAft>
                          <a:spcPts val="800"/>
                        </a:spcAft>
                        <a:tabLst>
                          <a:tab pos="90170" algn="l"/>
                          <a:tab pos="180340" algn="l"/>
                          <a:tab pos="270510" algn="l"/>
                        </a:tabLst>
                      </a:pPr>
                      <a:r>
                        <a:rPr lang="vi-VN" sz="2400" kern="100" dirty="0">
                          <a:effectLst/>
                          <a:latin typeface="Times New Roman" panose="02020603050405020304" pitchFamily="18" charset="0"/>
                          <a:ea typeface="Calibri" panose="020F0502020204030204" pitchFamily="34" charset="0"/>
                          <a:cs typeface="Times New Roman" panose="02020603050405020304" pitchFamily="18" charset="0"/>
                        </a:rPr>
                        <a:t>2.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20000"/>
                        </a:lnSpc>
                        <a:spcAft>
                          <a:spcPts val="800"/>
                        </a:spcAft>
                        <a:tabLst>
                          <a:tab pos="90170" algn="l"/>
                          <a:tab pos="180340" algn="l"/>
                          <a:tab pos="270510" algn="l"/>
                        </a:tabLs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9603192"/>
                  </a:ext>
                </a:extLst>
              </a:tr>
              <a:tr h="583063">
                <a:tc>
                  <a:txBody>
                    <a:bodyPr/>
                    <a:lstStyle/>
                    <a:p>
                      <a:pPr algn="just">
                        <a:lnSpc>
                          <a:spcPct val="120000"/>
                        </a:lnSpc>
                        <a:spcAft>
                          <a:spcPts val="800"/>
                        </a:spcAft>
                        <a:tabLst>
                          <a:tab pos="90170" algn="l"/>
                          <a:tab pos="180340" algn="l"/>
                          <a:tab pos="270510" algn="l"/>
                        </a:tabLst>
                      </a:pPr>
                      <a:r>
                        <a:rPr lang="vi-VN" sz="2400" kern="100" dirty="0">
                          <a:effectLst/>
                          <a:latin typeface="Times New Roman" panose="02020603050405020304" pitchFamily="18" charset="0"/>
                          <a:ea typeface="Calibri" panose="020F0502020204030204" pitchFamily="34" charset="0"/>
                          <a:cs typeface="Times New Roman" panose="02020603050405020304" pitchFamily="18" charset="0"/>
                        </a:rPr>
                        <a:t>3.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20000"/>
                        </a:lnSpc>
                        <a:spcAft>
                          <a:spcPts val="800"/>
                        </a:spcAft>
                        <a:tabLst>
                          <a:tab pos="90170" algn="l"/>
                          <a:tab pos="180340" algn="l"/>
                          <a:tab pos="270510" algn="l"/>
                        </a:tabLst>
                      </a:pPr>
                      <a:r>
                        <a:rPr lang="vi-VN" sz="2400"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7013535"/>
                  </a:ext>
                </a:extLst>
              </a:tr>
              <a:tr h="583063">
                <a:tc>
                  <a:txBody>
                    <a:bodyPr/>
                    <a:lstStyle/>
                    <a:p>
                      <a:pPr algn="just">
                        <a:lnSpc>
                          <a:spcPct val="120000"/>
                        </a:lnSpc>
                        <a:spcAft>
                          <a:spcPts val="800"/>
                        </a:spcAft>
                        <a:tabLst>
                          <a:tab pos="90170" algn="l"/>
                          <a:tab pos="180340" algn="l"/>
                          <a:tab pos="270510" algn="l"/>
                        </a:tabLst>
                      </a:pPr>
                      <a:r>
                        <a:rPr lang="vi-VN" sz="2400" kern="100" dirty="0">
                          <a:effectLst/>
                          <a:latin typeface="Times New Roman" panose="02020603050405020304" pitchFamily="18" charset="0"/>
                          <a:ea typeface="Calibri" panose="020F0502020204030204" pitchFamily="34" charset="0"/>
                          <a:cs typeface="Times New Roman" panose="02020603050405020304" pitchFamily="18" charset="0"/>
                        </a:rPr>
                        <a:t>4.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20000"/>
                        </a:lnSpc>
                        <a:spcAft>
                          <a:spcPts val="800"/>
                        </a:spcAft>
                        <a:tabLst>
                          <a:tab pos="90170" algn="l"/>
                          <a:tab pos="180340" algn="l"/>
                          <a:tab pos="270510" algn="l"/>
                        </a:tabLst>
                      </a:pPr>
                      <a:r>
                        <a:rPr lang="vi-VN" sz="2400"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3288855"/>
                  </a:ext>
                </a:extLst>
              </a:tr>
              <a:tr h="583063">
                <a:tc>
                  <a:txBody>
                    <a:bodyPr/>
                    <a:lstStyle/>
                    <a:p>
                      <a:pPr algn="just">
                        <a:lnSpc>
                          <a:spcPct val="120000"/>
                        </a:lnSpc>
                        <a:spcAft>
                          <a:spcPts val="800"/>
                        </a:spcAft>
                        <a:tabLst>
                          <a:tab pos="90170" algn="l"/>
                          <a:tab pos="180340" algn="l"/>
                          <a:tab pos="270510" algn="l"/>
                        </a:tabLst>
                      </a:pPr>
                      <a:r>
                        <a:rPr lang="de-DE" sz="2400" kern="100" dirty="0">
                          <a:effectLst/>
                          <a:latin typeface="Times New Roman" panose="02020603050405020304" pitchFamily="18" charset="0"/>
                          <a:ea typeface="Calibri" panose="020F0502020204030204" pitchFamily="34" charset="0"/>
                          <a:cs typeface="Times New Roman" panose="02020603050405020304" pitchFamily="18" charset="0"/>
                        </a:rPr>
                        <a:t>5.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20000"/>
                        </a:lnSpc>
                        <a:spcAft>
                          <a:spcPts val="800"/>
                        </a:spcAft>
                        <a:tabLst>
                          <a:tab pos="90170" algn="l"/>
                          <a:tab pos="180340" algn="l"/>
                          <a:tab pos="27051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5432732"/>
                  </a:ext>
                </a:extLst>
              </a:tr>
            </a:tbl>
          </a:graphicData>
        </a:graphic>
      </p:graphicFrame>
    </p:spTree>
    <p:extLst>
      <p:ext uri="{BB962C8B-B14F-4D97-AF65-F5344CB8AC3E}">
        <p14:creationId xmlns:p14="http://schemas.microsoft.com/office/powerpoint/2010/main" val="41213092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6</a:t>
            </a:fld>
            <a:endParaRPr lang="en-US" dirty="0">
              <a:solidFill>
                <a:prstClr val="black">
                  <a:tint val="75000"/>
                </a:prstClr>
              </a:solidFill>
            </a:endParaRPr>
          </a:p>
        </p:txBody>
      </p:sp>
      <p:sp>
        <p:nvSpPr>
          <p:cNvPr id="8" name="Title 7">
            <a:extLst>
              <a:ext uri="{FF2B5EF4-FFF2-40B4-BE49-F238E27FC236}">
                <a16:creationId xmlns:a16="http://schemas.microsoft.com/office/drawing/2014/main" id="{B4C64261-2BFF-938C-81B8-65E6D8A5F0B3}"/>
              </a:ext>
            </a:extLst>
          </p:cNvPr>
          <p:cNvSpPr txBox="1">
            <a:spLocks noGrp="1"/>
          </p:cNvSpPr>
          <p:nvPr>
            <p:ph type="title"/>
          </p:nvPr>
        </p:nvSpPr>
        <p:spPr>
          <a:xfrm>
            <a:off x="4478230" y="1060402"/>
            <a:ext cx="3324820" cy="424732"/>
          </a:xfrm>
          <a:prstGeom prst="rect">
            <a:avLst/>
          </a:prstGeom>
          <a:noFill/>
        </p:spPr>
        <p:txBody>
          <a:bodyPr wrap="none" rtlCol="0">
            <a:spAutoFit/>
          </a:bodyPr>
          <a:lstStyle/>
          <a:p>
            <a:pPr algn="ctr"/>
            <a:r>
              <a:rPr lang="vi-VN" sz="2400" b="1" dirty="0">
                <a:latin typeface="+mj-lt"/>
              </a:rPr>
              <a:t>PHIẾU HỌC TẬP SỐ 1</a:t>
            </a:r>
            <a:endParaRPr lang="en-US" sz="2400" b="1" dirty="0">
              <a:latin typeface="+mj-lt"/>
            </a:endParaRPr>
          </a:p>
        </p:txBody>
      </p:sp>
      <p:graphicFrame>
        <p:nvGraphicFramePr>
          <p:cNvPr id="9" name="Table 8">
            <a:extLst>
              <a:ext uri="{FF2B5EF4-FFF2-40B4-BE49-F238E27FC236}">
                <a16:creationId xmlns:a16="http://schemas.microsoft.com/office/drawing/2014/main" id="{8267F0C3-E648-A320-B57F-77F76AAD8F49}"/>
              </a:ext>
            </a:extLst>
          </p:cNvPr>
          <p:cNvGraphicFramePr>
            <a:graphicFrameLocks noGrp="1"/>
          </p:cNvGraphicFramePr>
          <p:nvPr>
            <p:extLst>
              <p:ext uri="{D42A27DB-BD31-4B8C-83A1-F6EECF244321}">
                <p14:modId xmlns:p14="http://schemas.microsoft.com/office/powerpoint/2010/main" val="3660578929"/>
              </p:ext>
            </p:extLst>
          </p:nvPr>
        </p:nvGraphicFramePr>
        <p:xfrm>
          <a:off x="1130710" y="1598268"/>
          <a:ext cx="10029297" cy="4223718"/>
        </p:xfrm>
        <a:graphic>
          <a:graphicData uri="http://schemas.openxmlformats.org/drawingml/2006/table">
            <a:tbl>
              <a:tblPr firstRow="1" bandRow="1">
                <a:tableStyleId>{5940675A-B579-460E-94D1-54222C63F5DA}</a:tableStyleId>
              </a:tblPr>
              <a:tblGrid>
                <a:gridCol w="7518632">
                  <a:extLst>
                    <a:ext uri="{9D8B030D-6E8A-4147-A177-3AD203B41FA5}">
                      <a16:colId xmlns:a16="http://schemas.microsoft.com/office/drawing/2014/main" val="497123526"/>
                    </a:ext>
                  </a:extLst>
                </a:gridCol>
                <a:gridCol w="2510665">
                  <a:extLst>
                    <a:ext uri="{9D8B030D-6E8A-4147-A177-3AD203B41FA5}">
                      <a16:colId xmlns:a16="http://schemas.microsoft.com/office/drawing/2014/main" val="1724695879"/>
                    </a:ext>
                  </a:extLst>
                </a:gridCol>
              </a:tblGrid>
              <a:tr h="1175373">
                <a:tc>
                  <a:txBody>
                    <a:bodyPr/>
                    <a:lstStyle/>
                    <a:p>
                      <a:pPr algn="ctr">
                        <a:lnSpc>
                          <a:spcPct val="120000"/>
                        </a:lnSpc>
                        <a:spcAft>
                          <a:spcPts val="800"/>
                        </a:spcAft>
                        <a:tabLst>
                          <a:tab pos="90170" algn="l"/>
                          <a:tab pos="180340" algn="l"/>
                          <a:tab pos="270510" algn="l"/>
                        </a:tabLst>
                      </a:pPr>
                      <a:r>
                        <a:rPr lang="vi-VN" sz="2400" b="1" kern="100" dirty="0">
                          <a:effectLst/>
                          <a:latin typeface="+mj-lt"/>
                        </a:rPr>
                        <a:t>Yêu cầu của kiểu bài </a:t>
                      </a:r>
                    </a:p>
                    <a:p>
                      <a:pPr algn="ctr">
                        <a:lnSpc>
                          <a:spcPct val="120000"/>
                        </a:lnSpc>
                        <a:spcAft>
                          <a:spcPts val="800"/>
                        </a:spcAft>
                        <a:tabLst>
                          <a:tab pos="90170" algn="l"/>
                          <a:tab pos="180340" algn="l"/>
                          <a:tab pos="270510" algn="l"/>
                        </a:tabLst>
                      </a:pPr>
                      <a:r>
                        <a:rPr lang="vi-VN" sz="2400" b="1" kern="100" dirty="0">
                          <a:effectLst/>
                          <a:latin typeface="+mj-lt"/>
                        </a:rPr>
                        <a:t>(Viết những từ khóa quan trọng)</a:t>
                      </a:r>
                      <a:endParaRPr lang="en-US" sz="2400" kern="100" dirty="0">
                        <a:effectLst/>
                        <a:latin typeface="+mj-lt"/>
                      </a:endParaRPr>
                    </a:p>
                  </a:txBody>
                  <a:tcPr/>
                </a:tc>
                <a:tc>
                  <a:txBody>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lang="vi-VN" sz="2400" b="1" kern="100" dirty="0">
                          <a:effectLst/>
                          <a:latin typeface="+mj-lt"/>
                        </a:rPr>
                        <a:t>Yêu cầu ứng với phần nào của một bài văn</a:t>
                      </a:r>
                      <a:endParaRPr lang="en-US" sz="2400" kern="100" dirty="0">
                        <a:effectLst/>
                        <a:latin typeface="+mj-lt"/>
                      </a:endParaRPr>
                    </a:p>
                  </a:txBody>
                  <a:tcPr/>
                </a:tc>
                <a:extLst>
                  <a:ext uri="{0D108BD9-81ED-4DB2-BD59-A6C34878D82A}">
                    <a16:rowId xmlns:a16="http://schemas.microsoft.com/office/drawing/2014/main" val="4183351418"/>
                  </a:ext>
                </a:extLst>
              </a:tr>
              <a:tr h="463026">
                <a:tc>
                  <a:txBody>
                    <a:bodyPr/>
                    <a:lstStyle/>
                    <a:p>
                      <a:r>
                        <a:rPr lang="vi-VN" sz="2400" b="1" kern="100" dirty="0">
                          <a:solidFill>
                            <a:schemeClr val="tx1"/>
                          </a:solidFill>
                          <a:effectLst/>
                          <a:latin typeface="+mj-lt"/>
                        </a:rPr>
                        <a:t>1. </a:t>
                      </a:r>
                      <a:r>
                        <a:rPr lang="vi-VN" sz="2400" kern="100" dirty="0">
                          <a:solidFill>
                            <a:schemeClr val="tx1"/>
                          </a:solidFill>
                          <a:effectLst/>
                          <a:latin typeface="+mj-lt"/>
                        </a:rPr>
                        <a:t>Giới thiệu khái quát tác phẩm truyện, nêu nhận xét chung</a:t>
                      </a:r>
                      <a:endParaRPr lang="en-US" sz="2400" dirty="0">
                        <a:solidFill>
                          <a:schemeClr val="tx1"/>
                        </a:solidFill>
                        <a:latin typeface="+mj-lt"/>
                      </a:endParaRPr>
                    </a:p>
                  </a:txBody>
                  <a:tcPr/>
                </a:tc>
                <a:tc>
                  <a:txBody>
                    <a:bodyPr/>
                    <a:lstStyle/>
                    <a:p>
                      <a:pPr algn="ctr"/>
                      <a:r>
                        <a:rPr lang="vi-VN" sz="2400" dirty="0">
                          <a:latin typeface="+mj-lt"/>
                        </a:rPr>
                        <a:t>Mở bài</a:t>
                      </a:r>
                      <a:endParaRPr lang="en-US" sz="2400" dirty="0">
                        <a:latin typeface="+mj-lt"/>
                      </a:endParaRPr>
                    </a:p>
                  </a:txBody>
                  <a:tcPr/>
                </a:tc>
                <a:extLst>
                  <a:ext uri="{0D108BD9-81ED-4DB2-BD59-A6C34878D82A}">
                    <a16:rowId xmlns:a16="http://schemas.microsoft.com/office/drawing/2014/main" val="3440056659"/>
                  </a:ext>
                </a:extLst>
              </a:tr>
              <a:tr h="463026">
                <a:tc>
                  <a: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vi-VN" sz="2400" b="1" kern="100" dirty="0">
                          <a:solidFill>
                            <a:schemeClr val="tx1"/>
                          </a:solidFill>
                          <a:effectLst/>
                          <a:latin typeface="+mj-lt"/>
                        </a:rPr>
                        <a:t>2. </a:t>
                      </a:r>
                      <a:r>
                        <a:rPr lang="vi-VN" sz="2400" kern="100" dirty="0">
                          <a:solidFill>
                            <a:schemeClr val="tx1"/>
                          </a:solidFill>
                          <a:effectLst/>
                          <a:latin typeface="+mj-lt"/>
                        </a:rPr>
                        <a:t>Làm rõ được nội dung, chủ đề.</a:t>
                      </a:r>
                      <a:endParaRPr lang="en-US" sz="2400" kern="100" dirty="0">
                        <a:solidFill>
                          <a:schemeClr val="tx1"/>
                        </a:solidFill>
                        <a:effectLst/>
                        <a:latin typeface="+mj-lt"/>
                      </a:endParaRPr>
                    </a:p>
                  </a:txBody>
                  <a:tcPr/>
                </a:tc>
                <a:tc rowSpan="3">
                  <a:txBody>
                    <a:bodyPr/>
                    <a:lstStyle/>
                    <a:p>
                      <a:pPr algn="ctr"/>
                      <a:r>
                        <a:rPr lang="vi-VN" sz="2400" dirty="0">
                          <a:latin typeface="+mj-lt"/>
                        </a:rPr>
                        <a:t>Thân bài</a:t>
                      </a:r>
                      <a:endParaRPr lang="en-US" sz="2400" dirty="0">
                        <a:latin typeface="+mj-lt"/>
                      </a:endParaRPr>
                    </a:p>
                  </a:txBody>
                  <a:tcPr/>
                </a:tc>
                <a:extLst>
                  <a:ext uri="{0D108BD9-81ED-4DB2-BD59-A6C34878D82A}">
                    <a16:rowId xmlns:a16="http://schemas.microsoft.com/office/drawing/2014/main" val="3131846294"/>
                  </a:ext>
                </a:extLst>
              </a:tr>
              <a:tr h="819199">
                <a:tc>
                  <a: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vi-VN" sz="2400" b="1" kern="100" dirty="0">
                          <a:solidFill>
                            <a:schemeClr val="tx1"/>
                          </a:solidFill>
                          <a:effectLst/>
                          <a:latin typeface="+mj-lt"/>
                        </a:rPr>
                        <a:t>3. </a:t>
                      </a:r>
                      <a:r>
                        <a:rPr lang="vi-VN" sz="2400" kern="100" dirty="0">
                          <a:solidFill>
                            <a:schemeClr val="tx1"/>
                          </a:solidFill>
                          <a:effectLst/>
                          <a:latin typeface="+mj-lt"/>
                        </a:rPr>
                        <a:t>Phân tích những nét đặc sắc về hình thức nghệ thuật và hiệu quả thẩm mĩ của chúng (yếu tố nghệ thuật nổi bật).</a:t>
                      </a:r>
                      <a:endParaRPr lang="en-US" sz="2400" kern="100" dirty="0">
                        <a:solidFill>
                          <a:schemeClr val="tx1"/>
                        </a:solidFill>
                        <a:effectLst/>
                        <a:latin typeface="+mj-lt"/>
                      </a:endParaRPr>
                    </a:p>
                  </a:txBody>
                  <a:tcPr/>
                </a:tc>
                <a:tc vMerge="1">
                  <a:txBody>
                    <a:bodyPr/>
                    <a:lstStyle/>
                    <a:p>
                      <a:endParaRPr lang="en-US" sz="2400" dirty="0">
                        <a:latin typeface="+mj-lt"/>
                      </a:endParaRPr>
                    </a:p>
                  </a:txBody>
                  <a:tcPr/>
                </a:tc>
                <a:extLst>
                  <a:ext uri="{0D108BD9-81ED-4DB2-BD59-A6C34878D82A}">
                    <a16:rowId xmlns:a16="http://schemas.microsoft.com/office/drawing/2014/main" val="2387031639"/>
                  </a:ext>
                </a:extLst>
              </a:tr>
              <a:tr h="819199">
                <a:tc>
                  <a: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vi-VN" sz="2400" b="1" kern="100" dirty="0">
                          <a:solidFill>
                            <a:schemeClr val="tx1"/>
                          </a:solidFill>
                          <a:effectLst/>
                          <a:latin typeface="+mj-lt"/>
                        </a:rPr>
                        <a:t>4. </a:t>
                      </a:r>
                      <a:r>
                        <a:rPr lang="vi-VN" sz="2400" kern="100" dirty="0">
                          <a:solidFill>
                            <a:schemeClr val="tx1"/>
                          </a:solidFill>
                          <a:effectLst/>
                          <a:latin typeface="+mj-lt"/>
                        </a:rPr>
                        <a:t>Triển khai hệ thống luận điểm chặt chẽ; sử dụng lí lẽ thuyết phục, bằng chứng xác đáng. </a:t>
                      </a:r>
                      <a:endParaRPr lang="en-US" sz="2400" kern="100" dirty="0">
                        <a:solidFill>
                          <a:schemeClr val="tx1"/>
                        </a:solidFill>
                        <a:effectLst/>
                        <a:latin typeface="+mj-lt"/>
                      </a:endParaRPr>
                    </a:p>
                  </a:txBody>
                  <a:tcPr/>
                </a:tc>
                <a:tc vMerge="1">
                  <a:txBody>
                    <a:bodyPr/>
                    <a:lstStyle/>
                    <a:p>
                      <a:endParaRPr lang="en-US" sz="2400" dirty="0">
                        <a:latin typeface="+mj-lt"/>
                      </a:endParaRPr>
                    </a:p>
                  </a:txBody>
                  <a:tcPr/>
                </a:tc>
                <a:extLst>
                  <a:ext uri="{0D108BD9-81ED-4DB2-BD59-A6C34878D82A}">
                    <a16:rowId xmlns:a16="http://schemas.microsoft.com/office/drawing/2014/main" val="2275340021"/>
                  </a:ext>
                </a:extLst>
              </a:tr>
              <a:tr h="463026">
                <a:tc>
                  <a: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vi-VN" sz="2400" b="1" kern="100" dirty="0">
                          <a:solidFill>
                            <a:schemeClr val="tx1"/>
                          </a:solidFill>
                          <a:effectLst/>
                          <a:latin typeface="+mj-lt"/>
                        </a:rPr>
                        <a:t>5. </a:t>
                      </a:r>
                      <a:r>
                        <a:rPr lang="vi-VN" sz="2400" kern="100" dirty="0">
                          <a:solidFill>
                            <a:schemeClr val="tx1"/>
                          </a:solidFill>
                          <a:effectLst/>
                          <a:latin typeface="+mj-lt"/>
                        </a:rPr>
                        <a:t>Khẳng định được ý nghĩa, giá trị của tác phẩm.</a:t>
                      </a:r>
                      <a:endParaRPr lang="en-US" sz="2400" kern="100" dirty="0">
                        <a:solidFill>
                          <a:schemeClr val="tx1"/>
                        </a:solidFill>
                        <a:effectLst/>
                        <a:latin typeface="+mj-lt"/>
                      </a:endParaRPr>
                    </a:p>
                  </a:txBody>
                  <a:tcPr/>
                </a:tc>
                <a:tc>
                  <a:txBody>
                    <a:bodyPr/>
                    <a:lstStyle/>
                    <a:p>
                      <a:pPr algn="ctr"/>
                      <a:r>
                        <a:rPr lang="vi-VN" sz="2400" dirty="0">
                          <a:latin typeface="+mj-lt"/>
                        </a:rPr>
                        <a:t>Kết bài</a:t>
                      </a:r>
                      <a:endParaRPr lang="en-US" sz="2400" dirty="0">
                        <a:latin typeface="+mj-lt"/>
                      </a:endParaRPr>
                    </a:p>
                  </a:txBody>
                  <a:tcPr/>
                </a:tc>
                <a:extLst>
                  <a:ext uri="{0D108BD9-81ED-4DB2-BD59-A6C34878D82A}">
                    <a16:rowId xmlns:a16="http://schemas.microsoft.com/office/drawing/2014/main" val="1039795676"/>
                  </a:ext>
                </a:extLst>
              </a:tr>
            </a:tbl>
          </a:graphicData>
        </a:graphic>
      </p:graphicFrame>
      <p:sp>
        <p:nvSpPr>
          <p:cNvPr id="10" name="TextBox 9">
            <a:extLst>
              <a:ext uri="{FF2B5EF4-FFF2-40B4-BE49-F238E27FC236}">
                <a16:creationId xmlns:a16="http://schemas.microsoft.com/office/drawing/2014/main" id="{17EC43E9-2F76-46A8-2AAB-CDF7A1697E39}"/>
              </a:ext>
            </a:extLst>
          </p:cNvPr>
          <p:cNvSpPr txBox="1"/>
          <p:nvPr/>
        </p:nvSpPr>
        <p:spPr>
          <a:xfrm>
            <a:off x="1196391" y="422701"/>
            <a:ext cx="4109705" cy="572464"/>
          </a:xfrm>
          <a:prstGeom prst="rect">
            <a:avLst/>
          </a:prstGeom>
          <a:noFill/>
        </p:spPr>
        <p:txBody>
          <a:bodyPr wrap="square">
            <a:spAutoFit/>
          </a:bodyPr>
          <a:lstStyle/>
          <a:p>
            <a:pPr defTabSz="914309">
              <a:lnSpc>
                <a:spcPct val="130000"/>
              </a:lnSpc>
              <a:spcAft>
                <a:spcPts val="1000"/>
              </a:spcAft>
              <a:defRPr/>
            </a:pPr>
            <a:r>
              <a:rPr lang="vi-VN" sz="2400" b="1" dirty="0">
                <a:solidFill>
                  <a:srgbClr val="FF0000"/>
                </a:solidFill>
                <a:latin typeface="Times New Roman" panose="02020603050405020304" pitchFamily="18" charset="0"/>
                <a:ea typeface="Calibri" panose="020F0502020204030204" pitchFamily="34" charset="0"/>
              </a:rPr>
              <a:t>II</a:t>
            </a:r>
            <a:r>
              <a:rPr lang="en-US" sz="2400" b="1" dirty="0">
                <a:solidFill>
                  <a:srgbClr val="FF0000"/>
                </a:solidFill>
                <a:latin typeface="Times New Roman" panose="02020603050405020304" pitchFamily="18" charset="0"/>
                <a:ea typeface="Calibri" panose="020F0502020204030204" pitchFamily="34" charset="0"/>
              </a:rPr>
              <a:t>. </a:t>
            </a:r>
            <a:r>
              <a:rPr lang="vi-VN" sz="2400" b="1" dirty="0">
                <a:solidFill>
                  <a:srgbClr val="FF0000"/>
                </a:solidFill>
                <a:latin typeface="Times New Roman" panose="02020603050405020304" pitchFamily="18" charset="0"/>
                <a:ea typeface="Calibri" panose="020F0502020204030204" pitchFamily="34" charset="0"/>
              </a:rPr>
              <a:t>YÊU CẦU KIỂU BÀI</a:t>
            </a:r>
            <a:endParaRPr lang="en-US" sz="2400" dirty="0">
              <a:solidFill>
                <a:srgbClr val="FF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2563598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AutoShape 2" descr="105+ Hình Nền Powerpoint Tuyệt Đẹp, Ấn Tượng Khó Quê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phunugioi.com/wp-content/uploads/2022/07/Hinh-nen-powerpoint-chuyen-nghiep.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descr="C:\Users\Admin\Desktop\Hinh-nen-powerpoint-chuyen-nghie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0413" cy="685958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3">
            <a:extLst>
              <a:ext uri="{FF2B5EF4-FFF2-40B4-BE49-F238E27FC236}">
                <a16:creationId xmlns:a16="http://schemas.microsoft.com/office/drawing/2014/main" id="{FDA16C11-2293-4865-A724-7D0BEEDEB2E7}"/>
              </a:ext>
            </a:extLst>
          </p:cNvPr>
          <p:cNvGrpSpPr/>
          <p:nvPr/>
        </p:nvGrpSpPr>
        <p:grpSpPr>
          <a:xfrm>
            <a:off x="2398642" y="1895061"/>
            <a:ext cx="6228523" cy="2307177"/>
            <a:chOff x="3974544" y="1008636"/>
            <a:chExt cx="3368472" cy="1429982"/>
          </a:xfrm>
        </p:grpSpPr>
        <p:grpSp>
          <p:nvGrpSpPr>
            <p:cNvPr id="8" name="组合 64">
              <a:extLst>
                <a:ext uri="{FF2B5EF4-FFF2-40B4-BE49-F238E27FC236}">
                  <a16:creationId xmlns:a16="http://schemas.microsoft.com/office/drawing/2014/main" id="{E883B956-63D7-43B5-9FA5-6B88D3FAE299}"/>
                </a:ext>
              </a:extLst>
            </p:cNvPr>
            <p:cNvGrpSpPr/>
            <p:nvPr/>
          </p:nvGrpSpPr>
          <p:grpSpPr>
            <a:xfrm>
              <a:off x="3974544" y="1008636"/>
              <a:ext cx="741472" cy="741472"/>
              <a:chOff x="3059832" y="3339719"/>
              <a:chExt cx="3607562" cy="3607562"/>
            </a:xfrm>
          </p:grpSpPr>
          <p:sp>
            <p:nvSpPr>
              <p:cNvPr id="10" name="椭圆 70">
                <a:extLst>
                  <a:ext uri="{FF2B5EF4-FFF2-40B4-BE49-F238E27FC236}">
                    <a16:creationId xmlns:a16="http://schemas.microsoft.com/office/drawing/2014/main" id="{8C872678-CE84-4D9B-B3A4-87A068BBB3EC}"/>
                  </a:ext>
                </a:extLst>
              </p:cNvPr>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09">
                  <a:lnSpc>
                    <a:spcPct val="150000"/>
                  </a:lnSpc>
                  <a:defRPr/>
                </a:pPr>
                <a:endParaRPr lang="zh-CN" altLang="en-US" sz="3600" kern="0">
                  <a:latin typeface="字魂36号-正文宋楷" panose="02000000000000000000" pitchFamily="2" charset="-122"/>
                  <a:ea typeface="字魂36号-正文宋楷" panose="02000000000000000000" pitchFamily="2" charset="-122"/>
                  <a:cs typeface="+mn-ea"/>
                  <a:sym typeface="+mn-lt"/>
                </a:endParaRPr>
              </a:p>
            </p:txBody>
          </p:sp>
          <p:sp>
            <p:nvSpPr>
              <p:cNvPr id="11" name="同心圆 69">
                <a:extLst>
                  <a:ext uri="{FF2B5EF4-FFF2-40B4-BE49-F238E27FC236}">
                    <a16:creationId xmlns:a16="http://schemas.microsoft.com/office/drawing/2014/main" id="{9E78F595-EEBF-4155-92E6-DFF62804F253}"/>
                  </a:ext>
                </a:extLst>
              </p:cNvPr>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09">
                  <a:lnSpc>
                    <a:spcPct val="150000"/>
                  </a:lnSpc>
                  <a:defRPr/>
                </a:pPr>
                <a:endParaRPr lang="zh-CN" altLang="en-US" sz="3600" kern="0" dirty="0">
                  <a:latin typeface="字魂36号-正文宋楷" panose="02000000000000000000" pitchFamily="2" charset="-122"/>
                  <a:ea typeface="字魂36号-正文宋楷" panose="02000000000000000000" pitchFamily="2" charset="-122"/>
                  <a:cs typeface="+mn-ea"/>
                  <a:sym typeface="+mn-lt"/>
                </a:endParaRPr>
              </a:p>
            </p:txBody>
          </p:sp>
        </p:grpSp>
        <p:sp>
          <p:nvSpPr>
            <p:cNvPr id="9" name="TextBox 8">
              <a:extLst>
                <a:ext uri="{FF2B5EF4-FFF2-40B4-BE49-F238E27FC236}">
                  <a16:creationId xmlns:a16="http://schemas.microsoft.com/office/drawing/2014/main" id="{1D0A99C5-6FE9-4E98-94D1-2D202D2BB9F5}"/>
                </a:ext>
              </a:extLst>
            </p:cNvPr>
            <p:cNvSpPr txBox="1"/>
            <p:nvPr/>
          </p:nvSpPr>
          <p:spPr>
            <a:xfrm>
              <a:off x="4371082" y="2256470"/>
              <a:ext cx="2971934" cy="182148"/>
            </a:xfrm>
            <a:prstGeom prst="rect">
              <a:avLst/>
            </a:prstGeom>
            <a:noFill/>
          </p:spPr>
          <p:txBody>
            <a:bodyPr wrap="none" lIns="479938" tIns="0" rIns="0" bIns="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09">
                <a:lnSpc>
                  <a:spcPct val="150000"/>
                </a:lnSpc>
                <a:defRPr/>
              </a:pPr>
              <a:r>
                <a:rPr lang="en-US" altLang="zh-CN" sz="4800" b="1" kern="0" dirty="0">
                  <a:solidFill>
                    <a:srgbClr val="FF0000"/>
                  </a:solidFill>
                  <a:latin typeface="Times New Roman" panose="02020603050405020304" pitchFamily="18" charset="0"/>
                  <a:ea typeface="字魂36号-正文宋楷" panose="02000000000000000000" pitchFamily="2" charset="-122"/>
                  <a:cs typeface="Times New Roman" panose="02020603050405020304" pitchFamily="18" charset="0"/>
                  <a:sym typeface="+mn-lt"/>
                </a:rPr>
                <a:t>III</a:t>
              </a:r>
              <a:r>
                <a:rPr lang="en-US" altLang="zh-CN" sz="4800" b="1" kern="0">
                  <a:solidFill>
                    <a:srgbClr val="FF0000"/>
                  </a:solidFill>
                  <a:latin typeface="Times New Roman" panose="02020603050405020304" pitchFamily="18" charset="0"/>
                  <a:ea typeface="字魂36号-正文宋楷" panose="02000000000000000000" pitchFamily="2" charset="-122"/>
                  <a:cs typeface="Times New Roman" panose="02020603050405020304" pitchFamily="18" charset="0"/>
                  <a:sym typeface="+mn-lt"/>
                </a:rPr>
                <a:t>. Phân </a:t>
              </a:r>
              <a:r>
                <a:rPr lang="en-US" altLang="zh-CN" sz="4800" b="1" kern="0" dirty="0" err="1">
                  <a:solidFill>
                    <a:srgbClr val="FF0000"/>
                  </a:solidFill>
                  <a:latin typeface="Times New Roman" panose="02020603050405020304" pitchFamily="18" charset="0"/>
                  <a:ea typeface="字魂36号-正文宋楷" panose="02000000000000000000" pitchFamily="2" charset="-122"/>
                  <a:cs typeface="Times New Roman" panose="02020603050405020304" pitchFamily="18" charset="0"/>
                  <a:sym typeface="+mn-lt"/>
                </a:rPr>
                <a:t>tích</a:t>
              </a:r>
              <a:r>
                <a:rPr lang="en-US" altLang="zh-CN" sz="4800" b="1" kern="0" dirty="0">
                  <a:solidFill>
                    <a:srgbClr val="FF0000"/>
                  </a:solidFill>
                  <a:latin typeface="Times New Roman" panose="02020603050405020304" pitchFamily="18" charset="0"/>
                  <a:ea typeface="字魂36号-正文宋楷" panose="02000000000000000000" pitchFamily="2" charset="-122"/>
                  <a:cs typeface="Times New Roman" panose="02020603050405020304" pitchFamily="18" charset="0"/>
                  <a:sym typeface="+mn-lt"/>
                </a:rPr>
                <a:t> </a:t>
              </a:r>
            </a:p>
            <a:p>
              <a:pPr algn="ctr" defTabSz="914309">
                <a:lnSpc>
                  <a:spcPct val="150000"/>
                </a:lnSpc>
                <a:defRPr/>
              </a:pPr>
              <a:r>
                <a:rPr lang="en-US" altLang="zh-CN" sz="4800" b="1" kern="0" dirty="0" err="1">
                  <a:solidFill>
                    <a:srgbClr val="FF0000"/>
                  </a:solidFill>
                  <a:latin typeface="Times New Roman" panose="02020603050405020304" pitchFamily="18" charset="0"/>
                  <a:ea typeface="字魂36号-正文宋楷" panose="02000000000000000000" pitchFamily="2" charset="-122"/>
                  <a:cs typeface="Times New Roman" panose="02020603050405020304" pitchFamily="18" charset="0"/>
                  <a:sym typeface="+mn-lt"/>
                </a:rPr>
                <a:t>bài</a:t>
              </a:r>
              <a:r>
                <a:rPr lang="en-US" altLang="zh-CN" sz="4800" b="1" kern="0" dirty="0">
                  <a:solidFill>
                    <a:srgbClr val="FF0000"/>
                  </a:solidFill>
                  <a:latin typeface="Times New Roman" panose="02020603050405020304" pitchFamily="18" charset="0"/>
                  <a:ea typeface="字魂36号-正文宋楷" panose="02000000000000000000" pitchFamily="2" charset="-122"/>
                  <a:cs typeface="Times New Roman" panose="02020603050405020304" pitchFamily="18" charset="0"/>
                  <a:sym typeface="+mn-lt"/>
                </a:rPr>
                <a:t> </a:t>
              </a:r>
              <a:r>
                <a:rPr lang="en-US" altLang="zh-CN" sz="4800" b="1" kern="0" dirty="0" err="1">
                  <a:solidFill>
                    <a:srgbClr val="FF0000"/>
                  </a:solidFill>
                  <a:latin typeface="Times New Roman" panose="02020603050405020304" pitchFamily="18" charset="0"/>
                  <a:ea typeface="字魂36号-正文宋楷" panose="02000000000000000000" pitchFamily="2" charset="-122"/>
                  <a:cs typeface="Times New Roman" panose="02020603050405020304" pitchFamily="18" charset="0"/>
                  <a:sym typeface="+mn-lt"/>
                </a:rPr>
                <a:t>viết</a:t>
              </a:r>
              <a:r>
                <a:rPr lang="en-US" altLang="zh-CN" sz="4800" b="1" kern="0" dirty="0">
                  <a:solidFill>
                    <a:srgbClr val="FF0000"/>
                  </a:solidFill>
                  <a:latin typeface="Times New Roman" panose="02020603050405020304" pitchFamily="18" charset="0"/>
                  <a:ea typeface="字魂36号-正文宋楷" panose="02000000000000000000" pitchFamily="2" charset="-122"/>
                  <a:cs typeface="Times New Roman" panose="02020603050405020304" pitchFamily="18" charset="0"/>
                  <a:sym typeface="+mn-lt"/>
                </a:rPr>
                <a:t> </a:t>
              </a:r>
              <a:r>
                <a:rPr lang="en-US" altLang="zh-CN" sz="4800" b="1" kern="0" dirty="0" err="1">
                  <a:solidFill>
                    <a:srgbClr val="FF0000"/>
                  </a:solidFill>
                  <a:latin typeface="Times New Roman" panose="02020603050405020304" pitchFamily="18" charset="0"/>
                  <a:ea typeface="字魂36号-正文宋楷" panose="02000000000000000000" pitchFamily="2" charset="-122"/>
                  <a:cs typeface="Times New Roman" panose="02020603050405020304" pitchFamily="18" charset="0"/>
                  <a:sym typeface="+mn-lt"/>
                </a:rPr>
                <a:t>tham</a:t>
              </a:r>
              <a:r>
                <a:rPr lang="en-US" altLang="zh-CN" sz="4800" b="1" kern="0" dirty="0">
                  <a:solidFill>
                    <a:srgbClr val="FF0000"/>
                  </a:solidFill>
                  <a:latin typeface="Times New Roman" panose="02020603050405020304" pitchFamily="18" charset="0"/>
                  <a:ea typeface="字魂36号-正文宋楷" panose="02000000000000000000" pitchFamily="2" charset="-122"/>
                  <a:cs typeface="Times New Roman" panose="02020603050405020304" pitchFamily="18" charset="0"/>
                  <a:sym typeface="+mn-lt"/>
                </a:rPr>
                <a:t> </a:t>
              </a:r>
              <a:r>
                <a:rPr lang="en-US" altLang="zh-CN" sz="4800" b="1" kern="0" dirty="0" err="1">
                  <a:solidFill>
                    <a:srgbClr val="FF0000"/>
                  </a:solidFill>
                  <a:latin typeface="Times New Roman" panose="02020603050405020304" pitchFamily="18" charset="0"/>
                  <a:ea typeface="字魂36号-正文宋楷" panose="02000000000000000000" pitchFamily="2" charset="-122"/>
                  <a:cs typeface="Times New Roman" panose="02020603050405020304" pitchFamily="18" charset="0"/>
                  <a:sym typeface="+mn-lt"/>
                </a:rPr>
                <a:t>khảo</a:t>
              </a:r>
              <a:endParaRPr lang="zh-CN" altLang="en-US" sz="4800" b="1" kern="0" dirty="0">
                <a:solidFill>
                  <a:srgbClr val="FF0000"/>
                </a:solidFill>
                <a:latin typeface="Times New Roman" panose="02020603050405020304" pitchFamily="18" charset="0"/>
                <a:ea typeface="字魂36号-正文宋楷" panose="02000000000000000000" pitchFamily="2" charset="-122"/>
                <a:cs typeface="Times New Roman" panose="02020603050405020304" pitchFamily="18" charset="0"/>
                <a:sym typeface="+mn-lt"/>
              </a:endParaRPr>
            </a:p>
          </p:txBody>
        </p:sp>
      </p:grpSp>
    </p:spTree>
    <p:extLst>
      <p:ext uri="{BB962C8B-B14F-4D97-AF65-F5344CB8AC3E}">
        <p14:creationId xmlns:p14="http://schemas.microsoft.com/office/powerpoint/2010/main" val="66532623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esktop\hinh-nen-powerpoint-dep-don-gi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73260"/>
            <a:ext cx="12190411"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a:extLst>
              <a:ext uri="{FF2B5EF4-FFF2-40B4-BE49-F238E27FC236}">
                <a16:creationId xmlns:a16="http://schemas.microsoft.com/office/drawing/2014/main" id="{D5E045CF-57AA-9AAA-EFFA-512D1ABA5465}"/>
              </a:ext>
            </a:extLst>
          </p:cNvPr>
          <p:cNvSpPr txBox="1">
            <a:spLocks noChangeArrowheads="1"/>
          </p:cNvSpPr>
          <p:nvPr/>
        </p:nvSpPr>
        <p:spPr bwMode="auto">
          <a:xfrm>
            <a:off x="1956619" y="502936"/>
            <a:ext cx="8732846" cy="7260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vi-VN" sz="3600" b="1" dirty="0">
                <a:solidFill>
                  <a:srgbClr val="FF0000"/>
                </a:solidFill>
                <a:latin typeface="Times New Roman" panose="02020603050405020304" pitchFamily="18" charset="0"/>
                <a:cs typeface="Times New Roman" panose="02020603050405020304" pitchFamily="18" charset="0"/>
              </a:rPr>
              <a:t>1. Đọc văn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bản</a:t>
            </a:r>
            <a:r>
              <a:rPr lang="en-US" sz="3600" b="1" dirty="0">
                <a:solidFill>
                  <a:srgbClr val="FF0000"/>
                </a:solidFill>
                <a:latin typeface="Times New Roman" panose="02020603050405020304" pitchFamily="18" charset="0"/>
                <a:cs typeface="Times New Roman" panose="02020603050405020304" pitchFamily="18" charset="0"/>
              </a:rPr>
              <a:t>: </a:t>
            </a:r>
            <a:endParaRPr lang="vi-VN" sz="3600" b="1" dirty="0">
              <a:solidFill>
                <a:srgbClr val="FF0000"/>
              </a:solidFill>
              <a:latin typeface="Times New Roman" panose="02020603050405020304" pitchFamily="18" charset="0"/>
              <a:cs typeface="Times New Roman" panose="02020603050405020304" pitchFamily="18" charset="0"/>
            </a:endParaRPr>
          </a:p>
          <a:p>
            <a:pPr marL="0" indent="0">
              <a:lnSpc>
                <a:spcPct val="150000"/>
              </a:lnSpc>
              <a:buNone/>
            </a:pPr>
            <a:r>
              <a:rPr lang="vi-VN" sz="4400" b="1" i="1" dirty="0">
                <a:latin typeface="Times New Roman" panose="02020603050405020304" pitchFamily="18" charset="0"/>
                <a:cs typeface="Times New Roman" panose="02020603050405020304" pitchFamily="18" charset="0"/>
              </a:rPr>
              <a:t>“Nốt nhạc trầm trên đỉnh non cao”</a:t>
            </a:r>
            <a:endParaRPr lang="en-US" sz="4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271875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B49E1-3482-27A7-8BD6-4910DD7B49D8}"/>
            </a:ext>
          </a:extLst>
        </p:cNvPr>
        <p:cNvGrpSpPr/>
        <p:nvPr/>
      </p:nvGrpSpPr>
      <p:grpSpPr>
        <a:xfrm>
          <a:off x="0" y="0"/>
          <a:ext cx="0" cy="0"/>
          <a:chOff x="0" y="0"/>
          <a:chExt cx="0" cy="0"/>
        </a:xfrm>
      </p:grpSpPr>
      <p:pic>
        <p:nvPicPr>
          <p:cNvPr id="4098" name="Picture 2" descr="C:\Users\Admin\Desktop\hinh-nen-powerpoint-dep-don-gian.jpg">
            <a:extLst>
              <a:ext uri="{FF2B5EF4-FFF2-40B4-BE49-F238E27FC236}">
                <a16:creationId xmlns:a16="http://schemas.microsoft.com/office/drawing/2014/main" id="{FDD342E1-6C19-70DC-AE50-25362ABE5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0411"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a:extLst>
              <a:ext uri="{FF2B5EF4-FFF2-40B4-BE49-F238E27FC236}">
                <a16:creationId xmlns:a16="http://schemas.microsoft.com/office/drawing/2014/main" id="{3549DFFD-3AD7-88C2-1D18-FD19236B0CAE}"/>
              </a:ext>
            </a:extLst>
          </p:cNvPr>
          <p:cNvSpPr txBox="1">
            <a:spLocks noChangeArrowheads="1"/>
          </p:cNvSpPr>
          <p:nvPr/>
        </p:nvSpPr>
        <p:spPr bwMode="auto">
          <a:xfrm>
            <a:off x="2241755" y="414446"/>
            <a:ext cx="8878529" cy="7260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vi-VN" sz="3600" b="1" dirty="0">
                <a:solidFill>
                  <a:srgbClr val="FF0000"/>
                </a:solidFill>
                <a:latin typeface="Times New Roman" panose="02020603050405020304" pitchFamily="18" charset="0"/>
                <a:cs typeface="Times New Roman" panose="02020603050405020304" pitchFamily="18" charset="0"/>
              </a:rPr>
              <a:t>2. Phân tích bài viết </a:t>
            </a:r>
          </a:p>
        </p:txBody>
      </p:sp>
    </p:spTree>
    <p:extLst>
      <p:ext uri="{BB962C8B-B14F-4D97-AF65-F5344CB8AC3E}">
        <p14:creationId xmlns:p14="http://schemas.microsoft.com/office/powerpoint/2010/main" val="128193575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ẫu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7060</TotalTime>
  <Words>2212</Words>
  <Application>Microsoft Office PowerPoint</Application>
  <PresentationFormat>Custom</PresentationFormat>
  <Paragraphs>205</Paragraphs>
  <Slides>25</Slides>
  <Notes>11</Notes>
  <HiddenSlides>0</HiddenSlides>
  <MMClips>0</MMClips>
  <ScaleCrop>false</ScaleCrop>
  <HeadingPairs>
    <vt:vector size="6" baseType="variant">
      <vt:variant>
        <vt:lpstr>Fonts Used</vt:lpstr>
      </vt:variant>
      <vt:variant>
        <vt:i4>17</vt:i4>
      </vt:variant>
      <vt:variant>
        <vt:lpstr>Theme</vt:lpstr>
      </vt:variant>
      <vt:variant>
        <vt:i4>12</vt:i4>
      </vt:variant>
      <vt:variant>
        <vt:lpstr>Slide Titles</vt:lpstr>
      </vt:variant>
      <vt:variant>
        <vt:i4>25</vt:i4>
      </vt:variant>
    </vt:vector>
  </HeadingPairs>
  <TitlesOfParts>
    <vt:vector size="54" baseType="lpstr">
      <vt:lpstr>等线</vt:lpstr>
      <vt:lpstr>等线 Light</vt:lpstr>
      <vt:lpstr>MS Mincho</vt:lpstr>
      <vt:lpstr>.VnTime</vt:lpstr>
      <vt:lpstr>Abril Fatface</vt:lpstr>
      <vt:lpstr>Aldrich</vt:lpstr>
      <vt:lpstr>Arial</vt:lpstr>
      <vt:lpstr>Calibri</vt:lpstr>
      <vt:lpstr>Impact</vt:lpstr>
      <vt:lpstr>ITC Avant Garde Std Bk</vt:lpstr>
      <vt:lpstr>LiHei Pro</vt:lpstr>
      <vt:lpstr>Signika</vt:lpstr>
      <vt:lpstr>Times New Roman</vt:lpstr>
      <vt:lpstr>Times New Roman</vt:lpstr>
      <vt:lpstr>字魂100号-方方先锋体</vt:lpstr>
      <vt:lpstr>字魂36号-正文宋楷</vt:lpstr>
      <vt:lpstr>迷你简汉真广标</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1_Office 主题​​</vt:lpstr>
      <vt:lpstr>https://www.freeppt7.com</vt:lpstr>
      <vt:lpstr>PowerPoint Presentation</vt:lpstr>
      <vt:lpstr>Nhìn tranh đoán tên tác phẩm, tác giả tương ứng </vt:lpstr>
      <vt:lpstr>PowerPoint Presentation</vt:lpstr>
      <vt:lpstr>PowerPoint Presentation</vt:lpstr>
      <vt:lpstr>PowerPoint Presentation</vt:lpstr>
      <vt:lpstr>PHIẾU HỌC TẬP SỐ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商务ppt</dc:title>
  <dc:creator>lzj</dc:creator>
  <cp:lastModifiedBy>Tam Lan</cp:lastModifiedBy>
  <cp:revision>3271</cp:revision>
  <dcterms:created xsi:type="dcterms:W3CDTF">2015-12-01T09:06:39Z</dcterms:created>
  <dcterms:modified xsi:type="dcterms:W3CDTF">2024-12-04T02:22:39Z</dcterms:modified>
</cp:coreProperties>
</file>