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7" r:id="rId2"/>
    <p:sldId id="269" r:id="rId3"/>
    <p:sldId id="300" r:id="rId4"/>
    <p:sldId id="277" r:id="rId5"/>
    <p:sldId id="298" r:id="rId6"/>
    <p:sldId id="270" r:id="rId7"/>
    <p:sldId id="259" r:id="rId8"/>
    <p:sldId id="278" r:id="rId9"/>
    <p:sldId id="289" r:id="rId10"/>
    <p:sldId id="293" r:id="rId11"/>
    <p:sldId id="301" r:id="rId12"/>
    <p:sldId id="279" r:id="rId13"/>
    <p:sldId id="280" r:id="rId14"/>
    <p:sldId id="290" r:id="rId15"/>
    <p:sldId id="281" r:id="rId16"/>
    <p:sldId id="296" r:id="rId17"/>
    <p:sldId id="302" r:id="rId18"/>
    <p:sldId id="291" r:id="rId19"/>
    <p:sldId id="283" r:id="rId20"/>
    <p:sldId id="304" r:id="rId21"/>
    <p:sldId id="294" r:id="rId22"/>
    <p:sldId id="303" r:id="rId23"/>
    <p:sldId id="275" r:id="rId24"/>
    <p:sldId id="284" r:id="rId25"/>
    <p:sldId id="273" r:id="rId26"/>
    <p:sldId id="305" r:id="rId27"/>
    <p:sldId id="306" r:id="rId28"/>
    <p:sldId id="308" r:id="rId29"/>
    <p:sldId id="307" r:id="rId30"/>
    <p:sldId id="285" r:id="rId31"/>
    <p:sldId id="263" r:id="rId32"/>
    <p:sldId id="286" r:id="rId33"/>
    <p:sldId id="266" r:id="rId34"/>
    <p:sldId id="309" r:id="rId35"/>
    <p:sldId id="310" r:id="rId36"/>
    <p:sldId id="311" r:id="rId37"/>
    <p:sldId id="312" r:id="rId38"/>
    <p:sldId id="313" r:id="rId39"/>
    <p:sldId id="314" r:id="rId40"/>
    <p:sldId id="315" r:id="rId41"/>
    <p:sldId id="316" r:id="rId42"/>
    <p:sldId id="268"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0066"/>
    <a:srgbClr val="CC00CC"/>
    <a:srgbClr val="CC0000"/>
    <a:srgbClr val="00FF00"/>
    <a:srgbClr val="FF66FF"/>
    <a:srgbClr val="99CCFF"/>
    <a:srgbClr val="FFCCFF"/>
    <a:srgbClr val="FF00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C22D1-F8EF-4C84-994E-A092D126A707}"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0EE34-A4CF-43F1-9A40-DC9E67F10A4B}" type="slidenum">
              <a:rPr lang="en-US" smtClean="0"/>
              <a:t>‹#›</a:t>
            </a:fld>
            <a:endParaRPr lang="en-US"/>
          </a:p>
        </p:txBody>
      </p:sp>
    </p:spTree>
    <p:extLst>
      <p:ext uri="{BB962C8B-B14F-4D97-AF65-F5344CB8AC3E}">
        <p14:creationId xmlns:p14="http://schemas.microsoft.com/office/powerpoint/2010/main" val="342574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2408FA-B468-4E71-A227-8981BE849D64}" type="slidenum">
              <a:rPr lang="en-US" smtClean="0"/>
              <a:pPr/>
              <a:t>1</a:t>
            </a:fld>
            <a:endParaRPr lang="en-US"/>
          </a:p>
        </p:txBody>
      </p:sp>
    </p:spTree>
    <p:extLst>
      <p:ext uri="{BB962C8B-B14F-4D97-AF65-F5344CB8AC3E}">
        <p14:creationId xmlns:p14="http://schemas.microsoft.com/office/powerpoint/2010/main" val="219426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2408FA-B468-4E71-A227-8981BE849D64}" type="slidenum">
              <a:rPr lang="en-US" smtClean="0"/>
              <a:pPr/>
              <a:t>3</a:t>
            </a:fld>
            <a:endParaRPr lang="en-US"/>
          </a:p>
        </p:txBody>
      </p:sp>
    </p:spTree>
    <p:extLst>
      <p:ext uri="{BB962C8B-B14F-4D97-AF65-F5344CB8AC3E}">
        <p14:creationId xmlns:p14="http://schemas.microsoft.com/office/powerpoint/2010/main" val="263854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836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Chọn</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vào</a:t>
            </a:r>
            <a:r>
              <a:rPr lang="en-US" altLang="zh-CN" dirty="0"/>
              <a:t> </a:t>
            </a:r>
            <a:r>
              <a:rPr lang="en-US" altLang="zh-CN" dirty="0" err="1"/>
              <a:t>hoa</a:t>
            </a:r>
            <a:r>
              <a:rPr lang="en-US" altLang="zh-CN" dirty="0"/>
              <a:t> </a:t>
            </a:r>
            <a:r>
              <a:rPr lang="en-US" altLang="zh-CN" dirty="0" err="1"/>
              <a:t>bên</a:t>
            </a:r>
            <a:r>
              <a:rPr lang="en-US" altLang="zh-CN" dirty="0"/>
              <a:t> </a:t>
            </a:r>
            <a:r>
              <a:rPr lang="en-US" altLang="zh-CN" dirty="0" err="1"/>
              <a:t>trái</a:t>
            </a:r>
            <a:r>
              <a:rPr lang="en-US" altLang="zh-CN" dirty="0"/>
              <a:t> </a:t>
            </a:r>
            <a:r>
              <a:rPr lang="en-US" altLang="zh-CN" dirty="0" err="1"/>
              <a:t>để</a:t>
            </a:r>
            <a:r>
              <a:rPr lang="en-US" altLang="zh-CN" dirty="0"/>
              <a:t> quay </a:t>
            </a:r>
            <a:r>
              <a:rPr lang="en-US" altLang="zh-CN" dirty="0" err="1"/>
              <a:t>về</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tự</a:t>
            </a:r>
            <a:r>
              <a:rPr lang="en-US" altLang="zh-CN" dirty="0"/>
              <a:t> </a:t>
            </a:r>
            <a:r>
              <a:rPr lang="en-US" altLang="zh-CN" dirty="0" err="1"/>
              <a:t>mất</a:t>
            </a:r>
            <a:r>
              <a:rPr lang="en-US" altLang="zh-CN" dirty="0"/>
              <a:t>.  </a:t>
            </a:r>
            <a:r>
              <a:rPr lang="en-US" altLang="zh-CN" dirty="0" err="1"/>
              <a:t>Bấm</a:t>
            </a:r>
            <a:r>
              <a:rPr lang="en-US" altLang="zh-CN" dirty="0"/>
              <a:t> </a:t>
            </a:r>
            <a:r>
              <a:rPr lang="en-US" altLang="zh-CN" dirty="0" err="1"/>
              <a:t>vào</a:t>
            </a:r>
            <a:r>
              <a:rPr lang="en-US" altLang="zh-CN" dirty="0"/>
              <a:t> </a:t>
            </a:r>
            <a:r>
              <a:rPr lang="en-US" altLang="zh-CN" dirty="0" err="1"/>
              <a:t>người</a:t>
            </a:r>
            <a:r>
              <a:rPr lang="en-US" altLang="zh-CN" dirty="0"/>
              <a:t> </a:t>
            </a:r>
            <a:r>
              <a:rPr lang="en-US" altLang="zh-CN" dirty="0" err="1"/>
              <a:t>thầy</a:t>
            </a:r>
            <a:r>
              <a:rPr lang="en-US" altLang="zh-CN" dirty="0"/>
              <a:t> </a:t>
            </a:r>
            <a:r>
              <a:rPr lang="en-US" altLang="zh-CN" dirty="0" err="1"/>
              <a:t>để</a:t>
            </a:r>
            <a:r>
              <a:rPr lang="en-US" altLang="zh-CN" dirty="0"/>
              <a:t> </a:t>
            </a:r>
            <a:r>
              <a:rPr lang="en-US" altLang="zh-CN" dirty="0" err="1"/>
              <a:t>đến</a:t>
            </a:r>
            <a:r>
              <a:rPr lang="en-US" altLang="zh-CN" dirty="0"/>
              <a:t> slide </a:t>
            </a:r>
            <a:r>
              <a:rPr lang="en-US" altLang="zh-CN" dirty="0" err="1"/>
              <a:t>thảo</a:t>
            </a:r>
            <a:r>
              <a:rPr lang="en-US" altLang="zh-CN" dirty="0"/>
              <a:t> </a:t>
            </a:r>
            <a:r>
              <a:rPr lang="en-US" altLang="zh-CN" dirty="0" err="1"/>
              <a:t>luận</a:t>
            </a:r>
            <a:r>
              <a:rPr lang="en-US" altLang="zh-CN" dirty="0"/>
              <a:t> </a:t>
            </a:r>
            <a:r>
              <a:rPr lang="en-US" altLang="zh-CN" dirty="0" err="1"/>
              <a:t>từ</a:t>
            </a:r>
            <a:r>
              <a:rPr lang="en-US" altLang="zh-CN" dirty="0"/>
              <a:t> </a:t>
            </a:r>
            <a:r>
              <a:rPr lang="en-US" altLang="zh-CN" dirty="0" err="1"/>
              <a:t>khóa</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184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372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2408FA-B468-4E71-A227-8981BE849D64}" type="slidenum">
              <a:rPr lang="en-US" smtClean="0"/>
              <a:pPr/>
              <a:t>43</a:t>
            </a:fld>
            <a:endParaRPr lang="en-US"/>
          </a:p>
        </p:txBody>
      </p:sp>
    </p:spTree>
    <p:extLst>
      <p:ext uri="{BB962C8B-B14F-4D97-AF65-F5344CB8AC3E}">
        <p14:creationId xmlns:p14="http://schemas.microsoft.com/office/powerpoint/2010/main" val="255810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B6116D-D749-4333-8A20-75867DF24F7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826003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6116D-D749-4333-8A20-75867DF24F7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233925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6116D-D749-4333-8A20-75867DF24F7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2857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B6116D-D749-4333-8A20-75867DF24F7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1954362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B6116D-D749-4333-8A20-75867DF24F75}"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661958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B6116D-D749-4333-8A20-75867DF24F75}"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87737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B6116D-D749-4333-8A20-75867DF24F75}"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2431143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B6116D-D749-4333-8A20-75867DF24F75}"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828863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B6116D-D749-4333-8A20-75867DF24F75}"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80904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B6116D-D749-4333-8A20-75867DF24F75}"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303025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B6116D-D749-4333-8A20-75867DF24F75}"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1201B-8794-4824-A58C-9FDADAEC2125}" type="slidenum">
              <a:rPr lang="en-US" smtClean="0"/>
              <a:t>‹#›</a:t>
            </a:fld>
            <a:endParaRPr lang="en-US"/>
          </a:p>
        </p:txBody>
      </p:sp>
    </p:spTree>
    <p:extLst>
      <p:ext uri="{BB962C8B-B14F-4D97-AF65-F5344CB8AC3E}">
        <p14:creationId xmlns:p14="http://schemas.microsoft.com/office/powerpoint/2010/main" val="17675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6116D-D749-4333-8A20-75867DF24F75}" type="datetimeFigureOut">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1201B-8794-4824-A58C-9FDADAEC2125}" type="slidenum">
              <a:rPr lang="en-US" smtClean="0"/>
              <a:t>‹#›</a:t>
            </a:fld>
            <a:endParaRPr lang="en-US"/>
          </a:p>
        </p:txBody>
      </p:sp>
    </p:spTree>
    <p:extLst>
      <p:ext uri="{BB962C8B-B14F-4D97-AF65-F5344CB8AC3E}">
        <p14:creationId xmlns:p14="http://schemas.microsoft.com/office/powerpoint/2010/main" val="34412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2.xml"/><Relationship Id="rId7" Type="http://schemas.openxmlformats.org/officeDocument/2006/relationships/image" Target="../media/image2.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7.jpeg"/><Relationship Id="rId5" Type="http://schemas.openxmlformats.org/officeDocument/2006/relationships/image" Target="../media/image3.wmf"/><Relationship Id="rId10" Type="http://schemas.openxmlformats.org/officeDocument/2006/relationships/image" Target="../media/image6.gif"/><Relationship Id="rId4" Type="http://schemas.openxmlformats.org/officeDocument/2006/relationships/notesSlide" Target="../notesSlides/notesSlide1.xml"/><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hyperlink" Target="https://beeclass.net/workspace/class/countdown" TargetMode="Externa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beeclass.net/workspace/class/bee-race/1728529298" TargetMode="External"/><Relationship Id="rId7"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microsoft.com/office/2007/relationships/hdphoto" Target="../media/hdphoto2.wdp"/><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8.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3.xml"/></Relationships>
</file>

<file path=ppt/slides/_rels/slide35.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image" Target="../media/image29.png"/><Relationship Id="rId7" Type="http://schemas.openxmlformats.org/officeDocument/2006/relationships/slide" Target="slide4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39.xml"/><Relationship Id="rId5" Type="http://schemas.openxmlformats.org/officeDocument/2006/relationships/slide" Target="slide38.xml"/><Relationship Id="rId4" Type="http://schemas.openxmlformats.org/officeDocument/2006/relationships/slide" Target="slide36.xml"/><Relationship Id="rId9" Type="http://schemas.openxmlformats.org/officeDocument/2006/relationships/slide" Target="slide37.xml"/></Relationships>
</file>

<file path=ppt/slides/_rels/slide3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35.xml"/><Relationship Id="rId5" Type="http://schemas.microsoft.com/office/2007/relationships/hdphoto" Target="../media/hdphoto4.wdp"/><Relationship Id="rId4" Type="http://schemas.openxmlformats.org/officeDocument/2006/relationships/image" Target="../media/image59.png"/><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slide" Target="slide35.xml"/><Relationship Id="rId12" Type="http://schemas.openxmlformats.org/officeDocument/2006/relationships/image" Target="../media/image14.sv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notesSlide" Target="../notesSlides/notesSlide5.xml"/><Relationship Id="rId14" Type="http://schemas.openxmlformats.org/officeDocument/2006/relationships/image" Target="../media/image41.jpe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14.svg"/><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0.png"/><Relationship Id="rId4" Type="http://schemas.openxmlformats.org/officeDocument/2006/relationships/slide" Target="slide35.xml"/><Relationship Id="rId9"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4.svg"/><Relationship Id="rId5" Type="http://schemas.openxmlformats.org/officeDocument/2006/relationships/image" Target="../media/image60.png"/><Relationship Id="rId4" Type="http://schemas.openxmlformats.org/officeDocument/2006/relationships/slide" Target="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63.jpeg"/><Relationship Id="rId3" Type="http://schemas.openxmlformats.org/officeDocument/2006/relationships/slideLayout" Target="../slideLayouts/slideLayout2.xml"/><Relationship Id="rId12" Type="http://schemas.openxmlformats.org/officeDocument/2006/relationships/image" Target="../media/image38.jpeg"/><Relationship Id="rId2" Type="http://schemas.openxmlformats.org/officeDocument/2006/relationships/audio" Target="../media/media3.WAV"/><Relationship Id="rId1" Type="http://schemas.microsoft.com/office/2007/relationships/media" Target="../media/media3.WAV"/><Relationship Id="rId11" Type="http://schemas.microsoft.com/office/2007/relationships/hdphoto" Target="../media/hdphoto5.wdp"/><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slide" Target="slide35.xml"/><Relationship Id="rId9" Type="http://schemas.openxmlformats.org/officeDocument/2006/relationships/image" Target="../media/image61.png"/><Relationship Id="rId1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11"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39.png"/><Relationship Id="rId4" Type="http://schemas.openxmlformats.org/officeDocument/2006/relationships/slide" Target="slide2.xml"/><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68.wm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21800" y="4495800"/>
            <a:ext cx="2667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13"/>
          <p:cNvGraphicFramePr>
            <a:graphicFrameLocks noChangeAspect="1"/>
          </p:cNvGraphicFramePr>
          <p:nvPr/>
        </p:nvGraphicFramePr>
        <p:xfrm>
          <a:off x="7823201" y="2667000"/>
          <a:ext cx="1900767" cy="2692400"/>
        </p:xfrm>
        <a:graphic>
          <a:graphicData uri="http://schemas.openxmlformats.org/presentationml/2006/ole">
            <mc:AlternateContent xmlns:mc="http://schemas.openxmlformats.org/markup-compatibility/2006">
              <mc:Choice xmlns:v="urn:schemas-microsoft-com:vml" Requires="v">
                <p:oleObj spid="_x0000_s1031" name="Equation" r:id="rId6" imgW="114151" imgH="215619" progId="">
                  <p:embed/>
                </p:oleObj>
              </mc:Choice>
              <mc:Fallback>
                <p:oleObj name="Equation" r:id="rId6" imgW="114151" imgH="215619" progId="">
                  <p:embed/>
                  <p:pic>
                    <p:nvPicPr>
                      <p:cNvPr id="1026"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3201" y="2667000"/>
                        <a:ext cx="1900767" cy="2692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8" name="Picture 4" descr="POINSET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403490" y="4545807"/>
            <a:ext cx="1658937" cy="2203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7"/>
          <p:cNvSpPr txBox="1">
            <a:spLocks noChangeArrowheads="1"/>
          </p:cNvSpPr>
          <p:nvPr/>
        </p:nvSpPr>
        <p:spPr bwMode="auto">
          <a:xfrm>
            <a:off x="1930400" y="1"/>
            <a:ext cx="863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Avant" pitchFamily="34" charset="0"/>
              </a:defRPr>
            </a:lvl1pPr>
            <a:lvl2pPr marL="742950" indent="-285750">
              <a:defRPr>
                <a:solidFill>
                  <a:schemeClr val="tx1"/>
                </a:solidFill>
                <a:latin typeface=".VnAvant" pitchFamily="34" charset="0"/>
              </a:defRPr>
            </a:lvl2pPr>
            <a:lvl3pPr marL="1143000" indent="-228600">
              <a:defRPr>
                <a:solidFill>
                  <a:schemeClr val="tx1"/>
                </a:solidFill>
                <a:latin typeface=".VnAvant" pitchFamily="34" charset="0"/>
              </a:defRPr>
            </a:lvl3pPr>
            <a:lvl4pPr marL="1600200" indent="-228600">
              <a:defRPr>
                <a:solidFill>
                  <a:schemeClr val="tx1"/>
                </a:solidFill>
                <a:latin typeface=".VnAvant" pitchFamily="34" charset="0"/>
              </a:defRPr>
            </a:lvl4pPr>
            <a:lvl5pPr marL="2057400" indent="-228600">
              <a:defRPr>
                <a:solidFill>
                  <a:schemeClr val="tx1"/>
                </a:solidFill>
                <a:latin typeface=".VnAvant" pitchFamily="34" charset="0"/>
              </a:defRPr>
            </a:lvl5pPr>
            <a:lvl6pPr marL="2514600" indent="-228600" eaLnBrk="0" fontAlgn="base" hangingPunct="0">
              <a:spcBef>
                <a:spcPct val="0"/>
              </a:spcBef>
              <a:spcAft>
                <a:spcPct val="0"/>
              </a:spcAft>
              <a:defRPr>
                <a:solidFill>
                  <a:schemeClr val="tx1"/>
                </a:solidFill>
                <a:latin typeface=".VnAvant" pitchFamily="34" charset="0"/>
              </a:defRPr>
            </a:lvl6pPr>
            <a:lvl7pPr marL="2971800" indent="-228600" eaLnBrk="0" fontAlgn="base" hangingPunct="0">
              <a:spcBef>
                <a:spcPct val="0"/>
              </a:spcBef>
              <a:spcAft>
                <a:spcPct val="0"/>
              </a:spcAft>
              <a:defRPr>
                <a:solidFill>
                  <a:schemeClr val="tx1"/>
                </a:solidFill>
                <a:latin typeface=".VnAvant" pitchFamily="34" charset="0"/>
              </a:defRPr>
            </a:lvl7pPr>
            <a:lvl8pPr marL="3429000" indent="-228600" eaLnBrk="0" fontAlgn="base" hangingPunct="0">
              <a:spcBef>
                <a:spcPct val="0"/>
              </a:spcBef>
              <a:spcAft>
                <a:spcPct val="0"/>
              </a:spcAft>
              <a:defRPr>
                <a:solidFill>
                  <a:schemeClr val="tx1"/>
                </a:solidFill>
                <a:latin typeface=".VnAvant" pitchFamily="34" charset="0"/>
              </a:defRPr>
            </a:lvl8pPr>
            <a:lvl9pPr marL="3886200" indent="-228600" eaLnBrk="0" fontAlgn="base" hangingPunct="0">
              <a:spcBef>
                <a:spcPct val="0"/>
              </a:spcBef>
              <a:spcAft>
                <a:spcPct val="0"/>
              </a:spcAft>
              <a:defRPr>
                <a:solidFill>
                  <a:schemeClr val="tx1"/>
                </a:solidFill>
                <a:latin typeface=".VnAvant" pitchFamily="34" charset="0"/>
              </a:defRPr>
            </a:lvl9pPr>
          </a:lstStyle>
          <a:p>
            <a:pPr eaLnBrk="1" hangingPunct="1">
              <a:spcBef>
                <a:spcPct val="50000"/>
              </a:spcBef>
            </a:pPr>
            <a:endParaRPr lang="vi-VN">
              <a:latin typeface="Arial" charset="0"/>
            </a:endParaRPr>
          </a:p>
        </p:txBody>
      </p:sp>
      <p:sp>
        <p:nvSpPr>
          <p:cNvPr id="1030" name="WordArt 9"/>
          <p:cNvSpPr>
            <a:spLocks noChangeArrowheads="1" noChangeShapeType="1" noTextEdit="1"/>
          </p:cNvSpPr>
          <p:nvPr/>
        </p:nvSpPr>
        <p:spPr bwMode="auto">
          <a:xfrm>
            <a:off x="914400" y="504232"/>
            <a:ext cx="10566400" cy="2514600"/>
          </a:xfrm>
          <a:prstGeom prst="rect">
            <a:avLst/>
          </a:prstGeom>
        </p:spPr>
        <p:txBody>
          <a:bodyPr wrap="none" fromWordArt="1">
            <a:prstTxWarp prst="textPlain">
              <a:avLst>
                <a:gd name="adj" fmla="val 50000"/>
              </a:avLst>
            </a:prstTxWarp>
          </a:bodyPr>
          <a:lstStyle/>
          <a:p>
            <a:pPr algn="ct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Nhiệt</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liệt</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chào</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mừng</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các</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thầy</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cô</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giáo</a:t>
            </a:r>
            <a:endPar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endParaRPr>
          </a:p>
          <a:p>
            <a:pPr algn="ct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về</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dự</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giờ</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môn</a:t>
            </a:r>
            <a:r>
              <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Tin </a:t>
            </a:r>
            <a:r>
              <a:rPr lang="en-US" sz="3600" b="1" kern="10" dirty="0" err="1"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học</a:t>
            </a:r>
            <a:r>
              <a:rPr lang="en-US" sz="3600" b="1" kern="10" dirty="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dirty="0" err="1">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lớp</a:t>
            </a:r>
            <a:r>
              <a:rPr lang="en-US" sz="3600" b="1" kern="1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 </a:t>
            </a:r>
            <a:r>
              <a:rPr lang="en-US" sz="3600" b="1" kern="10" smtClean="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rPr>
              <a:t>3A</a:t>
            </a:r>
            <a:endParaRPr lang="en-US" sz="3600" b="1" kern="10" dirty="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107763" dir="13500000" algn="ctr" rotWithShape="0">
                  <a:srgbClr val="C0C0C0">
                    <a:alpha val="50000"/>
                  </a:srgbClr>
                </a:outerShdw>
              </a:effectLst>
              <a:latin typeface="Times New Roman"/>
              <a:cs typeface="Times New Roman"/>
            </a:endParaRPr>
          </a:p>
        </p:txBody>
      </p:sp>
      <p:grpSp>
        <p:nvGrpSpPr>
          <p:cNvPr id="1031" name="Group 12"/>
          <p:cNvGrpSpPr>
            <a:grpSpLocks/>
          </p:cNvGrpSpPr>
          <p:nvPr/>
        </p:nvGrpSpPr>
        <p:grpSpPr bwMode="auto">
          <a:xfrm>
            <a:off x="1" y="-6350"/>
            <a:ext cx="12297833" cy="6864350"/>
            <a:chOff x="0" y="-4"/>
            <a:chExt cx="5810" cy="4324"/>
          </a:xfrm>
        </p:grpSpPr>
        <p:pic>
          <p:nvPicPr>
            <p:cNvPr id="1034" name="Picture 13" descr="N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7" y="2087"/>
              <a:ext cx="432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4" descr="N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176"/>
              <a:ext cx="576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5" descr="N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086" y="2086"/>
              <a:ext cx="43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N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
              <a:ext cx="576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2" name="WordArt 18"/>
          <p:cNvSpPr>
            <a:spLocks noChangeArrowheads="1" noChangeShapeType="1" noTextEdit="1"/>
          </p:cNvSpPr>
          <p:nvPr/>
        </p:nvSpPr>
        <p:spPr bwMode="auto">
          <a:xfrm>
            <a:off x="2697480" y="5449455"/>
            <a:ext cx="6146800" cy="702109"/>
          </a:xfrm>
          <a:prstGeom prst="rect">
            <a:avLst/>
          </a:prstGeom>
        </p:spPr>
        <p:txBody>
          <a:bodyPr wrap="none" fromWordArt="1">
            <a:prstTxWarp prst="textPlain">
              <a:avLst>
                <a:gd name="adj" fmla="val 50000"/>
              </a:avLst>
            </a:prstTxWarp>
          </a:bodyPr>
          <a:lstStyle/>
          <a:p>
            <a:pPr algn="ctr"/>
            <a:r>
              <a:rPr lang="vi-VN" sz="3200" kern="10" dirty="0">
                <a:ln w="12700">
                  <a:solidFill>
                    <a:srgbClr val="FF0000"/>
                  </a:solidFill>
                  <a:round/>
                  <a:headEnd/>
                  <a:tailEnd/>
                </a:ln>
                <a:solidFill>
                  <a:srgbClr val="FF0000"/>
                </a:solidFill>
                <a:latin typeface="Times New Roman" pitchFamily="18" charset="0"/>
                <a:cs typeface="Times New Roman" pitchFamily="18" charset="0"/>
              </a:rPr>
              <a:t>Giáo viên: </a:t>
            </a:r>
            <a:r>
              <a:rPr lang="en-US" sz="3200" kern="10" dirty="0">
                <a:ln w="12700">
                  <a:solidFill>
                    <a:srgbClr val="FF0000"/>
                  </a:solidFill>
                  <a:round/>
                  <a:headEnd/>
                  <a:tailEnd/>
                </a:ln>
                <a:solidFill>
                  <a:srgbClr val="FF0000"/>
                </a:solidFill>
                <a:latin typeface="Times New Roman" pitchFamily="18" charset="0"/>
                <a:cs typeface="Times New Roman" pitchFamily="18" charset="0"/>
              </a:rPr>
              <a:t>Hoàng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Thị</a:t>
            </a:r>
            <a:r>
              <a:rPr lang="en-US" sz="3200" kern="10" dirty="0">
                <a:ln w="12700">
                  <a:solidFill>
                    <a:srgbClr val="FF0000"/>
                  </a:solidFill>
                  <a:round/>
                  <a:headEnd/>
                  <a:tailEnd/>
                </a:ln>
                <a:solidFill>
                  <a:srgbClr val="FF0000"/>
                </a:solidFill>
                <a:latin typeface="Times New Roman" pitchFamily="18" charset="0"/>
                <a:cs typeface="Times New Roman" pitchFamily="18" charset="0"/>
              </a:rPr>
              <a:t>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Thương</a:t>
            </a:r>
            <a:endParaRPr lang="en-US" sz="3200" kern="10" dirty="0">
              <a:ln w="12700">
                <a:solidFill>
                  <a:srgbClr val="FF0000"/>
                </a:solidFill>
                <a:round/>
                <a:headEnd/>
                <a:tailEnd/>
              </a:ln>
              <a:solidFill>
                <a:srgbClr val="FF0000"/>
              </a:solidFill>
              <a:latin typeface="Times New Roman" pitchFamily="18" charset="0"/>
              <a:cs typeface="Times New Roman" pitchFamily="18" charset="0"/>
            </a:endParaRPr>
          </a:p>
          <a:p>
            <a:pPr algn="ctr"/>
            <a:r>
              <a:rPr lang="en-US" sz="3200" kern="10" dirty="0" err="1">
                <a:ln w="12700">
                  <a:solidFill>
                    <a:srgbClr val="FF0000"/>
                  </a:solidFill>
                  <a:round/>
                  <a:headEnd/>
                  <a:tailEnd/>
                </a:ln>
                <a:solidFill>
                  <a:srgbClr val="FF0000"/>
                </a:solidFill>
                <a:latin typeface="Times New Roman" pitchFamily="18" charset="0"/>
                <a:cs typeface="Times New Roman" pitchFamily="18" charset="0"/>
              </a:rPr>
              <a:t>Đơn</a:t>
            </a:r>
            <a:r>
              <a:rPr lang="en-US" sz="3200" kern="10" dirty="0">
                <a:ln w="12700">
                  <a:solidFill>
                    <a:srgbClr val="FF0000"/>
                  </a:solidFill>
                  <a:round/>
                  <a:headEnd/>
                  <a:tailEnd/>
                </a:ln>
                <a:solidFill>
                  <a:srgbClr val="FF0000"/>
                </a:solidFill>
                <a:latin typeface="Times New Roman" pitchFamily="18" charset="0"/>
                <a:cs typeface="Times New Roman" pitchFamily="18" charset="0"/>
              </a:rPr>
              <a:t>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vị</a:t>
            </a:r>
            <a:r>
              <a:rPr lang="en-US" sz="3200" kern="10" dirty="0">
                <a:ln w="12700">
                  <a:solidFill>
                    <a:srgbClr val="FF0000"/>
                  </a:solidFill>
                  <a:round/>
                  <a:headEnd/>
                  <a:tailEnd/>
                </a:ln>
                <a:solidFill>
                  <a:srgbClr val="FF0000"/>
                </a:solidFill>
                <a:latin typeface="Times New Roman" pitchFamily="18" charset="0"/>
                <a:cs typeface="Times New Roman" pitchFamily="18" charset="0"/>
              </a:rPr>
              <a:t>: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Trường</a:t>
            </a:r>
            <a:r>
              <a:rPr lang="en-US" sz="3200" kern="10" dirty="0">
                <a:ln w="12700">
                  <a:solidFill>
                    <a:srgbClr val="FF0000"/>
                  </a:solidFill>
                  <a:round/>
                  <a:headEnd/>
                  <a:tailEnd/>
                </a:ln>
                <a:solidFill>
                  <a:srgbClr val="FF0000"/>
                </a:solidFill>
                <a:latin typeface="Times New Roman" pitchFamily="18" charset="0"/>
                <a:cs typeface="Times New Roman" pitchFamily="18" charset="0"/>
              </a:rPr>
              <a:t>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Tiểu</a:t>
            </a:r>
            <a:r>
              <a:rPr lang="en-US" sz="3200" kern="10" dirty="0">
                <a:ln w="12700">
                  <a:solidFill>
                    <a:srgbClr val="FF0000"/>
                  </a:solidFill>
                  <a:round/>
                  <a:headEnd/>
                  <a:tailEnd/>
                </a:ln>
                <a:solidFill>
                  <a:srgbClr val="FF0000"/>
                </a:solidFill>
                <a:latin typeface="Times New Roman" pitchFamily="18" charset="0"/>
                <a:cs typeface="Times New Roman" pitchFamily="18" charset="0"/>
              </a:rPr>
              <a:t>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học</a:t>
            </a:r>
            <a:r>
              <a:rPr lang="en-US" sz="3200" kern="10" dirty="0">
                <a:ln w="12700">
                  <a:solidFill>
                    <a:srgbClr val="FF0000"/>
                  </a:solidFill>
                  <a:round/>
                  <a:headEnd/>
                  <a:tailEnd/>
                </a:ln>
                <a:solidFill>
                  <a:srgbClr val="FF0000"/>
                </a:solidFill>
                <a:latin typeface="Times New Roman" pitchFamily="18" charset="0"/>
                <a:cs typeface="Times New Roman" pitchFamily="18" charset="0"/>
              </a:rPr>
              <a:t>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Quỳnh</a:t>
            </a:r>
            <a:r>
              <a:rPr lang="en-US" sz="3200" kern="10" dirty="0">
                <a:ln w="12700">
                  <a:solidFill>
                    <a:srgbClr val="FF0000"/>
                  </a:solidFill>
                  <a:round/>
                  <a:headEnd/>
                  <a:tailEnd/>
                </a:ln>
                <a:solidFill>
                  <a:srgbClr val="FF0000"/>
                </a:solidFill>
                <a:latin typeface="Times New Roman" pitchFamily="18" charset="0"/>
                <a:cs typeface="Times New Roman" pitchFamily="18" charset="0"/>
              </a:rPr>
              <a:t>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Phú</a:t>
            </a:r>
            <a:r>
              <a:rPr lang="en-US" sz="3200" kern="10" dirty="0">
                <a:ln w="12700">
                  <a:solidFill>
                    <a:srgbClr val="FF0000"/>
                  </a:solidFill>
                  <a:round/>
                  <a:headEnd/>
                  <a:tailEnd/>
                </a:ln>
                <a:solidFill>
                  <a:srgbClr val="FF0000"/>
                </a:solidFill>
                <a:latin typeface="Times New Roman" pitchFamily="18" charset="0"/>
                <a:cs typeface="Times New Roman" pitchFamily="18" charset="0"/>
              </a:rPr>
              <a:t>,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Gia</a:t>
            </a:r>
            <a:r>
              <a:rPr lang="en-US" sz="3200" kern="10" dirty="0">
                <a:ln w="12700">
                  <a:solidFill>
                    <a:srgbClr val="FF0000"/>
                  </a:solidFill>
                  <a:round/>
                  <a:headEnd/>
                  <a:tailEnd/>
                </a:ln>
                <a:solidFill>
                  <a:srgbClr val="FF0000"/>
                </a:solidFill>
                <a:latin typeface="Times New Roman" pitchFamily="18" charset="0"/>
                <a:cs typeface="Times New Roman" pitchFamily="18" charset="0"/>
              </a:rPr>
              <a:t> </a:t>
            </a:r>
            <a:r>
              <a:rPr lang="en-US" sz="3200" kern="10" dirty="0" err="1">
                <a:ln w="12700">
                  <a:solidFill>
                    <a:srgbClr val="FF0000"/>
                  </a:solidFill>
                  <a:round/>
                  <a:headEnd/>
                  <a:tailEnd/>
                </a:ln>
                <a:solidFill>
                  <a:srgbClr val="FF0000"/>
                </a:solidFill>
                <a:latin typeface="Times New Roman" pitchFamily="18" charset="0"/>
                <a:cs typeface="Times New Roman" pitchFamily="18" charset="0"/>
              </a:rPr>
              <a:t>Bình</a:t>
            </a:r>
            <a:endParaRPr lang="en-US" sz="3200" kern="10" dirty="0">
              <a:ln w="12700">
                <a:solidFill>
                  <a:srgbClr val="FF0000"/>
                </a:solidFill>
                <a:round/>
                <a:headEnd/>
                <a:tailEnd/>
              </a:ln>
              <a:solidFill>
                <a:srgbClr val="FF0000"/>
              </a:solidFill>
              <a:latin typeface="Times New Roman" pitchFamily="18" charset="0"/>
              <a:cs typeface="Times New Roman" pitchFamily="18" charset="0"/>
            </a:endParaRPr>
          </a:p>
        </p:txBody>
      </p:sp>
      <p:pic>
        <p:nvPicPr>
          <p:cNvPr id="1033" name="Picture 21" descr="0713_1j_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2590800"/>
            <a:ext cx="1016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enbac"/>
          <p:cNvPicPr>
            <a:picLocks noChangeAspect="1" noChangeArrowheads="1"/>
          </p:cNvPicPr>
          <p:nvPr/>
        </p:nvPicPr>
        <p:blipFill>
          <a:blip r:embed="rId11"/>
          <a:srcRect/>
          <a:stretch>
            <a:fillRect/>
          </a:stretch>
        </p:blipFill>
        <p:spPr bwMode="auto">
          <a:xfrm>
            <a:off x="4368801" y="3428999"/>
            <a:ext cx="3454400" cy="1695450"/>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3279997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extLst>
              <a:ext uri="{FF2B5EF4-FFF2-40B4-BE49-F238E27FC236}">
                <a16:creationId xmlns:a16="http://schemas.microsoft.com/office/drawing/2014/main" id="{4F754344-764B-3A8E-F8C7-761DD3ACA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492"/>
            <a:ext cx="12101695" cy="6800508"/>
          </a:xfrm>
          <a:prstGeom prst="rect">
            <a:avLst/>
          </a:prstGeom>
        </p:spPr>
      </p:pic>
    </p:spTree>
    <p:custDataLst>
      <p:tags r:id="rId1"/>
    </p:custDataLst>
    <p:extLst>
      <p:ext uri="{BB962C8B-B14F-4D97-AF65-F5344CB8AC3E}">
        <p14:creationId xmlns:p14="http://schemas.microsoft.com/office/powerpoint/2010/main" val="1604948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0B3B-D675-D487-36A2-A35CE850AEBF}"/>
              </a:ext>
            </a:extLst>
          </p:cNvPr>
          <p:cNvSpPr>
            <a:spLocks noGrp="1"/>
          </p:cNvSpPr>
          <p:nvPr>
            <p:ph type="title"/>
          </p:nvPr>
        </p:nvSpPr>
        <p:spPr/>
        <p:txBody>
          <a:bodyPr/>
          <a:lstStyle/>
          <a:p>
            <a:endParaRPr lang="en-US"/>
          </a:p>
        </p:txBody>
      </p:sp>
      <p:pic>
        <p:nvPicPr>
          <p:cNvPr id="13" name="Content Placeholder 12">
            <a:extLst>
              <a:ext uri="{FF2B5EF4-FFF2-40B4-BE49-F238E27FC236}">
                <a16:creationId xmlns:a16="http://schemas.microsoft.com/office/drawing/2014/main" id="{DAF0E19D-7F9C-4939-A888-52340E97A2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666999" y="-2667001"/>
            <a:ext cx="6858001" cy="12192000"/>
          </a:xfrm>
        </p:spPr>
      </p:pic>
    </p:spTree>
    <p:extLst>
      <p:ext uri="{BB962C8B-B14F-4D97-AF65-F5344CB8AC3E}">
        <p14:creationId xmlns:p14="http://schemas.microsoft.com/office/powerpoint/2010/main" val="1175518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46609" y="1006150"/>
            <a:ext cx="11582400" cy="56489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grpSp>
        <p:nvGrpSpPr>
          <p:cNvPr id="7" name="Group 6"/>
          <p:cNvGrpSpPr/>
          <p:nvPr/>
        </p:nvGrpSpPr>
        <p:grpSpPr>
          <a:xfrm>
            <a:off x="882684" y="1141262"/>
            <a:ext cx="7026860" cy="584775"/>
            <a:chOff x="712076" y="1405392"/>
            <a:chExt cx="7026860" cy="584775"/>
          </a:xfrm>
        </p:grpSpPr>
        <p:grpSp>
          <p:nvGrpSpPr>
            <p:cNvPr id="8" name="Group 7"/>
            <p:cNvGrpSpPr/>
            <p:nvPr/>
          </p:nvGrpSpPr>
          <p:grpSpPr>
            <a:xfrm>
              <a:off x="712076" y="1405392"/>
              <a:ext cx="445956" cy="584775"/>
              <a:chOff x="1104838" y="1405332"/>
              <a:chExt cx="445956" cy="584775"/>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519734"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xách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tay</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17" name="TextBox 16"/>
          <p:cNvSpPr txBox="1"/>
          <p:nvPr/>
        </p:nvSpPr>
        <p:spPr>
          <a:xfrm>
            <a:off x="5127755" y="5656114"/>
            <a:ext cx="2210862" cy="430887"/>
          </a:xfrm>
          <a:prstGeom prst="rect">
            <a:avLst/>
          </a:prstGeom>
          <a:noFill/>
        </p:spPr>
        <p:txBody>
          <a:bodyPr wrap="none" rtlCol="0">
            <a:spAutoFit/>
          </a:bodyPr>
          <a:lstStyle/>
          <a:p>
            <a:r>
              <a:rPr lang="en-US" sz="2200" dirty="0" err="1">
                <a:latin typeface="Arial" panose="020B0604020202020204" pitchFamily="34" charset="0"/>
                <a:cs typeface="Arial" panose="020B0604020202020204" pitchFamily="34" charset="0"/>
              </a:rPr>
              <a:t>Máy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bàn</a:t>
            </a:r>
            <a:endParaRPr lang="en-US" sz="2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7401"/>
          <a:stretch/>
        </p:blipFill>
        <p:spPr>
          <a:xfrm>
            <a:off x="3185374" y="2203818"/>
            <a:ext cx="5904869" cy="3253572"/>
          </a:xfrm>
          <a:prstGeom prst="rect">
            <a:avLst/>
          </a:prstGeom>
          <a:ln w="12700">
            <a:noFill/>
          </a:ln>
        </p:spPr>
      </p:pic>
      <p:cxnSp>
        <p:nvCxnSpPr>
          <p:cNvPr id="5" name="Straight Arrow Connector 4"/>
          <p:cNvCxnSpPr/>
          <p:nvPr/>
        </p:nvCxnSpPr>
        <p:spPr>
          <a:xfrm flipV="1">
            <a:off x="6893169" y="2364618"/>
            <a:ext cx="2197074" cy="8352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57415" y="1841398"/>
            <a:ext cx="1762021"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hình</a:t>
            </a:r>
            <a:endParaRPr lang="en-US" sz="2800" b="1" dirty="0">
              <a:solidFill>
                <a:srgbClr val="3333CC"/>
              </a:solidFill>
              <a:latin typeface="Arial" panose="020B0604020202020204" pitchFamily="34" charset="0"/>
              <a:cs typeface="Arial" panose="020B0604020202020204" pitchFamily="34" charset="0"/>
            </a:endParaRPr>
          </a:p>
        </p:txBody>
      </p:sp>
      <p:cxnSp>
        <p:nvCxnSpPr>
          <p:cNvPr id="25" name="Straight Arrow Connector 24"/>
          <p:cNvCxnSpPr/>
          <p:nvPr/>
        </p:nvCxnSpPr>
        <p:spPr>
          <a:xfrm flipV="1">
            <a:off x="8632041" y="4040666"/>
            <a:ext cx="1440427" cy="8091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668819" y="3459784"/>
            <a:ext cx="1223412"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Chuột</a:t>
            </a:r>
            <a:endParaRPr lang="en-US" sz="2800" b="1" dirty="0">
              <a:solidFill>
                <a:srgbClr val="3333CC"/>
              </a:solidFill>
              <a:latin typeface="Arial" panose="020B0604020202020204" pitchFamily="34" charset="0"/>
              <a:cs typeface="Arial" panose="020B0604020202020204" pitchFamily="34" charset="0"/>
            </a:endParaRPr>
          </a:p>
        </p:txBody>
      </p:sp>
      <p:cxnSp>
        <p:nvCxnSpPr>
          <p:cNvPr id="29" name="Straight Arrow Connector 28"/>
          <p:cNvCxnSpPr>
            <a:endCxn id="30" idx="2"/>
          </p:cNvCxnSpPr>
          <p:nvPr/>
        </p:nvCxnSpPr>
        <p:spPr>
          <a:xfrm flipH="1" flipV="1">
            <a:off x="1776283" y="3097189"/>
            <a:ext cx="2088900" cy="9434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44777" y="2573969"/>
            <a:ext cx="1863011"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Thân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endParaRPr lang="en-US" sz="2800" b="1" dirty="0">
              <a:solidFill>
                <a:srgbClr val="3333CC"/>
              </a:solidFill>
              <a:latin typeface="Arial" panose="020B0604020202020204" pitchFamily="34" charset="0"/>
              <a:cs typeface="Arial" panose="020B0604020202020204" pitchFamily="34" charset="0"/>
            </a:endParaRPr>
          </a:p>
        </p:txBody>
      </p:sp>
      <p:cxnSp>
        <p:nvCxnSpPr>
          <p:cNvPr id="33" name="Straight Arrow Connector 32"/>
          <p:cNvCxnSpPr/>
          <p:nvPr/>
        </p:nvCxnSpPr>
        <p:spPr>
          <a:xfrm flipH="1">
            <a:off x="3088283" y="5003649"/>
            <a:ext cx="2483644" cy="7835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50969" y="5557746"/>
            <a:ext cx="1821332"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phím</a:t>
            </a:r>
            <a:endParaRPr lang="en-US" sz="2800" b="1" dirty="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810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46609" y="1006150"/>
            <a:ext cx="11582400" cy="56489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grpSp>
        <p:nvGrpSpPr>
          <p:cNvPr id="7" name="Group 6"/>
          <p:cNvGrpSpPr/>
          <p:nvPr/>
        </p:nvGrpSpPr>
        <p:grpSpPr>
          <a:xfrm>
            <a:off x="882684" y="1141262"/>
            <a:ext cx="7026860" cy="584775"/>
            <a:chOff x="712076" y="1405392"/>
            <a:chExt cx="7026860" cy="584775"/>
          </a:xfrm>
        </p:grpSpPr>
        <p:grpSp>
          <p:nvGrpSpPr>
            <p:cNvPr id="8" name="Group 7"/>
            <p:cNvGrpSpPr/>
            <p:nvPr/>
          </p:nvGrpSpPr>
          <p:grpSpPr>
            <a:xfrm>
              <a:off x="712076" y="1405392"/>
              <a:ext cx="445956" cy="584775"/>
              <a:chOff x="1104838" y="1405332"/>
              <a:chExt cx="445956" cy="584775"/>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519734"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xách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tay</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17" name="TextBox 16"/>
          <p:cNvSpPr txBox="1"/>
          <p:nvPr/>
        </p:nvSpPr>
        <p:spPr>
          <a:xfrm>
            <a:off x="4842577" y="5799457"/>
            <a:ext cx="2398413" cy="430887"/>
          </a:xfrm>
          <a:prstGeom prst="rect">
            <a:avLst/>
          </a:prstGeom>
          <a:noFill/>
        </p:spPr>
        <p:txBody>
          <a:bodyPr wrap="none" rtlCol="0">
            <a:spAutoFit/>
          </a:bodyPr>
          <a:lstStyle/>
          <a:p>
            <a:r>
              <a:rPr lang="en-US" sz="2200" dirty="0" err="1">
                <a:latin typeface="Arial" panose="020B0604020202020204" pitchFamily="34" charset="0"/>
                <a:cs typeface="Arial" panose="020B0604020202020204" pitchFamily="34" charset="0"/>
              </a:rPr>
              <a:t>Máy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xách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tay</a:t>
            </a:r>
            <a:endParaRPr lang="en-US" sz="2200" dirty="0">
              <a:latin typeface="Arial" panose="020B0604020202020204" pitchFamily="34" charset="0"/>
              <a:cs typeface="Arial" panose="020B0604020202020204" pitchFamily="34" charset="0"/>
            </a:endParaRPr>
          </a:p>
        </p:txBody>
      </p:sp>
      <p:sp>
        <p:nvSpPr>
          <p:cNvPr id="18" name="TextBox 17"/>
          <p:cNvSpPr txBox="1"/>
          <p:nvPr/>
        </p:nvSpPr>
        <p:spPr>
          <a:xfrm>
            <a:off x="9086623" y="2103008"/>
            <a:ext cx="1648208"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Màn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hình</a:t>
            </a:r>
            <a:endParaRPr lang="en-US" sz="2600" b="1" dirty="0">
              <a:solidFill>
                <a:srgbClr val="3333CC"/>
              </a:solidFill>
              <a:latin typeface="Arial" panose="020B0604020202020204" pitchFamily="34" charset="0"/>
              <a:cs typeface="Arial" panose="020B0604020202020204" pitchFamily="34" charset="0"/>
            </a:endParaRPr>
          </a:p>
        </p:txBody>
      </p:sp>
      <p:sp>
        <p:nvSpPr>
          <p:cNvPr id="30" name="TextBox 29"/>
          <p:cNvSpPr txBox="1"/>
          <p:nvPr/>
        </p:nvSpPr>
        <p:spPr>
          <a:xfrm>
            <a:off x="9036127" y="4719988"/>
            <a:ext cx="1742785"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Thân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máy</a:t>
            </a:r>
            <a:endParaRPr lang="en-US" sz="2600" b="1" dirty="0">
              <a:solidFill>
                <a:srgbClr val="3333CC"/>
              </a:solidFill>
              <a:latin typeface="Arial" panose="020B0604020202020204" pitchFamily="34" charset="0"/>
              <a:cs typeface="Arial" panose="020B0604020202020204" pitchFamily="34" charset="0"/>
            </a:endParaRPr>
          </a:p>
        </p:txBody>
      </p:sp>
      <p:sp>
        <p:nvSpPr>
          <p:cNvPr id="34" name="TextBox 33"/>
          <p:cNvSpPr txBox="1"/>
          <p:nvPr/>
        </p:nvSpPr>
        <p:spPr>
          <a:xfrm>
            <a:off x="1072669" y="2625885"/>
            <a:ext cx="1704313"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Bàn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phím</a:t>
            </a:r>
            <a:endParaRPr lang="en-US" sz="2600" b="1" dirty="0">
              <a:solidFill>
                <a:srgbClr val="3333CC"/>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3"/>
          <a:stretch>
            <a:fillRect/>
          </a:stretch>
        </p:blipFill>
        <p:spPr>
          <a:xfrm>
            <a:off x="2894001" y="1816936"/>
            <a:ext cx="5788182" cy="3887226"/>
          </a:xfrm>
          <a:prstGeom prst="rect">
            <a:avLst/>
          </a:prstGeom>
          <a:ln w="12700">
            <a:noFill/>
          </a:ln>
        </p:spPr>
      </p:pic>
      <p:cxnSp>
        <p:nvCxnSpPr>
          <p:cNvPr id="25" name="Straight Arrow Connector 24"/>
          <p:cNvCxnSpPr/>
          <p:nvPr/>
        </p:nvCxnSpPr>
        <p:spPr>
          <a:xfrm flipH="1">
            <a:off x="3090496" y="4881037"/>
            <a:ext cx="1239611" cy="5143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879134" y="4526994"/>
            <a:ext cx="1535708" cy="512735"/>
            <a:chOff x="3879134" y="4526994"/>
            <a:chExt cx="1535708" cy="512735"/>
          </a:xfrm>
        </p:grpSpPr>
        <p:cxnSp>
          <p:nvCxnSpPr>
            <p:cNvPr id="12" name="Straight Connector 11"/>
            <p:cNvCxnSpPr/>
            <p:nvPr/>
          </p:nvCxnSpPr>
          <p:spPr>
            <a:xfrm>
              <a:off x="3879134" y="4773706"/>
              <a:ext cx="963443" cy="26602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842577" y="4770127"/>
              <a:ext cx="569981" cy="2696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39377" y="4526994"/>
              <a:ext cx="975465" cy="23326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893095" y="4533974"/>
              <a:ext cx="546282" cy="2327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1124093" y="4928783"/>
            <a:ext cx="2111475" cy="892552"/>
          </a:xfrm>
          <a:prstGeom prst="rect">
            <a:avLst/>
          </a:prstGeom>
          <a:noFill/>
        </p:spPr>
        <p:txBody>
          <a:bodyPr wrap="none" rtlCol="0">
            <a:spAutoFit/>
          </a:bodyPr>
          <a:lstStyle/>
          <a:p>
            <a:r>
              <a:rPr lang="en-US" sz="2600" b="1" dirty="0" err="1">
                <a:solidFill>
                  <a:srgbClr val="3333CC"/>
                </a:solidFill>
                <a:latin typeface="Arial" panose="020B0604020202020204" pitchFamily="34" charset="0"/>
                <a:cs typeface="Arial" panose="020B0604020202020204" pitchFamily="34" charset="0"/>
              </a:rPr>
              <a:t>Vùng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chuột</a:t>
            </a:r>
            <a:r>
              <a:rPr lang="en-US" sz="2600" b="1" dirty="0">
                <a:solidFill>
                  <a:srgbClr val="3333CC"/>
                </a:solidFill>
                <a:latin typeface="Arial" panose="020B0604020202020204" pitchFamily="34" charset="0"/>
                <a:cs typeface="Arial" panose="020B0604020202020204" pitchFamily="34" charset="0"/>
              </a:rPr>
              <a:t> </a:t>
            </a:r>
          </a:p>
          <a:p>
            <a:pPr algn="ctr"/>
            <a:r>
              <a:rPr lang="en-US" sz="2600" b="1" dirty="0" err="1">
                <a:solidFill>
                  <a:srgbClr val="3333CC"/>
                </a:solidFill>
                <a:latin typeface="Arial" panose="020B0604020202020204" pitchFamily="34" charset="0"/>
                <a:cs typeface="Arial" panose="020B0604020202020204" pitchFamily="34" charset="0"/>
              </a:rPr>
              <a:t>cảm</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ứng</a:t>
            </a:r>
            <a:endParaRPr lang="en-US" sz="2600" b="1" dirty="0">
              <a:solidFill>
                <a:srgbClr val="3333CC"/>
              </a:solidFill>
              <a:latin typeface="Arial" panose="020B0604020202020204" pitchFamily="34" charset="0"/>
              <a:cs typeface="Arial" panose="020B0604020202020204" pitchFamily="34" charset="0"/>
            </a:endParaRPr>
          </a:p>
        </p:txBody>
      </p:sp>
      <p:cxnSp>
        <p:nvCxnSpPr>
          <p:cNvPr id="5" name="Straight Arrow Connector 4"/>
          <p:cNvCxnSpPr/>
          <p:nvPr/>
        </p:nvCxnSpPr>
        <p:spPr>
          <a:xfrm flipV="1">
            <a:off x="6893169" y="2364618"/>
            <a:ext cx="2197074" cy="83524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2594919" y="3149105"/>
            <a:ext cx="2099826" cy="109841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591689" y="4953338"/>
            <a:ext cx="1494934" cy="6183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71374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18">
            <a:extLst>
              <a:ext uri="{FF2B5EF4-FFF2-40B4-BE49-F238E27FC236}">
                <a16:creationId xmlns:a16="http://schemas.microsoft.com/office/drawing/2014/main" id="{BA3C93D0-B647-6D68-DD7B-24D354C4A4E9}"/>
              </a:ext>
            </a:extLst>
          </p:cNvPr>
          <p:cNvSpPr/>
          <p:nvPr/>
        </p:nvSpPr>
        <p:spPr>
          <a:xfrm>
            <a:off x="6602484" y="1591912"/>
            <a:ext cx="5425128" cy="38323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42">
            <a:extLst>
              <a:ext uri="{FF2B5EF4-FFF2-40B4-BE49-F238E27FC236}">
                <a16:creationId xmlns:a16="http://schemas.microsoft.com/office/drawing/2014/main" id="{866E2076-F8B0-E0A1-3AF1-82E466D93561}"/>
              </a:ext>
            </a:extLst>
          </p:cNvPr>
          <p:cNvPicPr>
            <a:picLocks noChangeAspect="1"/>
          </p:cNvPicPr>
          <p:nvPr/>
        </p:nvPicPr>
        <p:blipFill>
          <a:blip r:embed="rId2"/>
          <a:stretch>
            <a:fillRect/>
          </a:stretch>
        </p:blipFill>
        <p:spPr>
          <a:xfrm>
            <a:off x="7108980" y="2229748"/>
            <a:ext cx="3926832" cy="2637181"/>
          </a:xfrm>
          <a:prstGeom prst="rect">
            <a:avLst/>
          </a:prstGeom>
          <a:ln w="12700">
            <a:noFill/>
          </a:ln>
        </p:spPr>
      </p:pic>
      <p:sp>
        <p:nvSpPr>
          <p:cNvPr id="4" name="Rounded Rectangle 18">
            <a:extLst>
              <a:ext uri="{FF2B5EF4-FFF2-40B4-BE49-F238E27FC236}">
                <a16:creationId xmlns:a16="http://schemas.microsoft.com/office/drawing/2014/main" id="{5CB7AC57-4C6E-28C8-53B3-C47B87A7F501}"/>
              </a:ext>
            </a:extLst>
          </p:cNvPr>
          <p:cNvSpPr/>
          <p:nvPr/>
        </p:nvSpPr>
        <p:spPr>
          <a:xfrm>
            <a:off x="319314" y="1552060"/>
            <a:ext cx="6177088" cy="4029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007DA27-68B1-06CE-BBA7-BC8DF917F0D6}"/>
              </a:ext>
            </a:extLst>
          </p:cNvPr>
          <p:cNvSpPr txBox="1"/>
          <p:nvPr/>
        </p:nvSpPr>
        <p:spPr>
          <a:xfrm>
            <a:off x="2300221" y="5132177"/>
            <a:ext cx="2405323" cy="430887"/>
          </a:xfrm>
          <a:prstGeom prst="rect">
            <a:avLst/>
          </a:prstGeom>
          <a:noFill/>
        </p:spPr>
        <p:txBody>
          <a:bodyPr wrap="square" rtlCol="0">
            <a:spAutoFit/>
          </a:bodyPr>
          <a:lstStyle/>
          <a:p>
            <a:pPr algn="ctr"/>
            <a:r>
              <a:rPr lang="en-US" sz="2200" b="1" dirty="0" err="1">
                <a:latin typeface="Arial" panose="020B0604020202020204" pitchFamily="34" charset="0"/>
                <a:cs typeface="Arial" panose="020B0604020202020204" pitchFamily="34" charset="0"/>
              </a:rPr>
              <a:t>Máy</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tính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để</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bàn</a:t>
            </a:r>
            <a:endParaRPr lang="en-US" sz="22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8632C54-E76A-5303-5B54-533252E90F03}"/>
              </a:ext>
            </a:extLst>
          </p:cNvPr>
          <p:cNvPicPr>
            <a:picLocks noChangeAspect="1"/>
          </p:cNvPicPr>
          <p:nvPr/>
        </p:nvPicPr>
        <p:blipFill rotWithShape="1">
          <a:blip r:embed="rId3"/>
          <a:srcRect t="7401"/>
          <a:stretch/>
        </p:blipFill>
        <p:spPr>
          <a:xfrm>
            <a:off x="1882866" y="1926362"/>
            <a:ext cx="4212266" cy="2320951"/>
          </a:xfrm>
          <a:prstGeom prst="rect">
            <a:avLst/>
          </a:prstGeom>
          <a:ln w="12700">
            <a:noFill/>
          </a:ln>
        </p:spPr>
      </p:pic>
      <p:cxnSp>
        <p:nvCxnSpPr>
          <p:cNvPr id="15" name="Straight Arrow Connector 14">
            <a:extLst>
              <a:ext uri="{FF2B5EF4-FFF2-40B4-BE49-F238E27FC236}">
                <a16:creationId xmlns:a16="http://schemas.microsoft.com/office/drawing/2014/main" id="{29EB0FF8-A5B6-F5B1-2071-CCF1EA195719}"/>
              </a:ext>
            </a:extLst>
          </p:cNvPr>
          <p:cNvCxnSpPr>
            <a:cxnSpLocks/>
          </p:cNvCxnSpPr>
          <p:nvPr/>
        </p:nvCxnSpPr>
        <p:spPr>
          <a:xfrm flipV="1">
            <a:off x="4433072" y="2360296"/>
            <a:ext cx="1387236" cy="2394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B5865A-1D1A-E472-2F81-46302902989F}"/>
              </a:ext>
            </a:extLst>
          </p:cNvPr>
          <p:cNvSpPr txBox="1"/>
          <p:nvPr/>
        </p:nvSpPr>
        <p:spPr>
          <a:xfrm>
            <a:off x="5097370" y="1915660"/>
            <a:ext cx="1595076" cy="400110"/>
          </a:xfrm>
          <a:prstGeom prst="rect">
            <a:avLst/>
          </a:prstGeom>
          <a:noFill/>
        </p:spPr>
        <p:txBody>
          <a:bodyPr wrap="square" rtlCol="0">
            <a:spAutoFit/>
          </a:bodyPr>
          <a:lstStyle/>
          <a:p>
            <a:r>
              <a:rPr lang="en-US" sz="2000" b="1" dirty="0" err="1">
                <a:solidFill>
                  <a:srgbClr val="3333CC"/>
                </a:solidFill>
                <a:latin typeface="Arial" panose="020B0604020202020204" pitchFamily="34" charset="0"/>
                <a:cs typeface="Arial" panose="020B0604020202020204" pitchFamily="34" charset="0"/>
              </a:rPr>
              <a:t>Màn</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hình</a:t>
            </a:r>
            <a:endParaRPr lang="en-US" sz="2000" b="1" dirty="0">
              <a:solidFill>
                <a:srgbClr val="3333CC"/>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1FB2A522-2853-3F3D-771B-DE7DADEDF23D}"/>
              </a:ext>
            </a:extLst>
          </p:cNvPr>
          <p:cNvCxnSpPr>
            <a:cxnSpLocks/>
          </p:cNvCxnSpPr>
          <p:nvPr/>
        </p:nvCxnSpPr>
        <p:spPr>
          <a:xfrm flipV="1">
            <a:off x="5185644" y="3974910"/>
            <a:ext cx="514985" cy="2770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4892BF-A305-2649-15C2-62F23E5D52BE}"/>
              </a:ext>
            </a:extLst>
          </p:cNvPr>
          <p:cNvSpPr txBox="1"/>
          <p:nvPr/>
        </p:nvSpPr>
        <p:spPr>
          <a:xfrm>
            <a:off x="4556944" y="4189401"/>
            <a:ext cx="1257400" cy="461665"/>
          </a:xfrm>
          <a:prstGeom prst="rect">
            <a:avLst/>
          </a:prstGeom>
          <a:noFill/>
        </p:spPr>
        <p:txBody>
          <a:bodyPr wrap="square" rtlCol="0">
            <a:spAutoFit/>
          </a:bodyPr>
          <a:lstStyle/>
          <a:p>
            <a:r>
              <a:rPr lang="en-US" sz="2400" b="1" dirty="0" err="1">
                <a:solidFill>
                  <a:srgbClr val="3333CC"/>
                </a:solidFill>
                <a:latin typeface="Arial" panose="020B0604020202020204" pitchFamily="34" charset="0"/>
                <a:cs typeface="Arial" panose="020B0604020202020204" pitchFamily="34" charset="0"/>
              </a:rPr>
              <a:t>Chuột</a:t>
            </a:r>
            <a:endParaRPr lang="en-US" sz="2400" b="1" dirty="0">
              <a:solidFill>
                <a:srgbClr val="3333CC"/>
              </a:solidFill>
              <a:latin typeface="Arial" panose="020B0604020202020204" pitchFamily="34" charset="0"/>
              <a:cs typeface="Arial" panose="020B0604020202020204" pitchFamily="34" charset="0"/>
            </a:endParaRPr>
          </a:p>
        </p:txBody>
      </p:sp>
      <p:cxnSp>
        <p:nvCxnSpPr>
          <p:cNvPr id="19" name="Straight Arrow Connector 18">
            <a:extLst>
              <a:ext uri="{FF2B5EF4-FFF2-40B4-BE49-F238E27FC236}">
                <a16:creationId xmlns:a16="http://schemas.microsoft.com/office/drawing/2014/main" id="{470033A9-F070-F07C-D472-7E2872B2D937}"/>
              </a:ext>
            </a:extLst>
          </p:cNvPr>
          <p:cNvCxnSpPr>
            <a:cxnSpLocks/>
            <a:endCxn id="20" idx="2"/>
          </p:cNvCxnSpPr>
          <p:nvPr/>
        </p:nvCxnSpPr>
        <p:spPr>
          <a:xfrm flipH="1" flipV="1">
            <a:off x="1181759" y="2430157"/>
            <a:ext cx="808479" cy="8109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7FCF333-F7DA-E00B-B4F4-C00BF4880CD1}"/>
              </a:ext>
            </a:extLst>
          </p:cNvPr>
          <p:cNvSpPr txBox="1"/>
          <p:nvPr/>
        </p:nvSpPr>
        <p:spPr>
          <a:xfrm>
            <a:off x="288782" y="1999270"/>
            <a:ext cx="1785954" cy="430887"/>
          </a:xfrm>
          <a:prstGeom prst="rect">
            <a:avLst/>
          </a:prstGeom>
          <a:noFill/>
        </p:spPr>
        <p:txBody>
          <a:bodyPr wrap="square" rtlCol="0">
            <a:spAutoFit/>
          </a:bodyPr>
          <a:lstStyle/>
          <a:p>
            <a:r>
              <a:rPr lang="en-US" sz="2200" b="1" dirty="0" err="1">
                <a:solidFill>
                  <a:srgbClr val="3333CC"/>
                </a:solidFill>
                <a:latin typeface="Arial" panose="020B0604020202020204" pitchFamily="34" charset="0"/>
                <a:cs typeface="Arial" panose="020B0604020202020204" pitchFamily="34" charset="0"/>
              </a:rPr>
              <a:t>Thân</a:t>
            </a:r>
            <a:r>
              <a:rPr lang="en-US" sz="2200" b="1" dirty="0">
                <a:solidFill>
                  <a:srgbClr val="3333CC"/>
                </a:solidFill>
                <a:latin typeface="Arial" panose="020B0604020202020204" pitchFamily="34" charset="0"/>
                <a:cs typeface="Arial" panose="020B0604020202020204" pitchFamily="34" charset="0"/>
              </a:rPr>
              <a:t> </a:t>
            </a:r>
            <a:r>
              <a:rPr lang="en-US" sz="2200" b="1" dirty="0" err="1">
                <a:solidFill>
                  <a:srgbClr val="3333CC"/>
                </a:solidFill>
                <a:latin typeface="Arial" panose="020B0604020202020204" pitchFamily="34" charset="0"/>
                <a:cs typeface="Arial" panose="020B0604020202020204" pitchFamily="34" charset="0"/>
              </a:rPr>
              <a:t>máy</a:t>
            </a:r>
            <a:endParaRPr lang="en-US" sz="2200" b="1" dirty="0">
              <a:solidFill>
                <a:srgbClr val="3333CC"/>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1B4AB10F-A2F8-6D61-DE80-FBD2B66DB218}"/>
              </a:ext>
            </a:extLst>
          </p:cNvPr>
          <p:cNvCxnSpPr>
            <a:cxnSpLocks/>
          </p:cNvCxnSpPr>
          <p:nvPr/>
        </p:nvCxnSpPr>
        <p:spPr>
          <a:xfrm flipH="1">
            <a:off x="2300221" y="4092152"/>
            <a:ext cx="915467" cy="5589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688E345-9DC9-4E22-EBBE-250EC02D7DF0}"/>
              </a:ext>
            </a:extLst>
          </p:cNvPr>
          <p:cNvSpPr txBox="1"/>
          <p:nvPr/>
        </p:nvSpPr>
        <p:spPr>
          <a:xfrm>
            <a:off x="837220" y="4382250"/>
            <a:ext cx="1785955" cy="461665"/>
          </a:xfrm>
          <a:prstGeom prst="rect">
            <a:avLst/>
          </a:prstGeom>
          <a:noFill/>
        </p:spPr>
        <p:txBody>
          <a:bodyPr wrap="square" rtlCol="0">
            <a:spAutoFit/>
          </a:bodyPr>
          <a:lstStyle/>
          <a:p>
            <a:r>
              <a:rPr lang="en-US" sz="2400" b="1" dirty="0" err="1">
                <a:solidFill>
                  <a:srgbClr val="3333CC"/>
                </a:solidFill>
                <a:latin typeface="Arial" panose="020B0604020202020204" pitchFamily="34" charset="0"/>
                <a:cs typeface="Arial" panose="020B0604020202020204" pitchFamily="34" charset="0"/>
              </a:rPr>
              <a:t>Bàn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phím</a:t>
            </a:r>
            <a:endParaRPr lang="en-US" sz="2400" b="1" dirty="0">
              <a:solidFill>
                <a:srgbClr val="3333CC"/>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7ECD68DA-A999-194C-E491-6B114C55692A}"/>
              </a:ext>
            </a:extLst>
          </p:cNvPr>
          <p:cNvSpPr txBox="1"/>
          <p:nvPr/>
        </p:nvSpPr>
        <p:spPr>
          <a:xfrm>
            <a:off x="9959839" y="1673418"/>
            <a:ext cx="1686538" cy="461665"/>
          </a:xfrm>
          <a:prstGeom prst="rect">
            <a:avLst/>
          </a:prstGeom>
          <a:noFill/>
        </p:spPr>
        <p:txBody>
          <a:bodyPr wrap="square" rtlCol="0">
            <a:spAutoFit/>
          </a:bodyPr>
          <a:lstStyle/>
          <a:p>
            <a:r>
              <a:rPr lang="en-US" sz="2400" b="1" dirty="0" err="1">
                <a:solidFill>
                  <a:srgbClr val="3333CC"/>
                </a:solidFill>
                <a:latin typeface="Arial" panose="020B0604020202020204" pitchFamily="34" charset="0"/>
                <a:cs typeface="Arial" panose="020B0604020202020204" pitchFamily="34" charset="0"/>
              </a:rPr>
              <a:t>Màn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hình</a:t>
            </a:r>
            <a:endParaRPr lang="en-US" sz="2400" b="1" dirty="0">
              <a:solidFill>
                <a:srgbClr val="3333CC"/>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8B1CB09-D7E6-DD74-E581-35E34F90826B}"/>
              </a:ext>
            </a:extLst>
          </p:cNvPr>
          <p:cNvSpPr txBox="1"/>
          <p:nvPr/>
        </p:nvSpPr>
        <p:spPr>
          <a:xfrm>
            <a:off x="10441211" y="4295396"/>
            <a:ext cx="2248230" cy="461665"/>
          </a:xfrm>
          <a:prstGeom prst="rect">
            <a:avLst/>
          </a:prstGeom>
          <a:noFill/>
        </p:spPr>
        <p:txBody>
          <a:bodyPr wrap="square" rtlCol="0">
            <a:spAutoFit/>
          </a:bodyPr>
          <a:lstStyle/>
          <a:p>
            <a:r>
              <a:rPr lang="en-US" sz="2400" b="1" dirty="0" err="1">
                <a:solidFill>
                  <a:srgbClr val="3333CC"/>
                </a:solidFill>
                <a:latin typeface="Arial" panose="020B0604020202020204" pitchFamily="34" charset="0"/>
                <a:cs typeface="Arial" panose="020B0604020202020204" pitchFamily="34" charset="0"/>
              </a:rPr>
              <a:t>Thân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máy</a:t>
            </a:r>
            <a:endParaRPr lang="en-US" sz="2400" b="1" dirty="0">
              <a:solidFill>
                <a:srgbClr val="3333CC"/>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9ABEDB0-7AD9-0D59-16D0-FAEDF9381302}"/>
              </a:ext>
            </a:extLst>
          </p:cNvPr>
          <p:cNvSpPr txBox="1"/>
          <p:nvPr/>
        </p:nvSpPr>
        <p:spPr>
          <a:xfrm>
            <a:off x="6622633" y="2889818"/>
            <a:ext cx="2207492" cy="400110"/>
          </a:xfrm>
          <a:prstGeom prst="rect">
            <a:avLst/>
          </a:prstGeom>
          <a:noFill/>
        </p:spPr>
        <p:txBody>
          <a:bodyPr wrap="square" rtlCol="0">
            <a:spAutoFit/>
          </a:bodyPr>
          <a:lstStyle/>
          <a:p>
            <a:r>
              <a:rPr lang="en-US" sz="2000" b="1" dirty="0" err="1">
                <a:solidFill>
                  <a:srgbClr val="3333CC"/>
                </a:solidFill>
                <a:latin typeface="Arial" panose="020B0604020202020204" pitchFamily="34" charset="0"/>
                <a:cs typeface="Arial" panose="020B0604020202020204" pitchFamily="34" charset="0"/>
              </a:rPr>
              <a:t>Bàn</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phím</a:t>
            </a:r>
            <a:endParaRPr lang="en-US" sz="2000" b="1" dirty="0">
              <a:solidFill>
                <a:srgbClr val="3333CC"/>
              </a:solidFill>
              <a:latin typeface="Arial" panose="020B0604020202020204" pitchFamily="34" charset="0"/>
              <a:cs typeface="Arial" panose="020B0604020202020204" pitchFamily="34" charset="0"/>
            </a:endParaRPr>
          </a:p>
        </p:txBody>
      </p:sp>
      <p:cxnSp>
        <p:nvCxnSpPr>
          <p:cNvPr id="44" name="Straight Arrow Connector 43">
            <a:extLst>
              <a:ext uri="{FF2B5EF4-FFF2-40B4-BE49-F238E27FC236}">
                <a16:creationId xmlns:a16="http://schemas.microsoft.com/office/drawing/2014/main" id="{F4E48C25-161D-7DF4-6121-8368B0360796}"/>
              </a:ext>
            </a:extLst>
          </p:cNvPr>
          <p:cNvCxnSpPr>
            <a:cxnSpLocks/>
          </p:cNvCxnSpPr>
          <p:nvPr/>
        </p:nvCxnSpPr>
        <p:spPr>
          <a:xfrm flipH="1">
            <a:off x="7425430" y="4340860"/>
            <a:ext cx="763259" cy="41620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8C36591-8F75-D886-BC19-A1026EA20DFA}"/>
              </a:ext>
            </a:extLst>
          </p:cNvPr>
          <p:cNvSpPr txBox="1"/>
          <p:nvPr/>
        </p:nvSpPr>
        <p:spPr>
          <a:xfrm>
            <a:off x="6818287" y="4639735"/>
            <a:ext cx="2011838" cy="707886"/>
          </a:xfrm>
          <a:prstGeom prst="rect">
            <a:avLst/>
          </a:prstGeom>
          <a:noFill/>
        </p:spPr>
        <p:txBody>
          <a:bodyPr wrap="square" rtlCol="0">
            <a:spAutoFit/>
          </a:bodyPr>
          <a:lstStyle/>
          <a:p>
            <a:r>
              <a:rPr lang="en-US" sz="2000" b="1" dirty="0" err="1">
                <a:solidFill>
                  <a:srgbClr val="3333CC"/>
                </a:solidFill>
                <a:latin typeface="Arial" panose="020B0604020202020204" pitchFamily="34" charset="0"/>
                <a:cs typeface="Arial" panose="020B0604020202020204" pitchFamily="34" charset="0"/>
              </a:rPr>
              <a:t>Vùng</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chuột</a:t>
            </a:r>
            <a:r>
              <a:rPr lang="en-US" sz="2000" b="1" dirty="0">
                <a:solidFill>
                  <a:srgbClr val="3333CC"/>
                </a:solidFill>
                <a:latin typeface="Arial" panose="020B0604020202020204" pitchFamily="34" charset="0"/>
                <a:cs typeface="Arial" panose="020B0604020202020204" pitchFamily="34" charset="0"/>
              </a:rPr>
              <a:t> </a:t>
            </a:r>
          </a:p>
          <a:p>
            <a:pPr algn="ctr"/>
            <a:r>
              <a:rPr lang="en-US" sz="2000" b="1" dirty="0" err="1">
                <a:solidFill>
                  <a:srgbClr val="3333CC"/>
                </a:solidFill>
                <a:latin typeface="Arial" panose="020B0604020202020204" pitchFamily="34" charset="0"/>
                <a:cs typeface="Arial" panose="020B0604020202020204" pitchFamily="34" charset="0"/>
              </a:rPr>
              <a:t>cảm</a:t>
            </a:r>
            <a:r>
              <a:rPr lang="en-US" sz="2000" b="1" dirty="0">
                <a:solidFill>
                  <a:srgbClr val="3333CC"/>
                </a:solidFill>
                <a:latin typeface="Arial" panose="020B0604020202020204" pitchFamily="34" charset="0"/>
                <a:cs typeface="Arial" panose="020B0604020202020204" pitchFamily="34" charset="0"/>
              </a:rPr>
              <a:t> </a:t>
            </a:r>
            <a:r>
              <a:rPr lang="en-US" sz="2000" b="1" dirty="0" err="1">
                <a:solidFill>
                  <a:srgbClr val="3333CC"/>
                </a:solidFill>
                <a:latin typeface="Arial" panose="020B0604020202020204" pitchFamily="34" charset="0"/>
                <a:cs typeface="Arial" panose="020B0604020202020204" pitchFamily="34" charset="0"/>
              </a:rPr>
              <a:t>ứng</a:t>
            </a:r>
            <a:endParaRPr lang="en-US" sz="2000" b="1" dirty="0">
              <a:solidFill>
                <a:srgbClr val="3333CC"/>
              </a:solidFill>
              <a:latin typeface="Arial" panose="020B0604020202020204" pitchFamily="34" charset="0"/>
              <a:cs typeface="Arial" panose="020B0604020202020204" pitchFamily="34" charset="0"/>
            </a:endParaRPr>
          </a:p>
        </p:txBody>
      </p:sp>
      <p:cxnSp>
        <p:nvCxnSpPr>
          <p:cNvPr id="51" name="Straight Arrow Connector 50">
            <a:extLst>
              <a:ext uri="{FF2B5EF4-FFF2-40B4-BE49-F238E27FC236}">
                <a16:creationId xmlns:a16="http://schemas.microsoft.com/office/drawing/2014/main" id="{7773D5A6-03A4-8FDE-3A1A-668AA3E2E129}"/>
              </a:ext>
            </a:extLst>
          </p:cNvPr>
          <p:cNvCxnSpPr>
            <a:cxnSpLocks/>
          </p:cNvCxnSpPr>
          <p:nvPr/>
        </p:nvCxnSpPr>
        <p:spPr>
          <a:xfrm flipV="1">
            <a:off x="9519036" y="2081092"/>
            <a:ext cx="582969" cy="51862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EF91B3D-33BE-7B10-A0C2-280B8C0D7EB8}"/>
              </a:ext>
            </a:extLst>
          </p:cNvPr>
          <p:cNvCxnSpPr>
            <a:cxnSpLocks/>
          </p:cNvCxnSpPr>
          <p:nvPr/>
        </p:nvCxnSpPr>
        <p:spPr>
          <a:xfrm flipH="1" flipV="1">
            <a:off x="7568363" y="3133252"/>
            <a:ext cx="538419" cy="6512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EDC91FE-A053-5790-666B-4C29A839DAF3}"/>
              </a:ext>
            </a:extLst>
          </p:cNvPr>
          <p:cNvCxnSpPr>
            <a:cxnSpLocks/>
          </p:cNvCxnSpPr>
          <p:nvPr/>
        </p:nvCxnSpPr>
        <p:spPr>
          <a:xfrm>
            <a:off x="10072376" y="4526229"/>
            <a:ext cx="557227" cy="4194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994B0C3-34B6-D4F9-6D99-F59F25786754}"/>
              </a:ext>
            </a:extLst>
          </p:cNvPr>
          <p:cNvSpPr txBox="1"/>
          <p:nvPr/>
        </p:nvSpPr>
        <p:spPr>
          <a:xfrm>
            <a:off x="1181759" y="1087119"/>
            <a:ext cx="10304507" cy="400110"/>
          </a:xfrm>
          <a:prstGeom prst="rect">
            <a:avLst/>
          </a:prstGeom>
          <a:noFill/>
        </p:spPr>
        <p:txBody>
          <a:bodyPr wrap="square">
            <a:spAutoFit/>
          </a:bodyPr>
          <a:lstStyle/>
          <a:p>
            <a:pPr algn="ctr"/>
            <a:r>
              <a:rPr lang="en-US" sz="2000" b="1" dirty="0" err="1">
                <a:solidFill>
                  <a:srgbClr val="FF0000"/>
                </a:solidFill>
                <a:latin typeface="Arial" panose="020B0604020202020204" pitchFamily="34" charset="0"/>
                <a:cs typeface="Arial" panose="020B0604020202020204" pitchFamily="34" charset="0"/>
              </a:rPr>
              <a:t>Nêu</a:t>
            </a:r>
            <a:r>
              <a:rPr lang="en-US" sz="2000" b="1" dirty="0">
                <a:solidFill>
                  <a:srgbClr val="FF0000"/>
                </a:solidFill>
                <a:latin typeface="Arial" panose="020B0604020202020204" pitchFamily="34" charset="0"/>
                <a:cs typeface="Arial" panose="020B0604020202020204" pitchFamily="34" charset="0"/>
              </a:rPr>
              <a:t> c</a:t>
            </a:r>
            <a:r>
              <a:rPr lang="vi-VN" sz="2000" b="1" dirty="0">
                <a:solidFill>
                  <a:srgbClr val="FF0000"/>
                </a:solidFill>
                <a:latin typeface="Arial" panose="020B0604020202020204" pitchFamily="34" charset="0"/>
                <a:cs typeface="Arial" panose="020B0604020202020204" pitchFamily="34" charset="0"/>
              </a:rPr>
              <a:t>ác thành phần cơ bản của</a:t>
            </a: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máy tính </a:t>
            </a:r>
            <a:r>
              <a:rPr lang="en-US" sz="2000" b="1" dirty="0">
                <a:solidFill>
                  <a:srgbClr val="FF0000"/>
                </a:solidFill>
                <a:latin typeface="Arial" panose="020B0604020202020204" pitchFamily="34" charset="0"/>
                <a:cs typeface="Arial" panose="020B0604020202020204" pitchFamily="34" charset="0"/>
              </a:rPr>
              <a:t>x</a:t>
            </a:r>
            <a:r>
              <a:rPr lang="vi-VN" sz="2000" b="1" dirty="0">
                <a:solidFill>
                  <a:srgbClr val="FF0000"/>
                </a:solidFill>
                <a:latin typeface="Arial" panose="020B0604020202020204" pitchFamily="34" charset="0"/>
                <a:cs typeface="Arial" panose="020B0604020202020204" pitchFamily="34" charset="0"/>
              </a:rPr>
              <a:t>ách tay và </a:t>
            </a:r>
            <a:r>
              <a:rPr lang="en-US" sz="2000" b="1" dirty="0" err="1">
                <a:solidFill>
                  <a:srgbClr val="FF0000"/>
                </a:solidFill>
                <a:latin typeface="Arial" panose="020B0604020202020204" pitchFamily="34" charset="0"/>
                <a:cs typeface="Arial" panose="020B0604020202020204" pitchFamily="34" charset="0"/>
              </a:rPr>
              <a:t>máy</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tính</a:t>
            </a:r>
            <a:r>
              <a:rPr lang="en-US" sz="2000" b="1" dirty="0">
                <a:solidFill>
                  <a:srgbClr val="FF0000"/>
                </a:solidFill>
                <a:latin typeface="Arial" panose="020B0604020202020204" pitchFamily="34" charset="0"/>
                <a:cs typeface="Arial" panose="020B0604020202020204" pitchFamily="34" charset="0"/>
              </a:rPr>
              <a:t> </a:t>
            </a:r>
            <a:r>
              <a:rPr lang="vi-VN" sz="2000" b="1" dirty="0">
                <a:solidFill>
                  <a:srgbClr val="FF0000"/>
                </a:solidFill>
                <a:latin typeface="Arial" panose="020B0604020202020204" pitchFamily="34" charset="0"/>
                <a:cs typeface="Arial" panose="020B0604020202020204" pitchFamily="34" charset="0"/>
              </a:rPr>
              <a:t>để bàn</a:t>
            </a:r>
            <a:r>
              <a:rPr lang="en-US" sz="2000" b="1" dirty="0">
                <a:solidFill>
                  <a:srgbClr val="FF0000"/>
                </a:solidFill>
                <a:latin typeface="Arial" panose="020B0604020202020204" pitchFamily="34" charset="0"/>
                <a:cs typeface="Arial" panose="020B0604020202020204" pitchFamily="34" charset="0"/>
              </a:rPr>
              <a:t>.</a:t>
            </a:r>
            <a:endParaRPr lang="en-US" sz="2000" dirty="0">
              <a:solidFill>
                <a:srgbClr val="FF0000"/>
              </a:solidFill>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47956C76-B657-83B3-16C2-CC8C57229804}"/>
              </a:ext>
            </a:extLst>
          </p:cNvPr>
          <p:cNvSpPr/>
          <p:nvPr/>
        </p:nvSpPr>
        <p:spPr>
          <a:xfrm>
            <a:off x="4815121" y="301629"/>
            <a:ext cx="2864554" cy="575528"/>
          </a:xfrm>
          <a:prstGeom prst="ellipse">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Arial" panose="020B0604020202020204" pitchFamily="34" charset="0"/>
                <a:cs typeface="Arial" panose="020B0604020202020204" pitchFamily="34" charset="0"/>
              </a:rPr>
              <a:t>Phiếu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học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tập</a:t>
            </a:r>
            <a:endParaRPr lang="en-US" sz="22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1AC814A-8212-535C-9194-E71DB4448A80}"/>
              </a:ext>
            </a:extLst>
          </p:cNvPr>
          <p:cNvSpPr txBox="1"/>
          <p:nvPr/>
        </p:nvSpPr>
        <p:spPr>
          <a:xfrm>
            <a:off x="8533158" y="5073878"/>
            <a:ext cx="2542684" cy="430887"/>
          </a:xfrm>
          <a:prstGeom prst="rect">
            <a:avLst/>
          </a:prstGeom>
          <a:noFill/>
        </p:spPr>
        <p:txBody>
          <a:bodyPr wrap="none" rtlCol="0">
            <a:spAutoFit/>
          </a:bodyPr>
          <a:lstStyle/>
          <a:p>
            <a:r>
              <a:rPr lang="en-US" sz="2200" b="1" dirty="0" err="1">
                <a:latin typeface="Arial" panose="020B0604020202020204" pitchFamily="34" charset="0"/>
                <a:cs typeface="Arial" panose="020B0604020202020204" pitchFamily="34" charset="0"/>
              </a:rPr>
              <a:t>Máy</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tính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xách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tay</a:t>
            </a: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719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7291" y="1208496"/>
            <a:ext cx="11419567" cy="53658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grpSp>
        <p:nvGrpSpPr>
          <p:cNvPr id="7" name="Group 6"/>
          <p:cNvGrpSpPr/>
          <p:nvPr/>
        </p:nvGrpSpPr>
        <p:grpSpPr>
          <a:xfrm>
            <a:off x="1030601" y="1383308"/>
            <a:ext cx="7026860" cy="584775"/>
            <a:chOff x="712076" y="1405392"/>
            <a:chExt cx="7026860" cy="584775"/>
          </a:xfrm>
        </p:grpSpPr>
        <p:grpSp>
          <p:nvGrpSpPr>
            <p:cNvPr id="8" name="Group 7"/>
            <p:cNvGrpSpPr/>
            <p:nvPr/>
          </p:nvGrpSpPr>
          <p:grpSpPr>
            <a:xfrm>
              <a:off x="712076" y="1405392"/>
              <a:ext cx="445956" cy="584775"/>
              <a:chOff x="1104838" y="1405332"/>
              <a:chExt cx="445956" cy="584775"/>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519734"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xách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tay</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28" name="Horizontal Scroll 27"/>
          <p:cNvSpPr/>
          <p:nvPr/>
        </p:nvSpPr>
        <p:spPr>
          <a:xfrm>
            <a:off x="1537727" y="2508908"/>
            <a:ext cx="9354391" cy="2926417"/>
          </a:xfrm>
          <a:prstGeom prst="horizontalScroll">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600" b="1" dirty="0" err="1">
                <a:latin typeface="Arial" panose="020B0604020202020204" pitchFamily="34" charset="0"/>
                <a:cs typeface="Arial" panose="020B0604020202020204" pitchFamily="34" charset="0"/>
              </a:rPr>
              <a:t>Máy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tính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để</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bàn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và</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máy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tính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xách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tay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đều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có</a:t>
            </a:r>
            <a:r>
              <a:rPr lang="en-US" sz="2600" b="1" dirty="0">
                <a:latin typeface="Arial" panose="020B0604020202020204" pitchFamily="34" charset="0"/>
                <a:cs typeface="Arial" panose="020B0604020202020204" pitchFamily="34" charset="0"/>
              </a:rPr>
              <a:t> </a:t>
            </a:r>
            <a:r>
              <a:rPr lang="vi-VN" sz="2600" b="1" dirty="0">
                <a:latin typeface="Arial" panose="020B0604020202020204" pitchFamily="34" charset="0"/>
                <a:cs typeface="Arial" panose="020B0604020202020204" pitchFamily="34" charset="0"/>
              </a:rPr>
              <a:t>bốn thành phần cơ bản là: thân máy, màn hình, bàn phím và chuột máy tính hoặc vùng cảm ứng chuột. </a:t>
            </a:r>
            <a:endParaRPr lang="en-US" sz="2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787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46609" y="1006150"/>
            <a:ext cx="11582400" cy="56489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grpSp>
        <p:nvGrpSpPr>
          <p:cNvPr id="7" name="Group 6"/>
          <p:cNvGrpSpPr/>
          <p:nvPr/>
        </p:nvGrpSpPr>
        <p:grpSpPr>
          <a:xfrm>
            <a:off x="882684" y="1141262"/>
            <a:ext cx="7026860" cy="584775"/>
            <a:chOff x="712076" y="1405392"/>
            <a:chExt cx="7026860" cy="584775"/>
          </a:xfrm>
        </p:grpSpPr>
        <p:grpSp>
          <p:nvGrpSpPr>
            <p:cNvPr id="8" name="Group 7"/>
            <p:cNvGrpSpPr/>
            <p:nvPr/>
          </p:nvGrpSpPr>
          <p:grpSpPr>
            <a:xfrm>
              <a:off x="712076" y="1405392"/>
              <a:ext cx="445956" cy="584775"/>
              <a:chOff x="1104838" y="1405332"/>
              <a:chExt cx="445956" cy="584775"/>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519734"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xách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tay</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17" name="TextBox 16"/>
          <p:cNvSpPr txBox="1"/>
          <p:nvPr/>
        </p:nvSpPr>
        <p:spPr>
          <a:xfrm>
            <a:off x="2643516" y="4847880"/>
            <a:ext cx="2020105"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để</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bàn</a:t>
            </a:r>
            <a:endParaRPr lang="en-US" sz="2000"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7401"/>
          <a:stretch/>
        </p:blipFill>
        <p:spPr>
          <a:xfrm>
            <a:off x="942677" y="1872120"/>
            <a:ext cx="5366684" cy="2957033"/>
          </a:xfrm>
          <a:prstGeom prst="rect">
            <a:avLst/>
          </a:prstGeom>
          <a:ln w="12700">
            <a:solidFill>
              <a:schemeClr val="tx1"/>
            </a:solidFill>
          </a:ln>
        </p:spPr>
      </p:pic>
      <p:pic>
        <p:nvPicPr>
          <p:cNvPr id="4" name="Picture 3"/>
          <p:cNvPicPr>
            <a:picLocks noChangeAspect="1"/>
          </p:cNvPicPr>
          <p:nvPr/>
        </p:nvPicPr>
        <p:blipFill>
          <a:blip r:embed="rId4"/>
          <a:stretch>
            <a:fillRect/>
          </a:stretch>
        </p:blipFill>
        <p:spPr>
          <a:xfrm>
            <a:off x="6904256" y="1852434"/>
            <a:ext cx="4406167" cy="2959093"/>
          </a:xfrm>
          <a:prstGeom prst="rect">
            <a:avLst/>
          </a:prstGeom>
          <a:ln w="12700">
            <a:solidFill>
              <a:schemeClr val="tx1"/>
            </a:solidFill>
          </a:ln>
        </p:spPr>
      </p:pic>
      <p:sp>
        <p:nvSpPr>
          <p:cNvPr id="22" name="TextBox 21"/>
          <p:cNvSpPr txBox="1"/>
          <p:nvPr/>
        </p:nvSpPr>
        <p:spPr>
          <a:xfrm>
            <a:off x="7784613" y="4819744"/>
            <a:ext cx="2190023"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xách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tay</a:t>
            </a:r>
            <a:endParaRPr lang="en-US"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7708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hought Bubble: Cloud 6">
            <a:extLst>
              <a:ext uri="{FF2B5EF4-FFF2-40B4-BE49-F238E27FC236}">
                <a16:creationId xmlns:a16="http://schemas.microsoft.com/office/drawing/2014/main" id="{602E554C-6F98-A971-DB48-F5F8CB79C4BB}"/>
              </a:ext>
            </a:extLst>
          </p:cNvPr>
          <p:cNvSpPr/>
          <p:nvPr/>
        </p:nvSpPr>
        <p:spPr>
          <a:xfrm>
            <a:off x="815926" y="1336431"/>
            <a:ext cx="6597748" cy="3186332"/>
          </a:xfrm>
          <a:prstGeom prst="cloudCallout">
            <a:avLst>
              <a:gd name="adj1" fmla="val 69359"/>
              <a:gd name="adj2" fmla="val 6559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ought Bubble: Cloud 3">
            <a:extLst>
              <a:ext uri="{FF2B5EF4-FFF2-40B4-BE49-F238E27FC236}">
                <a16:creationId xmlns:a16="http://schemas.microsoft.com/office/drawing/2014/main" id="{2493B93A-B00C-D25A-630D-D380937FE40B}"/>
              </a:ext>
            </a:extLst>
          </p:cNvPr>
          <p:cNvSpPr/>
          <p:nvPr/>
        </p:nvSpPr>
        <p:spPr>
          <a:xfrm>
            <a:off x="1104314" y="1712741"/>
            <a:ext cx="6020972" cy="2433711"/>
          </a:xfrm>
          <a:prstGeom prst="cloudCallout">
            <a:avLst>
              <a:gd name="adj1" fmla="val 69588"/>
              <a:gd name="adj2" fmla="val 60766"/>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Các</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bộ</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phận</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của</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máy</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tính</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có</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chức</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năng</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 </a:t>
            </a:r>
            <a:r>
              <a:rPr lang="en-US" sz="3600" dirty="0" err="1">
                <a:solidFill>
                  <a:sysClr val="windowText" lastClr="000000"/>
                </a:solidFill>
                <a:latin typeface="Arial" panose="020B0604020202020204" pitchFamily="34" charset="0"/>
                <a:ea typeface="Tahoma" panose="020B0604030504040204" pitchFamily="34" charset="0"/>
                <a:cs typeface="Arial" panose="020B0604020202020204" pitchFamily="34" charset="0"/>
              </a:rPr>
              <a:t>gì</a:t>
            </a:r>
            <a:r>
              <a:rPr lang="en-US" sz="3600" dirty="0">
                <a:solidFill>
                  <a:sysClr val="windowText" lastClr="000000"/>
                </a:solidFill>
                <a:latin typeface="Arial" panose="020B0604020202020204" pitchFamily="34" charset="0"/>
                <a:ea typeface="Tahoma" panose="020B060403050404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16686730-0C4C-D49C-61A5-D49003E01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3294" y="3671668"/>
            <a:ext cx="3650206" cy="3186332"/>
          </a:xfrm>
          <a:prstGeom prst="rect">
            <a:avLst/>
          </a:prstGeom>
        </p:spPr>
      </p:pic>
    </p:spTree>
    <p:extLst>
      <p:ext uri="{BB962C8B-B14F-4D97-AF65-F5344CB8AC3E}">
        <p14:creationId xmlns:p14="http://schemas.microsoft.com/office/powerpoint/2010/main" val="4056501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34102-3247-EFA7-1130-348B15024598}"/>
              </a:ext>
            </a:extLst>
          </p:cNvPr>
          <p:cNvSpPr>
            <a:spLocks noGrp="1"/>
          </p:cNvSpPr>
          <p:nvPr>
            <p:ph type="title"/>
          </p:nvPr>
        </p:nvSpPr>
        <p:spPr/>
        <p:txBody>
          <a:bodyPr/>
          <a:lstStyle/>
          <a:p>
            <a:endParaRPr lang="en-US"/>
          </a:p>
        </p:txBody>
      </p:sp>
      <p:pic>
        <p:nvPicPr>
          <p:cNvPr id="6" name="video minh hoạ">
            <a:hlinkClick r:id="" action="ppaction://media"/>
            <a:extLst>
              <a:ext uri="{FF2B5EF4-FFF2-40B4-BE49-F238E27FC236}">
                <a16:creationId xmlns:a16="http://schemas.microsoft.com/office/drawing/2014/main" id="{16FE392A-2978-69FE-19F3-B79EF5EC73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21544" y="829994"/>
            <a:ext cx="9748911" cy="4951828"/>
          </a:xfrm>
        </p:spPr>
      </p:pic>
      <p:pic>
        <p:nvPicPr>
          <p:cNvPr id="12" name="Picture 11">
            <a:extLst>
              <a:ext uri="{FF2B5EF4-FFF2-40B4-BE49-F238E27FC236}">
                <a16:creationId xmlns:a16="http://schemas.microsoft.com/office/drawing/2014/main" id="{95F7ADB7-C309-94A6-BDD3-1742011ED6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574388" y="2155557"/>
            <a:ext cx="1097281" cy="1580698"/>
          </a:xfrm>
          <a:prstGeom prst="rect">
            <a:avLst/>
          </a:prstGeom>
        </p:spPr>
      </p:pic>
    </p:spTree>
    <p:extLst>
      <p:ext uri="{BB962C8B-B14F-4D97-AF65-F5344CB8AC3E}">
        <p14:creationId xmlns:p14="http://schemas.microsoft.com/office/powerpoint/2010/main" val="267265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3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2"/>
                                        </p:tgtEl>
                                        <p:attrNameLst>
                                          <p:attrName>r</p:attrName>
                                        </p:attrNameLst>
                                      </p:cBhvr>
                                    </p:animRot>
                                    <p:animRot by="-240000">
                                      <p:cBhvr>
                                        <p:cTn id="11" dur="200" fill="hold">
                                          <p:stCondLst>
                                            <p:cond delay="200"/>
                                          </p:stCondLst>
                                        </p:cTn>
                                        <p:tgtEl>
                                          <p:spTgt spid="12"/>
                                        </p:tgtEl>
                                        <p:attrNameLst>
                                          <p:attrName>r</p:attrName>
                                        </p:attrNameLst>
                                      </p:cBhvr>
                                    </p:animRot>
                                    <p:animRot by="240000">
                                      <p:cBhvr>
                                        <p:cTn id="12" dur="200" fill="hold">
                                          <p:stCondLst>
                                            <p:cond delay="400"/>
                                          </p:stCondLst>
                                        </p:cTn>
                                        <p:tgtEl>
                                          <p:spTgt spid="12"/>
                                        </p:tgtEl>
                                        <p:attrNameLst>
                                          <p:attrName>r</p:attrName>
                                        </p:attrNameLst>
                                      </p:cBhvr>
                                    </p:animRot>
                                    <p:animRot by="-240000">
                                      <p:cBhvr>
                                        <p:cTn id="13" dur="200" fill="hold">
                                          <p:stCondLst>
                                            <p:cond delay="600"/>
                                          </p:stCondLst>
                                        </p:cTn>
                                        <p:tgtEl>
                                          <p:spTgt spid="12"/>
                                        </p:tgtEl>
                                        <p:attrNameLst>
                                          <p:attrName>r</p:attrName>
                                        </p:attrNameLst>
                                      </p:cBhvr>
                                    </p:animRot>
                                    <p:animRot by="120000">
                                      <p:cBhvr>
                                        <p:cTn id="14"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sp>
        <p:nvSpPr>
          <p:cNvPr id="7" name="Rounded Rectangle 6"/>
          <p:cNvSpPr/>
          <p:nvPr/>
        </p:nvSpPr>
        <p:spPr>
          <a:xfrm>
            <a:off x="333162" y="1173104"/>
            <a:ext cx="11582400" cy="54259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882684" y="1390706"/>
            <a:ext cx="8330678" cy="584775"/>
            <a:chOff x="712076" y="1405392"/>
            <a:chExt cx="8330678" cy="584775"/>
          </a:xfrm>
        </p:grpSpPr>
        <p:grpSp>
          <p:nvGrpSpPr>
            <p:cNvPr id="9" name="Group 8"/>
            <p:cNvGrpSpPr/>
            <p:nvPr/>
          </p:nvGrpSpPr>
          <p:grpSpPr>
            <a:xfrm>
              <a:off x="712076" y="1405392"/>
              <a:ext cx="445956" cy="584775"/>
              <a:chOff x="1104838" y="1405332"/>
              <a:chExt cx="445956" cy="584775"/>
            </a:xfrm>
          </p:grpSpPr>
          <p:sp>
            <p:nvSpPr>
              <p:cNvPr id="11" name="Rectangle 10"/>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0" name="TextBox 9"/>
            <p:cNvSpPr txBox="1"/>
            <p:nvPr/>
          </p:nvSpPr>
          <p:spPr>
            <a:xfrm>
              <a:off x="1219202" y="1459948"/>
              <a:ext cx="7823552"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Thân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màn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hình</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bàn</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phím</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chuột</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800" b="1" dirty="0" err="1">
                  <a:solidFill>
                    <a:srgbClr val="3333CC"/>
                  </a:solidFill>
                  <a:latin typeface="Arial" panose="020B0604020202020204" pitchFamily="34" charset="0"/>
                  <a:ea typeface="Tahoma" panose="020B0604030504040204" pitchFamily="34" charset="0"/>
                  <a:cs typeface="Arial" panose="020B0604020202020204" pitchFamily="34" charset="0"/>
                </a:rPr>
                <a:t>loa</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pic>
        <p:nvPicPr>
          <p:cNvPr id="15" name="Picture 14"/>
          <p:cNvPicPr>
            <a:picLocks noChangeAspect="1"/>
          </p:cNvPicPr>
          <p:nvPr/>
        </p:nvPicPr>
        <p:blipFill rotWithShape="1">
          <a:blip r:embed="rId3"/>
          <a:srcRect t="7401"/>
          <a:stretch/>
        </p:blipFill>
        <p:spPr>
          <a:xfrm>
            <a:off x="823275" y="2765074"/>
            <a:ext cx="5904869" cy="3253572"/>
          </a:xfrm>
          <a:prstGeom prst="rect">
            <a:avLst/>
          </a:prstGeom>
          <a:ln w="12700">
            <a:noFill/>
          </a:ln>
        </p:spPr>
      </p:pic>
      <p:pic>
        <p:nvPicPr>
          <p:cNvPr id="3" name="Picture 2"/>
          <p:cNvPicPr>
            <a:picLocks noChangeAspect="1"/>
          </p:cNvPicPr>
          <p:nvPr/>
        </p:nvPicPr>
        <p:blipFill>
          <a:blip r:embed="rId4"/>
          <a:stretch>
            <a:fillRect/>
          </a:stretch>
        </p:blipFill>
        <p:spPr>
          <a:xfrm>
            <a:off x="5325728" y="3092822"/>
            <a:ext cx="2724149" cy="2064845"/>
          </a:xfrm>
          <a:prstGeom prst="rect">
            <a:avLst/>
          </a:prstGeom>
        </p:spPr>
      </p:pic>
      <p:sp>
        <p:nvSpPr>
          <p:cNvPr id="4" name="Oval 3"/>
          <p:cNvSpPr/>
          <p:nvPr/>
        </p:nvSpPr>
        <p:spPr>
          <a:xfrm>
            <a:off x="5312281" y="3231756"/>
            <a:ext cx="2836638" cy="20469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Callout 16"/>
          <p:cNvSpPr/>
          <p:nvPr/>
        </p:nvSpPr>
        <p:spPr>
          <a:xfrm>
            <a:off x="8318715" y="2636466"/>
            <a:ext cx="2351438" cy="825191"/>
          </a:xfrm>
          <a:prstGeom prst="wedgeEllipseCallout">
            <a:avLst>
              <a:gd name="adj1" fmla="val -73573"/>
              <a:gd name="adj2" fmla="val 5091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Arial" panose="020B0604020202020204" pitchFamily="34" charset="0"/>
                <a:cs typeface="Arial" panose="020B0604020202020204" pitchFamily="34" charset="0"/>
              </a:rPr>
              <a:t>Đây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là</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gì</a:t>
            </a:r>
            <a:r>
              <a:rPr lang="en-US" sz="2400" dirty="0">
                <a:solidFill>
                  <a:schemeClr val="tx1"/>
                </a:solidFill>
                <a:latin typeface="Arial" panose="020B0604020202020204" pitchFamily="34" charset="0"/>
                <a:cs typeface="Arial" panose="020B0604020202020204" pitchFamily="34" charset="0"/>
              </a:rPr>
              <a:t>?</a:t>
            </a:r>
          </a:p>
        </p:txBody>
      </p:sp>
      <p:cxnSp>
        <p:nvCxnSpPr>
          <p:cNvPr id="24" name="Straight Arrow Connector 23"/>
          <p:cNvCxnSpPr/>
          <p:nvPr/>
        </p:nvCxnSpPr>
        <p:spPr>
          <a:xfrm flipV="1">
            <a:off x="6874515" y="2575545"/>
            <a:ext cx="594320" cy="9965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95575" y="2173554"/>
            <a:ext cx="824265" cy="523220"/>
          </a:xfrm>
          <a:prstGeom prst="rect">
            <a:avLst/>
          </a:prstGeom>
          <a:noFill/>
        </p:spPr>
        <p:txBody>
          <a:bodyPr wrap="none" rtlCol="0">
            <a:spAutoFit/>
          </a:bodyPr>
          <a:lstStyle/>
          <a:p>
            <a:r>
              <a:rPr lang="en-US" sz="2800" b="1" dirty="0">
                <a:solidFill>
                  <a:srgbClr val="3333CC"/>
                </a:solidFill>
                <a:latin typeface="Arial" panose="020B0604020202020204" pitchFamily="34" charset="0"/>
                <a:cs typeface="Arial" panose="020B0604020202020204" pitchFamily="34" charset="0"/>
              </a:rPr>
              <a:t>Loa</a:t>
            </a:r>
          </a:p>
        </p:txBody>
      </p:sp>
      <p:sp>
        <p:nvSpPr>
          <p:cNvPr id="28" name="Rounded Rectangle 27"/>
          <p:cNvSpPr/>
          <p:nvPr/>
        </p:nvSpPr>
        <p:spPr>
          <a:xfrm>
            <a:off x="7969195" y="2842535"/>
            <a:ext cx="3798450" cy="2858237"/>
          </a:xfrm>
          <a:prstGeom prst="round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en-US" sz="2600" dirty="0" err="1">
                <a:latin typeface="Arial" panose="020B0604020202020204" pitchFamily="34" charset="0"/>
                <a:cs typeface="Arial" panose="020B0604020202020204" pitchFamily="34" charset="0"/>
              </a:rPr>
              <a:t>Các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em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hãy</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quan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cho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thân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máy</a:t>
            </a:r>
            <a:r>
              <a:rPr lang="en-US" sz="2600" dirty="0">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bàn phím, chuột, màn hình và loa có chức năng gì?</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976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7" grpId="0" animBg="1"/>
      <p:bldP spid="17" grpId="1" animBg="1"/>
      <p:bldP spid="25" grpId="0"/>
      <p:bldP spid="25" grpId="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4345"/>
          <a:stretch/>
        </p:blipFill>
        <p:spPr>
          <a:xfrm>
            <a:off x="2480279" y="-282386"/>
            <a:ext cx="6771297" cy="5782234"/>
          </a:xfrm>
          <a:prstGeom prst="rect">
            <a:avLst/>
          </a:prstGeom>
        </p:spPr>
      </p:pic>
      <p:pic>
        <p:nvPicPr>
          <p:cNvPr id="6" name="Picture 5"/>
          <p:cNvPicPr>
            <a:picLocks noChangeAspect="1"/>
          </p:cNvPicPr>
          <p:nvPr/>
        </p:nvPicPr>
        <p:blipFill>
          <a:blip r:embed="rId4"/>
          <a:stretch>
            <a:fillRect/>
          </a:stretch>
        </p:blipFill>
        <p:spPr>
          <a:xfrm>
            <a:off x="3267635" y="5196761"/>
            <a:ext cx="8162364" cy="170158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804" b="89216" l="3759" r="89474"/>
                    </a14:imgEffect>
                  </a14:imgLayer>
                </a14:imgProps>
              </a:ext>
            </a:extLst>
          </a:blip>
          <a:stretch>
            <a:fillRect/>
          </a:stretch>
        </p:blipFill>
        <p:spPr>
          <a:xfrm>
            <a:off x="9088809" y="5437126"/>
            <a:ext cx="1574707" cy="1086378"/>
          </a:xfrm>
          <a:prstGeom prst="rect">
            <a:avLst/>
          </a:prstGeom>
        </p:spPr>
      </p:pic>
      <p:pic>
        <p:nvPicPr>
          <p:cNvPr id="9" name="Picture 8"/>
          <p:cNvPicPr>
            <a:picLocks noChangeAspect="1"/>
          </p:cNvPicPr>
          <p:nvPr/>
        </p:nvPicPr>
        <p:blipFill>
          <a:blip r:embed="rId7"/>
          <a:stretch>
            <a:fillRect/>
          </a:stretch>
        </p:blipFill>
        <p:spPr>
          <a:xfrm>
            <a:off x="3079376" y="457200"/>
            <a:ext cx="5768789" cy="3949251"/>
          </a:xfrm>
          <a:prstGeom prst="rect">
            <a:avLst/>
          </a:prstGeom>
        </p:spPr>
      </p:pic>
    </p:spTree>
    <p:extLst>
      <p:ext uri="{BB962C8B-B14F-4D97-AF65-F5344CB8AC3E}">
        <p14:creationId xmlns:p14="http://schemas.microsoft.com/office/powerpoint/2010/main" val="21242903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3BA118-D594-6900-D8B8-18F4172E7653}"/>
              </a:ext>
            </a:extLst>
          </p:cNvPr>
          <p:cNvSpPr txBox="1"/>
          <p:nvPr/>
        </p:nvSpPr>
        <p:spPr>
          <a:xfrm>
            <a:off x="3207026" y="313564"/>
            <a:ext cx="6096000" cy="581506"/>
          </a:xfrm>
          <a:prstGeom prst="rect">
            <a:avLst/>
          </a:prstGeom>
          <a:noFill/>
        </p:spPr>
        <p:txBody>
          <a:bodyPr wrap="square">
            <a:spAutoFit/>
          </a:bodyPr>
          <a:lstStyle/>
          <a:p>
            <a:pPr algn="ctr">
              <a:lnSpc>
                <a:spcPct val="107000"/>
              </a:lnSpc>
              <a:spcAft>
                <a:spcPts val="800"/>
              </a:spcAft>
            </a:pPr>
            <a:r>
              <a:rPr lang="en-US" sz="3200" b="1" kern="1200" dirty="0">
                <a:solidFill>
                  <a:srgbClr val="3333CC"/>
                </a:solidFill>
                <a:effectLst/>
                <a:latin typeface="Tahoma" panose="020B0604030504040204" pitchFamily="34" charset="0"/>
                <a:ea typeface="Tahoma" panose="020B0604030504040204" pitchFamily="34" charset="0"/>
                <a:cs typeface="Times New Roman" panose="02020603050405020304" pitchFamily="18" charset="0"/>
              </a:rPr>
              <a:t>PHIẾU THẢO LUẬN</a:t>
            </a:r>
            <a:endParaRPr lang="en-US"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0C09FAF-6138-079C-97C0-9152846BBBAE}"/>
              </a:ext>
            </a:extLst>
          </p:cNvPr>
          <p:cNvSpPr txBox="1"/>
          <p:nvPr/>
        </p:nvSpPr>
        <p:spPr>
          <a:xfrm>
            <a:off x="767478" y="936560"/>
            <a:ext cx="11463131" cy="400110"/>
          </a:xfrm>
          <a:prstGeom prst="rect">
            <a:avLst/>
          </a:prstGeom>
          <a:noFill/>
        </p:spPr>
        <p:txBody>
          <a:bodyPr wrap="square">
            <a:spAutoFit/>
          </a:bodyPr>
          <a:lstStyle/>
          <a:p>
            <a:r>
              <a:rPr lang="en-US" sz="2000" dirty="0" err="1">
                <a:solidFill>
                  <a:srgbClr val="000000"/>
                </a:solidFill>
                <a:effectLst/>
                <a:latin typeface="Arial" panose="020B0604020202020204" pitchFamily="34" charset="0"/>
                <a:ea typeface="Calibri" panose="020F0502020204030204" pitchFamily="34" charset="0"/>
              </a:rPr>
              <a:t>Yêu</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cầu</a:t>
            </a:r>
            <a:r>
              <a:rPr lang="en-US" sz="2000" dirty="0">
                <a:solidFill>
                  <a:srgbClr val="000000"/>
                </a:solidFill>
                <a:effectLst/>
                <a:latin typeface="Arial" panose="020B0604020202020204" pitchFamily="34" charset="0"/>
                <a:ea typeface="Calibri" panose="020F0502020204030204" pitchFamily="34" charset="0"/>
              </a:rPr>
              <a:t>: Em </a:t>
            </a:r>
            <a:r>
              <a:rPr lang="en-US" sz="2000" dirty="0" err="1">
                <a:solidFill>
                  <a:srgbClr val="000000"/>
                </a:solidFill>
                <a:effectLst/>
                <a:latin typeface="Arial" panose="020B0604020202020204" pitchFamily="34" charset="0"/>
                <a:ea typeface="Calibri" panose="020F0502020204030204" pitchFamily="34" charset="0"/>
              </a:rPr>
              <a:t>hãy</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nối</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tên</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các</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bộ</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phận</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cơ</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bản</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của</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máy</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tính</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với</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chức</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năng</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tương</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ứng</a:t>
            </a:r>
            <a:endParaRPr lang="en-US" sz="2000" dirty="0"/>
          </a:p>
        </p:txBody>
      </p:sp>
      <p:pic>
        <p:nvPicPr>
          <p:cNvPr id="3086" name="Picture 8">
            <a:extLst>
              <a:ext uri="{FF2B5EF4-FFF2-40B4-BE49-F238E27FC236}">
                <a16:creationId xmlns:a16="http://schemas.microsoft.com/office/drawing/2014/main" id="{BE5220C1-9A86-9563-5642-6F805E2A8E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870" y="3514665"/>
            <a:ext cx="8382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0">
            <a:extLst>
              <a:ext uri="{FF2B5EF4-FFF2-40B4-BE49-F238E27FC236}">
                <a16:creationId xmlns:a16="http://schemas.microsoft.com/office/drawing/2014/main" id="{4B77695F-7B75-6283-8BAE-5DE0D1673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45" y="2562225"/>
            <a:ext cx="10096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a:extLst>
              <a:ext uri="{FF2B5EF4-FFF2-40B4-BE49-F238E27FC236}">
                <a16:creationId xmlns:a16="http://schemas.microsoft.com/office/drawing/2014/main" id="{C4166014-B4A3-4A63-7C44-B74BA5121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339" y="1694690"/>
            <a:ext cx="885825" cy="4476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11">
            <a:extLst>
              <a:ext uri="{FF2B5EF4-FFF2-40B4-BE49-F238E27FC236}">
                <a16:creationId xmlns:a16="http://schemas.microsoft.com/office/drawing/2014/main" id="{A522635D-924D-1FA8-8A80-BF6ADD7DB2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06601" y="5877664"/>
            <a:ext cx="5048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2">
            <a:extLst>
              <a:ext uri="{FF2B5EF4-FFF2-40B4-BE49-F238E27FC236}">
                <a16:creationId xmlns:a16="http://schemas.microsoft.com/office/drawing/2014/main" id="{FDC06D7D-8FAA-AB8E-ACB9-6C4280EEB7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420" y="4614402"/>
            <a:ext cx="1095375" cy="6762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7">
            <a:extLst>
              <a:ext uri="{FF2B5EF4-FFF2-40B4-BE49-F238E27FC236}">
                <a16:creationId xmlns:a16="http://schemas.microsoft.com/office/drawing/2014/main" id="{9EE0AF29-799F-519B-327D-047C515333B2}"/>
              </a:ext>
            </a:extLst>
          </p:cNvPr>
          <p:cNvSpPr txBox="1">
            <a:spLocks noChangeArrowheads="1"/>
          </p:cNvSpPr>
          <p:nvPr/>
        </p:nvSpPr>
        <p:spPr bwMode="auto">
          <a:xfrm>
            <a:off x="1959993" y="1579997"/>
            <a:ext cx="27432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Bàn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phím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18">
            <a:extLst>
              <a:ext uri="{FF2B5EF4-FFF2-40B4-BE49-F238E27FC236}">
                <a16:creationId xmlns:a16="http://schemas.microsoft.com/office/drawing/2014/main" id="{2878A4F9-A31A-6AC6-0240-7BF5DC3B4DC0}"/>
              </a:ext>
            </a:extLst>
          </p:cNvPr>
          <p:cNvSpPr txBox="1">
            <a:spLocks noChangeArrowheads="1"/>
          </p:cNvSpPr>
          <p:nvPr/>
        </p:nvSpPr>
        <p:spPr bwMode="auto">
          <a:xfrm>
            <a:off x="1914071" y="3631312"/>
            <a:ext cx="27432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Màn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hình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21">
            <a:extLst>
              <a:ext uri="{FF2B5EF4-FFF2-40B4-BE49-F238E27FC236}">
                <a16:creationId xmlns:a16="http://schemas.microsoft.com/office/drawing/2014/main" id="{907929DA-5C49-FEED-B5D7-9DB09A0DA134}"/>
              </a:ext>
            </a:extLst>
          </p:cNvPr>
          <p:cNvSpPr txBox="1">
            <a:spLocks noChangeArrowheads="1"/>
          </p:cNvSpPr>
          <p:nvPr/>
        </p:nvSpPr>
        <p:spPr bwMode="auto">
          <a:xfrm>
            <a:off x="1959993" y="2550062"/>
            <a:ext cx="27432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Chuột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25">
            <a:extLst>
              <a:ext uri="{FF2B5EF4-FFF2-40B4-BE49-F238E27FC236}">
                <a16:creationId xmlns:a16="http://schemas.microsoft.com/office/drawing/2014/main" id="{0F548751-6575-9B53-048D-9EB192CA5157}"/>
              </a:ext>
            </a:extLst>
          </p:cNvPr>
          <p:cNvSpPr txBox="1">
            <a:spLocks noChangeArrowheads="1"/>
          </p:cNvSpPr>
          <p:nvPr/>
        </p:nvSpPr>
        <p:spPr bwMode="auto">
          <a:xfrm>
            <a:off x="1920421" y="4694111"/>
            <a:ext cx="27432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Loa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26">
            <a:extLst>
              <a:ext uri="{FF2B5EF4-FFF2-40B4-BE49-F238E27FC236}">
                <a16:creationId xmlns:a16="http://schemas.microsoft.com/office/drawing/2014/main" id="{6158427D-3B90-1B1D-6A53-77AC3EAFEE1A}"/>
              </a:ext>
            </a:extLst>
          </p:cNvPr>
          <p:cNvSpPr txBox="1">
            <a:spLocks noChangeArrowheads="1"/>
          </p:cNvSpPr>
          <p:nvPr/>
        </p:nvSpPr>
        <p:spPr bwMode="auto">
          <a:xfrm>
            <a:off x="5848845" y="1786640"/>
            <a:ext cx="59436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Giúp</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điều</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khiển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máy</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tính</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thuận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tiện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hơn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Box 28">
            <a:extLst>
              <a:ext uri="{FF2B5EF4-FFF2-40B4-BE49-F238E27FC236}">
                <a16:creationId xmlns:a16="http://schemas.microsoft.com/office/drawing/2014/main" id="{BBEBA4B1-A997-CA9C-924D-8D8125BFFC70}"/>
              </a:ext>
            </a:extLst>
          </p:cNvPr>
          <p:cNvSpPr txBox="1">
            <a:spLocks noChangeArrowheads="1"/>
          </p:cNvSpPr>
          <p:nvPr/>
        </p:nvSpPr>
        <p:spPr bwMode="auto">
          <a:xfrm>
            <a:off x="5900963" y="3721175"/>
            <a:ext cx="58928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D</a:t>
            </a:r>
            <a:r>
              <a:rPr kumimoji="0" lang="vi-VN"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ùng để nhập văn bản và gửi tín hiệu vào cho máy tính.</a:t>
            </a: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Box 29">
            <a:extLst>
              <a:ext uri="{FF2B5EF4-FFF2-40B4-BE49-F238E27FC236}">
                <a16:creationId xmlns:a16="http://schemas.microsoft.com/office/drawing/2014/main" id="{D0E0A66D-582A-C34A-19D6-A45D2DB9A935}"/>
              </a:ext>
            </a:extLst>
          </p:cNvPr>
          <p:cNvSpPr txBox="1">
            <a:spLocks noChangeArrowheads="1"/>
          </p:cNvSpPr>
          <p:nvPr/>
        </p:nvSpPr>
        <p:spPr bwMode="auto">
          <a:xfrm>
            <a:off x="5855196" y="2775155"/>
            <a:ext cx="59436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Để</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phát</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âm</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thanh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30">
            <a:extLst>
              <a:ext uri="{FF2B5EF4-FFF2-40B4-BE49-F238E27FC236}">
                <a16:creationId xmlns:a16="http://schemas.microsoft.com/office/drawing/2014/main" id="{2D89F8B6-B884-7024-A02C-91067614E9EB}"/>
              </a:ext>
            </a:extLst>
          </p:cNvPr>
          <p:cNvSpPr txBox="1">
            <a:spLocks noChangeArrowheads="1"/>
          </p:cNvSpPr>
          <p:nvPr/>
        </p:nvSpPr>
        <p:spPr bwMode="auto">
          <a:xfrm>
            <a:off x="5865812" y="4704118"/>
            <a:ext cx="59436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Nơi</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hiển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thị</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quả</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việc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4">
            <a:extLst>
              <a:ext uri="{FF2B5EF4-FFF2-40B4-BE49-F238E27FC236}">
                <a16:creationId xmlns:a16="http://schemas.microsoft.com/office/drawing/2014/main" id="{F0226930-4240-CADA-D73C-8A5E58EA10E4}"/>
              </a:ext>
            </a:extLst>
          </p:cNvPr>
          <p:cNvSpPr txBox="1">
            <a:spLocks noChangeArrowheads="1"/>
          </p:cNvSpPr>
          <p:nvPr/>
        </p:nvSpPr>
        <p:spPr bwMode="auto">
          <a:xfrm>
            <a:off x="5828209" y="5848350"/>
            <a:ext cx="59436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X</a:t>
            </a:r>
            <a:r>
              <a:rPr kumimoji="0" lang="vi-VN"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ử lí các thông tin và điều khiển mọi hoạt động của máy tính</a:t>
            </a: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5">
            <a:extLst>
              <a:ext uri="{FF2B5EF4-FFF2-40B4-BE49-F238E27FC236}">
                <a16:creationId xmlns:a16="http://schemas.microsoft.com/office/drawing/2014/main" id="{4865E733-7367-93D4-C443-A006039973ED}"/>
              </a:ext>
            </a:extLst>
          </p:cNvPr>
          <p:cNvSpPr txBox="1">
            <a:spLocks noChangeArrowheads="1"/>
          </p:cNvSpPr>
          <p:nvPr/>
        </p:nvSpPr>
        <p:spPr bwMode="auto">
          <a:xfrm>
            <a:off x="1914071" y="5848350"/>
            <a:ext cx="2743200" cy="63522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Thân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máy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1807D700-CD28-1326-288B-264C34078E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0">
            <a:extLst>
              <a:ext uri="{FF2B5EF4-FFF2-40B4-BE49-F238E27FC236}">
                <a16:creationId xmlns:a16="http://schemas.microsoft.com/office/drawing/2014/main" id="{14DBB706-34A7-EF49-D17E-1F87B40307B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id="{05CFB85A-815C-3F61-6CFD-ED9633B57250}"/>
              </a:ext>
            </a:extLst>
          </p:cNvPr>
          <p:cNvSpPr>
            <a:spLocks noChangeArrowheads="1"/>
          </p:cNvSpPr>
          <p:nvPr/>
        </p:nvSpPr>
        <p:spPr bwMode="auto">
          <a:xfrm>
            <a:off x="0" y="15621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2" name="Rectangle 25">
            <a:extLst>
              <a:ext uri="{FF2B5EF4-FFF2-40B4-BE49-F238E27FC236}">
                <a16:creationId xmlns:a16="http://schemas.microsoft.com/office/drawing/2014/main" id="{F601BF1E-D207-9793-5C1B-FD9FD64E66DA}"/>
              </a:ext>
            </a:extLst>
          </p:cNvPr>
          <p:cNvSpPr>
            <a:spLocks noChangeArrowheads="1"/>
          </p:cNvSpPr>
          <p:nvPr/>
        </p:nvSpPr>
        <p:spPr bwMode="auto">
          <a:xfrm>
            <a:off x="0" y="25527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3" name="Rectangle 28">
            <a:extLst>
              <a:ext uri="{FF2B5EF4-FFF2-40B4-BE49-F238E27FC236}">
                <a16:creationId xmlns:a16="http://schemas.microsoft.com/office/drawing/2014/main" id="{C09219C0-BDA1-CA25-9A00-86B1D2B516E7}"/>
              </a:ext>
            </a:extLst>
          </p:cNvPr>
          <p:cNvSpPr>
            <a:spLocks noChangeArrowheads="1"/>
          </p:cNvSpPr>
          <p:nvPr/>
        </p:nvSpPr>
        <p:spPr bwMode="auto">
          <a:xfrm>
            <a:off x="0" y="345757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4" name="Rectangle 31">
            <a:extLst>
              <a:ext uri="{FF2B5EF4-FFF2-40B4-BE49-F238E27FC236}">
                <a16:creationId xmlns:a16="http://schemas.microsoft.com/office/drawing/2014/main" id="{0C9CBD6D-CE34-C57E-6393-66CCFA44DC2D}"/>
              </a:ext>
            </a:extLst>
          </p:cNvPr>
          <p:cNvSpPr>
            <a:spLocks noChangeArrowheads="1"/>
          </p:cNvSpPr>
          <p:nvPr/>
        </p:nvSpPr>
        <p:spPr bwMode="auto">
          <a:xfrm>
            <a:off x="0" y="4724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90044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start timer"/>
          <p:cNvGrpSpPr/>
          <p:nvPr/>
        </p:nvGrpSpPr>
        <p:grpSpPr>
          <a:xfrm>
            <a:off x="1512000" y="185859"/>
            <a:ext cx="2636838" cy="79996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123" name="times up"/>
          <p:cNvGrpSpPr/>
          <p:nvPr/>
        </p:nvGrpSpPr>
        <p:grpSpPr>
          <a:xfrm>
            <a:off x="1512000" y="185859"/>
            <a:ext cx="2636838" cy="79996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2" name="Group 1">
            <a:extLst>
              <a:ext uri="{FF2B5EF4-FFF2-40B4-BE49-F238E27FC236}">
                <a16:creationId xmlns:a16="http://schemas.microsoft.com/office/drawing/2014/main" id="{F340886F-79DA-42E6-8F98-F363400D433C}"/>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Rectangle 37"/>
            <p:cNvSpPr>
              <a:spLocks noChangeArrowheads="1"/>
            </p:cNvSpPr>
            <p:nvPr/>
          </p:nvSpPr>
          <p:spPr bwMode="auto">
            <a:xfrm>
              <a:off x="2540635" y="2499116"/>
              <a:ext cx="4167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3" name="Group 2">
            <a:extLst>
              <a:ext uri="{FF2B5EF4-FFF2-40B4-BE49-F238E27FC236}">
                <a16:creationId xmlns:a16="http://schemas.microsoft.com/office/drawing/2014/main" id="{CCA464BC-B7B7-45B0-95A7-C65EB29FE52C}"/>
              </a:ext>
            </a:extLst>
          </p:cNvPr>
          <p:cNvGrpSpPr/>
          <p:nvPr/>
        </p:nvGrpSpPr>
        <p:grpSpPr>
          <a:xfrm>
            <a:off x="3186113" y="2594366"/>
            <a:ext cx="573088" cy="573088"/>
            <a:chOff x="3186113" y="2594366"/>
            <a:chExt cx="573088" cy="573088"/>
          </a:xfrm>
        </p:grpSpPr>
        <p:sp>
          <p:nvSpPr>
            <p:cNvPr id="172" name="Freeform 38"/>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39"/>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41"/>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Rectangle 42"/>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Rectangle 43"/>
            <p:cNvSpPr>
              <a:spLocks noChangeArrowheads="1"/>
            </p:cNvSpPr>
            <p:nvPr/>
          </p:nvSpPr>
          <p:spPr bwMode="auto">
            <a:xfrm>
              <a:off x="3357880" y="2684853"/>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5" name="Group 4">
            <a:extLst>
              <a:ext uri="{FF2B5EF4-FFF2-40B4-BE49-F238E27FC236}">
                <a16:creationId xmlns:a16="http://schemas.microsoft.com/office/drawing/2014/main" id="{67BD6D05-1F75-4100-865C-7F661367D74F}"/>
              </a:ext>
            </a:extLst>
          </p:cNvPr>
          <p:cNvGrpSpPr/>
          <p:nvPr/>
        </p:nvGrpSpPr>
        <p:grpSpPr>
          <a:xfrm>
            <a:off x="3722688" y="3113478"/>
            <a:ext cx="585788" cy="587375"/>
            <a:chOff x="3722688" y="3113478"/>
            <a:chExt cx="585788" cy="587375"/>
          </a:xfrm>
        </p:grpSpPr>
        <p:sp>
          <p:nvSpPr>
            <p:cNvPr id="178"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Rectangle 49"/>
            <p:cNvSpPr>
              <a:spLocks noChangeArrowheads="1"/>
            </p:cNvSpPr>
            <p:nvPr/>
          </p:nvSpPr>
          <p:spPr bwMode="auto">
            <a:xfrm>
              <a:off x="3888423" y="3216666"/>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 name="Group 5">
            <a:extLst>
              <a:ext uri="{FF2B5EF4-FFF2-40B4-BE49-F238E27FC236}">
                <a16:creationId xmlns:a16="http://schemas.microsoft.com/office/drawing/2014/main" id="{83D34A64-4771-4A6E-AC33-1F5B284E9917}"/>
              </a:ext>
            </a:extLst>
          </p:cNvPr>
          <p:cNvGrpSpPr/>
          <p:nvPr/>
        </p:nvGrpSpPr>
        <p:grpSpPr>
          <a:xfrm>
            <a:off x="3940175" y="3851666"/>
            <a:ext cx="566738" cy="568325"/>
            <a:chOff x="3940175" y="3851666"/>
            <a:chExt cx="566738" cy="568325"/>
          </a:xfrm>
        </p:grpSpPr>
        <p:sp>
          <p:nvSpPr>
            <p:cNvPr id="184" name="Freeform 50"/>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Oval 51"/>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53"/>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Rectangle 54"/>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Rectangle 55"/>
            <p:cNvSpPr>
              <a:spLocks noChangeArrowheads="1"/>
            </p:cNvSpPr>
            <p:nvPr/>
          </p:nvSpPr>
          <p:spPr bwMode="auto">
            <a:xfrm>
              <a:off x="4087178" y="3938978"/>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 name="Group 6">
            <a:extLst>
              <a:ext uri="{FF2B5EF4-FFF2-40B4-BE49-F238E27FC236}">
                <a16:creationId xmlns:a16="http://schemas.microsoft.com/office/drawing/2014/main" id="{52BB5E77-756F-4012-B956-A1631118091D}"/>
              </a:ext>
            </a:extLst>
          </p:cNvPr>
          <p:cNvGrpSpPr/>
          <p:nvPr/>
        </p:nvGrpSpPr>
        <p:grpSpPr>
          <a:xfrm>
            <a:off x="3754438" y="4585091"/>
            <a:ext cx="566738" cy="568325"/>
            <a:chOff x="3754438" y="4585091"/>
            <a:chExt cx="566738" cy="568325"/>
          </a:xfrm>
        </p:grpSpPr>
        <p:sp>
          <p:nvSpPr>
            <p:cNvPr id="190"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Rectangle 61"/>
            <p:cNvSpPr>
              <a:spLocks noChangeArrowheads="1"/>
            </p:cNvSpPr>
            <p:nvPr/>
          </p:nvSpPr>
          <p:spPr bwMode="auto">
            <a:xfrm>
              <a:off x="3924300" y="4672403"/>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 name="Group 7">
            <a:extLst>
              <a:ext uri="{FF2B5EF4-FFF2-40B4-BE49-F238E27FC236}">
                <a16:creationId xmlns:a16="http://schemas.microsoft.com/office/drawing/2014/main" id="{CFD37E3F-2358-4796-9DC0-E0A7BDF94FF8}"/>
              </a:ext>
            </a:extLst>
          </p:cNvPr>
          <p:cNvGrpSpPr/>
          <p:nvPr/>
        </p:nvGrpSpPr>
        <p:grpSpPr>
          <a:xfrm>
            <a:off x="3222625" y="5123253"/>
            <a:ext cx="577850" cy="577850"/>
            <a:chOff x="3222625" y="5123253"/>
            <a:chExt cx="577850" cy="577850"/>
          </a:xfrm>
        </p:grpSpPr>
        <p:sp>
          <p:nvSpPr>
            <p:cNvPr id="196" name="Freeform 62"/>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63"/>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65"/>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66"/>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Rectangle 67"/>
            <p:cNvSpPr>
              <a:spLocks noChangeArrowheads="1"/>
            </p:cNvSpPr>
            <p:nvPr/>
          </p:nvSpPr>
          <p:spPr bwMode="auto">
            <a:xfrm>
              <a:off x="3371533" y="5220091"/>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 name="Group 8">
            <a:extLst>
              <a:ext uri="{FF2B5EF4-FFF2-40B4-BE49-F238E27FC236}">
                <a16:creationId xmlns:a16="http://schemas.microsoft.com/office/drawing/2014/main" id="{5211970C-1D20-456C-BC61-F4E558F08E48}"/>
              </a:ext>
            </a:extLst>
          </p:cNvPr>
          <p:cNvGrpSpPr/>
          <p:nvPr/>
        </p:nvGrpSpPr>
        <p:grpSpPr>
          <a:xfrm>
            <a:off x="2498725" y="5334391"/>
            <a:ext cx="568325" cy="566738"/>
            <a:chOff x="2498725" y="5334391"/>
            <a:chExt cx="568325" cy="566738"/>
          </a:xfrm>
        </p:grpSpPr>
        <p:sp>
          <p:nvSpPr>
            <p:cNvPr id="222"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Rectangle 93"/>
            <p:cNvSpPr>
              <a:spLocks noChangeArrowheads="1"/>
            </p:cNvSpPr>
            <p:nvPr/>
          </p:nvSpPr>
          <p:spPr bwMode="auto">
            <a:xfrm>
              <a:off x="2642553" y="5421703"/>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4" name="Group 13">
            <a:extLst>
              <a:ext uri="{FF2B5EF4-FFF2-40B4-BE49-F238E27FC236}">
                <a16:creationId xmlns:a16="http://schemas.microsoft.com/office/drawing/2014/main" id="{4B17EC06-230E-4EFA-A4DE-7DDB3F015F01}"/>
              </a:ext>
            </a:extLst>
          </p:cNvPr>
          <p:cNvGrpSpPr/>
          <p:nvPr/>
        </p:nvGrpSpPr>
        <p:grpSpPr>
          <a:xfrm>
            <a:off x="1704975" y="2594366"/>
            <a:ext cx="571500" cy="573088"/>
            <a:chOff x="1704975" y="2594366"/>
            <a:chExt cx="571500" cy="573088"/>
          </a:xfrm>
        </p:grpSpPr>
        <p:sp>
          <p:nvSpPr>
            <p:cNvPr id="202" name="Freeform 68"/>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69"/>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71"/>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Rectangle 94"/>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Rectangle 95"/>
            <p:cNvSpPr>
              <a:spLocks noChangeArrowheads="1"/>
            </p:cNvSpPr>
            <p:nvPr/>
          </p:nvSpPr>
          <p:spPr bwMode="auto">
            <a:xfrm>
              <a:off x="1800860" y="2699776"/>
              <a:ext cx="3895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 name="Group 12">
            <a:extLst>
              <a:ext uri="{FF2B5EF4-FFF2-40B4-BE49-F238E27FC236}">
                <a16:creationId xmlns:a16="http://schemas.microsoft.com/office/drawing/2014/main" id="{BCF28E9C-495F-4068-AE52-14E9FAB8647B}"/>
              </a:ext>
            </a:extLst>
          </p:cNvPr>
          <p:cNvGrpSpPr/>
          <p:nvPr/>
        </p:nvGrpSpPr>
        <p:grpSpPr>
          <a:xfrm>
            <a:off x="1157288" y="3113478"/>
            <a:ext cx="584200" cy="587375"/>
            <a:chOff x="1157288" y="3113478"/>
            <a:chExt cx="584200" cy="587375"/>
          </a:xfrm>
        </p:grpSpPr>
        <p:sp>
          <p:nvSpPr>
            <p:cNvPr id="206" name="Freeform 72"/>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73"/>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Freeform 75"/>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Rectangle 96"/>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Rectangle 97"/>
            <p:cNvSpPr>
              <a:spLocks noChangeArrowheads="1"/>
            </p:cNvSpPr>
            <p:nvPr/>
          </p:nvSpPr>
          <p:spPr bwMode="auto">
            <a:xfrm>
              <a:off x="1229995" y="3243653"/>
              <a:ext cx="4376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 name="Group 11">
            <a:extLst>
              <a:ext uri="{FF2B5EF4-FFF2-40B4-BE49-F238E27FC236}">
                <a16:creationId xmlns:a16="http://schemas.microsoft.com/office/drawing/2014/main" id="{66117B53-F129-43DD-B790-EF130F89CAE8}"/>
              </a:ext>
            </a:extLst>
          </p:cNvPr>
          <p:cNvGrpSpPr/>
          <p:nvPr/>
        </p:nvGrpSpPr>
        <p:grpSpPr>
          <a:xfrm>
            <a:off x="958850" y="3851666"/>
            <a:ext cx="566738" cy="568325"/>
            <a:chOff x="958850" y="3851666"/>
            <a:chExt cx="566738" cy="568325"/>
          </a:xfrm>
        </p:grpSpPr>
        <p:sp>
          <p:nvSpPr>
            <p:cNvPr id="210" name="Oval 76"/>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Oval 77"/>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3" name="Freeform 79"/>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Rectangle 98"/>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3" name="Rectangle 99"/>
            <p:cNvSpPr>
              <a:spLocks noChangeArrowheads="1"/>
            </p:cNvSpPr>
            <p:nvPr/>
          </p:nvSpPr>
          <p:spPr bwMode="auto">
            <a:xfrm>
              <a:off x="1102678" y="3946281"/>
              <a:ext cx="3173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 name="Group 10">
            <a:extLst>
              <a:ext uri="{FF2B5EF4-FFF2-40B4-BE49-F238E27FC236}">
                <a16:creationId xmlns:a16="http://schemas.microsoft.com/office/drawing/2014/main" id="{97FCA8A5-BE53-4DE2-B750-C9C39D2E3E8F}"/>
              </a:ext>
            </a:extLst>
          </p:cNvPr>
          <p:cNvGrpSpPr/>
          <p:nvPr/>
        </p:nvGrpSpPr>
        <p:grpSpPr>
          <a:xfrm>
            <a:off x="1162050" y="4580328"/>
            <a:ext cx="569913" cy="568325"/>
            <a:chOff x="1162050" y="4580328"/>
            <a:chExt cx="569913" cy="568325"/>
          </a:xfrm>
        </p:grpSpPr>
        <p:sp>
          <p:nvSpPr>
            <p:cNvPr id="214"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Rectangle 101"/>
            <p:cNvSpPr>
              <a:spLocks noChangeArrowheads="1"/>
            </p:cNvSpPr>
            <p:nvPr/>
          </p:nvSpPr>
          <p:spPr bwMode="auto">
            <a:xfrm>
              <a:off x="1303338" y="4699391"/>
              <a:ext cx="3189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80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 name="Group 9">
            <a:extLst>
              <a:ext uri="{FF2B5EF4-FFF2-40B4-BE49-F238E27FC236}">
                <a16:creationId xmlns:a16="http://schemas.microsoft.com/office/drawing/2014/main" id="{18CB1458-2E32-468F-BD8F-C288DA493A63}"/>
              </a:ext>
            </a:extLst>
          </p:cNvPr>
          <p:cNvGrpSpPr/>
          <p:nvPr/>
        </p:nvGrpSpPr>
        <p:grpSpPr>
          <a:xfrm>
            <a:off x="1663700" y="5123253"/>
            <a:ext cx="579438" cy="577850"/>
            <a:chOff x="1663700" y="5123253"/>
            <a:chExt cx="579438" cy="577850"/>
          </a:xfrm>
        </p:grpSpPr>
        <p:sp>
          <p:nvSpPr>
            <p:cNvPr id="218" name="Freeform 84"/>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Freeform 85"/>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87"/>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Rectangle 102"/>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7" name="Rectangle 103"/>
            <p:cNvSpPr>
              <a:spLocks noChangeArrowheads="1"/>
            </p:cNvSpPr>
            <p:nvPr/>
          </p:nvSpPr>
          <p:spPr bwMode="auto">
            <a:xfrm>
              <a:off x="1829118" y="5248666"/>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TextBox 131">
            <a:extLst>
              <a:ext uri="{FF2B5EF4-FFF2-40B4-BE49-F238E27FC236}">
                <a16:creationId xmlns:a16="http://schemas.microsoft.com/office/drawing/2014/main" id="{CC9F8B4A-A82D-4718-938C-50900AA9D2A4}"/>
              </a:ext>
            </a:extLst>
          </p:cNvPr>
          <p:cNvSpPr txBox="1"/>
          <p:nvPr/>
        </p:nvSpPr>
        <p:spPr>
          <a:xfrm>
            <a:off x="4451350" y="330586"/>
            <a:ext cx="1368386" cy="569387"/>
          </a:xfrm>
          <a:prstGeom prst="rect">
            <a:avLst/>
          </a:prstGeom>
          <a:noFill/>
        </p:spPr>
        <p:txBody>
          <a:bodyPr wrap="square" rtlCol="0">
            <a:spAutoFit/>
          </a:bodyPr>
          <a:lstStyle/>
          <a:p>
            <a:pPr algn="ctr"/>
            <a:r>
              <a:rPr lang="en-GB" sz="1100" dirty="0">
                <a:solidFill>
                  <a:schemeClr val="bg1"/>
                </a:solidFill>
                <a:latin typeface="Arial" panose="020B0604020202020204" pitchFamily="34" charset="0"/>
                <a:cs typeface="Arial" panose="020B0604020202020204" pitchFamily="34" charset="0"/>
              </a:rPr>
              <a:t>TIME LIMIT: </a:t>
            </a:r>
          </a:p>
          <a:p>
            <a:pPr algn="ctr"/>
            <a:r>
              <a:rPr lang="en-GB" sz="2000" dirty="0">
                <a:solidFill>
                  <a:schemeClr val="bg1"/>
                </a:solidFill>
                <a:latin typeface="Arial" panose="020B0604020202020204" pitchFamily="34" charset="0"/>
                <a:cs typeface="Arial" panose="020B0604020202020204" pitchFamily="34" charset="0"/>
              </a:rPr>
              <a:t>2 minutes</a:t>
            </a:r>
          </a:p>
        </p:txBody>
      </p:sp>
    </p:spTree>
    <p:custDataLst>
      <p:tags r:id="rId1"/>
    </p:custDataLst>
    <p:extLst>
      <p:ext uri="{BB962C8B-B14F-4D97-AF65-F5344CB8AC3E}">
        <p14:creationId xmlns:p14="http://schemas.microsoft.com/office/powerpoint/2010/main" val="124582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 fill="hold"/>
                                        <p:tgtEl>
                                          <p:spTgt spid="123"/>
                                        </p:tgtEl>
                                        <p:attrNameLst>
                                          <p:attrName>ppt_w</p:attrName>
                                        </p:attrNameLst>
                                      </p:cBhvr>
                                      <p:tavLst>
                                        <p:tav tm="0">
                                          <p:val>
                                            <p:fltVal val="0"/>
                                          </p:val>
                                        </p:tav>
                                        <p:tav tm="100000">
                                          <p:val>
                                            <p:strVal val="#ppt_w"/>
                                          </p:val>
                                        </p:tav>
                                      </p:tavLst>
                                    </p:anim>
                                    <p:anim calcmode="lin" valueType="num">
                                      <p:cBhvr>
                                        <p:cTn id="11" dur="500" fill="hold"/>
                                        <p:tgtEl>
                                          <p:spTgt spid="123"/>
                                        </p:tgtEl>
                                        <p:attrNameLst>
                                          <p:attrName>ppt_h</p:attrName>
                                        </p:attrNameLst>
                                      </p:cBhvr>
                                      <p:tavLst>
                                        <p:tav tm="0">
                                          <p:val>
                                            <p:fltVal val="0"/>
                                          </p:val>
                                        </p:tav>
                                        <p:tav tm="100000">
                                          <p:val>
                                            <p:strVal val="#ppt_h"/>
                                          </p:val>
                                        </p:tav>
                                      </p:tavLst>
                                    </p:anim>
                                    <p:animEffect transition="in" filter="fade">
                                      <p:cBhvr>
                                        <p:cTn id="12" dur="5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3BA118-D594-6900-D8B8-18F4172E7653}"/>
              </a:ext>
            </a:extLst>
          </p:cNvPr>
          <p:cNvSpPr txBox="1"/>
          <p:nvPr/>
        </p:nvSpPr>
        <p:spPr>
          <a:xfrm>
            <a:off x="3207026" y="313564"/>
            <a:ext cx="6096000" cy="581506"/>
          </a:xfrm>
          <a:prstGeom prst="rect">
            <a:avLst/>
          </a:prstGeom>
          <a:noFill/>
        </p:spPr>
        <p:txBody>
          <a:bodyPr wrap="square">
            <a:spAutoFit/>
          </a:bodyPr>
          <a:lstStyle/>
          <a:p>
            <a:pPr algn="ctr">
              <a:lnSpc>
                <a:spcPct val="107000"/>
              </a:lnSpc>
              <a:spcAft>
                <a:spcPts val="800"/>
              </a:spcAft>
            </a:pPr>
            <a:r>
              <a:rPr lang="en-US" sz="3200" b="1" kern="1200" dirty="0">
                <a:solidFill>
                  <a:srgbClr val="3333CC"/>
                </a:solidFill>
                <a:effectLst/>
                <a:latin typeface="Tahoma" panose="020B0604030504040204" pitchFamily="34" charset="0"/>
                <a:ea typeface="Tahoma" panose="020B0604030504040204" pitchFamily="34" charset="0"/>
                <a:cs typeface="Times New Roman" panose="02020603050405020304" pitchFamily="18" charset="0"/>
              </a:rPr>
              <a:t>PHIẾU THẢO LUẬN</a:t>
            </a:r>
            <a:endParaRPr lang="en-US" dirty="0">
              <a:solidFill>
                <a:srgbClr val="3333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0C09FAF-6138-079C-97C0-9152846BBBAE}"/>
              </a:ext>
            </a:extLst>
          </p:cNvPr>
          <p:cNvSpPr txBox="1"/>
          <p:nvPr/>
        </p:nvSpPr>
        <p:spPr>
          <a:xfrm>
            <a:off x="767478" y="936560"/>
            <a:ext cx="11463131" cy="400110"/>
          </a:xfrm>
          <a:prstGeom prst="rect">
            <a:avLst/>
          </a:prstGeom>
          <a:noFill/>
        </p:spPr>
        <p:txBody>
          <a:bodyPr wrap="square">
            <a:spAutoFit/>
          </a:bodyPr>
          <a:lstStyle/>
          <a:p>
            <a:r>
              <a:rPr lang="en-US" sz="2000" dirty="0" err="1">
                <a:solidFill>
                  <a:srgbClr val="000000"/>
                </a:solidFill>
                <a:effectLst/>
                <a:latin typeface="Arial" panose="020B0604020202020204" pitchFamily="34" charset="0"/>
                <a:ea typeface="Calibri" panose="020F0502020204030204" pitchFamily="34" charset="0"/>
              </a:rPr>
              <a:t>Yêu</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cầu</a:t>
            </a:r>
            <a:r>
              <a:rPr lang="en-US" sz="2000" dirty="0">
                <a:solidFill>
                  <a:srgbClr val="000000"/>
                </a:solidFill>
                <a:effectLst/>
                <a:latin typeface="Arial" panose="020B0604020202020204" pitchFamily="34" charset="0"/>
                <a:ea typeface="Calibri" panose="020F0502020204030204" pitchFamily="34" charset="0"/>
              </a:rPr>
              <a:t>: Em </a:t>
            </a:r>
            <a:r>
              <a:rPr lang="en-US" sz="2000" dirty="0" err="1">
                <a:solidFill>
                  <a:srgbClr val="000000"/>
                </a:solidFill>
                <a:effectLst/>
                <a:latin typeface="Arial" panose="020B0604020202020204" pitchFamily="34" charset="0"/>
                <a:ea typeface="Calibri" panose="020F0502020204030204" pitchFamily="34" charset="0"/>
              </a:rPr>
              <a:t>hãy</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nối</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tên</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các</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bộ</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phận</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cơ</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bản</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của</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máy</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tính</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với</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chức</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năng</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tương</a:t>
            </a:r>
            <a:r>
              <a:rPr lang="en-US" sz="2000" dirty="0">
                <a:solidFill>
                  <a:srgbClr val="000000"/>
                </a:solidFill>
                <a:effectLst/>
                <a:latin typeface="Arial" panose="020B0604020202020204" pitchFamily="34" charset="0"/>
                <a:ea typeface="Calibri" panose="020F0502020204030204" pitchFamily="34" charset="0"/>
              </a:rPr>
              <a:t> </a:t>
            </a:r>
            <a:r>
              <a:rPr lang="en-US" sz="2000" dirty="0" err="1">
                <a:solidFill>
                  <a:srgbClr val="000000"/>
                </a:solidFill>
                <a:effectLst/>
                <a:latin typeface="Arial" panose="020B0604020202020204" pitchFamily="34" charset="0"/>
                <a:ea typeface="Calibri" panose="020F0502020204030204" pitchFamily="34" charset="0"/>
              </a:rPr>
              <a:t>ứng</a:t>
            </a:r>
            <a:endParaRPr lang="en-US" sz="2000" dirty="0"/>
          </a:p>
        </p:txBody>
      </p:sp>
      <p:pic>
        <p:nvPicPr>
          <p:cNvPr id="3086" name="Picture 8">
            <a:extLst>
              <a:ext uri="{FF2B5EF4-FFF2-40B4-BE49-F238E27FC236}">
                <a16:creationId xmlns:a16="http://schemas.microsoft.com/office/drawing/2014/main" id="{BE5220C1-9A86-9563-5642-6F805E2A8E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870" y="3514665"/>
            <a:ext cx="8382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0">
            <a:extLst>
              <a:ext uri="{FF2B5EF4-FFF2-40B4-BE49-F238E27FC236}">
                <a16:creationId xmlns:a16="http://schemas.microsoft.com/office/drawing/2014/main" id="{4B77695F-7B75-6283-8BAE-5DE0D1673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45" y="2562225"/>
            <a:ext cx="10096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a:extLst>
              <a:ext uri="{FF2B5EF4-FFF2-40B4-BE49-F238E27FC236}">
                <a16:creationId xmlns:a16="http://schemas.microsoft.com/office/drawing/2014/main" id="{C4166014-B4A3-4A63-7C44-B74BA5121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339" y="1694690"/>
            <a:ext cx="885825" cy="4476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11">
            <a:extLst>
              <a:ext uri="{FF2B5EF4-FFF2-40B4-BE49-F238E27FC236}">
                <a16:creationId xmlns:a16="http://schemas.microsoft.com/office/drawing/2014/main" id="{A522635D-924D-1FA8-8A80-BF6ADD7DB2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106601" y="5877664"/>
            <a:ext cx="504825" cy="8096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2">
            <a:extLst>
              <a:ext uri="{FF2B5EF4-FFF2-40B4-BE49-F238E27FC236}">
                <a16:creationId xmlns:a16="http://schemas.microsoft.com/office/drawing/2014/main" id="{FDC06D7D-8FAA-AB8E-ACB9-6C4280EEB7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420" y="4614402"/>
            <a:ext cx="1095375" cy="6762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7">
            <a:extLst>
              <a:ext uri="{FF2B5EF4-FFF2-40B4-BE49-F238E27FC236}">
                <a16:creationId xmlns:a16="http://schemas.microsoft.com/office/drawing/2014/main" id="{9EE0AF29-799F-519B-327D-047C515333B2}"/>
              </a:ext>
            </a:extLst>
          </p:cNvPr>
          <p:cNvSpPr txBox="1">
            <a:spLocks noChangeArrowheads="1"/>
          </p:cNvSpPr>
          <p:nvPr/>
        </p:nvSpPr>
        <p:spPr bwMode="auto">
          <a:xfrm>
            <a:off x="1959993" y="1579997"/>
            <a:ext cx="27432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Bàn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phím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18">
            <a:extLst>
              <a:ext uri="{FF2B5EF4-FFF2-40B4-BE49-F238E27FC236}">
                <a16:creationId xmlns:a16="http://schemas.microsoft.com/office/drawing/2014/main" id="{2878A4F9-A31A-6AC6-0240-7BF5DC3B4DC0}"/>
              </a:ext>
            </a:extLst>
          </p:cNvPr>
          <p:cNvSpPr txBox="1">
            <a:spLocks noChangeArrowheads="1"/>
          </p:cNvSpPr>
          <p:nvPr/>
        </p:nvSpPr>
        <p:spPr bwMode="auto">
          <a:xfrm>
            <a:off x="1914071" y="3631312"/>
            <a:ext cx="27432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Màn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hình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21">
            <a:extLst>
              <a:ext uri="{FF2B5EF4-FFF2-40B4-BE49-F238E27FC236}">
                <a16:creationId xmlns:a16="http://schemas.microsoft.com/office/drawing/2014/main" id="{907929DA-5C49-FEED-B5D7-9DB09A0DA134}"/>
              </a:ext>
            </a:extLst>
          </p:cNvPr>
          <p:cNvSpPr txBox="1">
            <a:spLocks noChangeArrowheads="1"/>
          </p:cNvSpPr>
          <p:nvPr/>
        </p:nvSpPr>
        <p:spPr bwMode="auto">
          <a:xfrm>
            <a:off x="1959993" y="2550062"/>
            <a:ext cx="27432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Chuột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25">
            <a:extLst>
              <a:ext uri="{FF2B5EF4-FFF2-40B4-BE49-F238E27FC236}">
                <a16:creationId xmlns:a16="http://schemas.microsoft.com/office/drawing/2014/main" id="{0F548751-6575-9B53-048D-9EB192CA5157}"/>
              </a:ext>
            </a:extLst>
          </p:cNvPr>
          <p:cNvSpPr txBox="1">
            <a:spLocks noChangeArrowheads="1"/>
          </p:cNvSpPr>
          <p:nvPr/>
        </p:nvSpPr>
        <p:spPr bwMode="auto">
          <a:xfrm>
            <a:off x="1920421" y="4694111"/>
            <a:ext cx="27432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Loa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Box 26">
            <a:extLst>
              <a:ext uri="{FF2B5EF4-FFF2-40B4-BE49-F238E27FC236}">
                <a16:creationId xmlns:a16="http://schemas.microsoft.com/office/drawing/2014/main" id="{6158427D-3B90-1B1D-6A53-77AC3EAFEE1A}"/>
              </a:ext>
            </a:extLst>
          </p:cNvPr>
          <p:cNvSpPr txBox="1">
            <a:spLocks noChangeArrowheads="1"/>
          </p:cNvSpPr>
          <p:nvPr/>
        </p:nvSpPr>
        <p:spPr bwMode="auto">
          <a:xfrm>
            <a:off x="5848845" y="1786640"/>
            <a:ext cx="59436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Giúp</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điều</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khiển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máy</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tính</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thuận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tiện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hơn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Box 28">
            <a:extLst>
              <a:ext uri="{FF2B5EF4-FFF2-40B4-BE49-F238E27FC236}">
                <a16:creationId xmlns:a16="http://schemas.microsoft.com/office/drawing/2014/main" id="{BBEBA4B1-A997-CA9C-924D-8D8125BFFC70}"/>
              </a:ext>
            </a:extLst>
          </p:cNvPr>
          <p:cNvSpPr txBox="1">
            <a:spLocks noChangeArrowheads="1"/>
          </p:cNvSpPr>
          <p:nvPr/>
        </p:nvSpPr>
        <p:spPr bwMode="auto">
          <a:xfrm>
            <a:off x="5900963" y="3721175"/>
            <a:ext cx="58928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D</a:t>
            </a:r>
            <a:r>
              <a:rPr kumimoji="0" lang="vi-VN"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ùng để nhập văn bản và gửi tín hiệu vào cho máy tính.</a:t>
            </a: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Box 29">
            <a:extLst>
              <a:ext uri="{FF2B5EF4-FFF2-40B4-BE49-F238E27FC236}">
                <a16:creationId xmlns:a16="http://schemas.microsoft.com/office/drawing/2014/main" id="{D0E0A66D-582A-C34A-19D6-A45D2DB9A935}"/>
              </a:ext>
            </a:extLst>
          </p:cNvPr>
          <p:cNvSpPr txBox="1">
            <a:spLocks noChangeArrowheads="1"/>
          </p:cNvSpPr>
          <p:nvPr/>
        </p:nvSpPr>
        <p:spPr bwMode="auto">
          <a:xfrm>
            <a:off x="5855196" y="2775155"/>
            <a:ext cx="59436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Để</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phát</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âm</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thanh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30">
            <a:extLst>
              <a:ext uri="{FF2B5EF4-FFF2-40B4-BE49-F238E27FC236}">
                <a16:creationId xmlns:a16="http://schemas.microsoft.com/office/drawing/2014/main" id="{2D89F8B6-B884-7024-A02C-91067614E9EB}"/>
              </a:ext>
            </a:extLst>
          </p:cNvPr>
          <p:cNvSpPr txBox="1">
            <a:spLocks noChangeArrowheads="1"/>
          </p:cNvSpPr>
          <p:nvPr/>
        </p:nvSpPr>
        <p:spPr bwMode="auto">
          <a:xfrm>
            <a:off x="5865812" y="4704118"/>
            <a:ext cx="59436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Nơi</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hiển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thị</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kết</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quả</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việc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4">
            <a:extLst>
              <a:ext uri="{FF2B5EF4-FFF2-40B4-BE49-F238E27FC236}">
                <a16:creationId xmlns:a16="http://schemas.microsoft.com/office/drawing/2014/main" id="{F0226930-4240-CADA-D73C-8A5E58EA10E4}"/>
              </a:ext>
            </a:extLst>
          </p:cNvPr>
          <p:cNvSpPr txBox="1">
            <a:spLocks noChangeArrowheads="1"/>
          </p:cNvSpPr>
          <p:nvPr/>
        </p:nvSpPr>
        <p:spPr bwMode="auto">
          <a:xfrm>
            <a:off x="5828209" y="5848350"/>
            <a:ext cx="5943600" cy="64008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X</a:t>
            </a:r>
            <a:r>
              <a:rPr kumimoji="0" lang="vi-VN"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ử lí các thông tin và điều khiển mọi hoạt động của máy tính</a:t>
            </a:r>
            <a:endParaRPr kumimoji="0" lang="vi-VN"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5">
            <a:extLst>
              <a:ext uri="{FF2B5EF4-FFF2-40B4-BE49-F238E27FC236}">
                <a16:creationId xmlns:a16="http://schemas.microsoft.com/office/drawing/2014/main" id="{4865E733-7367-93D4-C443-A006039973ED}"/>
              </a:ext>
            </a:extLst>
          </p:cNvPr>
          <p:cNvSpPr txBox="1">
            <a:spLocks noChangeArrowheads="1"/>
          </p:cNvSpPr>
          <p:nvPr/>
        </p:nvSpPr>
        <p:spPr bwMode="auto">
          <a:xfrm>
            <a:off x="1914071" y="5848350"/>
            <a:ext cx="2743200" cy="635220"/>
          </a:xfrm>
          <a:prstGeom prst="rect">
            <a:avLst/>
          </a:prstGeom>
          <a:solidFill>
            <a:srgbClr val="FFFFFF"/>
          </a:solidFill>
          <a:ln w="2857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Thân</a:t>
            </a:r>
            <a:r>
              <a:rPr kumimoji="0" lang="en-US"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1" i="0" u="none" strike="noStrike" cap="none" normalizeH="0" baseline="0" dirty="0" err="1">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máy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1807D700-CD28-1326-288B-264C34078E6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0">
            <a:extLst>
              <a:ext uri="{FF2B5EF4-FFF2-40B4-BE49-F238E27FC236}">
                <a16:creationId xmlns:a16="http://schemas.microsoft.com/office/drawing/2014/main" id="{14DBB706-34A7-EF49-D17E-1F87B40307B3}"/>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id="{05CFB85A-815C-3F61-6CFD-ED9633B57250}"/>
              </a:ext>
            </a:extLst>
          </p:cNvPr>
          <p:cNvSpPr>
            <a:spLocks noChangeArrowheads="1"/>
          </p:cNvSpPr>
          <p:nvPr/>
        </p:nvSpPr>
        <p:spPr bwMode="auto">
          <a:xfrm>
            <a:off x="0" y="15621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2" name="Rectangle 25">
            <a:extLst>
              <a:ext uri="{FF2B5EF4-FFF2-40B4-BE49-F238E27FC236}">
                <a16:creationId xmlns:a16="http://schemas.microsoft.com/office/drawing/2014/main" id="{F601BF1E-D207-9793-5C1B-FD9FD64E66DA}"/>
              </a:ext>
            </a:extLst>
          </p:cNvPr>
          <p:cNvSpPr>
            <a:spLocks noChangeArrowheads="1"/>
          </p:cNvSpPr>
          <p:nvPr/>
        </p:nvSpPr>
        <p:spPr bwMode="auto">
          <a:xfrm>
            <a:off x="0" y="25527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3" name="Rectangle 28">
            <a:extLst>
              <a:ext uri="{FF2B5EF4-FFF2-40B4-BE49-F238E27FC236}">
                <a16:creationId xmlns:a16="http://schemas.microsoft.com/office/drawing/2014/main" id="{C09219C0-BDA1-CA25-9A00-86B1D2B516E7}"/>
              </a:ext>
            </a:extLst>
          </p:cNvPr>
          <p:cNvSpPr>
            <a:spLocks noChangeArrowheads="1"/>
          </p:cNvSpPr>
          <p:nvPr/>
        </p:nvSpPr>
        <p:spPr bwMode="auto">
          <a:xfrm>
            <a:off x="0" y="3457575"/>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4" name="Rectangle 31">
            <a:extLst>
              <a:ext uri="{FF2B5EF4-FFF2-40B4-BE49-F238E27FC236}">
                <a16:creationId xmlns:a16="http://schemas.microsoft.com/office/drawing/2014/main" id="{0C9CBD6D-CE34-C57E-6393-66CCFA44DC2D}"/>
              </a:ext>
            </a:extLst>
          </p:cNvPr>
          <p:cNvSpPr>
            <a:spLocks noChangeArrowheads="1"/>
          </p:cNvSpPr>
          <p:nvPr/>
        </p:nvSpPr>
        <p:spPr bwMode="auto">
          <a:xfrm>
            <a:off x="0" y="4724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cxnSp>
        <p:nvCxnSpPr>
          <p:cNvPr id="2" name="Straight Arrow Connector 1">
            <a:extLst>
              <a:ext uri="{FF2B5EF4-FFF2-40B4-BE49-F238E27FC236}">
                <a16:creationId xmlns:a16="http://schemas.microsoft.com/office/drawing/2014/main" id="{B35A5279-8D98-1A29-51B1-6DD6A34707FB}"/>
              </a:ext>
            </a:extLst>
          </p:cNvPr>
          <p:cNvCxnSpPr>
            <a:cxnSpLocks/>
            <a:stCxn id="8" idx="3"/>
            <a:endCxn id="13" idx="1"/>
          </p:cNvCxnSpPr>
          <p:nvPr/>
        </p:nvCxnSpPr>
        <p:spPr>
          <a:xfrm>
            <a:off x="4703193" y="1900037"/>
            <a:ext cx="1197770" cy="214117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65E5BCE-4D31-DC13-B346-8E959784572B}"/>
              </a:ext>
            </a:extLst>
          </p:cNvPr>
          <p:cNvCxnSpPr>
            <a:cxnSpLocks/>
            <a:stCxn id="10" idx="3"/>
            <a:endCxn id="12" idx="1"/>
          </p:cNvCxnSpPr>
          <p:nvPr/>
        </p:nvCxnSpPr>
        <p:spPr>
          <a:xfrm flipV="1">
            <a:off x="4703193" y="2106680"/>
            <a:ext cx="1145652" cy="76342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F2875FA-B4F7-CFDA-EC80-683DBB9FE40A}"/>
              </a:ext>
            </a:extLst>
          </p:cNvPr>
          <p:cNvCxnSpPr>
            <a:cxnSpLocks/>
            <a:stCxn id="9" idx="3"/>
            <a:endCxn id="16" idx="1"/>
          </p:cNvCxnSpPr>
          <p:nvPr/>
        </p:nvCxnSpPr>
        <p:spPr>
          <a:xfrm>
            <a:off x="4657271" y="3951352"/>
            <a:ext cx="1208541" cy="10728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72" name="Straight Arrow Connector 3071">
            <a:extLst>
              <a:ext uri="{FF2B5EF4-FFF2-40B4-BE49-F238E27FC236}">
                <a16:creationId xmlns:a16="http://schemas.microsoft.com/office/drawing/2014/main" id="{7D7CD5FB-DBF4-9447-24E0-C77F6DB7406C}"/>
              </a:ext>
            </a:extLst>
          </p:cNvPr>
          <p:cNvCxnSpPr>
            <a:cxnSpLocks/>
            <a:stCxn id="11" idx="3"/>
          </p:cNvCxnSpPr>
          <p:nvPr/>
        </p:nvCxnSpPr>
        <p:spPr>
          <a:xfrm flipV="1">
            <a:off x="4663621" y="2816888"/>
            <a:ext cx="1185225" cy="219726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76" name="Straight Arrow Connector 3075">
            <a:extLst>
              <a:ext uri="{FF2B5EF4-FFF2-40B4-BE49-F238E27FC236}">
                <a16:creationId xmlns:a16="http://schemas.microsoft.com/office/drawing/2014/main" id="{E98CBA0C-9F41-9D0D-A144-72B17310C3C9}"/>
              </a:ext>
            </a:extLst>
          </p:cNvPr>
          <p:cNvCxnSpPr>
            <a:cxnSpLocks/>
            <a:stCxn id="18" idx="3"/>
            <a:endCxn id="17" idx="1"/>
          </p:cNvCxnSpPr>
          <p:nvPr/>
        </p:nvCxnSpPr>
        <p:spPr>
          <a:xfrm>
            <a:off x="4657271" y="6165960"/>
            <a:ext cx="1170938" cy="24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73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sp>
        <p:nvSpPr>
          <p:cNvPr id="7" name="Rounded Rectangle 6"/>
          <p:cNvSpPr/>
          <p:nvPr/>
        </p:nvSpPr>
        <p:spPr>
          <a:xfrm>
            <a:off x="346609" y="1146209"/>
            <a:ext cx="11582400" cy="54294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788555" y="1296577"/>
            <a:ext cx="7696210" cy="584775"/>
            <a:chOff x="712076" y="1405392"/>
            <a:chExt cx="7696210" cy="584775"/>
          </a:xfrm>
        </p:grpSpPr>
        <p:grpSp>
          <p:nvGrpSpPr>
            <p:cNvPr id="9" name="Group 8"/>
            <p:cNvGrpSpPr/>
            <p:nvPr/>
          </p:nvGrpSpPr>
          <p:grpSpPr>
            <a:xfrm>
              <a:off x="712076" y="1405392"/>
              <a:ext cx="445956" cy="584775"/>
              <a:chOff x="1104838" y="1405332"/>
              <a:chExt cx="445956" cy="584775"/>
            </a:xfrm>
          </p:grpSpPr>
          <p:sp>
            <p:nvSpPr>
              <p:cNvPr id="11" name="Rectangle 10"/>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0" name="TextBox 9"/>
            <p:cNvSpPr txBox="1"/>
            <p:nvPr/>
          </p:nvSpPr>
          <p:spPr>
            <a:xfrm>
              <a:off x="1219202" y="1459948"/>
              <a:ext cx="7189084"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Thân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màn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hình</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bàn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phím</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chuột</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loa</a:t>
              </a:r>
              <a:endPar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14" name="Rounded Rectangle 13"/>
          <p:cNvSpPr/>
          <p:nvPr/>
        </p:nvSpPr>
        <p:spPr>
          <a:xfrm>
            <a:off x="802195" y="2003612"/>
            <a:ext cx="7230306" cy="4343399"/>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indent="-403225" algn="just">
              <a:lnSpc>
                <a:spcPct val="114000"/>
              </a:lnSpc>
            </a:pPr>
            <a:r>
              <a:rPr lang="vi-VN" sz="2400" dirty="0">
                <a:solidFill>
                  <a:srgbClr val="3333CC"/>
                </a:solidFill>
              </a:rPr>
              <a:t>a. </a:t>
            </a:r>
            <a:r>
              <a:rPr lang="vi-VN" sz="2400" dirty="0">
                <a:solidFill>
                  <a:srgbClr val="FF0000"/>
                </a:solidFill>
              </a:rPr>
              <a:t>Thân máy </a:t>
            </a:r>
            <a:r>
              <a:rPr lang="vi-VN" sz="2400" dirty="0">
                <a:solidFill>
                  <a:srgbClr val="3333CC"/>
                </a:solidFill>
              </a:rPr>
              <a:t>xử lí các thông tin và điều khiển mọi hoạt động của máy tính.</a:t>
            </a:r>
            <a:endParaRPr lang="en-US" sz="2400" dirty="0">
              <a:solidFill>
                <a:srgbClr val="3333CC"/>
              </a:solidFill>
            </a:endParaRPr>
          </a:p>
          <a:p>
            <a:pPr marL="403225" indent="-403225" algn="just">
              <a:lnSpc>
                <a:spcPct val="114000"/>
              </a:lnSpc>
            </a:pPr>
            <a:r>
              <a:rPr lang="vi-VN" sz="2400" dirty="0">
                <a:solidFill>
                  <a:srgbClr val="3333CC"/>
                </a:solidFill>
              </a:rPr>
              <a:t>b. </a:t>
            </a:r>
            <a:r>
              <a:rPr lang="vi-VN" sz="2400" dirty="0">
                <a:solidFill>
                  <a:srgbClr val="FF0000"/>
                </a:solidFill>
              </a:rPr>
              <a:t>Màn hình </a:t>
            </a:r>
            <a:r>
              <a:rPr lang="vi-VN" sz="2400" dirty="0">
                <a:solidFill>
                  <a:srgbClr val="3333CC"/>
                </a:solidFill>
              </a:rPr>
              <a:t>là nơi hiển thị kết quả làm việc của máy tính.</a:t>
            </a:r>
            <a:r>
              <a:rPr lang="en-US" sz="2400" dirty="0">
                <a:solidFill>
                  <a:srgbClr val="3333CC"/>
                </a:solidFill>
              </a:rPr>
              <a:t> </a:t>
            </a:r>
            <a:r>
              <a:rPr lang="en-US" sz="2400" dirty="0" err="1">
                <a:solidFill>
                  <a:srgbClr val="3333CC"/>
                </a:solidFill>
                <a:latin typeface="Arial" panose="020B0604020202020204" pitchFamily="34" charset="0"/>
                <a:cs typeface="Arial" panose="020B0604020202020204" pitchFamily="34" charset="0"/>
              </a:rPr>
              <a:t>Màn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hình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cảm</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ứng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có</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thêm</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chức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năng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nhập</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thông</a:t>
            </a:r>
            <a:r>
              <a:rPr lang="en-US" sz="2400" dirty="0">
                <a:solidFill>
                  <a:srgbClr val="3333CC"/>
                </a:solidFill>
                <a:latin typeface="Arial" panose="020B0604020202020204" pitchFamily="34" charset="0"/>
                <a:cs typeface="Arial" panose="020B0604020202020204" pitchFamily="34" charset="0"/>
              </a:rPr>
              <a:t> tin </a:t>
            </a:r>
            <a:r>
              <a:rPr lang="en-US" sz="2400" dirty="0" err="1">
                <a:solidFill>
                  <a:srgbClr val="3333CC"/>
                </a:solidFill>
                <a:latin typeface="Arial" panose="020B0604020202020204" pitchFamily="34" charset="0"/>
                <a:cs typeface="Arial" panose="020B0604020202020204" pitchFamily="34" charset="0"/>
              </a:rPr>
              <a:t>vào</a:t>
            </a:r>
            <a:r>
              <a:rPr lang="en-US" sz="2400" dirty="0">
                <a:solidFill>
                  <a:srgbClr val="3333CC"/>
                </a:solidFill>
                <a:latin typeface="Arial" panose="020B0604020202020204" pitchFamily="34" charset="0"/>
                <a:cs typeface="Arial" panose="020B0604020202020204" pitchFamily="34" charset="0"/>
              </a:rPr>
              <a:t>.</a:t>
            </a:r>
          </a:p>
          <a:p>
            <a:pPr marL="403225" indent="-403225" algn="just">
              <a:lnSpc>
                <a:spcPct val="114000"/>
              </a:lnSpc>
            </a:pPr>
            <a:r>
              <a:rPr lang="vi-VN" sz="2400" dirty="0">
                <a:solidFill>
                  <a:srgbClr val="3333CC"/>
                </a:solidFill>
              </a:rPr>
              <a:t>c. </a:t>
            </a:r>
            <a:r>
              <a:rPr lang="vi-VN" sz="2400" dirty="0">
                <a:solidFill>
                  <a:srgbClr val="FF0000"/>
                </a:solidFill>
              </a:rPr>
              <a:t>Bàn phím </a:t>
            </a:r>
            <a:r>
              <a:rPr lang="vi-VN" sz="2400" dirty="0">
                <a:solidFill>
                  <a:srgbClr val="3333CC"/>
                </a:solidFill>
              </a:rPr>
              <a:t>dùng để nhập văn bản và gửi tín hiệu vào cho máy tính.</a:t>
            </a:r>
            <a:endParaRPr lang="en-US" sz="2400" dirty="0">
              <a:solidFill>
                <a:srgbClr val="3333CC"/>
              </a:solidFill>
            </a:endParaRPr>
          </a:p>
          <a:p>
            <a:pPr marL="403225" indent="-403225" algn="just">
              <a:lnSpc>
                <a:spcPct val="114000"/>
              </a:lnSpc>
            </a:pPr>
            <a:r>
              <a:rPr lang="vi-VN" sz="2400" dirty="0">
                <a:solidFill>
                  <a:srgbClr val="3333CC"/>
                </a:solidFill>
              </a:rPr>
              <a:t>d. </a:t>
            </a:r>
            <a:r>
              <a:rPr lang="vi-VN" sz="2400" dirty="0">
                <a:solidFill>
                  <a:srgbClr val="FF0000"/>
                </a:solidFill>
              </a:rPr>
              <a:t>Chuột máy tính </a:t>
            </a:r>
            <a:r>
              <a:rPr lang="vi-VN" sz="2400" dirty="0">
                <a:solidFill>
                  <a:srgbClr val="3333CC"/>
                </a:solidFill>
              </a:rPr>
              <a:t>giúp điều khiển máy tính thuận tiện hơn. </a:t>
            </a:r>
            <a:endParaRPr lang="en-US" sz="2400" dirty="0">
              <a:solidFill>
                <a:srgbClr val="3333CC"/>
              </a:solidFill>
            </a:endParaRPr>
          </a:p>
          <a:p>
            <a:pPr marL="403225" indent="-403225" algn="just">
              <a:lnSpc>
                <a:spcPct val="114000"/>
              </a:lnSpc>
            </a:pPr>
            <a:r>
              <a:rPr lang="vi-VN" sz="2400" dirty="0">
                <a:solidFill>
                  <a:srgbClr val="3333CC"/>
                </a:solidFill>
              </a:rPr>
              <a:t>e. </a:t>
            </a:r>
            <a:r>
              <a:rPr lang="vi-VN" sz="2400" dirty="0">
                <a:solidFill>
                  <a:srgbClr val="FF0000"/>
                </a:solidFill>
              </a:rPr>
              <a:t>Loa </a:t>
            </a:r>
            <a:r>
              <a:rPr lang="vi-VN" sz="2400" dirty="0">
                <a:solidFill>
                  <a:srgbClr val="3333CC"/>
                </a:solidFill>
              </a:rPr>
              <a:t>dùng để phát âm thanh. </a:t>
            </a:r>
            <a:endParaRPr lang="en-US" sz="2400" b="1"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081682" y="2913387"/>
            <a:ext cx="3688416" cy="2102366"/>
          </a:xfrm>
          <a:prstGeom prst="rect">
            <a:avLst/>
          </a:prstGeom>
        </p:spPr>
      </p:pic>
      <p:sp>
        <p:nvSpPr>
          <p:cNvPr id="4" name="Oval 3"/>
          <p:cNvSpPr/>
          <p:nvPr/>
        </p:nvSpPr>
        <p:spPr>
          <a:xfrm>
            <a:off x="8081682" y="3133164"/>
            <a:ext cx="995083" cy="17659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903913" y="3271480"/>
            <a:ext cx="1627094" cy="1071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916133" y="4481079"/>
            <a:ext cx="1760831" cy="5346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578523" y="4451165"/>
            <a:ext cx="645008" cy="4871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0356805" y="3453346"/>
            <a:ext cx="1462474" cy="10277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41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500"/>
                                        <p:tgtEl>
                                          <p:spTgt spid="14">
                                            <p:txEl>
                                              <p:pRg st="1" end="1"/>
                                            </p:txEl>
                                          </p:spTgt>
                                        </p:tgtEl>
                                      </p:cBhvr>
                                    </p:animEffec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500"/>
                                        <p:tgtEl>
                                          <p:spTgt spid="14">
                                            <p:txEl>
                                              <p:pRg st="2" end="2"/>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500"/>
                                        <p:tgtEl>
                                          <p:spTgt spid="14">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xit" presetSubtype="0" fill="hold" grpId="1" nodeType="with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xEl>
                                              <p:pRg st="4" end="4"/>
                                            </p:txEl>
                                          </p:spTgt>
                                        </p:tgtEl>
                                        <p:attrNameLst>
                                          <p:attrName>style.visibility</p:attrName>
                                        </p:attrNameLst>
                                      </p:cBhvr>
                                      <p:to>
                                        <p:strVal val="visible"/>
                                      </p:to>
                                    </p:set>
                                    <p:animEffect transition="in" filter="fade">
                                      <p:cBhvr>
                                        <p:cTn id="48" dur="500"/>
                                        <p:tgtEl>
                                          <p:spTgt spid="14">
                                            <p:txEl>
                                              <p:pRg st="4" end="4"/>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xit" presetSubtype="0" fill="hold" grpId="1"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6" grpId="0" animBg="1"/>
      <p:bldP spid="16" grpId="1" animBg="1"/>
      <p:bldP spid="17" grpId="0" animBg="1"/>
      <p:bldP spid="17" grpId="1" animBg="1"/>
      <p:bldP spid="18" grpId="0" animBg="1"/>
      <p:bldP spid="18" grpId="1"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84094" y="1102433"/>
            <a:ext cx="11185284" cy="5486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865174" y="232761"/>
            <a:ext cx="4353220" cy="595086"/>
            <a:chOff x="3865174" y="232761"/>
            <a:chExt cx="4353220" cy="595086"/>
          </a:xfrm>
        </p:grpSpPr>
        <p:sp>
          <p:nvSpPr>
            <p:cNvPr id="6" name="Rounded Rectangle 5"/>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 name="Picture 1"/>
            <p:cNvPicPr>
              <a:picLocks noChangeAspect="1"/>
            </p:cNvPicPr>
            <p:nvPr/>
          </p:nvPicPr>
          <p:blipFill>
            <a:blip r:embed="rId2"/>
            <a:stretch>
              <a:fillRect/>
            </a:stretch>
          </p:blipFill>
          <p:spPr>
            <a:xfrm>
              <a:off x="4663621" y="254079"/>
              <a:ext cx="571500" cy="552450"/>
            </a:xfrm>
            <a:prstGeom prst="rect">
              <a:avLst/>
            </a:prstGeom>
          </p:spPr>
        </p:pic>
      </p:grpSp>
      <p:grpSp>
        <p:nvGrpSpPr>
          <p:cNvPr id="11" name="Group 10"/>
          <p:cNvGrpSpPr/>
          <p:nvPr/>
        </p:nvGrpSpPr>
        <p:grpSpPr>
          <a:xfrm>
            <a:off x="1005516" y="1296577"/>
            <a:ext cx="6975563" cy="584775"/>
            <a:chOff x="712076" y="1405392"/>
            <a:chExt cx="6975563" cy="584775"/>
          </a:xfrm>
        </p:grpSpPr>
        <p:grpSp>
          <p:nvGrpSpPr>
            <p:cNvPr id="12" name="Group 11"/>
            <p:cNvGrpSpPr/>
            <p:nvPr/>
          </p:nvGrpSpPr>
          <p:grpSpPr>
            <a:xfrm>
              <a:off x="712076" y="1405392"/>
              <a:ext cx="445956" cy="584775"/>
              <a:chOff x="1104838" y="1405332"/>
              <a:chExt cx="445956" cy="584775"/>
            </a:xfrm>
          </p:grpSpPr>
          <p:sp>
            <p:nvSpPr>
              <p:cNvPr id="14" name="Rectangle 13"/>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TextBox 12"/>
            <p:cNvSpPr txBox="1"/>
            <p:nvPr/>
          </p:nvSpPr>
          <p:spPr>
            <a:xfrm>
              <a:off x="1219202" y="1459948"/>
              <a:ext cx="6468437"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tính</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bảng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điện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thoại</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thông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minh</a:t>
              </a:r>
            </a:p>
          </p:txBody>
        </p:sp>
      </p:grpSp>
      <p:pic>
        <p:nvPicPr>
          <p:cNvPr id="4" name="Picture 3"/>
          <p:cNvPicPr>
            <a:picLocks noChangeAspect="1"/>
          </p:cNvPicPr>
          <p:nvPr/>
        </p:nvPicPr>
        <p:blipFill>
          <a:blip r:embed="rId3"/>
          <a:stretch>
            <a:fillRect/>
          </a:stretch>
        </p:blipFill>
        <p:spPr>
          <a:xfrm>
            <a:off x="2329996" y="2231257"/>
            <a:ext cx="2619375" cy="3228975"/>
          </a:xfrm>
          <a:prstGeom prst="rect">
            <a:avLst/>
          </a:prstGeom>
        </p:spPr>
      </p:pic>
      <p:pic>
        <p:nvPicPr>
          <p:cNvPr id="5" name="Picture 4"/>
          <p:cNvPicPr>
            <a:picLocks noChangeAspect="1"/>
          </p:cNvPicPr>
          <p:nvPr/>
        </p:nvPicPr>
        <p:blipFill>
          <a:blip r:embed="rId4"/>
          <a:stretch>
            <a:fillRect/>
          </a:stretch>
        </p:blipFill>
        <p:spPr>
          <a:xfrm>
            <a:off x="7489170" y="2974207"/>
            <a:ext cx="1247775" cy="2486025"/>
          </a:xfrm>
          <a:prstGeom prst="rect">
            <a:avLst/>
          </a:prstGeom>
        </p:spPr>
      </p:pic>
      <p:sp>
        <p:nvSpPr>
          <p:cNvPr id="21" name="TextBox 20"/>
          <p:cNvSpPr txBox="1"/>
          <p:nvPr/>
        </p:nvSpPr>
        <p:spPr>
          <a:xfrm>
            <a:off x="2652072" y="5593757"/>
            <a:ext cx="1975221" cy="430887"/>
          </a:xfrm>
          <a:prstGeom prst="rect">
            <a:avLst/>
          </a:prstGeom>
          <a:noFill/>
        </p:spPr>
        <p:txBody>
          <a:bodyPr wrap="none" rtlCol="0">
            <a:spAutoFit/>
          </a:bodyPr>
          <a:lstStyle/>
          <a:p>
            <a:r>
              <a:rPr lang="en-US" sz="2200" dirty="0" err="1">
                <a:solidFill>
                  <a:srgbClr val="FF0000"/>
                </a:solidFill>
                <a:latin typeface="Arial" panose="020B0604020202020204" pitchFamily="34" charset="0"/>
                <a:cs typeface="Arial" panose="020B0604020202020204" pitchFamily="34" charset="0"/>
              </a:rPr>
              <a:t>Máy</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tính</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bảng</a:t>
            </a:r>
            <a:endParaRPr lang="en-US" sz="2200"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725239" y="5519374"/>
            <a:ext cx="2932213" cy="430887"/>
          </a:xfrm>
          <a:prstGeom prst="rect">
            <a:avLst/>
          </a:prstGeom>
          <a:noFill/>
        </p:spPr>
        <p:txBody>
          <a:bodyPr wrap="none" rtlCol="0">
            <a:spAutoFit/>
          </a:bodyPr>
          <a:lstStyle/>
          <a:p>
            <a:r>
              <a:rPr lang="en-US" sz="2200" dirty="0" err="1">
                <a:solidFill>
                  <a:srgbClr val="FF0000"/>
                </a:solidFill>
                <a:latin typeface="Arial" panose="020B0604020202020204" pitchFamily="34" charset="0"/>
                <a:cs typeface="Arial" panose="020B0604020202020204" pitchFamily="34" charset="0"/>
              </a:rPr>
              <a:t>Điện</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thoại</a:t>
            </a:r>
            <a:r>
              <a:rPr lang="en-US" sz="2200" dirty="0">
                <a:solidFill>
                  <a:srgbClr val="FF0000"/>
                </a:solidFill>
                <a:latin typeface="Arial" panose="020B0604020202020204" pitchFamily="34" charset="0"/>
                <a:cs typeface="Arial" panose="020B0604020202020204" pitchFamily="34" charset="0"/>
              </a:rPr>
              <a:t> </a:t>
            </a:r>
            <a:r>
              <a:rPr lang="en-US" sz="2200" dirty="0" err="1">
                <a:solidFill>
                  <a:srgbClr val="FF0000"/>
                </a:solidFill>
                <a:latin typeface="Arial" panose="020B0604020202020204" pitchFamily="34" charset="0"/>
                <a:cs typeface="Arial" panose="020B0604020202020204" pitchFamily="34" charset="0"/>
              </a:rPr>
              <a:t>thông</a:t>
            </a:r>
            <a:r>
              <a:rPr lang="en-US" sz="2200" dirty="0">
                <a:solidFill>
                  <a:srgbClr val="FF0000"/>
                </a:solidFill>
                <a:latin typeface="Arial" panose="020B0604020202020204" pitchFamily="34" charset="0"/>
                <a:cs typeface="Arial" panose="020B0604020202020204" pitchFamily="34" charset="0"/>
              </a:rPr>
              <a:t> minh</a:t>
            </a:r>
          </a:p>
        </p:txBody>
      </p:sp>
    </p:spTree>
    <p:extLst>
      <p:ext uri="{BB962C8B-B14F-4D97-AF65-F5344CB8AC3E}">
        <p14:creationId xmlns:p14="http://schemas.microsoft.com/office/powerpoint/2010/main" val="41656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14190" y="1102433"/>
            <a:ext cx="11255188" cy="5486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865174" y="232761"/>
            <a:ext cx="4353220" cy="595086"/>
            <a:chOff x="3865174" y="232761"/>
            <a:chExt cx="4353220" cy="595086"/>
          </a:xfrm>
        </p:grpSpPr>
        <p:sp>
          <p:nvSpPr>
            <p:cNvPr id="6" name="Rounded Rectangle 5"/>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 name="Picture 1"/>
            <p:cNvPicPr>
              <a:picLocks noChangeAspect="1"/>
            </p:cNvPicPr>
            <p:nvPr/>
          </p:nvPicPr>
          <p:blipFill>
            <a:blip r:embed="rId2"/>
            <a:stretch>
              <a:fillRect/>
            </a:stretch>
          </p:blipFill>
          <p:spPr>
            <a:xfrm>
              <a:off x="4663621" y="254079"/>
              <a:ext cx="571500" cy="552450"/>
            </a:xfrm>
            <a:prstGeom prst="rect">
              <a:avLst/>
            </a:prstGeom>
          </p:spPr>
        </p:pic>
      </p:grpSp>
      <p:grpSp>
        <p:nvGrpSpPr>
          <p:cNvPr id="11" name="Group 10"/>
          <p:cNvGrpSpPr/>
          <p:nvPr/>
        </p:nvGrpSpPr>
        <p:grpSpPr>
          <a:xfrm>
            <a:off x="1005516" y="1189001"/>
            <a:ext cx="6975563" cy="584775"/>
            <a:chOff x="712076" y="1405392"/>
            <a:chExt cx="6975563" cy="584775"/>
          </a:xfrm>
        </p:grpSpPr>
        <p:grpSp>
          <p:nvGrpSpPr>
            <p:cNvPr id="12" name="Group 11"/>
            <p:cNvGrpSpPr/>
            <p:nvPr/>
          </p:nvGrpSpPr>
          <p:grpSpPr>
            <a:xfrm>
              <a:off x="712076" y="1405392"/>
              <a:ext cx="445956" cy="584775"/>
              <a:chOff x="1104838" y="1405332"/>
              <a:chExt cx="445956" cy="584775"/>
            </a:xfrm>
          </p:grpSpPr>
          <p:sp>
            <p:nvSpPr>
              <p:cNvPr id="14" name="Rectangle 13"/>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TextBox 12"/>
            <p:cNvSpPr txBox="1"/>
            <p:nvPr/>
          </p:nvSpPr>
          <p:spPr>
            <a:xfrm>
              <a:off x="1219202" y="1459948"/>
              <a:ext cx="6468437"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tính</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bảng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điện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thoại</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thông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minh</a:t>
              </a:r>
            </a:p>
          </p:txBody>
        </p:sp>
      </p:grpSp>
      <p:sp>
        <p:nvSpPr>
          <p:cNvPr id="16" name="Rounded Rectangle 15"/>
          <p:cNvSpPr/>
          <p:nvPr/>
        </p:nvSpPr>
        <p:spPr>
          <a:xfrm>
            <a:off x="780367" y="2119323"/>
            <a:ext cx="4988859" cy="4338990"/>
          </a:xfrm>
          <a:prstGeom prst="roundRect">
            <a:avLst/>
          </a:prstGeom>
          <a:solidFill>
            <a:schemeClr val="bg1"/>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33180" y="1845075"/>
            <a:ext cx="2683237" cy="502457"/>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chẵn</a:t>
            </a:r>
            <a:endParaRPr lang="en-US" sz="2400" b="1" dirty="0">
              <a:latin typeface="Arial" panose="020B0604020202020204" pitchFamily="34" charset="0"/>
              <a:cs typeface="Arial" panose="020B0604020202020204" pitchFamily="34" charset="0"/>
            </a:endParaRPr>
          </a:p>
        </p:txBody>
      </p:sp>
      <p:sp>
        <p:nvSpPr>
          <p:cNvPr id="18" name="Rounded Rectangle 17"/>
          <p:cNvSpPr/>
          <p:nvPr/>
        </p:nvSpPr>
        <p:spPr>
          <a:xfrm>
            <a:off x="6282100" y="2149945"/>
            <a:ext cx="5062860" cy="4277747"/>
          </a:xfrm>
          <a:prstGeom prst="roundRect">
            <a:avLst/>
          </a:prstGeom>
          <a:solidFill>
            <a:schemeClr val="bg1"/>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10807" y="1894449"/>
            <a:ext cx="2445135" cy="505505"/>
          </a:xfrm>
          <a:prstGeom prst="ellipse">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lẻ</a:t>
            </a:r>
            <a:endParaRPr lang="en-US" sz="2400" b="1" dirty="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291" y="1957806"/>
            <a:ext cx="1792747" cy="1417406"/>
          </a:xfrm>
          <a:prstGeom prst="rect">
            <a:avLst/>
          </a:prstGeom>
        </p:spPr>
      </p:pic>
      <p:sp>
        <p:nvSpPr>
          <p:cNvPr id="21" name="TextBox 20"/>
          <p:cNvSpPr txBox="1"/>
          <p:nvPr/>
        </p:nvSpPr>
        <p:spPr>
          <a:xfrm>
            <a:off x="807261" y="4253670"/>
            <a:ext cx="4907739" cy="2057999"/>
          </a:xfrm>
          <a:prstGeom prst="rect">
            <a:avLst/>
          </a:prstGeom>
          <a:noFill/>
        </p:spPr>
        <p:txBody>
          <a:bodyPr wrap="square" rtlCol="0">
            <a:spAutoFit/>
          </a:bodyPr>
          <a:lstStyle/>
          <a:p>
            <a:pPr marL="342900" indent="-342900" algn="just">
              <a:lnSpc>
                <a:spcPct val="120000"/>
              </a:lnSpc>
              <a:buClr>
                <a:srgbClr val="FF0000"/>
              </a:buClr>
              <a:buFont typeface="Wingdings" panose="05000000000000000000" pitchFamily="2" charset="2"/>
              <a:buChar char="q"/>
            </a:pPr>
            <a:r>
              <a:rPr lang="en-US" sz="2200" b="1" spc="-150" dirty="0" err="1">
                <a:solidFill>
                  <a:srgbClr val="3333CC"/>
                </a:solidFill>
                <a:latin typeface="Arial" panose="020B0604020202020204" pitchFamily="34" charset="0"/>
                <a:cs typeface="Arial" panose="020B0604020202020204" pitchFamily="34" charset="0"/>
              </a:rPr>
              <a:t>Em</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hãy</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trao</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đổi</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với</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bạn</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và</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cho</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biế</a:t>
            </a:r>
            <a:r>
              <a:rPr lang="en-US" sz="2200" spc="-150" dirty="0" err="1">
                <a:solidFill>
                  <a:srgbClr val="3333CC"/>
                </a:solidFill>
                <a:latin typeface="Arial" panose="020B0604020202020204" pitchFamily="34" charset="0"/>
                <a:cs typeface="Arial" panose="020B0604020202020204" pitchFamily="34" charset="0"/>
              </a:rPr>
              <a:t>t</a:t>
            </a:r>
            <a:r>
              <a:rPr lang="en-US" sz="2200" spc="-150" dirty="0">
                <a:solidFill>
                  <a:srgbClr val="3333CC"/>
                </a:solidFill>
                <a:latin typeface="Arial" panose="020B0604020202020204" pitchFamily="34" charset="0"/>
                <a:cs typeface="Arial" panose="020B0604020202020204" pitchFamily="34" charset="0"/>
              </a:rPr>
              <a:t>:</a:t>
            </a:r>
          </a:p>
          <a:p>
            <a:pPr marL="511175" indent="-228600" algn="just">
              <a:spcBef>
                <a:spcPts val="800"/>
              </a:spcBef>
              <a:buClr>
                <a:srgbClr val="FF0000"/>
              </a:buClr>
              <a:buFont typeface="Arial" panose="020B0604020202020204" pitchFamily="34" charset="0"/>
              <a:buChar char="•"/>
            </a:pPr>
            <a:r>
              <a:rPr lang="en-US" sz="2200" spc="-150" dirty="0" err="1">
                <a:solidFill>
                  <a:srgbClr val="3333CC"/>
                </a:solidFill>
                <a:latin typeface="Arial" panose="020B0604020202020204" pitchFamily="34" charset="0"/>
                <a:cs typeface="Arial" panose="020B0604020202020204" pitchFamily="34" charset="0"/>
              </a:rPr>
              <a:t>Tên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các</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thành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phần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của</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máy</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tính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bảng</a:t>
            </a:r>
            <a:r>
              <a:rPr lang="en-US" sz="2200" spc="-150" dirty="0">
                <a:solidFill>
                  <a:srgbClr val="3333CC"/>
                </a:solidFill>
                <a:latin typeface="Arial" panose="020B0604020202020204" pitchFamily="34" charset="0"/>
                <a:cs typeface="Arial" panose="020B0604020202020204" pitchFamily="34" charset="0"/>
              </a:rPr>
              <a:t>.</a:t>
            </a:r>
          </a:p>
          <a:p>
            <a:pPr marL="511175" indent="-228600" algn="just">
              <a:spcBef>
                <a:spcPts val="800"/>
              </a:spcBef>
              <a:buClr>
                <a:srgbClr val="FF0000"/>
              </a:buClr>
              <a:buFont typeface="Arial" panose="020B0604020202020204" pitchFamily="34" charset="0"/>
              <a:buChar char="•"/>
            </a:pPr>
            <a:r>
              <a:rPr lang="en-US" sz="2200" spc="-150" dirty="0">
                <a:solidFill>
                  <a:srgbClr val="3333CC"/>
                </a:solidFill>
                <a:latin typeface="Arial" panose="020B0604020202020204" pitchFamily="34" charset="0"/>
                <a:cs typeface="Arial" panose="020B0604020202020204" pitchFamily="34" charset="0"/>
              </a:rPr>
              <a:t>So </a:t>
            </a:r>
            <a:r>
              <a:rPr lang="en-US" sz="2200" spc="-150" dirty="0" err="1">
                <a:solidFill>
                  <a:srgbClr val="3333CC"/>
                </a:solidFill>
                <a:latin typeface="Arial" panose="020B0604020202020204" pitchFamily="34" charset="0"/>
                <a:cs typeface="Arial" panose="020B0604020202020204" pitchFamily="34" charset="0"/>
              </a:rPr>
              <a:t>sánh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các</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thành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phần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đó</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với</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các</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thành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phần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của</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máy</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tính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để</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bàn</a:t>
            </a:r>
            <a:endParaRPr lang="en-US" sz="2200" spc="-150" dirty="0">
              <a:solidFill>
                <a:srgbClr val="3333CC"/>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2566635" y="2419191"/>
            <a:ext cx="1416325" cy="1812772"/>
          </a:xfrm>
          <a:prstGeom prst="rect">
            <a:avLst/>
          </a:prstGeom>
        </p:spPr>
      </p:pic>
      <p:sp>
        <p:nvSpPr>
          <p:cNvPr id="24" name="TextBox 23"/>
          <p:cNvSpPr txBox="1"/>
          <p:nvPr/>
        </p:nvSpPr>
        <p:spPr>
          <a:xfrm>
            <a:off x="6308994" y="4245410"/>
            <a:ext cx="4945177" cy="2057999"/>
          </a:xfrm>
          <a:prstGeom prst="rect">
            <a:avLst/>
          </a:prstGeom>
          <a:noFill/>
        </p:spPr>
        <p:txBody>
          <a:bodyPr wrap="square" rtlCol="0">
            <a:spAutoFit/>
          </a:bodyPr>
          <a:lstStyle/>
          <a:p>
            <a:pPr marL="342900" indent="-342900" algn="just">
              <a:lnSpc>
                <a:spcPct val="120000"/>
              </a:lnSpc>
              <a:buClr>
                <a:srgbClr val="FF0000"/>
              </a:buClr>
              <a:buFont typeface="Wingdings" panose="05000000000000000000" pitchFamily="2" charset="2"/>
              <a:buChar char="q"/>
            </a:pPr>
            <a:r>
              <a:rPr lang="en-US" sz="2200" b="1" spc="-150" dirty="0" err="1">
                <a:solidFill>
                  <a:srgbClr val="3333CC"/>
                </a:solidFill>
                <a:latin typeface="Arial" panose="020B0604020202020204" pitchFamily="34" charset="0"/>
                <a:cs typeface="Arial" panose="020B0604020202020204" pitchFamily="34" charset="0"/>
              </a:rPr>
              <a:t>Em</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hãy</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trao</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đổi</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với</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bạn</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và</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cho</a:t>
            </a:r>
            <a:r>
              <a:rPr lang="en-US" sz="2200" b="1" spc="-150" dirty="0">
                <a:solidFill>
                  <a:srgbClr val="3333CC"/>
                </a:solidFill>
                <a:latin typeface="Arial" panose="020B0604020202020204" pitchFamily="34" charset="0"/>
                <a:cs typeface="Arial" panose="020B0604020202020204" pitchFamily="34" charset="0"/>
              </a:rPr>
              <a:t> </a:t>
            </a:r>
            <a:r>
              <a:rPr lang="en-US" sz="2200" b="1" spc="-150" dirty="0" err="1">
                <a:solidFill>
                  <a:srgbClr val="3333CC"/>
                </a:solidFill>
                <a:latin typeface="Arial" panose="020B0604020202020204" pitchFamily="34" charset="0"/>
                <a:cs typeface="Arial" panose="020B0604020202020204" pitchFamily="34" charset="0"/>
              </a:rPr>
              <a:t>biế</a:t>
            </a:r>
            <a:r>
              <a:rPr lang="en-US" sz="2200" spc="-150" dirty="0" err="1">
                <a:solidFill>
                  <a:srgbClr val="3333CC"/>
                </a:solidFill>
                <a:latin typeface="Arial" panose="020B0604020202020204" pitchFamily="34" charset="0"/>
                <a:cs typeface="Arial" panose="020B0604020202020204" pitchFamily="34" charset="0"/>
              </a:rPr>
              <a:t>t</a:t>
            </a:r>
            <a:r>
              <a:rPr lang="en-US" sz="2200" spc="-150" dirty="0">
                <a:solidFill>
                  <a:srgbClr val="3333CC"/>
                </a:solidFill>
                <a:latin typeface="Arial" panose="020B0604020202020204" pitchFamily="34" charset="0"/>
                <a:cs typeface="Arial" panose="020B0604020202020204" pitchFamily="34" charset="0"/>
              </a:rPr>
              <a:t>:</a:t>
            </a:r>
          </a:p>
          <a:p>
            <a:pPr marL="511175" indent="-228600" algn="just">
              <a:spcBef>
                <a:spcPts val="800"/>
              </a:spcBef>
              <a:buClr>
                <a:srgbClr val="FF0000"/>
              </a:buClr>
              <a:buFont typeface="Arial" panose="020B0604020202020204" pitchFamily="34" charset="0"/>
              <a:buChar char="•"/>
            </a:pPr>
            <a:r>
              <a:rPr lang="en-US" sz="2200" spc="-150" dirty="0" err="1">
                <a:solidFill>
                  <a:srgbClr val="3333CC"/>
                </a:solidFill>
                <a:latin typeface="Arial" panose="020B0604020202020204" pitchFamily="34" charset="0"/>
                <a:cs typeface="Arial" panose="020B0604020202020204" pitchFamily="34" charset="0"/>
              </a:rPr>
              <a:t>Tên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các</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thành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phần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của</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điện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thoại</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thông</a:t>
            </a:r>
            <a:r>
              <a:rPr lang="en-US" sz="2200" spc="-150" dirty="0">
                <a:solidFill>
                  <a:srgbClr val="3333CC"/>
                </a:solidFill>
                <a:latin typeface="Arial" panose="020B0604020202020204" pitchFamily="34" charset="0"/>
                <a:cs typeface="Arial" panose="020B0604020202020204" pitchFamily="34" charset="0"/>
              </a:rPr>
              <a:t> minh.</a:t>
            </a:r>
          </a:p>
          <a:p>
            <a:pPr marL="511175" indent="-228600" algn="just">
              <a:spcBef>
                <a:spcPts val="800"/>
              </a:spcBef>
              <a:buClr>
                <a:srgbClr val="FF0000"/>
              </a:buClr>
              <a:buFont typeface="Arial" panose="020B0604020202020204" pitchFamily="34" charset="0"/>
              <a:buChar char="•"/>
            </a:pPr>
            <a:r>
              <a:rPr lang="en-US" sz="2200" spc="-150" dirty="0">
                <a:solidFill>
                  <a:srgbClr val="3333CC"/>
                </a:solidFill>
                <a:latin typeface="Arial" panose="020B0604020202020204" pitchFamily="34" charset="0"/>
                <a:cs typeface="Arial" panose="020B0604020202020204" pitchFamily="34" charset="0"/>
              </a:rPr>
              <a:t>So </a:t>
            </a:r>
            <a:r>
              <a:rPr lang="en-US" sz="2200" spc="-150" dirty="0" err="1">
                <a:solidFill>
                  <a:srgbClr val="3333CC"/>
                </a:solidFill>
                <a:latin typeface="Arial" panose="020B0604020202020204" pitchFamily="34" charset="0"/>
                <a:cs typeface="Arial" panose="020B0604020202020204" pitchFamily="34" charset="0"/>
              </a:rPr>
              <a:t>sánh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các</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thành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phần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đó</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với</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các</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thành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phần</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của</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máy</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tính</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để</a:t>
            </a:r>
            <a:r>
              <a:rPr lang="en-US" sz="2200" spc="-150" dirty="0">
                <a:solidFill>
                  <a:srgbClr val="3333CC"/>
                </a:solidFill>
                <a:latin typeface="Arial" panose="020B0604020202020204" pitchFamily="34" charset="0"/>
                <a:cs typeface="Arial" panose="020B0604020202020204" pitchFamily="34" charset="0"/>
              </a:rPr>
              <a:t> </a:t>
            </a:r>
            <a:r>
              <a:rPr lang="en-US" sz="2200" spc="-150" dirty="0" err="1">
                <a:solidFill>
                  <a:srgbClr val="3333CC"/>
                </a:solidFill>
                <a:latin typeface="Arial" panose="020B0604020202020204" pitchFamily="34" charset="0"/>
                <a:cs typeface="Arial" panose="020B0604020202020204" pitchFamily="34" charset="0"/>
              </a:rPr>
              <a:t>bàn</a:t>
            </a:r>
            <a:endParaRPr lang="en-US" sz="2200" spc="-150" dirty="0">
              <a:solidFill>
                <a:srgbClr val="3333CC"/>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5"/>
          <a:stretch>
            <a:fillRect/>
          </a:stretch>
        </p:blipFill>
        <p:spPr>
          <a:xfrm>
            <a:off x="8448821" y="2454745"/>
            <a:ext cx="885264" cy="1763771"/>
          </a:xfrm>
          <a:prstGeom prst="rect">
            <a:avLst/>
          </a:prstGeom>
        </p:spPr>
      </p:pic>
    </p:spTree>
    <p:extLst>
      <p:ext uri="{BB962C8B-B14F-4D97-AF65-F5344CB8AC3E}">
        <p14:creationId xmlns:p14="http://schemas.microsoft.com/office/powerpoint/2010/main" val="261975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3285443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7222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148186"/>
          </a:xfrm>
        </p:spPr>
      </p:pic>
    </p:spTree>
    <p:extLst>
      <p:ext uri="{BB962C8B-B14F-4D97-AF65-F5344CB8AC3E}">
        <p14:creationId xmlns:p14="http://schemas.microsoft.com/office/powerpoint/2010/main" val="3811780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1" cy="6856735"/>
          </a:xfrm>
        </p:spPr>
      </p:pic>
    </p:spTree>
    <p:extLst>
      <p:ext uri="{BB962C8B-B14F-4D97-AF65-F5344CB8AC3E}">
        <p14:creationId xmlns:p14="http://schemas.microsoft.com/office/powerpoint/2010/main" val="237830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F65614-BBFA-493D-6EE1-0468D3579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0" y="4968"/>
            <a:ext cx="12183166" cy="685303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8939" y="2554357"/>
            <a:ext cx="4687123" cy="430364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6921" y="4492487"/>
            <a:ext cx="2317752" cy="2122593"/>
          </a:xfrm>
          <a:prstGeom prst="rect">
            <a:avLst/>
          </a:prstGeom>
        </p:spPr>
      </p:pic>
      <p:sp>
        <p:nvSpPr>
          <p:cNvPr id="4" name="Explosion 1 3"/>
          <p:cNvSpPr/>
          <p:nvPr/>
        </p:nvSpPr>
        <p:spPr>
          <a:xfrm>
            <a:off x="0" y="5854148"/>
            <a:ext cx="914400" cy="9144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xplosion 1 4"/>
          <p:cNvSpPr/>
          <p:nvPr/>
        </p:nvSpPr>
        <p:spPr>
          <a:xfrm>
            <a:off x="3375583" y="96905"/>
            <a:ext cx="5440833" cy="3120887"/>
          </a:xfrm>
          <a:prstGeom prst="irregularSeal1">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effectLst>
                  <a:outerShdw blurRad="50800" dist="38100" dir="5400000" algn="t"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KHỞI ĐỘNG</a:t>
            </a:r>
            <a:endParaRPr lang="en-US" sz="3600" b="1" dirty="0">
              <a:solidFill>
                <a:srgbClr val="FF0000"/>
              </a:solidFill>
              <a:effectLst>
                <a:outerShdw blurRad="50800" dist="38100" dir="5400000" algn="t"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99382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84094" y="1102433"/>
            <a:ext cx="11185284" cy="54866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865174" y="232761"/>
            <a:ext cx="4353220" cy="595086"/>
            <a:chOff x="3865174" y="232761"/>
            <a:chExt cx="4353220" cy="595086"/>
          </a:xfrm>
        </p:grpSpPr>
        <p:sp>
          <p:nvSpPr>
            <p:cNvPr id="6" name="Rounded Rectangle 5"/>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 name="Picture 1"/>
            <p:cNvPicPr>
              <a:picLocks noChangeAspect="1"/>
            </p:cNvPicPr>
            <p:nvPr/>
          </p:nvPicPr>
          <p:blipFill>
            <a:blip r:embed="rId2"/>
            <a:stretch>
              <a:fillRect/>
            </a:stretch>
          </p:blipFill>
          <p:spPr>
            <a:xfrm>
              <a:off x="4663621" y="254079"/>
              <a:ext cx="571500" cy="552450"/>
            </a:xfrm>
            <a:prstGeom prst="rect">
              <a:avLst/>
            </a:prstGeom>
          </p:spPr>
        </p:pic>
      </p:grpSp>
      <p:grpSp>
        <p:nvGrpSpPr>
          <p:cNvPr id="11" name="Group 10"/>
          <p:cNvGrpSpPr/>
          <p:nvPr/>
        </p:nvGrpSpPr>
        <p:grpSpPr>
          <a:xfrm>
            <a:off x="1139986" y="1323471"/>
            <a:ext cx="6975563" cy="584775"/>
            <a:chOff x="712076" y="1405392"/>
            <a:chExt cx="6975563" cy="584775"/>
          </a:xfrm>
        </p:grpSpPr>
        <p:grpSp>
          <p:nvGrpSpPr>
            <p:cNvPr id="12" name="Group 11"/>
            <p:cNvGrpSpPr/>
            <p:nvPr/>
          </p:nvGrpSpPr>
          <p:grpSpPr>
            <a:xfrm>
              <a:off x="712076" y="1405392"/>
              <a:ext cx="445956" cy="584775"/>
              <a:chOff x="1104838" y="1405332"/>
              <a:chExt cx="445956" cy="584775"/>
            </a:xfrm>
          </p:grpSpPr>
          <p:sp>
            <p:nvSpPr>
              <p:cNvPr id="14" name="Rectangle 13"/>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TextBox 12"/>
            <p:cNvSpPr txBox="1"/>
            <p:nvPr/>
          </p:nvSpPr>
          <p:spPr>
            <a:xfrm>
              <a:off x="1219202" y="1459948"/>
              <a:ext cx="6468437" cy="492443"/>
            </a:xfrm>
            <a:prstGeom prst="rect">
              <a:avLst/>
            </a:prstGeom>
            <a:noFill/>
          </p:spPr>
          <p:txBody>
            <a:bodyPr wrap="none" rtlCol="0">
              <a:spAutoFit/>
            </a:bodyPr>
            <a:lstStyle/>
            <a:p>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Máy</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tính</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bảng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và</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điện</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thoại</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a:t>
              </a:r>
              <a:r>
                <a:rPr lang="en-US" sz="2600" b="1" dirty="0" err="1">
                  <a:solidFill>
                    <a:srgbClr val="3333CC"/>
                  </a:solidFill>
                  <a:latin typeface="Arial" panose="020B0604020202020204" pitchFamily="34" charset="0"/>
                  <a:ea typeface="Tahoma" panose="020B0604030504040204" pitchFamily="34" charset="0"/>
                  <a:cs typeface="Arial" panose="020B0604020202020204" pitchFamily="34" charset="0"/>
                </a:rPr>
                <a:t>thông</a:t>
              </a:r>
              <a:r>
                <a:rPr lang="en-US" sz="2600" b="1" dirty="0">
                  <a:solidFill>
                    <a:srgbClr val="3333CC"/>
                  </a:solidFill>
                  <a:latin typeface="Arial" panose="020B0604020202020204" pitchFamily="34" charset="0"/>
                  <a:ea typeface="Tahoma" panose="020B0604030504040204" pitchFamily="34" charset="0"/>
                  <a:cs typeface="Arial" panose="020B0604020202020204" pitchFamily="34" charset="0"/>
                </a:rPr>
                <a:t> minh</a:t>
              </a:r>
            </a:p>
          </p:txBody>
        </p:sp>
      </p:grpSp>
      <p:sp>
        <p:nvSpPr>
          <p:cNvPr id="16" name="Horizontal Scroll 15"/>
          <p:cNvSpPr/>
          <p:nvPr/>
        </p:nvSpPr>
        <p:spPr>
          <a:xfrm>
            <a:off x="1537728" y="2508908"/>
            <a:ext cx="9018214" cy="2926417"/>
          </a:xfrm>
          <a:prstGeom prst="horizontalScroll">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b="1" dirty="0"/>
              <a:t>Máy tính bảng và điện thoại thông minh có các thành phần với chức năng giống những thành phần cơ bản của máy tính. </a:t>
            </a:r>
            <a:endParaRPr lang="en-US" sz="2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4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92901" y="1120466"/>
            <a:ext cx="11228294" cy="5535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3930438" y="143527"/>
            <a:ext cx="4353220" cy="645358"/>
            <a:chOff x="3930438" y="818781"/>
            <a:chExt cx="4353220" cy="645358"/>
          </a:xfrm>
        </p:grpSpPr>
        <p:sp>
          <p:nvSpPr>
            <p:cNvPr id="17" name="Rounded Rectangle 16"/>
            <p:cNvSpPr/>
            <p:nvPr/>
          </p:nvSpPr>
          <p:spPr>
            <a:xfrm>
              <a:off x="3930438" y="818781"/>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0070C0"/>
                  </a:solidFill>
                  <a:latin typeface="Arial" panose="020B0604020202020204" pitchFamily="34" charset="0"/>
                  <a:cs typeface="Arial" panose="020B0604020202020204" pitchFamily="34" charset="0"/>
                </a:rPr>
                <a:t>LUYỆN TẬP</a:t>
              </a:r>
            </a:p>
          </p:txBody>
        </p:sp>
        <p:pic>
          <p:nvPicPr>
            <p:cNvPr id="18" name="Picture 17"/>
            <p:cNvPicPr>
              <a:picLocks noChangeAspect="1"/>
            </p:cNvPicPr>
            <p:nvPr/>
          </p:nvPicPr>
          <p:blipFill>
            <a:blip r:embed="rId2"/>
            <a:stretch>
              <a:fillRect/>
            </a:stretch>
          </p:blipFill>
          <p:spPr>
            <a:xfrm>
              <a:off x="4712495" y="845675"/>
              <a:ext cx="576956" cy="614616"/>
            </a:xfrm>
            <a:prstGeom prst="rect">
              <a:avLst/>
            </a:prstGeom>
          </p:spPr>
        </p:pic>
      </p:grpSp>
      <p:grpSp>
        <p:nvGrpSpPr>
          <p:cNvPr id="7" name="Group 6"/>
          <p:cNvGrpSpPr/>
          <p:nvPr/>
        </p:nvGrpSpPr>
        <p:grpSpPr>
          <a:xfrm>
            <a:off x="1764491" y="1400273"/>
            <a:ext cx="9166106" cy="1443048"/>
            <a:chOff x="1764491" y="1400273"/>
            <a:chExt cx="8293908" cy="1443048"/>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491" y="1631349"/>
              <a:ext cx="1095090" cy="1007790"/>
            </a:xfrm>
            <a:prstGeom prst="rect">
              <a:avLst/>
            </a:prstGeom>
          </p:spPr>
        </p:pic>
        <p:sp>
          <p:nvSpPr>
            <p:cNvPr id="19" name="Rounded Rectangle 18"/>
            <p:cNvSpPr/>
            <p:nvPr/>
          </p:nvSpPr>
          <p:spPr>
            <a:xfrm>
              <a:off x="2873028" y="1400273"/>
              <a:ext cx="7185371" cy="1443048"/>
            </a:xfrm>
            <a:prstGeom prst="round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vi-VN" sz="2400" b="1" dirty="0"/>
                <a:t>Em hãy </a:t>
              </a:r>
              <a:r>
                <a:rPr lang="en-US" sz="2400" b="1" dirty="0" err="1" smtClean="0">
                  <a:latin typeface="Arial" panose="020B0604020202020204" pitchFamily="34" charset="0"/>
                  <a:cs typeface="Arial" panose="020B0604020202020204" pitchFamily="34" charset="0"/>
                </a:rPr>
                <a:t>gọi</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tên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các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bộ</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phận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của</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máy</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tính</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để</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bàn</a:t>
              </a:r>
              <a:r>
                <a:rPr lang="vi-VN" sz="2400" b="1" dirty="0" smtClean="0"/>
                <a:t>.</a:t>
              </a:r>
              <a:endParaRPr lang="en-US" sz="2400" b="1" dirty="0">
                <a:cs typeface="Arial" panose="020B0604020202020204" pitchFamily="34" charset="0"/>
              </a:endParaRPr>
            </a:p>
          </p:txBody>
        </p:sp>
      </p:grpSp>
      <p:pic>
        <p:nvPicPr>
          <p:cNvPr id="14" name="Picture 13"/>
          <p:cNvPicPr>
            <a:picLocks noChangeAspect="1"/>
          </p:cNvPicPr>
          <p:nvPr/>
        </p:nvPicPr>
        <p:blipFill rotWithShape="1">
          <a:blip r:embed="rId4"/>
          <a:srcRect t="7401"/>
          <a:stretch/>
        </p:blipFill>
        <p:spPr>
          <a:xfrm>
            <a:off x="3369527" y="3018292"/>
            <a:ext cx="5904869" cy="3253572"/>
          </a:xfrm>
          <a:prstGeom prst="rect">
            <a:avLst/>
          </a:prstGeom>
          <a:ln w="12700">
            <a:noFill/>
          </a:ln>
        </p:spPr>
      </p:pic>
    </p:spTree>
    <p:extLst>
      <p:ext uri="{BB962C8B-B14F-4D97-AF65-F5344CB8AC3E}">
        <p14:creationId xmlns:p14="http://schemas.microsoft.com/office/powerpoint/2010/main" val="32878105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92901" y="1120466"/>
            <a:ext cx="11228294" cy="5535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3930438" y="143527"/>
            <a:ext cx="4353220" cy="645358"/>
            <a:chOff x="3930438" y="818781"/>
            <a:chExt cx="4353220" cy="645358"/>
          </a:xfrm>
        </p:grpSpPr>
        <p:sp>
          <p:nvSpPr>
            <p:cNvPr id="17" name="Rounded Rectangle 16"/>
            <p:cNvSpPr/>
            <p:nvPr/>
          </p:nvSpPr>
          <p:spPr>
            <a:xfrm>
              <a:off x="3930438" y="818781"/>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0070C0"/>
                  </a:solidFill>
                  <a:latin typeface="Arial" panose="020B0604020202020204" pitchFamily="34" charset="0"/>
                  <a:cs typeface="Arial" panose="020B0604020202020204" pitchFamily="34" charset="0"/>
                </a:rPr>
                <a:t>LUYỆN TẬP</a:t>
              </a:r>
            </a:p>
          </p:txBody>
        </p:sp>
        <p:pic>
          <p:nvPicPr>
            <p:cNvPr id="18" name="Picture 17"/>
            <p:cNvPicPr>
              <a:picLocks noChangeAspect="1"/>
            </p:cNvPicPr>
            <p:nvPr/>
          </p:nvPicPr>
          <p:blipFill>
            <a:blip r:embed="rId2"/>
            <a:stretch>
              <a:fillRect/>
            </a:stretch>
          </p:blipFill>
          <p:spPr>
            <a:xfrm>
              <a:off x="4712495" y="845675"/>
              <a:ext cx="576956" cy="614616"/>
            </a:xfrm>
            <a:prstGeom prst="rect">
              <a:avLst/>
            </a:prstGeom>
          </p:spPr>
        </p:pic>
      </p:grpSp>
      <p:sp>
        <p:nvSpPr>
          <p:cNvPr id="8" name="TextBox 7"/>
          <p:cNvSpPr txBox="1"/>
          <p:nvPr/>
        </p:nvSpPr>
        <p:spPr>
          <a:xfrm>
            <a:off x="656173" y="5298845"/>
            <a:ext cx="2018287" cy="830997"/>
          </a:xfrm>
          <a:prstGeom prst="rect">
            <a:avLst/>
          </a:prstGeom>
          <a:no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Điện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thoại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thông</a:t>
            </a:r>
            <a:r>
              <a:rPr lang="en-US" sz="2400" b="1" dirty="0">
                <a:solidFill>
                  <a:srgbClr val="FF0000"/>
                </a:solidFill>
                <a:latin typeface="Arial" panose="020B0604020202020204" pitchFamily="34" charset="0"/>
                <a:cs typeface="Arial" panose="020B0604020202020204" pitchFamily="34" charset="0"/>
              </a:rPr>
              <a:t> minh</a:t>
            </a:r>
          </a:p>
        </p:txBody>
      </p:sp>
      <p:sp>
        <p:nvSpPr>
          <p:cNvPr id="20" name="TextBox 19"/>
          <p:cNvSpPr txBox="1"/>
          <p:nvPr/>
        </p:nvSpPr>
        <p:spPr>
          <a:xfrm>
            <a:off x="3002012" y="5339789"/>
            <a:ext cx="3000820" cy="461665"/>
          </a:xfrm>
          <a:prstGeom prst="rect">
            <a:avLst/>
          </a:prstGeom>
          <a:no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Máy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tính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xách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tay</a:t>
            </a:r>
            <a:endParaRPr lang="en-US" sz="2400" b="1"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6043776" y="5324960"/>
            <a:ext cx="2250937" cy="461665"/>
          </a:xfrm>
          <a:prstGeom prst="rect">
            <a:avLst/>
          </a:prstGeom>
          <a:noFill/>
        </p:spPr>
        <p:txBody>
          <a:bodyPr wrap="none" rtlCol="0">
            <a:spAutoFit/>
          </a:bodyPr>
          <a:lstStyle/>
          <a:p>
            <a:r>
              <a:rPr lang="en-US" sz="2400" b="1" dirty="0" err="1">
                <a:solidFill>
                  <a:srgbClr val="FF0000"/>
                </a:solidFill>
                <a:latin typeface="Arial" panose="020B0604020202020204" pitchFamily="34" charset="0"/>
                <a:cs typeface="Arial" panose="020B0604020202020204" pitchFamily="34" charset="0"/>
              </a:rPr>
              <a:t>Máy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tính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bảng</a:t>
            </a:r>
            <a:endParaRPr lang="en-US" sz="2400" b="1"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9110779" y="5309543"/>
            <a:ext cx="2507418" cy="461665"/>
          </a:xfrm>
          <a:prstGeom prst="rect">
            <a:avLst/>
          </a:prstGeom>
          <a:noFill/>
        </p:spPr>
        <p:txBody>
          <a:bodyPr wrap="none" rtlCol="0">
            <a:spAutoFit/>
          </a:bodyPr>
          <a:lstStyle/>
          <a:p>
            <a:r>
              <a:rPr lang="en-US" sz="2400" b="1" dirty="0" err="1">
                <a:solidFill>
                  <a:srgbClr val="FF0000"/>
                </a:solidFill>
                <a:latin typeface="Arial" panose="020B0604020202020204" pitchFamily="34" charset="0"/>
                <a:cs typeface="Arial" panose="020B0604020202020204" pitchFamily="34" charset="0"/>
              </a:rPr>
              <a:t>Máy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tính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bàn</a:t>
            </a:r>
            <a:endParaRPr lang="en-US" sz="2400" b="1" dirty="0">
              <a:solidFill>
                <a:srgbClr val="FF0000"/>
              </a:solidFill>
              <a:latin typeface="Arial" panose="020B0604020202020204" pitchFamily="34" charset="0"/>
              <a:cs typeface="Arial" panose="020B0604020202020204" pitchFamily="34" charset="0"/>
            </a:endParaRPr>
          </a:p>
        </p:txBody>
      </p:sp>
      <p:sp>
        <p:nvSpPr>
          <p:cNvPr id="14" name="Rounded Rectangle 13"/>
          <p:cNvSpPr/>
          <p:nvPr/>
        </p:nvSpPr>
        <p:spPr>
          <a:xfrm>
            <a:off x="968991" y="1496547"/>
            <a:ext cx="10249469" cy="716417"/>
          </a:xfrm>
          <a:prstGeom prst="round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600"/>
              </a:spcAft>
              <a:buClr>
                <a:srgbClr val="FFFF00"/>
              </a:buClr>
            </a:pPr>
            <a:r>
              <a:rPr lang="en-US" sz="2600" b="1" dirty="0" err="1">
                <a:latin typeface="Arial" panose="020B0604020202020204" pitchFamily="34" charset="0"/>
                <a:cs typeface="Arial" panose="020B0604020202020204" pitchFamily="34" charset="0"/>
              </a:rPr>
              <a:t>Em</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hãy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gọi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tên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loại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máy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tính</a:t>
            </a:r>
            <a:r>
              <a:rPr lang="en-US" sz="2600" b="1" dirty="0">
                <a:latin typeface="Arial" panose="020B0604020202020204" pitchFamily="34" charset="0"/>
                <a:cs typeface="Arial" panose="020B0604020202020204" pitchFamily="34" charset="0"/>
              </a:rPr>
              <a:t> ở </a:t>
            </a:r>
            <a:r>
              <a:rPr lang="en-US" sz="2600" b="1" dirty="0" err="1">
                <a:latin typeface="Arial" panose="020B0604020202020204" pitchFamily="34" charset="0"/>
                <a:cs typeface="Arial" panose="020B0604020202020204" pitchFamily="34" charset="0"/>
              </a:rPr>
              <a:t>các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hình</a:t>
            </a:r>
            <a:r>
              <a:rPr lang="en-US" sz="2600" b="1" dirty="0">
                <a:latin typeface="Arial" panose="020B0604020202020204" pitchFamily="34" charset="0"/>
                <a:cs typeface="Arial" panose="020B0604020202020204" pitchFamily="34" charset="0"/>
              </a:rPr>
              <a:t> 5.4a, 5.4b, 5.4c, 5.4d.</a:t>
            </a:r>
            <a:endParaRPr lang="en-US" sz="2600" b="1"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733917" y="2825090"/>
            <a:ext cx="10651465" cy="2517619"/>
          </a:xfrm>
          <a:prstGeom prst="rect">
            <a:avLst/>
          </a:prstGeom>
        </p:spPr>
      </p:pic>
    </p:spTree>
    <p:extLst>
      <p:ext uri="{BB962C8B-B14F-4D97-AF65-F5344CB8AC3E}">
        <p14:creationId xmlns:p14="http://schemas.microsoft.com/office/powerpoint/2010/main" val="292217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863149" y="507166"/>
            <a:ext cx="4353220" cy="645358"/>
            <a:chOff x="4041063" y="747142"/>
            <a:chExt cx="4353220" cy="645358"/>
          </a:xfrm>
        </p:grpSpPr>
        <p:sp>
          <p:nvSpPr>
            <p:cNvPr id="12" name="Rounded Rectangle 11"/>
            <p:cNvSpPr/>
            <p:nvPr/>
          </p:nvSpPr>
          <p:spPr>
            <a:xfrm>
              <a:off x="4041063" y="747142"/>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00000"/>
                  </a:solidFill>
                  <a:latin typeface="Arial" panose="020B0604020202020204" pitchFamily="34" charset="0"/>
                  <a:cs typeface="Arial" panose="020B0604020202020204" pitchFamily="34" charset="0"/>
                </a:rPr>
                <a:t>VẬN DỤNG</a:t>
              </a:r>
              <a:endParaRPr lang="en-US" sz="3200" b="1" dirty="0">
                <a:solidFill>
                  <a:srgbClr val="0070C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4902348" y="773790"/>
              <a:ext cx="589389" cy="565168"/>
            </a:xfrm>
            <a:prstGeom prst="rect">
              <a:avLst/>
            </a:prstGeom>
          </p:spPr>
        </p:pic>
      </p:grpSp>
      <p:pic>
        <p:nvPicPr>
          <p:cNvPr id="7" name="Picture 8">
            <a:hlinkClick r:id="rId3"/>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5456582" y="22243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remium Vector | Happy cute kid girl ready to go to school | Cute kids, Kids  cartoon characters, Cute bear drawings">
            <a:hlinkClick r:id="rId3"/>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3059940" y="2457655"/>
            <a:ext cx="4117612" cy="411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0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09575" y="-228600"/>
            <a:ext cx="13011150" cy="7315200"/>
          </a:xfrm>
          <a:prstGeom prst="rect">
            <a:avLst/>
          </a:prstGeom>
        </p:spPr>
      </p:pic>
      <p:pic>
        <p:nvPicPr>
          <p:cNvPr id="2" name="Picture 1">
            <a:extLst>
              <a:ext uri="{FF2B5EF4-FFF2-40B4-BE49-F238E27FC236}">
                <a16:creationId xmlns:a16="http://schemas.microsoft.com/office/drawing/2014/main" id="{85EE53E5-A8AA-4AA9-F7D0-725241DD105F}"/>
              </a:ext>
            </a:extLst>
          </p:cNvPr>
          <p:cNvPicPr>
            <a:picLocks noChangeAspect="1"/>
          </p:cNvPicPr>
          <p:nvPr/>
        </p:nvPicPr>
        <p:blipFill>
          <a:blip r:embed="rId6"/>
          <a:stretch>
            <a:fillRect/>
          </a:stretch>
        </p:blipFill>
        <p:spPr>
          <a:xfrm>
            <a:off x="1998425" y="486377"/>
            <a:ext cx="6937849" cy="3694496"/>
          </a:xfrm>
          <a:prstGeom prst="rect">
            <a:avLst/>
          </a:prstGeom>
        </p:spPr>
      </p:pic>
      <p:pic>
        <p:nvPicPr>
          <p:cNvPr id="5"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7"/>
          <a:stretch>
            <a:fillRect/>
          </a:stretch>
        </p:blipFill>
        <p:spPr>
          <a:xfrm>
            <a:off x="4279876" y="5467350"/>
            <a:ext cx="609600" cy="609600"/>
          </a:xfrm>
          <a:prstGeom prst="rect">
            <a:avLst/>
          </a:prstGeom>
        </p:spPr>
      </p:pic>
    </p:spTree>
    <p:extLst>
      <p:ext uri="{BB962C8B-B14F-4D97-AF65-F5344CB8AC3E}">
        <p14:creationId xmlns:p14="http://schemas.microsoft.com/office/powerpoint/2010/main" val="19165838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56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7401"/>
          <a:stretch/>
        </p:blipFill>
        <p:spPr>
          <a:xfrm>
            <a:off x="1950596" y="1300103"/>
            <a:ext cx="8604138" cy="4740864"/>
          </a:xfrm>
          <a:prstGeom prst="rect">
            <a:avLst/>
          </a:prstGeom>
          <a:ln w="12700">
            <a:solidFill>
              <a:schemeClr val="tx1"/>
            </a:solidFill>
          </a:ln>
        </p:spPr>
      </p:pic>
      <p:sp>
        <p:nvSpPr>
          <p:cNvPr id="99" name="1">
            <a:hlinkClick r:id="rId4" action="ppaction://hlinksldjump"/>
            <a:extLst>
              <a:ext uri="{FF2B5EF4-FFF2-40B4-BE49-F238E27FC236}">
                <a16:creationId xmlns:a16="http://schemas.microsoft.com/office/drawing/2014/main" id="{DD16E016-4BA7-03C3-017A-C161F09B49DE}"/>
              </a:ext>
            </a:extLst>
          </p:cNvPr>
          <p:cNvSpPr/>
          <p:nvPr/>
        </p:nvSpPr>
        <p:spPr>
          <a:xfrm>
            <a:off x="1150243" y="195939"/>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110" name="3">
            <a:hlinkClick r:id="rId5" action="ppaction://hlinksldjump"/>
            <a:extLst>
              <a:ext uri="{FF2B5EF4-FFF2-40B4-BE49-F238E27FC236}">
                <a16:creationId xmlns:a16="http://schemas.microsoft.com/office/drawing/2014/main" id="{3AE39503-BA2F-18B5-5C81-436925BBD422}"/>
              </a:ext>
            </a:extLst>
          </p:cNvPr>
          <p:cNvSpPr/>
          <p:nvPr/>
        </p:nvSpPr>
        <p:spPr>
          <a:xfrm>
            <a:off x="7538337" y="218515"/>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103" name="4">
            <a:hlinkClick r:id="rId6" action="ppaction://hlinksldjump"/>
            <a:extLst>
              <a:ext uri="{FF2B5EF4-FFF2-40B4-BE49-F238E27FC236}">
                <a16:creationId xmlns:a16="http://schemas.microsoft.com/office/drawing/2014/main" id="{2C0DCE49-272D-A91F-B990-581EFA74B719}"/>
              </a:ext>
            </a:extLst>
          </p:cNvPr>
          <p:cNvSpPr/>
          <p:nvPr/>
        </p:nvSpPr>
        <p:spPr>
          <a:xfrm>
            <a:off x="1148826" y="2833303"/>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106" name="5">
            <a:hlinkClick r:id="rId7" action="ppaction://hlinksldjump"/>
            <a:extLst>
              <a:ext uri="{FF2B5EF4-FFF2-40B4-BE49-F238E27FC236}">
                <a16:creationId xmlns:a16="http://schemas.microsoft.com/office/drawing/2014/main" id="{23F6826A-E718-E6CD-D5E8-18B469650473}"/>
              </a:ext>
            </a:extLst>
          </p:cNvPr>
          <p:cNvSpPr/>
          <p:nvPr/>
        </p:nvSpPr>
        <p:spPr>
          <a:xfrm>
            <a:off x="3729750" y="2861524"/>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112" name="6">
            <a:hlinkClick r:id="rId8" action="ppaction://hlinksldjump"/>
            <a:extLst>
              <a:ext uri="{FF2B5EF4-FFF2-40B4-BE49-F238E27FC236}">
                <a16:creationId xmlns:a16="http://schemas.microsoft.com/office/drawing/2014/main" id="{8C28913B-734B-901D-89EB-D8985BFEF843}"/>
              </a:ext>
            </a:extLst>
          </p:cNvPr>
          <p:cNvSpPr/>
          <p:nvPr/>
        </p:nvSpPr>
        <p:spPr>
          <a:xfrm>
            <a:off x="6905448" y="2779683"/>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101" name="2">
            <a:hlinkClick r:id="rId9" action="ppaction://hlinksldjump"/>
            <a:extLst>
              <a:ext uri="{FF2B5EF4-FFF2-40B4-BE49-F238E27FC236}">
                <a16:creationId xmlns:a16="http://schemas.microsoft.com/office/drawing/2014/main" id="{A0642FBB-592E-BA54-2AFD-E3D26148C688}"/>
              </a:ext>
            </a:extLst>
          </p:cNvPr>
          <p:cNvSpPr/>
          <p:nvPr/>
        </p:nvSpPr>
        <p:spPr>
          <a:xfrm>
            <a:off x="3720225" y="218515"/>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Tree>
    <p:extLst>
      <p:ext uri="{BB962C8B-B14F-4D97-AF65-F5344CB8AC3E}">
        <p14:creationId xmlns:p14="http://schemas.microsoft.com/office/powerpoint/2010/main" val="1566696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99"/>
                                        </p:tgtEl>
                                      </p:cBhvr>
                                    </p:animEffect>
                                    <p:set>
                                      <p:cBhvr>
                                        <p:cTn id="13"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4" restart="whenNotActive" fill="hold" evtFilter="cancelBubble" nodeType="interactiveSeq">
                <p:stCondLst>
                  <p:cond evt="onClick" delay="0">
                    <p:tgtEl>
                      <p:spTgt spid="10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1"/>
                                        </p:tgtEl>
                                      </p:cBhvr>
                                    </p:animEffect>
                                    <p:set>
                                      <p:cBhvr>
                                        <p:cTn id="19"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20" restart="whenNotActive" fill="hold" evtFilter="cancelBubble" nodeType="interactiveSeq">
                <p:stCondLst>
                  <p:cond evt="onClick" delay="0">
                    <p:tgtEl>
                      <p:spTgt spid="1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10"/>
                                        </p:tgtEl>
                                      </p:cBhvr>
                                    </p:animEffect>
                                    <p:set>
                                      <p:cBhvr>
                                        <p:cTn id="25"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26" restart="whenNotActive" fill="hold" evtFilter="cancelBubble" nodeType="interactiveSeq">
                <p:stCondLst>
                  <p:cond evt="onClick" delay="0">
                    <p:tgtEl>
                      <p:spTgt spid="10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3"/>
                                        </p:tgtEl>
                                      </p:cBhvr>
                                    </p:animEffect>
                                    <p:set>
                                      <p:cBhvr>
                                        <p:cTn id="31"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32" restart="whenNotActive" fill="hold" evtFilter="cancelBubble" nodeType="interactiveSeq">
                <p:stCondLst>
                  <p:cond evt="onClick" delay="0">
                    <p:tgtEl>
                      <p:spTgt spid="10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6"/>
                                        </p:tgtEl>
                                      </p:cBhvr>
                                    </p:animEffect>
                                    <p:set>
                                      <p:cBhvr>
                                        <p:cTn id="37"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38" restart="whenNotActive" fill="hold" evtFilter="cancelBubble" nodeType="interactiveSeq">
                <p:stCondLst>
                  <p:cond evt="onClick" delay="0">
                    <p:tgtEl>
                      <p:spTgt spid="1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12"/>
                                        </p:tgtEl>
                                      </p:cBhvr>
                                    </p:animEffect>
                                    <p:set>
                                      <p:cBhvr>
                                        <p:cTn id="43"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childTnLst>
        </p:cTn>
      </p:par>
    </p:tnLst>
    <p:bldLst>
      <p:bldP spid="99" grpId="0" animBg="1"/>
      <p:bldP spid="110" grpId="0" animBg="1"/>
      <p:bldP spid="103" grpId="0" animBg="1"/>
      <p:bldP spid="106" grpId="0" animBg="1"/>
      <p:bldP spid="112" grpId="0" animBg="1"/>
      <p:bldP spid="10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609600" y="406400"/>
            <a:ext cx="11194321" cy="552804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3" name="Rounded Rectangle 2"/>
          <p:cNvSpPr/>
          <p:nvPr/>
        </p:nvSpPr>
        <p:spPr>
          <a:xfrm>
            <a:off x="1155095" y="2382954"/>
            <a:ext cx="8118764" cy="235696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246909" y="1011382"/>
            <a:ext cx="7910946" cy="103909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461A235-9759-1A23-BD14-880E36073AF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215" b="94172" l="10000" r="90000">
                        <a14:foregroundMark x1="40833" y1="18405" x2="49000" y2="19632"/>
                        <a14:foregroundMark x1="52500" y1="15644" x2="56500" y2="20706"/>
                        <a14:foregroundMark x1="57833" y1="12883" x2="54333" y2="21166"/>
                        <a14:foregroundMark x1="41167" y1="12730" x2="41667" y2="26994"/>
                        <a14:foregroundMark x1="49833" y1="18252" x2="58833" y2="23926"/>
                        <a14:foregroundMark x1="80500" y1="8896" x2="77333" y2="24387"/>
                        <a14:foregroundMark x1="82833" y1="7822" x2="82833" y2="23926"/>
                        <a14:foregroundMark x1="76000" y1="7209" x2="77500" y2="18098"/>
                        <a14:foregroundMark x1="78333" y1="5215" x2="84500" y2="6442"/>
                        <a14:foregroundMark x1="12667" y1="10123" x2="19167" y2="20706"/>
                        <a14:foregroundMark x1="19167" y1="20706" x2="19000" y2="21012"/>
                        <a14:foregroundMark x1="18000" y1="7515" x2="15667" y2="13650"/>
                        <a14:foregroundMark x1="17667" y1="21012" x2="14833" y2="27147"/>
                        <a14:foregroundMark x1="75500" y1="90031" x2="76000" y2="94172"/>
                      </a14:backgroundRemoval>
                    </a14:imgEffect>
                  </a14:imgLayer>
                </a14:imgProps>
              </a:ext>
              <a:ext uri="{28A0092B-C50C-407E-A947-70E740481C1C}">
                <a14:useLocalDpi xmlns:a14="http://schemas.microsoft.com/office/drawing/2010/main" val="0"/>
              </a:ext>
            </a:extLst>
          </a:blip>
          <a:stretch>
            <a:fillRect/>
          </a:stretch>
        </p:blipFill>
        <p:spPr>
          <a:xfrm rot="786734">
            <a:off x="8686200" y="700990"/>
            <a:ext cx="2022605" cy="2197897"/>
          </a:xfrm>
          <a:prstGeom prst="rect">
            <a:avLst/>
          </a:prstGeom>
        </p:spPr>
      </p:pic>
      <p:sp>
        <p:nvSpPr>
          <p:cNvPr id="7" name="TextBox 6">
            <a:extLst>
              <a:ext uri="{FF2B5EF4-FFF2-40B4-BE49-F238E27FC236}">
                <a16:creationId xmlns:a16="http://schemas.microsoft.com/office/drawing/2014/main" id="{2A9D2E01-33A8-15D5-D5A3-E10BDB601134}"/>
              </a:ext>
            </a:extLst>
          </p:cNvPr>
          <p:cNvSpPr txBox="1"/>
          <p:nvPr/>
        </p:nvSpPr>
        <p:spPr>
          <a:xfrm>
            <a:off x="1549731" y="1181345"/>
            <a:ext cx="73294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Các</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bộ</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phận</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cơ</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bản</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của</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máy</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tính</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để</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bàn</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28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là</a:t>
            </a:r>
            <a:r>
              <a:rPr kumimoji="0" lang="en-US" sz="28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p:txBody>
      </p:sp>
      <p:sp>
        <p:nvSpPr>
          <p:cNvPr id="11" name="TextBox 10">
            <a:extLst>
              <a:ext uri="{FF2B5EF4-FFF2-40B4-BE49-F238E27FC236}">
                <a16:creationId xmlns:a16="http://schemas.microsoft.com/office/drawing/2014/main" id="{A71DAE14-4A45-8381-C4C9-078FC9E22B38}"/>
              </a:ext>
            </a:extLst>
          </p:cNvPr>
          <p:cNvSpPr txBox="1"/>
          <p:nvPr/>
        </p:nvSpPr>
        <p:spPr>
          <a:xfrm>
            <a:off x="1434175" y="2738575"/>
            <a:ext cx="75606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a. </a:t>
            </a:r>
            <a:r>
              <a:rPr kumimoji="0" lang="en-US" sz="3200" b="0" i="0" u="none" strike="noStrike" kern="1200" cap="none" spc="0" normalizeH="0" baseline="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Màn</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hình</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máy</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in,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bàn</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phím</a:t>
            </a:r>
            <a:endPar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b. </a:t>
            </a:r>
            <a:r>
              <a:rPr kumimoji="0" lang="en-US" sz="3200" b="0" i="0" u="none" strike="noStrike" kern="1200" cap="none" spc="0" normalizeH="0" baseline="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Màn</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hình</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thân</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máy</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bàn</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phím</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chuột</a:t>
            </a:r>
            <a:endPar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smtClean="0">
                <a:solidFill>
                  <a:schemeClr val="bg1"/>
                </a:solidFill>
                <a:latin typeface="Arial" panose="020B0604020202020204" pitchFamily="34" charset="0"/>
                <a:ea typeface="字魂59号-创粗黑"/>
                <a:cs typeface="Arial" panose="020B0604020202020204" pitchFamily="34" charset="0"/>
              </a:rPr>
              <a:t>c. </a:t>
            </a:r>
            <a:r>
              <a:rPr lang="en-US" sz="3200" dirty="0" err="1" smtClean="0">
                <a:solidFill>
                  <a:schemeClr val="bg1"/>
                </a:solidFill>
                <a:latin typeface="Arial" panose="020B0604020202020204" pitchFamily="34" charset="0"/>
                <a:ea typeface="字魂59号-创粗黑"/>
                <a:cs typeface="Arial" panose="020B0604020202020204" pitchFamily="34" charset="0"/>
              </a:rPr>
              <a:t>Thân</a:t>
            </a:r>
            <a:r>
              <a:rPr lang="en-US" sz="3200" dirty="0" smtClean="0">
                <a:solidFill>
                  <a:schemeClr val="bg1"/>
                </a:solidFill>
                <a:latin typeface="Arial" panose="020B0604020202020204" pitchFamily="34" charset="0"/>
                <a:ea typeface="字魂59号-创粗黑"/>
                <a:cs typeface="Arial" panose="020B0604020202020204" pitchFamily="34" charset="0"/>
              </a:rPr>
              <a:t> </a:t>
            </a:r>
            <a:r>
              <a:rPr lang="en-US" sz="3200" dirty="0" err="1" smtClean="0">
                <a:solidFill>
                  <a:schemeClr val="bg1"/>
                </a:solidFill>
                <a:latin typeface="Arial" panose="020B0604020202020204" pitchFamily="34" charset="0"/>
                <a:ea typeface="字魂59号-创粗黑"/>
                <a:cs typeface="Arial" panose="020B0604020202020204" pitchFamily="34" charset="0"/>
              </a:rPr>
              <a:t>máy</a:t>
            </a:r>
            <a:r>
              <a:rPr lang="en-US" sz="3200" dirty="0" smtClean="0">
                <a:solidFill>
                  <a:schemeClr val="bg1"/>
                </a:solidFill>
                <a:latin typeface="Arial" panose="020B0604020202020204" pitchFamily="34" charset="0"/>
                <a:ea typeface="字魂59号-创粗黑"/>
                <a:cs typeface="Arial" panose="020B0604020202020204" pitchFamily="34" charset="0"/>
              </a:rPr>
              <a:t>, </a:t>
            </a:r>
            <a:r>
              <a:rPr lang="en-US" sz="3200" dirty="0" err="1" smtClean="0">
                <a:solidFill>
                  <a:schemeClr val="bg1"/>
                </a:solidFill>
                <a:latin typeface="Arial" panose="020B0604020202020204" pitchFamily="34" charset="0"/>
                <a:ea typeface="字魂59号-创粗黑"/>
                <a:cs typeface="Arial" panose="020B0604020202020204" pitchFamily="34" charset="0"/>
              </a:rPr>
              <a:t>loa</a:t>
            </a:r>
            <a:r>
              <a:rPr lang="en-US" sz="3200" dirty="0" smtClean="0">
                <a:solidFill>
                  <a:schemeClr val="bg1"/>
                </a:solidFill>
                <a:latin typeface="Arial" panose="020B0604020202020204" pitchFamily="34" charset="0"/>
                <a:ea typeface="字魂59号-创粗黑"/>
                <a:cs typeface="Arial" panose="020B0604020202020204" pitchFamily="34" charset="0"/>
              </a:rPr>
              <a:t>, </a:t>
            </a:r>
            <a:r>
              <a:rPr lang="en-US" sz="3200" dirty="0" err="1" smtClean="0">
                <a:solidFill>
                  <a:schemeClr val="bg1"/>
                </a:solidFill>
                <a:latin typeface="Arial" panose="020B0604020202020204" pitchFamily="34" charset="0"/>
                <a:ea typeface="字魂59号-创粗黑"/>
                <a:cs typeface="Arial" panose="020B0604020202020204" pitchFamily="34" charset="0"/>
              </a:rPr>
              <a:t>bàn</a:t>
            </a:r>
            <a:r>
              <a:rPr lang="en-US" sz="3200" dirty="0" smtClean="0">
                <a:solidFill>
                  <a:schemeClr val="bg1"/>
                </a:solidFill>
                <a:latin typeface="Arial" panose="020B0604020202020204" pitchFamily="34" charset="0"/>
                <a:ea typeface="字魂59号-创粗黑"/>
                <a:cs typeface="Arial" panose="020B0604020202020204" pitchFamily="34" charset="0"/>
              </a:rPr>
              <a:t> </a:t>
            </a:r>
            <a:r>
              <a:rPr lang="en-US" sz="3200" dirty="0" err="1" smtClean="0">
                <a:solidFill>
                  <a:schemeClr val="bg1"/>
                </a:solidFill>
                <a:latin typeface="Arial" panose="020B0604020202020204" pitchFamily="34" charset="0"/>
                <a:ea typeface="字魂59号-创粗黑"/>
                <a:cs typeface="Arial" panose="020B0604020202020204" pitchFamily="34" charset="0"/>
              </a:rPr>
              <a:t>phím</a:t>
            </a: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字魂59号-创粗黑"/>
              <a:cs typeface="Arial" panose="020B0604020202020204" pitchFamily="34" charset="0"/>
            </a:endParaRPr>
          </a:p>
        </p:txBody>
      </p:sp>
      <p:pic>
        <p:nvPicPr>
          <p:cNvPr id="13" name="Picture 4">
            <a:hlinkClick r:id="rId6"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795" y="5409459"/>
            <a:ext cx="1416936" cy="1448541"/>
          </a:xfrm>
          <a:prstGeom prst="rect">
            <a:avLst/>
          </a:prstGeom>
        </p:spPr>
      </p:pic>
      <p:sp>
        <p:nvSpPr>
          <p:cNvPr id="10" name="Oval 9"/>
          <p:cNvSpPr/>
          <p:nvPr/>
        </p:nvSpPr>
        <p:spPr>
          <a:xfrm>
            <a:off x="10420598" y="5171171"/>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475027" y="5225600"/>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77798" y="7011676"/>
            <a:ext cx="609600" cy="609600"/>
          </a:xfrm>
          <a:prstGeom prst="rect">
            <a:avLst/>
          </a:prstGeom>
        </p:spPr>
      </p:pic>
      <p:sp>
        <p:nvSpPr>
          <p:cNvPr id="15" name="TextBox 14"/>
          <p:cNvSpPr txBox="1"/>
          <p:nvPr/>
        </p:nvSpPr>
        <p:spPr>
          <a:xfrm>
            <a:off x="10561274" y="5702338"/>
            <a:ext cx="1242648" cy="461665"/>
          </a:xfrm>
          <a:prstGeom prst="rect">
            <a:avLst/>
          </a:prstGeom>
          <a:noFill/>
        </p:spPr>
        <p:txBody>
          <a:bodyPr wrap="none" rtlCol="0">
            <a:spAutoFit/>
          </a:bodyPr>
          <a:lstStyle/>
          <a:p>
            <a:r>
              <a:rPr lang="en-US" sz="2400" b="1">
                <a:solidFill>
                  <a:schemeClr val="bg1"/>
                </a:solidFill>
              </a:rPr>
              <a:t>HẾT GIỜ</a:t>
            </a:r>
          </a:p>
        </p:txBody>
      </p:sp>
      <p:sp>
        <p:nvSpPr>
          <p:cNvPr id="16" name="TextBox 15">
            <a:extLst>
              <a:ext uri="{FF2B5EF4-FFF2-40B4-BE49-F238E27FC236}">
                <a16:creationId xmlns:a16="http://schemas.microsoft.com/office/drawing/2014/main" id="{A71DAE14-4A45-8381-C4C9-078FC9E22B38}"/>
              </a:ext>
            </a:extLst>
          </p:cNvPr>
          <p:cNvSpPr txBox="1"/>
          <p:nvPr/>
        </p:nvSpPr>
        <p:spPr>
          <a:xfrm>
            <a:off x="4140214" y="5072398"/>
            <a:ext cx="24746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smtClean="0">
                <a:solidFill>
                  <a:srgbClr val="FF0000"/>
                </a:solidFill>
                <a:latin typeface="Arial" panose="020B0604020202020204" pitchFamily="34" charset="0"/>
                <a:ea typeface="字魂59号-创粗黑"/>
                <a:cs typeface="Arial" panose="020B0604020202020204" pitchFamily="34" charset="0"/>
              </a:rPr>
              <a:t>Đáp</a:t>
            </a:r>
            <a:r>
              <a:rPr lang="en-US" sz="3600" b="1" dirty="0" smtClean="0">
                <a:solidFill>
                  <a:srgbClr val="FF0000"/>
                </a:solidFill>
                <a:latin typeface="Arial" panose="020B0604020202020204" pitchFamily="34" charset="0"/>
                <a:ea typeface="字魂59号-创粗黑"/>
                <a:cs typeface="Arial" panose="020B0604020202020204" pitchFamily="34" charset="0"/>
              </a:rPr>
              <a:t> </a:t>
            </a:r>
            <a:r>
              <a:rPr lang="en-US" sz="3600" b="1" dirty="0" err="1" smtClean="0">
                <a:solidFill>
                  <a:srgbClr val="FF0000"/>
                </a:solidFill>
                <a:latin typeface="Arial" panose="020B0604020202020204" pitchFamily="34" charset="0"/>
                <a:ea typeface="字魂59号-创粗黑"/>
                <a:cs typeface="Arial" panose="020B0604020202020204" pitchFamily="34" charset="0"/>
              </a:rPr>
              <a:t>án</a:t>
            </a:r>
            <a:r>
              <a:rPr lang="en-US" sz="3600" b="1" dirty="0" smtClean="0">
                <a:solidFill>
                  <a:srgbClr val="FF0000"/>
                </a:solidFill>
                <a:latin typeface="Arial" panose="020B0604020202020204" pitchFamily="34" charset="0"/>
                <a:ea typeface="字魂59号-创粗黑"/>
                <a:cs typeface="Arial" panose="020B0604020202020204" pitchFamily="34" charset="0"/>
              </a:rPr>
              <a:t>: b</a:t>
            </a:r>
            <a:endParaRPr kumimoji="0" lang="en-US" sz="3600" b="1" i="0" u="none" strike="noStrike" kern="1200" cap="none" spc="0" normalizeH="0" noProof="0" dirty="0" smtClean="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spTree>
    <p:extLst>
      <p:ext uri="{BB962C8B-B14F-4D97-AF65-F5344CB8AC3E}">
        <p14:creationId xmlns:p14="http://schemas.microsoft.com/office/powerpoint/2010/main" val="35193646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0"/>
                                        <p:tgtEl>
                                          <p:spTgt spid="12"/>
                                        </p:tgtEl>
                                      </p:cBhvr>
                                    </p:animEffect>
                                  </p:childTnLst>
                                </p:cTn>
                              </p:par>
                            </p:childTnLst>
                          </p:cTn>
                        </p:par>
                        <p:par>
                          <p:cTn id="18" fill="hold">
                            <p:stCondLst>
                              <p:cond delay="5000"/>
                            </p:stCondLst>
                            <p:childTnLst>
                              <p:par>
                                <p:cTn id="19" presetID="1" presetClass="mediacall" presetSubtype="0" fill="hold" nodeType="afterEffect">
                                  <p:stCondLst>
                                    <p:cond delay="0"/>
                                  </p:stCondLst>
                                  <p:childTnLst>
                                    <p:cmd type="call" cmd="playFrom(0.0)">
                                      <p:cBhvr>
                                        <p:cTn id="20" dur="1965" fill="hold"/>
                                        <p:tgtEl>
                                          <p:spTgt spid="14"/>
                                        </p:tgtEl>
                                      </p:cBhvr>
                                    </p:cmd>
                                  </p:childTnLst>
                                </p:cTn>
                              </p:par>
                              <p:par>
                                <p:cTn id="21" presetID="53"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mph" presetSubtype="0" fill="hold" grpId="1" nodeType="clickEffect">
                                  <p:stCondLst>
                                    <p:cond delay="0"/>
                                  </p:stCondLst>
                                  <p:childTnLst>
                                    <p:animClr clrSpc="hsl" dir="cw">
                                      <p:cBhvr override="childStyle">
                                        <p:cTn id="34" dur="500" fill="hold"/>
                                        <p:tgtEl>
                                          <p:spTgt spid="16"/>
                                        </p:tgtEl>
                                        <p:attrNameLst>
                                          <p:attrName>style.color</p:attrName>
                                        </p:attrNameLst>
                                      </p:cBhvr>
                                      <p:by>
                                        <p:hsl h="10842353" s="0" l="0"/>
                                      </p:by>
                                    </p:animClr>
                                    <p:animClr clrSpc="hsl" dir="cw">
                                      <p:cBhvr>
                                        <p:cTn id="35" dur="500" fill="hold"/>
                                        <p:tgtEl>
                                          <p:spTgt spid="16"/>
                                        </p:tgtEl>
                                        <p:attrNameLst>
                                          <p:attrName>fillcolor</p:attrName>
                                        </p:attrNameLst>
                                      </p:cBhvr>
                                      <p:by>
                                        <p:hsl h="10842353" s="0" l="0"/>
                                      </p:by>
                                    </p:animClr>
                                    <p:animClr clrSpc="hsl" dir="cw">
                                      <p:cBhvr>
                                        <p:cTn id="36" dur="500" fill="hold"/>
                                        <p:tgtEl>
                                          <p:spTgt spid="16"/>
                                        </p:tgtEl>
                                        <p:attrNameLst>
                                          <p:attrName>stroke.color</p:attrName>
                                        </p:attrNameLst>
                                      </p:cBhvr>
                                      <p:by>
                                        <p:hsl h="10842353" s="0" l="0"/>
                                      </p:by>
                                    </p:animClr>
                                    <p:set>
                                      <p:cBhvr>
                                        <p:cTn id="37"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4"/>
                </p:tgtEl>
              </p:cMediaNode>
            </p:audio>
          </p:childTnLst>
        </p:cTn>
      </p:par>
    </p:tnLst>
    <p:bldLst>
      <p:bldP spid="7" grpId="0"/>
      <p:bldP spid="11" grpId="0"/>
      <p:bldP spid="12" grpId="0" animBg="1"/>
      <p:bldP spid="15" grpId="0"/>
      <p:bldP spid="16" grpId="0"/>
      <p:bldP spid="1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6E68D22-F716-0099-1EB1-4BB8CC44A1E1}"/>
              </a:ext>
            </a:extLst>
          </p:cNvPr>
          <p:cNvSpPr/>
          <p:nvPr/>
        </p:nvSpPr>
        <p:spPr>
          <a:xfrm>
            <a:off x="734291" y="406400"/>
            <a:ext cx="10040953" cy="552804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5" name="Line Callout 1 4"/>
          <p:cNvSpPr/>
          <p:nvPr/>
        </p:nvSpPr>
        <p:spPr>
          <a:xfrm>
            <a:off x="1191491" y="1207703"/>
            <a:ext cx="5929745" cy="864872"/>
          </a:xfrm>
          <a:prstGeom prst="borderCallout1">
            <a:avLst>
              <a:gd name="adj1" fmla="val 55843"/>
              <a:gd name="adj2" fmla="val 99300"/>
              <a:gd name="adj3" fmla="val 144447"/>
              <a:gd name="adj4" fmla="val 117757"/>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Happy cute little kid boy and girl with book and letter">
            <a:extLst>
              <a:ext uri="{FF2B5EF4-FFF2-40B4-BE49-F238E27FC236}">
                <a16:creationId xmlns:a16="http://schemas.microsoft.com/office/drawing/2014/main" id="{7F5DD1ED-340A-5DE1-21D5-F659679A7D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0543" b="77376" l="19010" r="46486">
                        <a14:foregroundMark x1="28275" y1="30769" x2="28275" y2="30769"/>
                        <a14:foregroundMark x1="32428" y1="39593" x2="33067" y2="41855"/>
                        <a14:foregroundMark x1="26198" y1="41629" x2="26677" y2="43439"/>
                        <a14:foregroundMark x1="19169" y1="48416" x2="19169" y2="48416"/>
                        <a14:foregroundMark x1="29233" y1="76018" x2="29233" y2="76018"/>
                        <a14:foregroundMark x1="27636" y1="77376" x2="27636" y2="77376"/>
                      </a14:backgroundRemoval>
                    </a14:imgEffect>
                  </a14:imgLayer>
                </a14:imgProps>
              </a:ext>
              <a:ext uri="{28A0092B-C50C-407E-A947-70E740481C1C}">
                <a14:useLocalDpi xmlns:a14="http://schemas.microsoft.com/office/drawing/2010/main" val="0"/>
              </a:ext>
            </a:extLst>
          </a:blip>
          <a:srcRect l="16915" t="26321" r="50000" b="18597"/>
          <a:stretch/>
        </p:blipFill>
        <p:spPr bwMode="auto">
          <a:xfrm>
            <a:off x="1512816" y="2247702"/>
            <a:ext cx="2497666" cy="293604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5746513-B8CA-06E3-B902-293FD08490FE}"/>
              </a:ext>
            </a:extLst>
          </p:cNvPr>
          <p:cNvSpPr txBox="1"/>
          <p:nvPr/>
        </p:nvSpPr>
        <p:spPr>
          <a:xfrm>
            <a:off x="3735478" y="5102051"/>
            <a:ext cx="32698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Đáp</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án</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字魂59号-创粗黑"/>
                <a:cs typeface="Arial" panose="020B0604020202020204" pitchFamily="34" charset="0"/>
              </a:rPr>
              <a:t>b</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3" name="Picture 4">
            <a:hlinkClick r:id="rId7" action="ppaction://hlinksldjump"/>
            <a:extLst>
              <a:ext uri="{FF2B5EF4-FFF2-40B4-BE49-F238E27FC236}">
                <a16:creationId xmlns:a16="http://schemas.microsoft.com/office/drawing/2014/main" id="{9964B270-21C7-0F02-EF91-99FDD381416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2795" y="5409459"/>
            <a:ext cx="1416936" cy="1448541"/>
          </a:xfrm>
          <a:prstGeom prst="rect">
            <a:avLst/>
          </a:prstGeom>
        </p:spPr>
      </p:pic>
      <p:sp>
        <p:nvSpPr>
          <p:cNvPr id="10" name="Oval 9"/>
          <p:cNvSpPr/>
          <p:nvPr/>
        </p:nvSpPr>
        <p:spPr>
          <a:xfrm>
            <a:off x="10587837" y="5116742"/>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642266" y="5171171"/>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045037" y="6957247"/>
            <a:ext cx="609600" cy="609600"/>
          </a:xfrm>
          <a:prstGeom prst="rect">
            <a:avLst/>
          </a:prstGeom>
        </p:spPr>
      </p:pic>
      <p:sp>
        <p:nvSpPr>
          <p:cNvPr id="13" name="TextBox 12"/>
          <p:cNvSpPr txBox="1"/>
          <p:nvPr/>
        </p:nvSpPr>
        <p:spPr>
          <a:xfrm>
            <a:off x="10728513" y="5647909"/>
            <a:ext cx="1242648" cy="461665"/>
          </a:xfrm>
          <a:prstGeom prst="rect">
            <a:avLst/>
          </a:prstGeom>
          <a:noFill/>
        </p:spPr>
        <p:txBody>
          <a:bodyPr wrap="none" rtlCol="0">
            <a:spAutoFit/>
          </a:bodyPr>
          <a:lstStyle/>
          <a:p>
            <a:r>
              <a:rPr lang="en-US" sz="2400" b="1">
                <a:solidFill>
                  <a:schemeClr val="bg1"/>
                </a:solidFill>
              </a:rPr>
              <a:t>HẾT GIỜ</a:t>
            </a:r>
          </a:p>
        </p:txBody>
      </p:sp>
      <p:grpSp>
        <p:nvGrpSpPr>
          <p:cNvPr id="3" name="Group 2"/>
          <p:cNvGrpSpPr/>
          <p:nvPr/>
        </p:nvGrpSpPr>
        <p:grpSpPr>
          <a:xfrm>
            <a:off x="3840443" y="3057786"/>
            <a:ext cx="4124726" cy="1976150"/>
            <a:chOff x="2456647" y="2891215"/>
            <a:chExt cx="5645994" cy="2158466"/>
          </a:xfrm>
        </p:grpSpPr>
        <p:sp>
          <p:nvSpPr>
            <p:cNvPr id="14" name="Rounded Rectangle 13"/>
            <p:cNvSpPr/>
            <p:nvPr/>
          </p:nvSpPr>
          <p:spPr>
            <a:xfrm>
              <a:off x="2456647" y="2891215"/>
              <a:ext cx="5491995" cy="215846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1DAE14-4A45-8381-C4C9-078FC9E22B38}"/>
                </a:ext>
              </a:extLst>
            </p:cNvPr>
            <p:cNvSpPr txBox="1"/>
            <p:nvPr/>
          </p:nvSpPr>
          <p:spPr>
            <a:xfrm>
              <a:off x="3059586" y="3139584"/>
              <a:ext cx="504305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a. </a:t>
              </a:r>
              <a:r>
                <a:rPr kumimoji="0" lang="en-US" sz="3200" b="0" i="0" u="none" strike="noStrike" kern="1200" cap="none" spc="0" normalizeH="0" baseline="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Màn</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hình</a:t>
              </a:r>
              <a:endPar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b. </a:t>
              </a:r>
              <a:r>
                <a:rPr kumimoji="0" lang="en-US" sz="3200" b="0" i="0" u="none" strike="noStrike" kern="1200" cap="none" spc="0" normalizeH="0" baseline="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T</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hân</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máy</a:t>
              </a:r>
              <a:endPar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smtClean="0">
                  <a:solidFill>
                    <a:schemeClr val="bg1"/>
                  </a:solidFill>
                  <a:latin typeface="Arial" panose="020B0604020202020204" pitchFamily="34" charset="0"/>
                  <a:ea typeface="字魂59号-创粗黑"/>
                  <a:cs typeface="Arial" panose="020B0604020202020204" pitchFamily="34" charset="0"/>
                </a:rPr>
                <a:t>c. </a:t>
              </a:r>
              <a:r>
                <a:rPr lang="en-US" sz="3200" baseline="0" dirty="0" err="1" smtClean="0">
                  <a:solidFill>
                    <a:schemeClr val="bg1"/>
                  </a:solidFill>
                  <a:latin typeface="Arial" panose="020B0604020202020204" pitchFamily="34" charset="0"/>
                  <a:ea typeface="字魂59号-创粗黑"/>
                  <a:cs typeface="Arial" panose="020B0604020202020204" pitchFamily="34" charset="0"/>
                </a:rPr>
                <a:t>B</a:t>
              </a:r>
              <a:r>
                <a:rPr lang="en-US" sz="3200" dirty="0" err="1" smtClean="0">
                  <a:solidFill>
                    <a:schemeClr val="bg1"/>
                  </a:solidFill>
                  <a:latin typeface="Arial" panose="020B0604020202020204" pitchFamily="34" charset="0"/>
                  <a:ea typeface="字魂59号-创粗黑"/>
                  <a:cs typeface="Arial" panose="020B0604020202020204" pitchFamily="34" charset="0"/>
                </a:rPr>
                <a:t>àn</a:t>
              </a:r>
              <a:r>
                <a:rPr lang="en-US" sz="3200" dirty="0" smtClean="0">
                  <a:solidFill>
                    <a:schemeClr val="bg1"/>
                  </a:solidFill>
                  <a:latin typeface="Arial" panose="020B0604020202020204" pitchFamily="34" charset="0"/>
                  <a:ea typeface="字魂59号-创粗黑"/>
                  <a:cs typeface="Arial" panose="020B0604020202020204" pitchFamily="34" charset="0"/>
                </a:rPr>
                <a:t> </a:t>
              </a:r>
              <a:r>
                <a:rPr lang="en-US" sz="3200" dirty="0" err="1" smtClean="0">
                  <a:solidFill>
                    <a:schemeClr val="bg1"/>
                  </a:solidFill>
                  <a:latin typeface="Arial" panose="020B0604020202020204" pitchFamily="34" charset="0"/>
                  <a:ea typeface="字魂59号-创粗黑"/>
                  <a:cs typeface="Arial" panose="020B0604020202020204" pitchFamily="34" charset="0"/>
                </a:rPr>
                <a:t>phím</a:t>
              </a: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字魂59号-创粗黑"/>
                <a:cs typeface="Arial" panose="020B0604020202020204" pitchFamily="34" charset="0"/>
              </a:endParaRPr>
            </a:p>
          </p:txBody>
        </p:sp>
      </p:grpSp>
      <p:pic>
        <p:nvPicPr>
          <p:cNvPr id="20" name="Picture 11">
            <a:extLst>
              <a:ext uri="{FF2B5EF4-FFF2-40B4-BE49-F238E27FC236}">
                <a16:creationId xmlns:a16="http://schemas.microsoft.com/office/drawing/2014/main" id="{A522635D-924D-1FA8-8A80-BF6ADD7DB26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7753417" y="621728"/>
            <a:ext cx="895433" cy="235176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A9D2E01-33A8-15D5-D5A3-E10BDB601134}"/>
              </a:ext>
            </a:extLst>
          </p:cNvPr>
          <p:cNvSpPr txBox="1"/>
          <p:nvPr/>
        </p:nvSpPr>
        <p:spPr>
          <a:xfrm>
            <a:off x="1385455" y="1404146"/>
            <a:ext cx="5445825" cy="523220"/>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prstClr val="black"/>
                </a:solidFill>
                <a:latin typeface="Arial" panose="020B0604020202020204" pitchFamily="34" charset="0"/>
                <a:ea typeface="字魂59号-创粗黑"/>
                <a:cs typeface="Arial" panose="020B0604020202020204" pitchFamily="34" charset="0"/>
              </a:rPr>
              <a:t>Tên</a:t>
            </a:r>
            <a:r>
              <a:rPr lang="en-US" sz="2800" dirty="0" smtClean="0">
                <a:solidFill>
                  <a:prstClr val="black"/>
                </a:solidFill>
                <a:latin typeface="Arial" panose="020B0604020202020204" pitchFamily="34" charset="0"/>
                <a:ea typeface="字魂59号-创粗黑"/>
                <a:cs typeface="Arial" panose="020B0604020202020204" pitchFamily="34" charset="0"/>
              </a:rPr>
              <a:t> </a:t>
            </a:r>
            <a:r>
              <a:rPr lang="en-US" sz="2800" dirty="0" err="1" smtClean="0">
                <a:solidFill>
                  <a:prstClr val="black"/>
                </a:solidFill>
                <a:latin typeface="Arial" panose="020B0604020202020204" pitchFamily="34" charset="0"/>
                <a:ea typeface="字魂59号-创粗黑"/>
                <a:cs typeface="Arial" panose="020B0604020202020204" pitchFamily="34" charset="0"/>
              </a:rPr>
              <a:t>gọi</a:t>
            </a:r>
            <a:r>
              <a:rPr lang="en-US" sz="2800" dirty="0" smtClean="0">
                <a:solidFill>
                  <a:prstClr val="black"/>
                </a:solidFill>
                <a:latin typeface="Arial" panose="020B0604020202020204" pitchFamily="34" charset="0"/>
                <a:ea typeface="字魂59号-创粗黑"/>
                <a:cs typeface="Arial" panose="020B0604020202020204" pitchFamily="34" charset="0"/>
              </a:rPr>
              <a:t> </a:t>
            </a:r>
            <a:r>
              <a:rPr lang="en-US" sz="2800" dirty="0" err="1" smtClean="0">
                <a:solidFill>
                  <a:prstClr val="black"/>
                </a:solidFill>
                <a:latin typeface="Arial" panose="020B0604020202020204" pitchFamily="34" charset="0"/>
                <a:ea typeface="字魂59号-创粗黑"/>
                <a:cs typeface="Arial" panose="020B0604020202020204" pitchFamily="34" charset="0"/>
              </a:rPr>
              <a:t>của</a:t>
            </a:r>
            <a:r>
              <a:rPr lang="en-US" sz="2800" dirty="0" smtClean="0">
                <a:solidFill>
                  <a:prstClr val="black"/>
                </a:solidFill>
                <a:latin typeface="Arial" panose="020B0604020202020204" pitchFamily="34" charset="0"/>
                <a:ea typeface="字魂59号-创粗黑"/>
                <a:cs typeface="Arial" panose="020B0604020202020204" pitchFamily="34" charset="0"/>
              </a:rPr>
              <a:t> </a:t>
            </a:r>
            <a:r>
              <a:rPr lang="en-US" sz="2800" dirty="0" err="1" smtClean="0">
                <a:solidFill>
                  <a:prstClr val="black"/>
                </a:solidFill>
                <a:latin typeface="Arial" panose="020B0604020202020204" pitchFamily="34" charset="0"/>
                <a:ea typeface="字魂59号-创粗黑"/>
                <a:cs typeface="Arial" panose="020B0604020202020204" pitchFamily="34" charset="0"/>
              </a:rPr>
              <a:t>bộ</a:t>
            </a:r>
            <a:r>
              <a:rPr lang="en-US" sz="2800" dirty="0" smtClean="0">
                <a:solidFill>
                  <a:prstClr val="black"/>
                </a:solidFill>
                <a:latin typeface="Arial" panose="020B0604020202020204" pitchFamily="34" charset="0"/>
                <a:ea typeface="字魂59号-创粗黑"/>
                <a:cs typeface="Arial" panose="020B0604020202020204" pitchFamily="34" charset="0"/>
              </a:rPr>
              <a:t> </a:t>
            </a:r>
            <a:r>
              <a:rPr lang="en-US" sz="2800" dirty="0" err="1" smtClean="0">
                <a:solidFill>
                  <a:prstClr val="black"/>
                </a:solidFill>
                <a:latin typeface="Arial" panose="020B0604020202020204" pitchFamily="34" charset="0"/>
                <a:ea typeface="字魂59号-创粗黑"/>
                <a:cs typeface="Arial" panose="020B0604020202020204" pitchFamily="34" charset="0"/>
              </a:rPr>
              <a:t>phận</a:t>
            </a:r>
            <a:r>
              <a:rPr lang="en-US" sz="2800" dirty="0" smtClean="0">
                <a:solidFill>
                  <a:prstClr val="black"/>
                </a:solidFill>
                <a:latin typeface="Arial" panose="020B0604020202020204" pitchFamily="34" charset="0"/>
                <a:ea typeface="字魂59号-创粗黑"/>
                <a:cs typeface="Arial" panose="020B0604020202020204" pitchFamily="34" charset="0"/>
              </a:rPr>
              <a:t> </a:t>
            </a:r>
            <a:r>
              <a:rPr lang="en-US" sz="2800" dirty="0" err="1" smtClean="0">
                <a:solidFill>
                  <a:prstClr val="black"/>
                </a:solidFill>
                <a:latin typeface="Arial" panose="020B0604020202020204" pitchFamily="34" charset="0"/>
                <a:ea typeface="字魂59号-创粗黑"/>
                <a:cs typeface="Arial" panose="020B0604020202020204" pitchFamily="34" charset="0"/>
              </a:rPr>
              <a:t>này</a:t>
            </a:r>
            <a:r>
              <a:rPr lang="en-US" sz="2800" dirty="0" smtClean="0">
                <a:solidFill>
                  <a:prstClr val="black"/>
                </a:solidFill>
                <a:latin typeface="Arial" panose="020B0604020202020204" pitchFamily="34" charset="0"/>
                <a:ea typeface="字魂59号-创粗黑"/>
                <a:cs typeface="Arial" panose="020B0604020202020204" pitchFamily="34" charset="0"/>
              </a:rPr>
              <a:t> </a:t>
            </a:r>
            <a:r>
              <a:rPr lang="en-US" sz="2800" dirty="0" err="1" smtClean="0">
                <a:solidFill>
                  <a:prstClr val="black"/>
                </a:solidFill>
                <a:latin typeface="Arial" panose="020B0604020202020204" pitchFamily="34" charset="0"/>
                <a:ea typeface="字魂59号-创粗黑"/>
                <a:cs typeface="Arial" panose="020B0604020202020204" pitchFamily="34" charset="0"/>
              </a:rPr>
              <a:t>là</a:t>
            </a:r>
            <a:r>
              <a:rPr lang="en-US" sz="2800" dirty="0" smtClean="0">
                <a:solidFill>
                  <a:prstClr val="black"/>
                </a:solidFill>
                <a:latin typeface="Arial" panose="020B0604020202020204" pitchFamily="34" charset="0"/>
                <a:ea typeface="字魂59号-创粗黑"/>
                <a:cs typeface="Arial" panose="020B0604020202020204" pitchFamily="34" charset="0"/>
              </a:rPr>
              <a:t> </a:t>
            </a:r>
            <a:r>
              <a:rPr lang="en-US" sz="2800" dirty="0" err="1" smtClean="0">
                <a:solidFill>
                  <a:prstClr val="black"/>
                </a:solidFill>
                <a:latin typeface="Arial" panose="020B0604020202020204" pitchFamily="34" charset="0"/>
                <a:ea typeface="字魂59号-创粗黑"/>
                <a:cs typeface="Arial" panose="020B0604020202020204" pitchFamily="34" charset="0"/>
              </a:rPr>
              <a:t>gì</a:t>
            </a:r>
            <a:r>
              <a:rPr lang="en-US" sz="2800" dirty="0" smtClean="0">
                <a:solidFill>
                  <a:prstClr val="black"/>
                </a:solidFill>
                <a:latin typeface="Arial" panose="020B0604020202020204" pitchFamily="34" charset="0"/>
                <a:ea typeface="字魂59号-创粗黑"/>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p:txBody>
      </p:sp>
    </p:spTree>
    <p:extLst>
      <p:ext uri="{BB962C8B-B14F-4D97-AF65-F5344CB8AC3E}">
        <p14:creationId xmlns:p14="http://schemas.microsoft.com/office/powerpoint/2010/main" val="9826628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5000"/>
                                        <p:tgtEl>
                                          <p:spTgt spid="11"/>
                                        </p:tgtEl>
                                      </p:cBhvr>
                                    </p:animEffect>
                                  </p:childTnLst>
                                </p:cTn>
                              </p:par>
                            </p:childTnLst>
                          </p:cTn>
                        </p:par>
                        <p:par>
                          <p:cTn id="18" fill="hold">
                            <p:stCondLst>
                              <p:cond delay="5000"/>
                            </p:stCondLst>
                            <p:childTnLst>
                              <p:par>
                                <p:cTn id="19" presetID="1" presetClass="mediacall" presetSubtype="0" fill="hold" nodeType="afterEffect">
                                  <p:stCondLst>
                                    <p:cond delay="0"/>
                                  </p:stCondLst>
                                  <p:childTnLst>
                                    <p:cmd type="call" cmd="playFrom(0.0)">
                                      <p:cBhvr>
                                        <p:cTn id="20" dur="1965" fill="hold"/>
                                        <p:tgtEl>
                                          <p:spTgt spid="12"/>
                                        </p:tgtEl>
                                      </p:cBhvr>
                                    </p:cmd>
                                  </p:childTnLst>
                                </p:cTn>
                              </p:par>
                              <p:par>
                                <p:cTn id="21" presetID="53"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mph" presetSubtype="0" fill="hold" grpId="1" nodeType="clickEffect">
                                  <p:stCondLst>
                                    <p:cond delay="0"/>
                                  </p:stCondLst>
                                  <p:childTnLst>
                                    <p:animClr clrSpc="hsl" dir="cw">
                                      <p:cBhvr override="childStyle">
                                        <p:cTn id="34" dur="500" fill="hold"/>
                                        <p:tgtEl>
                                          <p:spTgt spid="22"/>
                                        </p:tgtEl>
                                        <p:attrNameLst>
                                          <p:attrName>style.color</p:attrName>
                                        </p:attrNameLst>
                                      </p:cBhvr>
                                      <p:by>
                                        <p:hsl h="-7200000" s="0" l="0"/>
                                      </p:by>
                                    </p:animClr>
                                    <p:animClr clrSpc="hsl" dir="cw">
                                      <p:cBhvr>
                                        <p:cTn id="35" dur="500" fill="hold"/>
                                        <p:tgtEl>
                                          <p:spTgt spid="22"/>
                                        </p:tgtEl>
                                        <p:attrNameLst>
                                          <p:attrName>fillcolor</p:attrName>
                                        </p:attrNameLst>
                                      </p:cBhvr>
                                      <p:by>
                                        <p:hsl h="-7200000" s="0" l="0"/>
                                      </p:by>
                                    </p:animClr>
                                    <p:animClr clrSpc="hsl" dir="cw">
                                      <p:cBhvr>
                                        <p:cTn id="36" dur="500" fill="hold"/>
                                        <p:tgtEl>
                                          <p:spTgt spid="22"/>
                                        </p:tgtEl>
                                        <p:attrNameLst>
                                          <p:attrName>stroke.color</p:attrName>
                                        </p:attrNameLst>
                                      </p:cBhvr>
                                      <p:by>
                                        <p:hsl h="-7200000" s="0" l="0"/>
                                      </p:by>
                                    </p:animClr>
                                    <p:set>
                                      <p:cBhvr>
                                        <p:cTn id="37" dur="500"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22" grpId="0"/>
      <p:bldP spid="22" grpId="1"/>
      <p:bldP spid="11" grpId="0" animBg="1"/>
      <p:bldP spid="13" grpId="0"/>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4D67E46-DE67-FCC2-7226-A672C7B83E1F}"/>
              </a:ext>
            </a:extLst>
          </p:cNvPr>
          <p:cNvSpPr/>
          <p:nvPr/>
        </p:nvSpPr>
        <p:spPr>
          <a:xfrm>
            <a:off x="609601" y="406400"/>
            <a:ext cx="11194446" cy="552804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11" name="Rectangle: Rounded Corners 10">
            <a:extLst>
              <a:ext uri="{FF2B5EF4-FFF2-40B4-BE49-F238E27FC236}">
                <a16:creationId xmlns:a16="http://schemas.microsoft.com/office/drawing/2014/main" id="{85C2BE9A-5435-B2AB-472B-B5FB64A2BAA8}"/>
              </a:ext>
            </a:extLst>
          </p:cNvPr>
          <p:cNvSpPr/>
          <p:nvPr/>
        </p:nvSpPr>
        <p:spPr>
          <a:xfrm>
            <a:off x="2106459" y="930558"/>
            <a:ext cx="8173614" cy="1438569"/>
          </a:xfrm>
          <a:prstGeom prst="round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lumMod val="95000"/>
                    <a:lumOff val="5000"/>
                  </a:schemeClr>
                </a:solidFill>
                <a:latin typeface="Arial" panose="020B0604020202020204" pitchFamily="34" charset="0"/>
                <a:ea typeface="字魂59号-创粗黑"/>
                <a:cs typeface="Arial" panose="020B0604020202020204" pitchFamily="34" charset="0"/>
              </a:rPr>
              <a:t>Điền</a:t>
            </a:r>
            <a:r>
              <a:rPr lang="en-US" sz="2800" dirty="0" smtClean="0">
                <a:solidFill>
                  <a:schemeClr val="tx1">
                    <a:lumMod val="95000"/>
                    <a:lumOff val="5000"/>
                  </a:schemeClr>
                </a:solidFill>
                <a:latin typeface="Arial" panose="020B0604020202020204" pitchFamily="34" charset="0"/>
                <a:ea typeface="字魂59号-创粗黑"/>
                <a:cs typeface="Arial" panose="020B0604020202020204" pitchFamily="34" charset="0"/>
              </a:rPr>
              <a:t> </a:t>
            </a:r>
            <a:r>
              <a:rPr lang="en-US" sz="2800" dirty="0" err="1" smtClean="0">
                <a:solidFill>
                  <a:schemeClr val="tx1">
                    <a:lumMod val="95000"/>
                    <a:lumOff val="5000"/>
                  </a:schemeClr>
                </a:solidFill>
                <a:latin typeface="Arial" panose="020B0604020202020204" pitchFamily="34" charset="0"/>
                <a:ea typeface="字魂59号-创粗黑"/>
                <a:cs typeface="Arial" panose="020B0604020202020204" pitchFamily="34" charset="0"/>
              </a:rPr>
              <a:t>cụm</a:t>
            </a:r>
            <a:r>
              <a:rPr lang="en-US" sz="2800" dirty="0" smtClean="0">
                <a:solidFill>
                  <a:schemeClr val="tx1">
                    <a:lumMod val="95000"/>
                    <a:lumOff val="5000"/>
                  </a:schemeClr>
                </a:solidFill>
                <a:latin typeface="Arial" panose="020B0604020202020204" pitchFamily="34" charset="0"/>
                <a:ea typeface="字魂59号-创粗黑"/>
                <a:cs typeface="Arial" panose="020B0604020202020204" pitchFamily="34" charset="0"/>
              </a:rPr>
              <a:t> </a:t>
            </a:r>
            <a:r>
              <a:rPr lang="en-US" sz="2800" dirty="0" err="1" smtClean="0">
                <a:solidFill>
                  <a:schemeClr val="tx1">
                    <a:lumMod val="95000"/>
                    <a:lumOff val="5000"/>
                  </a:schemeClr>
                </a:solidFill>
                <a:latin typeface="Arial" panose="020B0604020202020204" pitchFamily="34" charset="0"/>
                <a:ea typeface="字魂59号-创粗黑"/>
                <a:cs typeface="Arial" panose="020B0604020202020204" pitchFamily="34" charset="0"/>
              </a:rPr>
              <a:t>từ</a:t>
            </a:r>
            <a:r>
              <a:rPr lang="en-US" sz="2800" dirty="0" smtClean="0">
                <a:solidFill>
                  <a:schemeClr val="tx1">
                    <a:lumMod val="95000"/>
                    <a:lumOff val="5000"/>
                  </a:schemeClr>
                </a:solidFill>
                <a:latin typeface="Arial" panose="020B0604020202020204" pitchFamily="34" charset="0"/>
                <a:ea typeface="字魂59号-创粗黑"/>
                <a:cs typeface="Arial" panose="020B0604020202020204" pitchFamily="34" charset="0"/>
              </a:rPr>
              <a:t> </a:t>
            </a:r>
            <a:r>
              <a:rPr lang="en-US" sz="2800" dirty="0" err="1" smtClean="0">
                <a:solidFill>
                  <a:schemeClr val="tx1">
                    <a:lumMod val="95000"/>
                    <a:lumOff val="5000"/>
                  </a:schemeClr>
                </a:solidFill>
                <a:latin typeface="Arial" panose="020B0604020202020204" pitchFamily="34" charset="0"/>
                <a:ea typeface="字魂59号-创粗黑"/>
                <a:cs typeface="Arial" panose="020B0604020202020204" pitchFamily="34" charset="0"/>
              </a:rPr>
              <a:t>thích</a:t>
            </a:r>
            <a:r>
              <a:rPr lang="en-US" sz="2800" dirty="0" smtClean="0">
                <a:solidFill>
                  <a:schemeClr val="tx1">
                    <a:lumMod val="95000"/>
                    <a:lumOff val="5000"/>
                  </a:schemeClr>
                </a:solidFill>
                <a:latin typeface="Arial" panose="020B0604020202020204" pitchFamily="34" charset="0"/>
                <a:ea typeface="字魂59号-创粗黑"/>
                <a:cs typeface="Arial" panose="020B0604020202020204" pitchFamily="34" charset="0"/>
              </a:rPr>
              <a:t> </a:t>
            </a:r>
            <a:r>
              <a:rPr lang="en-US" sz="2800" dirty="0" err="1" smtClean="0">
                <a:solidFill>
                  <a:schemeClr val="tx1">
                    <a:lumMod val="95000"/>
                    <a:lumOff val="5000"/>
                  </a:schemeClr>
                </a:solidFill>
                <a:latin typeface="Arial" panose="020B0604020202020204" pitchFamily="34" charset="0"/>
                <a:ea typeface="字魂59号-创粗黑"/>
                <a:cs typeface="Arial" panose="020B0604020202020204" pitchFamily="34" charset="0"/>
              </a:rPr>
              <a:t>hợp</a:t>
            </a:r>
            <a:r>
              <a:rPr lang="en-US" sz="2800" dirty="0" smtClean="0">
                <a:solidFill>
                  <a:schemeClr val="tx1">
                    <a:lumMod val="95000"/>
                    <a:lumOff val="5000"/>
                  </a:schemeClr>
                </a:solidFill>
                <a:latin typeface="Arial" panose="020B0604020202020204" pitchFamily="34" charset="0"/>
                <a:ea typeface="字魂59号-创粗黑"/>
                <a:cs typeface="Arial" panose="020B0604020202020204" pitchFamily="34" charset="0"/>
              </a:rPr>
              <a:t> </a:t>
            </a:r>
            <a:r>
              <a:rPr lang="en-US" sz="2800" dirty="0" err="1" smtClean="0">
                <a:solidFill>
                  <a:schemeClr val="tx1">
                    <a:lumMod val="95000"/>
                    <a:lumOff val="5000"/>
                  </a:schemeClr>
                </a:solidFill>
                <a:latin typeface="Arial" panose="020B0604020202020204" pitchFamily="34" charset="0"/>
                <a:ea typeface="字魂59号-创粗黑"/>
                <a:cs typeface="Arial" panose="020B0604020202020204" pitchFamily="34" charset="0"/>
              </a:rPr>
              <a:t>vào</a:t>
            </a:r>
            <a:r>
              <a:rPr lang="en-US" sz="2800" dirty="0" smtClean="0">
                <a:solidFill>
                  <a:schemeClr val="tx1">
                    <a:lumMod val="95000"/>
                    <a:lumOff val="5000"/>
                  </a:schemeClr>
                </a:solidFill>
                <a:latin typeface="Arial" panose="020B0604020202020204" pitchFamily="34" charset="0"/>
                <a:ea typeface="字魂59号-创粗黑"/>
                <a:cs typeface="Arial" panose="020B0604020202020204" pitchFamily="34" charset="0"/>
              </a:rPr>
              <a:t> </a:t>
            </a:r>
            <a:r>
              <a:rPr lang="en-US" sz="2800" dirty="0" err="1" smtClean="0">
                <a:solidFill>
                  <a:schemeClr val="tx1">
                    <a:lumMod val="95000"/>
                    <a:lumOff val="5000"/>
                  </a:schemeClr>
                </a:solidFill>
                <a:latin typeface="Arial" panose="020B0604020202020204" pitchFamily="34" charset="0"/>
                <a:ea typeface="字魂59号-创粗黑"/>
                <a:cs typeface="Arial" panose="020B0604020202020204" pitchFamily="34" charset="0"/>
              </a:rPr>
              <a:t>chỗ</a:t>
            </a:r>
            <a:r>
              <a:rPr lang="en-US" sz="2800" dirty="0" smtClean="0">
                <a:solidFill>
                  <a:schemeClr val="tx1">
                    <a:lumMod val="95000"/>
                    <a:lumOff val="5000"/>
                  </a:schemeClr>
                </a:solidFill>
                <a:latin typeface="Arial" panose="020B0604020202020204" pitchFamily="34" charset="0"/>
                <a:ea typeface="字魂59号-创粗黑"/>
                <a:cs typeface="Arial" panose="020B0604020202020204" pitchFamily="34" charset="0"/>
              </a:rPr>
              <a:t> </a:t>
            </a:r>
            <a:r>
              <a:rPr lang="en-US" sz="2800" dirty="0" err="1" smtClean="0">
                <a:solidFill>
                  <a:schemeClr val="tx1">
                    <a:lumMod val="95000"/>
                    <a:lumOff val="5000"/>
                  </a:schemeClr>
                </a:solidFill>
                <a:latin typeface="Arial" panose="020B0604020202020204" pitchFamily="34" charset="0"/>
                <a:ea typeface="字魂59号-创粗黑"/>
                <a:cs typeface="Arial" panose="020B0604020202020204" pitchFamily="34" charset="0"/>
              </a:rPr>
              <a:t>chấm</a:t>
            </a:r>
            <a:r>
              <a:rPr lang="en-US" sz="2800" dirty="0" smtClean="0">
                <a:solidFill>
                  <a:schemeClr val="tx1">
                    <a:lumMod val="95000"/>
                    <a:lumOff val="5000"/>
                  </a:schemeClr>
                </a:solidFill>
                <a:latin typeface="Arial" panose="020B0604020202020204" pitchFamily="34" charset="0"/>
                <a:ea typeface="字魂59号-创粗黑"/>
                <a:cs typeface="Arial" panose="020B0604020202020204" pitchFamily="34" charset="0"/>
              </a:rPr>
              <a:t>: </a:t>
            </a:r>
          </a:p>
          <a:p>
            <a:pPr lvl="0">
              <a:defRPr/>
            </a:pPr>
            <a:r>
              <a:rPr lang="vi-VN" sz="2800" dirty="0" smtClean="0">
                <a:solidFill>
                  <a:srgbClr val="0000FF"/>
                </a:solidFill>
              </a:rPr>
              <a:t>Màn </a:t>
            </a:r>
            <a:r>
              <a:rPr lang="vi-VN" sz="2800" dirty="0">
                <a:solidFill>
                  <a:srgbClr val="0000FF"/>
                </a:solidFill>
              </a:rPr>
              <a:t>hình là </a:t>
            </a:r>
            <a:r>
              <a:rPr lang="vi-VN" sz="2800" dirty="0" smtClean="0">
                <a:solidFill>
                  <a:srgbClr val="0000FF"/>
                </a:solidFill>
              </a:rPr>
              <a:t>nơi</a:t>
            </a:r>
            <a:r>
              <a:rPr lang="en-US" sz="2800" dirty="0" smtClean="0">
                <a:solidFill>
                  <a:srgbClr val="0000FF"/>
                </a:solidFill>
              </a:rPr>
              <a:t>…..</a:t>
            </a:r>
            <a:r>
              <a:rPr lang="vi-VN" sz="2800" dirty="0" smtClean="0">
                <a:solidFill>
                  <a:srgbClr val="0000FF"/>
                </a:solidFill>
              </a:rPr>
              <a:t>kết </a:t>
            </a:r>
            <a:r>
              <a:rPr lang="vi-VN" sz="2800" dirty="0">
                <a:solidFill>
                  <a:srgbClr val="0000FF"/>
                </a:solidFill>
              </a:rPr>
              <a:t>quả làm việc của máy </a:t>
            </a:r>
            <a:r>
              <a:rPr lang="vi-VN" sz="2800" dirty="0" smtClean="0">
                <a:solidFill>
                  <a:srgbClr val="0000FF"/>
                </a:solidFill>
              </a:rPr>
              <a:t>tính</a:t>
            </a:r>
            <a:endParaRPr lang="en-US" sz="2800" dirty="0" smtClean="0">
              <a:solidFill>
                <a:srgbClr val="0000FF"/>
              </a:solidFill>
              <a:latin typeface="Arial" panose="020B0604020202020204" pitchFamily="34" charset="0"/>
              <a:ea typeface="字魂59号-创粗黑"/>
              <a:cs typeface="Arial" panose="020B0604020202020204" pitchFamily="34" charset="0"/>
            </a:endParaRPr>
          </a:p>
        </p:txBody>
      </p:sp>
      <p:sp>
        <p:nvSpPr>
          <p:cNvPr id="14" name="Arrow: Down 13">
            <a:extLst>
              <a:ext uri="{FF2B5EF4-FFF2-40B4-BE49-F238E27FC236}">
                <a16:creationId xmlns:a16="http://schemas.microsoft.com/office/drawing/2014/main" id="{4DF6C130-338B-20B6-B534-BC90077A183E}"/>
              </a:ext>
            </a:extLst>
          </p:cNvPr>
          <p:cNvSpPr/>
          <p:nvPr/>
        </p:nvSpPr>
        <p:spPr>
          <a:xfrm rot="18808550">
            <a:off x="1217703" y="766189"/>
            <a:ext cx="664057" cy="904756"/>
          </a:xfrm>
          <a:prstGeom prst="downArrow">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15" name="TextBox 14">
            <a:extLst>
              <a:ext uri="{FF2B5EF4-FFF2-40B4-BE49-F238E27FC236}">
                <a16:creationId xmlns:a16="http://schemas.microsoft.com/office/drawing/2014/main" id="{6049B8CB-5F7C-6A99-F93E-5286AA9DF70D}"/>
              </a:ext>
            </a:extLst>
          </p:cNvPr>
          <p:cNvSpPr txBox="1"/>
          <p:nvPr/>
        </p:nvSpPr>
        <p:spPr>
          <a:xfrm>
            <a:off x="4773520" y="5035793"/>
            <a:ext cx="24234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Đáp</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án</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字魂59号-创粗黑"/>
                <a:cs typeface="Arial" panose="020B0604020202020204" pitchFamily="34" charset="0"/>
              </a:rPr>
              <a:t>a</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16" name="Picture 4">
            <a:hlinkClick r:id="rId4" action="ppaction://hlinksldjump"/>
            <a:extLst>
              <a:ext uri="{FF2B5EF4-FFF2-40B4-BE49-F238E27FC236}">
                <a16:creationId xmlns:a16="http://schemas.microsoft.com/office/drawing/2014/main" id="{E6391E7A-1AB3-9CAF-D463-88B9E5A5A4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2795" y="5409459"/>
            <a:ext cx="1416936" cy="1448541"/>
          </a:xfrm>
          <a:prstGeom prst="rect">
            <a:avLst/>
          </a:prstGeom>
        </p:spPr>
      </p:pic>
      <p:sp>
        <p:nvSpPr>
          <p:cNvPr id="13" name="Oval 12"/>
          <p:cNvSpPr/>
          <p:nvPr/>
        </p:nvSpPr>
        <p:spPr>
          <a:xfrm>
            <a:off x="10420723" y="5172447"/>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475152" y="5226876"/>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77923" y="7012952"/>
            <a:ext cx="609600" cy="609600"/>
          </a:xfrm>
          <a:prstGeom prst="rect">
            <a:avLst/>
          </a:prstGeom>
        </p:spPr>
      </p:pic>
      <p:sp>
        <p:nvSpPr>
          <p:cNvPr id="19" name="TextBox 18"/>
          <p:cNvSpPr txBox="1"/>
          <p:nvPr/>
        </p:nvSpPr>
        <p:spPr>
          <a:xfrm>
            <a:off x="10561399" y="5703614"/>
            <a:ext cx="1242648" cy="461665"/>
          </a:xfrm>
          <a:prstGeom prst="rect">
            <a:avLst/>
          </a:prstGeom>
          <a:noFill/>
        </p:spPr>
        <p:txBody>
          <a:bodyPr wrap="none" rtlCol="0">
            <a:spAutoFit/>
          </a:bodyPr>
          <a:lstStyle/>
          <a:p>
            <a:r>
              <a:rPr lang="en-US" sz="2400" b="1">
                <a:solidFill>
                  <a:schemeClr val="bg1"/>
                </a:solidFill>
              </a:rPr>
              <a:t>HẾT GIỜ</a:t>
            </a:r>
          </a:p>
        </p:txBody>
      </p:sp>
      <p:sp>
        <p:nvSpPr>
          <p:cNvPr id="20" name="Rounded Rectangle 19"/>
          <p:cNvSpPr/>
          <p:nvPr/>
        </p:nvSpPr>
        <p:spPr>
          <a:xfrm>
            <a:off x="4032240" y="2563449"/>
            <a:ext cx="4876233" cy="215846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71DAE14-4A45-8381-C4C9-078FC9E22B38}"/>
              </a:ext>
            </a:extLst>
          </p:cNvPr>
          <p:cNvSpPr txBox="1"/>
          <p:nvPr/>
        </p:nvSpPr>
        <p:spPr>
          <a:xfrm>
            <a:off x="4342225" y="2893285"/>
            <a:ext cx="40397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a. </a:t>
            </a:r>
            <a:r>
              <a:rPr lang="en-US" sz="3200" dirty="0" err="1" smtClean="0">
                <a:solidFill>
                  <a:schemeClr val="bg1"/>
                </a:solidFill>
                <a:latin typeface="Arial" panose="020B0604020202020204" pitchFamily="34" charset="0"/>
                <a:ea typeface="字魂59号-创粗黑"/>
                <a:cs typeface="Arial" panose="020B0604020202020204" pitchFamily="34" charset="0"/>
              </a:rPr>
              <a:t>hiển</a:t>
            </a:r>
            <a:r>
              <a:rPr lang="en-US" sz="3200" dirty="0" smtClean="0">
                <a:solidFill>
                  <a:schemeClr val="bg1"/>
                </a:solidFill>
                <a:latin typeface="Arial" panose="020B0604020202020204" pitchFamily="34" charset="0"/>
                <a:ea typeface="字魂59号-创粗黑"/>
                <a:cs typeface="Arial" panose="020B0604020202020204" pitchFamily="34" charset="0"/>
              </a:rPr>
              <a:t> </a:t>
            </a:r>
            <a:r>
              <a:rPr lang="en-US" sz="3200" dirty="0" err="1" smtClean="0">
                <a:solidFill>
                  <a:schemeClr val="bg1"/>
                </a:solidFill>
                <a:latin typeface="Arial" panose="020B0604020202020204" pitchFamily="34" charset="0"/>
                <a:ea typeface="字魂59号-创粗黑"/>
                <a:cs typeface="Arial" panose="020B0604020202020204" pitchFamily="34" charset="0"/>
              </a:rPr>
              <a:t>thị</a:t>
            </a:r>
            <a:endPar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b. </a:t>
            </a:r>
            <a:r>
              <a:rPr lang="en-US" sz="3200" dirty="0" err="1" smtClean="0">
                <a:solidFill>
                  <a:schemeClr val="bg1"/>
                </a:solidFill>
                <a:latin typeface="Arial" panose="020B0604020202020204" pitchFamily="34" charset="0"/>
                <a:ea typeface="字魂59号-创粗黑"/>
                <a:cs typeface="Arial" panose="020B0604020202020204" pitchFamily="34" charset="0"/>
              </a:rPr>
              <a:t>xử</a:t>
            </a:r>
            <a:r>
              <a:rPr lang="en-US" sz="3200" dirty="0" smtClean="0">
                <a:solidFill>
                  <a:schemeClr val="bg1"/>
                </a:solidFill>
                <a:latin typeface="Arial" panose="020B0604020202020204" pitchFamily="34" charset="0"/>
                <a:ea typeface="字魂59号-创粗黑"/>
                <a:cs typeface="Arial" panose="020B0604020202020204" pitchFamily="34" charset="0"/>
              </a:rPr>
              <a:t> </a:t>
            </a:r>
            <a:r>
              <a:rPr lang="en-US" sz="3200" dirty="0" err="1" smtClean="0">
                <a:solidFill>
                  <a:schemeClr val="bg1"/>
                </a:solidFill>
                <a:latin typeface="Arial" panose="020B0604020202020204" pitchFamily="34" charset="0"/>
                <a:ea typeface="字魂59号-创粗黑"/>
                <a:cs typeface="Arial" panose="020B0604020202020204" pitchFamily="34" charset="0"/>
              </a:rPr>
              <a:t>lý</a:t>
            </a:r>
            <a:endPar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aseline="0" dirty="0" smtClean="0">
                <a:solidFill>
                  <a:schemeClr val="bg1"/>
                </a:solidFill>
                <a:latin typeface="Arial" panose="020B0604020202020204" pitchFamily="34" charset="0"/>
                <a:ea typeface="字魂59号-创粗黑"/>
                <a:cs typeface="Arial" panose="020B0604020202020204" pitchFamily="34" charset="0"/>
              </a:rPr>
              <a:t>c. </a:t>
            </a:r>
            <a:r>
              <a:rPr lang="en-US" sz="3200" baseline="0" dirty="0" err="1" smtClean="0">
                <a:solidFill>
                  <a:schemeClr val="bg1"/>
                </a:solidFill>
                <a:latin typeface="Arial" panose="020B0604020202020204" pitchFamily="34" charset="0"/>
                <a:ea typeface="字魂59号-创粗黑"/>
                <a:cs typeface="Arial" panose="020B0604020202020204" pitchFamily="34" charset="0"/>
              </a:rPr>
              <a:t>nhập</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字魂59号-创粗黑"/>
              <a:cs typeface="Arial" panose="020B0604020202020204" pitchFamily="34" charset="0"/>
            </a:endParaRPr>
          </a:p>
        </p:txBody>
      </p:sp>
      <p:pic>
        <p:nvPicPr>
          <p:cNvPr id="22" name="Picture 8">
            <a:extLst>
              <a:ext uri="{FF2B5EF4-FFF2-40B4-BE49-F238E27FC236}">
                <a16:creationId xmlns:a16="http://schemas.microsoft.com/office/drawing/2014/main" id="{BE5220C1-9A86-9563-5642-6F805E2A8E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9965" y="2633318"/>
            <a:ext cx="2215802" cy="171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893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5000"/>
                                        <p:tgtEl>
                                          <p:spTgt spid="17"/>
                                        </p:tgtEl>
                                      </p:cBhvr>
                                    </p:animEffect>
                                  </p:childTnLst>
                                </p:cTn>
                              </p:par>
                            </p:childTnLst>
                          </p:cTn>
                        </p:par>
                        <p:par>
                          <p:cTn id="26" fill="hold">
                            <p:stCondLst>
                              <p:cond delay="5000"/>
                            </p:stCondLst>
                            <p:childTnLst>
                              <p:par>
                                <p:cTn id="27" presetID="1" presetClass="mediacall" presetSubtype="0" fill="hold" nodeType="afterEffect">
                                  <p:stCondLst>
                                    <p:cond delay="0"/>
                                  </p:stCondLst>
                                  <p:childTnLst>
                                    <p:cmd type="call" cmd="playFrom(0.0)">
                                      <p:cBhvr>
                                        <p:cTn id="28" dur="1965" fill="hold"/>
                                        <p:tgtEl>
                                          <p:spTgt spid="18"/>
                                        </p:tgtEl>
                                      </p:cBhvr>
                                    </p:cmd>
                                  </p:childTnLst>
                                </p:cTn>
                              </p:par>
                              <p:par>
                                <p:cTn id="29" presetID="53"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mph" presetSubtype="0" fill="hold" grpId="1" nodeType="clickEffect">
                                  <p:stCondLst>
                                    <p:cond delay="0"/>
                                  </p:stCondLst>
                                  <p:childTnLst>
                                    <p:animClr clrSpc="hsl" dir="cw">
                                      <p:cBhvr override="childStyle">
                                        <p:cTn id="42" dur="500" fill="hold"/>
                                        <p:tgtEl>
                                          <p:spTgt spid="15"/>
                                        </p:tgtEl>
                                        <p:attrNameLst>
                                          <p:attrName>style.color</p:attrName>
                                        </p:attrNameLst>
                                      </p:cBhvr>
                                      <p:by>
                                        <p:hsl h="-7200000" s="0" l="0"/>
                                      </p:by>
                                    </p:animClr>
                                    <p:animClr clrSpc="hsl" dir="cw">
                                      <p:cBhvr>
                                        <p:cTn id="43" dur="500" fill="hold"/>
                                        <p:tgtEl>
                                          <p:spTgt spid="15"/>
                                        </p:tgtEl>
                                        <p:attrNameLst>
                                          <p:attrName>fillcolor</p:attrName>
                                        </p:attrNameLst>
                                      </p:cBhvr>
                                      <p:by>
                                        <p:hsl h="-7200000" s="0" l="0"/>
                                      </p:by>
                                    </p:animClr>
                                    <p:animClr clrSpc="hsl" dir="cw">
                                      <p:cBhvr>
                                        <p:cTn id="44" dur="500" fill="hold"/>
                                        <p:tgtEl>
                                          <p:spTgt spid="15"/>
                                        </p:tgtEl>
                                        <p:attrNameLst>
                                          <p:attrName>stroke.color</p:attrName>
                                        </p:attrNameLst>
                                      </p:cBhvr>
                                      <p:by>
                                        <p:hsl h="-7200000" s="0" l="0"/>
                                      </p:by>
                                    </p:animClr>
                                    <p:set>
                                      <p:cBhvr>
                                        <p:cTn id="45" dur="5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18"/>
                </p:tgtEl>
              </p:cMediaNode>
            </p:audio>
          </p:childTnLst>
        </p:cTn>
      </p:par>
    </p:tnLst>
    <p:bldLst>
      <p:bldP spid="11" grpId="0" animBg="1"/>
      <p:bldP spid="14" grpId="0" animBg="1"/>
      <p:bldP spid="15" grpId="0"/>
      <p:bldP spid="15" grpId="1"/>
      <p:bldP spid="17" grpId="0" animBg="1"/>
      <p:bldP spid="19" grpId="0"/>
      <p:bldP spid="20" grpId="0" animBg="1"/>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C8C52E-2718-7573-22E5-E8A89E82766B}"/>
              </a:ext>
            </a:extLst>
          </p:cNvPr>
          <p:cNvSpPr/>
          <p:nvPr/>
        </p:nvSpPr>
        <p:spPr>
          <a:xfrm>
            <a:off x="1416755" y="406400"/>
            <a:ext cx="9358489" cy="552804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7" name="TextBox 6">
            <a:extLst>
              <a:ext uri="{FF2B5EF4-FFF2-40B4-BE49-F238E27FC236}">
                <a16:creationId xmlns:a16="http://schemas.microsoft.com/office/drawing/2014/main" id="{07F91DB0-82A5-92A4-046C-1EA1A2E98EDA}"/>
              </a:ext>
            </a:extLst>
          </p:cNvPr>
          <p:cNvSpPr txBox="1"/>
          <p:nvPr/>
        </p:nvSpPr>
        <p:spPr>
          <a:xfrm>
            <a:off x="4824346" y="4871657"/>
            <a:ext cx="24362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Đáp</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án</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3200" b="1" i="0" u="none" strike="noStrike" kern="1200" cap="none" spc="0" normalizeH="0" baseline="0" noProof="0" dirty="0" smtClean="0">
                <a:ln>
                  <a:noFill/>
                </a:ln>
                <a:solidFill>
                  <a:srgbClr val="FF0000"/>
                </a:solidFill>
                <a:effectLst/>
                <a:uLnTx/>
                <a:uFillTx/>
                <a:latin typeface="Arial" panose="020B0604020202020204" pitchFamily="34" charset="0"/>
                <a:ea typeface="字魂59号-创粗黑"/>
                <a:cs typeface="Arial" panose="020B0604020202020204" pitchFamily="34" charset="0"/>
              </a:rPr>
              <a:t>c</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8" name="Picture 4">
            <a:hlinkClick r:id="rId4" action="ppaction://hlinksldjump"/>
            <a:extLst>
              <a:ext uri="{FF2B5EF4-FFF2-40B4-BE49-F238E27FC236}">
                <a16:creationId xmlns:a16="http://schemas.microsoft.com/office/drawing/2014/main" id="{CD3A9C00-A8EE-3E78-4D2C-108D020EB5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2795" y="5409459"/>
            <a:ext cx="1416936" cy="1448541"/>
          </a:xfrm>
          <a:prstGeom prst="rect">
            <a:avLst/>
          </a:prstGeom>
        </p:spPr>
      </p:pic>
      <p:sp>
        <p:nvSpPr>
          <p:cNvPr id="10" name="Oval 9"/>
          <p:cNvSpPr/>
          <p:nvPr/>
        </p:nvSpPr>
        <p:spPr>
          <a:xfrm>
            <a:off x="10535204" y="5171171"/>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589633" y="5225600"/>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92404" y="7011676"/>
            <a:ext cx="609600" cy="609600"/>
          </a:xfrm>
          <a:prstGeom prst="rect">
            <a:avLst/>
          </a:prstGeom>
        </p:spPr>
      </p:pic>
      <p:sp>
        <p:nvSpPr>
          <p:cNvPr id="13" name="TextBox 12"/>
          <p:cNvSpPr txBox="1"/>
          <p:nvPr/>
        </p:nvSpPr>
        <p:spPr>
          <a:xfrm>
            <a:off x="10675880" y="5702338"/>
            <a:ext cx="1242648" cy="461665"/>
          </a:xfrm>
          <a:prstGeom prst="rect">
            <a:avLst/>
          </a:prstGeom>
          <a:noFill/>
        </p:spPr>
        <p:txBody>
          <a:bodyPr wrap="none" rtlCol="0">
            <a:spAutoFit/>
          </a:bodyPr>
          <a:lstStyle/>
          <a:p>
            <a:r>
              <a:rPr lang="en-US" sz="2400" b="1">
                <a:solidFill>
                  <a:schemeClr val="bg1"/>
                </a:solidFill>
              </a:rPr>
              <a:t>HẾT GIỜ</a:t>
            </a:r>
          </a:p>
        </p:txBody>
      </p:sp>
      <p:sp>
        <p:nvSpPr>
          <p:cNvPr id="2" name="Pentagon 1"/>
          <p:cNvSpPr/>
          <p:nvPr/>
        </p:nvSpPr>
        <p:spPr>
          <a:xfrm>
            <a:off x="2313708" y="972307"/>
            <a:ext cx="7813964" cy="1025236"/>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00FF"/>
                </a:solidFill>
                <a:latin typeface="Arial" panose="020B0604020202020204" pitchFamily="34" charset="0"/>
                <a:cs typeface="Arial" panose="020B0604020202020204" pitchFamily="34" charset="0"/>
              </a:rPr>
              <a:t>Thiết</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bị</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giúp</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máy</a:t>
            </a:r>
            <a:r>
              <a:rPr lang="en-US" sz="2400" b="1" dirty="0" smtClean="0">
                <a:solidFill>
                  <a:srgbClr val="0000FF"/>
                </a:solidFill>
                <a:latin typeface="Arial" panose="020B0604020202020204" pitchFamily="34" charset="0"/>
                <a:cs typeface="Arial" panose="020B0604020202020204" pitchFamily="34" charset="0"/>
              </a:rPr>
              <a:t> tinh </a:t>
            </a:r>
            <a:r>
              <a:rPr lang="en-US" sz="2400" b="1" dirty="0" err="1" smtClean="0">
                <a:solidFill>
                  <a:srgbClr val="0000FF"/>
                </a:solidFill>
                <a:latin typeface="Arial" panose="020B0604020202020204" pitchFamily="34" charset="0"/>
                <a:cs typeface="Arial" panose="020B0604020202020204" pitchFamily="34" charset="0"/>
              </a:rPr>
              <a:t>để</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bàn</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phát</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ra</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âm</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thanh</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là</a:t>
            </a:r>
            <a:r>
              <a:rPr lang="en-US" sz="2400" b="1" dirty="0" smtClean="0">
                <a:solidFill>
                  <a:srgbClr val="0000FF"/>
                </a:solidFill>
                <a:latin typeface="Arial" panose="020B0604020202020204" pitchFamily="34" charset="0"/>
                <a:cs typeface="Arial" panose="020B0604020202020204" pitchFamily="34" charset="0"/>
              </a:rPr>
              <a:t>:</a:t>
            </a:r>
            <a:endParaRPr lang="en-US" sz="2400" b="1" dirty="0">
              <a:solidFill>
                <a:srgbClr val="0000FF"/>
              </a:solidFill>
              <a:latin typeface="Arial" panose="020B0604020202020204" pitchFamily="34" charset="0"/>
              <a:cs typeface="Arial" panose="020B0604020202020204" pitchFamily="34" charset="0"/>
            </a:endParaRPr>
          </a:p>
        </p:txBody>
      </p:sp>
      <p:sp>
        <p:nvSpPr>
          <p:cNvPr id="14" name="Rounded Rectangle 13"/>
          <p:cNvSpPr/>
          <p:nvPr/>
        </p:nvSpPr>
        <p:spPr>
          <a:xfrm>
            <a:off x="3507357" y="2363230"/>
            <a:ext cx="4876233" cy="215846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71DAE14-4A45-8381-C4C9-078FC9E22B38}"/>
              </a:ext>
            </a:extLst>
          </p:cNvPr>
          <p:cNvSpPr txBox="1"/>
          <p:nvPr/>
        </p:nvSpPr>
        <p:spPr>
          <a:xfrm>
            <a:off x="3801898" y="2628983"/>
            <a:ext cx="403977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a. L</a:t>
            </a:r>
            <a:r>
              <a:rPr lang="en-US" sz="2800" dirty="0" err="1" smtClean="0">
                <a:solidFill>
                  <a:schemeClr val="bg1"/>
                </a:solidFill>
                <a:latin typeface="Arial" panose="020B0604020202020204" pitchFamily="34" charset="0"/>
                <a:ea typeface="字魂59号-创粗黑"/>
                <a:cs typeface="Arial" panose="020B0604020202020204" pitchFamily="34" charset="0"/>
              </a:rPr>
              <a:t>oa</a:t>
            </a:r>
            <a:endParaRPr kumimoji="0" lang="en-US" sz="28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b. </a:t>
            </a:r>
            <a:r>
              <a:rPr lang="en-US" sz="2800" noProof="0" dirty="0">
                <a:solidFill>
                  <a:schemeClr val="bg1"/>
                </a:solidFill>
                <a:latin typeface="Arial" panose="020B0604020202020204" pitchFamily="34" charset="0"/>
                <a:ea typeface="字魂59号-创粗黑"/>
                <a:cs typeface="Arial" panose="020B0604020202020204" pitchFamily="34" charset="0"/>
              </a:rPr>
              <a:t>T</a:t>
            </a:r>
            <a:r>
              <a:rPr lang="en-US" sz="2800" dirty="0" smtClean="0">
                <a:solidFill>
                  <a:schemeClr val="bg1"/>
                </a:solidFill>
                <a:latin typeface="Arial" panose="020B0604020202020204" pitchFamily="34" charset="0"/>
                <a:ea typeface="字魂59号-创粗黑"/>
                <a:cs typeface="Arial" panose="020B0604020202020204" pitchFamily="34" charset="0"/>
              </a:rPr>
              <a:t>ai </a:t>
            </a:r>
            <a:r>
              <a:rPr lang="en-US" sz="2800" dirty="0" err="1" smtClean="0">
                <a:solidFill>
                  <a:schemeClr val="bg1"/>
                </a:solidFill>
                <a:latin typeface="Arial" panose="020B0604020202020204" pitchFamily="34" charset="0"/>
                <a:ea typeface="字魂59号-创粗黑"/>
                <a:cs typeface="Arial" panose="020B0604020202020204" pitchFamily="34" charset="0"/>
              </a:rPr>
              <a:t>nghe</a:t>
            </a:r>
            <a:endParaRPr kumimoji="0" lang="en-US" sz="28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solidFill>
                  <a:schemeClr val="bg1"/>
                </a:solidFill>
                <a:latin typeface="Arial" panose="020B0604020202020204" pitchFamily="34" charset="0"/>
                <a:ea typeface="字魂59号-创粗黑"/>
                <a:cs typeface="Arial" panose="020B0604020202020204" pitchFamily="34" charset="0"/>
              </a:rPr>
              <a:t>c. </a:t>
            </a:r>
            <a:r>
              <a:rPr lang="en-US" sz="2800" baseline="0" dirty="0" err="1" smtClean="0">
                <a:solidFill>
                  <a:schemeClr val="bg1"/>
                </a:solidFill>
                <a:latin typeface="Arial" panose="020B0604020202020204" pitchFamily="34" charset="0"/>
                <a:ea typeface="字魂59号-创粗黑"/>
                <a:cs typeface="Arial" panose="020B0604020202020204" pitchFamily="34" charset="0"/>
              </a:rPr>
              <a:t>Cả</a:t>
            </a:r>
            <a:r>
              <a:rPr lang="en-US" sz="2800" dirty="0" smtClean="0">
                <a:solidFill>
                  <a:schemeClr val="bg1"/>
                </a:solidFill>
                <a:latin typeface="Arial" panose="020B0604020202020204" pitchFamily="34" charset="0"/>
                <a:ea typeface="字魂59号-创粗黑"/>
                <a:cs typeface="Arial" panose="020B0604020202020204" pitchFamily="34" charset="0"/>
              </a:rPr>
              <a:t> a </a:t>
            </a:r>
            <a:r>
              <a:rPr lang="en-US" sz="2800" dirty="0" err="1" smtClean="0">
                <a:solidFill>
                  <a:schemeClr val="bg1"/>
                </a:solidFill>
                <a:latin typeface="Arial" panose="020B0604020202020204" pitchFamily="34" charset="0"/>
                <a:ea typeface="字魂59号-创粗黑"/>
                <a:cs typeface="Arial" panose="020B0604020202020204" pitchFamily="34" charset="0"/>
              </a:rPr>
              <a:t>và</a:t>
            </a:r>
            <a:r>
              <a:rPr lang="en-US" sz="2800" dirty="0" smtClean="0">
                <a:solidFill>
                  <a:schemeClr val="bg1"/>
                </a:solidFill>
                <a:latin typeface="Arial" panose="020B0604020202020204" pitchFamily="34" charset="0"/>
                <a:ea typeface="字魂59号-创粗黑"/>
                <a:cs typeface="Arial" panose="020B0604020202020204" pitchFamily="34" charset="0"/>
              </a:rPr>
              <a:t> b</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字魂59号-创粗黑"/>
              <a:cs typeface="Arial" panose="020B0604020202020204" pitchFamily="34" charset="0"/>
            </a:endParaRPr>
          </a:p>
        </p:txBody>
      </p:sp>
    </p:spTree>
    <p:extLst>
      <p:ext uri="{BB962C8B-B14F-4D97-AF65-F5344CB8AC3E}">
        <p14:creationId xmlns:p14="http://schemas.microsoft.com/office/powerpoint/2010/main" val="27249159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5000"/>
                                        <p:tgtEl>
                                          <p:spTgt spid="11"/>
                                        </p:tgtEl>
                                      </p:cBhvr>
                                    </p:animEffect>
                                  </p:childTnLst>
                                </p:cTn>
                              </p:par>
                            </p:childTnLst>
                          </p:cTn>
                        </p:par>
                        <p:par>
                          <p:cTn id="21" fill="hold">
                            <p:stCondLst>
                              <p:cond delay="5000"/>
                            </p:stCondLst>
                            <p:childTnLst>
                              <p:par>
                                <p:cTn id="22" presetID="1" presetClass="mediacall" presetSubtype="0" fill="hold" nodeType="afterEffect">
                                  <p:stCondLst>
                                    <p:cond delay="0"/>
                                  </p:stCondLst>
                                  <p:childTnLst>
                                    <p:cmd type="call" cmd="playFrom(0.0)">
                                      <p:cBhvr>
                                        <p:cTn id="23" dur="1965" fill="hold"/>
                                        <p:tgtEl>
                                          <p:spTgt spid="12"/>
                                        </p:tgtEl>
                                      </p:cBhvr>
                                    </p:cmd>
                                  </p:childTnLst>
                                </p:cTn>
                              </p:par>
                              <p:par>
                                <p:cTn id="24" presetID="53"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2"/>
                </p:tgtEl>
              </p:cMediaNode>
            </p:audio>
          </p:childTnLst>
        </p:cTn>
      </p:par>
    </p:tnLst>
    <p:bldLst>
      <p:bldP spid="7" grpId="0"/>
      <p:bldP spid="11" grpId="0" animBg="1"/>
      <p:bldP spid="13" grpId="0"/>
      <p:bldP spid="2" grpId="0" animBg="1"/>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5575" y="319315"/>
            <a:ext cx="11825754" cy="61830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utoShape 4" descr="Có nên để điều hòa một chiều ở 30 độ C? -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743748" y="478758"/>
            <a:ext cx="3531795" cy="2454816"/>
            <a:chOff x="743748" y="519099"/>
            <a:chExt cx="3531795" cy="2454816"/>
          </a:xfrm>
        </p:grpSpPr>
        <p:pic>
          <p:nvPicPr>
            <p:cNvPr id="8" name="Picture 7"/>
            <p:cNvPicPr>
              <a:picLocks noChangeAspect="1"/>
            </p:cNvPicPr>
            <p:nvPr/>
          </p:nvPicPr>
          <p:blipFill>
            <a:blip r:embed="rId2"/>
            <a:stretch>
              <a:fillRect/>
            </a:stretch>
          </p:blipFill>
          <p:spPr>
            <a:xfrm>
              <a:off x="743748" y="519099"/>
              <a:ext cx="3531795" cy="2112152"/>
            </a:xfrm>
            <a:prstGeom prst="rect">
              <a:avLst/>
            </a:prstGeom>
          </p:spPr>
        </p:pic>
        <p:sp>
          <p:nvSpPr>
            <p:cNvPr id="13" name="TextBox 12"/>
            <p:cNvSpPr txBox="1"/>
            <p:nvPr/>
          </p:nvSpPr>
          <p:spPr>
            <a:xfrm>
              <a:off x="1926793" y="2573805"/>
              <a:ext cx="1165704"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endParaRPr lang="en-US" sz="2000" dirty="0">
                <a:solidFill>
                  <a:srgbClr val="FF0000"/>
                </a:solidFill>
                <a:latin typeface="Arial" panose="020B0604020202020204" pitchFamily="34" charset="0"/>
                <a:cs typeface="Arial" panose="020B0604020202020204" pitchFamily="34" charset="0"/>
              </a:endParaRPr>
            </a:p>
          </p:txBody>
        </p:sp>
      </p:grpSp>
      <p:grpSp>
        <p:nvGrpSpPr>
          <p:cNvPr id="15" name="Group 14"/>
          <p:cNvGrpSpPr/>
          <p:nvPr/>
        </p:nvGrpSpPr>
        <p:grpSpPr>
          <a:xfrm>
            <a:off x="5512494" y="501413"/>
            <a:ext cx="1340432" cy="2458038"/>
            <a:chOff x="5512494" y="608989"/>
            <a:chExt cx="1340432" cy="2458038"/>
          </a:xfrm>
        </p:grpSpPr>
        <p:pic>
          <p:nvPicPr>
            <p:cNvPr id="1026" name="Picture 2" descr="Điện Thoại Oppo A3s 16GB Tím Đen CPH1803 Giá Rẻ"/>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018" r="19609"/>
            <a:stretch/>
          </p:blipFill>
          <p:spPr bwMode="auto">
            <a:xfrm>
              <a:off x="5585773" y="608989"/>
              <a:ext cx="1164650" cy="199520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512494" y="2666917"/>
              <a:ext cx="1340432"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Điện</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thoại</a:t>
              </a:r>
              <a:endParaRPr lang="en-US" sz="2000" dirty="0">
                <a:solidFill>
                  <a:srgbClr val="FF0000"/>
                </a:solidFill>
                <a:latin typeface="Arial" panose="020B0604020202020204" pitchFamily="34" charset="0"/>
                <a:cs typeface="Arial" panose="020B0604020202020204" pitchFamily="34" charset="0"/>
              </a:endParaRPr>
            </a:p>
          </p:txBody>
        </p:sp>
      </p:grpSp>
      <p:grpSp>
        <p:nvGrpSpPr>
          <p:cNvPr id="16" name="Group 15"/>
          <p:cNvGrpSpPr/>
          <p:nvPr/>
        </p:nvGrpSpPr>
        <p:grpSpPr>
          <a:xfrm>
            <a:off x="8187225" y="608989"/>
            <a:ext cx="2706589" cy="2395313"/>
            <a:chOff x="8187225" y="608989"/>
            <a:chExt cx="2706589" cy="2395313"/>
          </a:xfrm>
        </p:grpSpPr>
        <p:pic>
          <p:nvPicPr>
            <p:cNvPr id="9" name="Picture 8"/>
            <p:cNvPicPr>
              <a:picLocks noChangeAspect="1"/>
            </p:cNvPicPr>
            <p:nvPr/>
          </p:nvPicPr>
          <p:blipFill>
            <a:blip r:embed="rId4"/>
            <a:stretch>
              <a:fillRect/>
            </a:stretch>
          </p:blipFill>
          <p:spPr>
            <a:xfrm>
              <a:off x="8187225" y="608989"/>
              <a:ext cx="2706589" cy="1880649"/>
            </a:xfrm>
            <a:prstGeom prst="rect">
              <a:avLst/>
            </a:prstGeom>
          </p:spPr>
        </p:pic>
        <p:sp>
          <p:nvSpPr>
            <p:cNvPr id="19" name="TextBox 18"/>
            <p:cNvSpPr txBox="1"/>
            <p:nvPr/>
          </p:nvSpPr>
          <p:spPr>
            <a:xfrm>
              <a:off x="8721313" y="2604192"/>
              <a:ext cx="1806905"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bảng</a:t>
              </a:r>
              <a:endParaRPr lang="en-US" sz="2000" dirty="0">
                <a:solidFill>
                  <a:srgbClr val="FF0000"/>
                </a:solidFill>
                <a:latin typeface="Arial" panose="020B0604020202020204" pitchFamily="34" charset="0"/>
                <a:cs typeface="Arial" panose="020B0604020202020204" pitchFamily="34" charset="0"/>
              </a:endParaRPr>
            </a:p>
          </p:txBody>
        </p:sp>
      </p:grpSp>
      <p:grpSp>
        <p:nvGrpSpPr>
          <p:cNvPr id="18" name="Group 17"/>
          <p:cNvGrpSpPr/>
          <p:nvPr/>
        </p:nvGrpSpPr>
        <p:grpSpPr>
          <a:xfrm>
            <a:off x="460375" y="3407287"/>
            <a:ext cx="2403663" cy="2768818"/>
            <a:chOff x="460375" y="3407287"/>
            <a:chExt cx="2403663" cy="2768818"/>
          </a:xfrm>
        </p:grpSpPr>
        <p:pic>
          <p:nvPicPr>
            <p:cNvPr id="1030" name="Picture 6" descr="Nồi Cơm Điện Tử Toshiba RC-18DH1NV 1.8 Lít Giá Rẻ"/>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3407287"/>
              <a:ext cx="2403663" cy="23291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36561" y="5775995"/>
              <a:ext cx="2020105"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Nồi</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cơm</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điện</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tử</a:t>
              </a:r>
              <a:endParaRPr lang="en-US" sz="2000" dirty="0">
                <a:solidFill>
                  <a:srgbClr val="FF0000"/>
                </a:solidFill>
                <a:latin typeface="Arial" panose="020B0604020202020204" pitchFamily="34" charset="0"/>
                <a:cs typeface="Arial" panose="020B0604020202020204" pitchFamily="34" charset="0"/>
              </a:endParaRPr>
            </a:p>
          </p:txBody>
        </p:sp>
      </p:grpSp>
      <p:grpSp>
        <p:nvGrpSpPr>
          <p:cNvPr id="20" name="Group 19"/>
          <p:cNvGrpSpPr/>
          <p:nvPr/>
        </p:nvGrpSpPr>
        <p:grpSpPr>
          <a:xfrm>
            <a:off x="3457496" y="3284305"/>
            <a:ext cx="3655998" cy="2914934"/>
            <a:chOff x="3363367" y="3324646"/>
            <a:chExt cx="3655998" cy="2914934"/>
          </a:xfrm>
        </p:grpSpPr>
        <p:pic>
          <p:nvPicPr>
            <p:cNvPr id="10" name="Picture 9"/>
            <p:cNvPicPr>
              <a:picLocks noChangeAspect="1"/>
            </p:cNvPicPr>
            <p:nvPr/>
          </p:nvPicPr>
          <p:blipFill>
            <a:blip r:embed="rId6"/>
            <a:stretch>
              <a:fillRect/>
            </a:stretch>
          </p:blipFill>
          <p:spPr>
            <a:xfrm>
              <a:off x="3363367" y="3324646"/>
              <a:ext cx="3655998" cy="2452086"/>
            </a:xfrm>
            <a:prstGeom prst="rect">
              <a:avLst/>
            </a:prstGeom>
          </p:spPr>
        </p:pic>
        <p:sp>
          <p:nvSpPr>
            <p:cNvPr id="23" name="TextBox 22"/>
            <p:cNvSpPr txBox="1"/>
            <p:nvPr/>
          </p:nvSpPr>
          <p:spPr>
            <a:xfrm>
              <a:off x="4373582" y="5839470"/>
              <a:ext cx="1212191"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Điều</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hòa</a:t>
              </a:r>
              <a:endParaRPr lang="en-US" sz="2000" dirty="0">
                <a:solidFill>
                  <a:srgbClr val="FF0000"/>
                </a:solidFill>
                <a:latin typeface="Arial" panose="020B0604020202020204" pitchFamily="34" charset="0"/>
                <a:cs typeface="Arial" panose="020B0604020202020204" pitchFamily="34" charset="0"/>
              </a:endParaRPr>
            </a:p>
          </p:txBody>
        </p:sp>
      </p:grpSp>
      <p:grpSp>
        <p:nvGrpSpPr>
          <p:cNvPr id="22" name="Group 21"/>
          <p:cNvGrpSpPr/>
          <p:nvPr/>
        </p:nvGrpSpPr>
        <p:grpSpPr>
          <a:xfrm>
            <a:off x="7803736" y="3243964"/>
            <a:ext cx="3868311" cy="3065216"/>
            <a:chOff x="7803736" y="3243964"/>
            <a:chExt cx="3868311" cy="3065216"/>
          </a:xfrm>
        </p:grpSpPr>
        <p:pic>
          <p:nvPicPr>
            <p:cNvPr id="12" name="Picture 11"/>
            <p:cNvPicPr>
              <a:picLocks noChangeAspect="1"/>
            </p:cNvPicPr>
            <p:nvPr/>
          </p:nvPicPr>
          <p:blipFill rotWithShape="1">
            <a:blip r:embed="rId7"/>
            <a:srcRect l="3457" r="3929" b="3288"/>
            <a:stretch/>
          </p:blipFill>
          <p:spPr>
            <a:xfrm>
              <a:off x="7803736" y="3243964"/>
              <a:ext cx="3868311" cy="2635125"/>
            </a:xfrm>
            <a:prstGeom prst="rect">
              <a:avLst/>
            </a:prstGeom>
          </p:spPr>
        </p:pic>
        <p:sp>
          <p:nvSpPr>
            <p:cNvPr id="25" name="TextBox 24"/>
            <p:cNvSpPr txBox="1"/>
            <p:nvPr/>
          </p:nvSpPr>
          <p:spPr>
            <a:xfrm>
              <a:off x="8936465" y="5909070"/>
              <a:ext cx="1353256"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Lò</a:t>
              </a:r>
              <a:r>
                <a:rPr lang="en-US" sz="2000" dirty="0">
                  <a:solidFill>
                    <a:srgbClr val="FF0000"/>
                  </a:solidFill>
                  <a:latin typeface="Arial" panose="020B0604020202020204" pitchFamily="34" charset="0"/>
                  <a:cs typeface="Arial" panose="020B0604020202020204" pitchFamily="34" charset="0"/>
                </a:rPr>
                <a:t> vi </a:t>
              </a:r>
              <a:r>
                <a:rPr lang="en-US" sz="2000" dirty="0" err="1">
                  <a:solidFill>
                    <a:srgbClr val="FF0000"/>
                  </a:solidFill>
                  <a:latin typeface="Arial" panose="020B0604020202020204" pitchFamily="34" charset="0"/>
                  <a:cs typeface="Arial" panose="020B0604020202020204" pitchFamily="34" charset="0"/>
                </a:rPr>
                <a:t>sóng</a:t>
              </a:r>
              <a:endParaRPr lang="en-US" sz="20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2669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C7C88D8-9700-6A89-CC5A-76401ACC7BB5}"/>
              </a:ext>
            </a:extLst>
          </p:cNvPr>
          <p:cNvSpPr/>
          <p:nvPr/>
        </p:nvSpPr>
        <p:spPr>
          <a:xfrm>
            <a:off x="1416755" y="406400"/>
            <a:ext cx="9358489" cy="552804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8" name="Picture 4">
            <a:hlinkClick r:id="rId4" action="ppaction://hlinksldjump"/>
            <a:extLst>
              <a:ext uri="{FF2B5EF4-FFF2-40B4-BE49-F238E27FC236}">
                <a16:creationId xmlns:a16="http://schemas.microsoft.com/office/drawing/2014/main" id="{582BF629-C982-2F09-61E9-ECE8D07E71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795" y="5409459"/>
            <a:ext cx="1416936" cy="1448541"/>
          </a:xfrm>
          <a:prstGeom prst="rect">
            <a:avLst/>
          </a:prstGeom>
        </p:spPr>
      </p:pic>
      <p:sp>
        <p:nvSpPr>
          <p:cNvPr id="10" name="Oval 9"/>
          <p:cNvSpPr/>
          <p:nvPr/>
        </p:nvSpPr>
        <p:spPr>
          <a:xfrm>
            <a:off x="10370008" y="5172446"/>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424437" y="5226875"/>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27208" y="7012951"/>
            <a:ext cx="609600" cy="609600"/>
          </a:xfrm>
          <a:prstGeom prst="rect">
            <a:avLst/>
          </a:prstGeom>
        </p:spPr>
      </p:pic>
      <p:sp>
        <p:nvSpPr>
          <p:cNvPr id="13" name="TextBox 12"/>
          <p:cNvSpPr txBox="1"/>
          <p:nvPr/>
        </p:nvSpPr>
        <p:spPr>
          <a:xfrm>
            <a:off x="10510684" y="5703613"/>
            <a:ext cx="1242648" cy="461665"/>
          </a:xfrm>
          <a:prstGeom prst="rect">
            <a:avLst/>
          </a:prstGeom>
          <a:noFill/>
        </p:spPr>
        <p:txBody>
          <a:bodyPr wrap="none" rtlCol="0">
            <a:spAutoFit/>
          </a:bodyPr>
          <a:lstStyle/>
          <a:p>
            <a:r>
              <a:rPr lang="en-US" sz="2400" b="1">
                <a:solidFill>
                  <a:schemeClr val="bg1"/>
                </a:solidFill>
              </a:rPr>
              <a:t>HẾT GIỜ</a:t>
            </a:r>
          </a:p>
        </p:txBody>
      </p:sp>
      <p:pic>
        <p:nvPicPr>
          <p:cNvPr id="25" name="Picture 4" descr="Happy cute little kid boy and girl with book and letter">
            <a:extLst>
              <a:ext uri="{FF2B5EF4-FFF2-40B4-BE49-F238E27FC236}">
                <a16:creationId xmlns:a16="http://schemas.microsoft.com/office/drawing/2014/main" id="{7F5DD1ED-340A-5DE1-21D5-F659679A7D9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0543" b="77376" l="19010" r="46486">
                        <a14:foregroundMark x1="28275" y1="30769" x2="28275" y2="30769"/>
                        <a14:foregroundMark x1="32428" y1="39593" x2="33067" y2="41855"/>
                        <a14:foregroundMark x1="26198" y1="41629" x2="26677" y2="43439"/>
                        <a14:foregroundMark x1="19169" y1="48416" x2="19169" y2="48416"/>
                        <a14:foregroundMark x1="29233" y1="76018" x2="29233" y2="76018"/>
                        <a14:foregroundMark x1="27636" y1="77376" x2="27636" y2="77376"/>
                      </a14:backgroundRemoval>
                    </a14:imgEffect>
                  </a14:imgLayer>
                </a14:imgProps>
              </a:ext>
              <a:ext uri="{28A0092B-C50C-407E-A947-70E740481C1C}">
                <a14:useLocalDpi xmlns:a14="http://schemas.microsoft.com/office/drawing/2010/main" val="0"/>
              </a:ext>
            </a:extLst>
          </a:blip>
          <a:srcRect l="16915" t="26321" r="50000" b="18597"/>
          <a:stretch/>
        </p:blipFill>
        <p:spPr bwMode="auto">
          <a:xfrm>
            <a:off x="1512816" y="2247702"/>
            <a:ext cx="2497666" cy="2936045"/>
          </a:xfrm>
          <a:prstGeom prst="rect">
            <a:avLst/>
          </a:prstGeom>
          <a:noFill/>
          <a:extLst>
            <a:ext uri="{909E8E84-426E-40DD-AFC4-6F175D3DCCD1}">
              <a14:hiddenFill xmlns:a14="http://schemas.microsoft.com/office/drawing/2010/main">
                <a:solidFill>
                  <a:srgbClr val="FFFFFF"/>
                </a:solidFill>
              </a14:hiddenFill>
            </a:ext>
          </a:extLst>
        </p:spPr>
      </p:pic>
      <p:sp>
        <p:nvSpPr>
          <p:cNvPr id="26" name="Speech Bubble: Oval 17">
            <a:extLst>
              <a:ext uri="{FF2B5EF4-FFF2-40B4-BE49-F238E27FC236}">
                <a16:creationId xmlns:a16="http://schemas.microsoft.com/office/drawing/2014/main" id="{373313CE-A2ED-F6E6-63A5-6738912CDADF}"/>
              </a:ext>
            </a:extLst>
          </p:cNvPr>
          <p:cNvSpPr/>
          <p:nvPr/>
        </p:nvSpPr>
        <p:spPr>
          <a:xfrm>
            <a:off x="4106544" y="806705"/>
            <a:ext cx="5491994" cy="1685245"/>
          </a:xfrm>
          <a:prstGeom prst="wedgeEllipseCallout">
            <a:avLst>
              <a:gd name="adj1" fmla="val -71845"/>
              <a:gd name="adj2" fmla="val 6780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TextBox 26">
            <a:extLst>
              <a:ext uri="{FF2B5EF4-FFF2-40B4-BE49-F238E27FC236}">
                <a16:creationId xmlns:a16="http://schemas.microsoft.com/office/drawing/2014/main" id="{10BA540E-FB6A-5306-4010-6001E23C420B}"/>
              </a:ext>
            </a:extLst>
          </p:cNvPr>
          <p:cNvSpPr txBox="1"/>
          <p:nvPr/>
        </p:nvSpPr>
        <p:spPr>
          <a:xfrm>
            <a:off x="4958799" y="853869"/>
            <a:ext cx="397148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Bộ</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phận</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nào</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sau</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đây</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của</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máy</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tính</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để</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nhập</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prstClr val="black"/>
                </a:solidFill>
                <a:effectLst/>
                <a:uLnTx/>
                <a:uFillTx/>
                <a:latin typeface="Arial" panose="020B0604020202020204" pitchFamily="34" charset="0"/>
                <a:ea typeface="字魂59号-创粗黑"/>
                <a:cs typeface="Arial" panose="020B0604020202020204" pitchFamily="34" charset="0"/>
              </a:rPr>
              <a:t>thông</a:t>
            </a:r>
            <a:r>
              <a:rPr kumimoji="0" lang="en-US" sz="3200" b="0" i="0" u="none" strike="noStrike" kern="1200" cap="none" spc="0" normalizeH="0" noProof="0" dirty="0" smtClean="0">
                <a:ln>
                  <a:noFill/>
                </a:ln>
                <a:solidFill>
                  <a:prstClr val="black"/>
                </a:solidFill>
                <a:effectLst/>
                <a:uLnTx/>
                <a:uFillTx/>
                <a:latin typeface="Arial" panose="020B0604020202020204" pitchFamily="34" charset="0"/>
                <a:ea typeface="字魂59号-创粗黑"/>
                <a:cs typeface="Arial" panose="020B0604020202020204" pitchFamily="34" charset="0"/>
              </a:rPr>
              <a:t> tin</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p:txBody>
      </p:sp>
      <p:sp>
        <p:nvSpPr>
          <p:cNvPr id="28" name="TextBox 27">
            <a:extLst>
              <a:ext uri="{FF2B5EF4-FFF2-40B4-BE49-F238E27FC236}">
                <a16:creationId xmlns:a16="http://schemas.microsoft.com/office/drawing/2014/main" id="{45746513-B8CA-06E3-B902-293FD08490FE}"/>
              </a:ext>
            </a:extLst>
          </p:cNvPr>
          <p:cNvSpPr txBox="1"/>
          <p:nvPr/>
        </p:nvSpPr>
        <p:spPr>
          <a:xfrm>
            <a:off x="5097151" y="5336017"/>
            <a:ext cx="32698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Đáp</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4000" b="0"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án</a:t>
            </a: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4400" b="0" i="0" u="none" strike="noStrike" kern="1200" cap="none" spc="0" normalizeH="0" baseline="0" noProof="0" dirty="0" smtClean="0">
                <a:ln>
                  <a:noFill/>
                </a:ln>
                <a:solidFill>
                  <a:srgbClr val="FF0000"/>
                </a:solidFill>
                <a:effectLst/>
                <a:uLnTx/>
                <a:uFillTx/>
                <a:latin typeface="Arial" panose="020B0604020202020204" pitchFamily="34" charset="0"/>
                <a:ea typeface="字魂59号-创粗黑"/>
                <a:cs typeface="Arial" panose="020B0604020202020204" pitchFamily="34" charset="0"/>
              </a:rPr>
              <a:t>c</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grpSp>
        <p:nvGrpSpPr>
          <p:cNvPr id="29" name="Group 28"/>
          <p:cNvGrpSpPr/>
          <p:nvPr/>
        </p:nvGrpSpPr>
        <p:grpSpPr>
          <a:xfrm>
            <a:off x="4012425" y="2895767"/>
            <a:ext cx="4951466" cy="2348268"/>
            <a:chOff x="4106543" y="2796411"/>
            <a:chExt cx="5491995" cy="2180558"/>
          </a:xfrm>
        </p:grpSpPr>
        <p:sp>
          <p:nvSpPr>
            <p:cNvPr id="30" name="Rounded Rectangle 29"/>
            <p:cNvSpPr/>
            <p:nvPr/>
          </p:nvSpPr>
          <p:spPr>
            <a:xfrm>
              <a:off x="4106543" y="2796411"/>
              <a:ext cx="5491995" cy="215846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71DAE14-4A45-8381-C4C9-078FC9E22B38}"/>
                </a:ext>
              </a:extLst>
            </p:cNvPr>
            <p:cNvSpPr txBox="1"/>
            <p:nvPr/>
          </p:nvSpPr>
          <p:spPr>
            <a:xfrm>
              <a:off x="4249081" y="2918228"/>
              <a:ext cx="5043054" cy="205874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a. </a:t>
              </a:r>
              <a:r>
                <a:rPr kumimoji="0" lang="en-US" sz="3200" b="0" i="0" u="none" strike="noStrike" kern="1200" cap="none" spc="0" normalizeH="0" baseline="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Màn</a:t>
              </a:r>
              <a:r>
                <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 </a:t>
              </a:r>
              <a:r>
                <a:rPr kumimoji="0" lang="en-US" sz="3200" b="0" i="0" u="none" strike="noStrike" kern="1200" cap="none" spc="0" normalizeH="0" noProof="0" dirty="0" err="1" smtClean="0">
                  <a:ln>
                    <a:noFill/>
                  </a:ln>
                  <a:solidFill>
                    <a:schemeClr val="bg1"/>
                  </a:solidFill>
                  <a:effectLst/>
                  <a:uLnTx/>
                  <a:uFillTx/>
                  <a:latin typeface="Arial" panose="020B0604020202020204" pitchFamily="34" charset="0"/>
                  <a:ea typeface="字魂59号-创粗黑"/>
                  <a:cs typeface="Arial" panose="020B0604020202020204" pitchFamily="34" charset="0"/>
                </a:rPr>
                <a:t>hình</a:t>
              </a:r>
              <a:endPar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lvl="0">
                <a:lnSpc>
                  <a:spcPct val="150000"/>
                </a:lnSpc>
                <a:defRPr/>
              </a:pPr>
              <a:r>
                <a:rPr kumimoji="0" lang="en-US" sz="3200" b="0" i="0" u="none" strike="noStrike" kern="1200" cap="none" spc="0" normalizeH="0" baseline="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rPr>
                <a:t>b. </a:t>
              </a:r>
              <a:r>
                <a:rPr lang="en-US" sz="3200" dirty="0" err="1">
                  <a:solidFill>
                    <a:schemeClr val="bg1"/>
                  </a:solidFill>
                  <a:latin typeface="Arial" panose="020B0604020202020204" pitchFamily="34" charset="0"/>
                  <a:cs typeface="Arial" panose="020B0604020202020204" pitchFamily="34" charset="0"/>
                </a:rPr>
                <a:t>Bàn</a:t>
              </a:r>
              <a:r>
                <a:rPr lang="en-US" sz="3200" dirty="0">
                  <a:solidFill>
                    <a:schemeClr val="bg1"/>
                  </a:solidFill>
                  <a:latin typeface="Arial" panose="020B0604020202020204" pitchFamily="34" charset="0"/>
                  <a:cs typeface="Arial" panose="020B0604020202020204" pitchFamily="34" charset="0"/>
                </a:rPr>
                <a:t> </a:t>
              </a:r>
              <a:r>
                <a:rPr lang="en-US" sz="3200" dirty="0" err="1" smtClean="0">
                  <a:solidFill>
                    <a:schemeClr val="bg1"/>
                  </a:solidFill>
                  <a:latin typeface="Arial" panose="020B0604020202020204" pitchFamily="34" charset="0"/>
                  <a:cs typeface="Arial" panose="020B0604020202020204" pitchFamily="34" charset="0"/>
                </a:rPr>
                <a:t>phím</a:t>
              </a:r>
              <a:endParaRPr kumimoji="0" lang="en-US" sz="3200" b="0" i="0" u="none" strike="noStrike" kern="1200" cap="none" spc="0" normalizeH="0" noProof="0" dirty="0" smtClean="0">
                <a:ln>
                  <a:noFill/>
                </a:ln>
                <a:solidFill>
                  <a:schemeClr val="bg1"/>
                </a:solidFill>
                <a:effectLst/>
                <a:uLnTx/>
                <a:uFillTx/>
                <a:latin typeface="Arial" panose="020B0604020202020204" pitchFamily="34" charset="0"/>
                <a:ea typeface="字魂59号-创粗黑"/>
                <a:cs typeface="Arial" panose="020B0604020202020204" pitchFamily="34" charset="0"/>
              </a:endParaRPr>
            </a:p>
            <a:p>
              <a:pPr lvl="0">
                <a:lnSpc>
                  <a:spcPct val="150000"/>
                </a:lnSpc>
                <a:defRPr/>
              </a:pPr>
              <a:r>
                <a:rPr lang="en-US" sz="3200" baseline="0" dirty="0" smtClean="0">
                  <a:solidFill>
                    <a:schemeClr val="bg1"/>
                  </a:solidFill>
                  <a:latin typeface="Arial" panose="020B0604020202020204" pitchFamily="34" charset="0"/>
                  <a:ea typeface="字魂59号-创粗黑"/>
                  <a:cs typeface="Arial" panose="020B0604020202020204" pitchFamily="34" charset="0"/>
                </a:rPr>
                <a:t>c. </a:t>
              </a:r>
              <a:r>
                <a:rPr lang="en-US" sz="3200" dirty="0" err="1">
                  <a:solidFill>
                    <a:schemeClr val="bg1"/>
                  </a:solidFill>
                  <a:latin typeface="Arial" panose="020B0604020202020204" pitchFamily="34" charset="0"/>
                  <a:cs typeface="Arial" panose="020B0604020202020204" pitchFamily="34" charset="0"/>
                </a:rPr>
                <a:t>Thân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máy</a:t>
              </a:r>
              <a:endPar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字魂59号-创粗黑"/>
                <a:cs typeface="Arial" panose="020B0604020202020204" pitchFamily="34" charset="0"/>
              </a:endParaRPr>
            </a:p>
          </p:txBody>
        </p:sp>
      </p:grpSp>
      <p:pic>
        <p:nvPicPr>
          <p:cNvPr id="32" name="Picture 8">
            <a:extLst>
              <a:ext uri="{FF2B5EF4-FFF2-40B4-BE49-F238E27FC236}">
                <a16:creationId xmlns:a16="http://schemas.microsoft.com/office/drawing/2014/main" id="{BE5220C1-9A86-9563-5642-6F805E2A8E9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2052" y="3109920"/>
            <a:ext cx="838200" cy="6477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1">
            <a:extLst>
              <a:ext uri="{FF2B5EF4-FFF2-40B4-BE49-F238E27FC236}">
                <a16:creationId xmlns:a16="http://schemas.microsoft.com/office/drawing/2014/main" id="{A522635D-924D-1FA8-8A80-BF6ADD7DB26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6708241" y="4511086"/>
            <a:ext cx="472603" cy="8096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9">
            <a:extLst>
              <a:ext uri="{FF2B5EF4-FFF2-40B4-BE49-F238E27FC236}">
                <a16:creationId xmlns:a16="http://schemas.microsoft.com/office/drawing/2014/main" id="{C4166014-B4A3-4A63-7C44-B74BA51218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62388" y="3971429"/>
            <a:ext cx="885825" cy="44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413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0"/>
                                        <p:tgtEl>
                                          <p:spTgt spid="11"/>
                                        </p:tgtEl>
                                      </p:cBhvr>
                                    </p:animEffect>
                                  </p:childTnLst>
                                </p:cTn>
                              </p:par>
                            </p:childTnLst>
                          </p:cTn>
                        </p:par>
                        <p:par>
                          <p:cTn id="8" fill="hold">
                            <p:stCondLst>
                              <p:cond delay="5000"/>
                            </p:stCondLst>
                            <p:childTnLst>
                              <p:par>
                                <p:cTn id="9" presetID="1" presetClass="mediacall" presetSubtype="0" fill="hold" nodeType="afterEffect">
                                  <p:stCondLst>
                                    <p:cond delay="0"/>
                                  </p:stCondLst>
                                  <p:childTnLst>
                                    <p:cmd type="call" cmd="playFrom(0.0)">
                                      <p:cBhvr>
                                        <p:cTn id="10" dur="1965" fill="hold"/>
                                        <p:tgtEl>
                                          <p:spTgt spid="12"/>
                                        </p:tgtEl>
                                      </p:cBhvr>
                                    </p:cmd>
                                  </p:childTnLst>
                                </p:cTn>
                              </p:par>
                              <p:par>
                                <p:cTn id="11" presetID="53"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mph" presetSubtype="0" fill="hold" grpId="1" nodeType="clickEffect">
                                  <p:stCondLst>
                                    <p:cond delay="0"/>
                                  </p:stCondLst>
                                  <p:childTnLst>
                                    <p:animClr clrSpc="hsl" dir="cw">
                                      <p:cBhvr override="childStyle">
                                        <p:cTn id="37" dur="500" fill="hold"/>
                                        <p:tgtEl>
                                          <p:spTgt spid="28"/>
                                        </p:tgtEl>
                                        <p:attrNameLst>
                                          <p:attrName>style.color</p:attrName>
                                        </p:attrNameLst>
                                      </p:cBhvr>
                                      <p:by>
                                        <p:hsl h="-7200000" s="0" l="0"/>
                                      </p:by>
                                    </p:animClr>
                                    <p:animClr clrSpc="hsl" dir="cw">
                                      <p:cBhvr>
                                        <p:cTn id="38" dur="500" fill="hold"/>
                                        <p:tgtEl>
                                          <p:spTgt spid="28"/>
                                        </p:tgtEl>
                                        <p:attrNameLst>
                                          <p:attrName>fillcolor</p:attrName>
                                        </p:attrNameLst>
                                      </p:cBhvr>
                                      <p:by>
                                        <p:hsl h="-7200000" s="0" l="0"/>
                                      </p:by>
                                    </p:animClr>
                                    <p:animClr clrSpc="hsl" dir="cw">
                                      <p:cBhvr>
                                        <p:cTn id="39" dur="500" fill="hold"/>
                                        <p:tgtEl>
                                          <p:spTgt spid="28"/>
                                        </p:tgtEl>
                                        <p:attrNameLst>
                                          <p:attrName>stroke.color</p:attrName>
                                        </p:attrNameLst>
                                      </p:cBhvr>
                                      <p:by>
                                        <p:hsl h="-7200000" s="0" l="0"/>
                                      </p:by>
                                    </p:animClr>
                                    <p:set>
                                      <p:cBhvr>
                                        <p:cTn id="40"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11" grpId="0" animBg="1"/>
      <p:bldP spid="13" grpId="0"/>
      <p:bldP spid="26" grpId="0" animBg="1"/>
      <p:bldP spid="27" grpId="0"/>
      <p:bldP spid="28" grpId="0"/>
      <p:bldP spid="28"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1416755" y="406400"/>
            <a:ext cx="9358489" cy="552804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7" name="TextBox 6">
            <a:extLst>
              <a:ext uri="{FF2B5EF4-FFF2-40B4-BE49-F238E27FC236}">
                <a16:creationId xmlns:a16="http://schemas.microsoft.com/office/drawing/2014/main" id="{25640F48-D12A-4D6D-0BAC-FEB4EDC0DB94}"/>
              </a:ext>
            </a:extLst>
          </p:cNvPr>
          <p:cNvSpPr txBox="1"/>
          <p:nvPr/>
        </p:nvSpPr>
        <p:spPr>
          <a:xfrm>
            <a:off x="4174064" y="4342725"/>
            <a:ext cx="39172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Đáp</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字魂59号-创粗黑"/>
                <a:cs typeface="Arial" panose="020B0604020202020204" pitchFamily="34" charset="0"/>
              </a:rPr>
              <a:t>án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rPr>
              <a:t>: </a:t>
            </a:r>
            <a:r>
              <a:rPr kumimoji="0" lang="en-US" sz="3600" b="1" i="0" u="none" strike="noStrike" kern="1200" cap="none" spc="0" normalizeH="0" baseline="0" noProof="0" dirty="0" err="1" smtClean="0">
                <a:ln>
                  <a:noFill/>
                </a:ln>
                <a:solidFill>
                  <a:srgbClr val="FF0000"/>
                </a:solidFill>
                <a:effectLst/>
                <a:uLnTx/>
                <a:uFillTx/>
                <a:latin typeface="Arial" panose="020B0604020202020204" pitchFamily="34" charset="0"/>
                <a:ea typeface="字魂59号-创粗黑"/>
                <a:cs typeface="Arial" panose="020B0604020202020204" pitchFamily="34" charset="0"/>
              </a:rPr>
              <a:t>Chuột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8" name="Picture 4">
            <a:hlinkClick r:id="rId4" action="ppaction://hlinksldjump"/>
            <a:extLst>
              <a:ext uri="{FF2B5EF4-FFF2-40B4-BE49-F238E27FC236}">
                <a16:creationId xmlns:a16="http://schemas.microsoft.com/office/drawing/2014/main" id="{F0835216-C3F2-AEB2-22CC-AC34AC627C7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795" y="5409459"/>
            <a:ext cx="1416936" cy="1448541"/>
          </a:xfrm>
          <a:prstGeom prst="rect">
            <a:avLst/>
          </a:prstGeom>
        </p:spPr>
      </p:pic>
      <p:sp>
        <p:nvSpPr>
          <p:cNvPr id="2" name="Rounded Rectangular Callout 1"/>
          <p:cNvSpPr/>
          <p:nvPr/>
        </p:nvSpPr>
        <p:spPr>
          <a:xfrm>
            <a:off x="2299854" y="858982"/>
            <a:ext cx="5195455" cy="1011382"/>
          </a:xfrm>
          <a:prstGeom prst="wedgeRoundRectCallout">
            <a:avLst>
              <a:gd name="adj1" fmla="val 61425"/>
              <a:gd name="adj2" fmla="val 1337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Arial" panose="020B0604020202020204" pitchFamily="34" charset="0"/>
                <a:cs typeface="Arial" panose="020B0604020202020204" pitchFamily="34" charset="0"/>
              </a:rPr>
              <a:t>Sử</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dụng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tôi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điều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khiển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máy</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tính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Tôi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ai?</a:t>
            </a:r>
            <a:endParaRPr lang="en-US" sz="28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16686730-0C4C-D49C-61A5-D49003E01C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1309" y="2152127"/>
            <a:ext cx="2186729" cy="1908836"/>
          </a:xfrm>
          <a:prstGeom prst="rect">
            <a:avLst/>
          </a:prstGeom>
        </p:spPr>
      </p:pic>
      <p:pic>
        <p:nvPicPr>
          <p:cNvPr id="11" name="Picture 10">
            <a:extLst>
              <a:ext uri="{FF2B5EF4-FFF2-40B4-BE49-F238E27FC236}">
                <a16:creationId xmlns:a16="http://schemas.microsoft.com/office/drawing/2014/main" id="{4B77695F-7B75-6283-8BAE-5DE0D1673C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9854" y="3230459"/>
            <a:ext cx="2172199" cy="1147577"/>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p:cNvSpPr/>
          <p:nvPr/>
        </p:nvSpPr>
        <p:spPr>
          <a:xfrm>
            <a:off x="9094331" y="446487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148760" y="451930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51531" y="6305380"/>
            <a:ext cx="609600" cy="609600"/>
          </a:xfrm>
          <a:prstGeom prst="rect">
            <a:avLst/>
          </a:prstGeom>
        </p:spPr>
      </p:pic>
      <p:sp>
        <p:nvSpPr>
          <p:cNvPr id="15" name="TextBox 14"/>
          <p:cNvSpPr txBox="1"/>
          <p:nvPr/>
        </p:nvSpPr>
        <p:spPr>
          <a:xfrm>
            <a:off x="9235007" y="4996042"/>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29293699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5000"/>
                                        <p:tgtEl>
                                          <p:spTgt spid="13"/>
                                        </p:tgtEl>
                                      </p:cBhvr>
                                    </p:animEffect>
                                  </p:childTnLst>
                                </p:cTn>
                              </p:par>
                            </p:childTnLst>
                          </p:cTn>
                        </p:par>
                        <p:par>
                          <p:cTn id="26" fill="hold">
                            <p:stCondLst>
                              <p:cond delay="5000"/>
                            </p:stCondLst>
                            <p:childTnLst>
                              <p:par>
                                <p:cTn id="27" presetID="1" presetClass="mediacall" presetSubtype="0" fill="hold" nodeType="afterEffect">
                                  <p:stCondLst>
                                    <p:cond delay="0"/>
                                  </p:stCondLst>
                                  <p:childTnLst>
                                    <p:cmd type="call" cmd="playFrom(0.0)">
                                      <p:cBhvr>
                                        <p:cTn id="28" dur="1965" fill="hold"/>
                                        <p:tgtEl>
                                          <p:spTgt spid="14"/>
                                        </p:tgtEl>
                                      </p:cBhvr>
                                    </p:cmd>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14"/>
                </p:tgtEl>
              </p:cMediaNode>
            </p:audio>
          </p:childTnLst>
        </p:cTn>
      </p:par>
    </p:tnLst>
    <p:bldLst>
      <p:bldP spid="7" grpId="0"/>
      <p:bldP spid="2" grpId="0" animBg="1"/>
      <p:bldP spid="13" grpId="0"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33487" y="155474"/>
            <a:ext cx="4353220" cy="64535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00000"/>
                </a:solidFill>
                <a:latin typeface="Arial" panose="020B0604020202020204" pitchFamily="34" charset="0"/>
                <a:cs typeface="Arial" panose="020B0604020202020204" pitchFamily="34" charset="0"/>
              </a:rPr>
              <a:t>GHI NHỚ</a:t>
            </a:r>
            <a:endParaRPr lang="en-US" sz="3200" b="1" dirty="0">
              <a:solidFill>
                <a:srgbClr val="0070C0"/>
              </a:solidFill>
              <a:latin typeface="Arial" panose="020B0604020202020204" pitchFamily="34" charset="0"/>
              <a:cs typeface="Arial" panose="020B0604020202020204" pitchFamily="34" charset="0"/>
            </a:endParaRPr>
          </a:p>
        </p:txBody>
      </p:sp>
      <p:sp>
        <p:nvSpPr>
          <p:cNvPr id="7" name="Rounded Rectangle 6"/>
          <p:cNvSpPr/>
          <p:nvPr/>
        </p:nvSpPr>
        <p:spPr>
          <a:xfrm>
            <a:off x="443959" y="954741"/>
            <a:ext cx="11282289" cy="5526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66791" y="1796674"/>
            <a:ext cx="2299243" cy="3280293"/>
          </a:xfrm>
          <a:prstGeom prst="rect">
            <a:avLst/>
          </a:prstGeom>
        </p:spPr>
      </p:pic>
      <p:sp>
        <p:nvSpPr>
          <p:cNvPr id="8" name="Horizontal Scroll 7"/>
          <p:cNvSpPr/>
          <p:nvPr/>
        </p:nvSpPr>
        <p:spPr>
          <a:xfrm>
            <a:off x="2797794" y="1984934"/>
            <a:ext cx="8570792" cy="4006433"/>
          </a:xfrm>
          <a:prstGeom prst="horizontalScroll">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800" dirty="0"/>
              <a:t>Các loại máy tính: để bàn, xách tay, bảng và điện thoại thông minh thường có bốn thành phần cơ bản là thân máy, màn hình, bàn phím và chuột. Bàn phím, chuột, màn hình và loa giúp sử dụng máy tính dễ dàng và hiệu quả.</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47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pic>
        <p:nvPicPr>
          <p:cNvPr id="28675" name="Picture 3" descr="frame_celebrat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WordArt 2"/>
          <p:cNvSpPr>
            <a:spLocks noChangeArrowheads="1" noChangeShapeType="1" noTextEdit="1"/>
          </p:cNvSpPr>
          <p:nvPr/>
        </p:nvSpPr>
        <p:spPr bwMode="auto">
          <a:xfrm>
            <a:off x="812801" y="2362200"/>
            <a:ext cx="105791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800" b="1" kern="10" dirty="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59008E"/>
                  </a:prstShdw>
                </a:effectLst>
                <a:latin typeface="Arial"/>
                <a:cs typeface="Arial"/>
              </a:rPr>
              <a:t>XIN CHÂN THÀNH CẢM ƠN </a:t>
            </a:r>
          </a:p>
          <a:p>
            <a:pPr algn="ctr"/>
            <a:r>
              <a:rPr lang="vi-VN" sz="2800" b="1" kern="10" dirty="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59008E"/>
                  </a:prstShdw>
                </a:effectLst>
                <a:latin typeface="Arial"/>
                <a:cs typeface="Arial"/>
              </a:rPr>
              <a:t>CÁC TH</a:t>
            </a:r>
            <a:r>
              <a:rPr lang="en-US" sz="2800" b="1" kern="10" dirty="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59008E"/>
                  </a:prstShdw>
                </a:effectLst>
                <a:latin typeface="Arial"/>
                <a:cs typeface="Arial"/>
              </a:rPr>
              <a:t>Ầ</a:t>
            </a:r>
            <a:r>
              <a:rPr lang="vi-VN" sz="2800" b="1" kern="10" dirty="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59008E"/>
                  </a:prstShdw>
                </a:effectLst>
                <a:latin typeface="Arial"/>
                <a:cs typeface="Arial"/>
              </a:rPr>
              <a:t>Y CÔ GIÁO ĐÃ VỀ DỰ GIỜ</a:t>
            </a:r>
            <a:endParaRPr lang="en-US" sz="2800" b="1" kern="10" dirty="0">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prstShdw prst="shdw17" dist="17961" dir="2700000">
                  <a:srgbClr val="59008E"/>
                </a:prstShdw>
              </a:effectLst>
              <a:latin typeface="Arial"/>
              <a:cs typeface="Arial"/>
            </a:endParaRPr>
          </a:p>
        </p:txBody>
      </p:sp>
      <p:pic>
        <p:nvPicPr>
          <p:cNvPr id="11269" name="Picture 6" descr="TamBie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648200"/>
            <a:ext cx="538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Entertainment-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4953000"/>
            <a:ext cx="3352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0" y="4572000"/>
            <a:ext cx="1930400" cy="19050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9" name="AutoShape 13"/>
          <p:cNvSpPr>
            <a:spLocks noChangeArrowheads="1"/>
          </p:cNvSpPr>
          <p:nvPr/>
        </p:nvSpPr>
        <p:spPr bwMode="auto">
          <a:xfrm>
            <a:off x="406400" y="3962400"/>
            <a:ext cx="1727200" cy="1219200"/>
          </a:xfrm>
          <a:prstGeom prst="star32">
            <a:avLst>
              <a:gd name="adj" fmla="val 15056"/>
            </a:avLst>
          </a:prstGeom>
          <a:solidFill>
            <a:srgbClr val="FFFF00"/>
          </a:solidFill>
          <a:ln w="9525">
            <a:solidFill>
              <a:srgbClr val="FF3300"/>
            </a:solidFill>
            <a:miter lim="800000"/>
            <a:headEnd/>
            <a:tailEnd/>
          </a:ln>
        </p:spPr>
        <p:txBody>
          <a:bodyPr wrap="none" anchor="ctr"/>
          <a:lstStyle/>
          <a:p>
            <a:endParaRPr lang="vi-VN" sz="2000">
              <a:latin typeface=".VnTime" pitchFamily="34" charset="0"/>
            </a:endParaRPr>
          </a:p>
        </p:txBody>
      </p:sp>
      <p:sp>
        <p:nvSpPr>
          <p:cNvPr id="2" name="AutoShape 13"/>
          <p:cNvSpPr>
            <a:spLocks noChangeArrowheads="1"/>
          </p:cNvSpPr>
          <p:nvPr/>
        </p:nvSpPr>
        <p:spPr bwMode="auto">
          <a:xfrm>
            <a:off x="1016000" y="4724400"/>
            <a:ext cx="812800" cy="457200"/>
          </a:xfrm>
          <a:prstGeom prst="star32">
            <a:avLst>
              <a:gd name="adj" fmla="val 15056"/>
            </a:avLst>
          </a:prstGeom>
          <a:solidFill>
            <a:srgbClr val="FFFF00"/>
          </a:solidFill>
          <a:ln w="9525">
            <a:solidFill>
              <a:srgbClr val="FF3300"/>
            </a:solidFill>
            <a:miter lim="800000"/>
            <a:headEnd/>
            <a:tailEnd/>
          </a:ln>
        </p:spPr>
        <p:txBody>
          <a:bodyPr wrap="none" anchor="ctr"/>
          <a:lstStyle/>
          <a:p>
            <a:endParaRPr lang="vi-VN" sz="2000">
              <a:latin typeface=".VnTime" pitchFamily="34" charset="0"/>
            </a:endParaRPr>
          </a:p>
        </p:txBody>
      </p:sp>
    </p:spTree>
    <p:custDataLst>
      <p:tags r:id="rId1"/>
    </p:custDataLst>
    <p:extLst>
      <p:ext uri="{BB962C8B-B14F-4D97-AF65-F5344CB8AC3E}">
        <p14:creationId xmlns:p14="http://schemas.microsoft.com/office/powerpoint/2010/main" val="1689818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indefinite" fill="hold" grpId="0" nodeType="withEffect">
                                  <p:stCondLst>
                                    <p:cond delay="0"/>
                                  </p:stCondLst>
                                  <p:childTnLst>
                                    <p:animClr clrSpc="rgb" dir="cw">
                                      <p:cBhvr override="childStyle">
                                        <p:cTn id="6" dur="500" autoRev="1" fill="hold"/>
                                        <p:tgtEl>
                                          <p:spTgt spid="9218"/>
                                        </p:tgtEl>
                                        <p:attrNameLst>
                                          <p:attrName>style.color</p:attrName>
                                        </p:attrNameLst>
                                      </p:cBhvr>
                                      <p:to>
                                        <a:schemeClr val="folHlink"/>
                                      </p:to>
                                    </p:animClr>
                                    <p:animClr clrSpc="rgb" dir="cw">
                                      <p:cBhvr>
                                        <p:cTn id="7" dur="500" autoRev="1" fill="hold"/>
                                        <p:tgtEl>
                                          <p:spTgt spid="9218"/>
                                        </p:tgtEl>
                                        <p:attrNameLst>
                                          <p:attrName>fillcolor</p:attrName>
                                        </p:attrNameLst>
                                      </p:cBhvr>
                                      <p:to>
                                        <a:schemeClr val="folHlink"/>
                                      </p:to>
                                    </p:animClr>
                                    <p:set>
                                      <p:cBhvr>
                                        <p:cTn id="8" dur="500" autoRev="1" fill="hold"/>
                                        <p:tgtEl>
                                          <p:spTgt spid="9218"/>
                                        </p:tgtEl>
                                        <p:attrNameLst>
                                          <p:attrName>fill.type</p:attrName>
                                        </p:attrNameLst>
                                      </p:cBhvr>
                                      <p:to>
                                        <p:strVal val="solid"/>
                                      </p:to>
                                    </p:set>
                                    <p:set>
                                      <p:cBhvr>
                                        <p:cTn id="9" dur="500" autoRev="1" fill="hold"/>
                                        <p:tgtEl>
                                          <p:spTgt spid="9218"/>
                                        </p:tgtEl>
                                        <p:attrNameLst>
                                          <p:attrName>fill.on</p:attrName>
                                        </p:attrNameLst>
                                      </p:cBhvr>
                                      <p:to>
                                        <p:strVal val="true"/>
                                      </p:to>
                                    </p:set>
                                  </p:childTnLst>
                                </p:cTn>
                              </p:par>
                              <p:par>
                                <p:cTn id="10" presetID="53" presetClass="entr" presetSubtype="0" repeatCount="3000" fill="hold" grpId="0" nodeType="withEffect">
                                  <p:stCondLst>
                                    <p:cond delay="0"/>
                                  </p:stCondLst>
                                  <p:childTnLst>
                                    <p:set>
                                      <p:cBhvr>
                                        <p:cTn id="11" dur="1" fill="hold">
                                          <p:stCondLst>
                                            <p:cond delay="0"/>
                                          </p:stCondLst>
                                        </p:cTn>
                                        <p:tgtEl>
                                          <p:spTgt spid="24589"/>
                                        </p:tgtEl>
                                        <p:attrNameLst>
                                          <p:attrName>style.visibility</p:attrName>
                                        </p:attrNameLst>
                                      </p:cBhvr>
                                      <p:to>
                                        <p:strVal val="visible"/>
                                      </p:to>
                                    </p:set>
                                    <p:anim calcmode="lin" valueType="num">
                                      <p:cBhvr>
                                        <p:cTn id="12" dur="1000" fill="hold"/>
                                        <p:tgtEl>
                                          <p:spTgt spid="24589"/>
                                        </p:tgtEl>
                                        <p:attrNameLst>
                                          <p:attrName>ppt_w</p:attrName>
                                        </p:attrNameLst>
                                      </p:cBhvr>
                                      <p:tavLst>
                                        <p:tav tm="0">
                                          <p:val>
                                            <p:fltVal val="0"/>
                                          </p:val>
                                        </p:tav>
                                        <p:tav tm="100000">
                                          <p:val>
                                            <p:strVal val="#ppt_w"/>
                                          </p:val>
                                        </p:tav>
                                      </p:tavLst>
                                    </p:anim>
                                    <p:anim calcmode="lin" valueType="num">
                                      <p:cBhvr>
                                        <p:cTn id="13" dur="1000" fill="hold"/>
                                        <p:tgtEl>
                                          <p:spTgt spid="24589"/>
                                        </p:tgtEl>
                                        <p:attrNameLst>
                                          <p:attrName>ppt_h</p:attrName>
                                        </p:attrNameLst>
                                      </p:cBhvr>
                                      <p:tavLst>
                                        <p:tav tm="0">
                                          <p:val>
                                            <p:fltVal val="0"/>
                                          </p:val>
                                        </p:tav>
                                        <p:tav tm="100000">
                                          <p:val>
                                            <p:strVal val="#ppt_h"/>
                                          </p:val>
                                        </p:tav>
                                      </p:tavLst>
                                    </p:anim>
                                    <p:animEffect transition="in" filter="fade">
                                      <p:cBhvr>
                                        <p:cTn id="14" dur="1000"/>
                                        <p:tgtEl>
                                          <p:spTgt spid="24589"/>
                                        </p:tgtEl>
                                      </p:cBhvr>
                                    </p:animEffect>
                                  </p:childTnLst>
                                </p:cTn>
                              </p:par>
                              <p:par>
                                <p:cTn id="15" presetID="8" presetClass="emph" presetSubtype="0" repeatCount="indefinite" fill="hold" grpId="1" nodeType="withEffect">
                                  <p:stCondLst>
                                    <p:cond delay="0"/>
                                  </p:stCondLst>
                                  <p:childTnLst>
                                    <p:animRot by="21600000">
                                      <p:cBhvr>
                                        <p:cTn id="16" dur="3000" fill="hold"/>
                                        <p:tgtEl>
                                          <p:spTgt spid="24589"/>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mph" presetSubtype="2" fill="hold" nodeType="clickEffect">
                                  <p:stCondLst>
                                    <p:cond delay="0"/>
                                  </p:stCondLst>
                                  <p:childTnLst>
                                    <p:animClr clrSpc="rgb" dir="cw">
                                      <p:cBhvr>
                                        <p:cTn id="20" dur="2000" fill="hold"/>
                                        <p:tgtEl>
                                          <p:spTgt spid="28675"/>
                                        </p:tgtEl>
                                        <p:attrNameLst>
                                          <p:attrName>fillcolor</p:attrName>
                                        </p:attrNameLst>
                                      </p:cBhvr>
                                      <p:to>
                                        <a:schemeClr val="accent2"/>
                                      </p:to>
                                    </p:animClr>
                                    <p:set>
                                      <p:cBhvr>
                                        <p:cTn id="21" dur="2000" fill="hold"/>
                                        <p:tgtEl>
                                          <p:spTgt spid="28675"/>
                                        </p:tgtEl>
                                        <p:attrNameLst>
                                          <p:attrName>fill.type</p:attrName>
                                        </p:attrNameLst>
                                      </p:cBhvr>
                                      <p:to>
                                        <p:strVal val="solid"/>
                                      </p:to>
                                    </p:set>
                                    <p:set>
                                      <p:cBhvr>
                                        <p:cTn id="22" dur="2000" fill="hold"/>
                                        <p:tgtEl>
                                          <p:spTgt spid="28675"/>
                                        </p:tgtEl>
                                        <p:attrNameLst>
                                          <p:attrName>fill.on</p:attrName>
                                        </p:attrNameLst>
                                      </p:cBhvr>
                                      <p:to>
                                        <p:strVal val="true"/>
                                      </p:to>
                                    </p:set>
                                  </p:childTnLst>
                                </p:cTn>
                              </p:par>
                              <p:par>
                                <p:cTn id="23" presetID="53" presetClass="entr" presetSubtype="0" repeatCount="300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Effect transition="in" filter="fade">
                                      <p:cBhvr>
                                        <p:cTn id="27" dur="1000"/>
                                        <p:tgtEl>
                                          <p:spTgt spid="2"/>
                                        </p:tgtEl>
                                      </p:cBhvr>
                                    </p:animEffect>
                                  </p:childTnLst>
                                </p:cTn>
                              </p:par>
                              <p:par>
                                <p:cTn id="28" presetID="8" presetClass="emph" presetSubtype="0" repeatCount="indefinite" fill="hold" grpId="1" nodeType="withEffect">
                                  <p:stCondLst>
                                    <p:cond delay="0"/>
                                  </p:stCondLst>
                                  <p:childTnLst>
                                    <p:animRot by="21600000">
                                      <p:cBhvr>
                                        <p:cTn id="29" dur="3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24589" grpId="0" animBg="1"/>
      <p:bldP spid="24589" grpId="1" animBg="1"/>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7298C-1CF1-3C42-7EA7-F536DDD09C04}"/>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F2A6DE0C-4AF8-D454-DFD8-D7D66B952E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8812"/>
            <a:ext cx="12182446" cy="6858000"/>
          </a:xfrm>
        </p:spPr>
      </p:pic>
      <p:sp>
        <p:nvSpPr>
          <p:cNvPr id="11" name="Speech Bubble: Rectangle with Corners Rounded 10">
            <a:extLst>
              <a:ext uri="{FF2B5EF4-FFF2-40B4-BE49-F238E27FC236}">
                <a16:creationId xmlns:a16="http://schemas.microsoft.com/office/drawing/2014/main" id="{5BDDF27D-A2E7-78D9-DF31-7A691DC09714}"/>
              </a:ext>
            </a:extLst>
          </p:cNvPr>
          <p:cNvSpPr/>
          <p:nvPr/>
        </p:nvSpPr>
        <p:spPr>
          <a:xfrm>
            <a:off x="8693834" y="1690688"/>
            <a:ext cx="3291840" cy="731520"/>
          </a:xfrm>
          <a:prstGeom prst="wedgeRoundRectCallout">
            <a:avLst>
              <a:gd name="adj1" fmla="val -54166"/>
              <a:gd name="adj2" fmla="val 102885"/>
              <a:gd name="adj3" fmla="val 16667"/>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Tớ</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là</a:t>
            </a:r>
            <a:r>
              <a:rPr lang="en-US" sz="4400" b="1" dirty="0">
                <a:solidFill>
                  <a:sysClr val="windowText" lastClr="000000"/>
                </a:solidFill>
                <a:latin typeface="Arial" panose="020B0604020202020204" pitchFamily="34" charset="0"/>
                <a:cs typeface="Arial" panose="020B0604020202020204" pitchFamily="34" charset="0"/>
              </a:rPr>
              <a:t> ai?</a:t>
            </a:r>
          </a:p>
        </p:txBody>
      </p:sp>
    </p:spTree>
    <p:extLst>
      <p:ext uri="{BB962C8B-B14F-4D97-AF65-F5344CB8AC3E}">
        <p14:creationId xmlns:p14="http://schemas.microsoft.com/office/powerpoint/2010/main" val="3154615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4345"/>
          <a:stretch/>
        </p:blipFill>
        <p:spPr>
          <a:xfrm>
            <a:off x="2356143" y="-7466"/>
            <a:ext cx="7003010" cy="5247769"/>
          </a:xfrm>
          <a:prstGeom prst="rect">
            <a:avLst/>
          </a:prstGeom>
        </p:spPr>
      </p:pic>
      <p:pic>
        <p:nvPicPr>
          <p:cNvPr id="5" name="Picture 4"/>
          <p:cNvPicPr>
            <a:picLocks noChangeAspect="1"/>
          </p:cNvPicPr>
          <p:nvPr/>
        </p:nvPicPr>
        <p:blipFill>
          <a:blip r:embed="rId4"/>
          <a:stretch>
            <a:fillRect/>
          </a:stretch>
        </p:blipFill>
        <p:spPr>
          <a:xfrm>
            <a:off x="3267635" y="5196761"/>
            <a:ext cx="8162364" cy="170158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04" b="89216" l="3759" r="89474"/>
                    </a14:imgEffect>
                  </a14:imgLayer>
                </a14:imgProps>
              </a:ext>
            </a:extLst>
          </a:blip>
          <a:stretch>
            <a:fillRect/>
          </a:stretch>
        </p:blipFill>
        <p:spPr>
          <a:xfrm>
            <a:off x="9088809" y="5437126"/>
            <a:ext cx="1574707" cy="1086378"/>
          </a:xfrm>
          <a:prstGeom prst="rect">
            <a:avLst/>
          </a:prstGeom>
        </p:spPr>
      </p:pic>
      <p:sp>
        <p:nvSpPr>
          <p:cNvPr id="3" name="Rectangle 2"/>
          <p:cNvSpPr/>
          <p:nvPr/>
        </p:nvSpPr>
        <p:spPr>
          <a:xfrm>
            <a:off x="2944906" y="661180"/>
            <a:ext cx="5983941" cy="3573195"/>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spc="-70" dirty="0" err="1">
                <a:ln>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Bài</a:t>
            </a:r>
            <a:r>
              <a:rPr lang="en-US" sz="3600" b="1" spc="-70" dirty="0">
                <a:ln>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 5 </a:t>
            </a:r>
          </a:p>
          <a:p>
            <a:pPr algn="ctr">
              <a:lnSpc>
                <a:spcPct val="150000"/>
              </a:lnSpc>
            </a:pPr>
            <a:r>
              <a:rPr lang="en-US" sz="3600" b="1" spc="-70" dirty="0">
                <a:ln>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LÀM QUEN VỚI MÁY TÍNH</a:t>
            </a:r>
          </a:p>
        </p:txBody>
      </p:sp>
    </p:spTree>
    <p:extLst>
      <p:ext uri="{BB962C8B-B14F-4D97-AF65-F5344CB8AC3E}">
        <p14:creationId xmlns:p14="http://schemas.microsoft.com/office/powerpoint/2010/main" val="2271187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65174" y="334359"/>
            <a:ext cx="4353220" cy="595086"/>
            <a:chOff x="3865174" y="226783"/>
            <a:chExt cx="4353220" cy="595086"/>
          </a:xfrm>
          <a:solidFill>
            <a:srgbClr val="FFFF00"/>
          </a:solidFill>
        </p:grpSpPr>
        <p:sp>
          <p:nvSpPr>
            <p:cNvPr id="6" name="Rounded Rectangle 5"/>
            <p:cNvSpPr/>
            <p:nvPr/>
          </p:nvSpPr>
          <p:spPr>
            <a:xfrm>
              <a:off x="3865174" y="226783"/>
              <a:ext cx="4353220" cy="595086"/>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MỞ ĐẦU</a:t>
              </a:r>
            </a:p>
          </p:txBody>
        </p:sp>
        <p:pic>
          <p:nvPicPr>
            <p:cNvPr id="3" name="Picture 2"/>
            <p:cNvPicPr>
              <a:picLocks noChangeAspect="1"/>
            </p:cNvPicPr>
            <p:nvPr/>
          </p:nvPicPr>
          <p:blipFill>
            <a:blip r:embed="rId2"/>
            <a:stretch>
              <a:fillRect/>
            </a:stretch>
          </p:blipFill>
          <p:spPr>
            <a:xfrm>
              <a:off x="4753883" y="247862"/>
              <a:ext cx="561975" cy="561975"/>
            </a:xfrm>
            <a:prstGeom prst="rect">
              <a:avLst/>
            </a:prstGeom>
            <a:grpFill/>
          </p:spPr>
        </p:pic>
      </p:grpSp>
      <p:sp>
        <p:nvSpPr>
          <p:cNvPr id="7" name="Rounded Rectangle 6"/>
          <p:cNvSpPr/>
          <p:nvPr/>
        </p:nvSpPr>
        <p:spPr>
          <a:xfrm>
            <a:off x="407961" y="1290916"/>
            <a:ext cx="11451101" cy="52043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837330" y="5264169"/>
            <a:ext cx="7503460" cy="369332"/>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3"/>
          <a:stretch>
            <a:fillRect/>
          </a:stretch>
        </p:blipFill>
        <p:spPr>
          <a:xfrm>
            <a:off x="671711" y="1565720"/>
            <a:ext cx="3717409" cy="2637064"/>
          </a:xfrm>
          <a:prstGeom prst="rect">
            <a:avLst/>
          </a:prstGeom>
        </p:spPr>
      </p:pic>
      <p:pic>
        <p:nvPicPr>
          <p:cNvPr id="10" name="Picture 9"/>
          <p:cNvPicPr>
            <a:picLocks noChangeAspect="1"/>
          </p:cNvPicPr>
          <p:nvPr/>
        </p:nvPicPr>
        <p:blipFill>
          <a:blip r:embed="rId4"/>
          <a:stretch>
            <a:fillRect/>
          </a:stretch>
        </p:blipFill>
        <p:spPr>
          <a:xfrm>
            <a:off x="8042339" y="3134390"/>
            <a:ext cx="3436898" cy="3187964"/>
          </a:xfrm>
          <a:prstGeom prst="rect">
            <a:avLst/>
          </a:prstGeom>
        </p:spPr>
      </p:pic>
      <p:pic>
        <p:nvPicPr>
          <p:cNvPr id="5" name="Picture 4"/>
          <p:cNvPicPr>
            <a:picLocks noChangeAspect="1"/>
          </p:cNvPicPr>
          <p:nvPr/>
        </p:nvPicPr>
        <p:blipFill>
          <a:blip r:embed="rId5"/>
          <a:stretch>
            <a:fillRect/>
          </a:stretch>
        </p:blipFill>
        <p:spPr>
          <a:xfrm>
            <a:off x="5722851" y="1467713"/>
            <a:ext cx="3225931" cy="2833078"/>
          </a:xfrm>
          <a:prstGeom prst="rect">
            <a:avLst/>
          </a:prstGeom>
        </p:spPr>
      </p:pic>
      <p:pic>
        <p:nvPicPr>
          <p:cNvPr id="9" name="Picture 8"/>
          <p:cNvPicPr>
            <a:picLocks noChangeAspect="1"/>
          </p:cNvPicPr>
          <p:nvPr/>
        </p:nvPicPr>
        <p:blipFill>
          <a:blip r:embed="rId6"/>
          <a:stretch>
            <a:fillRect/>
          </a:stretch>
        </p:blipFill>
        <p:spPr>
          <a:xfrm>
            <a:off x="3556048" y="3716718"/>
            <a:ext cx="2288211" cy="2604345"/>
          </a:xfrm>
          <a:prstGeom prst="rect">
            <a:avLst/>
          </a:prstGeom>
        </p:spPr>
      </p:pic>
    </p:spTree>
    <p:extLst>
      <p:ext uri="{BB962C8B-B14F-4D97-AF65-F5344CB8AC3E}">
        <p14:creationId xmlns:p14="http://schemas.microsoft.com/office/powerpoint/2010/main" val="274195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346609" y="1006150"/>
            <a:ext cx="11582400" cy="56489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p:cNvGrpSpPr/>
          <p:nvPr/>
        </p:nvGrpSpPr>
        <p:grpSpPr>
          <a:xfrm>
            <a:off x="3865174" y="232761"/>
            <a:ext cx="4353220" cy="595086"/>
            <a:chOff x="3865174" y="232761"/>
            <a:chExt cx="4353220" cy="595086"/>
          </a:xfrm>
        </p:grpSpPr>
        <p:sp>
          <p:nvSpPr>
            <p:cNvPr id="21" name="Rounded Rectangle 20"/>
            <p:cNvSpPr/>
            <p:nvPr/>
          </p:nvSpPr>
          <p:spPr>
            <a:xfrm>
              <a:off x="3865174" y="232761"/>
              <a:ext cx="4353220" cy="595086"/>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a:solidFill>
                    <a:srgbClr val="CC0000"/>
                  </a:solidFill>
                  <a:latin typeface="Tahoma" panose="020B0604030504040204" pitchFamily="34" charset="0"/>
                  <a:ea typeface="Tahoma" panose="020B0604030504040204" pitchFamily="34" charset="0"/>
                  <a:cs typeface="Tahoma" panose="020B0604030504040204" pitchFamily="34" charset="0"/>
                </a:rPr>
                <a:t>KHÁM PHÁ</a:t>
              </a:r>
            </a:p>
          </p:txBody>
        </p:sp>
        <p:pic>
          <p:nvPicPr>
            <p:cNvPr id="23" name="Picture 22"/>
            <p:cNvPicPr>
              <a:picLocks noChangeAspect="1"/>
            </p:cNvPicPr>
            <p:nvPr/>
          </p:nvPicPr>
          <p:blipFill>
            <a:blip r:embed="rId2"/>
            <a:stretch>
              <a:fillRect/>
            </a:stretch>
          </p:blipFill>
          <p:spPr>
            <a:xfrm>
              <a:off x="4663621" y="254079"/>
              <a:ext cx="571500" cy="552450"/>
            </a:xfrm>
            <a:prstGeom prst="rect">
              <a:avLst/>
            </a:prstGeom>
          </p:spPr>
        </p:pic>
      </p:grpSp>
      <p:grpSp>
        <p:nvGrpSpPr>
          <p:cNvPr id="7" name="Group 6"/>
          <p:cNvGrpSpPr/>
          <p:nvPr/>
        </p:nvGrpSpPr>
        <p:grpSpPr>
          <a:xfrm>
            <a:off x="882684" y="1141262"/>
            <a:ext cx="7026860" cy="584775"/>
            <a:chOff x="712076" y="1405392"/>
            <a:chExt cx="7026860" cy="584775"/>
          </a:xfrm>
        </p:grpSpPr>
        <p:grpSp>
          <p:nvGrpSpPr>
            <p:cNvPr id="8" name="Group 7"/>
            <p:cNvGrpSpPr/>
            <p:nvPr/>
          </p:nvGrpSpPr>
          <p:grpSpPr>
            <a:xfrm>
              <a:off x="712076" y="1405392"/>
              <a:ext cx="445956" cy="584775"/>
              <a:chOff x="1104838" y="1405332"/>
              <a:chExt cx="445956" cy="584775"/>
            </a:xfrm>
          </p:grpSpPr>
          <p:sp>
            <p:nvSpPr>
              <p:cNvPr id="10" name="Rectangle 9"/>
              <p:cNvSpPr/>
              <p:nvPr/>
            </p:nvSpPr>
            <p:spPr>
              <a:xfrm>
                <a:off x="1104838" y="1470217"/>
                <a:ext cx="445956" cy="4765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04838" y="1405332"/>
                <a:ext cx="445956" cy="584775"/>
              </a:xfrm>
              <a:prstGeom prst="rect">
                <a:avLst/>
              </a:prstGeom>
              <a:noFill/>
            </p:spPr>
            <p:txBody>
              <a:bodyPr wrap="none" rtlCol="0">
                <a:spAutoFit/>
              </a:bodyPr>
              <a:lstStyle/>
              <a:p>
                <a:r>
                  <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rPr>
                  <a:t>1</a:t>
                </a:r>
              </a:p>
            </p:txBody>
          </p:sp>
        </p:grpSp>
        <p:sp>
          <p:nvSpPr>
            <p:cNvPr id="9" name="TextBox 8"/>
            <p:cNvSpPr txBox="1"/>
            <p:nvPr/>
          </p:nvSpPr>
          <p:spPr>
            <a:xfrm>
              <a:off x="1219202" y="1459948"/>
              <a:ext cx="6519734" cy="523220"/>
            </a:xfrm>
            <a:prstGeom prst="rect">
              <a:avLst/>
            </a:prstGeom>
            <a:noFill/>
          </p:spPr>
          <p:txBody>
            <a:bodyPr wrap="none" rtlCol="0">
              <a:spAutoFit/>
            </a:bodyPr>
            <a:lstStyle/>
            <a:p>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để</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máy</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tính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xách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tay</a:t>
              </a:r>
              <a:endParaRPr lang="en-US" sz="2800" b="1" dirty="0">
                <a:solidFill>
                  <a:srgbClr val="3333CC"/>
                </a:solidFill>
                <a:latin typeface="Arial" panose="020B0604020202020204" pitchFamily="34" charset="0"/>
                <a:ea typeface="Tahoma" panose="020B0604030504040204" pitchFamily="34" charset="0"/>
                <a:cs typeface="Arial" panose="020B0604020202020204" pitchFamily="34" charset="0"/>
              </a:endParaRPr>
            </a:p>
          </p:txBody>
        </p:sp>
      </p:grpSp>
      <p:sp>
        <p:nvSpPr>
          <p:cNvPr id="17" name="TextBox 16"/>
          <p:cNvSpPr txBox="1"/>
          <p:nvPr/>
        </p:nvSpPr>
        <p:spPr>
          <a:xfrm>
            <a:off x="2643516" y="4847880"/>
            <a:ext cx="2020105"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để</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bàn</a:t>
            </a:r>
            <a:endParaRPr lang="en-US" sz="2000"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7401"/>
          <a:stretch/>
        </p:blipFill>
        <p:spPr>
          <a:xfrm>
            <a:off x="942677" y="1872120"/>
            <a:ext cx="5366684" cy="2957033"/>
          </a:xfrm>
          <a:prstGeom prst="rect">
            <a:avLst/>
          </a:prstGeom>
          <a:ln w="12700">
            <a:solidFill>
              <a:schemeClr val="tx1"/>
            </a:solidFill>
          </a:ln>
        </p:spPr>
      </p:pic>
      <p:pic>
        <p:nvPicPr>
          <p:cNvPr id="4" name="Picture 3"/>
          <p:cNvPicPr>
            <a:picLocks noChangeAspect="1"/>
          </p:cNvPicPr>
          <p:nvPr/>
        </p:nvPicPr>
        <p:blipFill>
          <a:blip r:embed="rId4"/>
          <a:stretch>
            <a:fillRect/>
          </a:stretch>
        </p:blipFill>
        <p:spPr>
          <a:xfrm>
            <a:off x="6904256" y="1852434"/>
            <a:ext cx="4406167" cy="2959093"/>
          </a:xfrm>
          <a:prstGeom prst="rect">
            <a:avLst/>
          </a:prstGeom>
          <a:ln w="12700">
            <a:solidFill>
              <a:schemeClr val="tx1"/>
            </a:solidFill>
          </a:ln>
        </p:spPr>
      </p:pic>
      <p:sp>
        <p:nvSpPr>
          <p:cNvPr id="22" name="TextBox 21"/>
          <p:cNvSpPr txBox="1"/>
          <p:nvPr/>
        </p:nvSpPr>
        <p:spPr>
          <a:xfrm>
            <a:off x="7784613" y="4819744"/>
            <a:ext cx="2190023"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Máy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tính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xách</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tay</a:t>
            </a:r>
            <a:endParaRPr lang="en-US" sz="2000" dirty="0">
              <a:solidFill>
                <a:srgbClr val="FF0000"/>
              </a:solidFill>
              <a:latin typeface="Arial" panose="020B0604020202020204" pitchFamily="34" charset="0"/>
              <a:cs typeface="Arial" panose="020B0604020202020204" pitchFamily="34" charset="0"/>
            </a:endParaRPr>
          </a:p>
        </p:txBody>
      </p:sp>
      <p:sp>
        <p:nvSpPr>
          <p:cNvPr id="24" name="Cloud Callout 1">
            <a:extLst>
              <a:ext uri="{FF2B5EF4-FFF2-40B4-BE49-F238E27FC236}">
                <a16:creationId xmlns:a16="http://schemas.microsoft.com/office/drawing/2014/main" id="{CEF4D80B-0136-DA40-A050-C7F1E816987F}"/>
              </a:ext>
            </a:extLst>
          </p:cNvPr>
          <p:cNvSpPr/>
          <p:nvPr/>
        </p:nvSpPr>
        <p:spPr>
          <a:xfrm>
            <a:off x="1007187" y="5214003"/>
            <a:ext cx="10410091" cy="1441055"/>
          </a:xfrm>
          <a:prstGeom prst="cloudCallout">
            <a:avLst>
              <a:gd name="adj1" fmla="val -36925"/>
              <a:gd name="adj2" fmla="val -1924"/>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để</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máy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tính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tay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rồi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hoàn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thiện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phiếu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tập</a:t>
            </a:r>
            <a:r>
              <a:rPr lang="en-US" sz="2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0534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7264-4A32-4011-3094-877D81847200}"/>
              </a:ext>
            </a:extLst>
          </p:cNvPr>
          <p:cNvSpPr>
            <a:spLocks noGrp="1"/>
          </p:cNvSpPr>
          <p:nvPr>
            <p:ph type="title"/>
          </p:nvPr>
        </p:nvSpPr>
        <p:spPr>
          <a:xfrm>
            <a:off x="838199" y="215836"/>
            <a:ext cx="10515600" cy="521140"/>
          </a:xfrm>
        </p:spPr>
        <p:txBody>
          <a:bodyPr>
            <a:normAutofit fontScale="90000"/>
          </a:bodyPr>
          <a:lstStyle/>
          <a:p>
            <a:pPr algn="ctr"/>
            <a:r>
              <a:rPr lang="en-US" sz="3600" b="1" dirty="0">
                <a:solidFill>
                  <a:srgbClr val="3333CC"/>
                </a:solidFill>
                <a:latin typeface="Tahoma" panose="020B0604030504040204" pitchFamily="34" charset="0"/>
                <a:ea typeface="Tahoma" panose="020B0604030504040204" pitchFamily="34" charset="0"/>
                <a:cs typeface="Tahoma" panose="020B0604030504040204" pitchFamily="34" charset="0"/>
              </a:rPr>
              <a:t>PHIẾU HỌC TẬP</a:t>
            </a:r>
          </a:p>
        </p:txBody>
      </p:sp>
      <p:pic>
        <p:nvPicPr>
          <p:cNvPr id="5" name="Content Placeholder 4">
            <a:extLst>
              <a:ext uri="{FF2B5EF4-FFF2-40B4-BE49-F238E27FC236}">
                <a16:creationId xmlns:a16="http://schemas.microsoft.com/office/drawing/2014/main" id="{83DB22AD-F3FF-33B7-00C0-9A1D43C200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07566"/>
            <a:ext cx="10515599" cy="4950433"/>
          </a:xfrm>
        </p:spPr>
      </p:pic>
      <p:sp>
        <p:nvSpPr>
          <p:cNvPr id="8" name="TextBox 7">
            <a:extLst>
              <a:ext uri="{FF2B5EF4-FFF2-40B4-BE49-F238E27FC236}">
                <a16:creationId xmlns:a16="http://schemas.microsoft.com/office/drawing/2014/main" id="{A2697C83-BABD-C591-37D6-94E04D9BF26C}"/>
              </a:ext>
            </a:extLst>
          </p:cNvPr>
          <p:cNvSpPr txBox="1"/>
          <p:nvPr/>
        </p:nvSpPr>
        <p:spPr>
          <a:xfrm>
            <a:off x="984738" y="953459"/>
            <a:ext cx="10733649" cy="954107"/>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Em </a:t>
            </a:r>
            <a:r>
              <a:rPr lang="en-US" sz="2800" b="1" dirty="0" err="1">
                <a:solidFill>
                  <a:srgbClr val="000000"/>
                </a:solidFill>
                <a:effectLst/>
                <a:latin typeface="Times New Roman" panose="02020603050405020304" pitchFamily="18" charset="0"/>
                <a:ea typeface="Calibri" panose="020F0502020204030204" pitchFamily="34" charset="0"/>
              </a:rPr>
              <a:t>hãy</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điền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vào</a:t>
            </a:r>
            <a:r>
              <a:rPr lang="en-US" sz="2800" b="1" dirty="0">
                <a:solidFill>
                  <a:srgbClr val="000000"/>
                </a:solidFill>
                <a:effectLst/>
                <a:latin typeface="Times New Roman" panose="02020603050405020304" pitchFamily="18" charset="0"/>
                <a:ea typeface="Calibri" panose="020F0502020204030204" pitchFamily="34" charset="0"/>
              </a:rPr>
              <a:t> ô </a:t>
            </a:r>
            <a:r>
              <a:rPr lang="en-US" sz="2800" b="1" dirty="0" err="1">
                <a:solidFill>
                  <a:srgbClr val="000000"/>
                </a:solidFill>
                <a:effectLst/>
                <a:latin typeface="Times New Roman" panose="02020603050405020304" pitchFamily="18" charset="0"/>
                <a:ea typeface="Calibri" panose="020F0502020204030204" pitchFamily="34" charset="0"/>
              </a:rPr>
              <a:t>trống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tên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gọi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thành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phần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cơ</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bản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máy</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tính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để</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bàn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và</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máy</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tính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xách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tay</a:t>
            </a:r>
            <a:endParaRPr lang="en-US" sz="2800" dirty="0"/>
          </a:p>
        </p:txBody>
      </p:sp>
    </p:spTree>
    <p:extLst>
      <p:ext uri="{BB962C8B-B14F-4D97-AF65-F5344CB8AC3E}">
        <p14:creationId xmlns:p14="http://schemas.microsoft.com/office/powerpoint/2010/main" val="26475628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E6382291-7E9C-40D6-886D-B963C7ACD100}:280"/>
</p:tagLst>
</file>

<file path=ppt/tags/tag2.xml><?xml version="1.0" encoding="utf-8"?>
<p:tagLst xmlns:a="http://schemas.openxmlformats.org/drawingml/2006/main" xmlns:r="http://schemas.openxmlformats.org/officeDocument/2006/relationships" xmlns:p="http://schemas.openxmlformats.org/presentationml/2006/main">
  <p:tag name="GENSWF_SLIDE_UID" val="{9B413AC5-3D60-4590-A38F-B98CB6E0680C}:278"/>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GENSWF_SLIDE_UID" val="{88E1811E-1801-4C2E-884C-9ACBC4EAE6C4}:2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2326</TotalTime>
  <Words>1153</Words>
  <Application>Microsoft Office PowerPoint</Application>
  <PresentationFormat>Widescreen</PresentationFormat>
  <Paragraphs>191</Paragraphs>
  <Slides>43</Slides>
  <Notes>6</Notes>
  <HiddenSlides>0</HiddenSlides>
  <MMClips>8</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5" baseType="lpstr">
      <vt:lpstr>.VnTime</vt:lpstr>
      <vt:lpstr>Arial</vt:lpstr>
      <vt:lpstr>Calibri</vt:lpstr>
      <vt:lpstr>Calibri Light</vt:lpstr>
      <vt:lpstr>等线</vt:lpstr>
      <vt:lpstr>Raleway</vt:lpstr>
      <vt:lpstr>Tahoma</vt:lpstr>
      <vt:lpstr>Times New Roman</vt:lpstr>
      <vt:lpstr>Wingdings</vt:lpstr>
      <vt:lpstr>字魂59号-创粗黑</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264</cp:revision>
  <dcterms:created xsi:type="dcterms:W3CDTF">2022-01-16T07:26:14Z</dcterms:created>
  <dcterms:modified xsi:type="dcterms:W3CDTF">2024-10-10T15:14:38Z</dcterms:modified>
</cp:coreProperties>
</file>