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7" r:id="rId2"/>
    <p:sldId id="256" r:id="rId3"/>
    <p:sldId id="296" r:id="rId4"/>
    <p:sldId id="258" r:id="rId5"/>
    <p:sldId id="298" r:id="rId6"/>
    <p:sldId id="277" r:id="rId7"/>
    <p:sldId id="266" r:id="rId8"/>
    <p:sldId id="295" r:id="rId9"/>
    <p:sldId id="261" r:id="rId10"/>
    <p:sldId id="274" r:id="rId11"/>
    <p:sldId id="260" r:id="rId12"/>
    <p:sldId id="276" r:id="rId13"/>
    <p:sldId id="268" r:id="rId14"/>
    <p:sldId id="290" r:id="rId15"/>
    <p:sldId id="280" r:id="rId16"/>
    <p:sldId id="259" r:id="rId17"/>
    <p:sldId id="300" r:id="rId18"/>
    <p:sldId id="265" r:id="rId19"/>
    <p:sldId id="263" r:id="rId20"/>
    <p:sldId id="288" r:id="rId21"/>
    <p:sldId id="281" r:id="rId22"/>
    <p:sldId id="272" r:id="rId23"/>
    <p:sldId id="270" r:id="rId24"/>
    <p:sldId id="301" r:id="rId25"/>
    <p:sldId id="264" r:id="rId26"/>
    <p:sldId id="286" r:id="rId27"/>
    <p:sldId id="271" r:id="rId28"/>
    <p:sldId id="273" r:id="rId29"/>
    <p:sldId id="283" r:id="rId30"/>
    <p:sldId id="275" r:id="rId31"/>
    <p:sldId id="267" r:id="rId32"/>
    <p:sldId id="284" r:id="rId33"/>
    <p:sldId id="293" r:id="rId34"/>
    <p:sldId id="279" r:id="rId35"/>
    <p:sldId id="291" r:id="rId36"/>
    <p:sldId id="289" r:id="rId37"/>
    <p:sldId id="287"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5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767" autoAdjust="0"/>
  </p:normalViewPr>
  <p:slideViewPr>
    <p:cSldViewPr>
      <p:cViewPr varScale="1">
        <p:scale>
          <a:sx n="50" d="100"/>
          <a:sy n="50" d="100"/>
        </p:scale>
        <p:origin x="8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35283-2077-4CE1-B48E-4A6038F8BAAF}" type="datetimeFigureOut">
              <a:rPr lang="en-US" smtClean="0"/>
              <a:t>05/10/2023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6154A-92B3-4423-84F9-FBD9C547D125}" type="slidenum">
              <a:rPr lang="en-US" smtClean="0"/>
              <a:t>‹#›</a:t>
            </a:fld>
            <a:endParaRPr lang="en-US"/>
          </a:p>
        </p:txBody>
      </p:sp>
    </p:spTree>
    <p:extLst>
      <p:ext uri="{BB962C8B-B14F-4D97-AF65-F5344CB8AC3E}">
        <p14:creationId xmlns:p14="http://schemas.microsoft.com/office/powerpoint/2010/main" val="16915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6154A-92B3-4423-84F9-FBD9C547D125}" type="slidenum">
              <a:rPr lang="en-US" smtClean="0"/>
              <a:t>1</a:t>
            </a:fld>
            <a:endParaRPr lang="en-US"/>
          </a:p>
        </p:txBody>
      </p:sp>
    </p:spTree>
    <p:extLst>
      <p:ext uri="{BB962C8B-B14F-4D97-AF65-F5344CB8AC3E}">
        <p14:creationId xmlns:p14="http://schemas.microsoft.com/office/powerpoint/2010/main" val="2234880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6154A-92B3-4423-84F9-FBD9C547D125}" type="slidenum">
              <a:rPr lang="en-US" smtClean="0"/>
              <a:t>26</a:t>
            </a:fld>
            <a:endParaRPr lang="en-US"/>
          </a:p>
        </p:txBody>
      </p:sp>
    </p:spTree>
    <p:extLst>
      <p:ext uri="{BB962C8B-B14F-4D97-AF65-F5344CB8AC3E}">
        <p14:creationId xmlns:p14="http://schemas.microsoft.com/office/powerpoint/2010/main" val="318347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24.svg"/><Relationship Id="rId2" Type="http://schemas.openxmlformats.org/officeDocument/2006/relationships/notesSlide" Target="../notesSlides/notesSlide1.xml"/><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4.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4.svg"/><Relationship Id="rId3" Type="http://schemas.openxmlformats.org/officeDocument/2006/relationships/image" Target="NULL"/><Relationship Id="rId21" Type="http://schemas.openxmlformats.org/officeDocument/2006/relationships/image" Target="../media/image126.svg"/><Relationship Id="rId7"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NULL"/><Relationship Id="rId4" Type="http://schemas.openxmlformats.org/officeDocument/2006/relationships/image" Target="../media/image68.png"/><Relationship Id="rId9" Type="http://schemas.openxmlformats.org/officeDocument/2006/relationships/image" Target="../media/image29.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6.svg"/><Relationship Id="rId18" Type="http://schemas.openxmlformats.org/officeDocument/2006/relationships/image" Target="../media/image48.png"/><Relationship Id="rId21" Type="http://schemas.openxmlformats.org/officeDocument/2006/relationships/image" Target="../media/image78.png"/><Relationship Id="rId3" Type="http://schemas.openxmlformats.org/officeDocument/2006/relationships/image" Target="../media/image150.svg"/><Relationship Id="rId7" Type="http://schemas.openxmlformats.org/officeDocument/2006/relationships/image" Target="../media/image60.svg"/><Relationship Id="rId12" Type="http://schemas.openxmlformats.org/officeDocument/2006/relationships/image" Target="../media/image75.png"/><Relationship Id="rId17" Type="http://schemas.openxmlformats.org/officeDocument/2006/relationships/image" Target="../media/image70.svg"/><Relationship Id="rId25" Type="http://schemas.openxmlformats.org/officeDocument/2006/relationships/image" Target="../media/image154.svg"/><Relationship Id="rId2" Type="http://schemas.openxmlformats.org/officeDocument/2006/relationships/image" Target="../media/image25.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64.svg"/><Relationship Id="rId24" Type="http://schemas.openxmlformats.org/officeDocument/2006/relationships/image" Target="../media/image80.png"/><Relationship Id="rId5" Type="http://schemas.openxmlformats.org/officeDocument/2006/relationships/image" Target="../media/image26.svg"/><Relationship Id="rId15" Type="http://schemas.openxmlformats.org/officeDocument/2006/relationships/image" Target="../media/image68.svg"/><Relationship Id="rId23" Type="http://schemas.openxmlformats.org/officeDocument/2006/relationships/image" Target="../media/image152.svg"/><Relationship Id="rId10" Type="http://schemas.openxmlformats.org/officeDocument/2006/relationships/image" Target="../media/image74.png"/><Relationship Id="rId19" Type="http://schemas.microsoft.com/office/2007/relationships/hdphoto" Target="../media/hdphoto1.wdp"/><Relationship Id="rId9" Type="http://schemas.openxmlformats.org/officeDocument/2006/relationships/image" Target="../media/image62.svg"/><Relationship Id="rId14" Type="http://schemas.openxmlformats.org/officeDocument/2006/relationships/image" Target="../media/image76.png"/><Relationship Id="rId22"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2.png"/><Relationship Id="rId7" Type="http://schemas.openxmlformats.org/officeDocument/2006/relationships/image" Target="../media/image53.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4.png"/><Relationship Id="rId9"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87.png"/><Relationship Id="rId17" Type="http://schemas.microsoft.com/office/2007/relationships/hdphoto" Target="../media/hdphoto3.wdp"/><Relationship Id="rId2" Type="http://schemas.openxmlformats.org/officeDocument/2006/relationships/image" Target="../media/image78.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86.png"/><Relationship Id="rId4" Type="http://schemas.openxmlformats.org/officeDocument/2006/relationships/image" Target="../media/image79.png"/><Relationship Id="rId9" Type="http://schemas.openxmlformats.org/officeDocument/2006/relationships/image" Target="../media/image156.svg"/><Relationship Id="rId1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1.png"/><Relationship Id="rId12"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9.png"/><Relationship Id="rId5" Type="http://schemas.openxmlformats.org/officeDocument/2006/relationships/image" Target="../media/image9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84.png"/><Relationship Id="rId4" Type="http://schemas.openxmlformats.org/officeDocument/2006/relationships/image" Target="../media/image95.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48.svg"/><Relationship Id="rId18" Type="http://schemas.openxmlformats.org/officeDocument/2006/relationships/image" Target="../media/image106.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103.png"/><Relationship Id="rId17" Type="http://schemas.openxmlformats.org/officeDocument/2006/relationships/image" Target="../media/image52.svg"/><Relationship Id="rId2" Type="http://schemas.openxmlformats.org/officeDocument/2006/relationships/image" Target="../media/image98.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109.png"/><Relationship Id="rId10" Type="http://schemas.openxmlformats.org/officeDocument/2006/relationships/image" Target="../media/image102.png"/><Relationship Id="rId19" Type="http://schemas.openxmlformats.org/officeDocument/2006/relationships/image" Target="../media/image54.svg"/><Relationship Id="rId4" Type="http://schemas.openxmlformats.org/officeDocument/2006/relationships/image" Target="../media/image99.png"/><Relationship Id="rId9" Type="http://schemas.openxmlformats.org/officeDocument/2006/relationships/image" Target="../media/image44.svg"/><Relationship Id="rId14" Type="http://schemas.openxmlformats.org/officeDocument/2006/relationships/image" Target="../media/image104.png"/><Relationship Id="rId22" Type="http://schemas.openxmlformats.org/officeDocument/2006/relationships/image" Target="../media/image108.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48.svg"/><Relationship Id="rId18" Type="http://schemas.openxmlformats.org/officeDocument/2006/relationships/image" Target="../media/image106.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103.png"/><Relationship Id="rId17" Type="http://schemas.openxmlformats.org/officeDocument/2006/relationships/image" Target="../media/image52.svg"/><Relationship Id="rId2" Type="http://schemas.openxmlformats.org/officeDocument/2006/relationships/image" Target="../media/image98.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109.png"/><Relationship Id="rId10" Type="http://schemas.openxmlformats.org/officeDocument/2006/relationships/image" Target="../media/image102.png"/><Relationship Id="rId19" Type="http://schemas.openxmlformats.org/officeDocument/2006/relationships/image" Target="../media/image54.svg"/><Relationship Id="rId4" Type="http://schemas.openxmlformats.org/officeDocument/2006/relationships/image" Target="../media/image99.png"/><Relationship Id="rId9" Type="http://schemas.openxmlformats.org/officeDocument/2006/relationships/image" Target="../media/image44.svg"/><Relationship Id="rId14" Type="http://schemas.openxmlformats.org/officeDocument/2006/relationships/image" Target="../media/image104.png"/><Relationship Id="rId22"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34.svg"/><Relationship Id="rId18" Type="http://schemas.openxmlformats.org/officeDocument/2006/relationships/image" Target="../media/image115.png"/><Relationship Id="rId3" Type="http://schemas.openxmlformats.org/officeDocument/2006/relationships/image" Target="../media/image114.svg"/><Relationship Id="rId21" Type="http://schemas.openxmlformats.org/officeDocument/2006/relationships/image" Target="../media/image126.svg"/><Relationship Id="rId7" Type="http://schemas.openxmlformats.org/officeDocument/2006/relationships/image" Target="../media/image18.svg"/><Relationship Id="rId12" Type="http://schemas.openxmlformats.org/officeDocument/2006/relationships/image" Target="../media/image29.png"/><Relationship Id="rId17" Type="http://schemas.openxmlformats.org/officeDocument/2006/relationships/image" Target="../media/image122.svg"/><Relationship Id="rId2" Type="http://schemas.openxmlformats.org/officeDocument/2006/relationships/image" Target="../media/image110.png"/><Relationship Id="rId16" Type="http://schemas.openxmlformats.org/officeDocument/2006/relationships/image" Target="../media/image114.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18.svg"/><Relationship Id="rId5" Type="http://schemas.openxmlformats.org/officeDocument/2006/relationships/image" Target="../media/image16.svg"/><Relationship Id="rId15" Type="http://schemas.openxmlformats.org/officeDocument/2006/relationships/image" Target="../media/image120.svg"/><Relationship Id="rId10" Type="http://schemas.openxmlformats.org/officeDocument/2006/relationships/image" Target="../media/image112.png"/><Relationship Id="rId19" Type="http://schemas.openxmlformats.org/officeDocument/2006/relationships/image" Target="../media/image124.svg"/><Relationship Id="rId4" Type="http://schemas.openxmlformats.org/officeDocument/2006/relationships/image" Target="../media/image1.png"/><Relationship Id="rId9" Type="http://schemas.openxmlformats.org/officeDocument/2006/relationships/image" Target="../media/image116.svg"/><Relationship Id="rId14" Type="http://schemas.openxmlformats.org/officeDocument/2006/relationships/image" Target="../media/image113.png"/><Relationship Id="rId22"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20.png"/><Relationship Id="rId3" Type="http://schemas.openxmlformats.org/officeDocument/2006/relationships/image" Target="../media/image38.svg"/><Relationship Id="rId7" Type="http://schemas.openxmlformats.org/officeDocument/2006/relationships/image" Target="../media/image102.svg"/><Relationship Id="rId12" Type="http://schemas.openxmlformats.org/officeDocument/2006/relationships/image" Target="../media/image119.png"/><Relationship Id="rId2" Type="http://schemas.openxmlformats.org/officeDocument/2006/relationships/image" Target="../media/image98.png"/><Relationship Id="rId16"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36.svg"/><Relationship Id="rId5" Type="http://schemas.openxmlformats.org/officeDocument/2006/relationships/image" Target="../media/image100.svg"/><Relationship Id="rId15" Type="http://schemas.openxmlformats.org/officeDocument/2006/relationships/image" Target="../media/image121.png"/><Relationship Id="rId10" Type="http://schemas.openxmlformats.org/officeDocument/2006/relationships/image" Target="../media/image31.png"/><Relationship Id="rId4" Type="http://schemas.openxmlformats.org/officeDocument/2006/relationships/image" Target="../media/image117.png"/><Relationship Id="rId9" Type="http://schemas.openxmlformats.org/officeDocument/2006/relationships/image" Target="../media/image40.svg"/><Relationship Id="rId14"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1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NULL"/><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25.png"/><Relationship Id="rId5" Type="http://schemas.openxmlformats.org/officeDocument/2006/relationships/image" Target="../media/image123.png"/><Relationship Id="rId15" Type="http://schemas.openxmlformats.org/officeDocument/2006/relationships/image" Target="../media/image12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24.png"/><Relationship Id="rId14" Type="http://schemas.openxmlformats.org/officeDocument/2006/relationships/image" Target="../media/image127.png"/></Relationships>
</file>

<file path=ppt/slides/_rels/slide2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9.png"/><Relationship Id="rId7" Type="http://schemas.openxmlformats.org/officeDocument/2006/relationships/image" Target="../media/image130.jp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36.png"/><Relationship Id="rId4" Type="http://schemas.openxmlformats.org/officeDocument/2006/relationships/image" Target="../media/image133.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4.sv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2.svg"/><Relationship Id="rId1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3" Type="http://schemas.openxmlformats.org/officeDocument/2006/relationships/image" Target="../media/image106.svg"/><Relationship Id="rId7" Type="http://schemas.openxmlformats.org/officeDocument/2006/relationships/image" Target="../media/image66.svg"/><Relationship Id="rId12" Type="http://schemas.openxmlformats.org/officeDocument/2006/relationships/image" Target="../media/image145.png"/><Relationship Id="rId17" Type="http://schemas.openxmlformats.org/officeDocument/2006/relationships/image" Target="../media/image148.jpg"/><Relationship Id="rId2" Type="http://schemas.openxmlformats.org/officeDocument/2006/relationships/image" Target="../media/image139.png"/><Relationship Id="rId16"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4.png"/><Relationship Id="rId5" Type="http://schemas.openxmlformats.org/officeDocument/2006/relationships/image" Target="../media/image108.sv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40.png"/><Relationship Id="rId9" Type="http://schemas.openxmlformats.org/officeDocument/2006/relationships/image" Target="../media/image12.svg"/><Relationship Id="rId14" Type="http://schemas.openxmlformats.org/officeDocument/2006/relationships/image" Target="../media/image110.sv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1.png"/><Relationship Id="rId7" Type="http://schemas.openxmlformats.org/officeDocument/2006/relationships/image" Target="../media/image1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149.png"/><Relationship Id="rId9"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svg"/><Relationship Id="rId7" Type="http://schemas.openxmlformats.org/officeDocument/2006/relationships/image" Target="../media/image180.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4.svg"/><Relationship Id="rId5" Type="http://schemas.openxmlformats.org/officeDocument/2006/relationships/image" Target="../media/image178.svg"/><Relationship Id="rId10" Type="http://schemas.openxmlformats.org/officeDocument/2006/relationships/image" Target="../media/image19.png"/><Relationship Id="rId4" Type="http://schemas.openxmlformats.org/officeDocument/2006/relationships/image" Target="../media/image152.png"/><Relationship Id="rId9" Type="http://schemas.openxmlformats.org/officeDocument/2006/relationships/image" Target="../media/image155.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6.jp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NULL"/><Relationship Id="rId4" Type="http://schemas.openxmlformats.org/officeDocument/2006/relationships/image" Target="../media/image157.png"/></Relationships>
</file>

<file path=ppt/slides/_rels/slide2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7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21.png"/><Relationship Id="rId12" Type="http://schemas.openxmlformats.org/officeDocument/2006/relationships/image" Target="NULL"/><Relationship Id="rId2" Type="http://schemas.openxmlformats.org/officeDocument/2006/relationships/image" Target="../media/image20.png"/><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2.png"/><Relationship Id="rId15" Type="http://schemas.openxmlformats.org/officeDocument/2006/relationships/image" Target="../media/image24.png"/><Relationship Id="rId4" Type="http://schemas.openxmlformats.org/officeDocument/2006/relationships/image" Target="NULL"/><Relationship Id="rId14"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73.png"/><Relationship Id="rId4" Type="http://schemas.openxmlformats.org/officeDocument/2006/relationships/image" Target="../media/image170.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40.svg"/><Relationship Id="rId3" Type="http://schemas.openxmlformats.org/officeDocument/2006/relationships/image" Target="../media/image144.svg"/><Relationship Id="rId7" Type="http://schemas.openxmlformats.org/officeDocument/2006/relationships/image" Target="../media/image146.svg"/><Relationship Id="rId12"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48.svg"/><Relationship Id="rId5" Type="http://schemas.openxmlformats.org/officeDocument/2006/relationships/image" Target="../media/image42.svg"/><Relationship Id="rId10" Type="http://schemas.openxmlformats.org/officeDocument/2006/relationships/image" Target="../media/image176.png"/><Relationship Id="rId9" Type="http://schemas.openxmlformats.org/officeDocument/2006/relationships/image" Target="../media/image64.svg"/><Relationship Id="rId14" Type="http://schemas.openxmlformats.org/officeDocument/2006/relationships/image" Target="../media/image177.png"/></Relationships>
</file>

<file path=ppt/slides/_rels/slide32.xml.rels><?xml version="1.0" encoding="UTF-8" standalone="yes"?>
<Relationships xmlns="http://schemas.openxmlformats.org/package/2006/relationships"><Relationship Id="rId7" Type="http://schemas.openxmlformats.org/officeDocument/2006/relationships/image" Target="../media/image179.jp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NULL"/></Relationships>
</file>

<file path=ppt/slides/_rels/slide33.xml.rels><?xml version="1.0" encoding="UTF-8" standalone="yes"?>
<Relationships xmlns="http://schemas.openxmlformats.org/package/2006/relationships"><Relationship Id="rId13" Type="http://schemas.openxmlformats.org/officeDocument/2006/relationships/image" Target="../media/image182.png"/><Relationship Id="rId3" Type="http://schemas.openxmlformats.org/officeDocument/2006/relationships/image" Target="../media/image49.png"/><Relationship Id="rId7" Type="http://schemas.openxmlformats.org/officeDocument/2006/relationships/image" Target="../media/image181.png"/><Relationship Id="rId12" Type="http://schemas.openxmlformats.org/officeDocument/2006/relationships/image" Target="NULL"/><Relationship Id="rId17" Type="http://schemas.openxmlformats.org/officeDocument/2006/relationships/image" Target="../media/image179.jpg"/><Relationship Id="rId2" Type="http://schemas.openxmlformats.org/officeDocument/2006/relationships/image" Target="../media/image20.pn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80.png"/><Relationship Id="rId15" Type="http://schemas.openxmlformats.org/officeDocument/2006/relationships/image" Target="../media/image183.png"/><Relationship Id="rId10" Type="http://schemas.openxmlformats.org/officeDocument/2006/relationships/image" Target="../media/image123.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185.jp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9.png"/><Relationship Id="rId18" Type="http://schemas.openxmlformats.org/officeDocument/2006/relationships/image" Target="../media/image194.png"/><Relationship Id="rId3" Type="http://schemas.openxmlformats.org/officeDocument/2006/relationships/image" Target="../media/image22.png"/><Relationship Id="rId7" Type="http://schemas.openxmlformats.org/officeDocument/2006/relationships/image" Target="NULL"/><Relationship Id="rId12" Type="http://schemas.openxmlformats.org/officeDocument/2006/relationships/image" Target="../media/image188.jpg"/><Relationship Id="rId17" Type="http://schemas.openxmlformats.org/officeDocument/2006/relationships/image" Target="../media/image193.jpg"/><Relationship Id="rId2" Type="http://schemas.openxmlformats.org/officeDocument/2006/relationships/image" Target="../media/image122.png"/><Relationship Id="rId16" Type="http://schemas.openxmlformats.org/officeDocument/2006/relationships/image" Target="../media/image192.png"/><Relationship Id="rId20" Type="http://schemas.openxmlformats.org/officeDocument/2006/relationships/image" Target="../media/image196.png"/><Relationship Id="rId1" Type="http://schemas.openxmlformats.org/officeDocument/2006/relationships/slideLayout" Target="../slideLayouts/slideLayout7.xml"/><Relationship Id="rId11" Type="http://schemas.openxmlformats.org/officeDocument/2006/relationships/image" Target="../media/image187.png"/><Relationship Id="rId15" Type="http://schemas.openxmlformats.org/officeDocument/2006/relationships/image" Target="../media/image191.png"/><Relationship Id="rId10" Type="http://schemas.openxmlformats.org/officeDocument/2006/relationships/image" Target="../media/image186.png"/><Relationship Id="rId19" Type="http://schemas.openxmlformats.org/officeDocument/2006/relationships/image" Target="../media/image195.png"/><Relationship Id="rId9" Type="http://schemas.openxmlformats.org/officeDocument/2006/relationships/image" Target="NULL"/><Relationship Id="rId14" Type="http://schemas.openxmlformats.org/officeDocument/2006/relationships/image" Target="../media/image190.png"/></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01.png"/><Relationship Id="rId18" Type="http://schemas.openxmlformats.org/officeDocument/2006/relationships/image" Target="NULL"/><Relationship Id="rId3" Type="http://schemas.openxmlformats.org/officeDocument/2006/relationships/image" Target="../media/image180.png"/><Relationship Id="rId7" Type="http://schemas.openxmlformats.org/officeDocument/2006/relationships/image" Target="../media/image199.png"/><Relationship Id="rId12" Type="http://schemas.openxmlformats.org/officeDocument/2006/relationships/image" Target="NULL"/><Relationship Id="rId17" Type="http://schemas.openxmlformats.org/officeDocument/2006/relationships/image" Target="../media/image202.png"/><Relationship Id="rId2" Type="http://schemas.openxmlformats.org/officeDocument/2006/relationships/image" Target="../media/image197.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52.png"/><Relationship Id="rId5" Type="http://schemas.openxmlformats.org/officeDocument/2006/relationships/image" Target="../media/image198.png"/><Relationship Id="rId15" Type="http://schemas.openxmlformats.org/officeDocument/2006/relationships/image" Target="../media/image3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00.png"/><Relationship Id="rId14" Type="http://schemas.openxmlformats.org/officeDocument/2006/relationships/image" Target="NULL"/></Relationships>
</file>

<file path=ppt/slides/_rels/slide3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03.png"/><Relationship Id="rId12" Type="http://schemas.openxmlformats.org/officeDocument/2006/relationships/image" Target="../media/image183.png"/><Relationship Id="rId17" Type="http://schemas.openxmlformats.org/officeDocument/2006/relationships/image" Target="NULL"/><Relationship Id="rId2" Type="http://schemas.openxmlformats.org/officeDocument/2006/relationships/image" Target="../media/image20.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204.png"/><Relationship Id="rId15" Type="http://schemas.openxmlformats.org/officeDocument/2006/relationships/image" Target="NULL"/><Relationship Id="rId10" Type="http://schemas.openxmlformats.org/officeDocument/2006/relationships/image" Target="../media/image123.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20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0.png"/><Relationship Id="rId2" Type="http://schemas.openxmlformats.org/officeDocument/2006/relationships/image" Target="../media/image25.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2.sv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image" Target="../media/image25.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2.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NULL"/><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13" Type="http://schemas.openxmlformats.org/officeDocument/2006/relationships/image" Target="../media/image136.svg"/><Relationship Id="rId18" Type="http://schemas.openxmlformats.org/officeDocument/2006/relationships/image" Target="../media/image46.png"/><Relationship Id="rId21" Type="http://schemas.openxmlformats.org/officeDocument/2006/relationships/image" Target="../media/image142.svg"/><Relationship Id="rId12" Type="http://schemas.openxmlformats.org/officeDocument/2006/relationships/image" Target="../media/image43.png"/><Relationship Id="rId17" Type="http://schemas.openxmlformats.org/officeDocument/2006/relationships/image" Target="../media/image86.svg"/><Relationship Id="rId2" Type="http://schemas.openxmlformats.org/officeDocument/2006/relationships/image" Target="../media/image26.png"/><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28.svg"/><Relationship Id="rId15" Type="http://schemas.openxmlformats.org/officeDocument/2006/relationships/image" Target="../media/image138.svg"/><Relationship Id="rId23" Type="http://schemas.microsoft.com/office/2007/relationships/hdphoto" Target="../media/hdphoto1.wdp"/><Relationship Id="rId19" Type="http://schemas.openxmlformats.org/officeDocument/2006/relationships/image" Target="../media/image140.svg"/><Relationship Id="rId14" Type="http://schemas.openxmlformats.org/officeDocument/2006/relationships/image" Target="../media/image44.png"/><Relationship Id="rId22" Type="http://schemas.openxmlformats.org/officeDocument/2006/relationships/image" Target="../media/image48.png"/></Relationships>
</file>

<file path=ppt/slides/_rels/slide8.xml.rels><?xml version="1.0" encoding="UTF-8" standalone="yes"?>
<Relationships xmlns="http://schemas.openxmlformats.org/package/2006/relationships"><Relationship Id="rId13" Type="http://schemas.openxmlformats.org/officeDocument/2006/relationships/image" Target="../media/image52.png"/><Relationship Id="rId12" Type="http://schemas.openxmlformats.org/officeDocument/2006/relationships/image" Target="NULL"/><Relationship Id="rId17" Type="http://schemas.openxmlformats.org/officeDocument/2006/relationships/image" Target="../media/image54.png"/><Relationship Id="rId2" Type="http://schemas.openxmlformats.org/officeDocument/2006/relationships/image" Target="../media/image49.png"/><Relationship Id="rId16" Type="http://schemas.microsoft.com/office/2007/relationships/hdphoto" Target="../media/hdphoto2.wdp"/><Relationship Id="rId1" Type="http://schemas.openxmlformats.org/officeDocument/2006/relationships/slideLayout" Target="../slideLayouts/slideLayout7.xml"/><Relationship Id="rId5" Type="http://schemas.openxmlformats.org/officeDocument/2006/relationships/image" Target="../media/image50.png"/><Relationship Id="rId1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82.svg"/><Relationship Id="rId18" Type="http://schemas.openxmlformats.org/officeDocument/2006/relationships/image" Target="../media/image62.png"/><Relationship Id="rId26" Type="http://schemas.microsoft.com/office/2007/relationships/hdphoto" Target="../media/hdphoto3.wdp"/><Relationship Id="rId3" Type="http://schemas.openxmlformats.org/officeDocument/2006/relationships/image" Target="../media/image72.svg"/><Relationship Id="rId21" Type="http://schemas.openxmlformats.org/officeDocument/2006/relationships/image" Target="../media/image90.svg"/><Relationship Id="rId7" Type="http://schemas.openxmlformats.org/officeDocument/2006/relationships/image" Target="../media/image76.svg"/><Relationship Id="rId12" Type="http://schemas.openxmlformats.org/officeDocument/2006/relationships/image" Target="../media/image59.png"/><Relationship Id="rId17" Type="http://schemas.openxmlformats.org/officeDocument/2006/relationships/image" Target="../media/image86.svg"/><Relationship Id="rId25" Type="http://schemas.openxmlformats.org/officeDocument/2006/relationships/image" Target="../media/image66.png"/><Relationship Id="rId2" Type="http://schemas.openxmlformats.org/officeDocument/2006/relationships/image" Target="../media/image55.png"/><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7.xml"/><Relationship Id="rId11" Type="http://schemas.openxmlformats.org/officeDocument/2006/relationships/image" Target="../media/image80.svg"/><Relationship Id="rId24" Type="http://schemas.openxmlformats.org/officeDocument/2006/relationships/image" Target="../media/image65.png"/><Relationship Id="rId15" Type="http://schemas.openxmlformats.org/officeDocument/2006/relationships/image" Target="../media/image84.svg"/><Relationship Id="rId23" Type="http://schemas.openxmlformats.org/officeDocument/2006/relationships/image" Target="../media/image24.svg"/><Relationship Id="rId10" Type="http://schemas.openxmlformats.org/officeDocument/2006/relationships/image" Target="../media/image58.png"/><Relationship Id="rId19" Type="http://schemas.openxmlformats.org/officeDocument/2006/relationships/image" Target="../media/image88.svg"/><Relationship Id="rId4" Type="http://schemas.openxmlformats.org/officeDocument/2006/relationships/image" Target="../media/image56.png"/><Relationship Id="rId9" Type="http://schemas.openxmlformats.org/officeDocument/2006/relationships/image" Target="../media/image78.svg"/><Relationship Id="rId14" Type="http://schemas.openxmlformats.org/officeDocument/2006/relationships/image" Target="../media/image60.png"/><Relationship Id="rId2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07103">
            <a:off x="5670789" y="4247492"/>
            <a:ext cx="16079657" cy="1053217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100000">
            <a:off x="-2811352" y="-358603"/>
            <a:ext cx="5622704" cy="368287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547817">
            <a:off x="16922973" y="6133060"/>
            <a:ext cx="1042020" cy="73071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344400" y="5577780"/>
            <a:ext cx="4836957" cy="57582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810274">
            <a:off x="12878256" y="6838219"/>
            <a:ext cx="802769" cy="562942"/>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074617" y="2288240"/>
            <a:ext cx="369366" cy="36936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87513" y="9017113"/>
            <a:ext cx="482375" cy="48237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663837" y="801387"/>
            <a:ext cx="454625" cy="454625"/>
          </a:xfrm>
          <a:prstGeom prst="rect">
            <a:avLst/>
          </a:prstGeom>
        </p:spPr>
      </p:pic>
      <p:sp>
        <p:nvSpPr>
          <p:cNvPr id="10" name="TextBox 10"/>
          <p:cNvSpPr txBox="1"/>
          <p:nvPr/>
        </p:nvSpPr>
        <p:spPr>
          <a:xfrm>
            <a:off x="1952300" y="2017925"/>
            <a:ext cx="14173200" cy="3693319"/>
          </a:xfrm>
          <a:prstGeom prst="rect">
            <a:avLst/>
          </a:prstGeom>
        </p:spPr>
        <p:txBody>
          <a:bodyPr wrap="square" lIns="0" tIns="0" rIns="0" bIns="0" rtlCol="0" anchor="t">
            <a:spAutoFit/>
          </a:bodyPr>
          <a:lstStyle/>
          <a:p>
            <a:pPr algn="ctr">
              <a:lnSpc>
                <a:spcPct val="150000"/>
              </a:lnSpc>
            </a:pPr>
            <a:r>
              <a:rPr lang="en-US" sz="8000" b="1" dirty="0" smtClean="0">
                <a:solidFill>
                  <a:srgbClr val="3F3A6D"/>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rgbClr val="3F3A6D"/>
                </a:solidFill>
                <a:latin typeface="Arial" panose="020B0604020202020204" pitchFamily="34" charset="0"/>
                <a:cs typeface="Arial" panose="020B0604020202020204" pitchFamily="34" charset="0"/>
              </a:rPr>
              <a:t>ĐẾN VỚI BÀI HỌC HÔM NAY!</a:t>
            </a:r>
            <a:endParaRPr lang="en-US" sz="8000" b="1" dirty="0">
              <a:solidFill>
                <a:srgbClr val="3F3A6D"/>
              </a:solidFill>
              <a:latin typeface="Arial" panose="020B0604020202020204" pitchFamily="34" charset="0"/>
              <a:cs typeface="Arial" panose="020B0604020202020204" pitchFamily="34" charset="0"/>
            </a:endParaRPr>
          </a:p>
        </p:txBody>
      </p:sp>
      <p:pic>
        <p:nvPicPr>
          <p:cNvPr id="12" name="Picture 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861562" y="7657450"/>
            <a:ext cx="1993004" cy="2037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2438400" y="931328"/>
            <a:ext cx="5029200" cy="1196761"/>
            <a:chOff x="0" y="0"/>
            <a:chExt cx="18701179" cy="3192927"/>
          </a:xfrm>
        </p:grpSpPr>
        <p:sp>
          <p:nvSpPr>
            <p:cNvPr id="3" name="Freeform 3"/>
            <p:cNvSpPr/>
            <p:nvPr/>
          </p:nvSpPr>
          <p:spPr>
            <a:xfrm>
              <a:off x="0" y="0"/>
              <a:ext cx="18701179" cy="3192927"/>
            </a:xfrm>
            <a:custGeom>
              <a:avLst/>
              <a:gdLst/>
              <a:ahLst/>
              <a:cxnLst/>
              <a:rect l="l" t="t" r="r" b="b"/>
              <a:pathLst>
                <a:path w="18701179" h="3192927">
                  <a:moveTo>
                    <a:pt x="17731535" y="0"/>
                  </a:moveTo>
                  <a:lnTo>
                    <a:pt x="969645" y="0"/>
                  </a:lnTo>
                  <a:cubicBezTo>
                    <a:pt x="434975" y="0"/>
                    <a:pt x="0" y="434975"/>
                    <a:pt x="0" y="1596464"/>
                  </a:cubicBezTo>
                  <a:cubicBezTo>
                    <a:pt x="0" y="2757952"/>
                    <a:pt x="434975" y="3192927"/>
                    <a:pt x="969645" y="3192927"/>
                  </a:cubicBezTo>
                  <a:lnTo>
                    <a:pt x="17731533" y="3192927"/>
                  </a:lnTo>
                  <a:cubicBezTo>
                    <a:pt x="18266204" y="3192927"/>
                    <a:pt x="18701179" y="2757952"/>
                    <a:pt x="18701179" y="1596464"/>
                  </a:cubicBezTo>
                  <a:cubicBezTo>
                    <a:pt x="18701179" y="434975"/>
                    <a:pt x="18266204" y="0"/>
                    <a:pt x="17731535" y="0"/>
                  </a:cubicBezTo>
                  <a:close/>
                  <a:moveTo>
                    <a:pt x="17731535" y="3167527"/>
                  </a:moveTo>
                  <a:lnTo>
                    <a:pt x="969645" y="3167527"/>
                  </a:lnTo>
                  <a:cubicBezTo>
                    <a:pt x="448945" y="3167527"/>
                    <a:pt x="25400" y="2743982"/>
                    <a:pt x="25400" y="1596464"/>
                  </a:cubicBezTo>
                  <a:cubicBezTo>
                    <a:pt x="25400" y="448945"/>
                    <a:pt x="448945" y="25400"/>
                    <a:pt x="969645" y="25400"/>
                  </a:cubicBezTo>
                  <a:lnTo>
                    <a:pt x="17731533" y="25400"/>
                  </a:lnTo>
                  <a:cubicBezTo>
                    <a:pt x="18252233" y="25400"/>
                    <a:pt x="18675779" y="448945"/>
                    <a:pt x="18675779" y="1596464"/>
                  </a:cubicBezTo>
                  <a:cubicBezTo>
                    <a:pt x="18675779" y="2743982"/>
                    <a:pt x="18252235" y="3167527"/>
                    <a:pt x="17731535" y="3167527"/>
                  </a:cubicBezTo>
                  <a:close/>
                </a:path>
              </a:pathLst>
            </a:custGeom>
            <a:solidFill>
              <a:srgbClr val="2A1E50"/>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26354">
            <a:off x="13318399" y="7714407"/>
            <a:ext cx="2861989" cy="139344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11993">
            <a:off x="979435" y="814367"/>
            <a:ext cx="833491" cy="2020585"/>
          </a:xfrm>
          <a:prstGeom prst="rect">
            <a:avLst/>
          </a:prstGeom>
        </p:spPr>
      </p:pic>
      <p:sp>
        <p:nvSpPr>
          <p:cNvPr id="12" name="TextBox 12"/>
          <p:cNvSpPr txBox="1"/>
          <p:nvPr/>
        </p:nvSpPr>
        <p:spPr>
          <a:xfrm>
            <a:off x="2293199" y="1234755"/>
            <a:ext cx="5319601" cy="589905"/>
          </a:xfrm>
          <a:prstGeom prst="rect">
            <a:avLst/>
          </a:prstGeom>
        </p:spPr>
        <p:txBody>
          <a:bodyPr lIns="0" tIns="0" rIns="0" bIns="0" rtlCol="0" anchor="t">
            <a:spAutoFit/>
          </a:bodyPr>
          <a:lstStyle/>
          <a:p>
            <a:pPr algn="ctr">
              <a:lnSpc>
                <a:spcPts val="4600"/>
              </a:lnSpc>
            </a:pPr>
            <a:r>
              <a:rPr lang="en-US" sz="4400" b="1" dirty="0" err="1" smtClean="0">
                <a:solidFill>
                  <a:srgbClr val="7241A4"/>
                </a:solidFill>
                <a:latin typeface="Arial" panose="020B0604020202020204" pitchFamily="34" charset="0"/>
                <a:cs typeface="Arial" panose="020B0604020202020204" pitchFamily="34" charset="0"/>
              </a:rPr>
              <a:t>Nhóm</a:t>
            </a:r>
            <a:r>
              <a:rPr lang="en-US" sz="4400" b="1" dirty="0" smtClean="0">
                <a:solidFill>
                  <a:srgbClr val="7241A4"/>
                </a:solidFill>
                <a:latin typeface="Arial" panose="020B0604020202020204" pitchFamily="34" charset="0"/>
                <a:cs typeface="Arial" panose="020B0604020202020204" pitchFamily="34" charset="0"/>
              </a:rPr>
              <a:t> 4</a:t>
            </a:r>
            <a:endParaRPr lang="en-US" sz="4400" b="1" dirty="0">
              <a:solidFill>
                <a:srgbClr val="7241A4"/>
              </a:solidFill>
              <a:latin typeface="Arial" panose="020B0604020202020204" pitchFamily="34" charset="0"/>
              <a:cs typeface="Arial" panose="020B0604020202020204" pitchFamily="34" charset="0"/>
            </a:endParaRPr>
          </a:p>
        </p:txBody>
      </p:sp>
      <p:sp>
        <p:nvSpPr>
          <p:cNvPr id="14" name="Rectangle 13"/>
          <p:cNvSpPr/>
          <p:nvPr/>
        </p:nvSpPr>
        <p:spPr>
          <a:xfrm>
            <a:off x="2076880" y="2659506"/>
            <a:ext cx="9144000" cy="6441572"/>
          </a:xfrm>
          <a:prstGeom prst="rect">
            <a:avLst/>
          </a:prstGeom>
        </p:spPr>
        <p:txBody>
          <a:bodyPr>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Máy tính ở Hình 5 trong SGK tên là gì? Gồm các bộ phận nào?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So </a:t>
            </a:r>
            <a:r>
              <a:rPr lang="vi-VN" sz="4000" dirty="0">
                <a:latin typeface="Arial" panose="020B0604020202020204" pitchFamily="34" charset="0"/>
                <a:cs typeface="Arial" panose="020B0604020202020204" pitchFamily="34" charset="0"/>
              </a:rPr>
              <a:t>với máy tính bảng thì máy tính ở hình 5 có kích thước nhỏ hơn hay lớn hơn?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Người </a:t>
            </a:r>
            <a:r>
              <a:rPr lang="vi-VN" sz="4000" dirty="0">
                <a:latin typeface="Arial" panose="020B0604020202020204" pitchFamily="34" charset="0"/>
                <a:cs typeface="Arial" panose="020B0604020202020204" pitchFamily="34" charset="0"/>
              </a:rPr>
              <a:t>ta điều khiển các thao tác trên máy tính ở Hình 5 bằng cách nào</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11658600" y="2620073"/>
            <a:ext cx="5524040" cy="369513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235" y="6584845"/>
            <a:ext cx="1551534" cy="3652570"/>
          </a:xfrm>
          <a:prstGeom prst="rect">
            <a:avLst/>
          </a:prstGeom>
        </p:spPr>
      </p:pic>
      <p:pic>
        <p:nvPicPr>
          <p:cNvPr id="1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37906">
            <a:off x="10984259" y="827613"/>
            <a:ext cx="786939" cy="822844"/>
          </a:xfrm>
          <a:prstGeom prst="rect">
            <a:avLst/>
          </a:prstGeom>
        </p:spPr>
      </p:pic>
      <p:pic>
        <p:nvPicPr>
          <p:cNvPr id="18"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260308" y="4991100"/>
            <a:ext cx="482802" cy="695133"/>
          </a:xfrm>
          <a:prstGeom prst="rect">
            <a:avLst/>
          </a:prstGeom>
        </p:spPr>
      </p:pic>
    </p:spTree>
    <p:extLst>
      <p:ext uri="{BB962C8B-B14F-4D97-AF65-F5344CB8AC3E}">
        <p14:creationId xmlns:p14="http://schemas.microsoft.com/office/powerpoint/2010/main" val="417121444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2)">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strips(downRight)">
                                      <p:cBhvr>
                                        <p:cTn id="20" dur="500"/>
                                        <p:tgtEl>
                                          <p:spTgt spid="14">
                                            <p:txEl>
                                              <p:pRg st="0" end="0"/>
                                            </p:txEl>
                                          </p:spTgt>
                                        </p:tgtEl>
                                      </p:cBhvr>
                                    </p:animEffect>
                                  </p:childTnLst>
                                </p:cTn>
                              </p:par>
                              <p:par>
                                <p:cTn id="21" presetID="18" presetClass="entr" presetSubtype="6"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strips(downRight)">
                                      <p:cBhvr>
                                        <p:cTn id="23" dur="500"/>
                                        <p:tgtEl>
                                          <p:spTgt spid="14">
                                            <p:txEl>
                                              <p:pRg st="1" end="1"/>
                                            </p:txEl>
                                          </p:spTgt>
                                        </p:tgtEl>
                                      </p:cBhvr>
                                    </p:animEffect>
                                  </p:childTnLst>
                                </p:cTn>
                              </p:par>
                              <p:par>
                                <p:cTn id="24" presetID="18" presetClass="entr" presetSubtype="6" fill="hold" nodeType="with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strips(downRight)">
                                      <p:cBhvr>
                                        <p:cTn id="26"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4412326" y="-1416827"/>
            <a:ext cx="5013059" cy="39728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04425" y="4528685"/>
            <a:ext cx="5726905" cy="575831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9136" y="8867909"/>
            <a:ext cx="797359" cy="835329"/>
          </a:xfrm>
          <a:prstGeom prst="rect">
            <a:avLst/>
          </a:prstGeom>
        </p:spPr>
      </p:pic>
      <p:grpSp>
        <p:nvGrpSpPr>
          <p:cNvPr id="7" name="Group 7"/>
          <p:cNvGrpSpPr>
            <a:grpSpLocks noChangeAspect="1"/>
          </p:cNvGrpSpPr>
          <p:nvPr/>
        </p:nvGrpSpPr>
        <p:grpSpPr>
          <a:xfrm rot="-2560680">
            <a:off x="10818012" y="604780"/>
            <a:ext cx="744534" cy="64476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grpSp>
        <p:nvGrpSpPr>
          <p:cNvPr id="9" name="Group 9"/>
          <p:cNvGrpSpPr>
            <a:grpSpLocks noChangeAspect="1"/>
          </p:cNvGrpSpPr>
          <p:nvPr/>
        </p:nvGrpSpPr>
        <p:grpSpPr>
          <a:xfrm rot="1232861">
            <a:off x="1041179" y="6800189"/>
            <a:ext cx="533273" cy="461815"/>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827453" y="3254756"/>
            <a:ext cx="650685" cy="844623"/>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56569">
            <a:off x="767825" y="1095894"/>
            <a:ext cx="1079981" cy="353448"/>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972800" y="6219532"/>
            <a:ext cx="501761" cy="501761"/>
          </a:xfrm>
          <a:prstGeom prst="rect">
            <a:avLst/>
          </a:prstGeom>
        </p:spPr>
      </p:pic>
      <p:sp>
        <p:nvSpPr>
          <p:cNvPr id="17" name="Rectangle 16"/>
          <p:cNvSpPr/>
          <p:nvPr/>
        </p:nvSpPr>
        <p:spPr>
          <a:xfrm>
            <a:off x="1938816" y="963724"/>
            <a:ext cx="13234587"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b="1" dirty="0" smtClean="0">
                <a:latin typeface="Arial" panose="020B0604020202020204" pitchFamily="34" charset="0"/>
                <a:cs typeface="Arial" panose="020B0604020202020204" pitchFamily="34" charset="0"/>
              </a:rPr>
              <a:t>Tên </a:t>
            </a:r>
            <a:r>
              <a:rPr lang="vi-VN" sz="4000" b="1" dirty="0">
                <a:latin typeface="Arial" panose="020B0604020202020204" pitchFamily="34" charset="0"/>
                <a:cs typeface="Arial" panose="020B0604020202020204" pitchFamily="34" charset="0"/>
              </a:rPr>
              <a:t>gọi: </a:t>
            </a:r>
            <a:r>
              <a:rPr lang="vi-VN" sz="4000" dirty="0">
                <a:latin typeface="Arial" panose="020B0604020202020204" pitchFamily="34" charset="0"/>
                <a:cs typeface="Arial" panose="020B0604020202020204" pitchFamily="34" charset="0"/>
              </a:rPr>
              <a:t>máy tính để bàn</a:t>
            </a:r>
          </a:p>
          <a:p>
            <a:pPr marL="571500" indent="-571500" algn="just">
              <a:lnSpc>
                <a:spcPct val="150000"/>
              </a:lnSpc>
              <a:buFont typeface="Wingdings" panose="05000000000000000000" pitchFamily="2" charset="2"/>
              <a:buChar char="§"/>
            </a:pPr>
            <a:r>
              <a:rPr lang="vi-VN" sz="4000" b="1" dirty="0" smtClean="0">
                <a:latin typeface="Arial" panose="020B0604020202020204" pitchFamily="34" charset="0"/>
                <a:cs typeface="Arial" panose="020B0604020202020204" pitchFamily="34" charset="0"/>
              </a:rPr>
              <a:t>Các </a:t>
            </a:r>
            <a:r>
              <a:rPr lang="vi-VN" sz="4000" b="1" dirty="0">
                <a:latin typeface="Arial" panose="020B0604020202020204" pitchFamily="34" charset="0"/>
                <a:cs typeface="Arial" panose="020B0604020202020204" pitchFamily="34" charset="0"/>
              </a:rPr>
              <a:t>bộ phận: </a:t>
            </a:r>
            <a:r>
              <a:rPr lang="vi-VN" sz="4000" dirty="0">
                <a:latin typeface="Arial" panose="020B0604020202020204" pitchFamily="34" charset="0"/>
                <a:cs typeface="Arial" panose="020B0604020202020204" pitchFamily="34" charset="0"/>
              </a:rPr>
              <a:t>thân máy, màn hình, chuột, bàn phím</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Thân </a:t>
            </a:r>
            <a:r>
              <a:rPr lang="vi-VN" sz="4000" dirty="0">
                <a:latin typeface="Arial" panose="020B0604020202020204" pitchFamily="34" charset="0"/>
                <a:cs typeface="Arial" panose="020B0604020202020204" pitchFamily="34" charset="0"/>
              </a:rPr>
              <a:t>máy kết nối với các bộ phận khác bằng dây cáp.</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Máy </a:t>
            </a:r>
            <a:r>
              <a:rPr lang="vi-VN" sz="4000" dirty="0">
                <a:latin typeface="Arial" panose="020B0604020202020204" pitchFamily="34" charset="0"/>
                <a:cs typeface="Arial" panose="020B0604020202020204" pitchFamily="34" charset="0"/>
              </a:rPr>
              <a:t>tính để bàn thường được để trên bàn làm việc.</a:t>
            </a:r>
          </a:p>
        </p:txBody>
      </p:sp>
      <p:pic>
        <p:nvPicPr>
          <p:cNvPr id="19" name="Picture 18"/>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5280504" y="5061231"/>
            <a:ext cx="5710017" cy="3806678"/>
          </a:xfrm>
          <a:prstGeom prst="rect">
            <a:avLst/>
          </a:prstGeom>
        </p:spPr>
      </p:pic>
      <p:pic>
        <p:nvPicPr>
          <p:cNvPr id="20"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098489">
            <a:off x="17370929" y="720075"/>
            <a:ext cx="1834142" cy="2192996"/>
          </a:xfrm>
          <a:prstGeom prst="rect">
            <a:avLst/>
          </a:prstGeom>
        </p:spPr>
      </p:pic>
      <p:pic>
        <p:nvPicPr>
          <p:cNvPr id="21" name="Picture 11"/>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3452602" y="6212741"/>
            <a:ext cx="11002687" cy="12925330"/>
          </a:xfrm>
          <a:prstGeom prst="rect">
            <a:avLst/>
          </a:prstGeom>
        </p:spPr>
      </p:pic>
      <p:pic>
        <p:nvPicPr>
          <p:cNvPr id="22"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364113" y="6343748"/>
            <a:ext cx="1684629" cy="3522988"/>
          </a:xfrm>
          <a:prstGeom prst="rect">
            <a:avLst/>
          </a:prstGeom>
        </p:spPr>
      </p:pic>
      <p:pic>
        <p:nvPicPr>
          <p:cNvPr id="23" name="Picture 14"/>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103916" y="8274324"/>
            <a:ext cx="2070512" cy="1592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500" fill="hold"/>
                                        <p:tgtEl>
                                          <p:spTgt spid="17">
                                            <p:txEl>
                                              <p:pRg st="1" end="1"/>
                                            </p:txEl>
                                          </p:spTgt>
                                        </p:tgtEl>
                                        <p:attrNameLst>
                                          <p:attrName>ppt_w</p:attrName>
                                        </p:attrNameLst>
                                      </p:cBhvr>
                                      <p:tavLst>
                                        <p:tav tm="0">
                                          <p:val>
                                            <p:strVal val="#ppt_w+.3"/>
                                          </p:val>
                                        </p:tav>
                                        <p:tav tm="100000">
                                          <p:val>
                                            <p:strVal val="#ppt_w"/>
                                          </p:val>
                                        </p:tav>
                                      </p:tavLst>
                                    </p:anim>
                                    <p:anim calcmode="lin" valueType="num">
                                      <p:cBhvr>
                                        <p:cTn id="25" dur="500" fill="hold"/>
                                        <p:tgtEl>
                                          <p:spTgt spid="17">
                                            <p:txEl>
                                              <p:pRg st="1" end="1"/>
                                            </p:txEl>
                                          </p:spTgt>
                                        </p:tgtEl>
                                        <p:attrNameLst>
                                          <p:attrName>ppt_h</p:attrName>
                                        </p:attrNameLst>
                                      </p:cBhvr>
                                      <p:tavLst>
                                        <p:tav tm="0">
                                          <p:val>
                                            <p:strVal val="#ppt_h"/>
                                          </p:val>
                                        </p:tav>
                                        <p:tav tm="100000">
                                          <p:val>
                                            <p:strVal val="#ppt_h"/>
                                          </p:val>
                                        </p:tav>
                                      </p:tavLst>
                                    </p:anim>
                                    <p:animEffect transition="in" filter="fade">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 calcmode="lin" valueType="num">
                                      <p:cBhvr additive="base">
                                        <p:cTn id="31"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32" dur="500"/>
                                        <p:tgtEl>
                                          <p:spTgt spid="17">
                                            <p:txEl>
                                              <p:pRg st="2" end="2"/>
                                            </p:txEl>
                                          </p:spTgt>
                                        </p:tgtEl>
                                      </p:cBhvr>
                                    </p:animEffect>
                                  </p:childTnLst>
                                </p:cTn>
                              </p:par>
                              <p:par>
                                <p:cTn id="33" presetID="12" presetClass="entr" presetSubtype="1" fill="hold" nodeType="with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additive="base">
                                        <p:cTn id="35"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down)">
                                      <p:cBhvr>
                                        <p:cTn id="3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1752600" y="876300"/>
            <a:ext cx="5638800" cy="1161135"/>
            <a:chOff x="0" y="0"/>
            <a:chExt cx="12245701" cy="2583028"/>
          </a:xfrm>
        </p:grpSpPr>
        <p:sp>
          <p:nvSpPr>
            <p:cNvPr id="3" name="Freeform 3"/>
            <p:cNvSpPr/>
            <p:nvPr/>
          </p:nvSpPr>
          <p:spPr>
            <a:xfrm>
              <a:off x="0" y="0"/>
              <a:ext cx="12245701" cy="2583028"/>
            </a:xfrm>
            <a:custGeom>
              <a:avLst/>
              <a:gdLst/>
              <a:ahLst/>
              <a:cxnLst/>
              <a:rect l="l" t="t" r="r" b="b"/>
              <a:pathLst>
                <a:path w="12245701" h="2583028">
                  <a:moveTo>
                    <a:pt x="11276056" y="0"/>
                  </a:moveTo>
                  <a:lnTo>
                    <a:pt x="969645" y="0"/>
                  </a:lnTo>
                  <a:cubicBezTo>
                    <a:pt x="434975" y="0"/>
                    <a:pt x="0" y="434975"/>
                    <a:pt x="0" y="1291514"/>
                  </a:cubicBezTo>
                  <a:cubicBezTo>
                    <a:pt x="0" y="2148053"/>
                    <a:pt x="434975" y="2583028"/>
                    <a:pt x="969645" y="2583028"/>
                  </a:cubicBezTo>
                  <a:lnTo>
                    <a:pt x="11276056" y="2583028"/>
                  </a:lnTo>
                  <a:cubicBezTo>
                    <a:pt x="11810726" y="2583028"/>
                    <a:pt x="12245701" y="2148053"/>
                    <a:pt x="12245701" y="1291514"/>
                  </a:cubicBezTo>
                  <a:cubicBezTo>
                    <a:pt x="12245701" y="434975"/>
                    <a:pt x="11810726" y="0"/>
                    <a:pt x="11276056" y="0"/>
                  </a:cubicBezTo>
                  <a:close/>
                  <a:moveTo>
                    <a:pt x="11276056" y="2557628"/>
                  </a:moveTo>
                  <a:lnTo>
                    <a:pt x="969645" y="2557628"/>
                  </a:lnTo>
                  <a:cubicBezTo>
                    <a:pt x="448945" y="2557628"/>
                    <a:pt x="25400" y="2134083"/>
                    <a:pt x="25400" y="1291514"/>
                  </a:cubicBezTo>
                  <a:cubicBezTo>
                    <a:pt x="25400" y="448945"/>
                    <a:pt x="448945" y="25400"/>
                    <a:pt x="969645" y="25400"/>
                  </a:cubicBezTo>
                  <a:lnTo>
                    <a:pt x="11276056" y="25400"/>
                  </a:lnTo>
                  <a:cubicBezTo>
                    <a:pt x="11796756" y="25400"/>
                    <a:pt x="12220301" y="448945"/>
                    <a:pt x="12220301" y="1291514"/>
                  </a:cubicBezTo>
                  <a:cubicBezTo>
                    <a:pt x="12220301" y="2134083"/>
                    <a:pt x="11796756" y="2557628"/>
                    <a:pt x="11276056" y="2557628"/>
                  </a:cubicBezTo>
                  <a:close/>
                </a:path>
              </a:pathLst>
            </a:custGeom>
            <a:solidFill>
              <a:srgbClr val="2A1E50"/>
            </a:solidFill>
          </p:spPr>
        </p:sp>
      </p:grpSp>
      <p:sp>
        <p:nvSpPr>
          <p:cNvPr id="4" name="TextBox 4"/>
          <p:cNvSpPr txBox="1"/>
          <p:nvPr/>
        </p:nvSpPr>
        <p:spPr>
          <a:xfrm>
            <a:off x="2025559" y="962305"/>
            <a:ext cx="5092882" cy="923330"/>
          </a:xfrm>
          <a:prstGeom prst="rect">
            <a:avLst/>
          </a:prstGeom>
        </p:spPr>
        <p:txBody>
          <a:bodyPr lIns="0" tIns="0" rIns="0" bIns="0" rtlCol="0" anchor="ctr">
            <a:spAutoFit/>
          </a:bodyPr>
          <a:lstStyle/>
          <a:p>
            <a:pPr algn="ctr">
              <a:lnSpc>
                <a:spcPct val="150000"/>
              </a:lnSpc>
            </a:pPr>
            <a:r>
              <a:rPr lang="en-US" sz="4000" b="1" dirty="0" err="1" smtClean="0">
                <a:solidFill>
                  <a:srgbClr val="FA7A4A"/>
                </a:solidFill>
                <a:latin typeface="Arial" panose="020B0604020202020204" pitchFamily="34" charset="0"/>
                <a:cs typeface="Arial" panose="020B0604020202020204" pitchFamily="34" charset="0"/>
              </a:rPr>
              <a:t>Máy</a:t>
            </a:r>
            <a:r>
              <a:rPr lang="en-US" sz="4000" b="1" dirty="0">
                <a:solidFill>
                  <a:srgbClr val="FA7A4A"/>
                </a:solidFill>
                <a:latin typeface="Arial" panose="020B0604020202020204" pitchFamily="34" charset="0"/>
                <a:cs typeface="Arial" panose="020B0604020202020204" pitchFamily="34" charset="0"/>
              </a:rPr>
              <a:t> </a:t>
            </a:r>
            <a:r>
              <a:rPr lang="en-US" sz="4000" b="1" dirty="0" err="1" smtClean="0">
                <a:solidFill>
                  <a:srgbClr val="FA7A4A"/>
                </a:solidFill>
                <a:latin typeface="Arial" panose="020B0604020202020204" pitchFamily="34" charset="0"/>
                <a:cs typeface="Arial" panose="020B0604020202020204" pitchFamily="34" charset="0"/>
              </a:rPr>
              <a:t>tính</a:t>
            </a:r>
            <a:r>
              <a:rPr lang="en-US" sz="4000" b="1" dirty="0" smtClean="0">
                <a:solidFill>
                  <a:srgbClr val="FA7A4A"/>
                </a:solidFill>
                <a:latin typeface="Arial" panose="020B0604020202020204" pitchFamily="34" charset="0"/>
                <a:cs typeface="Arial" panose="020B0604020202020204" pitchFamily="34" charset="0"/>
              </a:rPr>
              <a:t> </a:t>
            </a:r>
            <a:r>
              <a:rPr lang="en-US" sz="4000" b="1" dirty="0" err="1" smtClean="0">
                <a:solidFill>
                  <a:srgbClr val="FA7A4A"/>
                </a:solidFill>
                <a:latin typeface="Arial" panose="020B0604020202020204" pitchFamily="34" charset="0"/>
                <a:cs typeface="Arial" panose="020B0604020202020204" pitchFamily="34" charset="0"/>
              </a:rPr>
              <a:t>xách</a:t>
            </a:r>
            <a:r>
              <a:rPr lang="en-US" sz="4000" b="1" dirty="0" smtClean="0">
                <a:solidFill>
                  <a:srgbClr val="FA7A4A"/>
                </a:solidFill>
                <a:latin typeface="Arial" panose="020B0604020202020204" pitchFamily="34" charset="0"/>
                <a:cs typeface="Arial" panose="020B0604020202020204" pitchFamily="34" charset="0"/>
              </a:rPr>
              <a:t> </a:t>
            </a:r>
            <a:r>
              <a:rPr lang="en-US" sz="4000" b="1" dirty="0" err="1" smtClean="0">
                <a:solidFill>
                  <a:srgbClr val="FA7A4A"/>
                </a:solidFill>
                <a:latin typeface="Arial" panose="020B0604020202020204" pitchFamily="34" charset="0"/>
                <a:cs typeface="Arial" panose="020B0604020202020204" pitchFamily="34" charset="0"/>
              </a:rPr>
              <a:t>tay</a:t>
            </a:r>
            <a:endParaRPr lang="en-US" sz="4000" b="1" dirty="0">
              <a:solidFill>
                <a:srgbClr val="FA7A4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srcRect t="39207" b="48309"/>
          <a:stretch>
            <a:fillRect/>
          </a:stretch>
        </p:blipFill>
        <p:spPr>
          <a:xfrm>
            <a:off x="-204368" y="8367356"/>
            <a:ext cx="18745244" cy="2340096"/>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835">
            <a:off x="15293279" y="294369"/>
            <a:ext cx="2374274" cy="2332724"/>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1295400" y="3354944"/>
            <a:ext cx="5591403" cy="3694903"/>
          </a:xfrm>
          <a:prstGeom prst="rect">
            <a:avLst/>
          </a:prstGeom>
        </p:spPr>
      </p:pic>
      <p:sp>
        <p:nvSpPr>
          <p:cNvPr id="11" name="Rectangle 10"/>
          <p:cNvSpPr/>
          <p:nvPr/>
        </p:nvSpPr>
        <p:spPr>
          <a:xfrm>
            <a:off x="7536666" y="2671258"/>
            <a:ext cx="9144000" cy="5632311"/>
          </a:xfrm>
          <a:prstGeom prst="rect">
            <a:avLst/>
          </a:prstGeom>
        </p:spPr>
        <p:txBody>
          <a:bodyPr>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Các </a:t>
            </a:r>
            <a:r>
              <a:rPr lang="vi-VN" sz="4000" dirty="0">
                <a:latin typeface="Arial" panose="020B0604020202020204" pitchFamily="34" charset="0"/>
                <a:cs typeface="Arial" panose="020B0604020202020204" pitchFamily="34" charset="0"/>
              </a:rPr>
              <a:t>bộ phận: bàn phím, màn hình, vùng cảm ứng chuột, thân máy.</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Bàn </a:t>
            </a:r>
            <a:r>
              <a:rPr lang="vi-VN" sz="4000" dirty="0">
                <a:latin typeface="Arial" panose="020B0604020202020204" pitchFamily="34" charset="0"/>
                <a:cs typeface="Arial" panose="020B0604020202020204" pitchFamily="34" charset="0"/>
              </a:rPr>
              <a:t>phím, vùng cảm ứng chuột được gắn liền với thân máy, </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So </a:t>
            </a:r>
            <a:r>
              <a:rPr lang="vi-VN" sz="4000" dirty="0">
                <a:latin typeface="Arial" panose="020B0604020202020204" pitchFamily="34" charset="0"/>
                <a:cs typeface="Arial" panose="020B0604020202020204" pitchFamily="34" charset="0"/>
              </a:rPr>
              <a:t>với máy tính để bàn thì máy tính xách tay nhẹ hơn và nhỏ hơn.</a:t>
            </a:r>
          </a:p>
        </p:txBody>
      </p:sp>
      <p:pic>
        <p:nvPicPr>
          <p:cNvPr id="1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5400" y="7620487"/>
            <a:ext cx="1323145" cy="1961536"/>
          </a:xfrm>
          <a:prstGeom prst="rect">
            <a:avLst/>
          </a:prstGeom>
          <a:ln>
            <a:noFill/>
          </a:ln>
          <a:effectLst>
            <a:outerShdw blurRad="190500" algn="tl" rotWithShape="0">
              <a:srgbClr val="000000">
                <a:alpha val="70000"/>
              </a:srgbClr>
            </a:outerShdw>
          </a:effectLst>
        </p:spPr>
      </p:pic>
      <p:pic>
        <p:nvPicPr>
          <p:cNvPr id="13"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383000" y="7488571"/>
            <a:ext cx="1353173" cy="2132507"/>
          </a:xfrm>
          <a:prstGeom prst="rect">
            <a:avLst/>
          </a:prstGeom>
        </p:spPr>
      </p:pic>
    </p:spTree>
    <p:extLst>
      <p:ext uri="{BB962C8B-B14F-4D97-AF65-F5344CB8AC3E}">
        <p14:creationId xmlns:p14="http://schemas.microsoft.com/office/powerpoint/2010/main" val="36258733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left)">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anim calcmode="lin" valueType="num">
                                      <p:cBhvr>
                                        <p:cTn id="3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447801" y="889503"/>
            <a:ext cx="15773400" cy="836879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3239854" y="1122804"/>
            <a:ext cx="11272234" cy="892744"/>
            <a:chOff x="0" y="0"/>
            <a:chExt cx="14217235" cy="1125983"/>
          </a:xfrm>
        </p:grpSpPr>
        <p:sp>
          <p:nvSpPr>
            <p:cNvPr id="5" name="Freeform 5"/>
            <p:cNvSpPr/>
            <p:nvPr/>
          </p:nvSpPr>
          <p:spPr>
            <a:xfrm>
              <a:off x="0" y="-4073"/>
              <a:ext cx="14223626" cy="1132586"/>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1655172" y="2341038"/>
            <a:ext cx="15137914" cy="6431909"/>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4171786" y="1423622"/>
            <a:ext cx="9670077" cy="436210"/>
          </a:xfrm>
          <a:prstGeom prst="rect">
            <a:avLst/>
          </a:prstGeom>
        </p:spPr>
        <p:txBody>
          <a:bodyPr lIns="0" tIns="0" rIns="0" bIns="0" rtlCol="0" anchor="t">
            <a:spAutoFit/>
          </a:bodyPr>
          <a:lstStyle/>
          <a:p>
            <a:pPr marL="0" lvl="0" indent="0" algn="ctr">
              <a:lnSpc>
                <a:spcPts val="3199"/>
              </a:lnSpc>
            </a:pPr>
            <a:r>
              <a:rPr lang="en-US" sz="4400" b="1" dirty="0" err="1" smtClean="0">
                <a:solidFill>
                  <a:srgbClr val="231F20"/>
                </a:solidFill>
                <a:latin typeface="Arial" panose="020B0604020202020204" pitchFamily="34" charset="0"/>
                <a:cs typeface="Arial" panose="020B0604020202020204" pitchFamily="34" charset="0"/>
              </a:rPr>
              <a:t>Máy</a:t>
            </a:r>
            <a:r>
              <a:rPr lang="en-US" sz="4400" b="1" dirty="0" smtClean="0">
                <a:solidFill>
                  <a:srgbClr val="231F20"/>
                </a:solidFill>
                <a:latin typeface="Arial" panose="020B0604020202020204" pitchFamily="34" charset="0"/>
                <a:cs typeface="Arial" panose="020B0604020202020204" pitchFamily="34" charset="0"/>
              </a:rPr>
              <a:t> </a:t>
            </a:r>
            <a:r>
              <a:rPr lang="en-US" sz="4400" b="1" dirty="0" err="1" smtClean="0">
                <a:solidFill>
                  <a:srgbClr val="231F20"/>
                </a:solidFill>
                <a:latin typeface="Arial" panose="020B0604020202020204" pitchFamily="34" charset="0"/>
                <a:cs typeface="Arial" panose="020B0604020202020204" pitchFamily="34" charset="0"/>
              </a:rPr>
              <a:t>tính</a:t>
            </a:r>
            <a:r>
              <a:rPr lang="en-US" sz="4400" b="1" dirty="0" smtClean="0">
                <a:solidFill>
                  <a:srgbClr val="231F20"/>
                </a:solidFill>
                <a:latin typeface="Arial" panose="020B0604020202020204" pitchFamily="34" charset="0"/>
                <a:cs typeface="Arial" panose="020B0604020202020204" pitchFamily="34" charset="0"/>
              </a:rPr>
              <a:t> </a:t>
            </a:r>
            <a:r>
              <a:rPr lang="en-US" sz="4400" b="1" dirty="0" err="1" smtClean="0">
                <a:solidFill>
                  <a:srgbClr val="231F20"/>
                </a:solidFill>
                <a:latin typeface="Arial" panose="020B0604020202020204" pitchFamily="34" charset="0"/>
                <a:cs typeface="Arial" panose="020B0604020202020204" pitchFamily="34" charset="0"/>
              </a:rPr>
              <a:t>bảng</a:t>
            </a:r>
            <a:endParaRPr lang="en-US" sz="4400" b="1" dirty="0">
              <a:solidFill>
                <a:srgbClr val="231F2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3452602" y="6212741"/>
            <a:ext cx="11002687" cy="129253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55025">
            <a:off x="14350017" y="-3219411"/>
            <a:ext cx="4174190" cy="49036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4113" y="6343748"/>
            <a:ext cx="1684629" cy="352298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03916" y="8274324"/>
            <a:ext cx="2070512" cy="159241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965899" y="162828"/>
            <a:ext cx="3225768" cy="3114333"/>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23068" y="4432868"/>
            <a:ext cx="583359" cy="58335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28970">
            <a:off x="12264180" y="8913527"/>
            <a:ext cx="689545" cy="689545"/>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31952">
            <a:off x="2158639" y="714459"/>
            <a:ext cx="1243793" cy="407059"/>
          </a:xfrm>
          <a:prstGeom prst="rect">
            <a:avLst/>
          </a:prstGeom>
        </p:spPr>
      </p:pic>
      <p:grpSp>
        <p:nvGrpSpPr>
          <p:cNvPr id="19" name="Group 19"/>
          <p:cNvGrpSpPr>
            <a:grpSpLocks noChangeAspect="1"/>
          </p:cNvGrpSpPr>
          <p:nvPr/>
        </p:nvGrpSpPr>
        <p:grpSpPr>
          <a:xfrm rot="-2560680">
            <a:off x="16167888" y="5439797"/>
            <a:ext cx="538448" cy="466296"/>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pic>
        <p:nvPicPr>
          <p:cNvPr id="21" name="Picture 20"/>
          <p:cNvPicPr>
            <a:picLocks noChangeAspect="1"/>
          </p:cNvPicPr>
          <p:nvPr/>
        </p:nvPicPr>
        <p:blipFill rotWithShape="1">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rcRect l="2502"/>
          <a:stretch/>
        </p:blipFill>
        <p:spPr>
          <a:xfrm>
            <a:off x="1921172" y="2534308"/>
            <a:ext cx="4345354" cy="2838963"/>
          </a:xfrm>
          <a:prstGeom prst="rect">
            <a:avLst/>
          </a:prstGeom>
        </p:spPr>
      </p:pic>
      <p:sp>
        <p:nvSpPr>
          <p:cNvPr id="22" name="Rectangle 21"/>
          <p:cNvSpPr/>
          <p:nvPr/>
        </p:nvSpPr>
        <p:spPr>
          <a:xfrm>
            <a:off x="6137343" y="2610930"/>
            <a:ext cx="10441440"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Các bộ phận: bàn phím ảo, màn hình cảm ứng, chuột cảm ứng và thân máy.</a:t>
            </a: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Máy </a:t>
            </a:r>
            <a:r>
              <a:rPr lang="vi-VN" sz="3600" dirty="0">
                <a:latin typeface="Arial" panose="020B0604020202020204" pitchFamily="34" charset="0"/>
                <a:cs typeface="Arial" panose="020B0604020202020204" pitchFamily="34" charset="0"/>
              </a:rPr>
              <a:t>tính bảng nhỏ hơn máy tính xách </a:t>
            </a:r>
            <a:r>
              <a:rPr lang="vi-VN" sz="3600" dirty="0" smtClean="0">
                <a:latin typeface="Arial" panose="020B0604020202020204" pitchFamily="34" charset="0"/>
                <a:cs typeface="Arial" panose="020B0604020202020204" pitchFamily="34" charset="0"/>
              </a:rPr>
              <a:t>tay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chiếc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bảng</a:t>
            </a:r>
            <a:r>
              <a:rPr lang="en-US" sz="3600" dirty="0" smtClean="0">
                <a:latin typeface="Arial" panose="020B0604020202020204" pitchFamily="34" charset="0"/>
                <a:cs typeface="Arial" panose="020B0604020202020204" pitchFamily="34" charset="0"/>
              </a:rPr>
              <a:t> con.</a:t>
            </a:r>
            <a:endParaRPr lang="vi-VN" sz="3600" dirty="0">
              <a:latin typeface="Arial" panose="020B0604020202020204" pitchFamily="34" charset="0"/>
              <a:cs typeface="Arial" panose="020B0604020202020204" pitchFamily="34" charset="0"/>
            </a:endParaRPr>
          </a:p>
        </p:txBody>
      </p:sp>
      <p:sp>
        <p:nvSpPr>
          <p:cNvPr id="23" name="Rectangle 22"/>
          <p:cNvSpPr/>
          <p:nvPr/>
        </p:nvSpPr>
        <p:spPr>
          <a:xfrm>
            <a:off x="3429425" y="5966486"/>
            <a:ext cx="12696164" cy="25853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smtClean="0"/>
              <a:t>Màn </a:t>
            </a:r>
            <a:r>
              <a:rPr lang="vi-VN" sz="3600" dirty="0"/>
              <a:t>hình cảm ứng được gắn với thân máy.</a:t>
            </a:r>
          </a:p>
          <a:p>
            <a:pPr marL="571500" indent="-571500" algn="just">
              <a:lnSpc>
                <a:spcPct val="150000"/>
              </a:lnSpc>
              <a:buFont typeface="Wingdings" panose="05000000000000000000" pitchFamily="2" charset="2"/>
              <a:buChar char="§"/>
            </a:pPr>
            <a:r>
              <a:rPr lang="vi-VN" sz="3600" dirty="0" smtClean="0"/>
              <a:t>Việc </a:t>
            </a:r>
            <a:r>
              <a:rPr lang="vi-VN" sz="3600" dirty="0"/>
              <a:t>điều khiển được thực hiện bằng cách dùng ngón tay chạm trực tiếp vào biểu tượng, gõ phím trên màn hình.</a:t>
            </a: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barn(inVertical)">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strips(downRigh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 calcmode="lin" valueType="num">
                                      <p:cBhvr additive="base">
                                        <p:cTn id="29"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 calcmode="lin" valueType="num">
                                      <p:cBhvr additive="base">
                                        <p:cTn id="35" dur="500"/>
                                        <p:tgtEl>
                                          <p:spTgt spid="23">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45439" y="2418431"/>
            <a:ext cx="5240743" cy="754557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38211" y="2342232"/>
            <a:ext cx="5261449" cy="757538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9402" y="2437481"/>
            <a:ext cx="5244008" cy="755027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16819">
            <a:off x="17022345" y="1973812"/>
            <a:ext cx="801426" cy="88923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05480">
            <a:off x="7362405" y="9258300"/>
            <a:ext cx="2066386" cy="52974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734831">
            <a:off x="1752409" y="-110669"/>
            <a:ext cx="2108944" cy="1315214"/>
          </a:xfrm>
          <a:prstGeom prst="rect">
            <a:avLst/>
          </a:prstGeom>
        </p:spPr>
      </p:pic>
      <p:sp>
        <p:nvSpPr>
          <p:cNvPr id="10" name="TextBox 10"/>
          <p:cNvSpPr txBox="1"/>
          <p:nvPr/>
        </p:nvSpPr>
        <p:spPr>
          <a:xfrm>
            <a:off x="1143000" y="1204776"/>
            <a:ext cx="6712392" cy="859402"/>
          </a:xfrm>
          <a:prstGeom prst="rect">
            <a:avLst/>
          </a:prstGeom>
        </p:spPr>
        <p:txBody>
          <a:bodyPr lIns="0" tIns="0" rIns="0" bIns="0" rtlCol="0" anchor="t">
            <a:spAutoFit/>
          </a:bodyPr>
          <a:lstStyle/>
          <a:p>
            <a:pPr algn="ctr">
              <a:lnSpc>
                <a:spcPts val="7600"/>
              </a:lnSpc>
            </a:pPr>
            <a:r>
              <a:rPr lang="en-US" sz="4400" b="1" dirty="0" err="1" smtClean="0">
                <a:solidFill>
                  <a:srgbClr val="002060"/>
                </a:solidFill>
                <a:latin typeface="Arial" panose="020B0604020202020204" pitchFamily="34" charset="0"/>
                <a:cs typeface="Arial" panose="020B0604020202020204" pitchFamily="34" charset="0"/>
              </a:rPr>
              <a:t>Điện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thoại</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thông</a:t>
            </a:r>
            <a:r>
              <a:rPr lang="en-US" sz="4400" b="1" dirty="0" smtClean="0">
                <a:solidFill>
                  <a:srgbClr val="002060"/>
                </a:solidFill>
                <a:latin typeface="Arial" panose="020B0604020202020204" pitchFamily="34" charset="0"/>
                <a:cs typeface="Arial" panose="020B0604020202020204" pitchFamily="34" charset="0"/>
              </a:rPr>
              <a:t> minh</a:t>
            </a:r>
            <a:endParaRPr lang="en-US" sz="4400" b="1" dirty="0">
              <a:solidFill>
                <a:srgbClr val="002060"/>
              </a:solidFill>
              <a:latin typeface="Arial" panose="020B0604020202020204" pitchFamily="34" charset="0"/>
              <a:cs typeface="Arial" panose="020B0604020202020204" pitchFamily="34" charset="0"/>
            </a:endParaRPr>
          </a:p>
        </p:txBody>
      </p:sp>
      <p:sp>
        <p:nvSpPr>
          <p:cNvPr id="16" name="Rectangle 15"/>
          <p:cNvSpPr/>
          <p:nvPr/>
        </p:nvSpPr>
        <p:spPr>
          <a:xfrm>
            <a:off x="934059" y="6819900"/>
            <a:ext cx="4474694" cy="1651671"/>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a:t>
            </a:r>
          </a:p>
        </p:txBody>
      </p:sp>
      <p:pic>
        <p:nvPicPr>
          <p:cNvPr id="17" name="Picture 16"/>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1143000" y="3803929"/>
            <a:ext cx="4061368" cy="2716725"/>
          </a:xfrm>
          <a:prstGeom prst="rect">
            <a:avLst/>
          </a:prstGeom>
        </p:spPr>
      </p:pic>
      <p:sp>
        <p:nvSpPr>
          <p:cNvPr id="18" name="Rectangle 17"/>
          <p:cNvSpPr/>
          <p:nvPr/>
        </p:nvSpPr>
        <p:spPr>
          <a:xfrm>
            <a:off x="6449594" y="3994163"/>
            <a:ext cx="4632432"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So với máy tính bảng thì điện thoại thông minh nhỏ hơn.</a:t>
            </a:r>
            <a:endParaRPr lang="en-US" sz="3600" dirty="0">
              <a:latin typeface="Arial" panose="020B0604020202020204" pitchFamily="34" charset="0"/>
              <a:cs typeface="Arial" panose="020B0604020202020204" pitchFamily="34" charset="0"/>
            </a:endParaRPr>
          </a:p>
        </p:txBody>
      </p:sp>
      <p:sp>
        <p:nvSpPr>
          <p:cNvPr id="19" name="Rectangle 18"/>
          <p:cNvSpPr/>
          <p:nvPr/>
        </p:nvSpPr>
        <p:spPr>
          <a:xfrm>
            <a:off x="12003984" y="4006265"/>
            <a:ext cx="4729901"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Người ta điều khiển các thao tác trên điện thoại thông minh bằng cách chạm ngón tay vào biểu tượng.</a:t>
            </a:r>
            <a:endParaRPr lang="en-US" sz="36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44838" y="6786732"/>
            <a:ext cx="2258550" cy="2258550"/>
          </a:xfrm>
          <a:prstGeom prst="rect">
            <a:avLst/>
          </a:prstGeom>
        </p:spPr>
      </p:pic>
    </p:spTree>
    <p:extLst>
      <p:ext uri="{BB962C8B-B14F-4D97-AF65-F5344CB8AC3E}">
        <p14:creationId xmlns:p14="http://schemas.microsoft.com/office/powerpoint/2010/main" val="5035858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strVal val="#ppt_h"/>
                                          </p:val>
                                        </p:tav>
                                        <p:tav tm="100000">
                                          <p:val>
                                            <p:strVal val="#ppt_h"/>
                                          </p:val>
                                        </p:tav>
                                      </p:tavLst>
                                    </p:anim>
                                  </p:childTnLst>
                                </p:cTn>
                              </p:par>
                              <p:par>
                                <p:cTn id="52" presetID="17" presetClass="entr" presetSubtype="1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28327" y="1479874"/>
            <a:ext cx="12031347" cy="7327251"/>
          </a:xfrm>
          <a:prstGeom prst="rect">
            <a:avLst/>
          </a:prstGeom>
        </p:spPr>
      </p:pic>
      <p:sp>
        <p:nvSpPr>
          <p:cNvPr id="3" name="TextBox 3"/>
          <p:cNvSpPr txBox="1"/>
          <p:nvPr/>
        </p:nvSpPr>
        <p:spPr>
          <a:xfrm>
            <a:off x="4450468" y="1484237"/>
            <a:ext cx="9382119" cy="1282595"/>
          </a:xfrm>
          <a:prstGeom prst="rect">
            <a:avLst/>
          </a:prstGeom>
        </p:spPr>
        <p:txBody>
          <a:bodyPr lIns="0" tIns="0" rIns="0" bIns="0" rtlCol="0" anchor="t">
            <a:spAutoFit/>
          </a:bodyPr>
          <a:lstStyle/>
          <a:p>
            <a:pPr algn="ctr">
              <a:lnSpc>
                <a:spcPts val="11999"/>
              </a:lnSpc>
              <a:spcBef>
                <a:spcPct val="0"/>
              </a:spcBef>
            </a:pPr>
            <a:r>
              <a:rPr lang="en-US" sz="4400" b="1" dirty="0" err="1" smtClean="0">
                <a:solidFill>
                  <a:srgbClr val="2E1042"/>
                </a:solidFill>
                <a:latin typeface="Arial" panose="020B0604020202020204" pitchFamily="34" charset="0"/>
                <a:cs typeface="Arial" panose="020B0604020202020204" pitchFamily="34" charset="0"/>
              </a:rPr>
              <a:t>Ghi</a:t>
            </a:r>
            <a:r>
              <a:rPr lang="en-US" sz="4400" b="1" dirty="0" smtClean="0">
                <a:solidFill>
                  <a:srgbClr val="2E1042"/>
                </a:solidFill>
                <a:latin typeface="Arial" panose="020B0604020202020204" pitchFamily="34" charset="0"/>
                <a:cs typeface="Arial" panose="020B0604020202020204" pitchFamily="34" charset="0"/>
              </a:rPr>
              <a:t> </a:t>
            </a:r>
            <a:r>
              <a:rPr lang="en-US" sz="4400" b="1" dirty="0" err="1" smtClean="0">
                <a:solidFill>
                  <a:srgbClr val="2E1042"/>
                </a:solidFill>
                <a:latin typeface="Arial" panose="020B0604020202020204" pitchFamily="34" charset="0"/>
                <a:cs typeface="Arial" panose="020B0604020202020204" pitchFamily="34" charset="0"/>
              </a:rPr>
              <a:t>nhớ</a:t>
            </a:r>
            <a:endParaRPr lang="en-US" sz="4400" b="1" dirty="0">
              <a:solidFill>
                <a:srgbClr val="2E1042"/>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334">
            <a:off x="1827555" y="5864156"/>
            <a:ext cx="1909809" cy="283125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62574">
            <a:off x="14326202" y="2205057"/>
            <a:ext cx="2185383" cy="199068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8271">
            <a:off x="15973070" y="7134223"/>
            <a:ext cx="1324330" cy="26200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60035">
            <a:off x="975726" y="542113"/>
            <a:ext cx="1353173" cy="2132507"/>
          </a:xfrm>
          <a:prstGeom prst="rect">
            <a:avLst/>
          </a:prstGeom>
        </p:spPr>
      </p:pic>
      <p:sp>
        <p:nvSpPr>
          <p:cNvPr id="9" name="TextBox 8"/>
          <p:cNvSpPr txBox="1"/>
          <p:nvPr/>
        </p:nvSpPr>
        <p:spPr>
          <a:xfrm>
            <a:off x="4087432" y="3009900"/>
            <a:ext cx="10108193"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có</a:t>
            </a:r>
            <a:r>
              <a:rPr lang="en-US" sz="4000" dirty="0" smtClean="0">
                <a:solidFill>
                  <a:srgbClr val="002060"/>
                </a:solidFill>
                <a:latin typeface="Arial" panose="020B0604020202020204" pitchFamily="34" charset="0"/>
                <a:cs typeface="Arial" panose="020B0604020202020204" pitchFamily="34" charset="0"/>
              </a:rPr>
              <a:t> 4 </a:t>
            </a:r>
            <a:r>
              <a:rPr lang="en-US" sz="4000" dirty="0" err="1" smtClean="0">
                <a:solidFill>
                  <a:srgbClr val="002060"/>
                </a:solidFill>
                <a:latin typeface="Arial" panose="020B0604020202020204" pitchFamily="34" charset="0"/>
                <a:cs typeface="Arial" panose="020B0604020202020204" pitchFamily="34" charset="0"/>
              </a:rPr>
              <a:t>thành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phần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cơ</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bản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màn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hình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thân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bàn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phím</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chuột</a:t>
            </a:r>
            <a:r>
              <a:rPr lang="en-US" sz="4000" dirty="0" smtClean="0">
                <a:solidFill>
                  <a:srgbClr val="002060"/>
                </a:solidFill>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smtClean="0">
                <a:solidFill>
                  <a:srgbClr val="002060"/>
                </a:solidFill>
                <a:latin typeface="Arial" panose="020B0604020202020204" pitchFamily="34" charset="0"/>
                <a:cs typeface="Arial" panose="020B0604020202020204" pitchFamily="34" charset="0"/>
              </a:rPr>
              <a:t>Có</a:t>
            </a:r>
            <a:r>
              <a:rPr lang="en-US" sz="4000" dirty="0" smtClean="0">
                <a:solidFill>
                  <a:srgbClr val="002060"/>
                </a:solidFill>
                <a:latin typeface="Arial" panose="020B0604020202020204" pitchFamily="34" charset="0"/>
                <a:cs typeface="Arial" panose="020B0604020202020204" pitchFamily="34" charset="0"/>
              </a:rPr>
              <a:t> 4 </a:t>
            </a:r>
            <a:r>
              <a:rPr lang="en-US" sz="4000" dirty="0" err="1" smtClean="0">
                <a:solidFill>
                  <a:srgbClr val="002060"/>
                </a:solidFill>
                <a:latin typeface="Arial" panose="020B0604020202020204" pitchFamily="34" charset="0"/>
                <a:cs typeface="Arial" panose="020B0604020202020204" pitchFamily="34" charset="0"/>
              </a:rPr>
              <a:t>loại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thông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dụng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để</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bàn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xách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tay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bảng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điện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thoại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thông</a:t>
            </a:r>
            <a:r>
              <a:rPr lang="en-US" sz="4000" dirty="0" smtClean="0">
                <a:solidFill>
                  <a:srgbClr val="002060"/>
                </a:solidFill>
                <a:latin typeface="Arial" panose="020B0604020202020204" pitchFamily="34" charset="0"/>
                <a:cs typeface="Arial" panose="020B0604020202020204" pitchFamily="34" charset="0"/>
              </a:rPr>
              <a:t> minh.</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883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ppt_w</p:attrName>
                                        </p:attrNameLst>
                                      </p:cBhvr>
                                      <p:tavLst>
                                        <p:tav tm="0">
                                          <p:val>
                                            <p:strVal val="#ppt_w+.3"/>
                                          </p:val>
                                        </p:tav>
                                        <p:tav tm="100000">
                                          <p:val>
                                            <p:strVal val="#ppt_w"/>
                                          </p:val>
                                        </p:tav>
                                      </p:tavLst>
                                    </p:anim>
                                    <p:anim calcmode="lin" valueType="num">
                                      <p:cBhvr>
                                        <p:cTn id="13"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301084">
            <a:off x="449186" y="8265638"/>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82256">
            <a:off x="11978863" y="7902866"/>
            <a:ext cx="10054702" cy="89761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95936">
            <a:off x="683399" y="536351"/>
            <a:ext cx="2741311" cy="26416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653086" y="8174941"/>
            <a:ext cx="2750846" cy="1995614"/>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77089" y="7062488"/>
            <a:ext cx="1245819" cy="1582449"/>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428970">
            <a:off x="15120046" y="3763691"/>
            <a:ext cx="689545" cy="68954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731729" y="2325127"/>
            <a:ext cx="420412" cy="60530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29189">
            <a:off x="604059" y="5056255"/>
            <a:ext cx="959230" cy="313930"/>
          </a:xfrm>
          <a:prstGeom prst="rect">
            <a:avLst/>
          </a:prstGeom>
        </p:spPr>
      </p:pic>
      <p:sp>
        <p:nvSpPr>
          <p:cNvPr id="21" name="TextBox 21"/>
          <p:cNvSpPr txBox="1"/>
          <p:nvPr/>
        </p:nvSpPr>
        <p:spPr>
          <a:xfrm>
            <a:off x="3382530" y="1257166"/>
            <a:ext cx="12270556" cy="577081"/>
          </a:xfrm>
          <a:prstGeom prst="rect">
            <a:avLst/>
          </a:prstGeom>
        </p:spPr>
        <p:txBody>
          <a:bodyPr wrap="square" lIns="0" tIns="0" rIns="0" bIns="0" rtlCol="0" anchor="t">
            <a:spAutoFit/>
          </a:bodyPr>
          <a:lstStyle/>
          <a:p>
            <a:pPr algn="ctr">
              <a:lnSpc>
                <a:spcPts val="4479"/>
              </a:lnSpc>
            </a:pPr>
            <a:r>
              <a:rPr lang="en-US" sz="4000" b="1" dirty="0" smtClean="0">
                <a:solidFill>
                  <a:schemeClr val="accent5">
                    <a:lumMod val="50000"/>
                  </a:schemeClr>
                </a:solidFill>
                <a:latin typeface="Arial" panose="020B0604020202020204" pitchFamily="34" charset="0"/>
                <a:cs typeface="Arial" panose="020B0604020202020204" pitchFamily="34" charset="0"/>
              </a:rPr>
              <a:t>2. </a:t>
            </a:r>
            <a:r>
              <a:rPr lang="en-US" sz="4000" b="1" dirty="0" err="1" smtClean="0">
                <a:solidFill>
                  <a:schemeClr val="accent5">
                    <a:lumMod val="50000"/>
                  </a:schemeClr>
                </a:solidFill>
                <a:latin typeface="Arial" panose="020B0604020202020204" pitchFamily="34" charset="0"/>
                <a:cs typeface="Arial" panose="020B0604020202020204" pitchFamily="34" charset="0"/>
              </a:rPr>
              <a:t>Chức</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năng</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các</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bộ</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phận</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cơ</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bản</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của</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máy</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tính</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3917652" y="2222546"/>
            <a:ext cx="12053300" cy="707886"/>
          </a:xfrm>
          <a:prstGeom prst="rect">
            <a:avLst/>
          </a:prstGeom>
        </p:spPr>
        <p:txBody>
          <a:bodyPr wrap="none">
            <a:spAutoFit/>
          </a:bodyPr>
          <a:lstStyle/>
          <a:p>
            <a:r>
              <a:rPr lang="en-US" sz="4000" dirty="0">
                <a:solidFill>
                  <a:srgbClr val="C00000"/>
                </a:solidFill>
                <a:latin typeface="Arial" panose="020B0604020202020204" pitchFamily="34" charset="0"/>
                <a:cs typeface="Arial" panose="020B0604020202020204" pitchFamily="34" charset="0"/>
              </a:rPr>
              <a:t>a) </a:t>
            </a:r>
            <a:r>
              <a:rPr lang="en-US" sz="4000" dirty="0" err="1">
                <a:solidFill>
                  <a:srgbClr val="C00000"/>
                </a:solidFill>
                <a:latin typeface="Arial" panose="020B0604020202020204" pitchFamily="34" charset="0"/>
                <a:cs typeface="Arial" panose="020B0604020202020204" pitchFamily="34" charset="0"/>
              </a:rPr>
              <a:t>Chức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của</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phím</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chuột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màn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hình</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và</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loa</a:t>
            </a:r>
            <a:endParaRPr lang="en-US" sz="4000"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3553978" y="3196001"/>
            <a:ext cx="12099108" cy="1754326"/>
          </a:xfrm>
          <a:prstGeom prst="rect">
            <a:avLst/>
          </a:prstGeom>
        </p:spPr>
        <p:txBody>
          <a:bodyPr wrap="square">
            <a:spAutoFit/>
          </a:bodyPr>
          <a:lstStyle/>
          <a:p>
            <a:pPr algn="just">
              <a:lnSpc>
                <a:spcPct val="150000"/>
              </a:lnSpc>
            </a:pPr>
            <a:r>
              <a:rPr lang="en-US" sz="3600" b="1" i="1" dirty="0" err="1">
                <a:latin typeface="Arial" panose="020B0604020202020204" pitchFamily="34" charset="0"/>
                <a:cs typeface="Arial" panose="020B0604020202020204" pitchFamily="34" charset="0"/>
              </a:rPr>
              <a:t>Đ</a:t>
            </a:r>
            <a:r>
              <a:rPr lang="en-US" sz="3600" b="1" i="1" dirty="0" err="1" smtClean="0">
                <a:latin typeface="Arial" panose="020B0604020202020204" pitchFamily="34" charset="0"/>
                <a:cs typeface="Arial" panose="020B0604020202020204" pitchFamily="34" charset="0"/>
              </a:rPr>
              <a:t>ọc</a:t>
            </a:r>
            <a:r>
              <a:rPr lang="en-US" sz="3600" b="1" i="1" dirty="0" smtClean="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thông</a:t>
            </a:r>
            <a:r>
              <a:rPr lang="en-US" sz="3600" b="1" i="1" dirty="0">
                <a:latin typeface="Arial" panose="020B0604020202020204" pitchFamily="34" charset="0"/>
                <a:cs typeface="Arial" panose="020B0604020202020204" pitchFamily="34" charset="0"/>
              </a:rPr>
              <a:t> tin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quan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sát</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6 </a:t>
            </a:r>
            <a:r>
              <a:rPr lang="en-US" sz="3600" b="1" i="1" dirty="0" err="1">
                <a:latin typeface="Arial" panose="020B0604020202020204" pitchFamily="34" charset="0"/>
                <a:cs typeface="Arial" panose="020B0604020202020204" pitchFamily="34" charset="0"/>
              </a:rPr>
              <a:t>trong</a:t>
            </a:r>
            <a:r>
              <a:rPr lang="en-US" sz="3600" b="1" i="1" dirty="0">
                <a:latin typeface="Arial" panose="020B0604020202020204" pitchFamily="34" charset="0"/>
                <a:cs typeface="Arial" panose="020B0604020202020204" pitchFamily="34" charset="0"/>
              </a:rPr>
              <a:t> SGK, </a:t>
            </a:r>
            <a:r>
              <a:rPr lang="en-US" sz="3600" b="1" i="1" dirty="0" err="1">
                <a:latin typeface="Arial" panose="020B0604020202020204" pitchFamily="34" charset="0"/>
                <a:cs typeface="Arial" panose="020B0604020202020204" pitchFamily="34" charset="0"/>
              </a:rPr>
              <a:t>thảo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luận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theo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cặp</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trả</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lời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câu</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hỏi</a:t>
            </a:r>
            <a:r>
              <a:rPr lang="en-US" sz="3600" b="1" i="1"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2782" y="3569830"/>
            <a:ext cx="543116" cy="1027200"/>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1355" y="5284746"/>
            <a:ext cx="7789020" cy="4099484"/>
          </a:xfrm>
          <a:prstGeom prst="rect">
            <a:avLst/>
          </a:prstGeom>
        </p:spPr>
      </p:pic>
      <p:sp>
        <p:nvSpPr>
          <p:cNvPr id="27" name="Rectangle 26"/>
          <p:cNvSpPr/>
          <p:nvPr/>
        </p:nvSpPr>
        <p:spPr>
          <a:xfrm>
            <a:off x="9475103" y="4938830"/>
            <a:ext cx="7333686" cy="424731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Ở Hình 6a trong SGK, </a:t>
            </a:r>
            <a:r>
              <a:rPr lang="vi-VN" sz="3600" dirty="0" smtClean="0">
                <a:latin typeface="Arial" panose="020B0604020202020204" pitchFamily="34" charset="0"/>
                <a:cs typeface="Arial" panose="020B0604020202020204" pitchFamily="34" charset="0"/>
              </a:rPr>
              <a:t>bộ </a:t>
            </a:r>
            <a:r>
              <a:rPr lang="vi-VN" sz="3600" dirty="0">
                <a:latin typeface="Arial" panose="020B0604020202020204" pitchFamily="34" charset="0"/>
                <a:cs typeface="Arial" panose="020B0604020202020204" pitchFamily="34" charset="0"/>
              </a:rPr>
              <a:t>phận nào của máy tính được sử dụng để gõ nội dung thư? Nội dung thư được hiển thị ở bộ phận nào của máy tính?</a:t>
            </a:r>
            <a:endParaRPr lang="en-US" sz="3600"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5"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strips(downRigh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301084">
            <a:off x="449186" y="8265638"/>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82256">
            <a:off x="11978863" y="7902866"/>
            <a:ext cx="10054702" cy="89761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95936">
            <a:off x="683399" y="536351"/>
            <a:ext cx="2741311" cy="26416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653086" y="8174941"/>
            <a:ext cx="2750846" cy="1995614"/>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77089" y="7062488"/>
            <a:ext cx="1245819" cy="1582449"/>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428970">
            <a:off x="15120046" y="3763691"/>
            <a:ext cx="689545" cy="68954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731729" y="2325127"/>
            <a:ext cx="420412" cy="60530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29189">
            <a:off x="604059" y="5056255"/>
            <a:ext cx="959230" cy="313930"/>
          </a:xfrm>
          <a:prstGeom prst="rect">
            <a:avLst/>
          </a:prstGeom>
        </p:spPr>
      </p:pic>
      <p:sp>
        <p:nvSpPr>
          <p:cNvPr id="21" name="TextBox 21"/>
          <p:cNvSpPr txBox="1"/>
          <p:nvPr/>
        </p:nvSpPr>
        <p:spPr>
          <a:xfrm>
            <a:off x="3382530" y="1257166"/>
            <a:ext cx="12270556" cy="577081"/>
          </a:xfrm>
          <a:prstGeom prst="rect">
            <a:avLst/>
          </a:prstGeom>
        </p:spPr>
        <p:txBody>
          <a:bodyPr wrap="square" lIns="0" tIns="0" rIns="0" bIns="0" rtlCol="0" anchor="t">
            <a:spAutoFit/>
          </a:bodyPr>
          <a:lstStyle/>
          <a:p>
            <a:pPr algn="ctr">
              <a:lnSpc>
                <a:spcPts val="4479"/>
              </a:lnSpc>
            </a:pPr>
            <a:r>
              <a:rPr lang="en-US" sz="4000" b="1" dirty="0" smtClean="0">
                <a:solidFill>
                  <a:schemeClr val="accent5">
                    <a:lumMod val="50000"/>
                  </a:schemeClr>
                </a:solidFill>
                <a:latin typeface="Arial" panose="020B0604020202020204" pitchFamily="34" charset="0"/>
                <a:cs typeface="Arial" panose="020B0604020202020204" pitchFamily="34" charset="0"/>
              </a:rPr>
              <a:t>2. </a:t>
            </a:r>
            <a:r>
              <a:rPr lang="en-US" sz="4000" b="1" dirty="0" err="1" smtClean="0">
                <a:solidFill>
                  <a:schemeClr val="accent5">
                    <a:lumMod val="50000"/>
                  </a:schemeClr>
                </a:solidFill>
                <a:latin typeface="Arial" panose="020B0604020202020204" pitchFamily="34" charset="0"/>
                <a:cs typeface="Arial" panose="020B0604020202020204" pitchFamily="34" charset="0"/>
              </a:rPr>
              <a:t>Chức</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năng</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các</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bộ</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phận</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cơ</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bản</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của</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máy</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tính</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3917652" y="2222546"/>
            <a:ext cx="12053300" cy="707886"/>
          </a:xfrm>
          <a:prstGeom prst="rect">
            <a:avLst/>
          </a:prstGeom>
        </p:spPr>
        <p:txBody>
          <a:bodyPr wrap="none">
            <a:spAutoFit/>
          </a:bodyPr>
          <a:lstStyle/>
          <a:p>
            <a:r>
              <a:rPr lang="en-US" sz="4000" dirty="0">
                <a:solidFill>
                  <a:srgbClr val="C00000"/>
                </a:solidFill>
                <a:latin typeface="Arial" panose="020B0604020202020204" pitchFamily="34" charset="0"/>
                <a:cs typeface="Arial" panose="020B0604020202020204" pitchFamily="34" charset="0"/>
              </a:rPr>
              <a:t>a) </a:t>
            </a:r>
            <a:r>
              <a:rPr lang="en-US" sz="4000" dirty="0" err="1">
                <a:solidFill>
                  <a:srgbClr val="C00000"/>
                </a:solidFill>
                <a:latin typeface="Arial" panose="020B0604020202020204" pitchFamily="34" charset="0"/>
                <a:cs typeface="Arial" panose="020B0604020202020204" pitchFamily="34" charset="0"/>
              </a:rPr>
              <a:t>Chức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của</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phím</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chuột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màn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hình</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và</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loa</a:t>
            </a:r>
            <a:endParaRPr lang="en-US" sz="4000"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3553978" y="3196001"/>
            <a:ext cx="12099108" cy="1754326"/>
          </a:xfrm>
          <a:prstGeom prst="rect">
            <a:avLst/>
          </a:prstGeom>
        </p:spPr>
        <p:txBody>
          <a:bodyPr wrap="square">
            <a:spAutoFit/>
          </a:bodyPr>
          <a:lstStyle/>
          <a:p>
            <a:pPr algn="just">
              <a:lnSpc>
                <a:spcPct val="150000"/>
              </a:lnSpc>
            </a:pPr>
            <a:r>
              <a:rPr lang="en-US" sz="3600" b="1" i="1" dirty="0" err="1">
                <a:latin typeface="Arial" panose="020B0604020202020204" pitchFamily="34" charset="0"/>
                <a:cs typeface="Arial" panose="020B0604020202020204" pitchFamily="34" charset="0"/>
              </a:rPr>
              <a:t>Đ</a:t>
            </a:r>
            <a:r>
              <a:rPr lang="en-US" sz="3600" b="1" i="1" dirty="0" err="1" smtClean="0">
                <a:latin typeface="Arial" panose="020B0604020202020204" pitchFamily="34" charset="0"/>
                <a:cs typeface="Arial" panose="020B0604020202020204" pitchFamily="34" charset="0"/>
              </a:rPr>
              <a:t>ọc</a:t>
            </a:r>
            <a:r>
              <a:rPr lang="en-US" sz="3600" b="1" i="1" dirty="0" smtClean="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thông</a:t>
            </a:r>
            <a:r>
              <a:rPr lang="en-US" sz="3600" b="1" i="1" dirty="0">
                <a:latin typeface="Arial" panose="020B0604020202020204" pitchFamily="34" charset="0"/>
                <a:cs typeface="Arial" panose="020B0604020202020204" pitchFamily="34" charset="0"/>
              </a:rPr>
              <a:t> tin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quan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sát</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6 </a:t>
            </a:r>
            <a:r>
              <a:rPr lang="en-US" sz="3600" b="1" i="1" dirty="0" err="1">
                <a:latin typeface="Arial" panose="020B0604020202020204" pitchFamily="34" charset="0"/>
                <a:cs typeface="Arial" panose="020B0604020202020204" pitchFamily="34" charset="0"/>
              </a:rPr>
              <a:t>trong</a:t>
            </a:r>
            <a:r>
              <a:rPr lang="en-US" sz="3600" b="1" i="1" dirty="0">
                <a:latin typeface="Arial" panose="020B0604020202020204" pitchFamily="34" charset="0"/>
                <a:cs typeface="Arial" panose="020B0604020202020204" pitchFamily="34" charset="0"/>
              </a:rPr>
              <a:t> SGK, </a:t>
            </a:r>
            <a:r>
              <a:rPr lang="en-US" sz="3600" b="1" i="1" dirty="0" err="1">
                <a:latin typeface="Arial" panose="020B0604020202020204" pitchFamily="34" charset="0"/>
                <a:cs typeface="Arial" panose="020B0604020202020204" pitchFamily="34" charset="0"/>
              </a:rPr>
              <a:t>thảo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luận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theo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cặp</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trả</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lời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câu</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hỏi</a:t>
            </a:r>
            <a:r>
              <a:rPr lang="en-US" sz="3600" b="1" i="1"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2782" y="3569830"/>
            <a:ext cx="543116" cy="1027200"/>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1355" y="5284746"/>
            <a:ext cx="7789020" cy="4099484"/>
          </a:xfrm>
          <a:prstGeom prst="rect">
            <a:avLst/>
          </a:prstGeom>
        </p:spPr>
      </p:pic>
      <p:sp>
        <p:nvSpPr>
          <p:cNvPr id="20" name="Rectangle 19"/>
          <p:cNvSpPr/>
          <p:nvPr/>
        </p:nvSpPr>
        <p:spPr>
          <a:xfrm>
            <a:off x="9514628" y="4883442"/>
            <a:ext cx="7217101" cy="4247317"/>
          </a:xfrm>
          <a:prstGeom prst="rect">
            <a:avLst/>
          </a:prstGeom>
        </p:spPr>
        <p:txBody>
          <a:bodyPr wrap="square">
            <a:spAutoFit/>
          </a:bodyPr>
          <a:lstStyle/>
          <a:p>
            <a:pPr marL="742950" indent="-74295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Ở Hình 6b trong SGK, bộ phận nào của máy tính được sử dụng để ra lệnh cho máy tính thực hiện bài hát? Thiết bị nào phát ra âm thanh bài hát?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2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1751179" y="1420305"/>
            <a:ext cx="5349371" cy="32971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1950">
            <a:off x="8911623" y="5436456"/>
            <a:ext cx="12520780" cy="820111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98488">
            <a:off x="-2751071" y="-3146485"/>
            <a:ext cx="6834823" cy="447680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96475">
            <a:off x="693700" y="4563095"/>
            <a:ext cx="670001" cy="67000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96475">
            <a:off x="10395950" y="8542336"/>
            <a:ext cx="595525" cy="59552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37906">
            <a:off x="4463625" y="370169"/>
            <a:ext cx="786939" cy="82284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37906">
            <a:off x="17315087" y="4611608"/>
            <a:ext cx="500814" cy="52366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01759" y="7094288"/>
            <a:ext cx="11713711" cy="587149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18081" y="6400385"/>
            <a:ext cx="2355844" cy="138780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22532" y="4898096"/>
            <a:ext cx="4306868" cy="3523801"/>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1236293" y="781591"/>
            <a:ext cx="343257" cy="494218"/>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70551" y="4840399"/>
            <a:ext cx="482802" cy="695133"/>
          </a:xfrm>
          <a:prstGeom prst="rect">
            <a:avLst/>
          </a:prstGeom>
        </p:spPr>
      </p:pic>
      <p:sp>
        <p:nvSpPr>
          <p:cNvPr id="16" name="Rectangle 15"/>
          <p:cNvSpPr/>
          <p:nvPr/>
        </p:nvSpPr>
        <p:spPr>
          <a:xfrm>
            <a:off x="950074" y="1842270"/>
            <a:ext cx="10457847" cy="258532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K</a:t>
            </a:r>
            <a:r>
              <a:rPr lang="vi-VN" sz="3600" dirty="0" smtClean="0">
                <a:latin typeface="Arial" panose="020B0604020202020204" pitchFamily="34" charset="0"/>
                <a:cs typeface="Arial" panose="020B0604020202020204" pitchFamily="34" charset="0"/>
              </a:rPr>
              <a:t>hi </a:t>
            </a:r>
            <a:r>
              <a:rPr lang="vi-VN" sz="3600" dirty="0">
                <a:latin typeface="Arial" panose="020B0604020202020204" pitchFamily="34" charset="0"/>
                <a:cs typeface="Arial" panose="020B0604020202020204" pitchFamily="34" charset="0"/>
              </a:rPr>
              <a:t>sử dụng máy tính để viết thư, bàn phím của máy tính được sử dụng để gõ nội dung thư. Nội dung thư được hiển thị ở màn hình của máy tính.</a:t>
            </a:r>
            <a:endParaRPr lang="en-US" sz="3600" dirty="0">
              <a:latin typeface="Arial" panose="020B0604020202020204" pitchFamily="34" charset="0"/>
              <a:cs typeface="Arial" panose="020B0604020202020204" pitchFamily="34" charset="0"/>
            </a:endParaRPr>
          </a:p>
        </p:txBody>
      </p:sp>
      <p:sp>
        <p:nvSpPr>
          <p:cNvPr id="17" name="Rectangle 16"/>
          <p:cNvSpPr/>
          <p:nvPr/>
        </p:nvSpPr>
        <p:spPr>
          <a:xfrm>
            <a:off x="8153353" y="5836572"/>
            <a:ext cx="9377284" cy="258532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C</a:t>
            </a:r>
            <a:r>
              <a:rPr lang="vi-VN" sz="3600" dirty="0" smtClean="0">
                <a:latin typeface="Arial" panose="020B0604020202020204" pitchFamily="34" charset="0"/>
                <a:cs typeface="Arial" panose="020B0604020202020204" pitchFamily="34" charset="0"/>
              </a:rPr>
              <a:t>huột </a:t>
            </a:r>
            <a:r>
              <a:rPr lang="vi-VN" sz="3600" dirty="0">
                <a:latin typeface="Arial" panose="020B0604020202020204" pitchFamily="34" charset="0"/>
                <a:cs typeface="Arial" panose="020B0604020202020204" pitchFamily="34" charset="0"/>
              </a:rPr>
              <a:t>máy tính được sử dụng để ra lệnh cho máy tính thực hiện bài hát. Loa máy tính phát ra âm thanh bài hát.</a:t>
            </a:r>
            <a:endParaRPr lang="en-US" sz="3600" dirty="0">
              <a:latin typeface="Arial" panose="020B0604020202020204" pitchFamily="34" charset="0"/>
              <a:cs typeface="Arial" panose="020B0604020202020204"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215367">
            <a:off x="-7947997" y="2175328"/>
            <a:ext cx="15619694" cy="90310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675223">
            <a:off x="13100005" y="-4851653"/>
            <a:ext cx="4670723" cy="858983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82276">
            <a:off x="13528972" y="5544205"/>
            <a:ext cx="5157790" cy="948559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0775" y="3998841"/>
            <a:ext cx="5801321" cy="5952847"/>
          </a:xfrm>
          <a:prstGeom prst="rect">
            <a:avLst/>
          </a:prstGeom>
        </p:spPr>
      </p:pic>
      <p:grpSp>
        <p:nvGrpSpPr>
          <p:cNvPr id="6" name="Group 6"/>
          <p:cNvGrpSpPr/>
          <p:nvPr/>
        </p:nvGrpSpPr>
        <p:grpSpPr>
          <a:xfrm>
            <a:off x="6622998" y="2728414"/>
            <a:ext cx="9348122" cy="2909738"/>
            <a:chOff x="0" y="0"/>
            <a:chExt cx="10279464" cy="3480769"/>
          </a:xfrm>
        </p:grpSpPr>
        <p:sp>
          <p:nvSpPr>
            <p:cNvPr id="7" name="Freeform 7"/>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3143" y="819802"/>
            <a:ext cx="417798" cy="41779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75963">
            <a:off x="7138949" y="9325589"/>
            <a:ext cx="365155" cy="36515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883760">
            <a:off x="1050958" y="3240628"/>
            <a:ext cx="791658" cy="259088"/>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86846">
            <a:off x="13744240" y="577433"/>
            <a:ext cx="247073" cy="726686"/>
          </a:xfrm>
          <a:prstGeom prst="rect">
            <a:avLst/>
          </a:prstGeom>
        </p:spPr>
      </p:pic>
      <p:grpSp>
        <p:nvGrpSpPr>
          <p:cNvPr id="13" name="Group 13"/>
          <p:cNvGrpSpPr>
            <a:grpSpLocks noChangeAspect="1"/>
          </p:cNvGrpSpPr>
          <p:nvPr/>
        </p:nvGrpSpPr>
        <p:grpSpPr>
          <a:xfrm rot="1238497">
            <a:off x="16031750" y="8490267"/>
            <a:ext cx="449855" cy="389575"/>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FA54F"/>
            </a:solidFill>
          </p:spPr>
        </p:sp>
      </p:grpSp>
      <p:sp>
        <p:nvSpPr>
          <p:cNvPr id="18" name="Rectangle 17"/>
          <p:cNvSpPr/>
          <p:nvPr/>
        </p:nvSpPr>
        <p:spPr>
          <a:xfrm>
            <a:off x="2287968" y="1463991"/>
            <a:ext cx="12724958" cy="707886"/>
          </a:xfrm>
          <a:prstGeom prst="rect">
            <a:avLst/>
          </a:prstGeom>
        </p:spPr>
        <p:txBody>
          <a:bodyPr wrap="none">
            <a:spAutoFit/>
          </a:bodyPr>
          <a:lstStyle/>
          <a:p>
            <a:r>
              <a:rPr lang="en-US" sz="4000" b="1" i="1" dirty="0" err="1">
                <a:latin typeface="Arial" panose="020B0604020202020204" pitchFamily="34" charset="0"/>
                <a:cs typeface="Arial" panose="020B0604020202020204" pitchFamily="34" charset="0"/>
              </a:rPr>
              <a:t>Đ</a:t>
            </a:r>
            <a:r>
              <a:rPr lang="en-US" sz="4000" b="1" i="1" dirty="0" err="1" smtClean="0">
                <a:latin typeface="Arial" panose="020B0604020202020204" pitchFamily="34" charset="0"/>
                <a:cs typeface="Arial" panose="020B0604020202020204" pitchFamily="34" charset="0"/>
              </a:rPr>
              <a:t>ọc</a:t>
            </a:r>
            <a:r>
              <a:rPr lang="en-US" sz="4000" b="1" i="1" dirty="0" smtClean="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thông</a:t>
            </a:r>
            <a:r>
              <a:rPr lang="en-US" sz="4000" b="1" i="1" dirty="0">
                <a:latin typeface="Arial" panose="020B0604020202020204" pitchFamily="34" charset="0"/>
                <a:cs typeface="Arial" panose="020B0604020202020204" pitchFamily="34" charset="0"/>
              </a:rPr>
              <a:t> tin </a:t>
            </a:r>
            <a:r>
              <a:rPr lang="en-US" sz="4000" b="1" i="1" dirty="0" err="1">
                <a:latin typeface="Arial" panose="020B0604020202020204" pitchFamily="34" charset="0"/>
                <a:cs typeface="Arial" panose="020B0604020202020204" pitchFamily="34" charset="0"/>
              </a:rPr>
              <a:t>trong</a:t>
            </a:r>
            <a:r>
              <a:rPr lang="en-US" sz="4000" b="1" i="1" dirty="0">
                <a:latin typeface="Arial" panose="020B0604020202020204" pitchFamily="34" charset="0"/>
                <a:cs typeface="Arial" panose="020B0604020202020204" pitchFamily="34" charset="0"/>
              </a:rPr>
              <a:t> SGK </a:t>
            </a:r>
            <a:r>
              <a:rPr lang="en-US" sz="4000" b="1" i="1" dirty="0" err="1" smtClean="0">
                <a:latin typeface="Arial" panose="020B0604020202020204" pitchFamily="34" charset="0"/>
                <a:cs typeface="Arial" panose="020B0604020202020204" pitchFamily="34" charset="0"/>
              </a:rPr>
              <a:t>trang</a:t>
            </a:r>
            <a:r>
              <a:rPr lang="en-US" sz="4000" b="1" i="1" dirty="0" smtClean="0">
                <a:latin typeface="Arial" panose="020B0604020202020204" pitchFamily="34" charset="0"/>
                <a:cs typeface="Arial" panose="020B0604020202020204" pitchFamily="34" charset="0"/>
              </a:rPr>
              <a:t> 13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trả</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lời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câu</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hỏi</a:t>
            </a:r>
            <a:r>
              <a:rPr lang="en-US" sz="4000" b="1" i="1" dirty="0">
                <a:latin typeface="Arial" panose="020B0604020202020204" pitchFamily="34" charset="0"/>
                <a:cs typeface="Arial" panose="020B0604020202020204" pitchFamily="34" charset="0"/>
              </a:rPr>
              <a:t>:</a:t>
            </a:r>
          </a:p>
        </p:txBody>
      </p:sp>
      <p:grpSp>
        <p:nvGrpSpPr>
          <p:cNvPr id="19" name="Group 6"/>
          <p:cNvGrpSpPr/>
          <p:nvPr/>
        </p:nvGrpSpPr>
        <p:grpSpPr>
          <a:xfrm>
            <a:off x="6629400" y="5993356"/>
            <a:ext cx="9348122" cy="2909738"/>
            <a:chOff x="0" y="0"/>
            <a:chExt cx="10279464" cy="3480769"/>
          </a:xfrm>
        </p:grpSpPr>
        <p:sp>
          <p:nvSpPr>
            <p:cNvPr id="20" name="Freeform 7"/>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sp>
        <p:nvSpPr>
          <p:cNvPr id="21" name="Rectangle 20"/>
          <p:cNvSpPr/>
          <p:nvPr/>
        </p:nvSpPr>
        <p:spPr>
          <a:xfrm>
            <a:off x="7185435" y="3171595"/>
            <a:ext cx="8371932" cy="193899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Chức </a:t>
            </a:r>
            <a:r>
              <a:rPr lang="vi-VN" sz="4000" dirty="0">
                <a:latin typeface="Arial" panose="020B0604020202020204" pitchFamily="34" charset="0"/>
                <a:cs typeface="Arial" panose="020B0604020202020204" pitchFamily="34" charset="0"/>
              </a:rPr>
              <a:t>năng của bàn phím và chuột là gì? Chúng được gọi là thiết bị gì?</a:t>
            </a:r>
            <a:endParaRPr lang="en-US" sz="4000" dirty="0">
              <a:latin typeface="Arial" panose="020B0604020202020204" pitchFamily="34" charset="0"/>
              <a:cs typeface="Arial" panose="020B0604020202020204" pitchFamily="34" charset="0"/>
            </a:endParaRPr>
          </a:p>
        </p:txBody>
      </p:sp>
      <p:sp>
        <p:nvSpPr>
          <p:cNvPr id="22" name="Rectangle 21"/>
          <p:cNvSpPr/>
          <p:nvPr/>
        </p:nvSpPr>
        <p:spPr>
          <a:xfrm>
            <a:off x="7185435" y="6381607"/>
            <a:ext cx="8371932"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Chức năng của màn hình và loa là gì? Chúng được gọi là thiết bị gì?</a:t>
            </a:r>
            <a:endParaRPr lang="en-US" sz="4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par>
                                <p:cTn id="23" presetID="16" presetClass="entr" presetSubtype="37"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out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618456">
            <a:off x="7700952" y="5701598"/>
            <a:ext cx="10830260" cy="12722773"/>
          </a:xfrm>
          <a:prstGeom prst="rect">
            <a:avLst/>
          </a:prstGeom>
        </p:spPr>
      </p:pic>
      <p:grpSp>
        <p:nvGrpSpPr>
          <p:cNvPr id="6" name="Group 6"/>
          <p:cNvGrpSpPr/>
          <p:nvPr/>
        </p:nvGrpSpPr>
        <p:grpSpPr>
          <a:xfrm>
            <a:off x="3343152" y="1464452"/>
            <a:ext cx="10869592"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3583398" y="1934255"/>
            <a:ext cx="10384007"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5653" y="6457634"/>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0419">
            <a:off x="14991940" y="697307"/>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086620" y="7857967"/>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308955" y="6673923"/>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90797" y="5290245"/>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58761" y="8173526"/>
            <a:ext cx="504123" cy="72583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62884" y="7966111"/>
            <a:ext cx="216005" cy="311001"/>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63278" y="4941656"/>
            <a:ext cx="341358" cy="49148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100617" y="3754042"/>
            <a:ext cx="366182" cy="527225"/>
          </a:xfrm>
          <a:prstGeom prst="rect">
            <a:avLst/>
          </a:prstGeom>
        </p:spPr>
      </p:pic>
      <p:pic>
        <p:nvPicPr>
          <p:cNvPr id="21" name="Picture 2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547712" y="4241513"/>
            <a:ext cx="185132" cy="266552"/>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903095">
            <a:off x="-320699" y="2011317"/>
            <a:ext cx="1433000" cy="818113"/>
          </a:xfrm>
          <a:prstGeom prst="rect">
            <a:avLst/>
          </a:prstGeom>
        </p:spPr>
      </p:pic>
      <p:pic>
        <p:nvPicPr>
          <p:cNvPr id="23" name="Picture 2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60008" flipH="1" flipV="1">
            <a:off x="17130418" y="4692407"/>
            <a:ext cx="1367456" cy="780693"/>
          </a:xfrm>
          <a:prstGeom prst="rect">
            <a:avLst/>
          </a:prstGeom>
        </p:spPr>
      </p:pic>
      <p:sp>
        <p:nvSpPr>
          <p:cNvPr id="24" name="TextBox 24"/>
          <p:cNvSpPr txBox="1"/>
          <p:nvPr/>
        </p:nvSpPr>
        <p:spPr>
          <a:xfrm>
            <a:off x="3867641" y="2502550"/>
            <a:ext cx="9857843" cy="4292906"/>
          </a:xfrm>
          <a:prstGeom prst="rect">
            <a:avLst/>
          </a:prstGeom>
        </p:spPr>
        <p:txBody>
          <a:bodyPr wrap="square" lIns="0" tIns="0" rIns="0" bIns="0" rtlCol="0" anchor="t">
            <a:spAutoFit/>
          </a:bodyPr>
          <a:lstStyle/>
          <a:p>
            <a:pPr algn="ctr">
              <a:lnSpc>
                <a:spcPct val="150000"/>
              </a:lnSpc>
            </a:pPr>
            <a:r>
              <a:rPr lang="en-US" sz="6199" b="1" dirty="0" smtClean="0">
                <a:solidFill>
                  <a:srgbClr val="3F3A6D"/>
                </a:solidFill>
                <a:latin typeface="Arial" panose="020B0604020202020204" pitchFamily="34" charset="0"/>
                <a:cs typeface="Arial" panose="020B0604020202020204" pitchFamily="34" charset="0"/>
              </a:rPr>
              <a:t>BÀI 3: MÁY TÍNH - NHỮNG NGƯỜI BẠN MỚI</a:t>
            </a:r>
          </a:p>
          <a:p>
            <a:pPr algn="ctr">
              <a:lnSpc>
                <a:spcPct val="150000"/>
              </a:lnSpc>
            </a:pPr>
            <a:r>
              <a:rPr lang="en-US" sz="6199" b="1" dirty="0" smtClean="0">
                <a:solidFill>
                  <a:srgbClr val="C00000"/>
                </a:solidFill>
                <a:latin typeface="Arial" panose="020B0604020202020204" pitchFamily="34" charset="0"/>
                <a:cs typeface="Arial" panose="020B0604020202020204" pitchFamily="34" charset="0"/>
              </a:rPr>
              <a:t>(</a:t>
            </a:r>
            <a:r>
              <a:rPr lang="en-US" sz="6199" b="1" dirty="0" err="1" smtClean="0">
                <a:solidFill>
                  <a:srgbClr val="C00000"/>
                </a:solidFill>
                <a:latin typeface="Arial" panose="020B0604020202020204" pitchFamily="34" charset="0"/>
                <a:cs typeface="Arial" panose="020B0604020202020204" pitchFamily="34" charset="0"/>
              </a:rPr>
              <a:t>Tiết</a:t>
            </a:r>
            <a:r>
              <a:rPr lang="en-US" sz="6199" b="1" dirty="0" smtClean="0">
                <a:solidFill>
                  <a:srgbClr val="C00000"/>
                </a:solidFill>
                <a:latin typeface="Arial" panose="020B0604020202020204" pitchFamily="34" charset="0"/>
                <a:cs typeface="Arial" panose="020B0604020202020204" pitchFamily="34" charset="0"/>
              </a:rPr>
              <a:t> 1)</a:t>
            </a:r>
            <a:endParaRPr lang="en-US" sz="6199"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32304" y="1181100"/>
            <a:ext cx="9738433" cy="364748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40474" y="5452747"/>
            <a:ext cx="9738433" cy="364748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69911" y="240186"/>
            <a:ext cx="1158760" cy="167028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40884">
            <a:off x="461078" y="915361"/>
            <a:ext cx="1326974" cy="84262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30536" y="8895784"/>
            <a:ext cx="1235346" cy="1028426"/>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114800" y="5452747"/>
            <a:ext cx="2769775" cy="347481"/>
          </a:xfrm>
          <a:prstGeom prst="rect">
            <a:avLst/>
          </a:prstGeom>
        </p:spPr>
      </p:pic>
      <p:sp>
        <p:nvSpPr>
          <p:cNvPr id="15" name="Rectangle 14"/>
          <p:cNvSpPr/>
          <p:nvPr/>
        </p:nvSpPr>
        <p:spPr>
          <a:xfrm>
            <a:off x="2529520" y="1630716"/>
            <a:ext cx="9144000" cy="2748253"/>
          </a:xfrm>
          <a:prstGeom prst="rect">
            <a:avLst/>
          </a:prstGeom>
        </p:spPr>
        <p:txBody>
          <a:bodyPr>
            <a:spAutoFit/>
          </a:bodyPr>
          <a:lstStyle/>
          <a:p>
            <a:pPr algn="just">
              <a:lnSpc>
                <a:spcPct val="150000"/>
              </a:lnSpc>
            </a:pPr>
            <a:r>
              <a:rPr lang="vi-VN" sz="4000" dirty="0">
                <a:latin typeface="Arial" panose="020B0604020202020204" pitchFamily="34" charset="0"/>
                <a:cs typeface="Arial" panose="020B0604020202020204" pitchFamily="34" charset="0"/>
              </a:rPr>
              <a:t>Chức năng của bàn phím và chuột là tiếp nhận thông tin vào của máy tính. Chúng được gọi là thiết bị vào.</a:t>
            </a:r>
            <a:endParaRPr lang="en-US" sz="4000" dirty="0">
              <a:latin typeface="Arial" panose="020B0604020202020204" pitchFamily="34" charset="0"/>
              <a:cs typeface="Arial" panose="020B0604020202020204" pitchFamily="34" charset="0"/>
            </a:endParaRPr>
          </a:p>
        </p:txBody>
      </p:sp>
      <p:sp>
        <p:nvSpPr>
          <p:cNvPr id="16" name="Rectangle 15"/>
          <p:cNvSpPr/>
          <p:nvPr/>
        </p:nvSpPr>
        <p:spPr>
          <a:xfrm>
            <a:off x="7553289" y="5877650"/>
            <a:ext cx="8712801" cy="286232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Chức </a:t>
            </a:r>
            <a:r>
              <a:rPr lang="vi-VN" sz="4000" dirty="0">
                <a:latin typeface="Arial" panose="020B0604020202020204" pitchFamily="34" charset="0"/>
                <a:cs typeface="Arial" panose="020B0604020202020204" pitchFamily="34" charset="0"/>
              </a:rPr>
              <a:t>năng của màn hình và loa là đưa thông tin ra. Chúng được gọi là thiết bị ra.</a:t>
            </a:r>
            <a:endParaRPr lang="en-US" sz="4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801600" y="1181100"/>
            <a:ext cx="5486400" cy="3657600"/>
          </a:xfrm>
          <a:prstGeom prst="rect">
            <a:avLst/>
          </a:prstGeom>
        </p:spPr>
      </p:pic>
      <p:pic>
        <p:nvPicPr>
          <p:cNvPr id="18" name="Picture 17"/>
          <p:cNvPicPr>
            <a:picLocks noChangeAspect="1"/>
          </p:cNvPicPr>
          <p:nvPr/>
        </p:nvPicPr>
        <p:blipFill rotWithShape="1">
          <a:blip r:embed="rId14" cstate="print">
            <a:extLst>
              <a:ext uri="{28A0092B-C50C-407E-A947-70E740481C1C}">
                <a14:useLocalDpi xmlns:a14="http://schemas.microsoft.com/office/drawing/2010/main" val="0"/>
              </a:ext>
            </a:extLst>
          </a:blip>
          <a:srcRect b="18081"/>
          <a:stretch/>
        </p:blipFill>
        <p:spPr>
          <a:xfrm>
            <a:off x="1471546" y="5754072"/>
            <a:ext cx="4097382" cy="3356552"/>
          </a:xfrm>
          <a:prstGeom prst="rect">
            <a:avLst/>
          </a:prstGeom>
        </p:spPr>
      </p:pic>
      <p:pic>
        <p:nvPicPr>
          <p:cNvPr id="19" name="Picture 18"/>
          <p:cNvPicPr>
            <a:picLocks noChangeAspect="1"/>
          </p:cNvPicPr>
          <p:nvPr/>
        </p:nvPicPr>
        <p:blipFill rotWithShape="1">
          <a:blip r:embed="rId15" cstate="print">
            <a:extLst>
              <a:ext uri="{28A0092B-C50C-407E-A947-70E740481C1C}">
                <a14:useLocalDpi xmlns:a14="http://schemas.microsoft.com/office/drawing/2010/main" val="0"/>
              </a:ext>
            </a:extLst>
          </a:blip>
          <a:srcRect l="53304" r="11090"/>
          <a:stretch/>
        </p:blipFill>
        <p:spPr>
          <a:xfrm>
            <a:off x="15772684" y="7608444"/>
            <a:ext cx="1525965" cy="2678556"/>
          </a:xfrm>
          <a:prstGeom prst="rect">
            <a:avLst/>
          </a:prstGeom>
        </p:spPr>
      </p:pic>
    </p:spTree>
    <p:extLst>
      <p:ext uri="{BB962C8B-B14F-4D97-AF65-F5344CB8AC3E}">
        <p14:creationId xmlns:p14="http://schemas.microsoft.com/office/powerpoint/2010/main" val="106241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4265162" y="800945"/>
            <a:ext cx="13641838" cy="1827955"/>
            <a:chOff x="0" y="0"/>
            <a:chExt cx="17255126" cy="4160069"/>
          </a:xfrm>
        </p:grpSpPr>
        <p:sp>
          <p:nvSpPr>
            <p:cNvPr id="3" name="Freeform 3"/>
            <p:cNvSpPr/>
            <p:nvPr/>
          </p:nvSpPr>
          <p:spPr>
            <a:xfrm>
              <a:off x="0" y="0"/>
              <a:ext cx="17255127" cy="4160069"/>
            </a:xfrm>
            <a:custGeom>
              <a:avLst/>
              <a:gdLst/>
              <a:ahLst/>
              <a:cxnLst/>
              <a:rect l="l" t="t" r="r" b="b"/>
              <a:pathLst>
                <a:path w="17255127" h="4160069">
                  <a:moveTo>
                    <a:pt x="16285480" y="0"/>
                  </a:moveTo>
                  <a:lnTo>
                    <a:pt x="969645" y="0"/>
                  </a:lnTo>
                  <a:cubicBezTo>
                    <a:pt x="434975" y="0"/>
                    <a:pt x="0" y="434975"/>
                    <a:pt x="0" y="2080035"/>
                  </a:cubicBezTo>
                  <a:cubicBezTo>
                    <a:pt x="0" y="3725094"/>
                    <a:pt x="434975" y="4160069"/>
                    <a:pt x="969645" y="4160069"/>
                  </a:cubicBezTo>
                  <a:lnTo>
                    <a:pt x="16285480" y="4160069"/>
                  </a:lnTo>
                  <a:cubicBezTo>
                    <a:pt x="16820152" y="4160069"/>
                    <a:pt x="17255127" y="3725094"/>
                    <a:pt x="17255127" y="2080035"/>
                  </a:cubicBezTo>
                  <a:cubicBezTo>
                    <a:pt x="17255127" y="434975"/>
                    <a:pt x="16820152" y="0"/>
                    <a:pt x="16285480" y="0"/>
                  </a:cubicBezTo>
                  <a:close/>
                  <a:moveTo>
                    <a:pt x="16285480" y="4134669"/>
                  </a:moveTo>
                  <a:lnTo>
                    <a:pt x="969645" y="4134669"/>
                  </a:lnTo>
                  <a:cubicBezTo>
                    <a:pt x="448945" y="4134669"/>
                    <a:pt x="25400" y="3711124"/>
                    <a:pt x="25400" y="2080035"/>
                  </a:cubicBezTo>
                  <a:cubicBezTo>
                    <a:pt x="25400" y="448945"/>
                    <a:pt x="448945" y="25400"/>
                    <a:pt x="969645" y="25400"/>
                  </a:cubicBezTo>
                  <a:lnTo>
                    <a:pt x="16285480" y="25400"/>
                  </a:lnTo>
                  <a:cubicBezTo>
                    <a:pt x="16806180" y="25400"/>
                    <a:pt x="17229727" y="448945"/>
                    <a:pt x="17229727" y="2080035"/>
                  </a:cubicBezTo>
                  <a:cubicBezTo>
                    <a:pt x="17229727" y="3711124"/>
                    <a:pt x="16806180" y="4134669"/>
                    <a:pt x="16285480" y="4134669"/>
                  </a:cubicBezTo>
                  <a:close/>
                </a:path>
              </a:pathLst>
            </a:custGeom>
            <a:solidFill>
              <a:srgbClr val="2A1E50"/>
            </a:solidFill>
          </p:spPr>
        </p:sp>
      </p:grpSp>
      <p:pic>
        <p:nvPicPr>
          <p:cNvPr id="6" name="Picture 6"/>
          <p:cNvPicPr>
            <a:picLocks noChangeAspect="1"/>
          </p:cNvPicPr>
          <p:nvPr/>
        </p:nvPicPr>
        <p:blipFill>
          <a:blip r:embed="rId2"/>
          <a:srcRect t="39207" b="48309"/>
          <a:stretch>
            <a:fillRect/>
          </a:stretch>
        </p:blipFill>
        <p:spPr>
          <a:xfrm>
            <a:off x="-228622" y="8367356"/>
            <a:ext cx="18745244" cy="2340096"/>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09406">
            <a:off x="1102964" y="384607"/>
            <a:ext cx="2766063" cy="3162859"/>
          </a:xfrm>
          <a:prstGeom prst="rect">
            <a:avLst/>
          </a:prstGeom>
        </p:spPr>
      </p:pic>
      <p:sp>
        <p:nvSpPr>
          <p:cNvPr id="10" name="TextBox 9"/>
          <p:cNvSpPr txBox="1"/>
          <p:nvPr/>
        </p:nvSpPr>
        <p:spPr>
          <a:xfrm>
            <a:off x="4571989" y="1143846"/>
            <a:ext cx="13028183" cy="1015663"/>
          </a:xfrm>
          <a:prstGeom prst="rect">
            <a:avLst/>
          </a:prstGeom>
          <a:noFill/>
        </p:spPr>
        <p:txBody>
          <a:bodyPr wrap="square" rtlCol="0">
            <a:spAutoFit/>
          </a:bodyPr>
          <a:lstStyle/>
          <a:p>
            <a:pPr algn="ctr">
              <a:lnSpc>
                <a:spcPct val="150000"/>
              </a:lnSpc>
            </a:pPr>
            <a:r>
              <a:rPr lang="en-US" sz="4000" b="1" i="1" dirty="0" err="1" smtClean="0">
                <a:latin typeface="Arial" panose="020B0604020202020204" pitchFamily="34" charset="0"/>
                <a:cs typeface="Arial" panose="020B0604020202020204" pitchFamily="34" charset="0"/>
              </a:rPr>
              <a:t>Quan</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sát</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Hình</a:t>
            </a:r>
            <a:r>
              <a:rPr lang="en-US" sz="4000" b="1" i="1" dirty="0" smtClean="0">
                <a:latin typeface="Arial" panose="020B0604020202020204" pitchFamily="34" charset="0"/>
                <a:cs typeface="Arial" panose="020B0604020202020204" pitchFamily="34" charset="0"/>
              </a:rPr>
              <a:t> 7, </a:t>
            </a:r>
            <a:r>
              <a:rPr lang="en-US" sz="4000" b="1" i="1" dirty="0" err="1" smtClean="0">
                <a:latin typeface="Arial" panose="020B0604020202020204" pitchFamily="34" charset="0"/>
                <a:cs typeface="Arial" panose="020B0604020202020204" pitchFamily="34" charset="0"/>
              </a:rPr>
              <a:t>thảo</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luận</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cặp</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đôi</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và</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trả</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lời</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câu</a:t>
            </a:r>
            <a:r>
              <a:rPr lang="en-US" sz="4000" b="1" i="1" dirty="0" smtClean="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hỏi</a:t>
            </a:r>
            <a:r>
              <a:rPr lang="en-US" sz="4000" b="1" i="1" dirty="0" smtClean="0">
                <a:latin typeface="Arial" panose="020B0604020202020204" pitchFamily="34" charset="0"/>
                <a:cs typeface="Arial" panose="020B0604020202020204" pitchFamily="34" charset="0"/>
              </a:rPr>
              <a:t>:</a:t>
            </a:r>
            <a:endParaRPr lang="en-US" sz="4000" b="1" i="1" dirty="0">
              <a:latin typeface="Arial" panose="020B0604020202020204" pitchFamily="34" charset="0"/>
              <a:cs typeface="Arial" panose="020B0604020202020204" pitchFamily="34" charset="0"/>
            </a:endParaRPr>
          </a:p>
        </p:txBody>
      </p:sp>
      <p:sp>
        <p:nvSpPr>
          <p:cNvPr id="11" name="Rectangle 10"/>
          <p:cNvSpPr/>
          <p:nvPr/>
        </p:nvSpPr>
        <p:spPr>
          <a:xfrm>
            <a:off x="6164325" y="2859128"/>
            <a:ext cx="110490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Bộ phận nào của máy tính xách tay được người dùng sử dụng để nhập phép tính 7 + 5? Kết quả được hiển thị ở bộ phận nào của máy tính?</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55" y="3895602"/>
            <a:ext cx="5867625" cy="364338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8180" y="5892166"/>
            <a:ext cx="1291379" cy="1469178"/>
          </a:xfrm>
          <a:prstGeom prst="rect">
            <a:avLst/>
          </a:prstGeom>
        </p:spPr>
      </p:pic>
      <p:sp>
        <p:nvSpPr>
          <p:cNvPr id="14" name="Rectangle 13"/>
          <p:cNvSpPr/>
          <p:nvPr/>
        </p:nvSpPr>
        <p:spPr>
          <a:xfrm>
            <a:off x="7620000" y="5717295"/>
            <a:ext cx="9593325" cy="3785652"/>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a:solidFill>
                  <a:srgbClr val="002060"/>
                </a:solidFill>
                <a:latin typeface="Arial" panose="020B0604020202020204" pitchFamily="34" charset="0"/>
                <a:cs typeface="Arial" panose="020B0604020202020204" pitchFamily="34" charset="0"/>
              </a:rPr>
              <a:t>Bàn phím </a:t>
            </a:r>
            <a:r>
              <a:rPr lang="vi-VN" sz="4000" dirty="0" smtClean="0">
                <a:solidFill>
                  <a:srgbClr val="002060"/>
                </a:solidFill>
                <a:latin typeface="Arial" panose="020B0604020202020204" pitchFamily="34" charset="0"/>
                <a:cs typeface="Arial" panose="020B0604020202020204" pitchFamily="34" charset="0"/>
              </a:rPr>
              <a:t>được sử </a:t>
            </a:r>
            <a:r>
              <a:rPr lang="vi-VN" sz="4000" dirty="0">
                <a:solidFill>
                  <a:srgbClr val="002060"/>
                </a:solidFill>
                <a:latin typeface="Arial" panose="020B0604020202020204" pitchFamily="34" charset="0"/>
                <a:cs typeface="Arial" panose="020B0604020202020204" pitchFamily="34" charset="0"/>
              </a:rPr>
              <a:t>dụng để nhập phép </a:t>
            </a:r>
            <a:r>
              <a:rPr lang="vi-VN" sz="4000" dirty="0"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7 + 5.</a:t>
            </a:r>
          </a:p>
          <a:p>
            <a:pPr marL="571500" indent="-571500" algn="just">
              <a:lnSpc>
                <a:spcPct val="150000"/>
              </a:lnSpc>
              <a:buFont typeface="Arial" panose="020B0604020202020204" pitchFamily="34" charset="0"/>
              <a:buChar char="•"/>
            </a:pPr>
            <a:r>
              <a:rPr lang="en-US" sz="4000" dirty="0" err="1">
                <a:solidFill>
                  <a:srgbClr val="002060"/>
                </a:solidFill>
                <a:latin typeface="Arial" panose="020B0604020202020204" pitchFamily="34" charset="0"/>
                <a:cs typeface="Arial" panose="020B0604020202020204" pitchFamily="34" charset="0"/>
              </a:rPr>
              <a:t>Kết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quả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phép</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tính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được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hiển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thị</a:t>
            </a:r>
            <a:r>
              <a:rPr lang="en-US" sz="4000" dirty="0">
                <a:solidFill>
                  <a:srgbClr val="002060"/>
                </a:solidFill>
                <a:latin typeface="Arial" panose="020B0604020202020204" pitchFamily="34" charset="0"/>
                <a:cs typeface="Arial" panose="020B0604020202020204" pitchFamily="34" charset="0"/>
              </a:rPr>
              <a:t> ở </a:t>
            </a:r>
            <a:r>
              <a:rPr lang="en-US" sz="4000" dirty="0" err="1">
                <a:solidFill>
                  <a:srgbClr val="002060"/>
                </a:solidFill>
                <a:latin typeface="Arial" panose="020B0604020202020204" pitchFamily="34" charset="0"/>
                <a:cs typeface="Arial" panose="020B0604020202020204" pitchFamily="34" charset="0"/>
              </a:rPr>
              <a:t>màn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hình</a:t>
            </a:r>
            <a:r>
              <a:rPr lang="en-US" sz="4000" dirty="0" smtClean="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66088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4)">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 calcmode="lin" valueType="num">
                                      <p:cBhvr additive="base">
                                        <p:cTn id="32"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8528" y="8453580"/>
            <a:ext cx="18785055" cy="116967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14800" y="952500"/>
            <a:ext cx="10564380" cy="8561086"/>
          </a:xfrm>
          <a:prstGeom prst="rect">
            <a:avLst/>
          </a:prstGeom>
        </p:spPr>
      </p:pic>
      <p:sp>
        <p:nvSpPr>
          <p:cNvPr id="5" name="TextBox 5"/>
          <p:cNvSpPr txBox="1"/>
          <p:nvPr/>
        </p:nvSpPr>
        <p:spPr>
          <a:xfrm>
            <a:off x="5869212" y="2075757"/>
            <a:ext cx="7229406" cy="378502"/>
          </a:xfrm>
          <a:prstGeom prst="rect">
            <a:avLst/>
          </a:prstGeom>
        </p:spPr>
        <p:txBody>
          <a:bodyPr lIns="0" tIns="0" rIns="0" bIns="0" rtlCol="0" anchor="t">
            <a:spAutoFit/>
          </a:bodyPr>
          <a:lstStyle/>
          <a:p>
            <a:pPr algn="ctr">
              <a:lnSpc>
                <a:spcPts val="2604"/>
              </a:lnSpc>
            </a:pPr>
            <a:r>
              <a:rPr lang="en-US" sz="4400" b="1" dirty="0" err="1" smtClean="0">
                <a:solidFill>
                  <a:srgbClr val="2A1E50"/>
                </a:solidFill>
                <a:latin typeface="Arial" panose="020B0604020202020204" pitchFamily="34" charset="0"/>
                <a:cs typeface="Arial" panose="020B0604020202020204" pitchFamily="34" charset="0"/>
              </a:rPr>
              <a:t>Ghi</a:t>
            </a:r>
            <a:r>
              <a:rPr lang="en-US" sz="4400" b="1" dirty="0" smtClean="0">
                <a:solidFill>
                  <a:srgbClr val="2A1E50"/>
                </a:solidFill>
                <a:latin typeface="Arial" panose="020B0604020202020204" pitchFamily="34" charset="0"/>
                <a:cs typeface="Arial" panose="020B0604020202020204" pitchFamily="34" charset="0"/>
              </a:rPr>
              <a:t> </a:t>
            </a:r>
            <a:r>
              <a:rPr lang="en-US" sz="4400" b="1" dirty="0" err="1" smtClean="0">
                <a:solidFill>
                  <a:srgbClr val="2A1E50"/>
                </a:solidFill>
                <a:latin typeface="Arial" panose="020B0604020202020204" pitchFamily="34" charset="0"/>
                <a:cs typeface="Arial" panose="020B0604020202020204" pitchFamily="34" charset="0"/>
              </a:rPr>
              <a:t>nhớ</a:t>
            </a:r>
            <a:endParaRPr lang="en-US" sz="4400" b="1" dirty="0">
              <a:solidFill>
                <a:srgbClr val="2A1E5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27592" y="6307982"/>
            <a:ext cx="1713554" cy="289986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14122" y="-70578"/>
            <a:ext cx="1945178" cy="411480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4974001" y="7462884"/>
            <a:ext cx="1790423" cy="239012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073238" y="621748"/>
            <a:ext cx="1467908" cy="2320802"/>
          </a:xfrm>
          <a:prstGeom prst="rect">
            <a:avLst/>
          </a:prstGeom>
        </p:spPr>
      </p:pic>
      <p:sp>
        <p:nvSpPr>
          <p:cNvPr id="11" name="TextBox 10"/>
          <p:cNvSpPr txBox="1"/>
          <p:nvPr/>
        </p:nvSpPr>
        <p:spPr>
          <a:xfrm>
            <a:off x="4683090" y="2604433"/>
            <a:ext cx="9427799" cy="3785652"/>
          </a:xfrm>
          <a:prstGeom prst="rect">
            <a:avLst/>
          </a:prstGeom>
          <a:noFill/>
        </p:spPr>
        <p:txBody>
          <a:bodyPr wrap="square" rtlCol="0">
            <a:spAutoFit/>
          </a:bodyPr>
          <a:lstStyle/>
          <a:p>
            <a:pPr marL="742950" indent="-742950" algn="just">
              <a:lnSpc>
                <a:spcPct val="150000"/>
              </a:lnSpc>
              <a:buFont typeface="Wingdings" panose="05000000000000000000" pitchFamily="2" charset="2"/>
              <a:buChar char="v"/>
            </a:pPr>
            <a:r>
              <a:rPr lang="en-US" sz="4000" dirty="0" err="1" smtClean="0">
                <a:latin typeface="Arial" panose="020B0604020202020204" pitchFamily="34" charset="0"/>
                <a:cs typeface="Arial" panose="020B0604020202020204" pitchFamily="34" charset="0"/>
              </a:rPr>
              <a:t>Bàn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phím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máy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a:t>
            </a:r>
          </a:p>
          <a:p>
            <a:pPr marL="742950" indent="-742950" algn="just">
              <a:lnSpc>
                <a:spcPct val="150000"/>
              </a:lnSpc>
              <a:buFont typeface="Wingdings" panose="05000000000000000000" pitchFamily="2" charset="2"/>
              <a:buChar char="v"/>
            </a:pPr>
            <a:r>
              <a:rPr lang="en-US" sz="4000" dirty="0" err="1" smtClean="0">
                <a:latin typeface="Arial" panose="020B0604020202020204" pitchFamily="34" charset="0"/>
                <a:cs typeface="Arial" panose="020B0604020202020204" pitchFamily="34" charset="0"/>
              </a:rPr>
              <a:t>Màn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máy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791720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625050" flipH="1">
            <a:off x="-5265873" y="-2441101"/>
            <a:ext cx="6996442" cy="12867019"/>
          </a:xfrm>
          <a:prstGeom prst="rect">
            <a:avLst/>
          </a:prstGeom>
        </p:spPr>
      </p:pic>
      <p:grpSp>
        <p:nvGrpSpPr>
          <p:cNvPr id="8" name="Group 8"/>
          <p:cNvGrpSpPr/>
          <p:nvPr/>
        </p:nvGrpSpPr>
        <p:grpSpPr>
          <a:xfrm>
            <a:off x="1455777" y="3575240"/>
            <a:ext cx="6096000" cy="4658093"/>
            <a:chOff x="0" y="0"/>
            <a:chExt cx="3529720" cy="2216503"/>
          </a:xfrm>
        </p:grpSpPr>
        <p:sp>
          <p:nvSpPr>
            <p:cNvPr id="9" name="Freeform 9"/>
            <p:cNvSpPr/>
            <p:nvPr/>
          </p:nvSpPr>
          <p:spPr>
            <a:xfrm>
              <a:off x="-9098" y="-6509"/>
              <a:ext cx="3544050" cy="2248556"/>
            </a:xfrm>
            <a:custGeom>
              <a:avLst/>
              <a:gdLst/>
              <a:ahLst/>
              <a:cxnLst/>
              <a:rect l="l" t="t" r="r" b="b"/>
              <a:pathLst>
                <a:path w="354405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650977" y="6965"/>
                  </a:cubicBezTo>
                  <a:lnTo>
                    <a:pt x="2650978" y="6965"/>
                  </a:lnTo>
                  <a:cubicBezTo>
                    <a:pt x="2867725" y="16819"/>
                    <a:pt x="3072040" y="36481"/>
                    <a:pt x="3206229" y="101690"/>
                  </a:cubicBezTo>
                  <a:cubicBezTo>
                    <a:pt x="3462275" y="226120"/>
                    <a:pt x="3544050" y="459160"/>
                    <a:pt x="3538562" y="704684"/>
                  </a:cubicBezTo>
                  <a:cubicBezTo>
                    <a:pt x="3538562" y="704684"/>
                    <a:pt x="3495274" y="1013073"/>
                    <a:pt x="3502708" y="1248607"/>
                  </a:cubicBezTo>
                  <a:cubicBezTo>
                    <a:pt x="3509831" y="1396804"/>
                    <a:pt x="3516987" y="1592407"/>
                    <a:pt x="3516987" y="1592407"/>
                  </a:cubicBezTo>
                  <a:cubicBezTo>
                    <a:pt x="3500306" y="1808139"/>
                    <a:pt x="3385662" y="2018751"/>
                    <a:pt x="3188793" y="2130375"/>
                  </a:cubicBezTo>
                  <a:cubicBezTo>
                    <a:pt x="3038441" y="2215624"/>
                    <a:pt x="2840410" y="2230722"/>
                    <a:pt x="2250053" y="2219980"/>
                  </a:cubicBezTo>
                  <a:lnTo>
                    <a:pt x="2250030" y="2219980"/>
                  </a:lnTo>
                  <a:cubicBezTo>
                    <a:pt x="645952" y="2214703"/>
                    <a:pt x="384604" y="2248556"/>
                    <a:pt x="254278" y="2139399"/>
                  </a:cubicBezTo>
                  <a:cubicBezTo>
                    <a:pt x="145767" y="2048514"/>
                    <a:pt x="81795" y="1855202"/>
                    <a:pt x="63030" y="1655003"/>
                  </a:cubicBezTo>
                  <a:close/>
                </a:path>
              </a:pathLst>
            </a:custGeom>
            <a:solidFill>
              <a:srgbClr val="FFE8E5"/>
            </a:solidFill>
          </p:spPr>
        </p:sp>
      </p:grpSp>
      <p:grpSp>
        <p:nvGrpSpPr>
          <p:cNvPr id="12" name="Group 12"/>
          <p:cNvGrpSpPr/>
          <p:nvPr/>
        </p:nvGrpSpPr>
        <p:grpSpPr>
          <a:xfrm>
            <a:off x="7891080" y="3453421"/>
            <a:ext cx="8930477" cy="4725454"/>
            <a:chOff x="0" y="0"/>
            <a:chExt cx="3529720" cy="2216503"/>
          </a:xfrm>
        </p:grpSpPr>
        <p:sp>
          <p:nvSpPr>
            <p:cNvPr id="13" name="Freeform 13"/>
            <p:cNvSpPr/>
            <p:nvPr/>
          </p:nvSpPr>
          <p:spPr>
            <a:xfrm>
              <a:off x="-9098" y="-6509"/>
              <a:ext cx="3544050" cy="2248556"/>
            </a:xfrm>
            <a:custGeom>
              <a:avLst/>
              <a:gdLst/>
              <a:ahLst/>
              <a:cxnLst/>
              <a:rect l="l" t="t" r="r" b="b"/>
              <a:pathLst>
                <a:path w="354405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650977" y="6965"/>
                  </a:cubicBezTo>
                  <a:lnTo>
                    <a:pt x="2650978" y="6965"/>
                  </a:lnTo>
                  <a:cubicBezTo>
                    <a:pt x="2867725" y="16819"/>
                    <a:pt x="3072040" y="36481"/>
                    <a:pt x="3206229" y="101690"/>
                  </a:cubicBezTo>
                  <a:cubicBezTo>
                    <a:pt x="3462275" y="226120"/>
                    <a:pt x="3544050" y="459160"/>
                    <a:pt x="3538562" y="704684"/>
                  </a:cubicBezTo>
                  <a:cubicBezTo>
                    <a:pt x="3538562" y="704684"/>
                    <a:pt x="3495274" y="1013073"/>
                    <a:pt x="3502708" y="1248607"/>
                  </a:cubicBezTo>
                  <a:cubicBezTo>
                    <a:pt x="3509831" y="1396804"/>
                    <a:pt x="3516987" y="1592407"/>
                    <a:pt x="3516987" y="1592407"/>
                  </a:cubicBezTo>
                  <a:cubicBezTo>
                    <a:pt x="3500306" y="1808139"/>
                    <a:pt x="3385662" y="2018751"/>
                    <a:pt x="3188793" y="2130375"/>
                  </a:cubicBezTo>
                  <a:cubicBezTo>
                    <a:pt x="3038441" y="2215624"/>
                    <a:pt x="2840410" y="2230722"/>
                    <a:pt x="2250053" y="2219980"/>
                  </a:cubicBezTo>
                  <a:lnTo>
                    <a:pt x="2250030" y="2219980"/>
                  </a:lnTo>
                  <a:cubicBezTo>
                    <a:pt x="645952" y="2214703"/>
                    <a:pt x="384604" y="2248556"/>
                    <a:pt x="254278" y="2139399"/>
                  </a:cubicBezTo>
                  <a:cubicBezTo>
                    <a:pt x="145767" y="2048514"/>
                    <a:pt x="81795" y="1855202"/>
                    <a:pt x="63030" y="1655003"/>
                  </a:cubicBezTo>
                  <a:close/>
                </a:path>
              </a:pathLst>
            </a:custGeom>
            <a:solidFill>
              <a:srgbClr val="FFE8E5"/>
            </a:solidFill>
          </p:spPr>
        </p:sp>
      </p:grpSp>
      <p:sp>
        <p:nvSpPr>
          <p:cNvPr id="16" name="TextBox 16"/>
          <p:cNvSpPr txBox="1"/>
          <p:nvPr/>
        </p:nvSpPr>
        <p:spPr>
          <a:xfrm>
            <a:off x="3080824" y="1440245"/>
            <a:ext cx="12126351" cy="782874"/>
          </a:xfrm>
          <a:prstGeom prst="rect">
            <a:avLst/>
          </a:prstGeom>
        </p:spPr>
        <p:txBody>
          <a:bodyPr lIns="0" tIns="0" rIns="0" bIns="0" rtlCol="0" anchor="t">
            <a:spAutoFit/>
          </a:bodyPr>
          <a:lstStyle/>
          <a:p>
            <a:pPr marL="0" lvl="0" indent="0" algn="ctr">
              <a:lnSpc>
                <a:spcPts val="5940"/>
              </a:lnSpc>
              <a:spcBef>
                <a:spcPct val="0"/>
              </a:spcBef>
            </a:pPr>
            <a:r>
              <a:rPr lang="en-US" sz="6600" b="1" dirty="0" smtClean="0">
                <a:solidFill>
                  <a:srgbClr val="3F3A6D"/>
                </a:solidFill>
                <a:latin typeface="Arial" panose="020B0604020202020204" pitchFamily="34" charset="0"/>
                <a:cs typeface="Arial" panose="020B0604020202020204" pitchFamily="34" charset="0"/>
              </a:rPr>
              <a:t>HƯỚNG DẪN VỀ NHÀ</a:t>
            </a:r>
            <a:endParaRPr lang="en-US" sz="6600" b="1" dirty="0">
              <a:solidFill>
                <a:srgbClr val="3F3A6D"/>
              </a:solidFill>
              <a:latin typeface="Arial" panose="020B0604020202020204" pitchFamily="34" charset="0"/>
              <a:cs typeface="Arial" panose="020B0604020202020204" pitchFamily="34" charset="0"/>
            </a:endParaRPr>
          </a:p>
        </p:txBody>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69711" y="1337200"/>
            <a:ext cx="650685" cy="844623"/>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5767604" y="1337200"/>
            <a:ext cx="650685" cy="844623"/>
          </a:xfrm>
          <a:prstGeom prst="rect">
            <a:avLst/>
          </a:prstGeom>
        </p:spPr>
      </p:pic>
      <p:sp>
        <p:nvSpPr>
          <p:cNvPr id="31" name="TextBox 30"/>
          <p:cNvSpPr txBox="1"/>
          <p:nvPr/>
        </p:nvSpPr>
        <p:spPr>
          <a:xfrm>
            <a:off x="2112657" y="4642040"/>
            <a:ext cx="4753319"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endParaRPr lang="en-US" sz="4400" dirty="0">
              <a:latin typeface="Arial" panose="020B0604020202020204" pitchFamily="34" charset="0"/>
              <a:cs typeface="Arial" panose="020B0604020202020204" pitchFamily="34" charset="0"/>
            </a:endParaRPr>
          </a:p>
        </p:txBody>
      </p:sp>
      <p:sp>
        <p:nvSpPr>
          <p:cNvPr id="32" name="Rectangle 31"/>
          <p:cNvSpPr/>
          <p:nvPr/>
        </p:nvSpPr>
        <p:spPr>
          <a:xfrm>
            <a:off x="8616219" y="3738656"/>
            <a:ext cx="7476727" cy="4154984"/>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huẩn </a:t>
            </a:r>
            <a:r>
              <a:rPr lang="vi-VN" sz="4400" dirty="0">
                <a:latin typeface="Arial" panose="020B0604020202020204" pitchFamily="34" charset="0"/>
                <a:cs typeface="Arial" panose="020B0604020202020204" pitchFamily="34" charset="0"/>
              </a:rPr>
              <a:t>bị cho tiết học sau: Đọc trước mục 2b phần Khám phá và các phần Luyện tập, Vận dụng</a:t>
            </a:r>
            <a:endParaRPr lang="en-US" sz="44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152" y="6631965"/>
            <a:ext cx="2341067" cy="551126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618456">
            <a:off x="7700952" y="5701598"/>
            <a:ext cx="10830260" cy="12722773"/>
          </a:xfrm>
          <a:prstGeom prst="rect">
            <a:avLst/>
          </a:prstGeom>
        </p:spPr>
      </p:pic>
      <p:grpSp>
        <p:nvGrpSpPr>
          <p:cNvPr id="6" name="Group 6"/>
          <p:cNvGrpSpPr/>
          <p:nvPr/>
        </p:nvGrpSpPr>
        <p:grpSpPr>
          <a:xfrm>
            <a:off x="3343152" y="1464452"/>
            <a:ext cx="10869592"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3583398" y="1934255"/>
            <a:ext cx="10384007"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5653" y="6457634"/>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0419">
            <a:off x="14991940" y="697307"/>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086620" y="7857967"/>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308955" y="6673923"/>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90797" y="5290245"/>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58761" y="8173526"/>
            <a:ext cx="504123" cy="72583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62884" y="7966111"/>
            <a:ext cx="216005" cy="311001"/>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63278" y="4941656"/>
            <a:ext cx="341358" cy="49148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100617" y="3754042"/>
            <a:ext cx="366182" cy="527225"/>
          </a:xfrm>
          <a:prstGeom prst="rect">
            <a:avLst/>
          </a:prstGeom>
        </p:spPr>
      </p:pic>
      <p:pic>
        <p:nvPicPr>
          <p:cNvPr id="21" name="Picture 2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547712" y="4241513"/>
            <a:ext cx="185132" cy="266552"/>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903095">
            <a:off x="-320699" y="2011317"/>
            <a:ext cx="1433000" cy="818113"/>
          </a:xfrm>
          <a:prstGeom prst="rect">
            <a:avLst/>
          </a:prstGeom>
        </p:spPr>
      </p:pic>
      <p:pic>
        <p:nvPicPr>
          <p:cNvPr id="23" name="Picture 2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60008" flipH="1" flipV="1">
            <a:off x="17130418" y="4692407"/>
            <a:ext cx="1367456" cy="780693"/>
          </a:xfrm>
          <a:prstGeom prst="rect">
            <a:avLst/>
          </a:prstGeom>
        </p:spPr>
      </p:pic>
      <p:sp>
        <p:nvSpPr>
          <p:cNvPr id="24" name="TextBox 24"/>
          <p:cNvSpPr txBox="1"/>
          <p:nvPr/>
        </p:nvSpPr>
        <p:spPr>
          <a:xfrm>
            <a:off x="3867641" y="2502550"/>
            <a:ext cx="9857843" cy="4292906"/>
          </a:xfrm>
          <a:prstGeom prst="rect">
            <a:avLst/>
          </a:prstGeom>
        </p:spPr>
        <p:txBody>
          <a:bodyPr wrap="square" lIns="0" tIns="0" rIns="0" bIns="0" rtlCol="0" anchor="t">
            <a:spAutoFit/>
          </a:bodyPr>
          <a:lstStyle/>
          <a:p>
            <a:pPr algn="ctr">
              <a:lnSpc>
                <a:spcPct val="150000"/>
              </a:lnSpc>
            </a:pPr>
            <a:r>
              <a:rPr lang="en-US" sz="6199" b="1" dirty="0" smtClean="0">
                <a:solidFill>
                  <a:srgbClr val="3F3A6D"/>
                </a:solidFill>
                <a:latin typeface="Arial" panose="020B0604020202020204" pitchFamily="34" charset="0"/>
                <a:cs typeface="Arial" panose="020B0604020202020204" pitchFamily="34" charset="0"/>
              </a:rPr>
              <a:t>BÀI 3: MÁY TÍNH - NHỮNG NGƯỜI BẠN MỚI</a:t>
            </a:r>
          </a:p>
          <a:p>
            <a:pPr algn="ctr">
              <a:lnSpc>
                <a:spcPct val="150000"/>
              </a:lnSpc>
            </a:pPr>
            <a:r>
              <a:rPr lang="en-US" sz="6199" b="1" dirty="0" smtClean="0">
                <a:solidFill>
                  <a:srgbClr val="C00000"/>
                </a:solidFill>
                <a:latin typeface="Arial" panose="020B0604020202020204" pitchFamily="34" charset="0"/>
                <a:cs typeface="Arial" panose="020B0604020202020204" pitchFamily="34" charset="0"/>
              </a:rPr>
              <a:t>(</a:t>
            </a:r>
            <a:r>
              <a:rPr lang="en-US" sz="6199" b="1" dirty="0" err="1" smtClean="0">
                <a:solidFill>
                  <a:srgbClr val="C00000"/>
                </a:solidFill>
                <a:latin typeface="Arial" panose="020B0604020202020204" pitchFamily="34" charset="0"/>
                <a:cs typeface="Arial" panose="020B0604020202020204" pitchFamily="34" charset="0"/>
              </a:rPr>
              <a:t>Tiết</a:t>
            </a:r>
            <a:r>
              <a:rPr lang="en-US" sz="6199" b="1" dirty="0" smtClean="0">
                <a:solidFill>
                  <a:srgbClr val="C00000"/>
                </a:solidFill>
                <a:latin typeface="Arial" panose="020B0604020202020204" pitchFamily="34" charset="0"/>
                <a:cs typeface="Arial" panose="020B0604020202020204" pitchFamily="34" charset="0"/>
              </a:rPr>
              <a:t> 2)</a:t>
            </a:r>
            <a:endParaRPr lang="en-US" sz="6199"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666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381479" y="1722343"/>
            <a:ext cx="14110147" cy="8215929"/>
            <a:chOff x="0" y="0"/>
            <a:chExt cx="7783945" cy="5030101"/>
          </a:xfrm>
        </p:grpSpPr>
        <p:sp>
          <p:nvSpPr>
            <p:cNvPr id="3" name="Freeform 3"/>
            <p:cNvSpPr/>
            <p:nvPr/>
          </p:nvSpPr>
          <p:spPr>
            <a:xfrm>
              <a:off x="-4213" y="0"/>
              <a:ext cx="7788158" cy="5030101"/>
            </a:xfrm>
            <a:custGeom>
              <a:avLst/>
              <a:gdLst/>
              <a:ahLst/>
              <a:cxnLst/>
              <a:rect l="l" t="t" r="r" b="b"/>
              <a:pathLst>
                <a:path w="7788158" h="5030101">
                  <a:moveTo>
                    <a:pt x="278431" y="16918"/>
                  </a:moveTo>
                  <a:cubicBezTo>
                    <a:pt x="278431" y="16918"/>
                    <a:pt x="604014" y="12258"/>
                    <a:pt x="1008759" y="12454"/>
                  </a:cubicBezTo>
                  <a:cubicBezTo>
                    <a:pt x="6164698" y="12671"/>
                    <a:pt x="7514089" y="0"/>
                    <a:pt x="7514089" y="0"/>
                  </a:cubicBezTo>
                  <a:cubicBezTo>
                    <a:pt x="7581554" y="0"/>
                    <a:pt x="7657491" y="0"/>
                    <a:pt x="7736264" y="85073"/>
                  </a:cubicBezTo>
                  <a:cubicBezTo>
                    <a:pt x="7779242" y="131488"/>
                    <a:pt x="7780310" y="240224"/>
                    <a:pt x="7780715" y="320281"/>
                  </a:cubicBezTo>
                  <a:cubicBezTo>
                    <a:pt x="7780715" y="320281"/>
                    <a:pt x="7779011" y="3539354"/>
                    <a:pt x="7779011" y="4267517"/>
                  </a:cubicBezTo>
                  <a:cubicBezTo>
                    <a:pt x="7779011" y="4481676"/>
                    <a:pt x="7788158" y="4780855"/>
                    <a:pt x="7788158" y="4780855"/>
                  </a:cubicBezTo>
                  <a:cubicBezTo>
                    <a:pt x="7788158" y="4909524"/>
                    <a:pt x="7783989" y="5030101"/>
                    <a:pt x="7531151" y="5021967"/>
                  </a:cubicBezTo>
                  <a:cubicBezTo>
                    <a:pt x="7531151" y="5021967"/>
                    <a:pt x="7154679" y="5001669"/>
                    <a:pt x="6349347" y="5009267"/>
                  </a:cubicBezTo>
                  <a:cubicBezTo>
                    <a:pt x="1996071" y="5017401"/>
                    <a:pt x="304023" y="5030101"/>
                    <a:pt x="304023" y="5030101"/>
                  </a:cubicBezTo>
                  <a:cubicBezTo>
                    <a:pt x="132548" y="5030101"/>
                    <a:pt x="4213" y="4929032"/>
                    <a:pt x="8532" y="4726485"/>
                  </a:cubicBezTo>
                  <a:cubicBezTo>
                    <a:pt x="8532" y="4726485"/>
                    <a:pt x="9630" y="4227944"/>
                    <a:pt x="4815" y="1376498"/>
                  </a:cubicBezTo>
                  <a:cubicBezTo>
                    <a:pt x="0" y="663668"/>
                    <a:pt x="25592" y="330596"/>
                    <a:pt x="25592" y="330596"/>
                  </a:cubicBezTo>
                  <a:cubicBezTo>
                    <a:pt x="27224" y="150571"/>
                    <a:pt x="143504" y="16918"/>
                    <a:pt x="278431" y="16918"/>
                  </a:cubicBezTo>
                  <a:close/>
                </a:path>
              </a:pathLst>
            </a:custGeom>
            <a:solidFill>
              <a:srgbClr val="FFE8E5"/>
            </a:solidFill>
          </p:spPr>
        </p:sp>
      </p:grpSp>
      <p:grpSp>
        <p:nvGrpSpPr>
          <p:cNvPr id="4" name="Group 4"/>
          <p:cNvGrpSpPr/>
          <p:nvPr/>
        </p:nvGrpSpPr>
        <p:grpSpPr>
          <a:xfrm>
            <a:off x="1913141" y="2226002"/>
            <a:ext cx="9731086" cy="892744"/>
            <a:chOff x="0" y="0"/>
            <a:chExt cx="12273445" cy="1125983"/>
          </a:xfrm>
        </p:grpSpPr>
        <p:sp>
          <p:nvSpPr>
            <p:cNvPr id="5" name="Freeform 5"/>
            <p:cNvSpPr/>
            <p:nvPr/>
          </p:nvSpPr>
          <p:spPr>
            <a:xfrm>
              <a:off x="0" y="-4073"/>
              <a:ext cx="12279835" cy="1132586"/>
            </a:xfrm>
            <a:custGeom>
              <a:avLst/>
              <a:gdLst/>
              <a:ahLst/>
              <a:cxnLst/>
              <a:rect l="l" t="t" r="r" b="b"/>
              <a:pathLst>
                <a:path w="12279835" h="1132586">
                  <a:moveTo>
                    <a:pt x="11652058" y="1078108"/>
                  </a:moveTo>
                  <a:cubicBezTo>
                    <a:pt x="11652058" y="1078108"/>
                    <a:pt x="10921183" y="1132586"/>
                    <a:pt x="9258069" y="1129965"/>
                  </a:cubicBezTo>
                  <a:cubicBezTo>
                    <a:pt x="4524586"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576043"/>
                  </a:cubicBezTo>
                  <a:lnTo>
                    <a:pt x="12270695" y="576043"/>
                  </a:lnTo>
                  <a:cubicBezTo>
                    <a:pt x="12270694" y="879459"/>
                    <a:pt x="12227910" y="1028046"/>
                    <a:pt x="11652058" y="1078108"/>
                  </a:cubicBezTo>
                  <a:close/>
                </a:path>
              </a:pathLst>
            </a:custGeom>
            <a:solidFill>
              <a:srgbClr val="B6DBCB"/>
            </a:solidFill>
          </p:spPr>
        </p:sp>
      </p:grpSp>
      <p:grpSp>
        <p:nvGrpSpPr>
          <p:cNvPr id="6" name="Group 6"/>
          <p:cNvGrpSpPr/>
          <p:nvPr/>
        </p:nvGrpSpPr>
        <p:grpSpPr>
          <a:xfrm>
            <a:off x="1761998" y="3391572"/>
            <a:ext cx="13244874" cy="6180438"/>
            <a:chOff x="0" y="0"/>
            <a:chExt cx="12273445" cy="4084877"/>
          </a:xfrm>
        </p:grpSpPr>
        <p:sp>
          <p:nvSpPr>
            <p:cNvPr id="7" name="Freeform 7"/>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solidFill>
              <a:srgbClr val="FDFDFB"/>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511956" y="4293997"/>
            <a:ext cx="4437198" cy="554649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66200">
            <a:off x="-2643610" y="-1759626"/>
            <a:ext cx="4204138" cy="411480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9195">
            <a:off x="435519" y="1968440"/>
            <a:ext cx="1480734" cy="4846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468769" y="1028700"/>
            <a:ext cx="420412" cy="60530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00932" y="1934246"/>
            <a:ext cx="276702" cy="39839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021966" y="8707599"/>
            <a:ext cx="276702" cy="39839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1998" y="7953849"/>
            <a:ext cx="439705" cy="63308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71851" y="8906796"/>
            <a:ext cx="716407" cy="1031477"/>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973787" y="6687154"/>
            <a:ext cx="571026" cy="580525"/>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916822">
            <a:off x="16520781" y="743711"/>
            <a:ext cx="635878" cy="56997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1659">
            <a:off x="15157231" y="9259877"/>
            <a:ext cx="4204138" cy="4114800"/>
          </a:xfrm>
          <a:prstGeom prst="rect">
            <a:avLst/>
          </a:prstGeom>
        </p:spPr>
      </p:pic>
      <p:sp>
        <p:nvSpPr>
          <p:cNvPr id="19" name="TextBox 19"/>
          <p:cNvSpPr txBox="1"/>
          <p:nvPr/>
        </p:nvSpPr>
        <p:spPr>
          <a:xfrm>
            <a:off x="1493332" y="826209"/>
            <a:ext cx="11525169" cy="780406"/>
          </a:xfrm>
          <a:prstGeom prst="rect">
            <a:avLst/>
          </a:prstGeom>
        </p:spPr>
        <p:txBody>
          <a:bodyPr wrap="square" lIns="0" tIns="0" rIns="0" bIns="0" rtlCol="0" anchor="t">
            <a:spAutoFit/>
          </a:bodyPr>
          <a:lstStyle/>
          <a:p>
            <a:pPr algn="ctr">
              <a:lnSpc>
                <a:spcPts val="6900"/>
              </a:lnSpc>
            </a:pPr>
            <a:r>
              <a:rPr lang="en-US" sz="4000" b="1" dirty="0">
                <a:solidFill>
                  <a:srgbClr val="C00000"/>
                </a:solidFill>
                <a:latin typeface="Arial" panose="020B0604020202020204" pitchFamily="34" charset="0"/>
                <a:cs typeface="Arial" panose="020B0604020202020204" pitchFamily="34" charset="0"/>
              </a:rPr>
              <a:t>2. </a:t>
            </a:r>
            <a:r>
              <a:rPr lang="en-US" sz="4000" b="1" dirty="0" err="1">
                <a:solidFill>
                  <a:srgbClr val="C00000"/>
                </a:solidFill>
                <a:latin typeface="Arial" panose="020B0604020202020204" pitchFamily="34" charset="0"/>
                <a:cs typeface="Arial" panose="020B0604020202020204" pitchFamily="34" charset="0"/>
              </a:rPr>
              <a:t>Chức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năng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bộ</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phận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cơ</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bản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máy</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tính</a:t>
            </a:r>
            <a:endParaRPr lang="en-US" sz="4000" dirty="0">
              <a:solidFill>
                <a:srgbClr val="C00000"/>
              </a:solidFill>
              <a:latin typeface="Arial" panose="020B0604020202020204" pitchFamily="34" charset="0"/>
              <a:cs typeface="Arial" panose="020B0604020202020204" pitchFamily="34" charset="0"/>
            </a:endParaRPr>
          </a:p>
        </p:txBody>
      </p:sp>
      <p:sp>
        <p:nvSpPr>
          <p:cNvPr id="20" name="TextBox 20"/>
          <p:cNvSpPr txBox="1"/>
          <p:nvPr/>
        </p:nvSpPr>
        <p:spPr>
          <a:xfrm>
            <a:off x="2121208" y="2488529"/>
            <a:ext cx="9320018" cy="410369"/>
          </a:xfrm>
          <a:prstGeom prst="rect">
            <a:avLst/>
          </a:prstGeom>
        </p:spPr>
        <p:txBody>
          <a:bodyPr wrap="square" lIns="0" tIns="0" rIns="0" bIns="0" rtlCol="0" anchor="t">
            <a:spAutoFit/>
          </a:bodyPr>
          <a:lstStyle/>
          <a:p>
            <a:pPr marL="0" lvl="0" indent="0" algn="ctr">
              <a:lnSpc>
                <a:spcPts val="3199"/>
              </a:lnSpc>
            </a:pPr>
            <a:r>
              <a:rPr lang="en-US" sz="4000" b="1" u="none" dirty="0" smtClean="0">
                <a:solidFill>
                  <a:srgbClr val="231F20"/>
                </a:solidFill>
                <a:latin typeface="Arial" panose="020B0604020202020204" pitchFamily="34" charset="0"/>
                <a:cs typeface="Arial" panose="020B0604020202020204" pitchFamily="34" charset="0"/>
              </a:rPr>
              <a:t>b) </a:t>
            </a:r>
            <a:r>
              <a:rPr lang="en-US" sz="4000" b="1" u="none" dirty="0" err="1" smtClean="0">
                <a:solidFill>
                  <a:srgbClr val="231F20"/>
                </a:solidFill>
                <a:latin typeface="Arial" panose="020B0604020202020204" pitchFamily="34" charset="0"/>
                <a:cs typeface="Arial" panose="020B0604020202020204" pitchFamily="34" charset="0"/>
              </a:rPr>
              <a:t>Chức</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năng</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của</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màn</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hình</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cảm</a:t>
            </a:r>
            <a:r>
              <a:rPr lang="en-US" sz="4000" b="1" u="none" dirty="0" smtClean="0">
                <a:solidFill>
                  <a:srgbClr val="231F20"/>
                </a:solidFill>
                <a:latin typeface="Arial" panose="020B0604020202020204" pitchFamily="34" charset="0"/>
                <a:cs typeface="Arial" panose="020B0604020202020204" pitchFamily="34" charset="0"/>
              </a:rPr>
              <a:t> </a:t>
            </a:r>
            <a:r>
              <a:rPr lang="en-US" sz="4000" b="1" u="none" dirty="0" err="1" smtClean="0">
                <a:solidFill>
                  <a:srgbClr val="231F20"/>
                </a:solidFill>
                <a:latin typeface="Arial" panose="020B0604020202020204" pitchFamily="34" charset="0"/>
                <a:cs typeface="Arial" panose="020B0604020202020204" pitchFamily="34" charset="0"/>
              </a:rPr>
              <a:t>ứng</a:t>
            </a:r>
            <a:endParaRPr lang="en-US" sz="4000" b="1" u="none" dirty="0">
              <a:solidFill>
                <a:srgbClr val="231F20"/>
              </a:solidFill>
              <a:latin typeface="Arial" panose="020B0604020202020204" pitchFamily="34" charset="0"/>
              <a:cs typeface="Arial" panose="020B0604020202020204" pitchFamily="34" charset="0"/>
            </a:endParaRPr>
          </a:p>
        </p:txBody>
      </p:sp>
      <p:sp>
        <p:nvSpPr>
          <p:cNvPr id="22" name="Rectangle 21"/>
          <p:cNvSpPr/>
          <p:nvPr/>
        </p:nvSpPr>
        <p:spPr>
          <a:xfrm>
            <a:off x="2298668" y="3281823"/>
            <a:ext cx="12331732" cy="1651671"/>
          </a:xfrm>
          <a:prstGeom prst="rect">
            <a:avLst/>
          </a:prstGeom>
        </p:spPr>
        <p:txBody>
          <a:bodyPr wrap="square">
            <a:spAutoFit/>
          </a:bodyPr>
          <a:lstStyle/>
          <a:p>
            <a:pPr algn="just">
              <a:lnSpc>
                <a:spcPct val="150000"/>
              </a:lnSpc>
            </a:pPr>
            <a:r>
              <a:rPr lang="en-US" sz="3600" dirty="0" err="1" smtClean="0">
                <a:latin typeface="Arial" panose="020B0604020202020204" pitchFamily="34" charset="0"/>
                <a:cs typeface="Arial" panose="020B0604020202020204" pitchFamily="34" charset="0"/>
              </a:rPr>
              <a:t>Thảo</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nhóm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8, 9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Phiếu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tập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số</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1</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3378" y="4892655"/>
            <a:ext cx="8089261" cy="467935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3519" t="26050" r="33519"/>
          <a:stretch>
            <a:fillRect/>
          </a:stretch>
        </p:blipFill>
        <p:spPr>
          <a:xfrm>
            <a:off x="-1992194" y="-228983"/>
            <a:ext cx="4885402" cy="1096069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24263">
            <a:off x="16999591" y="459441"/>
            <a:ext cx="787224" cy="55105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160655">
            <a:off x="2368799" y="9056411"/>
            <a:ext cx="805289" cy="563702"/>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302619890"/>
              </p:ext>
            </p:extLst>
          </p:nvPr>
        </p:nvGraphicFramePr>
        <p:xfrm>
          <a:off x="3048000" y="1203240"/>
          <a:ext cx="14478000" cy="7597860"/>
        </p:xfrm>
        <a:graphic>
          <a:graphicData uri="http://schemas.openxmlformats.org/drawingml/2006/table">
            <a:tbl>
              <a:tblPr firstRow="1" firstCol="1" bandRow="1"/>
              <a:tblGrid>
                <a:gridCol w="2590800">
                  <a:extLst>
                    <a:ext uri="{9D8B030D-6E8A-4147-A177-3AD203B41FA5}">
                      <a16:colId xmlns:a16="http://schemas.microsoft.com/office/drawing/2014/main" val="20000"/>
                    </a:ext>
                  </a:extLst>
                </a:gridCol>
                <a:gridCol w="3431392">
                  <a:extLst>
                    <a:ext uri="{9D8B030D-6E8A-4147-A177-3AD203B41FA5}">
                      <a16:colId xmlns:a16="http://schemas.microsoft.com/office/drawing/2014/main" val="20001"/>
                    </a:ext>
                  </a:extLst>
                </a:gridCol>
                <a:gridCol w="4339206">
                  <a:extLst>
                    <a:ext uri="{9D8B030D-6E8A-4147-A177-3AD203B41FA5}">
                      <a16:colId xmlns:a16="http://schemas.microsoft.com/office/drawing/2014/main" val="20002"/>
                    </a:ext>
                  </a:extLst>
                </a:gridCol>
                <a:gridCol w="4116602">
                  <a:extLst>
                    <a:ext uri="{9D8B030D-6E8A-4147-A177-3AD203B41FA5}">
                      <a16:colId xmlns:a16="http://schemas.microsoft.com/office/drawing/2014/main" val="20003"/>
                    </a:ext>
                  </a:extLst>
                </a:gridCol>
              </a:tblGrid>
              <a:tr h="1054969">
                <a:tc gridSpan="4">
                  <a:txBody>
                    <a:bodyPr/>
                    <a:lstStyle/>
                    <a:p>
                      <a:pPr algn="ctr">
                        <a:lnSpc>
                          <a:spcPct val="150000"/>
                        </a:lnSpc>
                        <a:spcBef>
                          <a:spcPts val="600"/>
                        </a:spcBef>
                        <a:spcAft>
                          <a:spcPts val="0"/>
                        </a:spcAft>
                      </a:pPr>
                      <a:r>
                        <a:rPr lang="en-US" sz="3600" b="1" dirty="0">
                          <a:effectLst/>
                          <a:latin typeface="Arial" panose="020B0604020202020204" pitchFamily="34" charset="0"/>
                          <a:ea typeface="Calibri" panose="020F0502020204030204" pitchFamily="34" charset="0"/>
                          <a:cs typeface="Arial" panose="020B0604020202020204" pitchFamily="34" charset="0"/>
                        </a:rPr>
                        <a:t>PHIẾU HỌC TẬP 1</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46847">
                <a:tc>
                  <a:txBody>
                    <a:bodyPr/>
                    <a:lstStyle/>
                    <a:p>
                      <a:pPr algn="ctr">
                        <a:lnSpc>
                          <a:spcPct val="150000"/>
                        </a:lnSpc>
                        <a:spcBef>
                          <a:spcPts val="600"/>
                        </a:spcBef>
                        <a:spcAft>
                          <a:spcPts val="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Hình</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ảnh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Loại</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máy</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tính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Bộ</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phận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tiếp</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nhận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thông</a:t>
                      </a:r>
                      <a:r>
                        <a:rPr lang="en-US" sz="3600" b="1" dirty="0">
                          <a:effectLst/>
                          <a:latin typeface="Arial" panose="020B0604020202020204" pitchFamily="34" charset="0"/>
                          <a:ea typeface="Calibri" panose="020F0502020204030204" pitchFamily="34" charset="0"/>
                          <a:cs typeface="Arial" panose="020B0604020202020204" pitchFamily="34" charset="0"/>
                        </a:rPr>
                        <a:t> tin </a:t>
                      </a:r>
                      <a:r>
                        <a:rPr lang="en-US" sz="3600" b="1" dirty="0" err="1">
                          <a:effectLst/>
                          <a:latin typeface="Arial" panose="020B0604020202020204" pitchFamily="34" charset="0"/>
                          <a:ea typeface="Calibri" panose="020F0502020204030204" pitchFamily="34" charset="0"/>
                          <a:cs typeface="Arial" panose="020B0604020202020204" pitchFamily="34" charset="0"/>
                        </a:rPr>
                        <a:t>vào</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0"/>
                        </a:spcAft>
                      </a:pPr>
                      <a:r>
                        <a:rPr lang="en-US" sz="3600" b="1" dirty="0" err="1">
                          <a:effectLst/>
                          <a:latin typeface="Arial" panose="020B0604020202020204" pitchFamily="34" charset="0"/>
                          <a:ea typeface="Calibri" panose="020F0502020204030204" pitchFamily="34" charset="0"/>
                          <a:cs typeface="Arial" panose="020B0604020202020204" pitchFamily="34" charset="0"/>
                        </a:rPr>
                        <a:t>Bộ</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phận</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đưa</a:t>
                      </a: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b="1" dirty="0" err="1">
                          <a:effectLst/>
                          <a:latin typeface="Arial" panose="020B0604020202020204" pitchFamily="34" charset="0"/>
                          <a:ea typeface="Calibri" panose="020F0502020204030204" pitchFamily="34" charset="0"/>
                          <a:cs typeface="Arial" panose="020B0604020202020204" pitchFamily="34" charset="0"/>
                        </a:rPr>
                        <a:t>thông</a:t>
                      </a:r>
                      <a:r>
                        <a:rPr lang="en-US" sz="3600" b="1" dirty="0">
                          <a:effectLst/>
                          <a:latin typeface="Arial" panose="020B0604020202020204" pitchFamily="34" charset="0"/>
                          <a:ea typeface="Calibri" panose="020F0502020204030204" pitchFamily="34" charset="0"/>
                          <a:cs typeface="Arial" panose="020B0604020202020204" pitchFamily="34" charset="0"/>
                        </a:rPr>
                        <a:t> tin </a:t>
                      </a:r>
                      <a:r>
                        <a:rPr lang="en-US" sz="3600" b="1" dirty="0" err="1">
                          <a:effectLst/>
                          <a:latin typeface="Arial" panose="020B0604020202020204" pitchFamily="34" charset="0"/>
                          <a:ea typeface="Calibri" panose="020F0502020204030204" pitchFamily="34" charset="0"/>
                          <a:cs typeface="Arial" panose="020B0604020202020204" pitchFamily="34" charset="0"/>
                        </a:rPr>
                        <a:t>ra</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348022">
                <a:tc>
                  <a:txBody>
                    <a:bodyPr/>
                    <a:lstStyle/>
                    <a:p>
                      <a:pPr algn="ctr">
                        <a:lnSpc>
                          <a:spcPct val="150000"/>
                        </a:lnSpc>
                        <a:spcBef>
                          <a:spcPts val="600"/>
                        </a:spcBef>
                        <a:spcAft>
                          <a:spcPts val="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8022">
                <a:tc>
                  <a:txBody>
                    <a:bodyPr/>
                    <a:lstStyle/>
                    <a:p>
                      <a:pPr algn="ctr">
                        <a:lnSpc>
                          <a:spcPct val="150000"/>
                        </a:lnSpc>
                        <a:spcBef>
                          <a:spcPts val="600"/>
                        </a:spcBef>
                        <a:spcAft>
                          <a:spcPts val="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7150" t="2970" r="58526" b="50000"/>
          <a:stretch/>
        </p:blipFill>
        <p:spPr>
          <a:xfrm>
            <a:off x="3054927" y="4305299"/>
            <a:ext cx="2551789" cy="2020166"/>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5612" t="52475" r="57160"/>
          <a:stretch/>
        </p:blipFill>
        <p:spPr>
          <a:xfrm>
            <a:off x="3054927" y="6667500"/>
            <a:ext cx="2551789" cy="1884398"/>
          </a:xfrm>
          <a:prstGeom prst="rect">
            <a:avLst/>
          </a:prstGeom>
        </p:spPr>
      </p:pic>
      <p:sp>
        <p:nvSpPr>
          <p:cNvPr id="17" name="Rectangle 16"/>
          <p:cNvSpPr/>
          <p:nvPr/>
        </p:nvSpPr>
        <p:spPr>
          <a:xfrm>
            <a:off x="5768435" y="4457700"/>
            <a:ext cx="2975909" cy="1651671"/>
          </a:xfrm>
          <a:prstGeom prst="rect">
            <a:avLst/>
          </a:prstGeom>
        </p:spPr>
        <p:txBody>
          <a:bodyPr wrap="square">
            <a:spAutoFit/>
          </a:bodyPr>
          <a:lstStyle/>
          <a:p>
            <a:pPr algn="ctr">
              <a:lnSpc>
                <a:spcPct val="150000"/>
              </a:lnSpc>
            </a:pPr>
            <a:r>
              <a:rPr lang="en-US" sz="3600" dirty="0" err="1">
                <a:solidFill>
                  <a:srgbClr val="002060"/>
                </a:solidFill>
                <a:latin typeface="Arial" panose="020B0604020202020204" pitchFamily="34" charset="0"/>
                <a:cs typeface="Arial" panose="020B0604020202020204" pitchFamily="34" charset="0"/>
              </a:rPr>
              <a:t>Điện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thoại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thông</a:t>
            </a:r>
            <a:r>
              <a:rPr lang="en-US" sz="3600" dirty="0">
                <a:solidFill>
                  <a:srgbClr val="002060"/>
                </a:solidFill>
                <a:latin typeface="Arial" panose="020B0604020202020204" pitchFamily="34" charset="0"/>
                <a:cs typeface="Arial" panose="020B0604020202020204" pitchFamily="34" charset="0"/>
              </a:rPr>
              <a:t> minh</a:t>
            </a:r>
          </a:p>
        </p:txBody>
      </p:sp>
      <p:sp>
        <p:nvSpPr>
          <p:cNvPr id="18" name="Rectangle 17"/>
          <p:cNvSpPr/>
          <p:nvPr/>
        </p:nvSpPr>
        <p:spPr>
          <a:xfrm>
            <a:off x="9220200" y="4438219"/>
            <a:ext cx="4038600" cy="1651671"/>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Màn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cảm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ứng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thoại</a:t>
            </a:r>
            <a:endParaRPr lang="en-US" sz="3600" dirty="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13487400" y="4449911"/>
            <a:ext cx="4038600" cy="1651671"/>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Màn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cảm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ứng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điện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thoại</a:t>
            </a:r>
            <a:endParaRPr lang="en-US" sz="3600" dirty="0">
              <a:solidFill>
                <a:srgbClr val="002060"/>
              </a:solidFill>
              <a:latin typeface="Arial" panose="020B0604020202020204" pitchFamily="34" charset="0"/>
              <a:cs typeface="Arial" panose="020B0604020202020204" pitchFamily="34" charset="0"/>
            </a:endParaRPr>
          </a:p>
        </p:txBody>
      </p:sp>
      <p:sp>
        <p:nvSpPr>
          <p:cNvPr id="20" name="Rectangle 19"/>
          <p:cNvSpPr/>
          <p:nvPr/>
        </p:nvSpPr>
        <p:spPr>
          <a:xfrm>
            <a:off x="5768435" y="6657973"/>
            <a:ext cx="2975909" cy="1651671"/>
          </a:xfrm>
          <a:prstGeom prst="rect">
            <a:avLst/>
          </a:prstGeom>
        </p:spPr>
        <p:txBody>
          <a:bodyPr wrap="square">
            <a:spAutoFit/>
          </a:bodyPr>
          <a:lstStyle/>
          <a:p>
            <a:pPr algn="ctr">
              <a:lnSpc>
                <a:spcPct val="150000"/>
              </a:lnSpc>
            </a:pPr>
            <a:r>
              <a:rPr lang="en-US" sz="3600" dirty="0" err="1" smtClean="0">
                <a:solidFill>
                  <a:srgbClr val="002060"/>
                </a:solidFill>
                <a:latin typeface="Arial" panose="020B0604020202020204" pitchFamily="34" charset="0"/>
                <a:cs typeface="Arial" panose="020B0604020202020204" pitchFamily="34" charset="0"/>
              </a:rPr>
              <a:t>Máy</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tính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bảng</a:t>
            </a:r>
            <a:endParaRPr lang="en-US" sz="3600" dirty="0">
              <a:solidFill>
                <a:srgbClr val="002060"/>
              </a:solidFill>
              <a:latin typeface="Arial" panose="020B0604020202020204" pitchFamily="34" charset="0"/>
              <a:cs typeface="Arial" panose="020B0604020202020204" pitchFamily="34" charset="0"/>
            </a:endParaRPr>
          </a:p>
        </p:txBody>
      </p:sp>
      <p:sp>
        <p:nvSpPr>
          <p:cNvPr id="21" name="Rectangle 20"/>
          <p:cNvSpPr/>
          <p:nvPr/>
        </p:nvSpPr>
        <p:spPr>
          <a:xfrm>
            <a:off x="9220200" y="6657973"/>
            <a:ext cx="4038600" cy="1651671"/>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Màn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cảm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ứng</a:t>
            </a:r>
            <a:r>
              <a:rPr lang="en-US" sz="3600" dirty="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máy</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tính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bảng</a:t>
            </a:r>
            <a:endParaRPr lang="en-US" sz="3600" dirty="0">
              <a:solidFill>
                <a:srgbClr val="002060"/>
              </a:solidFill>
              <a:latin typeface="Arial" panose="020B0604020202020204" pitchFamily="34" charset="0"/>
              <a:cs typeface="Arial" panose="020B0604020202020204" pitchFamily="34" charset="0"/>
            </a:endParaRPr>
          </a:p>
        </p:txBody>
      </p:sp>
      <p:sp>
        <p:nvSpPr>
          <p:cNvPr id="22" name="Rectangle 21"/>
          <p:cNvSpPr/>
          <p:nvPr/>
        </p:nvSpPr>
        <p:spPr>
          <a:xfrm>
            <a:off x="13452764" y="6657973"/>
            <a:ext cx="4038600" cy="1651671"/>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Màn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cảm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ứng</a:t>
            </a:r>
            <a:r>
              <a:rPr lang="en-US" sz="3600" dirty="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của</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máy</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tính</a:t>
            </a:r>
            <a:r>
              <a:rPr lang="en-US" sz="3600" dirty="0" smtClean="0">
                <a:solidFill>
                  <a:srgbClr val="002060"/>
                </a:solidFill>
                <a:latin typeface="Arial" panose="020B0604020202020204" pitchFamily="34" charset="0"/>
                <a:cs typeface="Arial" panose="020B0604020202020204" pitchFamily="34" charset="0"/>
              </a:rPr>
              <a:t> </a:t>
            </a:r>
            <a:r>
              <a:rPr lang="en-US" sz="3600" dirty="0" err="1" smtClean="0">
                <a:solidFill>
                  <a:srgbClr val="002060"/>
                </a:solidFill>
                <a:latin typeface="Arial" panose="020B0604020202020204" pitchFamily="34" charset="0"/>
                <a:cs typeface="Arial" panose="020B0604020202020204" pitchFamily="34" charset="0"/>
              </a:rPr>
              <a:t>bảng</a:t>
            </a:r>
            <a:endParaRPr lang="en-US" sz="3600" dirty="0">
              <a:solidFill>
                <a:srgbClr val="00206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30719" y="2006317"/>
            <a:ext cx="2758850" cy="7331945"/>
          </a:xfrm>
          <a:prstGeom prst="rect">
            <a:avLst/>
          </a:prstGeom>
        </p:spPr>
      </p:pic>
    </p:spTree>
    <p:extLst>
      <p:ext uri="{BB962C8B-B14F-4D97-AF65-F5344CB8AC3E}">
        <p14:creationId xmlns:p14="http://schemas.microsoft.com/office/powerpoint/2010/main" val="74503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2355298"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9474851"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2014701" y="1837575"/>
            <a:ext cx="10538772"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1706600" y="1602551"/>
            <a:ext cx="11127681" cy="0"/>
          </a:xfrm>
          <a:prstGeom prst="line">
            <a:avLst/>
          </a:prstGeom>
          <a:ln w="466725" cap="rnd">
            <a:solidFill>
              <a:srgbClr val="EB8B8F"/>
            </a:solidFill>
            <a:prstDash val="solid"/>
            <a:headEnd type="none" w="sm" len="sm"/>
            <a:tailEnd type="none" w="sm" len="sm"/>
          </a:ln>
        </p:spPr>
      </p:sp>
      <p:sp>
        <p:nvSpPr>
          <p:cNvPr id="9" name="AutoShape 9"/>
          <p:cNvSpPr/>
          <p:nvPr/>
        </p:nvSpPr>
        <p:spPr>
          <a:xfrm>
            <a:off x="1720246"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2241050" y="2443756"/>
            <a:ext cx="10082695"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337096" y="1602551"/>
            <a:ext cx="4385853" cy="10533707"/>
          </a:xfrm>
          <a:prstGeom prst="rect">
            <a:avLst/>
          </a:prstGeom>
        </p:spPr>
      </p:pic>
      <p:sp>
        <p:nvSpPr>
          <p:cNvPr id="13" name="TextBox 13"/>
          <p:cNvSpPr txBox="1"/>
          <p:nvPr/>
        </p:nvSpPr>
        <p:spPr>
          <a:xfrm>
            <a:off x="2529802" y="2921733"/>
            <a:ext cx="9466836" cy="811312"/>
          </a:xfrm>
          <a:prstGeom prst="rect">
            <a:avLst/>
          </a:prstGeom>
        </p:spPr>
        <p:txBody>
          <a:bodyPr lIns="0" tIns="0" rIns="0" bIns="0" rtlCol="0" anchor="t">
            <a:spAutoFit/>
          </a:bodyPr>
          <a:lstStyle/>
          <a:p>
            <a:pPr algn="ctr">
              <a:lnSpc>
                <a:spcPts val="7149"/>
              </a:lnSpc>
            </a:pPr>
            <a:r>
              <a:rPr lang="en-US" sz="4400" b="1" dirty="0" err="1" smtClean="0">
                <a:solidFill>
                  <a:srgbClr val="3F3A6D"/>
                </a:solidFill>
                <a:latin typeface="Arial" panose="020B0604020202020204" pitchFamily="34" charset="0"/>
                <a:cs typeface="Arial" panose="020B0604020202020204" pitchFamily="34" charset="0"/>
              </a:rPr>
              <a:t>Ghi</a:t>
            </a:r>
            <a:r>
              <a:rPr lang="en-US" sz="4400" b="1" dirty="0" smtClean="0">
                <a:solidFill>
                  <a:srgbClr val="3F3A6D"/>
                </a:solidFill>
                <a:latin typeface="Arial" panose="020B0604020202020204" pitchFamily="34" charset="0"/>
                <a:cs typeface="Arial" panose="020B0604020202020204" pitchFamily="34" charset="0"/>
              </a:rPr>
              <a:t> </a:t>
            </a:r>
            <a:r>
              <a:rPr lang="en-US" sz="4400" b="1" dirty="0" err="1" smtClean="0">
                <a:solidFill>
                  <a:srgbClr val="3F3A6D"/>
                </a:solidFill>
                <a:latin typeface="Arial" panose="020B0604020202020204" pitchFamily="34" charset="0"/>
                <a:cs typeface="Arial" panose="020B0604020202020204" pitchFamily="34" charset="0"/>
              </a:rPr>
              <a:t>nhớ</a:t>
            </a:r>
            <a:endParaRPr lang="en-US" sz="4400" b="1" dirty="0">
              <a:solidFill>
                <a:srgbClr val="3F3A6D"/>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5464" y="4421546"/>
            <a:ext cx="423849" cy="61025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47927" y="7638238"/>
            <a:ext cx="593706" cy="854813"/>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41633" y="2072600"/>
            <a:ext cx="209075" cy="30102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903095">
            <a:off x="-609982" y="7585248"/>
            <a:ext cx="1970978" cy="1125250"/>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60008" flipH="1" flipV="1">
            <a:off x="16761195" y="1151283"/>
            <a:ext cx="2058517" cy="1175226"/>
          </a:xfrm>
          <a:prstGeom prst="rect">
            <a:avLst/>
          </a:prstGeom>
        </p:spPr>
      </p:pic>
      <p:sp>
        <p:nvSpPr>
          <p:cNvPr id="26" name="TextBox 25"/>
          <p:cNvSpPr txBox="1"/>
          <p:nvPr/>
        </p:nvSpPr>
        <p:spPr>
          <a:xfrm>
            <a:off x="2753796" y="3943449"/>
            <a:ext cx="926202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Màn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cảm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minh, </a:t>
            </a:r>
            <a:r>
              <a:rPr lang="en-US" sz="4000" dirty="0" err="1" smtClean="0">
                <a:latin typeface="Arial" panose="020B0604020202020204" pitchFamily="34" charset="0"/>
                <a:cs typeface="Arial" panose="020B0604020202020204" pitchFamily="34" charset="0"/>
              </a:rPr>
              <a:t>máy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vừa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vào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vừa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tin </a:t>
            </a:r>
            <a:r>
              <a:rPr lang="en-US" sz="4000" dirty="0" err="1" smtClean="0">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ppt_w+.3"/>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9207" b="48309"/>
          <a:stretch>
            <a:fillRect/>
          </a:stretch>
        </p:blipFill>
        <p:spPr>
          <a:xfrm>
            <a:off x="-204368" y="8367356"/>
            <a:ext cx="18745244" cy="2340096"/>
          </a:xfrm>
          <a:prstGeom prst="rect">
            <a:avLst/>
          </a:prstGeom>
        </p:spPr>
      </p:pic>
      <p:sp>
        <p:nvSpPr>
          <p:cNvPr id="5" name="TextBox 5"/>
          <p:cNvSpPr txBox="1"/>
          <p:nvPr/>
        </p:nvSpPr>
        <p:spPr>
          <a:xfrm>
            <a:off x="4454547" y="419100"/>
            <a:ext cx="9427414" cy="1098506"/>
          </a:xfrm>
          <a:prstGeom prst="rect">
            <a:avLst/>
          </a:prstGeom>
        </p:spPr>
        <p:txBody>
          <a:bodyPr lIns="0" tIns="0" rIns="0" bIns="0" rtlCol="0" anchor="t">
            <a:spAutoFit/>
          </a:bodyPr>
          <a:lstStyle/>
          <a:p>
            <a:pPr algn="ctr">
              <a:lnSpc>
                <a:spcPts val="9600"/>
              </a:lnSpc>
            </a:pPr>
            <a:r>
              <a:rPr lang="en-US" sz="6000" b="1" dirty="0" smtClean="0">
                <a:solidFill>
                  <a:srgbClr val="2A1E50"/>
                </a:solidFill>
                <a:latin typeface="Arial" panose="020B0604020202020204" pitchFamily="34" charset="0"/>
                <a:cs typeface="Arial" panose="020B0604020202020204" pitchFamily="34" charset="0"/>
              </a:rPr>
              <a:t>LUYỆN TẬP</a:t>
            </a:r>
            <a:endParaRPr lang="en-US" sz="6000" b="1" dirty="0">
              <a:solidFill>
                <a:srgbClr val="2A1E50"/>
              </a:solidFill>
              <a:latin typeface="Arial" panose="020B0604020202020204" pitchFamily="34" charset="0"/>
              <a:cs typeface="Arial" panose="020B0604020202020204" pitchFamily="34" charset="0"/>
            </a:endParaRPr>
          </a:p>
        </p:txBody>
      </p:sp>
      <p:sp>
        <p:nvSpPr>
          <p:cNvPr id="8" name="Rectangle 7"/>
          <p:cNvSpPr/>
          <p:nvPr/>
        </p:nvSpPr>
        <p:spPr>
          <a:xfrm>
            <a:off x="1809425" y="1903196"/>
            <a:ext cx="12072536" cy="707886"/>
          </a:xfrm>
          <a:prstGeom prst="rect">
            <a:avLst/>
          </a:prstGeom>
        </p:spPr>
        <p:txBody>
          <a:bodyPr wrap="none">
            <a:spAutoFit/>
          </a:bodyPr>
          <a:lstStyle/>
          <a:p>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tập</a:t>
            </a:r>
            <a:r>
              <a:rPr lang="en-US" sz="4000" b="1"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10.</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994" y="2611082"/>
            <a:ext cx="11367361" cy="5816986"/>
          </a:xfrm>
          <a:prstGeom prst="rect">
            <a:avLst/>
          </a:prstGeom>
          <a:ln>
            <a:noFill/>
          </a:ln>
          <a:effectLst>
            <a:softEdge rad="112500"/>
          </a:effectLst>
        </p:spPr>
      </p:pic>
      <p:pic>
        <p:nvPicPr>
          <p:cNvPr id="10"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331" y="7728149"/>
            <a:ext cx="2085596" cy="1809255"/>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42778">
            <a:off x="13630576" y="7599619"/>
            <a:ext cx="4091709" cy="2066313"/>
          </a:xfrm>
          <a:prstGeom prst="rect">
            <a:avLst/>
          </a:prstGeom>
        </p:spPr>
      </p:pic>
    </p:spTree>
    <p:extLst>
      <p:ext uri="{BB962C8B-B14F-4D97-AF65-F5344CB8AC3E}">
        <p14:creationId xmlns:p14="http://schemas.microsoft.com/office/powerpoint/2010/main" val="15898497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l="33519" t="26050" r="33519"/>
          <a:stretch>
            <a:fillRect/>
          </a:stretch>
        </p:blipFill>
        <p:spPr>
          <a:xfrm>
            <a:off x="14020799" y="-336847"/>
            <a:ext cx="4557233" cy="1096069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290268590"/>
              </p:ext>
            </p:extLst>
          </p:nvPr>
        </p:nvGraphicFramePr>
        <p:xfrm>
          <a:off x="762000" y="1790700"/>
          <a:ext cx="12954000" cy="6578600"/>
        </p:xfrm>
        <a:graphic>
          <a:graphicData uri="http://schemas.openxmlformats.org/drawingml/2006/table">
            <a:tbl>
              <a:tblPr firstRow="1" bandRow="1">
                <a:tableStyleId>{5940675A-B579-460E-94D1-54222C63F5DA}</a:tableStyleId>
              </a:tblPr>
              <a:tblGrid>
                <a:gridCol w="54102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1644650">
                <a:tc>
                  <a:txBody>
                    <a:bodyPr/>
                    <a:lstStyle/>
                    <a:p>
                      <a:pPr algn="l">
                        <a:lnSpc>
                          <a:spcPct val="150000"/>
                        </a:lnSpc>
                      </a:pPr>
                      <a:r>
                        <a:rPr lang="en-US" sz="4000" dirty="0" err="1" smtClean="0">
                          <a:latin typeface="Arial" panose="020B0604020202020204" pitchFamily="34" charset="0"/>
                          <a:cs typeface="Arial" panose="020B0604020202020204" pitchFamily="34" charset="0"/>
                        </a:rPr>
                        <a:t>Máy</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tính</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để</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bàn</a:t>
                      </a:r>
                      <a:endParaRPr lang="en-US" sz="40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44650">
                <a:tc>
                  <a:txBody>
                    <a:bodyPr/>
                    <a:lstStyle/>
                    <a:p>
                      <a:pPr algn="l">
                        <a:lnSpc>
                          <a:spcPct val="150000"/>
                        </a:lnSpc>
                      </a:pPr>
                      <a:r>
                        <a:rPr lang="en-US" sz="4000" dirty="0" err="1" smtClean="0">
                          <a:latin typeface="Arial" panose="020B0604020202020204" pitchFamily="34" charset="0"/>
                          <a:cs typeface="Arial" panose="020B0604020202020204" pitchFamily="34" charset="0"/>
                        </a:rPr>
                        <a:t>Máy</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tính</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xách</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tay</a:t>
                      </a:r>
                      <a:endParaRPr lang="en-US" sz="40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44650">
                <a:tc>
                  <a:txBody>
                    <a:bodyPr/>
                    <a:lstStyle/>
                    <a:p>
                      <a:pPr algn="l">
                        <a:lnSpc>
                          <a:spcPct val="150000"/>
                        </a:lnSpc>
                      </a:pPr>
                      <a:r>
                        <a:rPr lang="en-US" sz="4000" dirty="0" err="1" smtClean="0">
                          <a:latin typeface="Arial" panose="020B0604020202020204" pitchFamily="34" charset="0"/>
                          <a:cs typeface="Arial" panose="020B0604020202020204" pitchFamily="34" charset="0"/>
                        </a:rPr>
                        <a:t>Máy</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tính</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bảng</a:t>
                      </a:r>
                      <a:endParaRPr lang="en-US" sz="40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44650">
                <a:tc>
                  <a:txBody>
                    <a:bodyPr/>
                    <a:lstStyle/>
                    <a:p>
                      <a:pPr algn="l">
                        <a:lnSpc>
                          <a:spcPct val="150000"/>
                        </a:lnSpc>
                      </a:pPr>
                      <a:r>
                        <a:rPr lang="en-US" sz="4000" dirty="0" err="1" smtClean="0">
                          <a:latin typeface="Arial" panose="020B0604020202020204" pitchFamily="34" charset="0"/>
                          <a:cs typeface="Arial" panose="020B0604020202020204" pitchFamily="34" charset="0"/>
                        </a:rPr>
                        <a:t>Điện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thoại</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thông</a:t>
                      </a:r>
                      <a:r>
                        <a:rPr lang="en-US" sz="4000" baseline="0" dirty="0" smtClean="0">
                          <a:latin typeface="Arial" panose="020B0604020202020204" pitchFamily="34" charset="0"/>
                          <a:cs typeface="Arial" panose="020B0604020202020204" pitchFamily="34" charset="0"/>
                        </a:rPr>
                        <a:t> minh</a:t>
                      </a:r>
                      <a:endParaRPr lang="en-US" sz="40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295" y="6764759"/>
            <a:ext cx="1252584" cy="150310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712" y="1877621"/>
            <a:ext cx="1675791" cy="151057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45" y="3565806"/>
            <a:ext cx="1620170" cy="138871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828" y="1877621"/>
            <a:ext cx="1829707" cy="151057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9095" y="5151854"/>
            <a:ext cx="1393920" cy="153102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0305" y="3516928"/>
            <a:ext cx="1645650" cy="149983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2852" y="5143500"/>
            <a:ext cx="2011126" cy="153938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9777" y="6833097"/>
            <a:ext cx="1250688" cy="1417446"/>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5535" y="5134536"/>
            <a:ext cx="1950824" cy="1531027"/>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51341" y="3909932"/>
            <a:ext cx="2341067" cy="5511262"/>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52600" y="342900"/>
            <a:ext cx="1096640" cy="1213097"/>
          </a:xfrm>
          <a:prstGeom prst="rect">
            <a:avLst/>
          </a:prstGeom>
        </p:spPr>
      </p:pic>
    </p:spTree>
    <p:extLst>
      <p:ext uri="{BB962C8B-B14F-4D97-AF65-F5344CB8AC3E}">
        <p14:creationId xmlns:p14="http://schemas.microsoft.com/office/powerpoint/2010/main" val="881161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down)">
                                      <p:cBhvr>
                                        <p:cTn id="30" dur="500"/>
                                        <p:tgtEl>
                                          <p:spTgt spid="14"/>
                                        </p:tgtEl>
                                      </p:cBhvr>
                                    </p:animEffect>
                                  </p:childTnLst>
                                </p:cTn>
                              </p:par>
                              <p:par>
                                <p:cTn id="31" presetID="1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ppt_y</p:attrName>
                                        </p:attrNameLst>
                                      </p:cBhvr>
                                      <p:tavLst>
                                        <p:tav tm="0">
                                          <p:val>
                                            <p:strVal val="#ppt_y-#ppt_h*1.125000"/>
                                          </p:val>
                                        </p:tav>
                                        <p:tav tm="100000">
                                          <p:val>
                                            <p:strVal val="#ppt_y"/>
                                          </p:val>
                                        </p:tav>
                                      </p:tavLst>
                                    </p:anim>
                                    <p:animEffect transition="in" filter="wipe(down)">
                                      <p:cBhvr>
                                        <p:cTn id="34" dur="500"/>
                                        <p:tgtEl>
                                          <p:spTgt spid="16"/>
                                        </p:tgtEl>
                                      </p:cBhvr>
                                    </p:animEffect>
                                  </p:childTnLst>
                                </p:cTn>
                              </p:par>
                              <p:par>
                                <p:cTn id="35" presetID="12" presetClass="entr" presetSubtype="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28470" y="6033950"/>
            <a:ext cx="7117569" cy="266585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20133" y="2652619"/>
            <a:ext cx="7117569" cy="266585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41961" y="6025488"/>
            <a:ext cx="7117569" cy="266585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609841" y="793275"/>
            <a:ext cx="572095" cy="160588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05496">
            <a:off x="16352945" y="1690155"/>
            <a:ext cx="1326974" cy="84262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652929" y="9415281"/>
            <a:ext cx="1614295" cy="871719"/>
          </a:xfrm>
          <a:prstGeom prst="rect">
            <a:avLst/>
          </a:prstGeom>
        </p:spPr>
      </p:pic>
      <p:sp>
        <p:nvSpPr>
          <p:cNvPr id="12" name="TextBox 12"/>
          <p:cNvSpPr txBox="1"/>
          <p:nvPr/>
        </p:nvSpPr>
        <p:spPr>
          <a:xfrm>
            <a:off x="4857877" y="1108903"/>
            <a:ext cx="8247746" cy="974626"/>
          </a:xfrm>
          <a:prstGeom prst="rect">
            <a:avLst/>
          </a:prstGeom>
        </p:spPr>
        <p:txBody>
          <a:bodyPr wrap="square" lIns="0" tIns="0" rIns="0" bIns="0" rtlCol="0" anchor="t">
            <a:spAutoFit/>
          </a:bodyPr>
          <a:lstStyle/>
          <a:p>
            <a:pPr algn="ctr">
              <a:lnSpc>
                <a:spcPts val="7600"/>
              </a:lnSpc>
            </a:pPr>
            <a:r>
              <a:rPr lang="en-US" sz="6600" b="1" dirty="0" smtClean="0">
                <a:solidFill>
                  <a:schemeClr val="accent1">
                    <a:lumMod val="50000"/>
                  </a:schemeClr>
                </a:solidFill>
                <a:latin typeface="Arial" panose="020B0604020202020204" pitchFamily="34" charset="0"/>
                <a:cs typeface="Arial" panose="020B0604020202020204" pitchFamily="34" charset="0"/>
              </a:rPr>
              <a:t>NỘI DUNG BÀI HỌC</a:t>
            </a:r>
            <a:endParaRPr lang="en-US" sz="6600" b="1" dirty="0">
              <a:solidFill>
                <a:schemeClr val="accent1">
                  <a:lumMod val="50000"/>
                </a:schemeClr>
              </a:solidFill>
              <a:latin typeface="Arial" panose="020B0604020202020204" pitchFamily="34" charset="0"/>
              <a:cs typeface="Arial" panose="020B0604020202020204" pitchFamily="34" charset="0"/>
            </a:endParaRPr>
          </a:p>
        </p:txBody>
      </p:sp>
      <p:pic>
        <p:nvPicPr>
          <p:cNvPr id="1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28470" y="2652619"/>
            <a:ext cx="7117569" cy="2665853"/>
          </a:xfrm>
          <a:prstGeom prst="rect">
            <a:avLst/>
          </a:prstGeom>
        </p:spPr>
      </p:pic>
      <p:sp>
        <p:nvSpPr>
          <p:cNvPr id="20" name="TextBox 19"/>
          <p:cNvSpPr txBox="1"/>
          <p:nvPr/>
        </p:nvSpPr>
        <p:spPr>
          <a:xfrm>
            <a:off x="2617369" y="3470765"/>
            <a:ext cx="4890871" cy="830997"/>
          </a:xfrm>
          <a:prstGeom prst="rect">
            <a:avLst/>
          </a:prstGeom>
          <a:noFill/>
        </p:spPr>
        <p:txBody>
          <a:bodyPr wrap="square" rtlCol="0">
            <a:spAutoFit/>
          </a:bodyPr>
          <a:lstStyle/>
          <a:p>
            <a:pPr algn="ctr"/>
            <a:r>
              <a:rPr lang="en-US" sz="4800" b="1" dirty="0" err="1" smtClean="0">
                <a:solidFill>
                  <a:schemeClr val="accent2">
                    <a:lumMod val="75000"/>
                  </a:schemeClr>
                </a:solidFill>
                <a:latin typeface="Arial" panose="020B0604020202020204" pitchFamily="34" charset="0"/>
                <a:cs typeface="Arial" panose="020B0604020202020204" pitchFamily="34" charset="0"/>
              </a:rPr>
              <a:t>Khởi</a:t>
            </a:r>
            <a:r>
              <a:rPr lang="en-US" sz="4800" b="1" dirty="0" smtClean="0">
                <a:solidFill>
                  <a:schemeClr val="accent2">
                    <a:lumMod val="75000"/>
                  </a:schemeClr>
                </a:solidFill>
                <a:latin typeface="Arial" panose="020B0604020202020204" pitchFamily="34" charset="0"/>
                <a:cs typeface="Arial" panose="020B0604020202020204" pitchFamily="34" charset="0"/>
              </a:rPr>
              <a:t> </a:t>
            </a:r>
            <a:r>
              <a:rPr lang="en-US" sz="4800" b="1" dirty="0" err="1" smtClean="0">
                <a:solidFill>
                  <a:schemeClr val="accent2">
                    <a:lumMod val="75000"/>
                  </a:schemeClr>
                </a:solidFill>
                <a:latin typeface="Arial" panose="020B0604020202020204" pitchFamily="34" charset="0"/>
                <a:cs typeface="Arial" panose="020B0604020202020204" pitchFamily="34" charset="0"/>
              </a:rPr>
              <a:t>động</a:t>
            </a:r>
            <a:endParaRPr lang="en-US" sz="4800" b="1" dirty="0">
              <a:solidFill>
                <a:schemeClr val="accent2">
                  <a:lumMod val="7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10755309" y="3470766"/>
            <a:ext cx="4890871" cy="830997"/>
          </a:xfrm>
          <a:prstGeom prst="rect">
            <a:avLst/>
          </a:prstGeom>
          <a:noFill/>
        </p:spPr>
        <p:txBody>
          <a:bodyPr wrap="square" rtlCol="0">
            <a:spAutoFit/>
          </a:bodyPr>
          <a:lstStyle/>
          <a:p>
            <a:pPr algn="ctr"/>
            <a:r>
              <a:rPr lang="en-US" sz="4800" b="1" dirty="0" err="1" smtClean="0">
                <a:solidFill>
                  <a:schemeClr val="accent3">
                    <a:lumMod val="75000"/>
                  </a:schemeClr>
                </a:solidFill>
                <a:latin typeface="Arial" panose="020B0604020202020204" pitchFamily="34" charset="0"/>
                <a:cs typeface="Arial" panose="020B0604020202020204" pitchFamily="34" charset="0"/>
              </a:rPr>
              <a:t>Khám</a:t>
            </a:r>
            <a:r>
              <a:rPr lang="en-US" sz="4800" b="1" dirty="0" smtClean="0">
                <a:solidFill>
                  <a:schemeClr val="accent3">
                    <a:lumMod val="75000"/>
                  </a:schemeClr>
                </a:solidFill>
                <a:latin typeface="Arial" panose="020B0604020202020204" pitchFamily="34" charset="0"/>
                <a:cs typeface="Arial" panose="020B0604020202020204" pitchFamily="34" charset="0"/>
              </a:rPr>
              <a:t> </a:t>
            </a:r>
            <a:r>
              <a:rPr lang="en-US" sz="4800" b="1" dirty="0" err="1" smtClean="0">
                <a:solidFill>
                  <a:schemeClr val="accent3">
                    <a:lumMod val="75000"/>
                  </a:schemeClr>
                </a:solidFill>
                <a:latin typeface="Arial" panose="020B0604020202020204" pitchFamily="34" charset="0"/>
                <a:cs typeface="Arial" panose="020B0604020202020204" pitchFamily="34" charset="0"/>
              </a:rPr>
              <a:t>phá</a:t>
            </a:r>
            <a:endParaRPr lang="en-US" sz="4800" b="1" dirty="0">
              <a:solidFill>
                <a:schemeClr val="accent3">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2483138" y="6973693"/>
            <a:ext cx="4890871" cy="830997"/>
          </a:xfrm>
          <a:prstGeom prst="rect">
            <a:avLst/>
          </a:prstGeom>
          <a:noFill/>
        </p:spPr>
        <p:txBody>
          <a:bodyPr wrap="square" rtlCol="0">
            <a:spAutoFit/>
          </a:bodyPr>
          <a:lstStyle/>
          <a:p>
            <a:pPr algn="ctr"/>
            <a:r>
              <a:rPr lang="en-US" sz="4800" b="1" dirty="0" err="1" smtClean="0">
                <a:solidFill>
                  <a:schemeClr val="accent5">
                    <a:lumMod val="50000"/>
                  </a:schemeClr>
                </a:solidFill>
                <a:latin typeface="Arial" panose="020B0604020202020204" pitchFamily="34" charset="0"/>
                <a:cs typeface="Arial" panose="020B0604020202020204" pitchFamily="34" charset="0"/>
              </a:rPr>
              <a:t>Luyện</a:t>
            </a:r>
            <a:r>
              <a:rPr lang="en-US" sz="4800" b="1" dirty="0" smtClean="0">
                <a:solidFill>
                  <a:schemeClr val="accent5">
                    <a:lumMod val="50000"/>
                  </a:schemeClr>
                </a:solidFill>
                <a:latin typeface="Arial" panose="020B0604020202020204" pitchFamily="34" charset="0"/>
                <a:cs typeface="Arial" panose="020B0604020202020204" pitchFamily="34" charset="0"/>
              </a:rPr>
              <a:t> </a:t>
            </a:r>
            <a:r>
              <a:rPr lang="en-US" sz="4800" b="1" dirty="0" err="1" smtClean="0">
                <a:solidFill>
                  <a:schemeClr val="accent5">
                    <a:lumMod val="50000"/>
                  </a:schemeClr>
                </a:solidFill>
                <a:latin typeface="Arial" panose="020B0604020202020204" pitchFamily="34" charset="0"/>
                <a:cs typeface="Arial" panose="020B0604020202020204" pitchFamily="34" charset="0"/>
              </a:rPr>
              <a:t>tập</a:t>
            </a:r>
            <a:endParaRPr lang="en-US" sz="4800" b="1" dirty="0">
              <a:solidFill>
                <a:schemeClr val="accent5">
                  <a:lumMod val="50000"/>
                </a:schemeClr>
              </a:solidFill>
              <a:latin typeface="Arial" panose="020B0604020202020204" pitchFamily="34" charset="0"/>
              <a:cs typeface="Arial" panose="020B0604020202020204" pitchFamily="34" charset="0"/>
            </a:endParaRPr>
          </a:p>
        </p:txBody>
      </p:sp>
      <p:sp>
        <p:nvSpPr>
          <p:cNvPr id="23" name="TextBox 22"/>
          <p:cNvSpPr txBox="1"/>
          <p:nvPr/>
        </p:nvSpPr>
        <p:spPr>
          <a:xfrm>
            <a:off x="10755309" y="6973692"/>
            <a:ext cx="4890871" cy="830997"/>
          </a:xfrm>
          <a:prstGeom prst="rect">
            <a:avLst/>
          </a:prstGeom>
          <a:noFill/>
        </p:spPr>
        <p:txBody>
          <a:bodyPr wrap="square" rtlCol="0">
            <a:spAutoFit/>
          </a:bodyPr>
          <a:lstStyle/>
          <a:p>
            <a:pPr algn="ctr"/>
            <a:r>
              <a:rPr lang="en-US" sz="4800" b="1" dirty="0" err="1" smtClean="0">
                <a:solidFill>
                  <a:schemeClr val="accent6">
                    <a:lumMod val="75000"/>
                  </a:schemeClr>
                </a:solidFill>
                <a:latin typeface="Arial" panose="020B0604020202020204" pitchFamily="34" charset="0"/>
                <a:cs typeface="Arial" panose="020B0604020202020204" pitchFamily="34" charset="0"/>
              </a:rPr>
              <a:t>Vận</a:t>
            </a:r>
            <a:r>
              <a:rPr lang="en-US" sz="4800" b="1" dirty="0" smtClean="0">
                <a:solidFill>
                  <a:schemeClr val="accent6">
                    <a:lumMod val="75000"/>
                  </a:schemeClr>
                </a:solidFill>
                <a:latin typeface="Arial" panose="020B0604020202020204" pitchFamily="34" charset="0"/>
                <a:cs typeface="Arial" panose="020B0604020202020204" pitchFamily="34" charset="0"/>
              </a:rPr>
              <a:t> </a:t>
            </a:r>
            <a:r>
              <a:rPr lang="en-US" sz="4800" b="1" dirty="0" err="1" smtClean="0">
                <a:solidFill>
                  <a:schemeClr val="accent6">
                    <a:lumMod val="75000"/>
                  </a:schemeClr>
                </a:solidFill>
                <a:latin typeface="Arial" panose="020B0604020202020204" pitchFamily="34" charset="0"/>
                <a:cs typeface="Arial" panose="020B0604020202020204" pitchFamily="34" charset="0"/>
              </a:rPr>
              <a:t>dụng</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638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strVal val="#ppt_w+.3"/>
                                          </p:val>
                                        </p:tav>
                                        <p:tav tm="100000">
                                          <p:val>
                                            <p:strVal val="#ppt_w"/>
                                          </p:val>
                                        </p:tav>
                                      </p:tavLst>
                                    </p:anim>
                                    <p:anim calcmode="lin" valueType="num">
                                      <p:cBhvr>
                                        <p:cTn id="37" dur="500" fill="hold"/>
                                        <p:tgtEl>
                                          <p:spTgt spid="22"/>
                                        </p:tgtEl>
                                        <p:attrNameLst>
                                          <p:attrName>ppt_h</p:attrName>
                                        </p:attrNameLst>
                                      </p:cBhvr>
                                      <p:tavLst>
                                        <p:tav tm="0">
                                          <p:val>
                                            <p:strVal val="#ppt_h"/>
                                          </p:val>
                                        </p:tav>
                                        <p:tav tm="100000">
                                          <p:val>
                                            <p:strVal val="#ppt_h"/>
                                          </p:val>
                                        </p:tav>
                                      </p:tavLst>
                                    </p:anim>
                                    <p:animEffect transition="in" filter="fade">
                                      <p:cBhvr>
                                        <p:cTn id="38" dur="500"/>
                                        <p:tgtEl>
                                          <p:spTgt spid="22"/>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strVal val="#ppt_w+.3"/>
                                          </p:val>
                                        </p:tav>
                                        <p:tav tm="100000">
                                          <p:val>
                                            <p:strVal val="#ppt_w"/>
                                          </p:val>
                                        </p:tav>
                                      </p:tavLst>
                                    </p:anim>
                                    <p:anim calcmode="lin" valueType="num">
                                      <p:cBhvr>
                                        <p:cTn id="42" dur="500" fill="hold"/>
                                        <p:tgtEl>
                                          <p:spTgt spid="3"/>
                                        </p:tgtEl>
                                        <p:attrNameLst>
                                          <p:attrName>ppt_h</p:attrName>
                                        </p:attrNameLst>
                                      </p:cBhvr>
                                      <p:tavLst>
                                        <p:tav tm="0">
                                          <p:val>
                                            <p:strVal val="#ppt_h"/>
                                          </p:val>
                                        </p:tav>
                                        <p:tav tm="100000">
                                          <p:val>
                                            <p:strVal val="#ppt_h"/>
                                          </p:val>
                                        </p:tav>
                                      </p:tavLst>
                                    </p:anim>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77963" y="1315310"/>
            <a:ext cx="12897295" cy="78546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05766">
            <a:off x="1649096" y="889176"/>
            <a:ext cx="2046446" cy="18082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97285">
            <a:off x="1146935" y="7139356"/>
            <a:ext cx="1629374" cy="269926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88478">
            <a:off x="15822960" y="7263680"/>
            <a:ext cx="764421" cy="275467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97163">
            <a:off x="15867910" y="655428"/>
            <a:ext cx="1400080" cy="2037154"/>
          </a:xfrm>
          <a:prstGeom prst="rect">
            <a:avLst/>
          </a:prstGeom>
        </p:spPr>
      </p:pic>
      <p:sp>
        <p:nvSpPr>
          <p:cNvPr id="9" name="Rectangle 8"/>
          <p:cNvSpPr/>
          <p:nvPr/>
        </p:nvSpPr>
        <p:spPr>
          <a:xfrm>
            <a:off x="4087297" y="2190080"/>
            <a:ext cx="11303996" cy="5632311"/>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tập</a:t>
            </a:r>
            <a:r>
              <a:rPr lang="en-US" sz="4000" b="1" dirty="0" smtClean="0">
                <a:latin typeface="Arial" panose="020B0604020202020204" pitchFamily="34" charset="0"/>
                <a:cs typeface="Arial" panose="020B0604020202020204" pitchFamily="34" charset="0"/>
              </a:rPr>
              <a:t> 2. </a:t>
            </a: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các bộ phận sau đây của máy tính, bộ phận nào thực hiện chức năng tiếp nhận thông tin vào? Bộ phận nào thực hiện chức năng đưa thông tin ra?</a:t>
            </a:r>
          </a:p>
          <a:p>
            <a:pPr algn="just">
              <a:lnSpc>
                <a:spcPct val="150000"/>
              </a:lnSpc>
            </a:pPr>
            <a:r>
              <a:rPr lang="vi-VN" sz="4000" dirty="0">
                <a:latin typeface="Arial" panose="020B0604020202020204" pitchFamily="34" charset="0"/>
                <a:cs typeface="Arial" panose="020B0604020202020204" pitchFamily="34" charset="0"/>
              </a:rPr>
              <a:t>A. Loa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vi-VN" sz="4000" dirty="0">
                <a:latin typeface="Arial" panose="020B0604020202020204" pitchFamily="34" charset="0"/>
                <a:cs typeface="Arial" panose="020B0604020202020204" pitchFamily="34" charset="0"/>
              </a:rPr>
              <a:t>. Màn hình           C. Chuột</a:t>
            </a:r>
          </a:p>
          <a:p>
            <a:pPr algn="just">
              <a:lnSpc>
                <a:spcPct val="150000"/>
              </a:lnSpc>
            </a:pPr>
            <a:r>
              <a:rPr lang="vi-VN" sz="4000" dirty="0">
                <a:latin typeface="Arial" panose="020B0604020202020204" pitchFamily="34" charset="0"/>
                <a:cs typeface="Arial" panose="020B0604020202020204" pitchFamily="34" charset="0"/>
              </a:rPr>
              <a:t>D. Màn hình           E. Màn hình cảm ứng</a:t>
            </a:r>
          </a:p>
        </p:txBody>
      </p:sp>
    </p:spTree>
    <p:extLst>
      <p:ext uri="{BB962C8B-B14F-4D97-AF65-F5344CB8AC3E}">
        <p14:creationId xmlns:p14="http://schemas.microsoft.com/office/powerpoint/2010/main" val="1604159294"/>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48400" y="-3034330"/>
            <a:ext cx="13336190" cy="128886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507" y="-2744869"/>
            <a:ext cx="4395804" cy="42039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63072" y="9503873"/>
            <a:ext cx="3084951" cy="29503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21617" y="3757294"/>
            <a:ext cx="648291" cy="84151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6785535" y="7438966"/>
            <a:ext cx="648291" cy="84151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785535" y="959107"/>
            <a:ext cx="737993" cy="73799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47606">
            <a:off x="16269325" y="9067477"/>
            <a:ext cx="555293" cy="555293"/>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875016">
            <a:off x="-226811" y="657994"/>
            <a:ext cx="1423870" cy="1340217"/>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489766143"/>
              </p:ext>
            </p:extLst>
          </p:nvPr>
        </p:nvGraphicFramePr>
        <p:xfrm>
          <a:off x="7688198" y="959107"/>
          <a:ext cx="10087182" cy="6677146"/>
        </p:xfrm>
        <a:graphic>
          <a:graphicData uri="http://schemas.openxmlformats.org/drawingml/2006/table">
            <a:tbl>
              <a:tblPr firstRow="1" bandRow="1">
                <a:tableStyleId>{5940675A-B579-460E-94D1-54222C63F5DA}</a:tableStyleId>
              </a:tblPr>
              <a:tblGrid>
                <a:gridCol w="5265802">
                  <a:extLst>
                    <a:ext uri="{9D8B030D-6E8A-4147-A177-3AD203B41FA5}">
                      <a16:colId xmlns:a16="http://schemas.microsoft.com/office/drawing/2014/main" val="20000"/>
                    </a:ext>
                  </a:extLst>
                </a:gridCol>
                <a:gridCol w="4821380">
                  <a:extLst>
                    <a:ext uri="{9D8B030D-6E8A-4147-A177-3AD203B41FA5}">
                      <a16:colId xmlns:a16="http://schemas.microsoft.com/office/drawing/2014/main" val="20001"/>
                    </a:ext>
                  </a:extLst>
                </a:gridCol>
              </a:tblGrid>
              <a:tr h="2965193">
                <a:tc>
                  <a:txBody>
                    <a:bodyPr/>
                    <a:lstStyle/>
                    <a:p>
                      <a:pPr algn="ctr">
                        <a:lnSpc>
                          <a:spcPct val="150000"/>
                        </a:lnSpc>
                      </a:pPr>
                      <a:r>
                        <a:rPr lang="en-US" sz="4000" dirty="0" err="1" smtClean="0">
                          <a:latin typeface="Arial" panose="020B0604020202020204" pitchFamily="34" charset="0"/>
                          <a:cs typeface="Arial" panose="020B0604020202020204" pitchFamily="34" charset="0"/>
                        </a:rPr>
                        <a:t>Bộ</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phận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thực</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hiện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chức</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năng</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tiếp</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nhận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thông</a:t>
                      </a:r>
                      <a:r>
                        <a:rPr lang="en-US" sz="4000" baseline="0" dirty="0" smtClean="0">
                          <a:latin typeface="Arial" panose="020B0604020202020204" pitchFamily="34" charset="0"/>
                          <a:cs typeface="Arial" panose="020B0604020202020204" pitchFamily="34" charset="0"/>
                        </a:rPr>
                        <a:t> tin </a:t>
                      </a:r>
                      <a:r>
                        <a:rPr lang="en-US" sz="4000" baseline="0" dirty="0" err="1" smtClean="0">
                          <a:latin typeface="Arial" panose="020B0604020202020204" pitchFamily="34" charset="0"/>
                          <a:cs typeface="Arial" panose="020B0604020202020204" pitchFamily="34" charset="0"/>
                        </a:rPr>
                        <a:t>vào</a:t>
                      </a:r>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4000" dirty="0" err="1" smtClean="0">
                          <a:latin typeface="Arial" panose="020B0604020202020204" pitchFamily="34" charset="0"/>
                          <a:cs typeface="Arial" panose="020B0604020202020204" pitchFamily="34" charset="0"/>
                        </a:rPr>
                        <a:t>Bộ</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phận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thực</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hiện</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chức</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năng</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đưa</a:t>
                      </a:r>
                      <a:r>
                        <a:rPr lang="en-US" sz="4000" baseline="0" dirty="0" smtClean="0">
                          <a:latin typeface="Arial" panose="020B0604020202020204" pitchFamily="34" charset="0"/>
                          <a:cs typeface="Arial" panose="020B0604020202020204" pitchFamily="34" charset="0"/>
                        </a:rPr>
                        <a:t> </a:t>
                      </a:r>
                      <a:r>
                        <a:rPr lang="en-US" sz="4000" baseline="0" dirty="0" err="1" smtClean="0">
                          <a:latin typeface="Arial" panose="020B0604020202020204" pitchFamily="34" charset="0"/>
                          <a:cs typeface="Arial" panose="020B0604020202020204" pitchFamily="34" charset="0"/>
                        </a:rPr>
                        <a:t>thông</a:t>
                      </a:r>
                      <a:r>
                        <a:rPr lang="en-US" sz="4000" baseline="0" dirty="0" smtClean="0">
                          <a:latin typeface="Arial" panose="020B0604020202020204" pitchFamily="34" charset="0"/>
                          <a:cs typeface="Arial" panose="020B0604020202020204" pitchFamily="34" charset="0"/>
                        </a:rPr>
                        <a:t> tin </a:t>
                      </a:r>
                      <a:r>
                        <a:rPr lang="en-US" sz="4000" baseline="0" dirty="0" err="1" smtClean="0">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711953">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400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5" name="Rectangle 14"/>
          <p:cNvSpPr/>
          <p:nvPr/>
        </p:nvSpPr>
        <p:spPr>
          <a:xfrm>
            <a:off x="7803974" y="3783812"/>
            <a:ext cx="5307381"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phím</a:t>
            </a:r>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Chuột</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smtClean="0">
                <a:latin typeface="Arial" panose="020B0604020202020204" pitchFamily="34" charset="0"/>
                <a:cs typeface="Arial" panose="020B0604020202020204" pitchFamily="34" charset="0"/>
              </a:rPr>
              <a:t>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a:t>
            </a:r>
          </a:p>
        </p:txBody>
      </p:sp>
      <p:pic>
        <p:nvPicPr>
          <p:cNvPr id="16"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68553" y="3026876"/>
            <a:ext cx="6169568" cy="6827490"/>
          </a:xfrm>
          <a:prstGeom prst="rect">
            <a:avLst/>
          </a:prstGeom>
        </p:spPr>
      </p:pic>
      <p:sp>
        <p:nvSpPr>
          <p:cNvPr id="17" name="Rectangle 16"/>
          <p:cNvSpPr/>
          <p:nvPr/>
        </p:nvSpPr>
        <p:spPr>
          <a:xfrm>
            <a:off x="13213673" y="3773421"/>
            <a:ext cx="4388527" cy="3785652"/>
          </a:xfrm>
          <a:prstGeom prst="rect">
            <a:avLst/>
          </a:prstGeom>
        </p:spPr>
        <p:txBody>
          <a:bodyPr wrap="square">
            <a:spAutoFit/>
          </a:bodyPr>
          <a:lstStyle/>
          <a:p>
            <a:pPr marL="742950" indent="-742950" algn="just">
              <a:lnSpc>
                <a:spcPct val="150000"/>
              </a:lnSpc>
              <a:buAutoNum type="alphaUcPeriod"/>
            </a:pPr>
            <a:r>
              <a:rPr lang="en-US" sz="4000" dirty="0" smtClean="0">
                <a:latin typeface="Arial" panose="020B0604020202020204" pitchFamily="34" charset="0"/>
                <a:cs typeface="Arial" panose="020B0604020202020204" pitchFamily="34" charset="0"/>
              </a:rPr>
              <a:t>Loa</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D</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 calcmode="lin" valueType="num">
                                      <p:cBhvr additive="base">
                                        <p:cTn id="31"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additive="base">
                                        <p:cTn id="37"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1905000" y="1028700"/>
            <a:ext cx="14706600" cy="1939174"/>
            <a:chOff x="0" y="0"/>
            <a:chExt cx="16696161" cy="2583028"/>
          </a:xfrm>
        </p:grpSpPr>
        <p:sp>
          <p:nvSpPr>
            <p:cNvPr id="3" name="Freeform 3"/>
            <p:cNvSpPr/>
            <p:nvPr/>
          </p:nvSpPr>
          <p:spPr>
            <a:xfrm>
              <a:off x="0" y="0"/>
              <a:ext cx="16696161" cy="2583028"/>
            </a:xfrm>
            <a:custGeom>
              <a:avLst/>
              <a:gdLst/>
              <a:ahLst/>
              <a:cxnLst/>
              <a:rect l="l" t="t" r="r" b="b"/>
              <a:pathLst>
                <a:path w="16696161" h="2583028">
                  <a:moveTo>
                    <a:pt x="15726516" y="0"/>
                  </a:moveTo>
                  <a:lnTo>
                    <a:pt x="969645" y="0"/>
                  </a:lnTo>
                  <a:cubicBezTo>
                    <a:pt x="434975" y="0"/>
                    <a:pt x="0" y="434975"/>
                    <a:pt x="0" y="1291514"/>
                  </a:cubicBezTo>
                  <a:cubicBezTo>
                    <a:pt x="0" y="2148053"/>
                    <a:pt x="434975" y="2583028"/>
                    <a:pt x="969645" y="2583028"/>
                  </a:cubicBezTo>
                  <a:lnTo>
                    <a:pt x="15726516" y="2583028"/>
                  </a:lnTo>
                  <a:cubicBezTo>
                    <a:pt x="16261186" y="2583028"/>
                    <a:pt x="16696161" y="2148053"/>
                    <a:pt x="16696161" y="1291514"/>
                  </a:cubicBezTo>
                  <a:cubicBezTo>
                    <a:pt x="16696161" y="434975"/>
                    <a:pt x="16261186" y="0"/>
                    <a:pt x="15726516" y="0"/>
                  </a:cubicBezTo>
                  <a:close/>
                  <a:moveTo>
                    <a:pt x="15726516" y="2557628"/>
                  </a:moveTo>
                  <a:lnTo>
                    <a:pt x="969645" y="2557628"/>
                  </a:lnTo>
                  <a:cubicBezTo>
                    <a:pt x="448945" y="2557628"/>
                    <a:pt x="25400" y="2134083"/>
                    <a:pt x="25400" y="1291514"/>
                  </a:cubicBezTo>
                  <a:cubicBezTo>
                    <a:pt x="25400" y="448945"/>
                    <a:pt x="448945" y="25400"/>
                    <a:pt x="969645" y="25400"/>
                  </a:cubicBezTo>
                  <a:lnTo>
                    <a:pt x="15726516" y="25400"/>
                  </a:lnTo>
                  <a:cubicBezTo>
                    <a:pt x="16247216" y="25400"/>
                    <a:pt x="16670761" y="448945"/>
                    <a:pt x="16670761" y="1291514"/>
                  </a:cubicBezTo>
                  <a:cubicBezTo>
                    <a:pt x="16670761" y="2134083"/>
                    <a:pt x="16247216" y="2557628"/>
                    <a:pt x="15726516" y="2557628"/>
                  </a:cubicBezTo>
                  <a:close/>
                </a:path>
              </a:pathLst>
            </a:custGeom>
            <a:solidFill>
              <a:srgbClr val="2A1E5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4185">
            <a:off x="14455532" y="2558964"/>
            <a:ext cx="2342608" cy="2222550"/>
          </a:xfrm>
          <a:prstGeom prst="rect">
            <a:avLst/>
          </a:prstGeom>
          <a:ln>
            <a:noFill/>
          </a:ln>
          <a:effectLst>
            <a:outerShdw blurRad="190500" algn="tl" rotWithShape="0">
              <a:srgbClr val="000000">
                <a:alpha val="70000"/>
              </a:srgbClr>
            </a:outerShdw>
          </a:effectLst>
        </p:spPr>
      </p:pic>
      <p:sp>
        <p:nvSpPr>
          <p:cNvPr id="9" name="TextBox 8"/>
          <p:cNvSpPr txBox="1"/>
          <p:nvPr/>
        </p:nvSpPr>
        <p:spPr>
          <a:xfrm>
            <a:off x="3124200" y="1028882"/>
            <a:ext cx="12801600" cy="1824923"/>
          </a:xfrm>
          <a:prstGeom prst="rect">
            <a:avLst/>
          </a:prstGeom>
          <a:noFill/>
        </p:spPr>
        <p:txBody>
          <a:bodyPr wrap="square" rtlCol="0">
            <a:spAutoFit/>
          </a:bodyPr>
          <a:lstStyle/>
          <a:p>
            <a:pPr algn="just">
              <a:lnSpc>
                <a:spcPct val="150000"/>
              </a:lnSpc>
            </a:pPr>
            <a:r>
              <a:rPr lang="en-US" sz="4000" b="1" dirty="0" err="1" smtClean="0">
                <a:solidFill>
                  <a:schemeClr val="accent3">
                    <a:lumMod val="50000"/>
                  </a:schemeClr>
                </a:solidFill>
                <a:latin typeface="Arial" panose="020B0604020202020204" pitchFamily="34" charset="0"/>
                <a:cs typeface="Arial" panose="020B0604020202020204" pitchFamily="34" charset="0"/>
              </a:rPr>
              <a:t>Bài</a:t>
            </a:r>
            <a:r>
              <a:rPr lang="en-US" sz="4000" b="1" dirty="0" smtClean="0">
                <a:solidFill>
                  <a:schemeClr val="accent3">
                    <a:lumMod val="50000"/>
                  </a:schemeClr>
                </a:solidFill>
                <a:latin typeface="Arial" panose="020B0604020202020204" pitchFamily="34" charset="0"/>
                <a:cs typeface="Arial" panose="020B0604020202020204" pitchFamily="34" charset="0"/>
              </a:rPr>
              <a:t> </a:t>
            </a:r>
            <a:r>
              <a:rPr lang="en-US" sz="4000" b="1" dirty="0" err="1" smtClean="0">
                <a:solidFill>
                  <a:schemeClr val="accent3">
                    <a:lumMod val="50000"/>
                  </a:schemeClr>
                </a:solidFill>
                <a:latin typeface="Arial" panose="020B0604020202020204" pitchFamily="34" charset="0"/>
                <a:cs typeface="Arial" panose="020B0604020202020204" pitchFamily="34" charset="0"/>
              </a:rPr>
              <a:t>tập</a:t>
            </a:r>
            <a:r>
              <a:rPr lang="en-US" sz="4000" b="1" dirty="0" smtClean="0">
                <a:solidFill>
                  <a:schemeClr val="accent3">
                    <a:lumMod val="50000"/>
                  </a:schemeClr>
                </a:solidFill>
                <a:latin typeface="Arial" panose="020B0604020202020204" pitchFamily="34" charset="0"/>
                <a:cs typeface="Arial" panose="020B0604020202020204" pitchFamily="34" charset="0"/>
              </a:rPr>
              <a:t> 3: </a:t>
            </a:r>
            <a:r>
              <a:rPr lang="en-US" sz="4000" dirty="0" err="1" smtClean="0">
                <a:solidFill>
                  <a:srgbClr val="002060"/>
                </a:solidFill>
                <a:latin typeface="Arial" panose="020B0604020202020204" pitchFamily="34" charset="0"/>
                <a:cs typeface="Arial" panose="020B0604020202020204" pitchFamily="34" charset="0"/>
              </a:rPr>
              <a:t>Hãy</a:t>
            </a:r>
            <a:r>
              <a:rPr lang="en-US" sz="4000" dirty="0" smtClean="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chỉ</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thiết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bị</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thiết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bị</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ra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máy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tính</a:t>
            </a:r>
            <a:r>
              <a:rPr lang="en-US" sz="4000" dirty="0">
                <a:solidFill>
                  <a:srgbClr val="002060"/>
                </a:solidFill>
                <a:latin typeface="Arial" panose="020B0604020202020204" pitchFamily="34" charset="0"/>
                <a:cs typeface="Arial" panose="020B0604020202020204" pitchFamily="34" charset="0"/>
              </a:rPr>
              <a:t> ở </a:t>
            </a:r>
            <a:r>
              <a:rPr lang="en-US" sz="4000" dirty="0" err="1">
                <a:solidFill>
                  <a:srgbClr val="002060"/>
                </a:solidFill>
                <a:latin typeface="Arial" panose="020B0604020202020204" pitchFamily="34" charset="0"/>
                <a:cs typeface="Arial" panose="020B0604020202020204" pitchFamily="34" charset="0"/>
              </a:rPr>
              <a:t>Hình</a:t>
            </a:r>
            <a:r>
              <a:rPr lang="en-US" sz="4000" dirty="0">
                <a:solidFill>
                  <a:srgbClr val="002060"/>
                </a:solidFill>
                <a:latin typeface="Arial" panose="020B0604020202020204" pitchFamily="34" charset="0"/>
                <a:cs typeface="Arial" panose="020B0604020202020204" pitchFamily="34" charset="0"/>
              </a:rPr>
              <a:t> 11</a:t>
            </a:r>
            <a:r>
              <a:rPr lang="en-US" sz="4000" dirty="0" smtClean="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50035">
            <a:off x="1411181" y="1909448"/>
            <a:ext cx="987638" cy="153022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8635" y="3509375"/>
            <a:ext cx="7986365" cy="6570019"/>
          </a:xfrm>
          <a:prstGeom prst="rect">
            <a:avLst/>
          </a:prstGeom>
        </p:spPr>
      </p:pic>
      <p:sp>
        <p:nvSpPr>
          <p:cNvPr id="12" name="Rectangle 11"/>
          <p:cNvSpPr/>
          <p:nvPr/>
        </p:nvSpPr>
        <p:spPr>
          <a:xfrm>
            <a:off x="9906000" y="4935483"/>
            <a:ext cx="7159146" cy="3785652"/>
          </a:xfrm>
          <a:prstGeom prst="rect">
            <a:avLst/>
          </a:prstGeom>
        </p:spPr>
        <p:txBody>
          <a:bodyPr wrap="square">
            <a:spAutoFit/>
          </a:bodyPr>
          <a:lstStyle/>
          <a:p>
            <a:pPr algn="just">
              <a:lnSpc>
                <a:spcPct val="150000"/>
              </a:lnSpc>
            </a:pPr>
            <a:r>
              <a:rPr lang="en-US" sz="4000" b="1" dirty="0" err="1">
                <a:solidFill>
                  <a:schemeClr val="accent2">
                    <a:lumMod val="50000"/>
                  </a:schemeClr>
                </a:solidFill>
                <a:latin typeface="Arial" panose="020B0604020202020204" pitchFamily="34" charset="0"/>
                <a:cs typeface="Arial" panose="020B0604020202020204" pitchFamily="34" charset="0"/>
              </a:rPr>
              <a:t>Hình</a:t>
            </a:r>
            <a:r>
              <a:rPr lang="en-US" sz="4000" b="1" dirty="0">
                <a:solidFill>
                  <a:schemeClr val="accent2">
                    <a:lumMod val="50000"/>
                  </a:schemeClr>
                </a:solidFill>
                <a:latin typeface="Arial" panose="020B0604020202020204" pitchFamily="34" charset="0"/>
                <a:cs typeface="Arial" panose="020B0604020202020204" pitchFamily="34" charset="0"/>
              </a:rPr>
              <a:t> 11a, 11b: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912658"/>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ppt_x</p:attrName>
                                        </p:attrNameLst>
                                      </p:cBhvr>
                                      <p:tavLst>
                                        <p:tav tm="0">
                                          <p:val>
                                            <p:strVal val="#ppt_x-#ppt_w/2"/>
                                          </p:val>
                                        </p:tav>
                                        <p:tav tm="100000">
                                          <p:val>
                                            <p:strVal val="#ppt_x"/>
                                          </p:val>
                                        </p:tav>
                                      </p:tavLst>
                                    </p:anim>
                                    <p:anim calcmode="lin" valueType="num">
                                      <p:cBhvr>
                                        <p:cTn id="33" dur="500" fill="hold"/>
                                        <p:tgtEl>
                                          <p:spTgt spid="12"/>
                                        </p:tgtEl>
                                        <p:attrNameLst>
                                          <p:attrName>ppt_y</p:attrName>
                                        </p:attrNameLst>
                                      </p:cBhvr>
                                      <p:tavLst>
                                        <p:tav tm="0">
                                          <p:val>
                                            <p:strVal val="#ppt_y"/>
                                          </p:val>
                                        </p:tav>
                                        <p:tav tm="100000">
                                          <p:val>
                                            <p:strVal val="#ppt_y"/>
                                          </p:val>
                                        </p:tav>
                                      </p:tavLst>
                                    </p:anim>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9353" y="800100"/>
            <a:ext cx="9349096" cy="85161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77911" y="970723"/>
            <a:ext cx="5190803" cy="471891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76480" y="5143499"/>
            <a:ext cx="5554391" cy="461519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660177" y="1963173"/>
            <a:ext cx="1255316" cy="180946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103484" y="9316277"/>
            <a:ext cx="915868" cy="1079079"/>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019352" y="6499866"/>
            <a:ext cx="413501" cy="697892"/>
          </a:xfrm>
          <a:prstGeom prst="rect">
            <a:avLst/>
          </a:prstGeom>
        </p:spPr>
      </p:pic>
      <p:pic>
        <p:nvPicPr>
          <p:cNvPr id="15" name="Picture 14"/>
          <p:cNvPicPr>
            <a:picLocks noChangeAspect="1"/>
          </p:cNvPicPr>
          <p:nvPr/>
        </p:nvPicPr>
        <p:blipFill rotWithShape="1">
          <a:blip r:embed="rId17">
            <a:extLst>
              <a:ext uri="{28A0092B-C50C-407E-A947-70E740481C1C}">
                <a14:useLocalDpi xmlns:a14="http://schemas.microsoft.com/office/drawing/2010/main" val="0"/>
              </a:ext>
            </a:extLst>
          </a:blip>
          <a:srcRect t="48262" r="51430" b="6537"/>
          <a:stretch/>
        </p:blipFill>
        <p:spPr>
          <a:xfrm>
            <a:off x="10202480" y="1452547"/>
            <a:ext cx="4748944" cy="3635823"/>
          </a:xfrm>
          <a:prstGeom prst="rect">
            <a:avLst/>
          </a:prstGeom>
        </p:spPr>
      </p:pic>
      <p:pic>
        <p:nvPicPr>
          <p:cNvPr id="16" name="Picture 15"/>
          <p:cNvPicPr>
            <a:picLocks noChangeAspect="1"/>
          </p:cNvPicPr>
          <p:nvPr/>
        </p:nvPicPr>
        <p:blipFill rotWithShape="1">
          <a:blip r:embed="rId17">
            <a:extLst>
              <a:ext uri="{28A0092B-C50C-407E-A947-70E740481C1C}">
                <a14:useLocalDpi xmlns:a14="http://schemas.microsoft.com/office/drawing/2010/main" val="0"/>
              </a:ext>
            </a:extLst>
          </a:blip>
          <a:srcRect l="51430" t="48262" b="6537"/>
          <a:stretch/>
        </p:blipFill>
        <p:spPr>
          <a:xfrm>
            <a:off x="12373033" y="5570194"/>
            <a:ext cx="4542460" cy="3477737"/>
          </a:xfrm>
          <a:prstGeom prst="rect">
            <a:avLst/>
          </a:prstGeom>
        </p:spPr>
      </p:pic>
      <p:sp>
        <p:nvSpPr>
          <p:cNvPr id="17" name="Rectangle 16"/>
          <p:cNvSpPr/>
          <p:nvPr/>
        </p:nvSpPr>
        <p:spPr>
          <a:xfrm>
            <a:off x="873399" y="2411814"/>
            <a:ext cx="8270601"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a:solidFill>
                  <a:srgbClr val="C00000"/>
                </a:solidFill>
                <a:latin typeface="Arial" panose="020B0604020202020204" pitchFamily="34" charset="0"/>
                <a:cs typeface="Arial" panose="020B0604020202020204" pitchFamily="34" charset="0"/>
              </a:rPr>
              <a:t>11c: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b="1" dirty="0" err="1" smtClean="0">
                <a:solidFill>
                  <a:srgbClr val="0070C0"/>
                </a:solidFill>
                <a:latin typeface="Arial" panose="020B0604020202020204" pitchFamily="34" charset="0"/>
                <a:cs typeface="Arial" panose="020B0604020202020204" pitchFamily="34" charset="0"/>
              </a:rPr>
              <a:t>Hình</a:t>
            </a:r>
            <a:r>
              <a:rPr lang="en-US" sz="4000" b="1" dirty="0" smtClean="0">
                <a:solidFill>
                  <a:srgbClr val="0070C0"/>
                </a:solidFill>
                <a:latin typeface="Arial" panose="020B0604020202020204" pitchFamily="34" charset="0"/>
                <a:cs typeface="Arial" panose="020B0604020202020204" pitchFamily="34" charset="0"/>
              </a:rPr>
              <a:t> </a:t>
            </a:r>
            <a:r>
              <a:rPr lang="en-US" sz="4000" b="1" dirty="0">
                <a:solidFill>
                  <a:srgbClr val="0070C0"/>
                </a:solidFill>
                <a:latin typeface="Arial" panose="020B0604020202020204" pitchFamily="34" charset="0"/>
                <a:cs typeface="Arial" panose="020B0604020202020204" pitchFamily="34" charset="0"/>
              </a:rPr>
              <a:t>11d: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7359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wipe(left)">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strips(downRight)">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1796742" y="861949"/>
            <a:ext cx="8195577" cy="1551943"/>
            <a:chOff x="0" y="0"/>
            <a:chExt cx="13640584" cy="2583028"/>
          </a:xfrm>
        </p:grpSpPr>
        <p:sp>
          <p:nvSpPr>
            <p:cNvPr id="3" name="Freeform 3"/>
            <p:cNvSpPr/>
            <p:nvPr/>
          </p:nvSpPr>
          <p:spPr>
            <a:xfrm>
              <a:off x="0" y="0"/>
              <a:ext cx="13640584" cy="2583028"/>
            </a:xfrm>
            <a:custGeom>
              <a:avLst/>
              <a:gdLst/>
              <a:ahLst/>
              <a:cxnLst/>
              <a:rect l="l" t="t" r="r" b="b"/>
              <a:pathLst>
                <a:path w="13640584" h="2583028">
                  <a:moveTo>
                    <a:pt x="12670939" y="0"/>
                  </a:moveTo>
                  <a:lnTo>
                    <a:pt x="969645" y="0"/>
                  </a:lnTo>
                  <a:cubicBezTo>
                    <a:pt x="434975" y="0"/>
                    <a:pt x="0" y="434975"/>
                    <a:pt x="0" y="1291514"/>
                  </a:cubicBezTo>
                  <a:cubicBezTo>
                    <a:pt x="0" y="2148053"/>
                    <a:pt x="434975" y="2583028"/>
                    <a:pt x="969645" y="2583028"/>
                  </a:cubicBezTo>
                  <a:lnTo>
                    <a:pt x="12670939" y="2583028"/>
                  </a:lnTo>
                  <a:cubicBezTo>
                    <a:pt x="13205609" y="2583028"/>
                    <a:pt x="13640584" y="2148053"/>
                    <a:pt x="13640584" y="1291514"/>
                  </a:cubicBezTo>
                  <a:cubicBezTo>
                    <a:pt x="13640584" y="434975"/>
                    <a:pt x="13205609" y="0"/>
                    <a:pt x="12670939" y="0"/>
                  </a:cubicBezTo>
                  <a:close/>
                  <a:moveTo>
                    <a:pt x="12670939" y="2557628"/>
                  </a:moveTo>
                  <a:lnTo>
                    <a:pt x="969645" y="2557628"/>
                  </a:lnTo>
                  <a:cubicBezTo>
                    <a:pt x="448945" y="2557628"/>
                    <a:pt x="25400" y="2134083"/>
                    <a:pt x="25400" y="1291514"/>
                  </a:cubicBezTo>
                  <a:cubicBezTo>
                    <a:pt x="25400" y="448945"/>
                    <a:pt x="448945" y="25400"/>
                    <a:pt x="969645" y="25400"/>
                  </a:cubicBezTo>
                  <a:lnTo>
                    <a:pt x="12670939" y="25400"/>
                  </a:lnTo>
                  <a:cubicBezTo>
                    <a:pt x="13191640" y="25400"/>
                    <a:pt x="13615184" y="448945"/>
                    <a:pt x="13615184" y="1291514"/>
                  </a:cubicBezTo>
                  <a:cubicBezTo>
                    <a:pt x="13615184" y="2134083"/>
                    <a:pt x="13191640" y="2557628"/>
                    <a:pt x="12670939" y="2557628"/>
                  </a:cubicBezTo>
                  <a:close/>
                </a:path>
              </a:pathLst>
            </a:custGeom>
            <a:solidFill>
              <a:srgbClr val="2A1E50"/>
            </a:solidFill>
          </p:spPr>
        </p:sp>
      </p:grpSp>
      <p:sp>
        <p:nvSpPr>
          <p:cNvPr id="4" name="TextBox 4"/>
          <p:cNvSpPr txBox="1"/>
          <p:nvPr/>
        </p:nvSpPr>
        <p:spPr>
          <a:xfrm>
            <a:off x="2677977" y="1251136"/>
            <a:ext cx="6433109" cy="872034"/>
          </a:xfrm>
          <a:prstGeom prst="rect">
            <a:avLst/>
          </a:prstGeom>
        </p:spPr>
        <p:txBody>
          <a:bodyPr lIns="0" tIns="0" rIns="0" bIns="0" rtlCol="0" anchor="t">
            <a:spAutoFit/>
          </a:bodyPr>
          <a:lstStyle/>
          <a:p>
            <a:pPr algn="ctr">
              <a:lnSpc>
                <a:spcPts val="6800"/>
              </a:lnSpc>
            </a:pPr>
            <a:r>
              <a:rPr lang="en-US" sz="6800" b="1" dirty="0" smtClean="0">
                <a:solidFill>
                  <a:srgbClr val="FA7A4A"/>
                </a:solidFill>
                <a:latin typeface="Arial" panose="020B0604020202020204" pitchFamily="34" charset="0"/>
                <a:cs typeface="Arial" panose="020B0604020202020204" pitchFamily="34" charset="0"/>
              </a:rPr>
              <a:t>VẬN DỤNG</a:t>
            </a:r>
            <a:endParaRPr lang="en-US" sz="6800" b="1" dirty="0">
              <a:solidFill>
                <a:srgbClr val="FA7A4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srcRect t="39207" b="48309"/>
          <a:stretch>
            <a:fillRect/>
          </a:stretch>
        </p:blipFill>
        <p:spPr>
          <a:xfrm>
            <a:off x="-204368" y="9105900"/>
            <a:ext cx="18745244" cy="16015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1735">
            <a:off x="12383713" y="724073"/>
            <a:ext cx="4121801" cy="2665164"/>
          </a:xfrm>
          <a:prstGeom prst="rect">
            <a:avLst/>
          </a:prstGeom>
        </p:spPr>
      </p:pic>
      <p:sp>
        <p:nvSpPr>
          <p:cNvPr id="10" name="TextBox 9"/>
          <p:cNvSpPr txBox="1"/>
          <p:nvPr/>
        </p:nvSpPr>
        <p:spPr>
          <a:xfrm>
            <a:off x="1981200" y="3007291"/>
            <a:ext cx="8283857"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Trò</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chơi</a:t>
            </a:r>
            <a:r>
              <a:rPr lang="en-US" sz="4400" b="1" dirty="0" smtClean="0">
                <a:latin typeface="Arial" panose="020B0604020202020204" pitchFamily="34" charset="0"/>
                <a:cs typeface="Arial" panose="020B0604020202020204" pitchFamily="34" charset="0"/>
              </a:rPr>
              <a:t> “</a:t>
            </a:r>
            <a:r>
              <a:rPr lang="en-US" sz="4400" b="1" dirty="0" smtClean="0">
                <a:solidFill>
                  <a:schemeClr val="accent5">
                    <a:lumMod val="50000"/>
                  </a:schemeClr>
                </a:solidFill>
                <a:latin typeface="Arial" panose="020B0604020202020204" pitchFamily="34" charset="0"/>
                <a:cs typeface="Arial" panose="020B0604020202020204" pitchFamily="34" charset="0"/>
              </a:rPr>
              <a:t>Ai </a:t>
            </a:r>
            <a:r>
              <a:rPr lang="en-US" sz="4400" b="1" dirty="0" err="1" smtClean="0">
                <a:solidFill>
                  <a:schemeClr val="accent5">
                    <a:lumMod val="50000"/>
                  </a:schemeClr>
                </a:solidFill>
                <a:latin typeface="Arial" panose="020B0604020202020204" pitchFamily="34" charset="0"/>
                <a:cs typeface="Arial" panose="020B0604020202020204" pitchFamily="34" charset="0"/>
              </a:rPr>
              <a:t>nhanh</a:t>
            </a:r>
            <a:r>
              <a:rPr lang="en-US" sz="4400" b="1" dirty="0" smtClean="0">
                <a:solidFill>
                  <a:schemeClr val="accent5">
                    <a:lumMod val="50000"/>
                  </a:schemeClr>
                </a:solidFill>
                <a:latin typeface="Arial" panose="020B0604020202020204" pitchFamily="34" charset="0"/>
                <a:cs typeface="Arial" panose="020B0604020202020204" pitchFamily="34" charset="0"/>
              </a:rPr>
              <a:t> - Ai </a:t>
            </a:r>
            <a:r>
              <a:rPr lang="en-US" sz="4400" b="1" dirty="0" err="1" smtClean="0">
                <a:solidFill>
                  <a:schemeClr val="accent5">
                    <a:lumMod val="50000"/>
                  </a:schemeClr>
                </a:solidFill>
                <a:latin typeface="Arial" panose="020B0604020202020204" pitchFamily="34" charset="0"/>
                <a:cs typeface="Arial" panose="020B0604020202020204" pitchFamily="34" charset="0"/>
              </a:rPr>
              <a:t>đúng</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12" name="Rectangle 11"/>
          <p:cNvSpPr/>
          <p:nvPr/>
        </p:nvSpPr>
        <p:spPr>
          <a:xfrm>
            <a:off x="4953000" y="4176132"/>
            <a:ext cx="1242060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hia </a:t>
            </a:r>
            <a:r>
              <a:rPr lang="vi-VN" sz="4000" dirty="0">
                <a:latin typeface="Arial" panose="020B0604020202020204" pitchFamily="34" charset="0"/>
                <a:cs typeface="Arial" panose="020B0604020202020204" pitchFamily="34" charset="0"/>
              </a:rPr>
              <a:t>lớp thành các </a:t>
            </a:r>
            <a:r>
              <a:rPr lang="vi-VN" sz="4000">
                <a:latin typeface="Arial" panose="020B0604020202020204" pitchFamily="34" charset="0"/>
                <a:cs typeface="Arial" panose="020B0604020202020204" pitchFamily="34" charset="0"/>
              </a:rPr>
              <a:t>nhóm </a:t>
            </a:r>
            <a:r>
              <a:rPr lang="vi-VN"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HS</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ảnh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sắp </a:t>
            </a:r>
            <a:r>
              <a:rPr lang="vi-VN" sz="4000" dirty="0">
                <a:latin typeface="Arial" panose="020B0604020202020204" pitchFamily="34" charset="0"/>
                <a:cs typeface="Arial" panose="020B0604020202020204" pitchFamily="34" charset="0"/>
              </a:rPr>
              <a:t>xếp </a:t>
            </a:r>
            <a:r>
              <a:rPr lang="vi-VN" sz="4000" dirty="0" smtClean="0">
                <a:latin typeface="Arial" panose="020B0604020202020204" pitchFamily="34" charset="0"/>
                <a:cs typeface="Arial" panose="020B0604020202020204" pitchFamily="34" charset="0"/>
              </a:rPr>
              <a:t>bộ </a:t>
            </a:r>
            <a:r>
              <a:rPr lang="vi-VN" sz="4000" dirty="0">
                <a:latin typeface="Arial" panose="020B0604020202020204" pitchFamily="34" charset="0"/>
                <a:cs typeface="Arial" panose="020B0604020202020204" pitchFamily="34" charset="0"/>
              </a:rPr>
              <a:t>phận với từng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máy </a:t>
            </a:r>
            <a:r>
              <a:rPr lang="vi-VN" sz="4000" dirty="0">
                <a:latin typeface="Arial" panose="020B0604020202020204" pitchFamily="34" charset="0"/>
                <a:cs typeface="Arial" panose="020B0604020202020204" pitchFamily="34" charset="0"/>
              </a:rPr>
              <a:t>tính phù hợp. Sau đó, phân loại thiết bị vào và thiết bị ra.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Nhóm </a:t>
            </a:r>
            <a:r>
              <a:rPr lang="vi-VN" sz="4000" dirty="0">
                <a:latin typeface="Arial" panose="020B0604020202020204" pitchFamily="34" charset="0"/>
                <a:cs typeface="Arial" panose="020B0604020202020204" pitchFamily="34" charset="0"/>
              </a:rPr>
              <a:t>nào xếp đúng và nhanh nhất sẽ chiến thắng.</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57" y="4677807"/>
            <a:ext cx="4274439" cy="3906362"/>
          </a:xfrm>
          <a:prstGeom prst="ellipse">
            <a:avLst/>
          </a:prstGeom>
          <a:ln>
            <a:noFill/>
          </a:ln>
          <a:effectLst>
            <a:softEdge rad="112500"/>
          </a:effectLst>
        </p:spPr>
      </p:pic>
    </p:spTree>
    <p:extLst>
      <p:ext uri="{BB962C8B-B14F-4D97-AF65-F5344CB8AC3E}">
        <p14:creationId xmlns:p14="http://schemas.microsoft.com/office/powerpoint/2010/main" val="2910738928"/>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2">
                                            <p:txEl>
                                              <p:pRg st="0" end="0"/>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 calcmode="lin" valueType="num">
                                      <p:cBhvr additive="base">
                                        <p:cTn id="22"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2">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additive="base">
                                        <p:cTn id="26"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677" y="342900"/>
            <a:ext cx="572095" cy="160588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783296" y="190500"/>
            <a:ext cx="413501" cy="697892"/>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348105697"/>
              </p:ext>
            </p:extLst>
          </p:nvPr>
        </p:nvGraphicFramePr>
        <p:xfrm>
          <a:off x="1104900" y="549837"/>
          <a:ext cx="16421100" cy="5431863"/>
        </p:xfrm>
        <a:graphic>
          <a:graphicData uri="http://schemas.openxmlformats.org/drawingml/2006/table">
            <a:tbl>
              <a:tblPr firstRow="1" bandRow="1">
                <a:tableStyleId>{5940675A-B579-460E-94D1-54222C63F5DA}</a:tableStyleId>
              </a:tblPr>
              <a:tblGrid>
                <a:gridCol w="4105275">
                  <a:extLst>
                    <a:ext uri="{9D8B030D-6E8A-4147-A177-3AD203B41FA5}">
                      <a16:colId xmlns:a16="http://schemas.microsoft.com/office/drawing/2014/main" val="20000"/>
                    </a:ext>
                  </a:extLst>
                </a:gridCol>
                <a:gridCol w="4105275">
                  <a:extLst>
                    <a:ext uri="{9D8B030D-6E8A-4147-A177-3AD203B41FA5}">
                      <a16:colId xmlns:a16="http://schemas.microsoft.com/office/drawing/2014/main" val="20001"/>
                    </a:ext>
                  </a:extLst>
                </a:gridCol>
                <a:gridCol w="4105275">
                  <a:extLst>
                    <a:ext uri="{9D8B030D-6E8A-4147-A177-3AD203B41FA5}">
                      <a16:colId xmlns:a16="http://schemas.microsoft.com/office/drawing/2014/main" val="20002"/>
                    </a:ext>
                  </a:extLst>
                </a:gridCol>
                <a:gridCol w="4105275">
                  <a:extLst>
                    <a:ext uri="{9D8B030D-6E8A-4147-A177-3AD203B41FA5}">
                      <a16:colId xmlns:a16="http://schemas.microsoft.com/office/drawing/2014/main" val="20003"/>
                    </a:ext>
                  </a:extLst>
                </a:gridCol>
              </a:tblGrid>
              <a:tr h="2383206">
                <a:tc>
                  <a:txBody>
                    <a:bodyPr/>
                    <a:lstStyle/>
                    <a:p>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48657">
                <a:tc>
                  <a:txBody>
                    <a:bodyPr/>
                    <a:lstStyle/>
                    <a:p>
                      <a:endParaRPr lang="en-US" dirty="0"/>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0200" y="296626"/>
            <a:ext cx="3155373" cy="315537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7801" y="190500"/>
            <a:ext cx="3086100" cy="30861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30400" y="660715"/>
            <a:ext cx="1765300" cy="2145669"/>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3788" y="780696"/>
            <a:ext cx="2989859" cy="1885496"/>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97011" y="6260185"/>
            <a:ext cx="2078182" cy="1828800"/>
          </a:xfrm>
          <a:prstGeom prst="rect">
            <a:avLst/>
          </a:prstGeom>
        </p:spPr>
      </p:pic>
      <p:pic>
        <p:nvPicPr>
          <p:cNvPr id="22" name="Picture 21"/>
          <p:cNvPicPr>
            <a:picLocks noChangeAspect="1"/>
          </p:cNvPicPr>
          <p:nvPr/>
        </p:nvPicPr>
        <p:blipFill rotWithShape="1">
          <a:blip r:embed="rId15" cstate="print">
            <a:extLst>
              <a:ext uri="{28A0092B-C50C-407E-A947-70E740481C1C}">
                <a14:useLocalDpi xmlns:a14="http://schemas.microsoft.com/office/drawing/2010/main" val="0"/>
              </a:ext>
            </a:extLst>
          </a:blip>
          <a:srcRect r="53788"/>
          <a:stretch/>
        </p:blipFill>
        <p:spPr>
          <a:xfrm>
            <a:off x="9639547" y="5744446"/>
            <a:ext cx="1759531" cy="2379694"/>
          </a:xfrm>
          <a:prstGeom prst="rect">
            <a:avLst/>
          </a:prstGeom>
        </p:spPr>
      </p:pic>
      <p:pic>
        <p:nvPicPr>
          <p:cNvPr id="23" name="Picture 22"/>
          <p:cNvPicPr>
            <a:picLocks noChangeAspect="1"/>
          </p:cNvPicPr>
          <p:nvPr/>
        </p:nvPicPr>
        <p:blipFill rotWithShape="1">
          <a:blip r:embed="rId16" cstate="print">
            <a:extLst>
              <a:ext uri="{28A0092B-C50C-407E-A947-70E740481C1C}">
                <a14:useLocalDpi xmlns:a14="http://schemas.microsoft.com/office/drawing/2010/main" val="0"/>
              </a:ext>
            </a:extLst>
          </a:blip>
          <a:srcRect b="15000"/>
          <a:stretch/>
        </p:blipFill>
        <p:spPr>
          <a:xfrm>
            <a:off x="11701373" y="7905498"/>
            <a:ext cx="2492424" cy="2118556"/>
          </a:xfrm>
          <a:prstGeom prst="rect">
            <a:avLst/>
          </a:prstGeom>
        </p:spPr>
      </p:pic>
      <p:pic>
        <p:nvPicPr>
          <p:cNvPr id="24" name="Picture 23"/>
          <p:cNvPicPr>
            <a:picLocks noChangeAspect="1"/>
          </p:cNvPicPr>
          <p:nvPr/>
        </p:nvPicPr>
        <p:blipFill rotWithShape="1">
          <a:blip r:embed="rId17">
            <a:extLst>
              <a:ext uri="{28A0092B-C50C-407E-A947-70E740481C1C}">
                <a14:useLocalDpi xmlns:a14="http://schemas.microsoft.com/office/drawing/2010/main" val="0"/>
              </a:ext>
            </a:extLst>
          </a:blip>
          <a:srcRect l="8732" r="8371"/>
          <a:stretch/>
        </p:blipFill>
        <p:spPr>
          <a:xfrm>
            <a:off x="12988647" y="6170587"/>
            <a:ext cx="2743200" cy="1600199"/>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3671043">
            <a:off x="4185677" y="7651733"/>
            <a:ext cx="1979032" cy="3037364"/>
          </a:xfrm>
          <a:prstGeom prst="rect">
            <a:avLst/>
          </a:prstGeom>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55291" y="6335421"/>
            <a:ext cx="3695700" cy="1788719"/>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2222" y="8190092"/>
            <a:ext cx="1839693" cy="1833962"/>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65326" y="6259139"/>
            <a:ext cx="2078182" cy="1828800"/>
          </a:xfrm>
          <a:prstGeom prst="rect">
            <a:avLst/>
          </a:prstGeom>
        </p:spPr>
      </p:pic>
      <p:pic>
        <p:nvPicPr>
          <p:cNvPr id="30" name="Pictur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3671043">
            <a:off x="4209884" y="7650687"/>
            <a:ext cx="1979032" cy="3037364"/>
          </a:xfrm>
          <a:prstGeom prst="rect">
            <a:avLst/>
          </a:prstGeom>
        </p:spPr>
      </p:pic>
    </p:spTree>
    <p:extLst>
      <p:ext uri="{BB962C8B-B14F-4D97-AF65-F5344CB8AC3E}">
        <p14:creationId xmlns:p14="http://schemas.microsoft.com/office/powerpoint/2010/main" val="196802025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1.52778E-6 3.45679E-6 L -0.12196 -0.30247 " pathEditMode="relative" rAng="0" ptsTypes="AA">
                                      <p:cBhvr>
                                        <p:cTn id="6" dur="500" fill="hold"/>
                                        <p:tgtEl>
                                          <p:spTgt spid="20"/>
                                        </p:tgtEl>
                                        <p:attrNameLst>
                                          <p:attrName>ppt_x</p:attrName>
                                          <p:attrName>ppt_y</p:attrName>
                                        </p:attrNameLst>
                                      </p:cBhvr>
                                      <p:rCtr x="-6102" y="-15123"/>
                                    </p:animMotion>
                                  </p:childTnLst>
                                </p:cTn>
                              </p:par>
                              <p:par>
                                <p:cTn id="7" presetID="56" presetClass="path" presetSubtype="0" accel="50000" decel="50000" fill="hold" nodeType="withEffect">
                                  <p:stCondLst>
                                    <p:cond delay="0"/>
                                  </p:stCondLst>
                                  <p:childTnLst>
                                    <p:animMotion origin="layout" path="M -2.36111E-6 3.45679E-6 L 0.13394 -0.33858 " pathEditMode="relative" rAng="0" ptsTypes="AA">
                                      <p:cBhvr>
                                        <p:cTn id="8" dur="500" fill="hold"/>
                                        <p:tgtEl>
                                          <p:spTgt spid="29"/>
                                        </p:tgtEl>
                                        <p:attrNameLst>
                                          <p:attrName>ppt_x</p:attrName>
                                          <p:attrName>ppt_y</p:attrName>
                                        </p:attrNameLst>
                                      </p:cBhvr>
                                      <p:rCtr x="6693" y="-16929"/>
                                    </p:animMotion>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nodeType="clickEffect">
                                  <p:stCondLst>
                                    <p:cond delay="0"/>
                                  </p:stCondLst>
                                  <p:childTnLst>
                                    <p:animMotion origin="layout" path="M 1.94444E-6 2.22222E-6 L -0.21901 -0.12871 " pathEditMode="relative" rAng="0" ptsTypes="AA">
                                      <p:cBhvr>
                                        <p:cTn id="12" dur="500" fill="hold"/>
                                        <p:tgtEl>
                                          <p:spTgt spid="27"/>
                                        </p:tgtEl>
                                        <p:attrNameLst>
                                          <p:attrName>ppt_x</p:attrName>
                                          <p:attrName>ppt_y</p:attrName>
                                        </p:attrNameLst>
                                      </p:cBhvr>
                                      <p:rCtr x="-10955" y="-6435"/>
                                    </p:animMotion>
                                  </p:childTnLst>
                                </p:cTn>
                              </p:par>
                            </p:childTnLst>
                          </p:cTn>
                        </p:par>
                      </p:childTnLst>
                    </p:cTn>
                  </p:par>
                  <p:par>
                    <p:cTn id="13" fill="hold">
                      <p:stCondLst>
                        <p:cond delay="indefinite"/>
                      </p:stCondLst>
                      <p:childTnLst>
                        <p:par>
                          <p:cTn id="14" fill="hold">
                            <p:stCondLst>
                              <p:cond delay="0"/>
                            </p:stCondLst>
                            <p:childTnLst>
                              <p:par>
                                <p:cTn id="15" presetID="49" presetClass="path" presetSubtype="0" accel="50000" decel="50000" fill="hold" nodeType="clickEffect">
                                  <p:stCondLst>
                                    <p:cond delay="0"/>
                                  </p:stCondLst>
                                  <p:childTnLst>
                                    <p:animMotion origin="layout" path="M -3.61111E-6 -4.07407E-6 L -0.3585 -0.2875 " pathEditMode="relative" rAng="0" ptsTypes="AA">
                                      <p:cBhvr>
                                        <p:cTn id="16" dur="500" fill="hold"/>
                                        <p:tgtEl>
                                          <p:spTgt spid="22"/>
                                        </p:tgtEl>
                                        <p:attrNameLst>
                                          <p:attrName>ppt_x</p:attrName>
                                          <p:attrName>ppt_y</p:attrName>
                                        </p:attrNameLst>
                                      </p:cBhvr>
                                      <p:rCtr x="-17925" y="-14383"/>
                                    </p:animMotion>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05556E-6 -3.45679E-6 L -0.38941 -0.14475 " pathEditMode="relative" rAng="0" ptsTypes="AA">
                                      <p:cBhvr>
                                        <p:cTn id="20" dur="500" fill="hold"/>
                                        <p:tgtEl>
                                          <p:spTgt spid="24"/>
                                        </p:tgtEl>
                                        <p:attrNameLst>
                                          <p:attrName>ppt_x</p:attrName>
                                          <p:attrName>ppt_y</p:attrName>
                                        </p:attrNameLst>
                                      </p:cBhvr>
                                      <p:rCtr x="-19470" y="-7238"/>
                                    </p:animMotion>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nodeType="clickEffect">
                                  <p:stCondLst>
                                    <p:cond delay="0"/>
                                  </p:stCondLst>
                                  <p:childTnLst>
                                    <p:animMotion origin="layout" path="M 3.88889E-6 1.97531E-6 L 0.32951 -0.49692 " pathEditMode="relative" rAng="0" ptsTypes="AA">
                                      <p:cBhvr>
                                        <p:cTn id="24" dur="500" fill="hold"/>
                                        <p:tgtEl>
                                          <p:spTgt spid="26"/>
                                        </p:tgtEl>
                                        <p:attrNameLst>
                                          <p:attrName>ppt_x</p:attrName>
                                          <p:attrName>ppt_y</p:attrName>
                                        </p:attrNameLst>
                                      </p:cBhvr>
                                      <p:rCtr x="16476" y="-24846"/>
                                    </p:animMotion>
                                  </p:childTnLst>
                                </p:cTn>
                              </p:par>
                              <p:par>
                                <p:cTn id="25" presetID="56" presetClass="path" presetSubtype="0" accel="50000" decel="50000" fill="hold" nodeType="withEffect">
                                  <p:stCondLst>
                                    <p:cond delay="0"/>
                                  </p:stCondLst>
                                  <p:childTnLst>
                                    <p:animMotion origin="layout" path="M 1.80556E-6 1.97531E-6 L 0.56154 -0.51204 " pathEditMode="relative" rAng="0" ptsTypes="AA">
                                      <p:cBhvr>
                                        <p:cTn id="26" dur="500" fill="hold"/>
                                        <p:tgtEl>
                                          <p:spTgt spid="30"/>
                                        </p:tgtEl>
                                        <p:attrNameLst>
                                          <p:attrName>ppt_x</p:attrName>
                                          <p:attrName>ppt_y</p:attrName>
                                        </p:attrNameLst>
                                      </p:cBhvr>
                                      <p:rCtr x="28073" y="-25602"/>
                                    </p:animMotion>
                                  </p:child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3.88889E-6 4.81481E-6 L -0.39409 -0.12979 " pathEditMode="relative" rAng="0" ptsTypes="AA">
                                      <p:cBhvr>
                                        <p:cTn id="30" dur="500" fill="hold"/>
                                        <p:tgtEl>
                                          <p:spTgt spid="28"/>
                                        </p:tgtEl>
                                        <p:attrNameLst>
                                          <p:attrName>ppt_x</p:attrName>
                                          <p:attrName>ppt_y</p:attrName>
                                        </p:attrNameLst>
                                      </p:cBhvr>
                                      <p:rCtr x="-19705" y="-6497"/>
                                    </p:animMotion>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3.88889E-6 -6.17284E-7 L -0.48186 -0.17407 " pathEditMode="relative" rAng="0" ptsTypes="AA">
                                      <p:cBhvr>
                                        <p:cTn id="34" dur="500" fill="hold"/>
                                        <p:tgtEl>
                                          <p:spTgt spid="23"/>
                                        </p:tgtEl>
                                        <p:attrNameLst>
                                          <p:attrName>ppt_x</p:attrName>
                                          <p:attrName>ppt_y</p:attrName>
                                        </p:attrNameLst>
                                      </p:cBhvr>
                                      <p:rCtr x="-24149" y="-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792580" y="3240833"/>
            <a:ext cx="5776211" cy="525110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525000" y="3240834"/>
            <a:ext cx="6553200" cy="525110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88633" y="849773"/>
            <a:ext cx="572095" cy="160588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650604" y="8556528"/>
            <a:ext cx="1614295" cy="87171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664879">
            <a:off x="16910012" y="2252528"/>
            <a:ext cx="698576" cy="65666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352761">
            <a:off x="76369" y="1579304"/>
            <a:ext cx="1150045" cy="146269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282813" y="1233260"/>
            <a:ext cx="444825" cy="1002679"/>
          </a:xfrm>
          <a:prstGeom prst="rect">
            <a:avLst/>
          </a:prstGeom>
        </p:spPr>
      </p:pic>
      <p:sp>
        <p:nvSpPr>
          <p:cNvPr id="11" name="TextBox 11"/>
          <p:cNvSpPr txBox="1"/>
          <p:nvPr/>
        </p:nvSpPr>
        <p:spPr>
          <a:xfrm>
            <a:off x="4842344" y="1265875"/>
            <a:ext cx="8842896" cy="974626"/>
          </a:xfrm>
          <a:prstGeom prst="rect">
            <a:avLst/>
          </a:prstGeom>
        </p:spPr>
        <p:txBody>
          <a:bodyPr wrap="square" lIns="0" tIns="0" rIns="0" bIns="0" rtlCol="0" anchor="t">
            <a:spAutoFit/>
          </a:bodyPr>
          <a:lstStyle/>
          <a:p>
            <a:pPr algn="ctr">
              <a:lnSpc>
                <a:spcPts val="7600"/>
              </a:lnSpc>
            </a:pPr>
            <a:r>
              <a:rPr lang="en-US" sz="6600" b="1" dirty="0" smtClean="0">
                <a:solidFill>
                  <a:schemeClr val="bg1"/>
                </a:solidFill>
                <a:latin typeface="Arial" panose="020B0604020202020204" pitchFamily="34" charset="0"/>
                <a:cs typeface="Arial" panose="020B0604020202020204" pitchFamily="34" charset="0"/>
              </a:rPr>
              <a:t>HƯỚNG DẪN VỀ NHÀ</a:t>
            </a:r>
            <a:endParaRPr lang="en-US" sz="66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3242285" y="4307113"/>
            <a:ext cx="487680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nội</a:t>
            </a:r>
            <a:r>
              <a:rPr lang="en-US" sz="4400" dirty="0" smtClean="0">
                <a:latin typeface="Arial" panose="020B0604020202020204" pitchFamily="34" charset="0"/>
                <a:cs typeface="Arial" panose="020B0604020202020204" pitchFamily="34" charset="0"/>
              </a:rPr>
              <a:t> dung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sp>
        <p:nvSpPr>
          <p:cNvPr id="19" name="Rectangle 18"/>
          <p:cNvSpPr/>
          <p:nvPr/>
        </p:nvSpPr>
        <p:spPr>
          <a:xfrm>
            <a:off x="9757476" y="4296722"/>
            <a:ext cx="5980952" cy="3139321"/>
          </a:xfrm>
          <a:prstGeom prst="rect">
            <a:avLst/>
          </a:prstGeom>
        </p:spPr>
        <p:txBody>
          <a:bodyPr wrap="square">
            <a:spAutoFit/>
          </a:bodyPr>
          <a:lstStyle/>
          <a:p>
            <a:pPr algn="ctr">
              <a:lnSpc>
                <a:spcPct val="150000"/>
              </a:lnSpc>
            </a:pPr>
            <a:r>
              <a:rPr lang="vi-VN" sz="4400" dirty="0" smtClean="0">
                <a:latin typeface="Arial" panose="020B0604020202020204" pitchFamily="34" charset="0"/>
                <a:cs typeface="Arial" panose="020B0604020202020204" pitchFamily="34" charset="0"/>
              </a:rPr>
              <a:t>Đọc </a:t>
            </a:r>
            <a:r>
              <a:rPr lang="vi-VN" sz="4400" dirty="0">
                <a:latin typeface="Arial" panose="020B0604020202020204" pitchFamily="34" charset="0"/>
                <a:cs typeface="Arial" panose="020B0604020202020204" pitchFamily="34" charset="0"/>
              </a:rPr>
              <a:t>và chuẩn bị trước </a:t>
            </a:r>
            <a:r>
              <a:rPr lang="vi-VN" sz="4400" b="1" dirty="0">
                <a:latin typeface="Arial" panose="020B0604020202020204" pitchFamily="34" charset="0"/>
                <a:cs typeface="Arial" panose="020B0604020202020204" pitchFamily="34" charset="0"/>
              </a:rPr>
              <a:t>Bài 4: Làm việc với máy tính</a:t>
            </a:r>
            <a:endParaRPr lang="en-US" sz="44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666909" y="5974159"/>
            <a:ext cx="987638" cy="1530229"/>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91035" y="6515100"/>
            <a:ext cx="4204759" cy="3622317"/>
          </a:xfrm>
          <a:prstGeom prst="rect">
            <a:avLst/>
          </a:prstGeom>
        </p:spPr>
      </p:pic>
      <p:pic>
        <p:nvPicPr>
          <p:cNvPr id="24" name="Picture 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62831">
            <a:off x="1581060" y="956155"/>
            <a:ext cx="1319672" cy="1801041"/>
          </a:xfrm>
          <a:prstGeom prst="rect">
            <a:avLst/>
          </a:prstGeom>
        </p:spPr>
      </p:pic>
    </p:spTree>
    <p:extLst>
      <p:ext uri="{BB962C8B-B14F-4D97-AF65-F5344CB8AC3E}">
        <p14:creationId xmlns:p14="http://schemas.microsoft.com/office/powerpoint/2010/main" val="24075983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82792" y="1305791"/>
            <a:ext cx="13517619" cy="785070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23615" y="9550564"/>
            <a:ext cx="2511546" cy="50687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66688" y="6855754"/>
            <a:ext cx="1569708" cy="226264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28700" y="5685113"/>
            <a:ext cx="413501" cy="69789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39478">
            <a:off x="766069" y="702943"/>
            <a:ext cx="1642093" cy="1570439"/>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162029">
            <a:off x="14161993" y="186091"/>
            <a:ext cx="2066386" cy="529746"/>
          </a:xfrm>
          <a:prstGeom prst="rect">
            <a:avLst/>
          </a:prstGeom>
        </p:spPr>
      </p:pic>
      <p:sp>
        <p:nvSpPr>
          <p:cNvPr id="12" name="TextBox 12"/>
          <p:cNvSpPr txBox="1"/>
          <p:nvPr/>
        </p:nvSpPr>
        <p:spPr>
          <a:xfrm>
            <a:off x="3615603" y="3210791"/>
            <a:ext cx="11251995" cy="3465179"/>
          </a:xfrm>
          <a:prstGeom prst="rect">
            <a:avLst/>
          </a:prstGeom>
        </p:spPr>
        <p:txBody>
          <a:bodyPr wrap="square" lIns="0" tIns="0" rIns="0" bIns="0" rtlCol="0" anchor="t">
            <a:spAutoFit/>
          </a:bodyPr>
          <a:lstStyle/>
          <a:p>
            <a:pPr algn="ctr">
              <a:lnSpc>
                <a:spcPct val="150000"/>
              </a:lnSpc>
            </a:pPr>
            <a:r>
              <a:rPr lang="en-US" sz="8000" b="1" dirty="0" smtClean="0">
                <a:solidFill>
                  <a:schemeClr val="accent4">
                    <a:lumMod val="50000"/>
                  </a:schemeClr>
                </a:solidFill>
                <a:latin typeface="Arial" panose="020B0604020202020204" pitchFamily="34" charset="0"/>
                <a:cs typeface="Arial" panose="020B0604020202020204" pitchFamily="34" charset="0"/>
              </a:rPr>
              <a:t>HẸN GẶP LẠI CÁC EM Ở TIẾT HỌC SAU!</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46999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612237">
            <a:off x="5752042" y="492354"/>
            <a:ext cx="6204447" cy="210248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47471">
            <a:off x="-809340" y="7572694"/>
            <a:ext cx="7089475" cy="682361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143" y="5916917"/>
            <a:ext cx="3998560" cy="507900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91567">
            <a:off x="15905423" y="1971955"/>
            <a:ext cx="647480" cy="6770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763984" y="8120846"/>
            <a:ext cx="607353" cy="6350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13784" y="740639"/>
            <a:ext cx="807757" cy="84461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2844" y="4262912"/>
            <a:ext cx="728961" cy="72896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57374" y="9662011"/>
            <a:ext cx="624989" cy="624989"/>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14582" y="1351391"/>
            <a:ext cx="417798" cy="417798"/>
          </a:xfrm>
          <a:prstGeom prst="rect">
            <a:avLst/>
          </a:prstGeom>
        </p:spPr>
      </p:pic>
      <p:sp>
        <p:nvSpPr>
          <p:cNvPr id="14" name="TextBox 13"/>
          <p:cNvSpPr txBox="1"/>
          <p:nvPr/>
        </p:nvSpPr>
        <p:spPr>
          <a:xfrm>
            <a:off x="6196252" y="923425"/>
            <a:ext cx="5514740" cy="923330"/>
          </a:xfrm>
          <a:prstGeom prst="rect">
            <a:avLst/>
          </a:prstGeom>
          <a:noFill/>
        </p:spPr>
        <p:txBody>
          <a:bodyPr wrap="square" rtlCol="0">
            <a:spAutoFit/>
          </a:bodyPr>
          <a:lstStyle/>
          <a:p>
            <a:pPr algn="ctr"/>
            <a:r>
              <a:rPr lang="en-US" sz="5400" b="1" dirty="0" smtClean="0">
                <a:solidFill>
                  <a:srgbClr val="C00000"/>
                </a:solidFill>
                <a:latin typeface="Arial" panose="020B0604020202020204" pitchFamily="34" charset="0"/>
                <a:cs typeface="Arial" panose="020B0604020202020204" pitchFamily="34" charset="0"/>
              </a:rPr>
              <a:t>KHỞI ĐỘNG</a:t>
            </a:r>
            <a:endParaRPr lang="en-US" sz="5400" b="1"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1619329" y="2762623"/>
            <a:ext cx="8429744"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Em đã từng sử dụng (hoặc nhìn thấy người thân sử dụng) máy tính nào trong các máy tính ở Hình 1 trong SGK?</a:t>
            </a:r>
            <a:endParaRPr lang="en-US" sz="36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64945">
            <a:off x="1271735" y="5709347"/>
            <a:ext cx="734344" cy="110893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3725" y="2749923"/>
            <a:ext cx="7620853" cy="682390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612237">
            <a:off x="5752042" y="492354"/>
            <a:ext cx="6204447" cy="210248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47471">
            <a:off x="-809340" y="7572694"/>
            <a:ext cx="7089475" cy="682361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143" y="5916917"/>
            <a:ext cx="3998560" cy="507900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91567">
            <a:off x="15905423" y="1971955"/>
            <a:ext cx="647480" cy="67702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763984" y="8120846"/>
            <a:ext cx="607353" cy="6350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13784" y="740639"/>
            <a:ext cx="807757" cy="84461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2844" y="4262912"/>
            <a:ext cx="728961" cy="72896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57374" y="9662011"/>
            <a:ext cx="624989" cy="624989"/>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14582" y="1351391"/>
            <a:ext cx="417798" cy="417798"/>
          </a:xfrm>
          <a:prstGeom prst="rect">
            <a:avLst/>
          </a:prstGeom>
        </p:spPr>
      </p:pic>
      <p:sp>
        <p:nvSpPr>
          <p:cNvPr id="14" name="TextBox 13"/>
          <p:cNvSpPr txBox="1"/>
          <p:nvPr/>
        </p:nvSpPr>
        <p:spPr>
          <a:xfrm>
            <a:off x="6196252" y="923425"/>
            <a:ext cx="5514740" cy="923330"/>
          </a:xfrm>
          <a:prstGeom prst="rect">
            <a:avLst/>
          </a:prstGeom>
          <a:noFill/>
        </p:spPr>
        <p:txBody>
          <a:bodyPr wrap="square" rtlCol="0">
            <a:spAutoFit/>
          </a:bodyPr>
          <a:lstStyle/>
          <a:p>
            <a:pPr algn="ctr"/>
            <a:r>
              <a:rPr lang="en-US" sz="5400" b="1" dirty="0" smtClean="0">
                <a:solidFill>
                  <a:srgbClr val="C00000"/>
                </a:solidFill>
                <a:latin typeface="Arial" panose="020B0604020202020204" pitchFamily="34" charset="0"/>
                <a:cs typeface="Arial" panose="020B0604020202020204" pitchFamily="34" charset="0"/>
              </a:rPr>
              <a:t>KHỞI ĐỘNG</a:t>
            </a:r>
            <a:endParaRPr lang="en-US" sz="5400" b="1" dirty="0">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464945">
            <a:off x="1271735" y="5709347"/>
            <a:ext cx="734344" cy="110893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3725" y="2749923"/>
            <a:ext cx="7620853" cy="6823901"/>
          </a:xfrm>
          <a:prstGeom prst="rect">
            <a:avLst/>
          </a:prstGeom>
        </p:spPr>
      </p:pic>
      <p:sp>
        <p:nvSpPr>
          <p:cNvPr id="5" name="Rectangle 4"/>
          <p:cNvSpPr/>
          <p:nvPr/>
        </p:nvSpPr>
        <p:spPr>
          <a:xfrm>
            <a:off x="1638907" y="2335627"/>
            <a:ext cx="8486540"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Theo em, mỗi máy tính đang ở bên ngoài có hình dạng giống với các máy tính trong ngôi nhà nào nhất? Chúng có hình dạng giống nhau như thế nào?</a:t>
            </a:r>
            <a:endParaRPr lang="en-US" sz="3600" dirty="0">
              <a:latin typeface="Arial" panose="020B0604020202020204" pitchFamily="34" charset="0"/>
              <a:cs typeface="Arial" panose="020B0604020202020204" pitchFamily="34" charset="0"/>
            </a:endParaRPr>
          </a:p>
        </p:txBody>
      </p:sp>
      <p:sp>
        <p:nvSpPr>
          <p:cNvPr id="18" name="Rounded Rectangle 17"/>
          <p:cNvSpPr/>
          <p:nvPr/>
        </p:nvSpPr>
        <p:spPr>
          <a:xfrm>
            <a:off x="6371337" y="6023420"/>
            <a:ext cx="3500562" cy="218393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smtClean="0">
                <a:latin typeface="Arial" panose="020B0604020202020204" pitchFamily="34" charset="0"/>
                <a:cs typeface="Arial" panose="020B0604020202020204" pitchFamily="34" charset="0"/>
              </a:rPr>
              <a:t>1 - a; 2 - b;</a:t>
            </a:r>
          </a:p>
          <a:p>
            <a:pPr algn="ctr">
              <a:lnSpc>
                <a:spcPct val="150000"/>
              </a:lnSpc>
            </a:pPr>
            <a:r>
              <a:rPr lang="en-US" sz="4400" dirty="0" smtClean="0">
                <a:latin typeface="Arial" panose="020B0604020202020204" pitchFamily="34" charset="0"/>
                <a:cs typeface="Arial" panose="020B0604020202020204" pitchFamily="34" charset="0"/>
              </a:rPr>
              <a:t>3 - c; 4 - d</a:t>
            </a:r>
            <a:endParaRPr lang="en-US" sz="4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42263" y="7857811"/>
            <a:ext cx="801625" cy="1242024"/>
          </a:xfrm>
          <a:prstGeom prst="rect">
            <a:avLst/>
          </a:prstGeom>
        </p:spPr>
      </p:pic>
    </p:spTree>
    <p:extLst>
      <p:ext uri="{BB962C8B-B14F-4D97-AF65-F5344CB8AC3E}">
        <p14:creationId xmlns:p14="http://schemas.microsoft.com/office/powerpoint/2010/main" val="15928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p:tgtEl>
                                          <p:spTgt spid="19"/>
                                        </p:tgtEl>
                                        <p:attrNameLst>
                                          <p:attrName>ppt_y</p:attrName>
                                        </p:attrNameLst>
                                      </p:cBhvr>
                                      <p:tavLst>
                                        <p:tav tm="0">
                                          <p:val>
                                            <p:strVal val="#ppt_y+#ppt_h*1.125000"/>
                                          </p:val>
                                        </p:tav>
                                        <p:tav tm="100000">
                                          <p:val>
                                            <p:strVal val="#ppt_y"/>
                                          </p:val>
                                        </p:tav>
                                      </p:tavLst>
                                    </p:anim>
                                    <p:animEffect transition="in" filter="wipe(up)">
                                      <p:cBhvr>
                                        <p:cTn id="15" dur="500"/>
                                        <p:tgtEl>
                                          <p:spTgt spid="19"/>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 name="Group 2"/>
          <p:cNvGrpSpPr/>
          <p:nvPr/>
        </p:nvGrpSpPr>
        <p:grpSpPr>
          <a:xfrm>
            <a:off x="3810000" y="646752"/>
            <a:ext cx="10367277" cy="1438649"/>
            <a:chOff x="0" y="0"/>
            <a:chExt cx="17255126" cy="2583028"/>
          </a:xfrm>
        </p:grpSpPr>
        <p:sp>
          <p:nvSpPr>
            <p:cNvPr id="3" name="Freeform 3"/>
            <p:cNvSpPr/>
            <p:nvPr/>
          </p:nvSpPr>
          <p:spPr>
            <a:xfrm>
              <a:off x="0" y="0"/>
              <a:ext cx="17255127" cy="2583028"/>
            </a:xfrm>
            <a:custGeom>
              <a:avLst/>
              <a:gdLst/>
              <a:ahLst/>
              <a:cxnLst/>
              <a:rect l="l" t="t" r="r" b="b"/>
              <a:pathLst>
                <a:path w="17255127" h="2583028">
                  <a:moveTo>
                    <a:pt x="16285480" y="0"/>
                  </a:moveTo>
                  <a:lnTo>
                    <a:pt x="969645" y="0"/>
                  </a:lnTo>
                  <a:cubicBezTo>
                    <a:pt x="434975" y="0"/>
                    <a:pt x="0" y="434975"/>
                    <a:pt x="0" y="1291514"/>
                  </a:cubicBezTo>
                  <a:cubicBezTo>
                    <a:pt x="0" y="2148053"/>
                    <a:pt x="434975" y="2583028"/>
                    <a:pt x="969645" y="2583028"/>
                  </a:cubicBezTo>
                  <a:lnTo>
                    <a:pt x="16285480" y="2583028"/>
                  </a:lnTo>
                  <a:cubicBezTo>
                    <a:pt x="16820152" y="2583028"/>
                    <a:pt x="17255127" y="2148053"/>
                    <a:pt x="17255127" y="1291514"/>
                  </a:cubicBezTo>
                  <a:cubicBezTo>
                    <a:pt x="17255127" y="434975"/>
                    <a:pt x="16820152" y="0"/>
                    <a:pt x="16285480" y="0"/>
                  </a:cubicBezTo>
                  <a:close/>
                  <a:moveTo>
                    <a:pt x="16285480" y="2557628"/>
                  </a:moveTo>
                  <a:lnTo>
                    <a:pt x="969645" y="2557628"/>
                  </a:lnTo>
                  <a:cubicBezTo>
                    <a:pt x="448945" y="2557628"/>
                    <a:pt x="25400" y="2134083"/>
                    <a:pt x="25400" y="1291514"/>
                  </a:cubicBezTo>
                  <a:cubicBezTo>
                    <a:pt x="25400" y="448945"/>
                    <a:pt x="448945" y="25400"/>
                    <a:pt x="969645" y="25400"/>
                  </a:cubicBezTo>
                  <a:lnTo>
                    <a:pt x="16285480" y="25400"/>
                  </a:lnTo>
                  <a:cubicBezTo>
                    <a:pt x="16806180" y="25400"/>
                    <a:pt x="17229727" y="448945"/>
                    <a:pt x="17229727" y="1291514"/>
                  </a:cubicBezTo>
                  <a:cubicBezTo>
                    <a:pt x="17229727" y="2134083"/>
                    <a:pt x="16806180" y="2557628"/>
                    <a:pt x="16285480" y="2557628"/>
                  </a:cubicBezTo>
                  <a:close/>
                </a:path>
              </a:pathLst>
            </a:custGeom>
            <a:solidFill>
              <a:srgbClr val="2A1E50"/>
            </a:solidFill>
          </p:spPr>
        </p:sp>
      </p:grpSp>
      <p:sp>
        <p:nvSpPr>
          <p:cNvPr id="4" name="TextBox 4"/>
          <p:cNvSpPr txBox="1"/>
          <p:nvPr/>
        </p:nvSpPr>
        <p:spPr>
          <a:xfrm>
            <a:off x="4160818" y="1018839"/>
            <a:ext cx="9665641" cy="872034"/>
          </a:xfrm>
          <a:prstGeom prst="rect">
            <a:avLst/>
          </a:prstGeom>
        </p:spPr>
        <p:txBody>
          <a:bodyPr lIns="0" tIns="0" rIns="0" bIns="0" rtlCol="0" anchor="t">
            <a:spAutoFit/>
          </a:bodyPr>
          <a:lstStyle/>
          <a:p>
            <a:pPr algn="ctr">
              <a:lnSpc>
                <a:spcPts val="6800"/>
              </a:lnSpc>
            </a:pPr>
            <a:r>
              <a:rPr lang="en-US" sz="6600" b="1" dirty="0" smtClean="0">
                <a:solidFill>
                  <a:srgbClr val="FA7A4A"/>
                </a:solidFill>
                <a:latin typeface="Arial" panose="020B0604020202020204" pitchFamily="34" charset="0"/>
                <a:cs typeface="Arial" panose="020B0604020202020204" pitchFamily="34" charset="0"/>
              </a:rPr>
              <a:t>KHÁM PHÁ</a:t>
            </a:r>
            <a:endParaRPr lang="en-US" sz="6600" b="1" dirty="0">
              <a:solidFill>
                <a:srgbClr val="FA7A4A"/>
              </a:solidFill>
              <a:latin typeface="Arial" panose="020B0604020202020204" pitchFamily="34" charset="0"/>
              <a:cs typeface="Arial" panose="020B0604020202020204" pitchFamily="34" charset="0"/>
            </a:endParaRPr>
          </a:p>
        </p:txBody>
      </p:sp>
      <p:sp>
        <p:nvSpPr>
          <p:cNvPr id="5" name="TextBox 5"/>
          <p:cNvSpPr txBox="1"/>
          <p:nvPr/>
        </p:nvSpPr>
        <p:spPr>
          <a:xfrm>
            <a:off x="421235" y="2667634"/>
            <a:ext cx="10674535" cy="577081"/>
          </a:xfrm>
          <a:prstGeom prst="rect">
            <a:avLst/>
          </a:prstGeom>
        </p:spPr>
        <p:txBody>
          <a:bodyPr wrap="square" lIns="0" tIns="0" rIns="0" bIns="0" rtlCol="0" anchor="t">
            <a:spAutoFit/>
          </a:bodyPr>
          <a:lstStyle/>
          <a:p>
            <a:pPr algn="ctr">
              <a:lnSpc>
                <a:spcPts val="4480"/>
              </a:lnSpc>
            </a:pPr>
            <a:r>
              <a:rPr lang="en-US" sz="4800" b="1" dirty="0" smtClean="0">
                <a:solidFill>
                  <a:srgbClr val="2A1E50"/>
                </a:solidFill>
                <a:latin typeface="Arial" panose="020B0604020202020204" pitchFamily="34" charset="0"/>
                <a:cs typeface="Arial" panose="020B0604020202020204" pitchFamily="34" charset="0"/>
              </a:rPr>
              <a:t>1. </a:t>
            </a:r>
            <a:r>
              <a:rPr lang="en-US" sz="4800" b="1" dirty="0" err="1" smtClean="0">
                <a:solidFill>
                  <a:srgbClr val="2A1E50"/>
                </a:solidFill>
                <a:latin typeface="Arial" panose="020B0604020202020204" pitchFamily="34" charset="0"/>
                <a:cs typeface="Arial" panose="020B0604020202020204" pitchFamily="34" charset="0"/>
              </a:rPr>
              <a:t>Một</a:t>
            </a:r>
            <a:r>
              <a:rPr lang="en-US" sz="4800" b="1" dirty="0" smtClean="0">
                <a:solidFill>
                  <a:srgbClr val="2A1E50"/>
                </a:solidFill>
                <a:latin typeface="Arial" panose="020B0604020202020204" pitchFamily="34" charset="0"/>
                <a:cs typeface="Arial" panose="020B0604020202020204" pitchFamily="34" charset="0"/>
              </a:rPr>
              <a:t> </a:t>
            </a:r>
            <a:r>
              <a:rPr lang="en-US" sz="4800" b="1" dirty="0" err="1" smtClean="0">
                <a:solidFill>
                  <a:srgbClr val="2A1E50"/>
                </a:solidFill>
                <a:latin typeface="Arial" panose="020B0604020202020204" pitchFamily="34" charset="0"/>
                <a:cs typeface="Arial" panose="020B0604020202020204" pitchFamily="34" charset="0"/>
              </a:rPr>
              <a:t>số</a:t>
            </a:r>
            <a:r>
              <a:rPr lang="en-US" sz="4800" b="1" dirty="0" smtClean="0">
                <a:solidFill>
                  <a:srgbClr val="2A1E50"/>
                </a:solidFill>
                <a:latin typeface="Arial" panose="020B0604020202020204" pitchFamily="34" charset="0"/>
                <a:cs typeface="Arial" panose="020B0604020202020204" pitchFamily="34" charset="0"/>
              </a:rPr>
              <a:t> </a:t>
            </a:r>
            <a:r>
              <a:rPr lang="en-US" sz="4800" b="1" dirty="0" err="1" smtClean="0">
                <a:solidFill>
                  <a:srgbClr val="2A1E50"/>
                </a:solidFill>
                <a:latin typeface="Arial" panose="020B0604020202020204" pitchFamily="34" charset="0"/>
                <a:cs typeface="Arial" panose="020B0604020202020204" pitchFamily="34" charset="0"/>
              </a:rPr>
              <a:t>máy</a:t>
            </a:r>
            <a:r>
              <a:rPr lang="en-US" sz="4800" b="1" dirty="0" smtClean="0">
                <a:solidFill>
                  <a:srgbClr val="2A1E50"/>
                </a:solidFill>
                <a:latin typeface="Arial" panose="020B0604020202020204" pitchFamily="34" charset="0"/>
                <a:cs typeface="Arial" panose="020B0604020202020204" pitchFamily="34" charset="0"/>
              </a:rPr>
              <a:t> </a:t>
            </a:r>
            <a:r>
              <a:rPr lang="en-US" sz="4800" b="1" dirty="0" err="1" smtClean="0">
                <a:solidFill>
                  <a:srgbClr val="2A1E50"/>
                </a:solidFill>
                <a:latin typeface="Arial" panose="020B0604020202020204" pitchFamily="34" charset="0"/>
                <a:cs typeface="Arial" panose="020B0604020202020204" pitchFamily="34" charset="0"/>
              </a:rPr>
              <a:t>tính</a:t>
            </a:r>
            <a:r>
              <a:rPr lang="en-US" sz="4800" b="1" dirty="0" smtClean="0">
                <a:solidFill>
                  <a:srgbClr val="2A1E50"/>
                </a:solidFill>
                <a:latin typeface="Arial" panose="020B0604020202020204" pitchFamily="34" charset="0"/>
                <a:cs typeface="Arial" panose="020B0604020202020204" pitchFamily="34" charset="0"/>
              </a:rPr>
              <a:t> </a:t>
            </a:r>
            <a:r>
              <a:rPr lang="en-US" sz="4800" b="1" dirty="0" err="1" smtClean="0">
                <a:solidFill>
                  <a:srgbClr val="2A1E50"/>
                </a:solidFill>
                <a:latin typeface="Arial" panose="020B0604020202020204" pitchFamily="34" charset="0"/>
                <a:cs typeface="Arial" panose="020B0604020202020204" pitchFamily="34" charset="0"/>
              </a:rPr>
              <a:t>thông</a:t>
            </a:r>
            <a:r>
              <a:rPr lang="en-US" sz="4800" b="1" dirty="0" smtClean="0">
                <a:solidFill>
                  <a:srgbClr val="2A1E50"/>
                </a:solidFill>
                <a:latin typeface="Arial" panose="020B0604020202020204" pitchFamily="34" charset="0"/>
                <a:cs typeface="Arial" panose="020B0604020202020204" pitchFamily="34" charset="0"/>
              </a:rPr>
              <a:t> </a:t>
            </a:r>
            <a:r>
              <a:rPr lang="en-US" sz="4800" b="1" dirty="0" err="1" smtClean="0">
                <a:solidFill>
                  <a:srgbClr val="2A1E50"/>
                </a:solidFill>
                <a:latin typeface="Arial" panose="020B0604020202020204" pitchFamily="34" charset="0"/>
                <a:cs typeface="Arial" panose="020B0604020202020204" pitchFamily="34" charset="0"/>
              </a:rPr>
              <a:t>dụng</a:t>
            </a:r>
            <a:endParaRPr lang="en-US" sz="4800" b="1" dirty="0">
              <a:solidFill>
                <a:srgbClr val="2A1E5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79045" y="5794738"/>
            <a:ext cx="2754221" cy="174267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50050">
            <a:off x="521077" y="572248"/>
            <a:ext cx="1068785" cy="133902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2859">
            <a:off x="2163260" y="270121"/>
            <a:ext cx="900974" cy="1943278"/>
          </a:xfrm>
          <a:prstGeom prst="rect">
            <a:avLst/>
          </a:prstGeom>
        </p:spPr>
      </p:pic>
      <p:sp>
        <p:nvSpPr>
          <p:cNvPr id="10" name="Rectangle 9"/>
          <p:cNvSpPr/>
          <p:nvPr/>
        </p:nvSpPr>
        <p:spPr>
          <a:xfrm>
            <a:off x="4191298" y="3422165"/>
            <a:ext cx="11190727"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079" y="3554218"/>
            <a:ext cx="1547001" cy="1417429"/>
          </a:xfrm>
          <a:prstGeom prst="rect">
            <a:avLst/>
          </a:prstGeom>
        </p:spPr>
      </p:pic>
      <p:sp>
        <p:nvSpPr>
          <p:cNvPr id="16" name="Rounded Rectangle 15"/>
          <p:cNvSpPr/>
          <p:nvPr/>
        </p:nvSpPr>
        <p:spPr>
          <a:xfrm>
            <a:off x="1689704" y="5815058"/>
            <a:ext cx="2895600" cy="949732"/>
          </a:xfrm>
          <a:prstGeom prst="roundRect">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4 </a:t>
            </a:r>
            <a:r>
              <a:rPr lang="en-US" sz="4000" dirty="0" err="1" smtClean="0">
                <a:latin typeface="Arial" panose="020B0604020202020204" pitchFamily="34" charset="0"/>
                <a:cs typeface="Arial" panose="020B0604020202020204" pitchFamily="34" charset="0"/>
              </a:rPr>
              <a:t>loại</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7917" y="5119960"/>
            <a:ext cx="3543300" cy="3543300"/>
          </a:xfrm>
          <a:prstGeom prst="rect">
            <a:avLst/>
          </a:prstGeom>
        </p:spPr>
      </p:pic>
      <p:sp>
        <p:nvSpPr>
          <p:cNvPr id="19" name="TextBox 18"/>
          <p:cNvSpPr txBox="1"/>
          <p:nvPr/>
        </p:nvSpPr>
        <p:spPr>
          <a:xfrm>
            <a:off x="8472641" y="5815058"/>
            <a:ext cx="2607889" cy="1824923"/>
          </a:xfrm>
          <a:prstGeom prst="rect">
            <a:avLst/>
          </a:prstGeom>
          <a:noFill/>
        </p:spPr>
        <p:txBody>
          <a:bodyPr wrap="square" rtlCol="0">
            <a:spAutoFit/>
          </a:bodyPr>
          <a:lstStyle/>
          <a:p>
            <a:pPr>
              <a:lnSpc>
                <a:spcPct val="150000"/>
              </a:lnSpc>
            </a:pPr>
            <a:r>
              <a:rPr lang="en-US" sz="4000" dirty="0" err="1" smtClean="0">
                <a:solidFill>
                  <a:srgbClr val="002060"/>
                </a:solidFill>
                <a:latin typeface="Arial" panose="020B0604020202020204" pitchFamily="34" charset="0"/>
                <a:cs typeface="Arial" panose="020B0604020202020204" pitchFamily="34" charset="0"/>
              </a:rPr>
              <a:t>Máy</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tính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để</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bàn</a:t>
            </a:r>
            <a:endParaRPr lang="en-US" sz="4000"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15120438" y="5742104"/>
            <a:ext cx="2156013" cy="1824923"/>
          </a:xfrm>
          <a:prstGeom prst="rect">
            <a:avLst/>
          </a:prstGeom>
          <a:noFill/>
        </p:spPr>
        <p:txBody>
          <a:bodyPr wrap="square" rtlCol="0">
            <a:spAutoFit/>
          </a:bodyPr>
          <a:lstStyle/>
          <a:p>
            <a:pPr algn="just">
              <a:lnSpc>
                <a:spcPct val="150000"/>
              </a:lnSpc>
            </a:pPr>
            <a:r>
              <a:rPr lang="en-US" sz="4000" dirty="0" err="1" smtClean="0">
                <a:solidFill>
                  <a:srgbClr val="C00000"/>
                </a:solidFill>
                <a:latin typeface="Arial" panose="020B0604020202020204" pitchFamily="34" charset="0"/>
                <a:cs typeface="Arial" panose="020B0604020202020204" pitchFamily="34" charset="0"/>
              </a:rPr>
              <a:t>Máy</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tính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xách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tay</a:t>
            </a:r>
            <a:endParaRPr lang="en-US" sz="4000" dirty="0">
              <a:solidFill>
                <a:srgbClr val="C00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4803" y="6891610"/>
            <a:ext cx="4472141" cy="4472141"/>
          </a:xfrm>
          <a:prstGeom prst="rect">
            <a:avLst/>
          </a:prstGeom>
        </p:spPr>
      </p:pic>
      <p:sp>
        <p:nvSpPr>
          <p:cNvPr id="22" name="TextBox 21"/>
          <p:cNvSpPr txBox="1"/>
          <p:nvPr/>
        </p:nvSpPr>
        <p:spPr>
          <a:xfrm>
            <a:off x="4733665" y="8343900"/>
            <a:ext cx="3576847" cy="901593"/>
          </a:xfrm>
          <a:prstGeom prst="rect">
            <a:avLst/>
          </a:prstGeom>
          <a:noFill/>
        </p:spPr>
        <p:txBody>
          <a:bodyPr wrap="square" rtlCol="0">
            <a:spAutoFit/>
          </a:bodyPr>
          <a:lstStyle/>
          <a:p>
            <a:pPr>
              <a:lnSpc>
                <a:spcPct val="150000"/>
              </a:lnSpc>
            </a:pPr>
            <a:r>
              <a:rPr lang="en-US" sz="4000" dirty="0" err="1" smtClean="0">
                <a:solidFill>
                  <a:srgbClr val="C00000"/>
                </a:solidFill>
                <a:latin typeface="Arial" panose="020B0604020202020204" pitchFamily="34" charset="0"/>
                <a:cs typeface="Arial" panose="020B0604020202020204" pitchFamily="34" charset="0"/>
              </a:rPr>
              <a:t>Máy</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tính</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a:t>
            </a:r>
            <a:r>
              <a:rPr lang="en-US" sz="4000" dirty="0" err="1" smtClean="0">
                <a:solidFill>
                  <a:srgbClr val="C00000"/>
                </a:solidFill>
                <a:latin typeface="Arial" panose="020B0604020202020204" pitchFamily="34" charset="0"/>
                <a:cs typeface="Arial" panose="020B0604020202020204" pitchFamily="34" charset="0"/>
              </a:rPr>
              <a:t>ảng</a:t>
            </a:r>
            <a:endParaRPr lang="en-US" sz="4000"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37697" y="7925013"/>
            <a:ext cx="2361987" cy="2361987"/>
          </a:xfrm>
          <a:prstGeom prst="rect">
            <a:avLst/>
          </a:prstGeom>
        </p:spPr>
      </p:pic>
      <p:sp>
        <p:nvSpPr>
          <p:cNvPr id="24" name="TextBox 23"/>
          <p:cNvSpPr txBox="1"/>
          <p:nvPr/>
        </p:nvSpPr>
        <p:spPr>
          <a:xfrm>
            <a:off x="14623830" y="7995484"/>
            <a:ext cx="2786563" cy="1824923"/>
          </a:xfrm>
          <a:prstGeom prst="rect">
            <a:avLst/>
          </a:prstGeom>
          <a:noFill/>
        </p:spPr>
        <p:txBody>
          <a:bodyPr wrap="square" rtlCol="0">
            <a:spAutoFit/>
          </a:bodyPr>
          <a:lstStyle/>
          <a:p>
            <a:pPr>
              <a:lnSpc>
                <a:spcPct val="150000"/>
              </a:lnSpc>
            </a:pPr>
            <a:r>
              <a:rPr lang="en-US" sz="4000" dirty="0" err="1" smtClean="0">
                <a:solidFill>
                  <a:srgbClr val="002060"/>
                </a:solidFill>
                <a:latin typeface="Arial" panose="020B0604020202020204" pitchFamily="34" charset="0"/>
                <a:cs typeface="Arial" panose="020B0604020202020204" pitchFamily="34" charset="0"/>
              </a:rPr>
              <a:t>Điện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thoại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thông</a:t>
            </a:r>
            <a:r>
              <a:rPr lang="en-US" sz="4000" dirty="0" smtClean="0">
                <a:solidFill>
                  <a:srgbClr val="002060"/>
                </a:solidFill>
                <a:latin typeface="Arial" panose="020B0604020202020204" pitchFamily="34" charset="0"/>
                <a:cs typeface="Arial" panose="020B0604020202020204" pitchFamily="34" charset="0"/>
              </a:rPr>
              <a:t> minh</a:t>
            </a:r>
            <a:endParaRPr lang="en-US" sz="4000" dirty="0">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71865" y="0"/>
            <a:ext cx="2071756" cy="3061526"/>
          </a:xfrm>
          <a:prstGeom prst="rect">
            <a:avLst/>
          </a:prstGeom>
        </p:spPr>
      </p:pic>
    </p:spTree>
    <p:extLst>
      <p:ext uri="{BB962C8B-B14F-4D97-AF65-F5344CB8AC3E}">
        <p14:creationId xmlns:p14="http://schemas.microsoft.com/office/powerpoint/2010/main" val="344597802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strVal val="#ppt_w+.3"/>
                                          </p:val>
                                        </p:tav>
                                        <p:tav tm="100000">
                                          <p:val>
                                            <p:strVal val="#ppt_w"/>
                                          </p:val>
                                        </p:tav>
                                      </p:tavLst>
                                    </p:anim>
                                    <p:anim calcmode="lin" valueType="num">
                                      <p:cBhvr>
                                        <p:cTn id="32" dur="500" fill="hold"/>
                                        <p:tgtEl>
                                          <p:spTgt spid="18"/>
                                        </p:tgtEl>
                                        <p:attrNameLst>
                                          <p:attrName>ppt_h</p:attrName>
                                        </p:attrNameLst>
                                      </p:cBhvr>
                                      <p:tavLst>
                                        <p:tav tm="0">
                                          <p:val>
                                            <p:strVal val="#ppt_h"/>
                                          </p:val>
                                        </p:tav>
                                        <p:tav tm="100000">
                                          <p:val>
                                            <p:strVal val="#ppt_h"/>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p:tgtEl>
                                          <p:spTgt spid="19"/>
                                        </p:tgtEl>
                                        <p:attrNameLst>
                                          <p:attrName>ppt_x</p:attrName>
                                        </p:attrNameLst>
                                      </p:cBhvr>
                                      <p:tavLst>
                                        <p:tav tm="0">
                                          <p:val>
                                            <p:strVal val="#ppt_x-#ppt_w*1.125000"/>
                                          </p:val>
                                        </p:tav>
                                        <p:tav tm="100000">
                                          <p:val>
                                            <p:strVal val="#ppt_x"/>
                                          </p:val>
                                        </p:tav>
                                      </p:tavLst>
                                    </p:anim>
                                    <p:animEffect transition="in" filter="wipe(righ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6" grpId="0" animBg="1"/>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6" name="Group 6"/>
          <p:cNvGrpSpPr/>
          <p:nvPr/>
        </p:nvGrpSpPr>
        <p:grpSpPr>
          <a:xfrm>
            <a:off x="1289520" y="2789049"/>
            <a:ext cx="10216680" cy="6393052"/>
            <a:chOff x="0" y="0"/>
            <a:chExt cx="9336045" cy="2510846"/>
          </a:xfrm>
        </p:grpSpPr>
        <p:sp>
          <p:nvSpPr>
            <p:cNvPr id="7" name="Freeform 7"/>
            <p:cNvSpPr/>
            <p:nvPr/>
          </p:nvSpPr>
          <p:spPr>
            <a:xfrm>
              <a:off x="-9098" y="-6509"/>
              <a:ext cx="9350375" cy="2542899"/>
            </a:xfrm>
            <a:custGeom>
              <a:avLst/>
              <a:gdLst/>
              <a:ahLst/>
              <a:cxnLst/>
              <a:rect l="l" t="t" r="r" b="b"/>
              <a:pathLst>
                <a:path w="9350375" h="2542899">
                  <a:moveTo>
                    <a:pt x="63030" y="1949346"/>
                  </a:moveTo>
                  <a:cubicBezTo>
                    <a:pt x="63030" y="1949346"/>
                    <a:pt x="0" y="1702782"/>
                    <a:pt x="10218" y="1214762"/>
                  </a:cubicBezTo>
                  <a:cubicBezTo>
                    <a:pt x="18651" y="990971"/>
                    <a:pt x="65033" y="645332"/>
                    <a:pt x="65033" y="645332"/>
                  </a:cubicBezTo>
                  <a:cubicBezTo>
                    <a:pt x="82233" y="502466"/>
                    <a:pt x="56685" y="337866"/>
                    <a:pt x="181385" y="223925"/>
                  </a:cubicBezTo>
                  <a:cubicBezTo>
                    <a:pt x="346794" y="72788"/>
                    <a:pt x="621643" y="0"/>
                    <a:pt x="8457302" y="6965"/>
                  </a:cubicBezTo>
                  <a:lnTo>
                    <a:pt x="8457303" y="6965"/>
                  </a:lnTo>
                  <a:cubicBezTo>
                    <a:pt x="8674050" y="16819"/>
                    <a:pt x="8878365" y="36481"/>
                    <a:pt x="9012554" y="101690"/>
                  </a:cubicBezTo>
                  <a:cubicBezTo>
                    <a:pt x="9268599" y="226120"/>
                    <a:pt x="9350375" y="459160"/>
                    <a:pt x="9344887" y="704684"/>
                  </a:cubicBezTo>
                  <a:cubicBezTo>
                    <a:pt x="9344887" y="704684"/>
                    <a:pt x="9301599" y="1013073"/>
                    <a:pt x="9309033" y="1248607"/>
                  </a:cubicBezTo>
                  <a:cubicBezTo>
                    <a:pt x="9316156" y="1691147"/>
                    <a:pt x="9323312" y="1886750"/>
                    <a:pt x="9323312" y="1886750"/>
                  </a:cubicBezTo>
                  <a:cubicBezTo>
                    <a:pt x="9306631" y="2102482"/>
                    <a:pt x="9191987" y="2313094"/>
                    <a:pt x="8995118" y="2424718"/>
                  </a:cubicBezTo>
                  <a:cubicBezTo>
                    <a:pt x="8844766" y="2509967"/>
                    <a:pt x="8646735" y="2525065"/>
                    <a:pt x="6874210" y="2514323"/>
                  </a:cubicBezTo>
                  <a:lnTo>
                    <a:pt x="6874112" y="2514323"/>
                  </a:lnTo>
                  <a:cubicBezTo>
                    <a:pt x="645952" y="2509046"/>
                    <a:pt x="384604" y="2542899"/>
                    <a:pt x="254278" y="2433742"/>
                  </a:cubicBezTo>
                  <a:cubicBezTo>
                    <a:pt x="145767" y="2342857"/>
                    <a:pt x="81795" y="2149545"/>
                    <a:pt x="63030" y="1949346"/>
                  </a:cubicBezTo>
                  <a:close/>
                </a:path>
              </a:pathLst>
            </a:custGeom>
            <a:solidFill>
              <a:srgbClr val="FFE8E5"/>
            </a:solidFill>
          </p:spPr>
        </p:sp>
      </p:grpSp>
      <p:grpSp>
        <p:nvGrpSpPr>
          <p:cNvPr id="8" name="Group 8"/>
          <p:cNvGrpSpPr/>
          <p:nvPr/>
        </p:nvGrpSpPr>
        <p:grpSpPr>
          <a:xfrm>
            <a:off x="1908869" y="963250"/>
            <a:ext cx="11807132" cy="1153465"/>
            <a:chOff x="0" y="0"/>
            <a:chExt cx="17556646" cy="2216503"/>
          </a:xfrm>
        </p:grpSpPr>
        <p:sp>
          <p:nvSpPr>
            <p:cNvPr id="9" name="Freeform 9"/>
            <p:cNvSpPr/>
            <p:nvPr/>
          </p:nvSpPr>
          <p:spPr>
            <a:xfrm>
              <a:off x="-9098" y="-6509"/>
              <a:ext cx="17570977" cy="2248556"/>
            </a:xfrm>
            <a:custGeom>
              <a:avLst/>
              <a:gdLst/>
              <a:ahLst/>
              <a:cxnLst/>
              <a:rect l="l" t="t" r="r" b="b"/>
              <a:pathLst>
                <a:path w="17570977"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6677904" y="6965"/>
                  </a:cubicBezTo>
                  <a:lnTo>
                    <a:pt x="16677904" y="6965"/>
                  </a:lnTo>
                  <a:cubicBezTo>
                    <a:pt x="16894652" y="16819"/>
                    <a:pt x="17098966" y="36481"/>
                    <a:pt x="17233155" y="101690"/>
                  </a:cubicBezTo>
                  <a:cubicBezTo>
                    <a:pt x="17489202" y="226120"/>
                    <a:pt x="17570976" y="459160"/>
                    <a:pt x="17565488" y="704684"/>
                  </a:cubicBezTo>
                  <a:cubicBezTo>
                    <a:pt x="17565488" y="704684"/>
                    <a:pt x="17522201" y="1013073"/>
                    <a:pt x="17529633" y="1248607"/>
                  </a:cubicBezTo>
                  <a:cubicBezTo>
                    <a:pt x="17536757" y="1396804"/>
                    <a:pt x="17543913" y="1592407"/>
                    <a:pt x="17543913" y="1592407"/>
                  </a:cubicBezTo>
                  <a:cubicBezTo>
                    <a:pt x="17527232" y="1808139"/>
                    <a:pt x="17412588" y="2018751"/>
                    <a:pt x="17215719" y="2130375"/>
                  </a:cubicBezTo>
                  <a:cubicBezTo>
                    <a:pt x="17065367" y="2215624"/>
                    <a:pt x="16867337" y="2230722"/>
                    <a:pt x="13421096" y="2219980"/>
                  </a:cubicBezTo>
                  <a:lnTo>
                    <a:pt x="13420893" y="2219980"/>
                  </a:lnTo>
                  <a:cubicBezTo>
                    <a:pt x="645952" y="2214703"/>
                    <a:pt x="384604" y="2248556"/>
                    <a:pt x="254278" y="2139399"/>
                  </a:cubicBezTo>
                  <a:cubicBezTo>
                    <a:pt x="145767" y="2048514"/>
                    <a:pt x="81795" y="1855202"/>
                    <a:pt x="63030" y="1655003"/>
                  </a:cubicBezTo>
                  <a:close/>
                </a:path>
              </a:pathLst>
            </a:custGeom>
            <a:solidFill>
              <a:srgbClr val="B6DBCB"/>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626919">
            <a:off x="-1729861" y="-2624402"/>
            <a:ext cx="5013059" cy="397284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95545" y="6672667"/>
            <a:ext cx="499815" cy="49981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55794" y="879866"/>
            <a:ext cx="597596" cy="597596"/>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100000">
            <a:off x="6684986" y="9481907"/>
            <a:ext cx="479381" cy="47938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17658">
            <a:off x="17353578" y="8425539"/>
            <a:ext cx="903490" cy="343326"/>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899766">
            <a:off x="417082" y="2816182"/>
            <a:ext cx="850899" cy="278476"/>
          </a:xfrm>
          <a:prstGeom prst="rect">
            <a:avLst/>
          </a:prstGeom>
        </p:spPr>
      </p:pic>
      <p:sp>
        <p:nvSpPr>
          <p:cNvPr id="17" name="TextBox 17"/>
          <p:cNvSpPr txBox="1"/>
          <p:nvPr/>
        </p:nvSpPr>
        <p:spPr>
          <a:xfrm>
            <a:off x="2209800" y="1387106"/>
            <a:ext cx="11201400" cy="384721"/>
          </a:xfrm>
          <a:prstGeom prst="rect">
            <a:avLst/>
          </a:prstGeom>
        </p:spPr>
        <p:txBody>
          <a:bodyPr wrap="square" lIns="0" tIns="0" rIns="0" bIns="0" rtlCol="0" anchor="t">
            <a:spAutoFit/>
          </a:bodyPr>
          <a:lstStyle/>
          <a:p>
            <a:pPr algn="ctr">
              <a:lnSpc>
                <a:spcPts val="2999"/>
              </a:lnSpc>
            </a:pPr>
            <a:r>
              <a:rPr lang="en-US" sz="4000" b="1" i="1" dirty="0" smtClean="0">
                <a:solidFill>
                  <a:srgbClr val="231F20"/>
                </a:solidFill>
                <a:latin typeface="Arial" panose="020B0604020202020204" pitchFamily="34" charset="0"/>
                <a:cs typeface="Arial" panose="020B0604020202020204" pitchFamily="34" charset="0"/>
              </a:rPr>
              <a:t>Chia </a:t>
            </a:r>
            <a:r>
              <a:rPr lang="en-US" sz="4000" b="1" i="1" dirty="0" err="1" smtClean="0">
                <a:solidFill>
                  <a:srgbClr val="231F20"/>
                </a:solidFill>
                <a:latin typeface="Arial" panose="020B0604020202020204" pitchFamily="34" charset="0"/>
                <a:cs typeface="Arial" panose="020B0604020202020204" pitchFamily="34" charset="0"/>
              </a:rPr>
              <a:t>lớp</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thành</a:t>
            </a:r>
            <a:r>
              <a:rPr lang="en-US" sz="4000" b="1" i="1" dirty="0" smtClean="0">
                <a:solidFill>
                  <a:srgbClr val="231F20"/>
                </a:solidFill>
                <a:latin typeface="Arial" panose="020B0604020202020204" pitchFamily="34" charset="0"/>
                <a:cs typeface="Arial" panose="020B0604020202020204" pitchFamily="34" charset="0"/>
              </a:rPr>
              <a:t> 4 </a:t>
            </a:r>
            <a:r>
              <a:rPr lang="en-US" sz="4000" b="1" i="1" dirty="0" err="1" smtClean="0">
                <a:solidFill>
                  <a:srgbClr val="231F20"/>
                </a:solidFill>
                <a:latin typeface="Arial" panose="020B0604020202020204" pitchFamily="34" charset="0"/>
                <a:cs typeface="Arial" panose="020B0604020202020204" pitchFamily="34" charset="0"/>
              </a:rPr>
              <a:t>nhóm</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và</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trả</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lời</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các</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câu</a:t>
            </a:r>
            <a:r>
              <a:rPr lang="en-US" sz="4000" b="1" i="1" dirty="0" smtClean="0">
                <a:solidFill>
                  <a:srgbClr val="231F20"/>
                </a:solidFill>
                <a:latin typeface="Arial" panose="020B0604020202020204" pitchFamily="34" charset="0"/>
                <a:cs typeface="Arial" panose="020B0604020202020204" pitchFamily="34" charset="0"/>
              </a:rPr>
              <a:t> </a:t>
            </a:r>
            <a:r>
              <a:rPr lang="en-US" sz="4000" b="1" i="1" dirty="0" err="1" smtClean="0">
                <a:solidFill>
                  <a:srgbClr val="231F20"/>
                </a:solidFill>
                <a:latin typeface="Arial" panose="020B0604020202020204" pitchFamily="34" charset="0"/>
                <a:cs typeface="Arial" panose="020B0604020202020204" pitchFamily="34" charset="0"/>
              </a:rPr>
              <a:t>hỏi</a:t>
            </a:r>
            <a:r>
              <a:rPr lang="en-US" sz="4000" b="1" i="1" dirty="0" smtClean="0">
                <a:solidFill>
                  <a:srgbClr val="231F20"/>
                </a:solidFill>
                <a:latin typeface="Arial" panose="020B0604020202020204" pitchFamily="34" charset="0"/>
                <a:cs typeface="Arial" panose="020B0604020202020204" pitchFamily="34" charset="0"/>
              </a:rPr>
              <a:t>:</a:t>
            </a:r>
            <a:endParaRPr lang="en-US" sz="4000" b="1" i="1" dirty="0">
              <a:solidFill>
                <a:srgbClr val="231F20"/>
              </a:solidFill>
              <a:latin typeface="Arial" panose="020B0604020202020204" pitchFamily="34" charset="0"/>
              <a:cs typeface="Arial" panose="020B0604020202020204" pitchFamily="34" charset="0"/>
            </a:endParaRPr>
          </a:p>
        </p:txBody>
      </p:sp>
      <p:sp>
        <p:nvSpPr>
          <p:cNvPr id="19" name="Rectangle 18"/>
          <p:cNvSpPr/>
          <p:nvPr/>
        </p:nvSpPr>
        <p:spPr>
          <a:xfrm>
            <a:off x="1668644" y="3074119"/>
            <a:ext cx="9608956" cy="5632311"/>
          </a:xfrm>
          <a:prstGeom prst="rect">
            <a:avLst/>
          </a:prstGeom>
        </p:spPr>
        <p:txBody>
          <a:bodyPr wrap="square">
            <a:spAutoFit/>
          </a:bodyPr>
          <a:lstStyle/>
          <a:p>
            <a:pPr algn="just">
              <a:lnSpc>
                <a:spcPct val="150000"/>
              </a:lnSpc>
              <a:spcAft>
                <a:spcPts val="0"/>
              </a:spcAft>
            </a:pPr>
            <a:r>
              <a:rPr lang="en-US" sz="4000" b="1" dirty="0"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4000" b="1" dirty="0">
                <a:solidFill>
                  <a:srgbClr val="002060"/>
                </a:solidFill>
                <a:latin typeface="Arial" panose="020B0604020202020204" pitchFamily="34" charset="0"/>
                <a:ea typeface="Calibri" panose="020F0502020204030204" pitchFamily="34" charset="0"/>
                <a:cs typeface="Arial" panose="020B0604020202020204" pitchFamily="34" charset="0"/>
              </a:rPr>
              <a:t> 1: </a:t>
            </a:r>
            <a:endParaRPr lang="en-US" sz="4000" b="1"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Máy</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ở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SGK </a:t>
            </a:r>
            <a:r>
              <a:rPr lang="en-US" sz="4000" dirty="0" err="1">
                <a:latin typeface="Arial" panose="020B0604020202020204" pitchFamily="34" charset="0"/>
                <a:ea typeface="Calibri" panose="020F0502020204030204" pitchFamily="34" charset="0"/>
                <a:cs typeface="Arial" panose="020B0604020202020204" pitchFamily="34" charset="0"/>
              </a:rPr>
              <a:t>tên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Gồm</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Các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Máy</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ở </a:t>
            </a:r>
            <a:r>
              <a:rPr lang="en-US" sz="4000" dirty="0" err="1">
                <a:latin typeface="Arial" panose="020B0604020202020204" pitchFamily="34" charset="0"/>
                <a:ea typeface="Calibri" panose="020F0502020204030204" pitchFamily="34" charset="0"/>
                <a:cs typeface="Arial" panose="020B0604020202020204" pitchFamily="34" charset="0"/>
              </a:rPr>
              <a:t>đâu</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a:picLocks noChangeAspect="1"/>
          </p:cNvPicPr>
          <p:nvPr/>
        </p:nvPicPr>
        <p:blipFill>
          <a:blip r:embed="rId22">
            <a:extLst>
              <a:ext uri="{BEBA8EAE-BF5A-486C-A8C5-ECC9F3942E4B}">
                <a14:imgProps xmlns:a14="http://schemas.microsoft.com/office/drawing/2010/main">
                  <a14:imgLayer r:embed="rId23">
                    <a14:imgEffect>
                      <a14:sharpenSoften amount="25000"/>
                    </a14:imgEffect>
                  </a14:imgLayer>
                </a14:imgProps>
              </a:ext>
              <a:ext uri="{28A0092B-C50C-407E-A947-70E740481C1C}">
                <a14:useLocalDpi xmlns:a14="http://schemas.microsoft.com/office/drawing/2010/main" val="0"/>
              </a:ext>
            </a:extLst>
          </a:blip>
          <a:stretch>
            <a:fillRect/>
          </a:stretch>
        </p:blipFill>
        <p:spPr>
          <a:xfrm>
            <a:off x="11682895" y="3467100"/>
            <a:ext cx="6122428" cy="4081617"/>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6842" y="1515988"/>
            <a:ext cx="9821391" cy="819951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7332" y="800100"/>
            <a:ext cx="6177299" cy="51054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052550" y="2904267"/>
            <a:ext cx="413501" cy="69789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505482" y="7991483"/>
            <a:ext cx="1150045" cy="1462696"/>
          </a:xfrm>
          <a:prstGeom prst="rect">
            <a:avLst/>
          </a:prstGeom>
        </p:spPr>
      </p:pic>
      <p:sp>
        <p:nvSpPr>
          <p:cNvPr id="12" name="TextBox 12"/>
          <p:cNvSpPr txBox="1"/>
          <p:nvPr/>
        </p:nvSpPr>
        <p:spPr>
          <a:xfrm>
            <a:off x="1143000" y="475698"/>
            <a:ext cx="2781300" cy="974626"/>
          </a:xfrm>
          <a:prstGeom prst="rect">
            <a:avLst/>
          </a:prstGeom>
        </p:spPr>
        <p:txBody>
          <a:bodyPr wrap="square" lIns="0" tIns="0" rIns="0" bIns="0" rtlCol="0" anchor="t">
            <a:spAutoFit/>
          </a:bodyPr>
          <a:lstStyle/>
          <a:p>
            <a:pPr>
              <a:lnSpc>
                <a:spcPts val="7600"/>
              </a:lnSpc>
            </a:pPr>
            <a:r>
              <a:rPr lang="en-US" sz="4400" b="1" dirty="0" err="1" smtClean="0">
                <a:solidFill>
                  <a:srgbClr val="95578C"/>
                </a:solidFill>
                <a:latin typeface="Arial" panose="020B0604020202020204" pitchFamily="34" charset="0"/>
                <a:cs typeface="Arial" panose="020B0604020202020204" pitchFamily="34" charset="0"/>
              </a:rPr>
              <a:t>Nhóm</a:t>
            </a:r>
            <a:r>
              <a:rPr lang="en-US" sz="4400" b="1" dirty="0" smtClean="0">
                <a:solidFill>
                  <a:srgbClr val="95578C"/>
                </a:solidFill>
                <a:latin typeface="Arial" panose="020B0604020202020204" pitchFamily="34" charset="0"/>
                <a:cs typeface="Arial" panose="020B0604020202020204" pitchFamily="34" charset="0"/>
              </a:rPr>
              <a:t> 2</a:t>
            </a:r>
            <a:endParaRPr lang="en-US" sz="4400" b="1" dirty="0">
              <a:solidFill>
                <a:srgbClr val="95578C"/>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11506200" y="1188841"/>
            <a:ext cx="5598850" cy="3699824"/>
          </a:xfrm>
          <a:prstGeom prst="rect">
            <a:avLst/>
          </a:prstGeom>
        </p:spPr>
      </p:pic>
      <p:sp>
        <p:nvSpPr>
          <p:cNvPr id="17" name="Rectangle 16"/>
          <p:cNvSpPr/>
          <p:nvPr/>
        </p:nvSpPr>
        <p:spPr>
          <a:xfrm>
            <a:off x="1511527" y="3253213"/>
            <a:ext cx="8749240" cy="590931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Máy tính ở Hình 3 trong SGK tên là gì</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Gồm </a:t>
            </a:r>
            <a:r>
              <a:rPr lang="vi-VN" sz="3600" dirty="0">
                <a:latin typeface="Arial" panose="020B0604020202020204" pitchFamily="34" charset="0"/>
                <a:cs typeface="Arial" panose="020B0604020202020204" pitchFamily="34" charset="0"/>
              </a:rPr>
              <a:t>các bộ phận nào?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Bàn </a:t>
            </a:r>
            <a:r>
              <a:rPr lang="vi-VN" sz="3600" dirty="0">
                <a:latin typeface="Arial" panose="020B0604020202020204" pitchFamily="34" charset="0"/>
                <a:cs typeface="Arial" panose="020B0604020202020204" pitchFamily="34" charset="0"/>
              </a:rPr>
              <a:t>phím, vùng chuột cảm ứng được gắn liền với bộ phận nào?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So </a:t>
            </a:r>
            <a:r>
              <a:rPr lang="vi-VN" sz="3600" dirty="0">
                <a:latin typeface="Arial" panose="020B0604020202020204" pitchFamily="34" charset="0"/>
                <a:cs typeface="Arial" panose="020B0604020202020204" pitchFamily="34" charset="0"/>
              </a:rPr>
              <a:t>với máy tính để bàn thì máy tính xách tay nặng hay nhẹ hơn? Nhỏ hơn hay lớn </a:t>
            </a:r>
            <a:r>
              <a:rPr lang="vi-VN" sz="3600" dirty="0"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25400" y="6371530"/>
            <a:ext cx="3793750" cy="3268241"/>
          </a:xfrm>
          <a:prstGeom prst="rect">
            <a:avLst/>
          </a:prstGeom>
        </p:spPr>
      </p:pic>
    </p:spTree>
    <p:extLst>
      <p:ext uri="{BB962C8B-B14F-4D97-AF65-F5344CB8AC3E}">
        <p14:creationId xmlns:p14="http://schemas.microsoft.com/office/powerpoint/2010/main" val="9671905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2" presetClass="entr" presetSubtype="4"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additive="base">
                                        <p:cTn id="34"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7">
                                            <p:txEl>
                                              <p:pRg st="0" end="0"/>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 calcmode="lin" valueType="num">
                                      <p:cBhvr additive="base">
                                        <p:cTn id="38"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39" dur="500"/>
                                        <p:tgtEl>
                                          <p:spTgt spid="17">
                                            <p:txEl>
                                              <p:pRg st="1" end="1"/>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 calcmode="lin" valueType="num">
                                      <p:cBhvr additive="base">
                                        <p:cTn id="42"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up)">
                                      <p:cBhvr>
                                        <p:cTn id="43" dur="500"/>
                                        <p:tgtEl>
                                          <p:spTgt spid="17">
                                            <p:txEl>
                                              <p:pRg st="2" end="2"/>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17">
                                            <p:txEl>
                                              <p:pRg st="3" end="3"/>
                                            </p:txEl>
                                          </p:spTgt>
                                        </p:tgtEl>
                                        <p:attrNameLst>
                                          <p:attrName>style.visibility</p:attrName>
                                        </p:attrNameLst>
                                      </p:cBhvr>
                                      <p:to>
                                        <p:strVal val="visible"/>
                                      </p:to>
                                    </p:set>
                                    <p:anim calcmode="lin" valueType="num">
                                      <p:cBhvr additive="base">
                                        <p:cTn id="46"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up)">
                                      <p:cBhvr>
                                        <p:cTn id="4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90665" y="7740893"/>
            <a:ext cx="12216315" cy="1157218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0611">
            <a:off x="1497724" y="996042"/>
            <a:ext cx="4350310" cy="35039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71665" y="2618220"/>
            <a:ext cx="10627145" cy="9307079"/>
          </a:xfrm>
          <a:prstGeom prst="rect">
            <a:avLst/>
          </a:prstGeom>
        </p:spPr>
      </p:pic>
      <p:grpSp>
        <p:nvGrpSpPr>
          <p:cNvPr id="6" name="Group 6"/>
          <p:cNvGrpSpPr/>
          <p:nvPr/>
        </p:nvGrpSpPr>
        <p:grpSpPr>
          <a:xfrm>
            <a:off x="9368794" y="1030706"/>
            <a:ext cx="6004796" cy="1569428"/>
            <a:chOff x="0" y="0"/>
            <a:chExt cx="7576467" cy="2216503"/>
          </a:xfrm>
        </p:grpSpPr>
        <p:sp>
          <p:nvSpPr>
            <p:cNvPr id="7" name="Freeform 7"/>
            <p:cNvSpPr/>
            <p:nvPr/>
          </p:nvSpPr>
          <p:spPr>
            <a:xfrm>
              <a:off x="-9098" y="-6509"/>
              <a:ext cx="7590798" cy="2248556"/>
            </a:xfrm>
            <a:custGeom>
              <a:avLst/>
              <a:gdLst/>
              <a:ahLst/>
              <a:cxnLst/>
              <a:rect l="l" t="t" r="r" b="b"/>
              <a:pathLst>
                <a:path w="7590798"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697725" y="6965"/>
                  </a:cubicBezTo>
                  <a:lnTo>
                    <a:pt x="6697726" y="6965"/>
                  </a:lnTo>
                  <a:cubicBezTo>
                    <a:pt x="6914473" y="16819"/>
                    <a:pt x="7118788" y="36481"/>
                    <a:pt x="7252976" y="101690"/>
                  </a:cubicBezTo>
                  <a:cubicBezTo>
                    <a:pt x="7509022" y="226120"/>
                    <a:pt x="7590797" y="459160"/>
                    <a:pt x="7585310" y="704684"/>
                  </a:cubicBezTo>
                  <a:cubicBezTo>
                    <a:pt x="7585310" y="704684"/>
                    <a:pt x="7542022" y="1013073"/>
                    <a:pt x="7549455" y="1248607"/>
                  </a:cubicBezTo>
                  <a:cubicBezTo>
                    <a:pt x="7556578" y="1396804"/>
                    <a:pt x="7563735" y="1592407"/>
                    <a:pt x="7563735" y="1592407"/>
                  </a:cubicBezTo>
                  <a:cubicBezTo>
                    <a:pt x="7547053" y="1808139"/>
                    <a:pt x="7432409" y="2018751"/>
                    <a:pt x="7235541" y="2130375"/>
                  </a:cubicBezTo>
                  <a:cubicBezTo>
                    <a:pt x="7085189" y="2215624"/>
                    <a:pt x="6887158" y="2230722"/>
                    <a:pt x="5472882" y="2219980"/>
                  </a:cubicBezTo>
                  <a:lnTo>
                    <a:pt x="5472807" y="2219980"/>
                  </a:lnTo>
                  <a:cubicBezTo>
                    <a:pt x="645952" y="2214703"/>
                    <a:pt x="384604" y="2248556"/>
                    <a:pt x="254278" y="2139399"/>
                  </a:cubicBezTo>
                  <a:cubicBezTo>
                    <a:pt x="145767" y="2048514"/>
                    <a:pt x="81795" y="1855202"/>
                    <a:pt x="63030" y="1655003"/>
                  </a:cubicBezTo>
                  <a:close/>
                </a:path>
              </a:pathLst>
            </a:custGeom>
            <a:solidFill>
              <a:srgbClr val="B6DBCB"/>
            </a:solidFill>
          </p:spPr>
        </p:sp>
      </p:gr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217883" y="748120"/>
            <a:ext cx="785816" cy="80334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35061" y="2231925"/>
            <a:ext cx="650800" cy="62476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018733" y="3699321"/>
            <a:ext cx="522365" cy="52236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614937">
            <a:off x="849619" y="965823"/>
            <a:ext cx="211525" cy="622133"/>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990977" y="2561018"/>
            <a:ext cx="624592" cy="624592"/>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901552" y="824922"/>
            <a:ext cx="309456" cy="309456"/>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211008" y="1041388"/>
            <a:ext cx="399084" cy="399084"/>
          </a:xfrm>
          <a:prstGeom prst="rect">
            <a:avLst/>
          </a:prstGeom>
        </p:spPr>
      </p:pic>
      <p:sp>
        <p:nvSpPr>
          <p:cNvPr id="19" name="TextBox 12"/>
          <p:cNvSpPr txBox="1"/>
          <p:nvPr/>
        </p:nvSpPr>
        <p:spPr>
          <a:xfrm>
            <a:off x="10979010" y="1207263"/>
            <a:ext cx="2781300" cy="859402"/>
          </a:xfrm>
          <a:prstGeom prst="rect">
            <a:avLst/>
          </a:prstGeom>
        </p:spPr>
        <p:txBody>
          <a:bodyPr wrap="square" lIns="0" tIns="0" rIns="0" bIns="0" rtlCol="0" anchor="t">
            <a:spAutoFit/>
          </a:bodyPr>
          <a:lstStyle/>
          <a:p>
            <a:pPr algn="ctr">
              <a:lnSpc>
                <a:spcPts val="7600"/>
              </a:lnSpc>
            </a:pPr>
            <a:r>
              <a:rPr lang="en-US" sz="4400" b="1" dirty="0" err="1" smtClean="0">
                <a:solidFill>
                  <a:srgbClr val="002060"/>
                </a:solidFill>
                <a:latin typeface="Arial" panose="020B0604020202020204" pitchFamily="34" charset="0"/>
                <a:cs typeface="Arial" panose="020B0604020202020204" pitchFamily="34" charset="0"/>
              </a:rPr>
              <a:t>Nhóm</a:t>
            </a:r>
            <a:r>
              <a:rPr lang="en-US" sz="4400" b="1" dirty="0" smtClean="0">
                <a:solidFill>
                  <a:srgbClr val="002060"/>
                </a:solidFill>
                <a:latin typeface="Arial" panose="020B0604020202020204" pitchFamily="34" charset="0"/>
                <a:cs typeface="Arial" panose="020B0604020202020204" pitchFamily="34" charset="0"/>
              </a:rPr>
              <a:t> 3</a:t>
            </a:r>
            <a:endParaRPr lang="en-US" sz="4400" b="1"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5">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tretch>
            <a:fillRect/>
          </a:stretch>
        </p:blipFill>
        <p:spPr>
          <a:xfrm>
            <a:off x="1033262" y="4991100"/>
            <a:ext cx="6238403" cy="397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7931984" y="3251794"/>
            <a:ext cx="9575940" cy="674030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Máy tính ở Hình 4 </a:t>
            </a:r>
            <a:r>
              <a:rPr lang="vi-VN" sz="3600" dirty="0" smtClean="0">
                <a:latin typeface="Arial" panose="020B0604020202020204" pitchFamily="34" charset="0"/>
                <a:cs typeface="Arial" panose="020B0604020202020204" pitchFamily="34" charset="0"/>
              </a:rPr>
              <a:t>tên </a:t>
            </a:r>
            <a:r>
              <a:rPr lang="vi-VN" sz="3600" dirty="0">
                <a:latin typeface="Arial" panose="020B0604020202020204" pitchFamily="34" charset="0"/>
                <a:cs typeface="Arial" panose="020B0604020202020204" pitchFamily="34" charset="0"/>
              </a:rPr>
              <a:t>là gì? </a:t>
            </a:r>
            <a:r>
              <a:rPr lang="vi-VN" sz="3600" dirty="0" smtClean="0">
                <a:latin typeface="Arial" panose="020B0604020202020204" pitchFamily="34" charset="0"/>
                <a:cs typeface="Arial" panose="020B0604020202020204" pitchFamily="34" charset="0"/>
              </a:rPr>
              <a:t>Gồm </a:t>
            </a:r>
            <a:r>
              <a:rPr lang="vi-VN" sz="3600" dirty="0">
                <a:latin typeface="Arial" panose="020B0604020202020204" pitchFamily="34" charset="0"/>
                <a:cs typeface="Arial" panose="020B0604020202020204" pitchFamily="34" charset="0"/>
              </a:rPr>
              <a:t>các bộ phận nào?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So </a:t>
            </a:r>
            <a:r>
              <a:rPr lang="vi-VN" sz="3600" dirty="0">
                <a:latin typeface="Arial" panose="020B0604020202020204" pitchFamily="34" charset="0"/>
                <a:cs typeface="Arial" panose="020B0604020202020204" pitchFamily="34" charset="0"/>
              </a:rPr>
              <a:t>với máy tính xách tay thì kích thước của máy tính bảng như thế nào?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Trông </a:t>
            </a:r>
            <a:r>
              <a:rPr lang="vi-VN" sz="3600" dirty="0">
                <a:latin typeface="Arial" panose="020B0604020202020204" pitchFamily="34" charset="0"/>
                <a:cs typeface="Arial" panose="020B0604020202020204" pitchFamily="34" charset="0"/>
              </a:rPr>
              <a:t>máy tính ở hình 4 giống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gì</a:t>
            </a:r>
            <a:r>
              <a:rPr lang="vi-VN" sz="3600" dirty="0">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Màn </a:t>
            </a:r>
            <a:r>
              <a:rPr lang="vi-VN" sz="3600" dirty="0">
                <a:latin typeface="Arial" panose="020B0604020202020204" pitchFamily="34" charset="0"/>
                <a:cs typeface="Arial" panose="020B0604020202020204" pitchFamily="34" charset="0"/>
              </a:rPr>
              <a:t>hình được gắn với bộ phận nào? </a:t>
            </a:r>
            <a:endParaRPr lang="en-US" sz="36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Sử </a:t>
            </a:r>
            <a:r>
              <a:rPr lang="vi-VN" sz="3600" dirty="0">
                <a:latin typeface="Arial" panose="020B0604020202020204" pitchFamily="34" charset="0"/>
                <a:cs typeface="Arial" panose="020B0604020202020204" pitchFamily="34" charset="0"/>
              </a:rPr>
              <a:t>dụng màn hình cảm ứng như thế nào? Sử dụng bàn phím ảo như thế nào?</a:t>
            </a:r>
            <a:endParaRPr lang="en-US" sz="3600" dirty="0">
              <a:latin typeface="Arial" panose="020B0604020202020204" pitchFamily="34" charset="0"/>
              <a:cs typeface="Arial" panose="020B0604020202020204" pitchFamily="34" charset="0"/>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heckerboard(across)">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2" presetClass="entr" presetSubtype="1" fill="hold" nodeType="with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23">
                                            <p:txEl>
                                              <p:pRg st="0" end="0"/>
                                            </p:txEl>
                                          </p:spTgt>
                                        </p:tgtEl>
                                      </p:cBhvr>
                                    </p:animEffect>
                                  </p:childTnLst>
                                </p:cTn>
                              </p:par>
                              <p:par>
                                <p:cTn id="34" presetID="12" presetClass="entr" presetSubtype="1" fill="hold" nodeType="with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 calcmode="lin" valueType="num">
                                      <p:cBhvr additive="base">
                                        <p:cTn id="36" dur="500"/>
                                        <p:tgtEl>
                                          <p:spTgt spid="23">
                                            <p:txEl>
                                              <p:pRg st="1" end="1"/>
                                            </p:txEl>
                                          </p:spTgt>
                                        </p:tgtEl>
                                        <p:attrNameLst>
                                          <p:attrName>ppt_y</p:attrName>
                                        </p:attrNameLst>
                                      </p:cBhvr>
                                      <p:tavLst>
                                        <p:tav tm="0">
                                          <p:val>
                                            <p:strVal val="#ppt_y-#ppt_h*1.125000"/>
                                          </p:val>
                                        </p:tav>
                                        <p:tav tm="100000">
                                          <p:val>
                                            <p:strVal val="#ppt_y"/>
                                          </p:val>
                                        </p:tav>
                                      </p:tavLst>
                                    </p:anim>
                                    <p:animEffect transition="in" filter="wipe(down)">
                                      <p:cBhvr>
                                        <p:cTn id="37" dur="500"/>
                                        <p:tgtEl>
                                          <p:spTgt spid="23">
                                            <p:txEl>
                                              <p:pRg st="1" end="1"/>
                                            </p:txEl>
                                          </p:spTgt>
                                        </p:tgtEl>
                                      </p:cBhvr>
                                    </p:animEffect>
                                  </p:childTnLst>
                                </p:cTn>
                              </p:par>
                              <p:par>
                                <p:cTn id="38" presetID="12" presetClass="entr" presetSubtype="1" fill="hold" nodeType="withEffect">
                                  <p:stCondLst>
                                    <p:cond delay="0"/>
                                  </p:stCondLst>
                                  <p:childTnLst>
                                    <p:set>
                                      <p:cBhvr>
                                        <p:cTn id="39" dur="1" fill="hold">
                                          <p:stCondLst>
                                            <p:cond delay="0"/>
                                          </p:stCondLst>
                                        </p:cTn>
                                        <p:tgtEl>
                                          <p:spTgt spid="23">
                                            <p:txEl>
                                              <p:pRg st="2" end="2"/>
                                            </p:txEl>
                                          </p:spTgt>
                                        </p:tgtEl>
                                        <p:attrNameLst>
                                          <p:attrName>style.visibility</p:attrName>
                                        </p:attrNameLst>
                                      </p:cBhvr>
                                      <p:to>
                                        <p:strVal val="visible"/>
                                      </p:to>
                                    </p:set>
                                    <p:anim calcmode="lin" valueType="num">
                                      <p:cBhvr additive="base">
                                        <p:cTn id="40" dur="500"/>
                                        <p:tgtEl>
                                          <p:spTgt spid="23">
                                            <p:txEl>
                                              <p:pRg st="2" end="2"/>
                                            </p:txEl>
                                          </p:spTgt>
                                        </p:tgtEl>
                                        <p:attrNameLst>
                                          <p:attrName>ppt_y</p:attrName>
                                        </p:attrNameLst>
                                      </p:cBhvr>
                                      <p:tavLst>
                                        <p:tav tm="0">
                                          <p:val>
                                            <p:strVal val="#ppt_y-#ppt_h*1.125000"/>
                                          </p:val>
                                        </p:tav>
                                        <p:tav tm="100000">
                                          <p:val>
                                            <p:strVal val="#ppt_y"/>
                                          </p:val>
                                        </p:tav>
                                      </p:tavLst>
                                    </p:anim>
                                    <p:animEffect transition="in" filter="wipe(down)">
                                      <p:cBhvr>
                                        <p:cTn id="41" dur="500"/>
                                        <p:tgtEl>
                                          <p:spTgt spid="23">
                                            <p:txEl>
                                              <p:pRg st="2" end="2"/>
                                            </p:txEl>
                                          </p:spTgt>
                                        </p:tgtEl>
                                      </p:cBhvr>
                                    </p:animEffect>
                                  </p:childTnLst>
                                </p:cTn>
                              </p:par>
                              <p:par>
                                <p:cTn id="42" presetID="12" presetClass="entr" presetSubtype="1" fill="hold" nodeType="withEffect">
                                  <p:stCondLst>
                                    <p:cond delay="0"/>
                                  </p:stCondLst>
                                  <p:childTnLst>
                                    <p:set>
                                      <p:cBhvr>
                                        <p:cTn id="43" dur="1" fill="hold">
                                          <p:stCondLst>
                                            <p:cond delay="0"/>
                                          </p:stCondLst>
                                        </p:cTn>
                                        <p:tgtEl>
                                          <p:spTgt spid="23">
                                            <p:txEl>
                                              <p:pRg st="3" end="3"/>
                                            </p:txEl>
                                          </p:spTgt>
                                        </p:tgtEl>
                                        <p:attrNameLst>
                                          <p:attrName>style.visibility</p:attrName>
                                        </p:attrNameLst>
                                      </p:cBhvr>
                                      <p:to>
                                        <p:strVal val="visible"/>
                                      </p:to>
                                    </p:set>
                                    <p:anim calcmode="lin" valueType="num">
                                      <p:cBhvr additive="base">
                                        <p:cTn id="44" dur="500"/>
                                        <p:tgtEl>
                                          <p:spTgt spid="23">
                                            <p:txEl>
                                              <p:pRg st="3" end="3"/>
                                            </p:txEl>
                                          </p:spTgt>
                                        </p:tgtEl>
                                        <p:attrNameLst>
                                          <p:attrName>ppt_y</p:attrName>
                                        </p:attrNameLst>
                                      </p:cBhvr>
                                      <p:tavLst>
                                        <p:tav tm="0">
                                          <p:val>
                                            <p:strVal val="#ppt_y-#ppt_h*1.125000"/>
                                          </p:val>
                                        </p:tav>
                                        <p:tav tm="100000">
                                          <p:val>
                                            <p:strVal val="#ppt_y"/>
                                          </p:val>
                                        </p:tav>
                                      </p:tavLst>
                                    </p:anim>
                                    <p:animEffect transition="in" filter="wipe(down)">
                                      <p:cBhvr>
                                        <p:cTn id="45" dur="500"/>
                                        <p:tgtEl>
                                          <p:spTgt spid="23">
                                            <p:txEl>
                                              <p:pRg st="3" end="3"/>
                                            </p:txEl>
                                          </p:spTgt>
                                        </p:tgtEl>
                                      </p:cBhvr>
                                    </p:animEffect>
                                  </p:childTnLst>
                                </p:cTn>
                              </p:par>
                              <p:par>
                                <p:cTn id="46" presetID="12" presetClass="entr" presetSubtype="1" fill="hold" nodeType="withEffect">
                                  <p:stCondLst>
                                    <p:cond delay="0"/>
                                  </p:stCondLst>
                                  <p:childTnLst>
                                    <p:set>
                                      <p:cBhvr>
                                        <p:cTn id="47" dur="1" fill="hold">
                                          <p:stCondLst>
                                            <p:cond delay="0"/>
                                          </p:stCondLst>
                                        </p:cTn>
                                        <p:tgtEl>
                                          <p:spTgt spid="23">
                                            <p:txEl>
                                              <p:pRg st="4" end="4"/>
                                            </p:txEl>
                                          </p:spTgt>
                                        </p:tgtEl>
                                        <p:attrNameLst>
                                          <p:attrName>style.visibility</p:attrName>
                                        </p:attrNameLst>
                                      </p:cBhvr>
                                      <p:to>
                                        <p:strVal val="visible"/>
                                      </p:to>
                                    </p:set>
                                    <p:anim calcmode="lin" valueType="num">
                                      <p:cBhvr additive="base">
                                        <p:cTn id="48" dur="500"/>
                                        <p:tgtEl>
                                          <p:spTgt spid="23">
                                            <p:txEl>
                                              <p:pRg st="4" end="4"/>
                                            </p:txEl>
                                          </p:spTgt>
                                        </p:tgtEl>
                                        <p:attrNameLst>
                                          <p:attrName>ppt_y</p:attrName>
                                        </p:attrNameLst>
                                      </p:cBhvr>
                                      <p:tavLst>
                                        <p:tav tm="0">
                                          <p:val>
                                            <p:strVal val="#ppt_y-#ppt_h*1.125000"/>
                                          </p:val>
                                        </p:tav>
                                        <p:tav tm="100000">
                                          <p:val>
                                            <p:strVal val="#ppt_y"/>
                                          </p:val>
                                        </p:tav>
                                      </p:tavLst>
                                    </p:anim>
                                    <p:animEffect transition="in" filter="wipe(down)">
                                      <p:cBhvr>
                                        <p:cTn id="4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1638</Words>
  <Application>Microsoft Office PowerPoint</Application>
  <PresentationFormat>Custom</PresentationFormat>
  <Paragraphs>139</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Diên Nguyễn</cp:lastModifiedBy>
  <cp:revision>36</cp:revision>
  <dcterms:created xsi:type="dcterms:W3CDTF">2006-08-16T00:00:00Z</dcterms:created>
  <dcterms:modified xsi:type="dcterms:W3CDTF">2023-10-05T09:08:40Z</dcterms:modified>
  <dc:identifier>DAFCm-7J2_Y</dc:identifier>
</cp:coreProperties>
</file>