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77" r:id="rId4"/>
    <p:sldId id="280" r:id="rId5"/>
    <p:sldId id="278" r:id="rId6"/>
    <p:sldId id="283" r:id="rId7"/>
    <p:sldId id="285" r:id="rId8"/>
    <p:sldId id="286" r:id="rId9"/>
    <p:sldId id="284" r:id="rId10"/>
    <p:sldId id="287" r:id="rId11"/>
    <p:sldId id="282" r:id="rId12"/>
    <p:sldId id="288" r:id="rId13"/>
    <p:sldId id="289" r:id="rId14"/>
    <p:sldId id="290" r:id="rId15"/>
    <p:sldId id="291" r:id="rId16"/>
    <p:sldId id="279" r:id="rId17"/>
    <p:sldId id="293" r:id="rId18"/>
    <p:sldId id="294" r:id="rId19"/>
    <p:sldId id="295" r:id="rId20"/>
    <p:sldId id="298" r:id="rId21"/>
    <p:sldId id="299" r:id="rId22"/>
    <p:sldId id="296" r:id="rId23"/>
    <p:sldId id="300" r:id="rId24"/>
    <p:sldId id="301" r:id="rId25"/>
    <p:sldId id="265" r:id="rId26"/>
    <p:sldId id="281" r:id="rId27"/>
    <p:sldId id="302" r:id="rId28"/>
    <p:sldId id="303" r:id="rId29"/>
    <p:sldId id="304" r:id="rId30"/>
    <p:sldId id="305" r:id="rId31"/>
    <p:sldId id="260" r:id="rId32"/>
    <p:sldId id="259" r:id="rId33"/>
    <p:sldId id="306" r:id="rId34"/>
    <p:sldId id="261" r:id="rId35"/>
    <p:sldId id="264" r:id="rId36"/>
    <p:sldId id="307"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CD1"/>
    <a:srgbClr val="BCBEFA"/>
    <a:srgbClr val="FFFFB9"/>
    <a:srgbClr val="FFFFA3"/>
    <a:srgbClr val="ED9DB4"/>
    <a:srgbClr val="F7D1DC"/>
    <a:srgbClr val="F0AEC1"/>
    <a:srgbClr val="93D8FF"/>
    <a:srgbClr val="C9ECFF"/>
    <a:srgbClr val="C6D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770" y="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20D8C-EB76-4951-8B4E-65B59CB151D7}" type="datetimeFigureOut">
              <a:rPr lang="vi-VN" smtClean="0"/>
              <a:t>01/08/2024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0ED4E-4B7A-445C-8508-7B0A89C4DDBC}" type="slidenum">
              <a:rPr lang="vi-VN" smtClean="0"/>
              <a:t>‹#›</a:t>
            </a:fld>
            <a:endParaRPr lang="vi-VN"/>
          </a:p>
        </p:txBody>
      </p:sp>
    </p:spTree>
    <p:extLst>
      <p:ext uri="{BB962C8B-B14F-4D97-AF65-F5344CB8AC3E}">
        <p14:creationId xmlns:p14="http://schemas.microsoft.com/office/powerpoint/2010/main" val="3005766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Sau khi hoàn thành câu hỏi, GV ấn vào dấu X góc phải màn hình để kết thúc trò chơi.</a:t>
            </a:r>
          </a:p>
        </p:txBody>
      </p:sp>
      <p:sp>
        <p:nvSpPr>
          <p:cNvPr id="4" name="Slide Number Placeholder 3"/>
          <p:cNvSpPr>
            <a:spLocks noGrp="1"/>
          </p:cNvSpPr>
          <p:nvPr>
            <p:ph type="sldNum" sz="quarter" idx="5"/>
          </p:nvPr>
        </p:nvSpPr>
        <p:spPr/>
        <p:txBody>
          <a:bodyPr/>
          <a:lstStyle/>
          <a:p>
            <a:fld id="{E740ED4E-4B7A-445C-8508-7B0A89C4DDBC}" type="slidenum">
              <a:rPr lang="vi-VN" smtClean="0"/>
              <a:t>25</a:t>
            </a:fld>
            <a:endParaRPr lang="vi-VN"/>
          </a:p>
        </p:txBody>
      </p:sp>
    </p:spTree>
    <p:extLst>
      <p:ext uri="{BB962C8B-B14F-4D97-AF65-F5344CB8AC3E}">
        <p14:creationId xmlns:p14="http://schemas.microsoft.com/office/powerpoint/2010/main" val="151158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1.gif"/><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4.svg"/><Relationship Id="rId3" Type="http://schemas.openxmlformats.org/officeDocument/2006/relationships/image" Target="../media/image11.svg"/><Relationship Id="rId7" Type="http://schemas.openxmlformats.org/officeDocument/2006/relationships/image" Target="../media/image13.svg"/><Relationship Id="rId12"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11.svg"/><Relationship Id="rId7" Type="http://schemas.openxmlformats.org/officeDocument/2006/relationships/image" Target="../media/image13.svg"/><Relationship Id="rId12"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9.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0.sv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hyperlink" Target="https://truyencotich.v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6.xml"/><Relationship Id="rId7" Type="http://schemas.openxmlformats.org/officeDocument/2006/relationships/slide" Target="slide30.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slide" Target="slide28.xml"/><Relationship Id="rId10" Type="http://schemas.openxmlformats.org/officeDocument/2006/relationships/image" Target="../media/image44.svg"/><Relationship Id="rId4" Type="http://schemas.openxmlformats.org/officeDocument/2006/relationships/slide" Target="slide27.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5.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5.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5.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5.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5.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7.sv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sv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sv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5.svg"/><Relationship Id="rId3" Type="http://schemas.openxmlformats.org/officeDocument/2006/relationships/image" Target="../media/image11.svg"/><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hyperlink" Target="https://truyencotich.vn/"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06148"/>
            <a:ext cx="3909810" cy="2425020"/>
            <a:chOff x="0" y="0"/>
            <a:chExt cx="5213080" cy="3233360"/>
          </a:xfrm>
        </p:grpSpPr>
        <p:sp>
          <p:nvSpPr>
            <p:cNvPr id="4" name="Freeform 4"/>
            <p:cNvSpPr/>
            <p:nvPr/>
          </p:nvSpPr>
          <p:spPr>
            <a:xfrm>
              <a:off x="0" y="0"/>
              <a:ext cx="5213080" cy="323336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grpSp>
          <p:nvGrpSpPr>
            <p:cNvPr id="6" name="Group 6"/>
            <p:cNvGrpSpPr/>
            <p:nvPr/>
          </p:nvGrpSpPr>
          <p:grpSpPr>
            <a:xfrm>
              <a:off x="158080" y="178692"/>
              <a:ext cx="4896921" cy="2875975"/>
              <a:chOff x="0" y="0"/>
              <a:chExt cx="967293" cy="568094"/>
            </a:xfrm>
          </p:grpSpPr>
          <p:sp>
            <p:nvSpPr>
              <p:cNvPr id="7" name="Freeform 7"/>
              <p:cNvSpPr/>
              <p:nvPr/>
            </p:nvSpPr>
            <p:spPr>
              <a:xfrm>
                <a:off x="0" y="0"/>
                <a:ext cx="967293" cy="56809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BCBEFA"/>
              </a:solidFill>
              <a:ln w="47625" cap="rnd">
                <a:solidFill>
                  <a:srgbClr val="19274F"/>
                </a:solidFill>
                <a:prstDash val="lgDash"/>
                <a:round/>
              </a:ln>
            </p:spPr>
          </p:sp>
          <p:sp>
            <p:nvSpPr>
              <p:cNvPr id="8" name="TextBox 8"/>
              <p:cNvSpPr txBox="1"/>
              <p:nvPr/>
            </p:nvSpPr>
            <p:spPr>
              <a:xfrm>
                <a:off x="0" y="-66675"/>
                <a:ext cx="967293" cy="634769"/>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sp>
          <p:nvSpPr>
            <p:cNvPr id="9" name="Freeform 9"/>
            <p:cNvSpPr/>
            <p:nvPr/>
          </p:nvSpPr>
          <p:spPr>
            <a:xfrm>
              <a:off x="1140312" y="459693"/>
              <a:ext cx="2932457" cy="2313975"/>
            </a:xfrm>
            <a:custGeom>
              <a:avLst/>
              <a:gdLst/>
              <a:ahLst/>
              <a:cxnLst/>
              <a:rect l="l" t="t" r="r" b="b"/>
              <a:pathLst>
                <a:path w="2932457" h="2313975">
                  <a:moveTo>
                    <a:pt x="0" y="0"/>
                  </a:moveTo>
                  <a:lnTo>
                    <a:pt x="2932456" y="0"/>
                  </a:lnTo>
                  <a:lnTo>
                    <a:pt x="2932456" y="2313974"/>
                  </a:lnTo>
                  <a:lnTo>
                    <a:pt x="0" y="2313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1028700" y="3811853"/>
            <a:ext cx="3909810" cy="2544158"/>
            <a:chOff x="0" y="-158850"/>
            <a:chExt cx="5213080" cy="3392210"/>
          </a:xfrm>
        </p:grpSpPr>
        <p:sp>
          <p:nvSpPr>
            <p:cNvPr id="12" name="Freeform 12"/>
            <p:cNvSpPr/>
            <p:nvPr/>
          </p:nvSpPr>
          <p:spPr>
            <a:xfrm>
              <a:off x="0" y="1"/>
              <a:ext cx="5213080" cy="3233359"/>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grpSp>
          <p:nvGrpSpPr>
            <p:cNvPr id="14" name="Group 14"/>
            <p:cNvGrpSpPr/>
            <p:nvPr/>
          </p:nvGrpSpPr>
          <p:grpSpPr>
            <a:xfrm>
              <a:off x="158080" y="-158850"/>
              <a:ext cx="4896921" cy="3213517"/>
              <a:chOff x="0" y="-66675"/>
              <a:chExt cx="967293" cy="634769"/>
            </a:xfrm>
          </p:grpSpPr>
          <p:sp>
            <p:nvSpPr>
              <p:cNvPr id="15" name="Freeform 15"/>
              <p:cNvSpPr/>
              <p:nvPr/>
            </p:nvSpPr>
            <p:spPr>
              <a:xfrm>
                <a:off x="0" y="0"/>
                <a:ext cx="967293" cy="56809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BCBEFA"/>
              </a:solidFill>
              <a:ln w="47625" cap="rnd">
                <a:solidFill>
                  <a:srgbClr val="19274F"/>
                </a:solidFill>
                <a:prstDash val="lgDash"/>
                <a:round/>
              </a:ln>
            </p:spPr>
          </p:sp>
          <p:sp>
            <p:nvSpPr>
              <p:cNvPr id="16" name="TextBox 16"/>
              <p:cNvSpPr txBox="1"/>
              <p:nvPr/>
            </p:nvSpPr>
            <p:spPr>
              <a:xfrm>
                <a:off x="0" y="-66675"/>
                <a:ext cx="967293" cy="634769"/>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7" name="Freeform 17"/>
            <p:cNvSpPr/>
            <p:nvPr/>
          </p:nvSpPr>
          <p:spPr>
            <a:xfrm>
              <a:off x="1394975" y="355119"/>
              <a:ext cx="2423130" cy="2495733"/>
            </a:xfrm>
            <a:custGeom>
              <a:avLst/>
              <a:gdLst/>
              <a:ahLst/>
              <a:cxnLst/>
              <a:rect l="l" t="t" r="r" b="b"/>
              <a:pathLst>
                <a:path w="2423130" h="2495733">
                  <a:moveTo>
                    <a:pt x="0" y="0"/>
                  </a:moveTo>
                  <a:lnTo>
                    <a:pt x="2423130" y="0"/>
                  </a:lnTo>
                  <a:lnTo>
                    <a:pt x="2423130" y="2495733"/>
                  </a:lnTo>
                  <a:lnTo>
                    <a:pt x="0" y="2495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66" name="Group 65">
            <a:extLst>
              <a:ext uri="{FF2B5EF4-FFF2-40B4-BE49-F238E27FC236}">
                <a16:creationId xmlns:a16="http://schemas.microsoft.com/office/drawing/2014/main" id="{E8E9A6ED-1A9A-F37E-9CFC-E395ADC0F87C}"/>
              </a:ext>
            </a:extLst>
          </p:cNvPr>
          <p:cNvGrpSpPr/>
          <p:nvPr/>
        </p:nvGrpSpPr>
        <p:grpSpPr>
          <a:xfrm>
            <a:off x="1028700" y="6955832"/>
            <a:ext cx="3909810" cy="2425020"/>
            <a:chOff x="1028700" y="6955832"/>
            <a:chExt cx="3909810" cy="2425020"/>
          </a:xfrm>
        </p:grpSpPr>
        <p:sp>
          <p:nvSpPr>
            <p:cNvPr id="20" name="Freeform 20"/>
            <p:cNvSpPr/>
            <p:nvPr/>
          </p:nvSpPr>
          <p:spPr>
            <a:xfrm>
              <a:off x="1028700" y="6955832"/>
              <a:ext cx="3909810" cy="242502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sp>
          <p:nvSpPr>
            <p:cNvPr id="63" name="Freeform: Shape 62">
              <a:hlinkClick r:id="rId6" action="ppaction://hlinksldjump"/>
              <a:extLst>
                <a:ext uri="{FF2B5EF4-FFF2-40B4-BE49-F238E27FC236}">
                  <a16:creationId xmlns:a16="http://schemas.microsoft.com/office/drawing/2014/main" id="{4E684068-7144-1771-B430-71780ED8A6D6}"/>
                </a:ext>
              </a:extLst>
            </p:cNvPr>
            <p:cNvSpPr/>
            <p:nvPr/>
          </p:nvSpPr>
          <p:spPr>
            <a:xfrm>
              <a:off x="1147260" y="7089851"/>
              <a:ext cx="3672691" cy="2156981"/>
            </a:xfrm>
            <a:custGeom>
              <a:avLst/>
              <a:gdLst>
                <a:gd name="connsiteX0" fmla="*/ 320149 w 3672691"/>
                <a:gd name="connsiteY0" fmla="*/ 0 h 2156981"/>
                <a:gd name="connsiteX1" fmla="*/ 3352542 w 3672691"/>
                <a:gd name="connsiteY1" fmla="*/ 0 h 2156981"/>
                <a:gd name="connsiteX2" fmla="*/ 3672691 w 3672691"/>
                <a:gd name="connsiteY2" fmla="*/ 320149 h 2156981"/>
                <a:gd name="connsiteX3" fmla="*/ 3672691 w 3672691"/>
                <a:gd name="connsiteY3" fmla="*/ 1836832 h 2156981"/>
                <a:gd name="connsiteX4" fmla="*/ 3352542 w 3672691"/>
                <a:gd name="connsiteY4" fmla="*/ 2156981 h 2156981"/>
                <a:gd name="connsiteX5" fmla="*/ 320149 w 3672691"/>
                <a:gd name="connsiteY5" fmla="*/ 2156981 h 2156981"/>
                <a:gd name="connsiteX6" fmla="*/ 0 w 3672691"/>
                <a:gd name="connsiteY6" fmla="*/ 1836832 h 2156981"/>
                <a:gd name="connsiteX7" fmla="*/ 0 w 3672691"/>
                <a:gd name="connsiteY7" fmla="*/ 320149 h 2156981"/>
                <a:gd name="connsiteX8" fmla="*/ 320149 w 3672691"/>
                <a:gd name="connsiteY8" fmla="*/ 0 h 21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691" h="2156981">
                  <a:moveTo>
                    <a:pt x="320149" y="0"/>
                  </a:moveTo>
                  <a:lnTo>
                    <a:pt x="3352542" y="0"/>
                  </a:lnTo>
                  <a:cubicBezTo>
                    <a:pt x="3529355" y="0"/>
                    <a:pt x="3672691" y="143336"/>
                    <a:pt x="3672691" y="320149"/>
                  </a:cubicBezTo>
                  <a:lnTo>
                    <a:pt x="3672691" y="1836832"/>
                  </a:lnTo>
                  <a:cubicBezTo>
                    <a:pt x="3672691" y="2013645"/>
                    <a:pt x="3529355" y="2156981"/>
                    <a:pt x="3352542" y="2156981"/>
                  </a:cubicBezTo>
                  <a:lnTo>
                    <a:pt x="320149" y="2156981"/>
                  </a:lnTo>
                  <a:cubicBezTo>
                    <a:pt x="143336" y="2156981"/>
                    <a:pt x="0" y="2013645"/>
                    <a:pt x="0" y="1836832"/>
                  </a:cubicBezTo>
                  <a:lnTo>
                    <a:pt x="0" y="320149"/>
                  </a:lnTo>
                  <a:cubicBezTo>
                    <a:pt x="0" y="143336"/>
                    <a:pt x="143336" y="0"/>
                    <a:pt x="320149" y="0"/>
                  </a:cubicBezTo>
                  <a:close/>
                </a:path>
              </a:pathLst>
            </a:custGeom>
            <a:solidFill>
              <a:srgbClr val="BCBEFA"/>
            </a:solidFill>
            <a:ln w="47625" cap="rnd">
              <a:solidFill>
                <a:srgbClr val="19274F"/>
              </a:solidFill>
              <a:prstDash val="lgDash"/>
              <a:round/>
            </a:ln>
          </p:spPr>
        </p:sp>
        <p:sp>
          <p:nvSpPr>
            <p:cNvPr id="25" name="Freeform 25">
              <a:hlinkClick r:id="rId6" action="ppaction://hlinksldjump"/>
            </p:cNvPr>
            <p:cNvSpPr/>
            <p:nvPr/>
          </p:nvSpPr>
          <p:spPr>
            <a:xfrm>
              <a:off x="2063567" y="7308525"/>
              <a:ext cx="1840076" cy="1719635"/>
            </a:xfrm>
            <a:custGeom>
              <a:avLst/>
              <a:gdLst/>
              <a:ahLst/>
              <a:cxnLst/>
              <a:rect l="l" t="t" r="r" b="b"/>
              <a:pathLst>
                <a:path w="2453435" h="2292847">
                  <a:moveTo>
                    <a:pt x="0" y="0"/>
                  </a:moveTo>
                  <a:lnTo>
                    <a:pt x="2453436" y="0"/>
                  </a:lnTo>
                  <a:lnTo>
                    <a:pt x="2453436" y="2292846"/>
                  </a:lnTo>
                  <a:lnTo>
                    <a:pt x="0" y="22928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dirty="0"/>
            </a:p>
          </p:txBody>
        </p:sp>
      </p:grpSp>
      <p:grpSp>
        <p:nvGrpSpPr>
          <p:cNvPr id="26" name="Group 26"/>
          <p:cNvGrpSpPr/>
          <p:nvPr/>
        </p:nvGrpSpPr>
        <p:grpSpPr>
          <a:xfrm>
            <a:off x="5734414" y="906148"/>
            <a:ext cx="11524886" cy="8474704"/>
            <a:chOff x="0" y="0"/>
            <a:chExt cx="15366515" cy="11299605"/>
          </a:xfrm>
        </p:grpSpPr>
        <p:grpSp>
          <p:nvGrpSpPr>
            <p:cNvPr id="27" name="Group 27"/>
            <p:cNvGrpSpPr/>
            <p:nvPr/>
          </p:nvGrpSpPr>
          <p:grpSpPr>
            <a:xfrm>
              <a:off x="0" y="0"/>
              <a:ext cx="15366515" cy="11299605"/>
              <a:chOff x="0" y="0"/>
              <a:chExt cx="3035361" cy="2232021"/>
            </a:xfrm>
          </p:grpSpPr>
          <p:sp>
            <p:nvSpPr>
              <p:cNvPr id="28" name="Freeform 28"/>
              <p:cNvSpPr/>
              <p:nvPr/>
            </p:nvSpPr>
            <p:spPr>
              <a:xfrm>
                <a:off x="0" y="0"/>
                <a:ext cx="3035361" cy="2232021"/>
              </a:xfrm>
              <a:custGeom>
                <a:avLst/>
                <a:gdLst/>
                <a:ahLst/>
                <a:cxnLst/>
                <a:rect l="l" t="t" r="r" b="b"/>
                <a:pathLst>
                  <a:path w="3035361" h="2232021">
                    <a:moveTo>
                      <a:pt x="47023" y="0"/>
                    </a:moveTo>
                    <a:lnTo>
                      <a:pt x="2988338" y="0"/>
                    </a:lnTo>
                    <a:cubicBezTo>
                      <a:pt x="3000809" y="0"/>
                      <a:pt x="3012770" y="4954"/>
                      <a:pt x="3021588" y="13773"/>
                    </a:cubicBezTo>
                    <a:cubicBezTo>
                      <a:pt x="3030407" y="22591"/>
                      <a:pt x="3035361" y="34552"/>
                      <a:pt x="3035361" y="47023"/>
                    </a:cubicBezTo>
                    <a:lnTo>
                      <a:pt x="3035361" y="2184998"/>
                    </a:lnTo>
                    <a:cubicBezTo>
                      <a:pt x="3035361" y="2197469"/>
                      <a:pt x="3030407" y="2209429"/>
                      <a:pt x="3021588" y="2218248"/>
                    </a:cubicBezTo>
                    <a:cubicBezTo>
                      <a:pt x="3012770" y="2227067"/>
                      <a:pt x="3000809" y="2232021"/>
                      <a:pt x="2988338" y="2232021"/>
                    </a:cubicBezTo>
                    <a:lnTo>
                      <a:pt x="47023" y="2232021"/>
                    </a:lnTo>
                    <a:cubicBezTo>
                      <a:pt x="34552" y="2232021"/>
                      <a:pt x="22591" y="2227067"/>
                      <a:pt x="13773" y="2218248"/>
                    </a:cubicBezTo>
                    <a:cubicBezTo>
                      <a:pt x="4954" y="2209429"/>
                      <a:pt x="0" y="2197469"/>
                      <a:pt x="0" y="2184998"/>
                    </a:cubicBezTo>
                    <a:lnTo>
                      <a:pt x="0" y="47023"/>
                    </a:lnTo>
                    <a:cubicBezTo>
                      <a:pt x="0" y="34552"/>
                      <a:pt x="4954" y="22591"/>
                      <a:pt x="13773" y="13773"/>
                    </a:cubicBezTo>
                    <a:cubicBezTo>
                      <a:pt x="22591" y="4954"/>
                      <a:pt x="34552" y="0"/>
                      <a:pt x="47023" y="0"/>
                    </a:cubicBezTo>
                    <a:close/>
                  </a:path>
                </a:pathLst>
              </a:custGeom>
              <a:solidFill>
                <a:srgbClr val="19274F"/>
              </a:solidFill>
              <a:ln cap="rnd">
                <a:noFill/>
                <a:prstDash val="solid"/>
                <a:round/>
              </a:ln>
            </p:spPr>
          </p:sp>
          <p:sp>
            <p:nvSpPr>
              <p:cNvPr id="29" name="TextBox 29"/>
              <p:cNvSpPr txBox="1"/>
              <p:nvPr/>
            </p:nvSpPr>
            <p:spPr>
              <a:xfrm>
                <a:off x="0" y="-66675"/>
                <a:ext cx="3035361" cy="22986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341752" y="0"/>
              <a:ext cx="14761126" cy="10856806"/>
              <a:chOff x="0" y="0"/>
              <a:chExt cx="2915778" cy="2144554"/>
            </a:xfrm>
          </p:grpSpPr>
          <p:sp>
            <p:nvSpPr>
              <p:cNvPr id="31" name="Freeform 31"/>
              <p:cNvSpPr/>
              <p:nvPr/>
            </p:nvSpPr>
            <p:spPr>
              <a:xfrm>
                <a:off x="0" y="0"/>
                <a:ext cx="2915778" cy="2144554"/>
              </a:xfrm>
              <a:custGeom>
                <a:avLst/>
                <a:gdLst/>
                <a:ahLst/>
                <a:cxnLst/>
                <a:rect l="l" t="t" r="r" b="b"/>
                <a:pathLst>
                  <a:path w="2915778" h="2144554">
                    <a:moveTo>
                      <a:pt x="48951" y="0"/>
                    </a:moveTo>
                    <a:lnTo>
                      <a:pt x="2866827" y="0"/>
                    </a:lnTo>
                    <a:cubicBezTo>
                      <a:pt x="2893862" y="0"/>
                      <a:pt x="2915778" y="21916"/>
                      <a:pt x="2915778" y="48951"/>
                    </a:cubicBezTo>
                    <a:lnTo>
                      <a:pt x="2915778" y="2095603"/>
                    </a:lnTo>
                    <a:cubicBezTo>
                      <a:pt x="2915778" y="2108585"/>
                      <a:pt x="2910621" y="2121036"/>
                      <a:pt x="2901441" y="2130217"/>
                    </a:cubicBezTo>
                    <a:cubicBezTo>
                      <a:pt x="2892260" y="2139397"/>
                      <a:pt x="2879809" y="2144554"/>
                      <a:pt x="2866827" y="2144554"/>
                    </a:cubicBezTo>
                    <a:lnTo>
                      <a:pt x="48951" y="2144554"/>
                    </a:lnTo>
                    <a:cubicBezTo>
                      <a:pt x="21916" y="2144554"/>
                      <a:pt x="0" y="2122638"/>
                      <a:pt x="0" y="2095603"/>
                    </a:cubicBezTo>
                    <a:lnTo>
                      <a:pt x="0" y="48951"/>
                    </a:lnTo>
                    <a:cubicBezTo>
                      <a:pt x="0" y="35969"/>
                      <a:pt x="5157" y="23518"/>
                      <a:pt x="14338" y="14338"/>
                    </a:cubicBezTo>
                    <a:cubicBezTo>
                      <a:pt x="23518" y="5157"/>
                      <a:pt x="35969" y="0"/>
                      <a:pt x="48951" y="0"/>
                    </a:cubicBezTo>
                    <a:close/>
                  </a:path>
                </a:pathLst>
              </a:custGeom>
              <a:solidFill>
                <a:srgbClr val="FFFFFF"/>
              </a:solidFill>
              <a:ln cap="rnd">
                <a:noFill/>
                <a:prstDash val="solid"/>
                <a:round/>
              </a:ln>
            </p:spPr>
          </p:sp>
          <p:sp>
            <p:nvSpPr>
              <p:cNvPr id="32" name="TextBox 32"/>
              <p:cNvSpPr txBox="1"/>
              <p:nvPr/>
            </p:nvSpPr>
            <p:spPr>
              <a:xfrm>
                <a:off x="0" y="-66675"/>
                <a:ext cx="2915778" cy="2211229"/>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3" name="Group 33"/>
            <p:cNvGrpSpPr/>
            <p:nvPr/>
          </p:nvGrpSpPr>
          <p:grpSpPr>
            <a:xfrm>
              <a:off x="440376" y="0"/>
              <a:ext cx="14926139" cy="10751802"/>
              <a:chOff x="0" y="0"/>
              <a:chExt cx="2948373" cy="2123813"/>
            </a:xfrm>
          </p:grpSpPr>
          <p:sp>
            <p:nvSpPr>
              <p:cNvPr id="34" name="Freeform 34"/>
              <p:cNvSpPr/>
              <p:nvPr/>
            </p:nvSpPr>
            <p:spPr>
              <a:xfrm>
                <a:off x="0" y="0"/>
                <a:ext cx="2948373" cy="2123813"/>
              </a:xfrm>
              <a:custGeom>
                <a:avLst/>
                <a:gdLst/>
                <a:ahLst/>
                <a:cxnLst/>
                <a:rect l="l" t="t" r="r" b="b"/>
                <a:pathLst>
                  <a:path w="2948373" h="2123813">
                    <a:moveTo>
                      <a:pt x="48410" y="0"/>
                    </a:moveTo>
                    <a:lnTo>
                      <a:pt x="2899963" y="0"/>
                    </a:lnTo>
                    <a:cubicBezTo>
                      <a:pt x="2912802" y="0"/>
                      <a:pt x="2925115" y="5100"/>
                      <a:pt x="2934194" y="14179"/>
                    </a:cubicBezTo>
                    <a:cubicBezTo>
                      <a:pt x="2943273" y="23258"/>
                      <a:pt x="2948373" y="35571"/>
                      <a:pt x="2948373" y="48410"/>
                    </a:cubicBezTo>
                    <a:lnTo>
                      <a:pt x="2948373" y="2075403"/>
                    </a:lnTo>
                    <a:cubicBezTo>
                      <a:pt x="2948373" y="2088242"/>
                      <a:pt x="2943273" y="2100555"/>
                      <a:pt x="2934194" y="2109634"/>
                    </a:cubicBezTo>
                    <a:cubicBezTo>
                      <a:pt x="2925115" y="2118713"/>
                      <a:pt x="2912802" y="2123813"/>
                      <a:pt x="2899963" y="2123813"/>
                    </a:cubicBezTo>
                    <a:lnTo>
                      <a:pt x="48410" y="2123813"/>
                    </a:lnTo>
                    <a:cubicBezTo>
                      <a:pt x="35571" y="2123813"/>
                      <a:pt x="23258" y="2118713"/>
                      <a:pt x="14179" y="2109634"/>
                    </a:cubicBezTo>
                    <a:cubicBezTo>
                      <a:pt x="5100" y="2100555"/>
                      <a:pt x="0" y="2088242"/>
                      <a:pt x="0" y="2075403"/>
                    </a:cubicBezTo>
                    <a:lnTo>
                      <a:pt x="0" y="48410"/>
                    </a:lnTo>
                    <a:cubicBezTo>
                      <a:pt x="0" y="35571"/>
                      <a:pt x="5100" y="23258"/>
                      <a:pt x="14179" y="14179"/>
                    </a:cubicBezTo>
                    <a:cubicBezTo>
                      <a:pt x="23258" y="5100"/>
                      <a:pt x="35571" y="0"/>
                      <a:pt x="48410" y="0"/>
                    </a:cubicBezTo>
                    <a:close/>
                  </a:path>
                </a:pathLst>
              </a:custGeom>
              <a:solidFill>
                <a:srgbClr val="FFD33C"/>
              </a:solidFill>
              <a:ln cap="rnd">
                <a:noFill/>
                <a:prstDash val="solid"/>
                <a:round/>
              </a:ln>
            </p:spPr>
          </p:sp>
          <p:sp>
            <p:nvSpPr>
              <p:cNvPr id="35" name="TextBox 35"/>
              <p:cNvSpPr txBox="1"/>
              <p:nvPr/>
            </p:nvSpPr>
            <p:spPr>
              <a:xfrm>
                <a:off x="0" y="-66675"/>
                <a:ext cx="2948373" cy="2190488"/>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6" name="Group 36"/>
            <p:cNvGrpSpPr/>
            <p:nvPr/>
          </p:nvGrpSpPr>
          <p:grpSpPr>
            <a:xfrm>
              <a:off x="7288243" y="9820902"/>
              <a:ext cx="1512937" cy="585331"/>
              <a:chOff x="0" y="0"/>
              <a:chExt cx="298852" cy="115621"/>
            </a:xfrm>
          </p:grpSpPr>
          <p:sp>
            <p:nvSpPr>
              <p:cNvPr id="37" name="Freeform 37"/>
              <p:cNvSpPr/>
              <p:nvPr/>
            </p:nvSpPr>
            <p:spPr>
              <a:xfrm>
                <a:off x="0" y="0"/>
                <a:ext cx="298852" cy="115621"/>
              </a:xfrm>
              <a:custGeom>
                <a:avLst/>
                <a:gdLst/>
                <a:ahLst/>
                <a:cxnLst/>
                <a:rect l="l" t="t" r="r" b="b"/>
                <a:pathLst>
                  <a:path w="298852" h="115621">
                    <a:moveTo>
                      <a:pt x="57810" y="0"/>
                    </a:moveTo>
                    <a:lnTo>
                      <a:pt x="241041" y="0"/>
                    </a:lnTo>
                    <a:cubicBezTo>
                      <a:pt x="272969" y="0"/>
                      <a:pt x="298852" y="25883"/>
                      <a:pt x="298852" y="57810"/>
                    </a:cubicBezTo>
                    <a:lnTo>
                      <a:pt x="298852" y="57810"/>
                    </a:lnTo>
                    <a:cubicBezTo>
                      <a:pt x="298852" y="89738"/>
                      <a:pt x="272969" y="115621"/>
                      <a:pt x="241041" y="115621"/>
                    </a:cubicBezTo>
                    <a:lnTo>
                      <a:pt x="57810" y="115621"/>
                    </a:lnTo>
                    <a:cubicBezTo>
                      <a:pt x="25883" y="115621"/>
                      <a:pt x="0" y="89738"/>
                      <a:pt x="0" y="57810"/>
                    </a:cubicBezTo>
                    <a:lnTo>
                      <a:pt x="0" y="57810"/>
                    </a:lnTo>
                    <a:cubicBezTo>
                      <a:pt x="0" y="25883"/>
                      <a:pt x="25883" y="0"/>
                      <a:pt x="57810" y="0"/>
                    </a:cubicBezTo>
                    <a:close/>
                  </a:path>
                </a:pathLst>
              </a:custGeom>
              <a:solidFill>
                <a:srgbClr val="FFFFFF"/>
              </a:solidFill>
              <a:ln cap="sq">
                <a:noFill/>
                <a:prstDash val="solid"/>
                <a:miter/>
              </a:ln>
            </p:spPr>
          </p:sp>
          <p:sp>
            <p:nvSpPr>
              <p:cNvPr id="38" name="TextBox 38"/>
              <p:cNvSpPr txBox="1"/>
              <p:nvPr/>
            </p:nvSpPr>
            <p:spPr>
              <a:xfrm>
                <a:off x="0" y="-66675"/>
                <a:ext cx="298852" cy="1822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9" name="Group 39"/>
            <p:cNvGrpSpPr/>
            <p:nvPr/>
          </p:nvGrpSpPr>
          <p:grpSpPr>
            <a:xfrm>
              <a:off x="7354808" y="9436928"/>
              <a:ext cx="1488398" cy="901841"/>
              <a:chOff x="0" y="-66675"/>
              <a:chExt cx="294005" cy="178141"/>
            </a:xfrm>
          </p:grpSpPr>
          <p:sp>
            <p:nvSpPr>
              <p:cNvPr id="40" name="Freeform 40"/>
              <p:cNvSpPr/>
              <p:nvPr/>
            </p:nvSpPr>
            <p:spPr>
              <a:xfrm>
                <a:off x="0" y="0"/>
                <a:ext cx="294005" cy="111466"/>
              </a:xfrm>
              <a:custGeom>
                <a:avLst/>
                <a:gdLst/>
                <a:ahLst/>
                <a:cxnLst/>
                <a:rect l="l" t="t" r="r" b="b"/>
                <a:pathLst>
                  <a:path w="294005" h="111466">
                    <a:moveTo>
                      <a:pt x="55733" y="0"/>
                    </a:moveTo>
                    <a:lnTo>
                      <a:pt x="238271" y="0"/>
                    </a:lnTo>
                    <a:cubicBezTo>
                      <a:pt x="269052" y="0"/>
                      <a:pt x="294005" y="24953"/>
                      <a:pt x="294005" y="55733"/>
                    </a:cubicBezTo>
                    <a:lnTo>
                      <a:pt x="294005" y="55733"/>
                    </a:lnTo>
                    <a:cubicBezTo>
                      <a:pt x="294005" y="70514"/>
                      <a:pt x="288133" y="84690"/>
                      <a:pt x="277681" y="95142"/>
                    </a:cubicBezTo>
                    <a:cubicBezTo>
                      <a:pt x="267229" y="105594"/>
                      <a:pt x="253053" y="111466"/>
                      <a:pt x="238271"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sq">
                <a:noFill/>
                <a:prstDash val="solid"/>
                <a:miter/>
              </a:ln>
            </p:spPr>
          </p:sp>
          <p:sp>
            <p:nvSpPr>
              <p:cNvPr id="41" name="TextBox 41"/>
              <p:cNvSpPr txBox="1"/>
              <p:nvPr/>
            </p:nvSpPr>
            <p:spPr>
              <a:xfrm>
                <a:off x="0" y="-66675"/>
                <a:ext cx="294005"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2" name="Group 42"/>
            <p:cNvGrpSpPr/>
            <p:nvPr/>
          </p:nvGrpSpPr>
          <p:grpSpPr>
            <a:xfrm>
              <a:off x="873610" y="1447709"/>
              <a:ext cx="13831692" cy="7964184"/>
              <a:chOff x="-55064" y="-66675"/>
              <a:chExt cx="2732186" cy="1573172"/>
            </a:xfrm>
          </p:grpSpPr>
          <p:sp>
            <p:nvSpPr>
              <p:cNvPr id="43" name="Freeform 43"/>
              <p:cNvSpPr/>
              <p:nvPr/>
            </p:nvSpPr>
            <p:spPr>
              <a:xfrm>
                <a:off x="-55064" y="0"/>
                <a:ext cx="2732186" cy="1506497"/>
              </a:xfrm>
              <a:custGeom>
                <a:avLst/>
                <a:gdLst/>
                <a:ahLst/>
                <a:cxnLst/>
                <a:rect l="l" t="t" r="r" b="b"/>
                <a:pathLst>
                  <a:path w="2622058" h="1506497">
                    <a:moveTo>
                      <a:pt x="0" y="0"/>
                    </a:moveTo>
                    <a:lnTo>
                      <a:pt x="2622058" y="0"/>
                    </a:lnTo>
                    <a:lnTo>
                      <a:pt x="2622058" y="1506497"/>
                    </a:lnTo>
                    <a:lnTo>
                      <a:pt x="0" y="1506497"/>
                    </a:lnTo>
                    <a:close/>
                  </a:path>
                </a:pathLst>
              </a:custGeom>
              <a:solidFill>
                <a:srgbClr val="FFFFFF"/>
              </a:solidFill>
              <a:ln w="95250" cap="sq">
                <a:solidFill>
                  <a:srgbClr val="19274F"/>
                </a:solidFill>
                <a:prstDash val="solid"/>
                <a:miter/>
              </a:ln>
            </p:spPr>
          </p:sp>
          <p:sp>
            <p:nvSpPr>
              <p:cNvPr id="44" name="TextBox 44"/>
              <p:cNvSpPr txBox="1"/>
              <p:nvPr/>
            </p:nvSpPr>
            <p:spPr>
              <a:xfrm>
                <a:off x="0" y="-66675"/>
                <a:ext cx="2622058" cy="157317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47" name="Group 47"/>
            <p:cNvGrpSpPr/>
            <p:nvPr/>
          </p:nvGrpSpPr>
          <p:grpSpPr>
            <a:xfrm>
              <a:off x="6106153" y="761173"/>
              <a:ext cx="2413258" cy="564298"/>
              <a:chOff x="0" y="0"/>
              <a:chExt cx="476693" cy="111466"/>
            </a:xfrm>
          </p:grpSpPr>
          <p:sp>
            <p:nvSpPr>
              <p:cNvPr id="48" name="Freeform 48"/>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FFFFFF"/>
              </a:solidFill>
              <a:ln cap="rnd">
                <a:noFill/>
                <a:prstDash val="solid"/>
                <a:round/>
              </a:ln>
            </p:spPr>
          </p:sp>
          <p:sp>
            <p:nvSpPr>
              <p:cNvPr id="49" name="TextBox 49"/>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0" name="Group 50"/>
            <p:cNvGrpSpPr/>
            <p:nvPr/>
          </p:nvGrpSpPr>
          <p:grpSpPr>
            <a:xfrm>
              <a:off x="6190452" y="684118"/>
              <a:ext cx="2413258" cy="564298"/>
              <a:chOff x="0" y="0"/>
              <a:chExt cx="476693" cy="111466"/>
            </a:xfrm>
          </p:grpSpPr>
          <p:sp>
            <p:nvSpPr>
              <p:cNvPr id="51" name="Freeform 51"/>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rnd">
                <a:noFill/>
                <a:prstDash val="solid"/>
                <a:round/>
              </a:ln>
            </p:spPr>
          </p:sp>
          <p:sp>
            <p:nvSpPr>
              <p:cNvPr id="52" name="TextBox 52"/>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3" name="Group 53"/>
            <p:cNvGrpSpPr/>
            <p:nvPr/>
          </p:nvGrpSpPr>
          <p:grpSpPr>
            <a:xfrm>
              <a:off x="9136440" y="721901"/>
              <a:ext cx="564298" cy="56429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55" name="TextBox 55"/>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6" name="Group 56"/>
            <p:cNvGrpSpPr/>
            <p:nvPr/>
          </p:nvGrpSpPr>
          <p:grpSpPr>
            <a:xfrm>
              <a:off x="9079765" y="684118"/>
              <a:ext cx="564298" cy="56429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9274F"/>
              </a:solidFill>
              <a:ln cap="rnd">
                <a:noFill/>
                <a:prstDash val="solid"/>
                <a:round/>
              </a:ln>
            </p:spPr>
          </p:sp>
          <p:sp>
            <p:nvSpPr>
              <p:cNvPr id="58" name="TextBox 58"/>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pic>
        <p:nvPicPr>
          <p:cNvPr id="62" name="Picture 47">
            <a:hlinkClick r:id="rId6" action="ppaction://hlinksldjump"/>
            <a:extLst>
              <a:ext uri="{FF2B5EF4-FFF2-40B4-BE49-F238E27FC236}">
                <a16:creationId xmlns:a16="http://schemas.microsoft.com/office/drawing/2014/main" id="{37E8594A-C3B1-73A4-F603-4E1FFE669F4B}"/>
              </a:ext>
            </a:extLst>
          </p:cNvPr>
          <p:cNvPicPr>
            <a:picLocks noChangeAspect="1"/>
          </p:cNvPicPr>
          <p:nvPr/>
        </p:nvPicPr>
        <p:blipFill>
          <a:blip r:embed="rId9"/>
          <a:srcRect/>
          <a:stretch>
            <a:fillRect/>
          </a:stretch>
        </p:blipFill>
        <p:spPr>
          <a:xfrm>
            <a:off x="3963452" y="8026270"/>
            <a:ext cx="1245886" cy="1369105"/>
          </a:xfrm>
          <a:prstGeom prst="rect">
            <a:avLst/>
          </a:prstGeom>
        </p:spPr>
      </p:pic>
      <p:sp>
        <p:nvSpPr>
          <p:cNvPr id="67" name="Title 66">
            <a:extLst>
              <a:ext uri="{FF2B5EF4-FFF2-40B4-BE49-F238E27FC236}">
                <a16:creationId xmlns:a16="http://schemas.microsoft.com/office/drawing/2014/main" id="{6106131F-5D7B-4F01-8BC3-2827ECB62823}"/>
              </a:ext>
            </a:extLst>
          </p:cNvPr>
          <p:cNvSpPr>
            <a:spLocks noGrp="1"/>
          </p:cNvSpPr>
          <p:nvPr>
            <p:ph type="ctrTitle"/>
          </p:nvPr>
        </p:nvSpPr>
        <p:spPr>
          <a:xfrm>
            <a:off x="6418734" y="2569745"/>
            <a:ext cx="10214832" cy="4894351"/>
          </a:xfrm>
        </p:spPr>
        <p:txBody>
          <a:bodyPr>
            <a:noAutofit/>
          </a:bodyPr>
          <a:lstStyle/>
          <a:p>
            <a:pPr>
              <a:lnSpc>
                <a:spcPts val="12649"/>
              </a:lnSpc>
            </a:pPr>
            <a:r>
              <a:rPr lang="vi-VN" sz="6600" b="1" dirty="0">
                <a:solidFill>
                  <a:srgbClr val="375CD1"/>
                </a:solidFill>
                <a:latin typeface="Arial" panose="020B0604020202020204" pitchFamily="34" charset="0"/>
                <a:ea typeface="Stinger Fit Bold"/>
                <a:cs typeface="Arial" panose="020B0604020202020204" pitchFamily="34" charset="0"/>
                <a:sym typeface="Stinger Fit Bold"/>
              </a:rPr>
              <a:t>CHÀO CẢ LỚP! </a:t>
            </a:r>
            <a:br>
              <a:rPr lang="vi-VN" sz="6600" b="1" dirty="0">
                <a:solidFill>
                  <a:srgbClr val="375CD1"/>
                </a:solidFill>
                <a:latin typeface="Arial" panose="020B0604020202020204" pitchFamily="34" charset="0"/>
                <a:ea typeface="Stinger Fit Bold"/>
                <a:cs typeface="Arial" panose="020B0604020202020204" pitchFamily="34" charset="0"/>
                <a:sym typeface="Stinger Fit Bold"/>
              </a:rPr>
            </a:br>
            <a:r>
              <a:rPr lang="vi-VN" sz="6600" b="1" dirty="0">
                <a:solidFill>
                  <a:srgbClr val="375CD1"/>
                </a:solidFill>
                <a:latin typeface="Arial" panose="020B0604020202020204" pitchFamily="34" charset="0"/>
                <a:ea typeface="Stinger Fit Bold"/>
                <a:cs typeface="Arial" panose="020B0604020202020204" pitchFamily="34" charset="0"/>
                <a:sym typeface="Stinger Fit Bold"/>
              </a:rPr>
              <a:t>CHÀO MỪNG CÁC EM ĐẾN VỚI BÀI HỌC MỚI!</a:t>
            </a:r>
            <a:endParaRPr lang="en-US" sz="6600" b="1" dirty="0">
              <a:solidFill>
                <a:srgbClr val="375CD1"/>
              </a:solidFill>
              <a:latin typeface="Arial" panose="020B0604020202020204" pitchFamily="34" charset="0"/>
              <a:ea typeface="Stinger Fit Bold"/>
              <a:cs typeface="Arial" panose="020B0604020202020204" pitchFamily="34" charset="0"/>
              <a:sym typeface="Stinger Fi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Quan sát hình 2, 3 SGK tr.8 – 9 và cho biết</a:t>
            </a:r>
          </a:p>
        </p:txBody>
      </p:sp>
      <p:grpSp>
        <p:nvGrpSpPr>
          <p:cNvPr id="2" name="Group 1">
            <a:extLst>
              <a:ext uri="{FF2B5EF4-FFF2-40B4-BE49-F238E27FC236}">
                <a16:creationId xmlns:a16="http://schemas.microsoft.com/office/drawing/2014/main" id="{9CF22C66-1E29-7246-76E6-2259F41039AF}"/>
              </a:ext>
            </a:extLst>
          </p:cNvPr>
          <p:cNvGrpSpPr/>
          <p:nvPr/>
        </p:nvGrpSpPr>
        <p:grpSpPr>
          <a:xfrm>
            <a:off x="1243253" y="2331990"/>
            <a:ext cx="15801493" cy="1546979"/>
            <a:chOff x="4776958" y="6950226"/>
            <a:chExt cx="15801493" cy="1546979"/>
          </a:xfrm>
        </p:grpSpPr>
        <p:sp>
          <p:nvSpPr>
            <p:cNvPr id="4" name="Freeform 17">
              <a:extLst>
                <a:ext uri="{FF2B5EF4-FFF2-40B4-BE49-F238E27FC236}">
                  <a16:creationId xmlns:a16="http://schemas.microsoft.com/office/drawing/2014/main" id="{B6B9DEB5-7701-2F0C-BF90-939962C068EE}"/>
                </a:ext>
              </a:extLst>
            </p:cNvPr>
            <p:cNvSpPr/>
            <p:nvPr/>
          </p:nvSpPr>
          <p:spPr>
            <a:xfrm>
              <a:off x="5996158" y="7251394"/>
              <a:ext cx="14582293" cy="1245811"/>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bg1"/>
            </a:solidFill>
            <a:ln/>
          </p:spPr>
          <p:style>
            <a:lnRef idx="1">
              <a:schemeClr val="accent6"/>
            </a:lnRef>
            <a:fillRef idx="2">
              <a:schemeClr val="accent6"/>
            </a:fillRef>
            <a:effectRef idx="1">
              <a:schemeClr val="accent6"/>
            </a:effectRef>
            <a:fontRef idx="minor">
              <a:schemeClr val="dk1"/>
            </a:fontRef>
          </p:style>
          <p:txBody>
            <a:bodyPr bIns="36000" anchor="ctr"/>
            <a:lstStyle/>
            <a:p>
              <a:pPr algn="ct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Em hãy nêu các bước tìm, mở một truyện cổ tích Việt Nam.</a:t>
              </a:r>
              <a:endParaRPr lang="vi-VN" sz="4000" dirty="0">
                <a:effectLst/>
                <a:latin typeface="Arial" panose="020B0604020202020204" pitchFamily="34" charset="0"/>
                <a:cs typeface="Arial" panose="020B0604020202020204" pitchFamily="34" charset="0"/>
              </a:endParaRPr>
            </a:p>
          </p:txBody>
        </p:sp>
        <p:pic>
          <p:nvPicPr>
            <p:cNvPr id="9" name="Picture 18">
              <a:extLst>
                <a:ext uri="{FF2B5EF4-FFF2-40B4-BE49-F238E27FC236}">
                  <a16:creationId xmlns:a16="http://schemas.microsoft.com/office/drawing/2014/main" id="{7B365DA1-1761-1771-1FF5-287AD42E53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76958" y="6950226"/>
              <a:ext cx="1016494" cy="1546979"/>
            </a:xfrm>
            <a:prstGeom prst="rect">
              <a:avLst/>
            </a:prstGeom>
          </p:spPr>
        </p:pic>
      </p:grpSp>
      <p:pic>
        <p:nvPicPr>
          <p:cNvPr id="13" name="Picture 12">
            <a:extLst>
              <a:ext uri="{FF2B5EF4-FFF2-40B4-BE49-F238E27FC236}">
                <a16:creationId xmlns:a16="http://schemas.microsoft.com/office/drawing/2014/main" id="{05B7D585-F321-B8DD-EFBB-9B6B3799EC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5131" y="4344058"/>
            <a:ext cx="15537735" cy="2894284"/>
          </a:xfrm>
          <a:prstGeom prst="rect">
            <a:avLst/>
          </a:prstGeom>
          <a:ln>
            <a:solidFill>
              <a:srgbClr val="00B0F0"/>
            </a:solidFill>
          </a:ln>
        </p:spPr>
      </p:pic>
      <p:sp>
        <p:nvSpPr>
          <p:cNvPr id="14" name="TextBox 13">
            <a:extLst>
              <a:ext uri="{FF2B5EF4-FFF2-40B4-BE49-F238E27FC236}">
                <a16:creationId xmlns:a16="http://schemas.microsoft.com/office/drawing/2014/main" id="{4B220BF8-3C85-8478-40BA-183BC4C09700}"/>
              </a:ext>
            </a:extLst>
          </p:cNvPr>
          <p:cNvSpPr txBox="1"/>
          <p:nvPr/>
        </p:nvSpPr>
        <p:spPr>
          <a:xfrm>
            <a:off x="1360617" y="7594796"/>
            <a:ext cx="15537735" cy="1824923"/>
          </a:xfrm>
          <a:prstGeom prst="rect">
            <a:avLst/>
          </a:prstGeom>
          <a:noFill/>
        </p:spPr>
        <p:txBody>
          <a:bodyPr wrap="square">
            <a:spAutoFit/>
          </a:bodyPr>
          <a:lstStyle/>
          <a:p>
            <a:pPr algn="just">
              <a:lnSpc>
                <a:spcPct val="150000"/>
              </a:lnSpc>
            </a:pPr>
            <a:r>
              <a:rPr lang="vi-VN" sz="4000" dirty="0"/>
              <a:t>Nháy chuột vào mục “Cổ tích Việt Nam”</a:t>
            </a:r>
            <a:r>
              <a:rPr lang="vi-VN" sz="4000" dirty="0">
                <a:latin typeface="Arial" panose="020B0604020202020204" pitchFamily="34" charset="0"/>
                <a:cs typeface="Arial" panose="020B0604020202020204" pitchFamily="34" charset="0"/>
              </a:rPr>
              <a:t>, chọn truyện muốn đọc, nháy chuột vào tên truyện để mở truyện đó.</a:t>
            </a:r>
          </a:p>
        </p:txBody>
      </p:sp>
      <p:grpSp>
        <p:nvGrpSpPr>
          <p:cNvPr id="15" name="Group 14">
            <a:extLst>
              <a:ext uri="{FF2B5EF4-FFF2-40B4-BE49-F238E27FC236}">
                <a16:creationId xmlns:a16="http://schemas.microsoft.com/office/drawing/2014/main" id="{30AF5A0E-EB50-76F2-1CD3-62D0B738B017}"/>
              </a:ext>
            </a:extLst>
          </p:cNvPr>
          <p:cNvGrpSpPr/>
          <p:nvPr/>
        </p:nvGrpSpPr>
        <p:grpSpPr>
          <a:xfrm>
            <a:off x="2259746" y="6225684"/>
            <a:ext cx="2819400" cy="1403609"/>
            <a:chOff x="2438400" y="5829300"/>
            <a:chExt cx="2819400" cy="1403609"/>
          </a:xfrm>
        </p:grpSpPr>
        <p:sp>
          <p:nvSpPr>
            <p:cNvPr id="16" name="Rectangle 15">
              <a:extLst>
                <a:ext uri="{FF2B5EF4-FFF2-40B4-BE49-F238E27FC236}">
                  <a16:creationId xmlns:a16="http://schemas.microsoft.com/office/drawing/2014/main" id="{46E4113B-669E-A086-1496-C0FEA20FCB8E}"/>
                </a:ext>
              </a:extLst>
            </p:cNvPr>
            <p:cNvSpPr/>
            <p:nvPr/>
          </p:nvSpPr>
          <p:spPr>
            <a:xfrm>
              <a:off x="3124200" y="5829300"/>
              <a:ext cx="2133600" cy="1219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56">
              <a:extLst>
                <a:ext uri="{FF2B5EF4-FFF2-40B4-BE49-F238E27FC236}">
                  <a16:creationId xmlns:a16="http://schemas.microsoft.com/office/drawing/2014/main" id="{E2EB9506-68F6-62C0-95C6-9D9EF83FA548}"/>
                </a:ext>
              </a:extLst>
            </p:cNvPr>
            <p:cNvPicPr>
              <a:picLocks noChangeAspect="1"/>
            </p:cNvPicPr>
            <p:nvPr/>
          </p:nvPicPr>
          <p:blipFill>
            <a:blip r:embed="rId5">
              <a:duotone>
                <a:prstClr val="black"/>
                <a:srgbClr val="FF0000">
                  <a:tint val="45000"/>
                  <a:satMod val="400000"/>
                </a:srgbClr>
              </a:duotone>
            </a:blip>
            <a:srcRect/>
            <a:stretch>
              <a:fillRect/>
            </a:stretch>
          </p:blipFill>
          <p:spPr>
            <a:xfrm>
              <a:off x="2438400" y="6316844"/>
              <a:ext cx="838200" cy="916065"/>
            </a:xfrm>
            <a:prstGeom prst="rect">
              <a:avLst/>
            </a:prstGeom>
          </p:spPr>
        </p:pic>
      </p:grpSp>
    </p:spTree>
    <p:extLst>
      <p:ext uri="{BB962C8B-B14F-4D97-AF65-F5344CB8AC3E}">
        <p14:creationId xmlns:p14="http://schemas.microsoft.com/office/powerpoint/2010/main" val="15490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17150660" cy="9042341"/>
            <a:chOff x="0" y="0"/>
            <a:chExt cx="22867547" cy="12056454"/>
          </a:xfrm>
        </p:grpSpPr>
        <p:sp>
          <p:nvSpPr>
            <p:cNvPr id="4" name="Freeform 4"/>
            <p:cNvSpPr/>
            <p:nvPr/>
          </p:nvSpPr>
          <p:spPr>
            <a:xfrm>
              <a:off x="0" y="2466868"/>
              <a:ext cx="5004559" cy="2188631"/>
            </a:xfrm>
            <a:custGeom>
              <a:avLst/>
              <a:gdLst/>
              <a:ahLst/>
              <a:cxnLst/>
              <a:rect l="l" t="t" r="r" b="b"/>
              <a:pathLst>
                <a:path w="1460436" h="638688">
                  <a:moveTo>
                    <a:pt x="76317" y="0"/>
                  </a:moveTo>
                  <a:lnTo>
                    <a:pt x="1384118" y="0"/>
                  </a:lnTo>
                  <a:cubicBezTo>
                    <a:pt x="1404359" y="0"/>
                    <a:pt x="1423770" y="8041"/>
                    <a:pt x="1438083" y="22353"/>
                  </a:cubicBezTo>
                  <a:cubicBezTo>
                    <a:pt x="1452395" y="36665"/>
                    <a:pt x="1460436" y="56077"/>
                    <a:pt x="1460436" y="76317"/>
                  </a:cubicBezTo>
                  <a:lnTo>
                    <a:pt x="1460436" y="562371"/>
                  </a:lnTo>
                  <a:cubicBezTo>
                    <a:pt x="1460436" y="582612"/>
                    <a:pt x="1452395" y="602023"/>
                    <a:pt x="1438083" y="616335"/>
                  </a:cubicBezTo>
                  <a:cubicBezTo>
                    <a:pt x="1423770" y="630648"/>
                    <a:pt x="1404359" y="638688"/>
                    <a:pt x="1384118" y="638688"/>
                  </a:cubicBezTo>
                  <a:lnTo>
                    <a:pt x="76317" y="638688"/>
                  </a:lnTo>
                  <a:cubicBezTo>
                    <a:pt x="56077" y="638688"/>
                    <a:pt x="36665" y="630648"/>
                    <a:pt x="22353" y="616335"/>
                  </a:cubicBezTo>
                  <a:cubicBezTo>
                    <a:pt x="8041" y="602023"/>
                    <a:pt x="0" y="582612"/>
                    <a:pt x="0" y="562371"/>
                  </a:cubicBezTo>
                  <a:lnTo>
                    <a:pt x="0" y="76317"/>
                  </a:lnTo>
                  <a:cubicBezTo>
                    <a:pt x="0" y="56077"/>
                    <a:pt x="8041" y="36665"/>
                    <a:pt x="22353" y="22353"/>
                  </a:cubicBezTo>
                  <a:cubicBezTo>
                    <a:pt x="36665" y="8041"/>
                    <a:pt x="56077" y="0"/>
                    <a:pt x="76317" y="0"/>
                  </a:cubicBezTo>
                  <a:close/>
                </a:path>
              </a:pathLst>
            </a:custGeom>
            <a:solidFill>
              <a:srgbClr val="FBD86A"/>
            </a:solidFill>
            <a:ln cap="rnd">
              <a:noFill/>
              <a:prstDash val="solid"/>
              <a:round/>
            </a:ln>
          </p:spPr>
        </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12" name="Group 12"/>
            <p:cNvGrpSpPr/>
            <p:nvPr/>
          </p:nvGrpSpPr>
          <p:grpSpPr>
            <a:xfrm>
              <a:off x="107003" y="2587823"/>
              <a:ext cx="3314679" cy="1946720"/>
              <a:chOff x="0" y="0"/>
              <a:chExt cx="967293" cy="568094"/>
            </a:xfrm>
          </p:grpSpPr>
          <p:sp>
            <p:nvSpPr>
              <p:cNvPr id="13" name="Freeform 1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5" name="Freeform 15"/>
            <p:cNvSpPr/>
            <p:nvPr/>
          </p:nvSpPr>
          <p:spPr>
            <a:xfrm>
              <a:off x="956564" y="2806574"/>
              <a:ext cx="1680434" cy="1509335"/>
            </a:xfrm>
            <a:custGeom>
              <a:avLst/>
              <a:gdLst/>
              <a:ahLst/>
              <a:cxnLst/>
              <a:rect l="l" t="t" r="r" b="b"/>
              <a:pathLst>
                <a:path w="1680434" h="1509335">
                  <a:moveTo>
                    <a:pt x="0" y="0"/>
                  </a:moveTo>
                  <a:lnTo>
                    <a:pt x="1680434" y="0"/>
                  </a:lnTo>
                  <a:lnTo>
                    <a:pt x="1680434" y="1509335"/>
                  </a:lnTo>
                  <a:lnTo>
                    <a:pt x="0" y="15093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7" name="Group 17"/>
          <p:cNvGrpSpPr/>
          <p:nvPr/>
        </p:nvGrpSpPr>
        <p:grpSpPr>
          <a:xfrm>
            <a:off x="568670" y="622330"/>
            <a:ext cx="2646513" cy="1641473"/>
            <a:chOff x="0" y="0"/>
            <a:chExt cx="3528684" cy="2188630"/>
          </a:xfrm>
        </p:grpSpPr>
        <p:grpSp>
          <p:nvGrpSpPr>
            <p:cNvPr id="18" name="Group 18"/>
            <p:cNvGrpSpPr/>
            <p:nvPr/>
          </p:nvGrpSpPr>
          <p:grpSpPr>
            <a:xfrm>
              <a:off x="0" y="0"/>
              <a:ext cx="3528684" cy="2188630"/>
              <a:chOff x="0" y="0"/>
              <a:chExt cx="1029744" cy="638688"/>
            </a:xfrm>
          </p:grpSpPr>
          <p:sp>
            <p:nvSpPr>
              <p:cNvPr id="19" name="Freeform 1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0" name="TextBox 20"/>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21" name="Group 21"/>
            <p:cNvGrpSpPr/>
            <p:nvPr/>
          </p:nvGrpSpPr>
          <p:grpSpPr>
            <a:xfrm>
              <a:off x="107003" y="120955"/>
              <a:ext cx="3314679" cy="1946720"/>
              <a:chOff x="0" y="0"/>
              <a:chExt cx="967293" cy="568094"/>
            </a:xfrm>
          </p:grpSpPr>
          <p:sp>
            <p:nvSpPr>
              <p:cNvPr id="22" name="Freeform 2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3" name="TextBox 23"/>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24" name="Freeform 24"/>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5" name="Group 25"/>
          <p:cNvGrpSpPr/>
          <p:nvPr/>
        </p:nvGrpSpPr>
        <p:grpSpPr>
          <a:xfrm>
            <a:off x="568670" y="4322720"/>
            <a:ext cx="2646513" cy="1641473"/>
            <a:chOff x="0" y="0"/>
            <a:chExt cx="3528684" cy="2188630"/>
          </a:xfrm>
        </p:grpSpPr>
        <p:grpSp>
          <p:nvGrpSpPr>
            <p:cNvPr id="26" name="Group 26"/>
            <p:cNvGrpSpPr/>
            <p:nvPr/>
          </p:nvGrpSpPr>
          <p:grpSpPr>
            <a:xfrm>
              <a:off x="0" y="0"/>
              <a:ext cx="3528684" cy="2188630"/>
              <a:chOff x="0" y="0"/>
              <a:chExt cx="1029744" cy="638688"/>
            </a:xfrm>
          </p:grpSpPr>
          <p:sp>
            <p:nvSpPr>
              <p:cNvPr id="27" name="Freeform 2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8" name="TextBox 28"/>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29" name="Group 29"/>
            <p:cNvGrpSpPr/>
            <p:nvPr/>
          </p:nvGrpSpPr>
          <p:grpSpPr>
            <a:xfrm>
              <a:off x="107003" y="120955"/>
              <a:ext cx="3314679" cy="1946720"/>
              <a:chOff x="0" y="0"/>
              <a:chExt cx="967293" cy="568094"/>
            </a:xfrm>
          </p:grpSpPr>
          <p:sp>
            <p:nvSpPr>
              <p:cNvPr id="30" name="Freeform 3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1" name="TextBox 31"/>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32" name="Freeform 32"/>
            <p:cNvSpPr/>
            <p:nvPr/>
          </p:nvSpPr>
          <p:spPr>
            <a:xfrm>
              <a:off x="1057907" y="312644"/>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3" name="Group 33"/>
          <p:cNvGrpSpPr/>
          <p:nvPr/>
        </p:nvGrpSpPr>
        <p:grpSpPr>
          <a:xfrm>
            <a:off x="568670" y="6172959"/>
            <a:ext cx="2646513" cy="1686222"/>
            <a:chOff x="0" y="0"/>
            <a:chExt cx="3528684" cy="2248295"/>
          </a:xfrm>
        </p:grpSpPr>
        <p:grpSp>
          <p:nvGrpSpPr>
            <p:cNvPr id="34" name="Group 34"/>
            <p:cNvGrpSpPr/>
            <p:nvPr/>
          </p:nvGrpSpPr>
          <p:grpSpPr>
            <a:xfrm>
              <a:off x="0" y="0"/>
              <a:ext cx="3528684" cy="2188630"/>
              <a:chOff x="0" y="0"/>
              <a:chExt cx="1029744" cy="638688"/>
            </a:xfrm>
          </p:grpSpPr>
          <p:sp>
            <p:nvSpPr>
              <p:cNvPr id="35" name="Freeform 3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6" name="TextBox 36"/>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7" name="Group 37"/>
            <p:cNvGrpSpPr/>
            <p:nvPr/>
          </p:nvGrpSpPr>
          <p:grpSpPr>
            <a:xfrm>
              <a:off x="107003" y="120955"/>
              <a:ext cx="3314679" cy="1946720"/>
              <a:chOff x="0" y="0"/>
              <a:chExt cx="967293" cy="568094"/>
            </a:xfrm>
          </p:grpSpPr>
          <p:sp>
            <p:nvSpPr>
              <p:cNvPr id="38" name="Freeform 3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9" name="TextBox 39"/>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0" name="Freeform 40"/>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41" name="Group 41"/>
          <p:cNvGrpSpPr/>
          <p:nvPr/>
        </p:nvGrpSpPr>
        <p:grpSpPr>
          <a:xfrm>
            <a:off x="568670" y="8023198"/>
            <a:ext cx="2646513" cy="1641473"/>
            <a:chOff x="0" y="0"/>
            <a:chExt cx="3528684" cy="2188630"/>
          </a:xfrm>
        </p:grpSpPr>
        <p:grpSp>
          <p:nvGrpSpPr>
            <p:cNvPr id="42" name="Group 42"/>
            <p:cNvGrpSpPr/>
            <p:nvPr/>
          </p:nvGrpSpPr>
          <p:grpSpPr>
            <a:xfrm>
              <a:off x="0" y="0"/>
              <a:ext cx="3528684" cy="2188630"/>
              <a:chOff x="0" y="0"/>
              <a:chExt cx="1029744" cy="638688"/>
            </a:xfrm>
          </p:grpSpPr>
          <p:sp>
            <p:nvSpPr>
              <p:cNvPr id="43" name="Freeform 43"/>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4" name="TextBox 44"/>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107003" y="120955"/>
              <a:ext cx="3314679" cy="1946720"/>
              <a:chOff x="0" y="0"/>
              <a:chExt cx="967293" cy="568094"/>
            </a:xfrm>
          </p:grpSpPr>
          <p:sp>
            <p:nvSpPr>
              <p:cNvPr id="46" name="Freeform 46"/>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7" name="TextBox 47"/>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8" name="Freeform 48"/>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sp>
        <p:nvSpPr>
          <p:cNvPr id="54" name="Title 53">
            <a:extLst>
              <a:ext uri="{FF2B5EF4-FFF2-40B4-BE49-F238E27FC236}">
                <a16:creationId xmlns:a16="http://schemas.microsoft.com/office/drawing/2014/main" id="{A21FC24A-4701-1A4E-B4B2-C4857CF16F78}"/>
              </a:ext>
            </a:extLst>
          </p:cNvPr>
          <p:cNvSpPr>
            <a:spLocks noGrp="1"/>
          </p:cNvSpPr>
          <p:nvPr>
            <p:ph type="ctrTitle"/>
          </p:nvPr>
        </p:nvSpPr>
        <p:spPr>
          <a:xfrm>
            <a:off x="6884279" y="1112051"/>
            <a:ext cx="7772400" cy="1345490"/>
          </a:xfrm>
        </p:spPr>
        <p:txBody>
          <a:bodyPr/>
          <a:lstStyle/>
          <a:p>
            <a:r>
              <a:rPr lang="vi-VN" b="1" dirty="0">
                <a:solidFill>
                  <a:srgbClr val="375CD1"/>
                </a:solidFill>
                <a:latin typeface="Arial" panose="020B0604020202020204" pitchFamily="34" charset="0"/>
                <a:cs typeface="Arial" panose="020B0604020202020204" pitchFamily="34" charset="0"/>
              </a:rPr>
              <a:t>HOẠT ĐỘNG LÀM</a:t>
            </a:r>
          </a:p>
        </p:txBody>
      </p:sp>
      <p:grpSp>
        <p:nvGrpSpPr>
          <p:cNvPr id="59" name="Group 58">
            <a:extLst>
              <a:ext uri="{FF2B5EF4-FFF2-40B4-BE49-F238E27FC236}">
                <a16:creationId xmlns:a16="http://schemas.microsoft.com/office/drawing/2014/main" id="{E5FAB865-7073-AB51-4D34-414BAB026057}"/>
              </a:ext>
            </a:extLst>
          </p:cNvPr>
          <p:cNvGrpSpPr/>
          <p:nvPr/>
        </p:nvGrpSpPr>
        <p:grpSpPr>
          <a:xfrm>
            <a:off x="4626529" y="2734131"/>
            <a:ext cx="12287900" cy="3068348"/>
            <a:chOff x="5799145" y="2727260"/>
            <a:chExt cx="9942672" cy="3068348"/>
          </a:xfrm>
        </p:grpSpPr>
        <p:sp>
          <p:nvSpPr>
            <p:cNvPr id="50" name="Freeform 50"/>
            <p:cNvSpPr/>
            <p:nvPr/>
          </p:nvSpPr>
          <p:spPr>
            <a:xfrm>
              <a:off x="5799145" y="2727260"/>
              <a:ext cx="9942672" cy="3068348"/>
            </a:xfrm>
            <a:custGeom>
              <a:avLst/>
              <a:gdLst/>
              <a:ahLst/>
              <a:cxnLst/>
              <a:rect l="l" t="t" r="r" b="b"/>
              <a:pathLst>
                <a:path w="2618646" h="600491">
                  <a:moveTo>
                    <a:pt x="2606966" y="0"/>
                  </a:moveTo>
                  <a:lnTo>
                    <a:pt x="11680" y="0"/>
                  </a:lnTo>
                  <a:cubicBezTo>
                    <a:pt x="8582" y="0"/>
                    <a:pt x="5611" y="1231"/>
                    <a:pt x="3421" y="3421"/>
                  </a:cubicBezTo>
                  <a:cubicBezTo>
                    <a:pt x="1231" y="5611"/>
                    <a:pt x="0" y="8582"/>
                    <a:pt x="0" y="11680"/>
                  </a:cubicBezTo>
                  <a:lnTo>
                    <a:pt x="0" y="405674"/>
                  </a:lnTo>
                  <a:cubicBezTo>
                    <a:pt x="0" y="408771"/>
                    <a:pt x="1231" y="411742"/>
                    <a:pt x="3421" y="413933"/>
                  </a:cubicBezTo>
                  <a:cubicBezTo>
                    <a:pt x="5611" y="416123"/>
                    <a:pt x="8582" y="417354"/>
                    <a:pt x="11680" y="417354"/>
                  </a:cubicBezTo>
                  <a:lnTo>
                    <a:pt x="145800" y="417354"/>
                  </a:lnTo>
                  <a:cubicBezTo>
                    <a:pt x="148898" y="417354"/>
                    <a:pt x="151869" y="418584"/>
                    <a:pt x="154059" y="420775"/>
                  </a:cubicBezTo>
                  <a:cubicBezTo>
                    <a:pt x="156249" y="422965"/>
                    <a:pt x="157480" y="425936"/>
                    <a:pt x="157480" y="429033"/>
                  </a:cubicBezTo>
                  <a:lnTo>
                    <a:pt x="157480" y="593634"/>
                  </a:lnTo>
                  <a:cubicBezTo>
                    <a:pt x="157480" y="596000"/>
                    <a:pt x="158759" y="598181"/>
                    <a:pt x="160824" y="599336"/>
                  </a:cubicBezTo>
                  <a:cubicBezTo>
                    <a:pt x="162889" y="600491"/>
                    <a:pt x="165417" y="600440"/>
                    <a:pt x="167433" y="599201"/>
                  </a:cubicBezTo>
                  <a:lnTo>
                    <a:pt x="453597" y="423466"/>
                  </a:lnTo>
                  <a:cubicBezTo>
                    <a:pt x="460105" y="419469"/>
                    <a:pt x="467593" y="417354"/>
                    <a:pt x="475230" y="417354"/>
                  </a:cubicBezTo>
                  <a:lnTo>
                    <a:pt x="2606966" y="417354"/>
                  </a:lnTo>
                  <a:cubicBezTo>
                    <a:pt x="2610064" y="417354"/>
                    <a:pt x="2613035" y="416123"/>
                    <a:pt x="2615225" y="413933"/>
                  </a:cubicBezTo>
                  <a:cubicBezTo>
                    <a:pt x="2617415" y="411742"/>
                    <a:pt x="2618646" y="408771"/>
                    <a:pt x="2618646" y="405674"/>
                  </a:cubicBezTo>
                  <a:lnTo>
                    <a:pt x="2618646" y="11680"/>
                  </a:lnTo>
                  <a:cubicBezTo>
                    <a:pt x="2618646" y="8582"/>
                    <a:pt x="2617415" y="5611"/>
                    <a:pt x="2615225" y="3421"/>
                  </a:cubicBezTo>
                  <a:cubicBezTo>
                    <a:pt x="2613035" y="1231"/>
                    <a:pt x="2610064" y="0"/>
                    <a:pt x="2606966" y="0"/>
                  </a:cubicBezTo>
                  <a:close/>
                </a:path>
              </a:pathLst>
            </a:custGeom>
            <a:solidFill>
              <a:srgbClr val="FBD86A"/>
            </a:solidFill>
            <a:ln w="38100" cap="sq">
              <a:solidFill>
                <a:srgbClr val="19274F"/>
              </a:solidFill>
              <a:prstDash val="solid"/>
              <a:miter/>
            </a:ln>
          </p:spPr>
          <p:txBody>
            <a:bodyPr anchor="ctr"/>
            <a:lstStyle/>
            <a:p>
              <a:pPr algn="just"/>
              <a:endParaRPr lang="vi-VN" sz="4000" dirty="0">
                <a:effectLst/>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462C0251-BBFB-8FF6-294C-9AA5F27B4FF8}"/>
                </a:ext>
              </a:extLst>
            </p:cNvPr>
            <p:cNvSpPr txBox="1"/>
            <p:nvPr/>
          </p:nvSpPr>
          <p:spPr>
            <a:xfrm>
              <a:off x="6124964" y="2900008"/>
              <a:ext cx="9270121" cy="1651671"/>
            </a:xfrm>
            <a:prstGeom prst="rect">
              <a:avLst/>
            </a:prstGeom>
            <a:noFill/>
          </p:spPr>
          <p:txBody>
            <a:bodyPr wrap="square" anchor="ctr">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Chỉ và đọc tên các mục trong danh mục phân loại, bao gồm cả mục “Trang chủ” và mục “Quà tặng cuộc sống”.</a:t>
              </a:r>
              <a:endParaRPr lang="vi-VN" sz="3600" dirty="0">
                <a:effectLst/>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B15D37E5-ADE0-8CCA-CA4D-3E1E09CB9B57}"/>
              </a:ext>
            </a:extLst>
          </p:cNvPr>
          <p:cNvGrpSpPr/>
          <p:nvPr/>
        </p:nvGrpSpPr>
        <p:grpSpPr>
          <a:xfrm>
            <a:off x="4786608" y="5537200"/>
            <a:ext cx="11967742" cy="3313664"/>
            <a:chOff x="4518170" y="5537200"/>
            <a:chExt cx="11967742" cy="3313664"/>
          </a:xfrm>
        </p:grpSpPr>
        <p:sp>
          <p:nvSpPr>
            <p:cNvPr id="61" name="TextBox 60">
              <a:extLst>
                <a:ext uri="{FF2B5EF4-FFF2-40B4-BE49-F238E27FC236}">
                  <a16:creationId xmlns:a16="http://schemas.microsoft.com/office/drawing/2014/main" id="{DCBFA846-EB07-4871-443D-16A9C1C607AD}"/>
                </a:ext>
              </a:extLst>
            </p:cNvPr>
            <p:cNvSpPr txBox="1"/>
            <p:nvPr/>
          </p:nvSpPr>
          <p:spPr>
            <a:xfrm>
              <a:off x="5955228" y="5537200"/>
              <a:ext cx="10530684" cy="3313664"/>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Ngoài các truyện cổ tích được phân loại theo thể loại truyện, các thông tin khác trên website </a:t>
              </a:r>
              <a:r>
                <a:rPr lang="vi-VN" sz="36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truyencotich.vn </a:t>
              </a:r>
              <a:r>
                <a:rPr lang="vi-VN" sz="3600" dirty="0">
                  <a:effectLst/>
                  <a:latin typeface="Arial" panose="020B0604020202020204" pitchFamily="34" charset="0"/>
                  <a:ea typeface="Calibri" panose="020F0502020204030204" pitchFamily="34" charset="0"/>
                  <a:cs typeface="Arial" panose="020B0604020202020204" pitchFamily="34" charset="0"/>
                </a:rPr>
                <a:t>được phân loại và có thể tìm thấy trong các mục “Trang chủ”, “Quà tặng cuộc sống”.</a:t>
              </a:r>
              <a:endParaRPr lang="vi-VN" sz="3600" dirty="0">
                <a:effectLst/>
                <a:latin typeface="Arial" panose="020B0604020202020204" pitchFamily="34" charset="0"/>
                <a:cs typeface="Arial" panose="020B0604020202020204" pitchFamily="34" charset="0"/>
              </a:endParaRPr>
            </a:p>
          </p:txBody>
        </p:sp>
        <p:sp>
          <p:nvSpPr>
            <p:cNvPr id="62" name="Freeform 52">
              <a:extLst>
                <a:ext uri="{FF2B5EF4-FFF2-40B4-BE49-F238E27FC236}">
                  <a16:creationId xmlns:a16="http://schemas.microsoft.com/office/drawing/2014/main" id="{F61F5D45-E01A-4355-BCFE-7C02A8762F92}"/>
                </a:ext>
              </a:extLst>
            </p:cNvPr>
            <p:cNvSpPr/>
            <p:nvPr/>
          </p:nvSpPr>
          <p:spPr>
            <a:xfrm>
              <a:off x="4518170" y="6639806"/>
              <a:ext cx="1212033" cy="1212033"/>
            </a:xfrm>
            <a:custGeom>
              <a:avLst/>
              <a:gdLst/>
              <a:ahLst/>
              <a:cxnLst/>
              <a:rect l="l" t="t" r="r" b="b"/>
              <a:pathLst>
                <a:path w="1048700" h="1048700">
                  <a:moveTo>
                    <a:pt x="0" y="0"/>
                  </a:moveTo>
                  <a:lnTo>
                    <a:pt x="1048701" y="0"/>
                  </a:lnTo>
                  <a:lnTo>
                    <a:pt x="1048701" y="1048700"/>
                  </a:lnTo>
                  <a:lnTo>
                    <a:pt x="0" y="10487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Tree>
    <p:extLst>
      <p:ext uri="{BB962C8B-B14F-4D97-AF65-F5344CB8AC3E}">
        <p14:creationId xmlns:p14="http://schemas.microsoft.com/office/powerpoint/2010/main" val="6426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linds(horizontal)">
                                      <p:cBhvr>
                                        <p:cTn id="1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Quan sát hình 2, 3 SGK tr.8 – 9 và cho biết</a:t>
            </a:r>
          </a:p>
        </p:txBody>
      </p:sp>
      <p:grpSp>
        <p:nvGrpSpPr>
          <p:cNvPr id="12" name="Group 11">
            <a:extLst>
              <a:ext uri="{FF2B5EF4-FFF2-40B4-BE49-F238E27FC236}">
                <a16:creationId xmlns:a16="http://schemas.microsoft.com/office/drawing/2014/main" id="{F93A50D9-1BDD-1219-1F6E-17AB0BB2181D}"/>
              </a:ext>
            </a:extLst>
          </p:cNvPr>
          <p:cNvGrpSpPr/>
          <p:nvPr/>
        </p:nvGrpSpPr>
        <p:grpSpPr>
          <a:xfrm>
            <a:off x="2017713" y="2552700"/>
            <a:ext cx="14252573" cy="2041956"/>
            <a:chOff x="2017713" y="3414447"/>
            <a:chExt cx="14252573" cy="2041956"/>
          </a:xfrm>
        </p:grpSpPr>
        <p:grpSp>
          <p:nvGrpSpPr>
            <p:cNvPr id="11" name="Group 10">
              <a:extLst>
                <a:ext uri="{FF2B5EF4-FFF2-40B4-BE49-F238E27FC236}">
                  <a16:creationId xmlns:a16="http://schemas.microsoft.com/office/drawing/2014/main" id="{5345F353-5627-8F4E-52E1-67293DF95F9B}"/>
                </a:ext>
              </a:extLst>
            </p:cNvPr>
            <p:cNvGrpSpPr/>
            <p:nvPr/>
          </p:nvGrpSpPr>
          <p:grpSpPr>
            <a:xfrm>
              <a:off x="5098598" y="3414447"/>
              <a:ext cx="7703002" cy="1042795"/>
              <a:chOff x="5098598" y="2666999"/>
              <a:chExt cx="7703002" cy="1042795"/>
            </a:xfrm>
          </p:grpSpPr>
          <p:pic>
            <p:nvPicPr>
              <p:cNvPr id="7" name="Picture 40">
                <a:extLst>
                  <a:ext uri="{FF2B5EF4-FFF2-40B4-BE49-F238E27FC236}">
                    <a16:creationId xmlns:a16="http://schemas.microsoft.com/office/drawing/2014/main" id="{2E373A81-DA76-A983-0CE4-745793F5C8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98598" y="2666999"/>
                <a:ext cx="1308896" cy="1042795"/>
              </a:xfrm>
              <a:prstGeom prst="rect">
                <a:avLst/>
              </a:prstGeom>
            </p:spPr>
          </p:pic>
          <p:sp>
            <p:nvSpPr>
              <p:cNvPr id="8" name="Rectangle: Rounded Corners 7">
                <a:extLst>
                  <a:ext uri="{FF2B5EF4-FFF2-40B4-BE49-F238E27FC236}">
                    <a16:creationId xmlns:a16="http://schemas.microsoft.com/office/drawing/2014/main" id="{255D42BE-F6EC-C929-CB72-E3056856757C}"/>
                  </a:ext>
                </a:extLst>
              </p:cNvPr>
              <p:cNvSpPr/>
              <p:nvPr/>
            </p:nvSpPr>
            <p:spPr>
              <a:xfrm>
                <a:off x="6705600" y="2666999"/>
                <a:ext cx="6096000" cy="1042795"/>
              </a:xfrm>
              <a:prstGeom prst="roundRect">
                <a:avLst/>
              </a:prstGeom>
              <a:solidFill>
                <a:srgbClr val="C6D0F2"/>
              </a:solidFill>
              <a:ln>
                <a:solidFill>
                  <a:srgbClr val="C6D0F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THẢO LUẬN NHÓM</a:t>
                </a:r>
              </a:p>
            </p:txBody>
          </p:sp>
        </p:grpSp>
        <p:sp>
          <p:nvSpPr>
            <p:cNvPr id="10" name="TextBox 9">
              <a:extLst>
                <a:ext uri="{FF2B5EF4-FFF2-40B4-BE49-F238E27FC236}">
                  <a16:creationId xmlns:a16="http://schemas.microsoft.com/office/drawing/2014/main" id="{F3DDA816-28F2-0949-94EF-B9B606132169}"/>
                </a:ext>
              </a:extLst>
            </p:cNvPr>
            <p:cNvSpPr txBox="1"/>
            <p:nvPr/>
          </p:nvSpPr>
          <p:spPr>
            <a:xfrm>
              <a:off x="2017713" y="4748517"/>
              <a:ext cx="14252573" cy="707886"/>
            </a:xfrm>
            <a:prstGeom prst="rect">
              <a:avLst/>
            </a:prstGeom>
            <a:noFill/>
          </p:spPr>
          <p:txBody>
            <a:bodyPr wrap="square" anchor="ctr">
              <a:spAutoFit/>
            </a:bodyPr>
            <a:lstStyle/>
            <a:p>
              <a:pPr algn="ctr"/>
              <a:r>
                <a:rPr lang="vi-VN" sz="4000" dirty="0">
                  <a:effectLst/>
                  <a:latin typeface="Arial" panose="020B0604020202020204" pitchFamily="34" charset="0"/>
                  <a:ea typeface="Calibri" panose="020F0502020204030204" pitchFamily="34" charset="0"/>
                  <a:cs typeface="Arial" panose="020B0604020202020204" pitchFamily="34" charset="0"/>
                </a:rPr>
                <a:t>Trang chủ của website thường chứa những thông tin nào?</a:t>
              </a:r>
              <a:endParaRPr lang="vi-VN" sz="4000" dirty="0">
                <a:effectLst/>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48228CD-C3B8-C250-43BF-B07164239E2E}"/>
              </a:ext>
            </a:extLst>
          </p:cNvPr>
          <p:cNvPicPr>
            <a:picLocks noChangeAspect="1"/>
          </p:cNvPicPr>
          <p:nvPr/>
        </p:nvPicPr>
        <p:blipFill rotWithShape="1">
          <a:blip r:embed="rId4">
            <a:extLst>
              <a:ext uri="{28A0092B-C50C-407E-A947-70E740481C1C}">
                <a14:useLocalDpi xmlns:a14="http://schemas.microsoft.com/office/drawing/2010/main" val="0"/>
              </a:ext>
            </a:extLst>
          </a:blip>
          <a:srcRect b="50385"/>
          <a:stretch/>
        </p:blipFill>
        <p:spPr>
          <a:xfrm>
            <a:off x="1553211" y="4900209"/>
            <a:ext cx="15181576" cy="4239012"/>
          </a:xfrm>
          <a:prstGeom prst="rect">
            <a:avLst/>
          </a:prstGeom>
          <a:ln>
            <a:solidFill>
              <a:srgbClr val="00B0F0"/>
            </a:solidFill>
          </a:ln>
        </p:spPr>
      </p:pic>
    </p:spTree>
    <p:extLst>
      <p:ext uri="{BB962C8B-B14F-4D97-AF65-F5344CB8AC3E}">
        <p14:creationId xmlns:p14="http://schemas.microsoft.com/office/powerpoint/2010/main" val="31905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Nhận xét hình 2, 3 SGK tr.8 – 9</a:t>
            </a:r>
          </a:p>
        </p:txBody>
      </p:sp>
      <p:pic>
        <p:nvPicPr>
          <p:cNvPr id="4" name="Picture 3">
            <a:extLst>
              <a:ext uri="{FF2B5EF4-FFF2-40B4-BE49-F238E27FC236}">
                <a16:creationId xmlns:a16="http://schemas.microsoft.com/office/drawing/2014/main" id="{348228CD-C3B8-C250-43BF-B07164239E2E}"/>
              </a:ext>
            </a:extLst>
          </p:cNvPr>
          <p:cNvPicPr>
            <a:picLocks noChangeAspect="1"/>
          </p:cNvPicPr>
          <p:nvPr/>
        </p:nvPicPr>
        <p:blipFill rotWithShape="1">
          <a:blip r:embed="rId2">
            <a:extLst>
              <a:ext uri="{28A0092B-C50C-407E-A947-70E740481C1C}">
                <a14:useLocalDpi xmlns:a14="http://schemas.microsoft.com/office/drawing/2010/main" val="0"/>
              </a:ext>
            </a:extLst>
          </a:blip>
          <a:srcRect b="50385"/>
          <a:stretch/>
        </p:blipFill>
        <p:spPr>
          <a:xfrm>
            <a:off x="1295400" y="2662894"/>
            <a:ext cx="15697198" cy="4239012"/>
          </a:xfrm>
          <a:prstGeom prst="rect">
            <a:avLst/>
          </a:prstGeom>
          <a:ln>
            <a:solidFill>
              <a:srgbClr val="00B0F0"/>
            </a:solidFill>
          </a:ln>
        </p:spPr>
      </p:pic>
      <p:sp>
        <p:nvSpPr>
          <p:cNvPr id="6" name="TextBox 5">
            <a:extLst>
              <a:ext uri="{FF2B5EF4-FFF2-40B4-BE49-F238E27FC236}">
                <a16:creationId xmlns:a16="http://schemas.microsoft.com/office/drawing/2014/main" id="{872D7E2E-AA61-2BE5-AFC4-9C59C46276C8}"/>
              </a:ext>
            </a:extLst>
          </p:cNvPr>
          <p:cNvSpPr txBox="1"/>
          <p:nvPr/>
        </p:nvSpPr>
        <p:spPr>
          <a:xfrm>
            <a:off x="1295400" y="7209510"/>
            <a:ext cx="15697196" cy="182492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Trang chủ của website thường chứa các thông tin mới, nổi bật, được nhiều người quan tâm.</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5704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17150660" cy="9042341"/>
            <a:chOff x="0" y="0"/>
            <a:chExt cx="22867547" cy="12056454"/>
          </a:xfrm>
        </p:grpSpPr>
        <p:sp>
          <p:nvSpPr>
            <p:cNvPr id="4" name="Freeform 4"/>
            <p:cNvSpPr/>
            <p:nvPr/>
          </p:nvSpPr>
          <p:spPr>
            <a:xfrm>
              <a:off x="0" y="2466868"/>
              <a:ext cx="5004559" cy="2188631"/>
            </a:xfrm>
            <a:custGeom>
              <a:avLst/>
              <a:gdLst/>
              <a:ahLst/>
              <a:cxnLst/>
              <a:rect l="l" t="t" r="r" b="b"/>
              <a:pathLst>
                <a:path w="1460436" h="638688">
                  <a:moveTo>
                    <a:pt x="76317" y="0"/>
                  </a:moveTo>
                  <a:lnTo>
                    <a:pt x="1384118" y="0"/>
                  </a:lnTo>
                  <a:cubicBezTo>
                    <a:pt x="1404359" y="0"/>
                    <a:pt x="1423770" y="8041"/>
                    <a:pt x="1438083" y="22353"/>
                  </a:cubicBezTo>
                  <a:cubicBezTo>
                    <a:pt x="1452395" y="36665"/>
                    <a:pt x="1460436" y="56077"/>
                    <a:pt x="1460436" y="76317"/>
                  </a:cubicBezTo>
                  <a:lnTo>
                    <a:pt x="1460436" y="562371"/>
                  </a:lnTo>
                  <a:cubicBezTo>
                    <a:pt x="1460436" y="582612"/>
                    <a:pt x="1452395" y="602023"/>
                    <a:pt x="1438083" y="616335"/>
                  </a:cubicBezTo>
                  <a:cubicBezTo>
                    <a:pt x="1423770" y="630648"/>
                    <a:pt x="1404359" y="638688"/>
                    <a:pt x="1384118" y="638688"/>
                  </a:cubicBezTo>
                  <a:lnTo>
                    <a:pt x="76317" y="638688"/>
                  </a:lnTo>
                  <a:cubicBezTo>
                    <a:pt x="56077" y="638688"/>
                    <a:pt x="36665" y="630648"/>
                    <a:pt x="22353" y="616335"/>
                  </a:cubicBezTo>
                  <a:cubicBezTo>
                    <a:pt x="8041" y="602023"/>
                    <a:pt x="0" y="582612"/>
                    <a:pt x="0" y="562371"/>
                  </a:cubicBezTo>
                  <a:lnTo>
                    <a:pt x="0" y="76317"/>
                  </a:lnTo>
                  <a:cubicBezTo>
                    <a:pt x="0" y="56077"/>
                    <a:pt x="8041" y="36665"/>
                    <a:pt x="22353" y="22353"/>
                  </a:cubicBezTo>
                  <a:cubicBezTo>
                    <a:pt x="36665" y="8041"/>
                    <a:pt x="56077" y="0"/>
                    <a:pt x="76317" y="0"/>
                  </a:cubicBezTo>
                  <a:close/>
                </a:path>
              </a:pathLst>
            </a:custGeom>
            <a:solidFill>
              <a:srgbClr val="FBD86A"/>
            </a:solidFill>
            <a:ln cap="rnd">
              <a:noFill/>
              <a:prstDash val="solid"/>
              <a:round/>
            </a:ln>
          </p:spPr>
        </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9" name="Group 9"/>
            <p:cNvGrpSpPr/>
            <p:nvPr/>
          </p:nvGrpSpPr>
          <p:grpSpPr>
            <a:xfrm>
              <a:off x="4666487" y="284175"/>
              <a:ext cx="17871855" cy="11488105"/>
              <a:chOff x="0" y="0"/>
              <a:chExt cx="5215384" cy="3352471"/>
            </a:xfrm>
          </p:grpSpPr>
          <p:sp>
            <p:nvSpPr>
              <p:cNvPr id="11" name="TextBox 11"/>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grpSp>
        <p:grpSp>
          <p:nvGrpSpPr>
            <p:cNvPr id="12" name="Group 12"/>
            <p:cNvGrpSpPr/>
            <p:nvPr/>
          </p:nvGrpSpPr>
          <p:grpSpPr>
            <a:xfrm>
              <a:off x="107003" y="2587823"/>
              <a:ext cx="3314679" cy="1946720"/>
              <a:chOff x="0" y="0"/>
              <a:chExt cx="967293" cy="568094"/>
            </a:xfrm>
          </p:grpSpPr>
          <p:sp>
            <p:nvSpPr>
              <p:cNvPr id="13" name="Freeform 1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5" name="Freeform 15"/>
            <p:cNvSpPr/>
            <p:nvPr/>
          </p:nvSpPr>
          <p:spPr>
            <a:xfrm>
              <a:off x="956564" y="2806574"/>
              <a:ext cx="1680434" cy="1509335"/>
            </a:xfrm>
            <a:custGeom>
              <a:avLst/>
              <a:gdLst/>
              <a:ahLst/>
              <a:cxnLst/>
              <a:rect l="l" t="t" r="r" b="b"/>
              <a:pathLst>
                <a:path w="1680434" h="1509335">
                  <a:moveTo>
                    <a:pt x="0" y="0"/>
                  </a:moveTo>
                  <a:lnTo>
                    <a:pt x="1680434" y="0"/>
                  </a:lnTo>
                  <a:lnTo>
                    <a:pt x="1680434" y="1509335"/>
                  </a:lnTo>
                  <a:lnTo>
                    <a:pt x="0" y="15093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7" name="Group 17"/>
          <p:cNvGrpSpPr/>
          <p:nvPr/>
        </p:nvGrpSpPr>
        <p:grpSpPr>
          <a:xfrm>
            <a:off x="568670" y="622330"/>
            <a:ext cx="2646513" cy="1641473"/>
            <a:chOff x="0" y="0"/>
            <a:chExt cx="3528684" cy="2188630"/>
          </a:xfrm>
        </p:grpSpPr>
        <p:grpSp>
          <p:nvGrpSpPr>
            <p:cNvPr id="18" name="Group 18"/>
            <p:cNvGrpSpPr/>
            <p:nvPr/>
          </p:nvGrpSpPr>
          <p:grpSpPr>
            <a:xfrm>
              <a:off x="0" y="0"/>
              <a:ext cx="3528684" cy="2188630"/>
              <a:chOff x="0" y="0"/>
              <a:chExt cx="1029744" cy="638688"/>
            </a:xfrm>
          </p:grpSpPr>
          <p:sp>
            <p:nvSpPr>
              <p:cNvPr id="19" name="Freeform 1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0" name="TextBox 20"/>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21" name="Group 21"/>
            <p:cNvGrpSpPr/>
            <p:nvPr/>
          </p:nvGrpSpPr>
          <p:grpSpPr>
            <a:xfrm>
              <a:off x="107003" y="120955"/>
              <a:ext cx="3314679" cy="1946720"/>
              <a:chOff x="0" y="0"/>
              <a:chExt cx="967293" cy="568094"/>
            </a:xfrm>
          </p:grpSpPr>
          <p:sp>
            <p:nvSpPr>
              <p:cNvPr id="22" name="Freeform 2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3" name="TextBox 23"/>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24" name="Freeform 24"/>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5" name="Group 25"/>
          <p:cNvGrpSpPr/>
          <p:nvPr/>
        </p:nvGrpSpPr>
        <p:grpSpPr>
          <a:xfrm>
            <a:off x="568670" y="4322720"/>
            <a:ext cx="2646513" cy="1641473"/>
            <a:chOff x="0" y="0"/>
            <a:chExt cx="3528684" cy="2188630"/>
          </a:xfrm>
        </p:grpSpPr>
        <p:grpSp>
          <p:nvGrpSpPr>
            <p:cNvPr id="26" name="Group 26"/>
            <p:cNvGrpSpPr/>
            <p:nvPr/>
          </p:nvGrpSpPr>
          <p:grpSpPr>
            <a:xfrm>
              <a:off x="0" y="0"/>
              <a:ext cx="3528684" cy="2188630"/>
              <a:chOff x="0" y="0"/>
              <a:chExt cx="1029744" cy="638688"/>
            </a:xfrm>
          </p:grpSpPr>
          <p:sp>
            <p:nvSpPr>
              <p:cNvPr id="27" name="Freeform 2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8" name="TextBox 28"/>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29" name="Group 29"/>
            <p:cNvGrpSpPr/>
            <p:nvPr/>
          </p:nvGrpSpPr>
          <p:grpSpPr>
            <a:xfrm>
              <a:off x="107003" y="120955"/>
              <a:ext cx="3314679" cy="1946720"/>
              <a:chOff x="0" y="0"/>
              <a:chExt cx="967293" cy="568094"/>
            </a:xfrm>
          </p:grpSpPr>
          <p:sp>
            <p:nvSpPr>
              <p:cNvPr id="30" name="Freeform 3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1" name="TextBox 31"/>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32" name="Freeform 32"/>
            <p:cNvSpPr/>
            <p:nvPr/>
          </p:nvSpPr>
          <p:spPr>
            <a:xfrm>
              <a:off x="1057907" y="312644"/>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3" name="Group 33"/>
          <p:cNvGrpSpPr/>
          <p:nvPr/>
        </p:nvGrpSpPr>
        <p:grpSpPr>
          <a:xfrm>
            <a:off x="568670" y="6172959"/>
            <a:ext cx="2646513" cy="1686222"/>
            <a:chOff x="0" y="0"/>
            <a:chExt cx="3528684" cy="2248295"/>
          </a:xfrm>
        </p:grpSpPr>
        <p:grpSp>
          <p:nvGrpSpPr>
            <p:cNvPr id="34" name="Group 34"/>
            <p:cNvGrpSpPr/>
            <p:nvPr/>
          </p:nvGrpSpPr>
          <p:grpSpPr>
            <a:xfrm>
              <a:off x="0" y="0"/>
              <a:ext cx="3528684" cy="2188630"/>
              <a:chOff x="0" y="0"/>
              <a:chExt cx="1029744" cy="638688"/>
            </a:xfrm>
          </p:grpSpPr>
          <p:sp>
            <p:nvSpPr>
              <p:cNvPr id="35" name="Freeform 3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6" name="TextBox 36"/>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7" name="Group 37"/>
            <p:cNvGrpSpPr/>
            <p:nvPr/>
          </p:nvGrpSpPr>
          <p:grpSpPr>
            <a:xfrm>
              <a:off x="107003" y="120955"/>
              <a:ext cx="3314679" cy="1946720"/>
              <a:chOff x="0" y="0"/>
              <a:chExt cx="967293" cy="568094"/>
            </a:xfrm>
          </p:grpSpPr>
          <p:sp>
            <p:nvSpPr>
              <p:cNvPr id="38" name="Freeform 3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9" name="TextBox 39"/>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0" name="Freeform 40"/>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41" name="Group 41"/>
          <p:cNvGrpSpPr/>
          <p:nvPr/>
        </p:nvGrpSpPr>
        <p:grpSpPr>
          <a:xfrm>
            <a:off x="568670" y="8023198"/>
            <a:ext cx="2646513" cy="1641473"/>
            <a:chOff x="0" y="0"/>
            <a:chExt cx="3528684" cy="2188630"/>
          </a:xfrm>
        </p:grpSpPr>
        <p:grpSp>
          <p:nvGrpSpPr>
            <p:cNvPr id="42" name="Group 42"/>
            <p:cNvGrpSpPr/>
            <p:nvPr/>
          </p:nvGrpSpPr>
          <p:grpSpPr>
            <a:xfrm>
              <a:off x="0" y="0"/>
              <a:ext cx="3528684" cy="2188630"/>
              <a:chOff x="0" y="0"/>
              <a:chExt cx="1029744" cy="638688"/>
            </a:xfrm>
          </p:grpSpPr>
          <p:sp>
            <p:nvSpPr>
              <p:cNvPr id="43" name="Freeform 43"/>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4" name="TextBox 44"/>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107003" y="120955"/>
              <a:ext cx="3314679" cy="1946720"/>
              <a:chOff x="0" y="0"/>
              <a:chExt cx="967293" cy="568094"/>
            </a:xfrm>
          </p:grpSpPr>
          <p:sp>
            <p:nvSpPr>
              <p:cNvPr id="46" name="Freeform 46"/>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7" name="TextBox 47"/>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8" name="Freeform 48"/>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sp>
        <p:nvSpPr>
          <p:cNvPr id="54" name="Title 53">
            <a:extLst>
              <a:ext uri="{FF2B5EF4-FFF2-40B4-BE49-F238E27FC236}">
                <a16:creationId xmlns:a16="http://schemas.microsoft.com/office/drawing/2014/main" id="{A21FC24A-4701-1A4E-B4B2-C4857CF16F78}"/>
              </a:ext>
            </a:extLst>
          </p:cNvPr>
          <p:cNvSpPr>
            <a:spLocks noGrp="1"/>
          </p:cNvSpPr>
          <p:nvPr>
            <p:ph type="ctrTitle"/>
          </p:nvPr>
        </p:nvSpPr>
        <p:spPr>
          <a:xfrm>
            <a:off x="6884279" y="1112051"/>
            <a:ext cx="7772400" cy="1345490"/>
          </a:xfrm>
        </p:spPr>
        <p:txBody>
          <a:bodyPr/>
          <a:lstStyle/>
          <a:p>
            <a:r>
              <a:rPr lang="vi-VN" b="1" dirty="0">
                <a:solidFill>
                  <a:srgbClr val="375CD1"/>
                </a:solidFill>
                <a:latin typeface="Arial" panose="020B0604020202020204" pitchFamily="34" charset="0"/>
                <a:cs typeface="Arial" panose="020B0604020202020204" pitchFamily="34" charset="0"/>
              </a:rPr>
              <a:t>HOẠT ĐỘNG LÀM</a:t>
            </a:r>
          </a:p>
        </p:txBody>
      </p:sp>
      <p:grpSp>
        <p:nvGrpSpPr>
          <p:cNvPr id="59" name="Group 58">
            <a:extLst>
              <a:ext uri="{FF2B5EF4-FFF2-40B4-BE49-F238E27FC236}">
                <a16:creationId xmlns:a16="http://schemas.microsoft.com/office/drawing/2014/main" id="{E5FAB865-7073-AB51-4D34-414BAB026057}"/>
              </a:ext>
            </a:extLst>
          </p:cNvPr>
          <p:cNvGrpSpPr/>
          <p:nvPr/>
        </p:nvGrpSpPr>
        <p:grpSpPr>
          <a:xfrm>
            <a:off x="4660324" y="2584253"/>
            <a:ext cx="7502482" cy="4009570"/>
            <a:chOff x="5799145" y="2727259"/>
            <a:chExt cx="5381670" cy="4009570"/>
          </a:xfrm>
        </p:grpSpPr>
        <p:sp>
          <p:nvSpPr>
            <p:cNvPr id="50" name="Freeform 50"/>
            <p:cNvSpPr/>
            <p:nvPr/>
          </p:nvSpPr>
          <p:spPr>
            <a:xfrm>
              <a:off x="5799145" y="2727259"/>
              <a:ext cx="5381670" cy="4009570"/>
            </a:xfrm>
            <a:custGeom>
              <a:avLst/>
              <a:gdLst/>
              <a:ahLst/>
              <a:cxnLst/>
              <a:rect l="l" t="t" r="r" b="b"/>
              <a:pathLst>
                <a:path w="2618646" h="600491">
                  <a:moveTo>
                    <a:pt x="2606966" y="0"/>
                  </a:moveTo>
                  <a:lnTo>
                    <a:pt x="11680" y="0"/>
                  </a:lnTo>
                  <a:cubicBezTo>
                    <a:pt x="8582" y="0"/>
                    <a:pt x="5611" y="1231"/>
                    <a:pt x="3421" y="3421"/>
                  </a:cubicBezTo>
                  <a:cubicBezTo>
                    <a:pt x="1231" y="5611"/>
                    <a:pt x="0" y="8582"/>
                    <a:pt x="0" y="11680"/>
                  </a:cubicBezTo>
                  <a:lnTo>
                    <a:pt x="0" y="405674"/>
                  </a:lnTo>
                  <a:cubicBezTo>
                    <a:pt x="0" y="408771"/>
                    <a:pt x="1231" y="411742"/>
                    <a:pt x="3421" y="413933"/>
                  </a:cubicBezTo>
                  <a:cubicBezTo>
                    <a:pt x="5611" y="416123"/>
                    <a:pt x="8582" y="417354"/>
                    <a:pt x="11680" y="417354"/>
                  </a:cubicBezTo>
                  <a:lnTo>
                    <a:pt x="145800" y="417354"/>
                  </a:lnTo>
                  <a:cubicBezTo>
                    <a:pt x="148898" y="417354"/>
                    <a:pt x="151869" y="418584"/>
                    <a:pt x="154059" y="420775"/>
                  </a:cubicBezTo>
                  <a:cubicBezTo>
                    <a:pt x="156249" y="422965"/>
                    <a:pt x="157480" y="425936"/>
                    <a:pt x="157480" y="429033"/>
                  </a:cubicBezTo>
                  <a:lnTo>
                    <a:pt x="157480" y="593634"/>
                  </a:lnTo>
                  <a:cubicBezTo>
                    <a:pt x="157480" y="596000"/>
                    <a:pt x="158759" y="598181"/>
                    <a:pt x="160824" y="599336"/>
                  </a:cubicBezTo>
                  <a:cubicBezTo>
                    <a:pt x="162889" y="600491"/>
                    <a:pt x="165417" y="600440"/>
                    <a:pt x="167433" y="599201"/>
                  </a:cubicBezTo>
                  <a:lnTo>
                    <a:pt x="453597" y="423466"/>
                  </a:lnTo>
                  <a:cubicBezTo>
                    <a:pt x="460105" y="419469"/>
                    <a:pt x="467593" y="417354"/>
                    <a:pt x="475230" y="417354"/>
                  </a:cubicBezTo>
                  <a:lnTo>
                    <a:pt x="2606966" y="417354"/>
                  </a:lnTo>
                  <a:cubicBezTo>
                    <a:pt x="2610064" y="417354"/>
                    <a:pt x="2613035" y="416123"/>
                    <a:pt x="2615225" y="413933"/>
                  </a:cubicBezTo>
                  <a:cubicBezTo>
                    <a:pt x="2617415" y="411742"/>
                    <a:pt x="2618646" y="408771"/>
                    <a:pt x="2618646" y="405674"/>
                  </a:cubicBezTo>
                  <a:lnTo>
                    <a:pt x="2618646" y="11680"/>
                  </a:lnTo>
                  <a:cubicBezTo>
                    <a:pt x="2618646" y="8582"/>
                    <a:pt x="2617415" y="5611"/>
                    <a:pt x="2615225" y="3421"/>
                  </a:cubicBezTo>
                  <a:cubicBezTo>
                    <a:pt x="2613035" y="1231"/>
                    <a:pt x="2610064" y="0"/>
                    <a:pt x="2606966" y="0"/>
                  </a:cubicBezTo>
                  <a:close/>
                </a:path>
              </a:pathLst>
            </a:custGeom>
            <a:solidFill>
              <a:srgbClr val="FBD86A"/>
            </a:solidFill>
            <a:ln w="38100" cap="sq">
              <a:solidFill>
                <a:srgbClr val="19274F"/>
              </a:solidFill>
              <a:prstDash val="solid"/>
              <a:miter/>
            </a:ln>
          </p:spPr>
          <p:txBody>
            <a:bodyPr anchor="ctr"/>
            <a:lstStyle/>
            <a:p>
              <a:pPr algn="just"/>
              <a:endParaRPr lang="vi-VN" sz="4000" dirty="0">
                <a:effectLst/>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462C0251-BBFB-8FF6-294C-9AA5F27B4FF8}"/>
                </a:ext>
              </a:extLst>
            </p:cNvPr>
            <p:cNvSpPr txBox="1"/>
            <p:nvPr/>
          </p:nvSpPr>
          <p:spPr>
            <a:xfrm>
              <a:off x="6125496" y="2775032"/>
              <a:ext cx="4747567" cy="2482667"/>
            </a:xfrm>
            <a:prstGeom prst="rect">
              <a:avLst/>
            </a:prstGeom>
            <a:noFill/>
          </p:spPr>
          <p:txBody>
            <a:bodyPr wrap="square" anchor="ctr">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Nêu và thực hành minh họa cách tìm truyện cổ tích thế giới, truyện mới đăng.</a:t>
              </a:r>
              <a:endParaRPr lang="vi-VN" sz="3600" dirty="0">
                <a:effectLst/>
                <a:latin typeface="Arial" panose="020B0604020202020204" pitchFamily="34" charset="0"/>
                <a:cs typeface="Arial" panose="020B0604020202020204" pitchFamily="34" charset="0"/>
              </a:endParaRPr>
            </a:p>
          </p:txBody>
        </p:sp>
      </p:grpSp>
      <p:sp>
        <p:nvSpPr>
          <p:cNvPr id="3" name="Freeform 103">
            <a:extLst>
              <a:ext uri="{FF2B5EF4-FFF2-40B4-BE49-F238E27FC236}">
                <a16:creationId xmlns:a16="http://schemas.microsoft.com/office/drawing/2014/main" id="{E13BDA79-4A17-5032-7AAD-18FDF542BF0B}"/>
              </a:ext>
            </a:extLst>
          </p:cNvPr>
          <p:cNvSpPr/>
          <p:nvPr/>
        </p:nvSpPr>
        <p:spPr>
          <a:xfrm>
            <a:off x="5486400" y="5873476"/>
            <a:ext cx="5244895" cy="3578063"/>
          </a:xfrm>
          <a:custGeom>
            <a:avLst/>
            <a:gdLst/>
            <a:ahLst/>
            <a:cxnLst/>
            <a:rect l="l" t="t" r="r" b="b"/>
            <a:pathLst>
              <a:path w="1154583" h="825527">
                <a:moveTo>
                  <a:pt x="0" y="0"/>
                </a:moveTo>
                <a:lnTo>
                  <a:pt x="1154583" y="0"/>
                </a:lnTo>
                <a:lnTo>
                  <a:pt x="1154583" y="825527"/>
                </a:lnTo>
                <a:lnTo>
                  <a:pt x="0" y="825527"/>
                </a:lnTo>
                <a:lnTo>
                  <a:pt x="0" y="0"/>
                </a:lnTo>
                <a:close/>
              </a:path>
            </a:pathLst>
          </a:custGeom>
          <a:blipFill>
            <a:blip r:embed="rId12"/>
            <a:stretch>
              <a:fillRect/>
            </a:stretch>
          </a:blipFill>
        </p:spPr>
      </p:sp>
      <p:pic>
        <p:nvPicPr>
          <p:cNvPr id="5" name="Picture 4">
            <a:extLst>
              <a:ext uri="{FF2B5EF4-FFF2-40B4-BE49-F238E27FC236}">
                <a16:creationId xmlns:a16="http://schemas.microsoft.com/office/drawing/2014/main" id="{29B0075D-23C9-B1DB-2A8B-7AE6CF62312E}"/>
              </a:ext>
            </a:extLst>
          </p:cNvPr>
          <p:cNvPicPr>
            <a:picLocks noChangeAspect="1"/>
          </p:cNvPicPr>
          <p:nvPr/>
        </p:nvPicPr>
        <p:blipFill>
          <a:blip r:embed="rId13"/>
          <a:stretch>
            <a:fillRect/>
          </a:stretch>
        </p:blipFill>
        <p:spPr>
          <a:xfrm>
            <a:off x="12616601" y="2565232"/>
            <a:ext cx="4309299" cy="6609718"/>
          </a:xfrm>
          <a:prstGeom prst="rect">
            <a:avLst/>
          </a:prstGeom>
          <a:ln>
            <a:solidFill>
              <a:srgbClr val="00B0F0"/>
            </a:solidFill>
          </a:ln>
        </p:spPr>
      </p:pic>
    </p:spTree>
    <p:extLst>
      <p:ext uri="{BB962C8B-B14F-4D97-AF65-F5344CB8AC3E}">
        <p14:creationId xmlns:p14="http://schemas.microsoft.com/office/powerpoint/2010/main" val="320764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a:solidFill>
            <a:srgbClr val="FFD33C"/>
          </a:solidFill>
          <a:effectLst>
            <a:outerShdw blurRad="50800" dist="38100" dir="5400000" algn="t" rotWithShape="0">
              <a:prstClr val="black">
                <a:alpha val="40000"/>
              </a:prstClr>
            </a:outerShdw>
          </a:effectLst>
        </p:spPr>
        <p:txBody>
          <a:bodyPr>
            <a:normAutofit/>
          </a:bodyPr>
          <a:lstStyle/>
          <a:p>
            <a:r>
              <a:rPr lang="vi-VN" sz="4800" b="1">
                <a:solidFill>
                  <a:schemeClr val="tx1">
                    <a:lumMod val="95000"/>
                    <a:lumOff val="5000"/>
                  </a:schemeClr>
                </a:solidFill>
                <a:latin typeface="Arial" panose="020B0604020202020204" pitchFamily="34" charset="0"/>
                <a:cs typeface="Arial" panose="020B0604020202020204" pitchFamily="34" charset="0"/>
              </a:rPr>
              <a:t>HƯỚNG DẪN THỰC HIỆN</a:t>
            </a:r>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5B7D585-F321-B8DD-EFBB-9B6B3799EC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9200" y="2324100"/>
            <a:ext cx="15849600" cy="7010400"/>
          </a:xfrm>
          <a:prstGeom prst="rect">
            <a:avLst/>
          </a:prstGeom>
          <a:ln>
            <a:solidFill>
              <a:srgbClr val="00B0F0"/>
            </a:solidFill>
          </a:ln>
        </p:spPr>
      </p:pic>
      <p:grpSp>
        <p:nvGrpSpPr>
          <p:cNvPr id="15" name="Group 14">
            <a:extLst>
              <a:ext uri="{FF2B5EF4-FFF2-40B4-BE49-F238E27FC236}">
                <a16:creationId xmlns:a16="http://schemas.microsoft.com/office/drawing/2014/main" id="{30AF5A0E-EB50-76F2-1CD3-62D0B738B017}"/>
              </a:ext>
            </a:extLst>
          </p:cNvPr>
          <p:cNvGrpSpPr/>
          <p:nvPr/>
        </p:nvGrpSpPr>
        <p:grpSpPr>
          <a:xfrm>
            <a:off x="4419600" y="4180920"/>
            <a:ext cx="2819400" cy="1327409"/>
            <a:chOff x="2438400" y="5905500"/>
            <a:chExt cx="2819400" cy="1327409"/>
          </a:xfrm>
        </p:grpSpPr>
        <p:sp>
          <p:nvSpPr>
            <p:cNvPr id="16" name="Rectangle 15">
              <a:extLst>
                <a:ext uri="{FF2B5EF4-FFF2-40B4-BE49-F238E27FC236}">
                  <a16:creationId xmlns:a16="http://schemas.microsoft.com/office/drawing/2014/main" id="{46E4113B-669E-A086-1496-C0FEA20FCB8E}"/>
                </a:ext>
              </a:extLst>
            </p:cNvPr>
            <p:cNvSpPr/>
            <p:nvPr/>
          </p:nvSpPr>
          <p:spPr>
            <a:xfrm>
              <a:off x="3124200" y="5905500"/>
              <a:ext cx="2133600" cy="1066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56">
              <a:extLst>
                <a:ext uri="{FF2B5EF4-FFF2-40B4-BE49-F238E27FC236}">
                  <a16:creationId xmlns:a16="http://schemas.microsoft.com/office/drawing/2014/main" id="{E2EB9506-68F6-62C0-95C6-9D9EF83FA548}"/>
                </a:ext>
              </a:extLst>
            </p:cNvPr>
            <p:cNvPicPr>
              <a:picLocks noChangeAspect="1"/>
            </p:cNvPicPr>
            <p:nvPr/>
          </p:nvPicPr>
          <p:blipFill>
            <a:blip r:embed="rId3">
              <a:duotone>
                <a:prstClr val="black"/>
                <a:srgbClr val="FF0000">
                  <a:tint val="45000"/>
                  <a:satMod val="400000"/>
                </a:srgbClr>
              </a:duotone>
            </a:blip>
            <a:srcRect/>
            <a:stretch>
              <a:fillRect/>
            </a:stretch>
          </p:blipFill>
          <p:spPr>
            <a:xfrm>
              <a:off x="2438400" y="6316844"/>
              <a:ext cx="838200" cy="916065"/>
            </a:xfrm>
            <a:prstGeom prst="rect">
              <a:avLst/>
            </a:prstGeom>
          </p:spPr>
        </p:pic>
      </p:grpSp>
      <p:grpSp>
        <p:nvGrpSpPr>
          <p:cNvPr id="5" name="Group 4">
            <a:extLst>
              <a:ext uri="{FF2B5EF4-FFF2-40B4-BE49-F238E27FC236}">
                <a16:creationId xmlns:a16="http://schemas.microsoft.com/office/drawing/2014/main" id="{F8364881-1FBC-863E-77F8-8F68809D3DCF}"/>
              </a:ext>
            </a:extLst>
          </p:cNvPr>
          <p:cNvGrpSpPr/>
          <p:nvPr/>
        </p:nvGrpSpPr>
        <p:grpSpPr>
          <a:xfrm>
            <a:off x="6477000" y="5209620"/>
            <a:ext cx="4417840" cy="1564598"/>
            <a:chOff x="3240314" y="5835225"/>
            <a:chExt cx="4417840" cy="1564598"/>
          </a:xfrm>
        </p:grpSpPr>
        <p:sp>
          <p:nvSpPr>
            <p:cNvPr id="6" name="Rectangle 5">
              <a:extLst>
                <a:ext uri="{FF2B5EF4-FFF2-40B4-BE49-F238E27FC236}">
                  <a16:creationId xmlns:a16="http://schemas.microsoft.com/office/drawing/2014/main" id="{A48A1602-1C08-C15F-C99C-C7155E7304C0}"/>
                </a:ext>
              </a:extLst>
            </p:cNvPr>
            <p:cNvSpPr/>
            <p:nvPr/>
          </p:nvSpPr>
          <p:spPr>
            <a:xfrm>
              <a:off x="3240314" y="5835225"/>
              <a:ext cx="3788121" cy="9160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7" name="Picture 56">
              <a:extLst>
                <a:ext uri="{FF2B5EF4-FFF2-40B4-BE49-F238E27FC236}">
                  <a16:creationId xmlns:a16="http://schemas.microsoft.com/office/drawing/2014/main" id="{D428299C-D7ED-76AE-C838-13691DF26ED8}"/>
                </a:ext>
              </a:extLst>
            </p:cNvPr>
            <p:cNvPicPr>
              <a:picLocks noChangeAspect="1"/>
            </p:cNvPicPr>
            <p:nvPr/>
          </p:nvPicPr>
          <p:blipFill>
            <a:blip r:embed="rId3">
              <a:duotone>
                <a:prstClr val="black"/>
                <a:srgbClr val="FF0000">
                  <a:tint val="45000"/>
                  <a:satMod val="400000"/>
                </a:srgbClr>
              </a:duotone>
            </a:blip>
            <a:srcRect/>
            <a:stretch>
              <a:fillRect/>
            </a:stretch>
          </p:blipFill>
          <p:spPr>
            <a:xfrm flipH="1">
              <a:off x="6819954" y="6483758"/>
              <a:ext cx="838200" cy="916065"/>
            </a:xfrm>
            <a:prstGeom prst="rect">
              <a:avLst/>
            </a:prstGeom>
          </p:spPr>
        </p:pic>
      </p:grpSp>
    </p:spTree>
    <p:extLst>
      <p:ext uri="{BB962C8B-B14F-4D97-AF65-F5344CB8AC3E}">
        <p14:creationId xmlns:p14="http://schemas.microsoft.com/office/powerpoint/2010/main" val="192190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06148"/>
            <a:ext cx="3909810" cy="2425020"/>
            <a:chOff x="0" y="0"/>
            <a:chExt cx="5213080" cy="3233360"/>
          </a:xfrm>
        </p:grpSpPr>
        <p:sp>
          <p:nvSpPr>
            <p:cNvPr id="4" name="Freeform 4"/>
            <p:cNvSpPr/>
            <p:nvPr/>
          </p:nvSpPr>
          <p:spPr>
            <a:xfrm>
              <a:off x="0" y="0"/>
              <a:ext cx="5213080" cy="323336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grpSp>
          <p:nvGrpSpPr>
            <p:cNvPr id="6" name="Group 6"/>
            <p:cNvGrpSpPr/>
            <p:nvPr/>
          </p:nvGrpSpPr>
          <p:grpSpPr>
            <a:xfrm>
              <a:off x="158080" y="178692"/>
              <a:ext cx="4896921" cy="2875975"/>
              <a:chOff x="0" y="0"/>
              <a:chExt cx="967293" cy="568094"/>
            </a:xfrm>
          </p:grpSpPr>
          <p:sp>
            <p:nvSpPr>
              <p:cNvPr id="7" name="Freeform 7"/>
              <p:cNvSpPr/>
              <p:nvPr/>
            </p:nvSpPr>
            <p:spPr>
              <a:xfrm>
                <a:off x="0" y="0"/>
                <a:ext cx="967293" cy="56809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BCBEFA"/>
              </a:solidFill>
              <a:ln w="47625" cap="rnd">
                <a:solidFill>
                  <a:srgbClr val="19274F"/>
                </a:solidFill>
                <a:prstDash val="lgDash"/>
                <a:round/>
              </a:ln>
            </p:spPr>
          </p:sp>
          <p:sp>
            <p:nvSpPr>
              <p:cNvPr id="8" name="TextBox 8"/>
              <p:cNvSpPr txBox="1"/>
              <p:nvPr/>
            </p:nvSpPr>
            <p:spPr>
              <a:xfrm>
                <a:off x="0" y="-66675"/>
                <a:ext cx="967293" cy="634769"/>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sp>
          <p:nvSpPr>
            <p:cNvPr id="9" name="Freeform 9"/>
            <p:cNvSpPr/>
            <p:nvPr/>
          </p:nvSpPr>
          <p:spPr>
            <a:xfrm>
              <a:off x="1140312" y="459693"/>
              <a:ext cx="2932457" cy="2313975"/>
            </a:xfrm>
            <a:custGeom>
              <a:avLst/>
              <a:gdLst/>
              <a:ahLst/>
              <a:cxnLst/>
              <a:rect l="l" t="t" r="r" b="b"/>
              <a:pathLst>
                <a:path w="2932457" h="2313975">
                  <a:moveTo>
                    <a:pt x="0" y="0"/>
                  </a:moveTo>
                  <a:lnTo>
                    <a:pt x="2932456" y="0"/>
                  </a:lnTo>
                  <a:lnTo>
                    <a:pt x="2932456" y="2313974"/>
                  </a:lnTo>
                  <a:lnTo>
                    <a:pt x="0" y="2313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1028700" y="3930991"/>
            <a:ext cx="3909810" cy="2425020"/>
            <a:chOff x="0" y="1"/>
            <a:chExt cx="5213080" cy="3233359"/>
          </a:xfrm>
        </p:grpSpPr>
        <p:sp>
          <p:nvSpPr>
            <p:cNvPr id="12" name="Freeform 12"/>
            <p:cNvSpPr/>
            <p:nvPr/>
          </p:nvSpPr>
          <p:spPr>
            <a:xfrm>
              <a:off x="0" y="1"/>
              <a:ext cx="5213080" cy="3233359"/>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sp>
          <p:nvSpPr>
            <p:cNvPr id="15" name="Freeform 15"/>
            <p:cNvSpPr/>
            <p:nvPr/>
          </p:nvSpPr>
          <p:spPr>
            <a:xfrm>
              <a:off x="158080" y="178693"/>
              <a:ext cx="4896921" cy="287597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FFD33C"/>
            </a:solidFill>
            <a:ln w="47625" cap="rnd">
              <a:solidFill>
                <a:srgbClr val="19274F"/>
              </a:solidFill>
              <a:prstDash val="lgDash"/>
              <a:round/>
            </a:ln>
          </p:spPr>
          <p:txBody>
            <a:bodyPr anchor="ctr"/>
            <a:lstStyle/>
            <a:p>
              <a:pPr algn="ctr"/>
              <a:r>
                <a:rPr lang="vi-VN" sz="5000" b="1" dirty="0">
                  <a:solidFill>
                    <a:schemeClr val="tx1">
                      <a:lumMod val="95000"/>
                      <a:lumOff val="5000"/>
                    </a:schemeClr>
                  </a:solidFill>
                  <a:latin typeface="Arial" panose="020B0604020202020204" pitchFamily="34" charset="0"/>
                  <a:cs typeface="Arial" panose="020B0604020202020204" pitchFamily="34" charset="0"/>
                </a:rPr>
                <a:t>KẾT LUẬN</a:t>
              </a:r>
            </a:p>
          </p:txBody>
        </p:sp>
      </p:grpSp>
      <p:grpSp>
        <p:nvGrpSpPr>
          <p:cNvPr id="66" name="Group 65">
            <a:extLst>
              <a:ext uri="{FF2B5EF4-FFF2-40B4-BE49-F238E27FC236}">
                <a16:creationId xmlns:a16="http://schemas.microsoft.com/office/drawing/2014/main" id="{E8E9A6ED-1A9A-F37E-9CFC-E395ADC0F87C}"/>
              </a:ext>
            </a:extLst>
          </p:cNvPr>
          <p:cNvGrpSpPr/>
          <p:nvPr/>
        </p:nvGrpSpPr>
        <p:grpSpPr>
          <a:xfrm>
            <a:off x="1028700" y="6955832"/>
            <a:ext cx="3909810" cy="2425020"/>
            <a:chOff x="1028700" y="6955832"/>
            <a:chExt cx="3909810" cy="2425020"/>
          </a:xfrm>
        </p:grpSpPr>
        <p:sp>
          <p:nvSpPr>
            <p:cNvPr id="20" name="Freeform 20"/>
            <p:cNvSpPr/>
            <p:nvPr/>
          </p:nvSpPr>
          <p:spPr>
            <a:xfrm>
              <a:off x="1028700" y="6955832"/>
              <a:ext cx="3909810" cy="242502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sp>
          <p:nvSpPr>
            <p:cNvPr id="63" name="Freeform: Shape 62">
              <a:hlinkClick r:id="rId4" action="ppaction://hlinksldjump"/>
              <a:extLst>
                <a:ext uri="{FF2B5EF4-FFF2-40B4-BE49-F238E27FC236}">
                  <a16:creationId xmlns:a16="http://schemas.microsoft.com/office/drawing/2014/main" id="{4E684068-7144-1771-B430-71780ED8A6D6}"/>
                </a:ext>
              </a:extLst>
            </p:cNvPr>
            <p:cNvSpPr/>
            <p:nvPr/>
          </p:nvSpPr>
          <p:spPr>
            <a:xfrm>
              <a:off x="1147260" y="7089851"/>
              <a:ext cx="3672691" cy="2156981"/>
            </a:xfrm>
            <a:custGeom>
              <a:avLst/>
              <a:gdLst>
                <a:gd name="connsiteX0" fmla="*/ 320149 w 3672691"/>
                <a:gd name="connsiteY0" fmla="*/ 0 h 2156981"/>
                <a:gd name="connsiteX1" fmla="*/ 3352542 w 3672691"/>
                <a:gd name="connsiteY1" fmla="*/ 0 h 2156981"/>
                <a:gd name="connsiteX2" fmla="*/ 3672691 w 3672691"/>
                <a:gd name="connsiteY2" fmla="*/ 320149 h 2156981"/>
                <a:gd name="connsiteX3" fmla="*/ 3672691 w 3672691"/>
                <a:gd name="connsiteY3" fmla="*/ 1836832 h 2156981"/>
                <a:gd name="connsiteX4" fmla="*/ 3352542 w 3672691"/>
                <a:gd name="connsiteY4" fmla="*/ 2156981 h 2156981"/>
                <a:gd name="connsiteX5" fmla="*/ 320149 w 3672691"/>
                <a:gd name="connsiteY5" fmla="*/ 2156981 h 2156981"/>
                <a:gd name="connsiteX6" fmla="*/ 0 w 3672691"/>
                <a:gd name="connsiteY6" fmla="*/ 1836832 h 2156981"/>
                <a:gd name="connsiteX7" fmla="*/ 0 w 3672691"/>
                <a:gd name="connsiteY7" fmla="*/ 320149 h 2156981"/>
                <a:gd name="connsiteX8" fmla="*/ 320149 w 3672691"/>
                <a:gd name="connsiteY8" fmla="*/ 0 h 21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691" h="2156981">
                  <a:moveTo>
                    <a:pt x="320149" y="0"/>
                  </a:moveTo>
                  <a:lnTo>
                    <a:pt x="3352542" y="0"/>
                  </a:lnTo>
                  <a:cubicBezTo>
                    <a:pt x="3529355" y="0"/>
                    <a:pt x="3672691" y="143336"/>
                    <a:pt x="3672691" y="320149"/>
                  </a:cubicBezTo>
                  <a:lnTo>
                    <a:pt x="3672691" y="1836832"/>
                  </a:lnTo>
                  <a:cubicBezTo>
                    <a:pt x="3672691" y="2013645"/>
                    <a:pt x="3529355" y="2156981"/>
                    <a:pt x="3352542" y="2156981"/>
                  </a:cubicBezTo>
                  <a:lnTo>
                    <a:pt x="320149" y="2156981"/>
                  </a:lnTo>
                  <a:cubicBezTo>
                    <a:pt x="143336" y="2156981"/>
                    <a:pt x="0" y="2013645"/>
                    <a:pt x="0" y="1836832"/>
                  </a:cubicBezTo>
                  <a:lnTo>
                    <a:pt x="0" y="320149"/>
                  </a:lnTo>
                  <a:cubicBezTo>
                    <a:pt x="0" y="143336"/>
                    <a:pt x="143336" y="0"/>
                    <a:pt x="320149" y="0"/>
                  </a:cubicBezTo>
                  <a:close/>
                </a:path>
              </a:pathLst>
            </a:custGeom>
            <a:solidFill>
              <a:srgbClr val="BCBEFA"/>
            </a:solidFill>
            <a:ln w="47625" cap="rnd">
              <a:solidFill>
                <a:srgbClr val="19274F"/>
              </a:solidFill>
              <a:prstDash val="lgDash"/>
              <a:round/>
            </a:ln>
          </p:spPr>
        </p:sp>
        <p:sp>
          <p:nvSpPr>
            <p:cNvPr id="25" name="Freeform 25">
              <a:hlinkClick r:id="rId4" action="ppaction://hlinksldjump"/>
            </p:cNvPr>
            <p:cNvSpPr/>
            <p:nvPr/>
          </p:nvSpPr>
          <p:spPr>
            <a:xfrm>
              <a:off x="2063567" y="7308525"/>
              <a:ext cx="1840076" cy="1719635"/>
            </a:xfrm>
            <a:custGeom>
              <a:avLst/>
              <a:gdLst/>
              <a:ahLst/>
              <a:cxnLst/>
              <a:rect l="l" t="t" r="r" b="b"/>
              <a:pathLst>
                <a:path w="2453435" h="2292847">
                  <a:moveTo>
                    <a:pt x="0" y="0"/>
                  </a:moveTo>
                  <a:lnTo>
                    <a:pt x="2453436" y="0"/>
                  </a:lnTo>
                  <a:lnTo>
                    <a:pt x="2453436" y="2292846"/>
                  </a:lnTo>
                  <a:lnTo>
                    <a:pt x="0" y="2292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dirty="0"/>
            </a:p>
          </p:txBody>
        </p:sp>
      </p:grpSp>
      <p:grpSp>
        <p:nvGrpSpPr>
          <p:cNvPr id="26" name="Group 26"/>
          <p:cNvGrpSpPr/>
          <p:nvPr/>
        </p:nvGrpSpPr>
        <p:grpSpPr>
          <a:xfrm>
            <a:off x="5734414" y="906148"/>
            <a:ext cx="11524886" cy="8474704"/>
            <a:chOff x="0" y="0"/>
            <a:chExt cx="15366515" cy="11299605"/>
          </a:xfrm>
        </p:grpSpPr>
        <p:grpSp>
          <p:nvGrpSpPr>
            <p:cNvPr id="27" name="Group 27"/>
            <p:cNvGrpSpPr/>
            <p:nvPr/>
          </p:nvGrpSpPr>
          <p:grpSpPr>
            <a:xfrm>
              <a:off x="0" y="0"/>
              <a:ext cx="15366515" cy="11299605"/>
              <a:chOff x="0" y="0"/>
              <a:chExt cx="3035361" cy="2232021"/>
            </a:xfrm>
          </p:grpSpPr>
          <p:sp>
            <p:nvSpPr>
              <p:cNvPr id="28" name="Freeform 28"/>
              <p:cNvSpPr/>
              <p:nvPr/>
            </p:nvSpPr>
            <p:spPr>
              <a:xfrm>
                <a:off x="0" y="0"/>
                <a:ext cx="3035361" cy="2232021"/>
              </a:xfrm>
              <a:custGeom>
                <a:avLst/>
                <a:gdLst/>
                <a:ahLst/>
                <a:cxnLst/>
                <a:rect l="l" t="t" r="r" b="b"/>
                <a:pathLst>
                  <a:path w="3035361" h="2232021">
                    <a:moveTo>
                      <a:pt x="47023" y="0"/>
                    </a:moveTo>
                    <a:lnTo>
                      <a:pt x="2988338" y="0"/>
                    </a:lnTo>
                    <a:cubicBezTo>
                      <a:pt x="3000809" y="0"/>
                      <a:pt x="3012770" y="4954"/>
                      <a:pt x="3021588" y="13773"/>
                    </a:cubicBezTo>
                    <a:cubicBezTo>
                      <a:pt x="3030407" y="22591"/>
                      <a:pt x="3035361" y="34552"/>
                      <a:pt x="3035361" y="47023"/>
                    </a:cubicBezTo>
                    <a:lnTo>
                      <a:pt x="3035361" y="2184998"/>
                    </a:lnTo>
                    <a:cubicBezTo>
                      <a:pt x="3035361" y="2197469"/>
                      <a:pt x="3030407" y="2209429"/>
                      <a:pt x="3021588" y="2218248"/>
                    </a:cubicBezTo>
                    <a:cubicBezTo>
                      <a:pt x="3012770" y="2227067"/>
                      <a:pt x="3000809" y="2232021"/>
                      <a:pt x="2988338" y="2232021"/>
                    </a:cubicBezTo>
                    <a:lnTo>
                      <a:pt x="47023" y="2232021"/>
                    </a:lnTo>
                    <a:cubicBezTo>
                      <a:pt x="34552" y="2232021"/>
                      <a:pt x="22591" y="2227067"/>
                      <a:pt x="13773" y="2218248"/>
                    </a:cubicBezTo>
                    <a:cubicBezTo>
                      <a:pt x="4954" y="2209429"/>
                      <a:pt x="0" y="2197469"/>
                      <a:pt x="0" y="2184998"/>
                    </a:cubicBezTo>
                    <a:lnTo>
                      <a:pt x="0" y="47023"/>
                    </a:lnTo>
                    <a:cubicBezTo>
                      <a:pt x="0" y="34552"/>
                      <a:pt x="4954" y="22591"/>
                      <a:pt x="13773" y="13773"/>
                    </a:cubicBezTo>
                    <a:cubicBezTo>
                      <a:pt x="22591" y="4954"/>
                      <a:pt x="34552" y="0"/>
                      <a:pt x="47023" y="0"/>
                    </a:cubicBezTo>
                    <a:close/>
                  </a:path>
                </a:pathLst>
              </a:custGeom>
              <a:solidFill>
                <a:srgbClr val="19274F"/>
              </a:solidFill>
              <a:ln cap="rnd">
                <a:noFill/>
                <a:prstDash val="solid"/>
                <a:round/>
              </a:ln>
            </p:spPr>
          </p:sp>
          <p:sp>
            <p:nvSpPr>
              <p:cNvPr id="29" name="TextBox 29"/>
              <p:cNvSpPr txBox="1"/>
              <p:nvPr/>
            </p:nvSpPr>
            <p:spPr>
              <a:xfrm>
                <a:off x="0" y="-66675"/>
                <a:ext cx="3035361" cy="22986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341752" y="0"/>
              <a:ext cx="14761126" cy="10856806"/>
              <a:chOff x="0" y="0"/>
              <a:chExt cx="2915778" cy="2144554"/>
            </a:xfrm>
          </p:grpSpPr>
          <p:sp>
            <p:nvSpPr>
              <p:cNvPr id="31" name="Freeform 31"/>
              <p:cNvSpPr/>
              <p:nvPr/>
            </p:nvSpPr>
            <p:spPr>
              <a:xfrm>
                <a:off x="0" y="0"/>
                <a:ext cx="2915778" cy="2144554"/>
              </a:xfrm>
              <a:custGeom>
                <a:avLst/>
                <a:gdLst/>
                <a:ahLst/>
                <a:cxnLst/>
                <a:rect l="l" t="t" r="r" b="b"/>
                <a:pathLst>
                  <a:path w="2915778" h="2144554">
                    <a:moveTo>
                      <a:pt x="48951" y="0"/>
                    </a:moveTo>
                    <a:lnTo>
                      <a:pt x="2866827" y="0"/>
                    </a:lnTo>
                    <a:cubicBezTo>
                      <a:pt x="2893862" y="0"/>
                      <a:pt x="2915778" y="21916"/>
                      <a:pt x="2915778" y="48951"/>
                    </a:cubicBezTo>
                    <a:lnTo>
                      <a:pt x="2915778" y="2095603"/>
                    </a:lnTo>
                    <a:cubicBezTo>
                      <a:pt x="2915778" y="2108585"/>
                      <a:pt x="2910621" y="2121036"/>
                      <a:pt x="2901441" y="2130217"/>
                    </a:cubicBezTo>
                    <a:cubicBezTo>
                      <a:pt x="2892260" y="2139397"/>
                      <a:pt x="2879809" y="2144554"/>
                      <a:pt x="2866827" y="2144554"/>
                    </a:cubicBezTo>
                    <a:lnTo>
                      <a:pt x="48951" y="2144554"/>
                    </a:lnTo>
                    <a:cubicBezTo>
                      <a:pt x="21916" y="2144554"/>
                      <a:pt x="0" y="2122638"/>
                      <a:pt x="0" y="2095603"/>
                    </a:cubicBezTo>
                    <a:lnTo>
                      <a:pt x="0" y="48951"/>
                    </a:lnTo>
                    <a:cubicBezTo>
                      <a:pt x="0" y="35969"/>
                      <a:pt x="5157" y="23518"/>
                      <a:pt x="14338" y="14338"/>
                    </a:cubicBezTo>
                    <a:cubicBezTo>
                      <a:pt x="23518" y="5157"/>
                      <a:pt x="35969" y="0"/>
                      <a:pt x="48951" y="0"/>
                    </a:cubicBezTo>
                    <a:close/>
                  </a:path>
                </a:pathLst>
              </a:custGeom>
              <a:solidFill>
                <a:srgbClr val="FFFFFF"/>
              </a:solidFill>
              <a:ln cap="rnd">
                <a:noFill/>
                <a:prstDash val="solid"/>
                <a:round/>
              </a:ln>
            </p:spPr>
          </p:sp>
          <p:sp>
            <p:nvSpPr>
              <p:cNvPr id="32" name="TextBox 32"/>
              <p:cNvSpPr txBox="1"/>
              <p:nvPr/>
            </p:nvSpPr>
            <p:spPr>
              <a:xfrm>
                <a:off x="0" y="-66675"/>
                <a:ext cx="2915778" cy="2211229"/>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3" name="Group 33"/>
            <p:cNvGrpSpPr/>
            <p:nvPr/>
          </p:nvGrpSpPr>
          <p:grpSpPr>
            <a:xfrm>
              <a:off x="440376" y="0"/>
              <a:ext cx="14926139" cy="10751802"/>
              <a:chOff x="0" y="0"/>
              <a:chExt cx="2948373" cy="2123813"/>
            </a:xfrm>
          </p:grpSpPr>
          <p:sp>
            <p:nvSpPr>
              <p:cNvPr id="34" name="Freeform 34"/>
              <p:cNvSpPr/>
              <p:nvPr/>
            </p:nvSpPr>
            <p:spPr>
              <a:xfrm>
                <a:off x="0" y="0"/>
                <a:ext cx="2948373" cy="2123813"/>
              </a:xfrm>
              <a:custGeom>
                <a:avLst/>
                <a:gdLst/>
                <a:ahLst/>
                <a:cxnLst/>
                <a:rect l="l" t="t" r="r" b="b"/>
                <a:pathLst>
                  <a:path w="2948373" h="2123813">
                    <a:moveTo>
                      <a:pt x="48410" y="0"/>
                    </a:moveTo>
                    <a:lnTo>
                      <a:pt x="2899963" y="0"/>
                    </a:lnTo>
                    <a:cubicBezTo>
                      <a:pt x="2912802" y="0"/>
                      <a:pt x="2925115" y="5100"/>
                      <a:pt x="2934194" y="14179"/>
                    </a:cubicBezTo>
                    <a:cubicBezTo>
                      <a:pt x="2943273" y="23258"/>
                      <a:pt x="2948373" y="35571"/>
                      <a:pt x="2948373" y="48410"/>
                    </a:cubicBezTo>
                    <a:lnTo>
                      <a:pt x="2948373" y="2075403"/>
                    </a:lnTo>
                    <a:cubicBezTo>
                      <a:pt x="2948373" y="2088242"/>
                      <a:pt x="2943273" y="2100555"/>
                      <a:pt x="2934194" y="2109634"/>
                    </a:cubicBezTo>
                    <a:cubicBezTo>
                      <a:pt x="2925115" y="2118713"/>
                      <a:pt x="2912802" y="2123813"/>
                      <a:pt x="2899963" y="2123813"/>
                    </a:cubicBezTo>
                    <a:lnTo>
                      <a:pt x="48410" y="2123813"/>
                    </a:lnTo>
                    <a:cubicBezTo>
                      <a:pt x="35571" y="2123813"/>
                      <a:pt x="23258" y="2118713"/>
                      <a:pt x="14179" y="2109634"/>
                    </a:cubicBezTo>
                    <a:cubicBezTo>
                      <a:pt x="5100" y="2100555"/>
                      <a:pt x="0" y="2088242"/>
                      <a:pt x="0" y="2075403"/>
                    </a:cubicBezTo>
                    <a:lnTo>
                      <a:pt x="0" y="48410"/>
                    </a:lnTo>
                    <a:cubicBezTo>
                      <a:pt x="0" y="35571"/>
                      <a:pt x="5100" y="23258"/>
                      <a:pt x="14179" y="14179"/>
                    </a:cubicBezTo>
                    <a:cubicBezTo>
                      <a:pt x="23258" y="5100"/>
                      <a:pt x="35571" y="0"/>
                      <a:pt x="48410" y="0"/>
                    </a:cubicBezTo>
                    <a:close/>
                  </a:path>
                </a:pathLst>
              </a:custGeom>
              <a:solidFill>
                <a:srgbClr val="FFD33C"/>
              </a:solidFill>
              <a:ln cap="rnd">
                <a:noFill/>
                <a:prstDash val="solid"/>
                <a:round/>
              </a:ln>
            </p:spPr>
          </p:sp>
          <p:sp>
            <p:nvSpPr>
              <p:cNvPr id="35" name="TextBox 35"/>
              <p:cNvSpPr txBox="1"/>
              <p:nvPr/>
            </p:nvSpPr>
            <p:spPr>
              <a:xfrm>
                <a:off x="0" y="-66675"/>
                <a:ext cx="2948373" cy="2190488"/>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6" name="Group 36"/>
            <p:cNvGrpSpPr/>
            <p:nvPr/>
          </p:nvGrpSpPr>
          <p:grpSpPr>
            <a:xfrm>
              <a:off x="7288243" y="9820902"/>
              <a:ext cx="1512937" cy="585331"/>
              <a:chOff x="0" y="0"/>
              <a:chExt cx="298852" cy="115621"/>
            </a:xfrm>
          </p:grpSpPr>
          <p:sp>
            <p:nvSpPr>
              <p:cNvPr id="37" name="Freeform 37"/>
              <p:cNvSpPr/>
              <p:nvPr/>
            </p:nvSpPr>
            <p:spPr>
              <a:xfrm>
                <a:off x="0" y="0"/>
                <a:ext cx="298852" cy="115621"/>
              </a:xfrm>
              <a:custGeom>
                <a:avLst/>
                <a:gdLst/>
                <a:ahLst/>
                <a:cxnLst/>
                <a:rect l="l" t="t" r="r" b="b"/>
                <a:pathLst>
                  <a:path w="298852" h="115621">
                    <a:moveTo>
                      <a:pt x="57810" y="0"/>
                    </a:moveTo>
                    <a:lnTo>
                      <a:pt x="241041" y="0"/>
                    </a:lnTo>
                    <a:cubicBezTo>
                      <a:pt x="272969" y="0"/>
                      <a:pt x="298852" y="25883"/>
                      <a:pt x="298852" y="57810"/>
                    </a:cubicBezTo>
                    <a:lnTo>
                      <a:pt x="298852" y="57810"/>
                    </a:lnTo>
                    <a:cubicBezTo>
                      <a:pt x="298852" y="89738"/>
                      <a:pt x="272969" y="115621"/>
                      <a:pt x="241041" y="115621"/>
                    </a:cubicBezTo>
                    <a:lnTo>
                      <a:pt x="57810" y="115621"/>
                    </a:lnTo>
                    <a:cubicBezTo>
                      <a:pt x="25883" y="115621"/>
                      <a:pt x="0" y="89738"/>
                      <a:pt x="0" y="57810"/>
                    </a:cubicBezTo>
                    <a:lnTo>
                      <a:pt x="0" y="57810"/>
                    </a:lnTo>
                    <a:cubicBezTo>
                      <a:pt x="0" y="25883"/>
                      <a:pt x="25883" y="0"/>
                      <a:pt x="57810" y="0"/>
                    </a:cubicBezTo>
                    <a:close/>
                  </a:path>
                </a:pathLst>
              </a:custGeom>
              <a:solidFill>
                <a:srgbClr val="FFFFFF"/>
              </a:solidFill>
              <a:ln cap="sq">
                <a:noFill/>
                <a:prstDash val="solid"/>
                <a:miter/>
              </a:ln>
            </p:spPr>
          </p:sp>
          <p:sp>
            <p:nvSpPr>
              <p:cNvPr id="38" name="TextBox 38"/>
              <p:cNvSpPr txBox="1"/>
              <p:nvPr/>
            </p:nvSpPr>
            <p:spPr>
              <a:xfrm>
                <a:off x="0" y="-66675"/>
                <a:ext cx="298852" cy="1822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9" name="Group 39"/>
            <p:cNvGrpSpPr/>
            <p:nvPr/>
          </p:nvGrpSpPr>
          <p:grpSpPr>
            <a:xfrm>
              <a:off x="7354808" y="9436928"/>
              <a:ext cx="1488398" cy="901841"/>
              <a:chOff x="0" y="-66675"/>
              <a:chExt cx="294005" cy="178141"/>
            </a:xfrm>
          </p:grpSpPr>
          <p:sp>
            <p:nvSpPr>
              <p:cNvPr id="40" name="Freeform 40"/>
              <p:cNvSpPr/>
              <p:nvPr/>
            </p:nvSpPr>
            <p:spPr>
              <a:xfrm>
                <a:off x="0" y="0"/>
                <a:ext cx="294005" cy="111466"/>
              </a:xfrm>
              <a:custGeom>
                <a:avLst/>
                <a:gdLst/>
                <a:ahLst/>
                <a:cxnLst/>
                <a:rect l="l" t="t" r="r" b="b"/>
                <a:pathLst>
                  <a:path w="294005" h="111466">
                    <a:moveTo>
                      <a:pt x="55733" y="0"/>
                    </a:moveTo>
                    <a:lnTo>
                      <a:pt x="238271" y="0"/>
                    </a:lnTo>
                    <a:cubicBezTo>
                      <a:pt x="269052" y="0"/>
                      <a:pt x="294005" y="24953"/>
                      <a:pt x="294005" y="55733"/>
                    </a:cubicBezTo>
                    <a:lnTo>
                      <a:pt x="294005" y="55733"/>
                    </a:lnTo>
                    <a:cubicBezTo>
                      <a:pt x="294005" y="70514"/>
                      <a:pt x="288133" y="84690"/>
                      <a:pt x="277681" y="95142"/>
                    </a:cubicBezTo>
                    <a:cubicBezTo>
                      <a:pt x="267229" y="105594"/>
                      <a:pt x="253053" y="111466"/>
                      <a:pt x="238271"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sq">
                <a:noFill/>
                <a:prstDash val="solid"/>
                <a:miter/>
              </a:ln>
            </p:spPr>
          </p:sp>
          <p:sp>
            <p:nvSpPr>
              <p:cNvPr id="41" name="TextBox 41"/>
              <p:cNvSpPr txBox="1"/>
              <p:nvPr/>
            </p:nvSpPr>
            <p:spPr>
              <a:xfrm>
                <a:off x="0" y="-66675"/>
                <a:ext cx="294005"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2" name="Group 42"/>
            <p:cNvGrpSpPr/>
            <p:nvPr/>
          </p:nvGrpSpPr>
          <p:grpSpPr>
            <a:xfrm>
              <a:off x="873610" y="1447709"/>
              <a:ext cx="13831692" cy="7964184"/>
              <a:chOff x="-55064" y="-66675"/>
              <a:chExt cx="2732186" cy="1573172"/>
            </a:xfrm>
          </p:grpSpPr>
          <p:sp>
            <p:nvSpPr>
              <p:cNvPr id="43" name="Freeform 43"/>
              <p:cNvSpPr/>
              <p:nvPr/>
            </p:nvSpPr>
            <p:spPr>
              <a:xfrm>
                <a:off x="-55064" y="0"/>
                <a:ext cx="2732186" cy="1506497"/>
              </a:xfrm>
              <a:custGeom>
                <a:avLst/>
                <a:gdLst/>
                <a:ahLst/>
                <a:cxnLst/>
                <a:rect l="l" t="t" r="r" b="b"/>
                <a:pathLst>
                  <a:path w="2622058" h="1506497">
                    <a:moveTo>
                      <a:pt x="0" y="0"/>
                    </a:moveTo>
                    <a:lnTo>
                      <a:pt x="2622058" y="0"/>
                    </a:lnTo>
                    <a:lnTo>
                      <a:pt x="2622058" y="1506497"/>
                    </a:lnTo>
                    <a:lnTo>
                      <a:pt x="0" y="1506497"/>
                    </a:lnTo>
                    <a:close/>
                  </a:path>
                </a:pathLst>
              </a:custGeom>
              <a:solidFill>
                <a:srgbClr val="FFFFFF"/>
              </a:solidFill>
              <a:ln w="95250" cap="sq">
                <a:solidFill>
                  <a:srgbClr val="19274F"/>
                </a:solidFill>
                <a:prstDash val="solid"/>
                <a:miter/>
              </a:ln>
            </p:spPr>
          </p:sp>
          <p:sp>
            <p:nvSpPr>
              <p:cNvPr id="44" name="TextBox 44"/>
              <p:cNvSpPr txBox="1"/>
              <p:nvPr/>
            </p:nvSpPr>
            <p:spPr>
              <a:xfrm>
                <a:off x="0" y="-66675"/>
                <a:ext cx="2622058" cy="157317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47" name="Group 47"/>
            <p:cNvGrpSpPr/>
            <p:nvPr/>
          </p:nvGrpSpPr>
          <p:grpSpPr>
            <a:xfrm>
              <a:off x="6106153" y="761173"/>
              <a:ext cx="2413258" cy="564298"/>
              <a:chOff x="0" y="0"/>
              <a:chExt cx="476693" cy="111466"/>
            </a:xfrm>
          </p:grpSpPr>
          <p:sp>
            <p:nvSpPr>
              <p:cNvPr id="48" name="Freeform 48"/>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FFFFFF"/>
              </a:solidFill>
              <a:ln cap="rnd">
                <a:noFill/>
                <a:prstDash val="solid"/>
                <a:round/>
              </a:ln>
            </p:spPr>
          </p:sp>
          <p:sp>
            <p:nvSpPr>
              <p:cNvPr id="49" name="TextBox 49"/>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0" name="Group 50"/>
            <p:cNvGrpSpPr/>
            <p:nvPr/>
          </p:nvGrpSpPr>
          <p:grpSpPr>
            <a:xfrm>
              <a:off x="6190452" y="684118"/>
              <a:ext cx="2413258" cy="564298"/>
              <a:chOff x="0" y="0"/>
              <a:chExt cx="476693" cy="111466"/>
            </a:xfrm>
          </p:grpSpPr>
          <p:sp>
            <p:nvSpPr>
              <p:cNvPr id="51" name="Freeform 51"/>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rnd">
                <a:noFill/>
                <a:prstDash val="solid"/>
                <a:round/>
              </a:ln>
            </p:spPr>
          </p:sp>
          <p:sp>
            <p:nvSpPr>
              <p:cNvPr id="52" name="TextBox 52"/>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3" name="Group 53"/>
            <p:cNvGrpSpPr/>
            <p:nvPr/>
          </p:nvGrpSpPr>
          <p:grpSpPr>
            <a:xfrm>
              <a:off x="9136440" y="721901"/>
              <a:ext cx="564298" cy="56429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55" name="TextBox 55"/>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6" name="Group 56"/>
            <p:cNvGrpSpPr/>
            <p:nvPr/>
          </p:nvGrpSpPr>
          <p:grpSpPr>
            <a:xfrm>
              <a:off x="9079765" y="684118"/>
              <a:ext cx="564298" cy="56429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9274F"/>
              </a:solidFill>
              <a:ln cap="rnd">
                <a:noFill/>
                <a:prstDash val="solid"/>
                <a:round/>
              </a:ln>
            </p:spPr>
          </p:sp>
          <p:sp>
            <p:nvSpPr>
              <p:cNvPr id="58" name="TextBox 58"/>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sp>
        <p:nvSpPr>
          <p:cNvPr id="67" name="Title 66">
            <a:extLst>
              <a:ext uri="{FF2B5EF4-FFF2-40B4-BE49-F238E27FC236}">
                <a16:creationId xmlns:a16="http://schemas.microsoft.com/office/drawing/2014/main" id="{6106131F-5D7B-4F01-8BC3-2827ECB62823}"/>
              </a:ext>
            </a:extLst>
          </p:cNvPr>
          <p:cNvSpPr>
            <a:spLocks noGrp="1"/>
          </p:cNvSpPr>
          <p:nvPr>
            <p:ph type="ctrTitle"/>
          </p:nvPr>
        </p:nvSpPr>
        <p:spPr>
          <a:xfrm>
            <a:off x="6827867" y="2530275"/>
            <a:ext cx="9396566" cy="1851226"/>
          </a:xfrm>
        </p:spPr>
        <p:txBody>
          <a:bodyPr>
            <a:noAutofit/>
          </a:bodyPr>
          <a:lstStyle/>
          <a:p>
            <a:pPr marL="571500" indent="-571500" algn="just">
              <a:lnSpc>
                <a:spcPct val="150000"/>
              </a:lnSpc>
              <a:buFont typeface="Arial" panose="020B0604020202020204" pitchFamily="34" charset="0"/>
              <a:buChar char="•"/>
            </a:pPr>
            <a:r>
              <a:rPr lang="vi-VN" sz="4000" dirty="0">
                <a:solidFill>
                  <a:schemeClr val="tx1">
                    <a:lumMod val="95000"/>
                    <a:lumOff val="5000"/>
                  </a:schemeClr>
                </a:solidFill>
                <a:latin typeface="Arial" panose="020B0604020202020204" pitchFamily="34" charset="0"/>
                <a:cs typeface="Arial" panose="020B0604020202020204" pitchFamily="34" charset="0"/>
              </a:rPr>
              <a:t>Thông tin trên website thường được phân loại, sắp xếp để dễ tìm.</a:t>
            </a:r>
          </a:p>
        </p:txBody>
      </p:sp>
      <p:sp>
        <p:nvSpPr>
          <p:cNvPr id="3" name="Title 66">
            <a:extLst>
              <a:ext uri="{FF2B5EF4-FFF2-40B4-BE49-F238E27FC236}">
                <a16:creationId xmlns:a16="http://schemas.microsoft.com/office/drawing/2014/main" id="{139D798D-BDAA-9FBD-2B3E-27258079EF6D}"/>
              </a:ext>
            </a:extLst>
          </p:cNvPr>
          <p:cNvSpPr txBox="1">
            <a:spLocks/>
          </p:cNvSpPr>
          <p:nvPr/>
        </p:nvSpPr>
        <p:spPr>
          <a:xfrm>
            <a:off x="6798574" y="4381500"/>
            <a:ext cx="9396566" cy="3047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just">
              <a:lnSpc>
                <a:spcPct val="150000"/>
              </a:lnSpc>
              <a:buFont typeface="Arial" panose="020B0604020202020204" pitchFamily="34" charset="0"/>
              <a:buChar char="•"/>
            </a:pPr>
            <a:r>
              <a:rPr lang="vi-VN" sz="4000" dirty="0">
                <a:solidFill>
                  <a:schemeClr val="tx1">
                    <a:lumMod val="95000"/>
                    <a:lumOff val="5000"/>
                  </a:schemeClr>
                </a:solidFill>
                <a:latin typeface="Arial" panose="020B0604020202020204" pitchFamily="34" charset="0"/>
                <a:cs typeface="Arial" panose="020B0604020202020204" pitchFamily="34" charset="0"/>
              </a:rPr>
              <a:t>Dựa vào danh mục phân loại, cách sắp xếp trên website, em có thể dễ dàng tìm được thông tin mong muốn.</a:t>
            </a:r>
          </a:p>
        </p:txBody>
      </p:sp>
    </p:spTree>
    <p:extLst>
      <p:ext uri="{BB962C8B-B14F-4D97-AF65-F5344CB8AC3E}">
        <p14:creationId xmlns:p14="http://schemas.microsoft.com/office/powerpoint/2010/main" val="2598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2646513" cy="1641473"/>
            <a:chOff x="0" y="0"/>
            <a:chExt cx="3528684" cy="2188630"/>
          </a:xfrm>
        </p:grpSpPr>
        <p:grpSp>
          <p:nvGrpSpPr>
            <p:cNvPr id="3" name="Group 3"/>
            <p:cNvGrpSpPr/>
            <p:nvPr/>
          </p:nvGrpSpPr>
          <p:grpSpPr>
            <a:xfrm>
              <a:off x="0" y="0"/>
              <a:ext cx="3528684" cy="2188630"/>
              <a:chOff x="0" y="0"/>
              <a:chExt cx="1029744" cy="638688"/>
            </a:xfrm>
          </p:grpSpPr>
          <p:sp>
            <p:nvSpPr>
              <p:cNvPr id="4" name="Freeform 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5" name="TextBox 5"/>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07003" y="120955"/>
              <a:ext cx="3314679" cy="1946720"/>
              <a:chOff x="0" y="0"/>
              <a:chExt cx="967293" cy="568094"/>
            </a:xfrm>
          </p:grpSpPr>
          <p:sp>
            <p:nvSpPr>
              <p:cNvPr id="7" name="Freeform 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8" name="TextBox 8"/>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Freeform 9"/>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568670" y="2472481"/>
            <a:ext cx="2646513" cy="1641473"/>
            <a:chOff x="0" y="0"/>
            <a:chExt cx="3528684" cy="2188630"/>
          </a:xfrm>
        </p:grpSpPr>
        <p:grpSp>
          <p:nvGrpSpPr>
            <p:cNvPr id="11" name="Group 11"/>
            <p:cNvGrpSpPr/>
            <p:nvPr/>
          </p:nvGrpSpPr>
          <p:grpSpPr>
            <a:xfrm>
              <a:off x="0" y="0"/>
              <a:ext cx="3528684" cy="2188630"/>
              <a:chOff x="0" y="0"/>
              <a:chExt cx="1029744" cy="638688"/>
            </a:xfrm>
          </p:grpSpPr>
          <p:sp>
            <p:nvSpPr>
              <p:cNvPr id="12" name="Freeform 12"/>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13" name="TextBox 13"/>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14" name="Group 14"/>
            <p:cNvGrpSpPr/>
            <p:nvPr/>
          </p:nvGrpSpPr>
          <p:grpSpPr>
            <a:xfrm>
              <a:off x="107003" y="120955"/>
              <a:ext cx="3314679" cy="1946720"/>
              <a:chOff x="0" y="0"/>
              <a:chExt cx="967293" cy="568094"/>
            </a:xfrm>
          </p:grpSpPr>
          <p:sp>
            <p:nvSpPr>
              <p:cNvPr id="15" name="Freeform 15"/>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16" name="TextBox 16"/>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17" name="Freeform 17"/>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8" name="Group 18"/>
          <p:cNvGrpSpPr/>
          <p:nvPr/>
        </p:nvGrpSpPr>
        <p:grpSpPr>
          <a:xfrm>
            <a:off x="568670" y="6172959"/>
            <a:ext cx="2646513" cy="1686222"/>
            <a:chOff x="0" y="0"/>
            <a:chExt cx="3528684" cy="2248295"/>
          </a:xfrm>
        </p:grpSpPr>
        <p:grpSp>
          <p:nvGrpSpPr>
            <p:cNvPr id="19" name="Group 19"/>
            <p:cNvGrpSpPr/>
            <p:nvPr/>
          </p:nvGrpSpPr>
          <p:grpSpPr>
            <a:xfrm>
              <a:off x="0" y="0"/>
              <a:ext cx="3528684" cy="2188630"/>
              <a:chOff x="0" y="0"/>
              <a:chExt cx="1029744" cy="638688"/>
            </a:xfrm>
          </p:grpSpPr>
          <p:sp>
            <p:nvSpPr>
              <p:cNvPr id="20" name="Freeform 2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1" name="TextBox 21"/>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4" name="TextBox 2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25" name="Freeform 25"/>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6" name="Group 26"/>
          <p:cNvGrpSpPr/>
          <p:nvPr/>
        </p:nvGrpSpPr>
        <p:grpSpPr>
          <a:xfrm>
            <a:off x="568670" y="8023198"/>
            <a:ext cx="2646513" cy="1641473"/>
            <a:chOff x="0" y="0"/>
            <a:chExt cx="3528684" cy="2188630"/>
          </a:xfrm>
        </p:grpSpPr>
        <p:grpSp>
          <p:nvGrpSpPr>
            <p:cNvPr id="27" name="Group 27"/>
            <p:cNvGrpSpPr/>
            <p:nvPr/>
          </p:nvGrpSpPr>
          <p:grpSpPr>
            <a:xfrm>
              <a:off x="0" y="0"/>
              <a:ext cx="3528684" cy="2188630"/>
              <a:chOff x="0" y="0"/>
              <a:chExt cx="1029744" cy="638688"/>
            </a:xfrm>
          </p:grpSpPr>
          <p:sp>
            <p:nvSpPr>
              <p:cNvPr id="28" name="Freeform 28"/>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9" name="TextBox 29"/>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0" name="Group 30"/>
            <p:cNvGrpSpPr/>
            <p:nvPr/>
          </p:nvGrpSpPr>
          <p:grpSpPr>
            <a:xfrm>
              <a:off x="107003" y="120955"/>
              <a:ext cx="3314679" cy="1946720"/>
              <a:chOff x="0" y="0"/>
              <a:chExt cx="967293" cy="568094"/>
            </a:xfrm>
          </p:grpSpPr>
          <p:sp>
            <p:nvSpPr>
              <p:cNvPr id="31" name="Freeform 31"/>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2" name="TextBox 32"/>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33" name="Freeform 33"/>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grpSp>
        <p:nvGrpSpPr>
          <p:cNvPr id="34" name="Group 34"/>
          <p:cNvGrpSpPr/>
          <p:nvPr/>
        </p:nvGrpSpPr>
        <p:grpSpPr>
          <a:xfrm>
            <a:off x="568670" y="622330"/>
            <a:ext cx="17150660" cy="9042341"/>
            <a:chOff x="0" y="0"/>
            <a:chExt cx="22867547" cy="12056454"/>
          </a:xfrm>
        </p:grpSpPr>
        <p:grpSp>
          <p:nvGrpSpPr>
            <p:cNvPr id="35" name="Group 35"/>
            <p:cNvGrpSpPr/>
            <p:nvPr/>
          </p:nvGrpSpPr>
          <p:grpSpPr>
            <a:xfrm>
              <a:off x="0" y="4933853"/>
              <a:ext cx="4881569" cy="2188630"/>
              <a:chOff x="0" y="0"/>
              <a:chExt cx="1424545" cy="638688"/>
            </a:xfrm>
          </p:grpSpPr>
          <p:sp>
            <p:nvSpPr>
              <p:cNvPr id="36" name="Freeform 36"/>
              <p:cNvSpPr/>
              <p:nvPr/>
            </p:nvSpPr>
            <p:spPr>
              <a:xfrm>
                <a:off x="0" y="0"/>
                <a:ext cx="1424545" cy="638688"/>
              </a:xfrm>
              <a:custGeom>
                <a:avLst/>
                <a:gdLst/>
                <a:ahLst/>
                <a:cxnLst/>
                <a:rect l="l" t="t" r="r" b="b"/>
                <a:pathLst>
                  <a:path w="1424545" h="638688">
                    <a:moveTo>
                      <a:pt x="78240" y="0"/>
                    </a:moveTo>
                    <a:lnTo>
                      <a:pt x="1346304" y="0"/>
                    </a:lnTo>
                    <a:cubicBezTo>
                      <a:pt x="1389515" y="0"/>
                      <a:pt x="1424545" y="35029"/>
                      <a:pt x="1424545" y="78240"/>
                    </a:cubicBezTo>
                    <a:lnTo>
                      <a:pt x="1424545" y="560448"/>
                    </a:lnTo>
                    <a:cubicBezTo>
                      <a:pt x="1424545" y="603659"/>
                      <a:pt x="1389515" y="638688"/>
                      <a:pt x="1346304" y="638688"/>
                    </a:cubicBezTo>
                    <a:lnTo>
                      <a:pt x="78240" y="638688"/>
                    </a:lnTo>
                    <a:cubicBezTo>
                      <a:pt x="57490" y="638688"/>
                      <a:pt x="37589" y="630445"/>
                      <a:pt x="22916" y="615772"/>
                    </a:cubicBezTo>
                    <a:cubicBezTo>
                      <a:pt x="8243" y="601099"/>
                      <a:pt x="0" y="581199"/>
                      <a:pt x="0" y="560448"/>
                    </a:cubicBezTo>
                    <a:lnTo>
                      <a:pt x="0" y="78240"/>
                    </a:lnTo>
                    <a:cubicBezTo>
                      <a:pt x="0" y="35029"/>
                      <a:pt x="35029" y="0"/>
                      <a:pt x="78240" y="0"/>
                    </a:cubicBezTo>
                    <a:close/>
                  </a:path>
                </a:pathLst>
              </a:custGeom>
              <a:solidFill>
                <a:srgbClr val="FBD86A"/>
              </a:solidFill>
              <a:ln cap="rnd">
                <a:noFill/>
                <a:prstDash val="solid"/>
                <a:round/>
              </a:ln>
            </p:spPr>
          </p:sp>
          <p:sp>
            <p:nvSpPr>
              <p:cNvPr id="37" name="TextBox 37"/>
              <p:cNvSpPr txBox="1"/>
              <p:nvPr/>
            </p:nvSpPr>
            <p:spPr>
              <a:xfrm>
                <a:off x="0" y="-66675"/>
                <a:ext cx="1424545"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8" name="Group 38"/>
            <p:cNvGrpSpPr/>
            <p:nvPr/>
          </p:nvGrpSpPr>
          <p:grpSpPr>
            <a:xfrm>
              <a:off x="107003" y="5054808"/>
              <a:ext cx="3314679" cy="1946720"/>
              <a:chOff x="0" y="0"/>
              <a:chExt cx="967293" cy="568094"/>
            </a:xfrm>
          </p:grpSpPr>
          <p:sp>
            <p:nvSpPr>
              <p:cNvPr id="39" name="Freeform 3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40" name="TextBox 40"/>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41" name="Freeform 41"/>
            <p:cNvSpPr/>
            <p:nvPr/>
          </p:nvSpPr>
          <p:spPr>
            <a:xfrm>
              <a:off x="1057907" y="5246497"/>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2" name="Group 42"/>
            <p:cNvGrpSpPr/>
            <p:nvPr/>
          </p:nvGrpSpPr>
          <p:grpSpPr>
            <a:xfrm>
              <a:off x="4337282" y="0"/>
              <a:ext cx="18530265" cy="12056454"/>
              <a:chOff x="0" y="0"/>
              <a:chExt cx="5407522" cy="3518327"/>
            </a:xfrm>
          </p:grpSpPr>
          <p:sp>
            <p:nvSpPr>
              <p:cNvPr id="43" name="Freeform 43"/>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44" name="TextBox 44"/>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5" name="Group 45"/>
            <p:cNvGrpSpPr/>
            <p:nvPr/>
          </p:nvGrpSpPr>
          <p:grpSpPr>
            <a:xfrm>
              <a:off x="4666487" y="284175"/>
              <a:ext cx="17871855" cy="11488105"/>
              <a:chOff x="0" y="0"/>
              <a:chExt cx="5215384" cy="3352471"/>
            </a:xfrm>
          </p:grpSpPr>
          <p:sp>
            <p:nvSpPr>
              <p:cNvPr id="46" name="Freeform 46"/>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47" name="TextBox 47"/>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57" name="Title 54">
            <a:extLst>
              <a:ext uri="{FF2B5EF4-FFF2-40B4-BE49-F238E27FC236}">
                <a16:creationId xmlns:a16="http://schemas.microsoft.com/office/drawing/2014/main" id="{17F7FB6E-4F9F-D9AA-F587-06E080A61F3F}"/>
              </a:ext>
            </a:extLst>
          </p:cNvPr>
          <p:cNvSpPr txBox="1">
            <a:spLocks/>
          </p:cNvSpPr>
          <p:nvPr/>
        </p:nvSpPr>
        <p:spPr>
          <a:xfrm>
            <a:off x="4243559" y="835461"/>
            <a:ext cx="13053842" cy="6276502"/>
          </a:xfrm>
          <a:prstGeom prst="rect">
            <a:avLst/>
          </a:prstGeom>
        </p:spPr>
        <p:txBody>
          <a:bodyPr bIns="10800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200" b="1" dirty="0">
                <a:solidFill>
                  <a:srgbClr val="375CD1"/>
                </a:solidFill>
                <a:latin typeface="Arial" panose="020B0604020202020204" pitchFamily="34" charset="0"/>
                <a:ea typeface="Calibri" panose="020F0502020204030204" pitchFamily="34" charset="0"/>
                <a:cs typeface="Arial" panose="020B0604020202020204" pitchFamily="34" charset="0"/>
              </a:rPr>
              <a:t>2.</a:t>
            </a:r>
            <a:br>
              <a:rPr lang="vi-VN" sz="7200" b="1" dirty="0">
                <a:solidFill>
                  <a:srgbClr val="375CD1"/>
                </a:solidFill>
                <a:latin typeface="Arial" panose="020B0604020202020204" pitchFamily="34" charset="0"/>
                <a:ea typeface="Calibri" panose="020F0502020204030204" pitchFamily="34" charset="0"/>
                <a:cs typeface="Arial" panose="020B0604020202020204" pitchFamily="34" charset="0"/>
              </a:rPr>
            </a:br>
            <a:r>
              <a:rPr lang="vi-VN" sz="7200" b="1" dirty="0">
                <a:solidFill>
                  <a:srgbClr val="375CD1"/>
                </a:solidFill>
                <a:latin typeface="Arial" panose="020B0604020202020204" pitchFamily="34" charset="0"/>
                <a:cs typeface="Arial" panose="020B0604020202020204" pitchFamily="34" charset="0"/>
              </a:rPr>
              <a:t>TÌM THÔNG TIN TRÊN WEBSITE BẰNG CÔNG CỤ TÌM KIẾM</a:t>
            </a:r>
            <a:endParaRPr lang="vi-VN" sz="7200" dirty="0">
              <a:solidFill>
                <a:srgbClr val="375CD1"/>
              </a:solidFill>
              <a:latin typeface="Arial" panose="020B0604020202020204" pitchFamily="34" charset="0"/>
              <a:cs typeface="Arial" panose="020B0604020202020204" pitchFamily="34" charset="0"/>
            </a:endParaRPr>
          </a:p>
        </p:txBody>
      </p:sp>
      <p:sp>
        <p:nvSpPr>
          <p:cNvPr id="59" name="Freeform 14">
            <a:extLst>
              <a:ext uri="{FF2B5EF4-FFF2-40B4-BE49-F238E27FC236}">
                <a16:creationId xmlns:a16="http://schemas.microsoft.com/office/drawing/2014/main" id="{31A9DF45-DA4F-89D7-4D41-F865F7162077}"/>
              </a:ext>
            </a:extLst>
          </p:cNvPr>
          <p:cNvSpPr/>
          <p:nvPr/>
        </p:nvSpPr>
        <p:spPr>
          <a:xfrm>
            <a:off x="9029837" y="7283322"/>
            <a:ext cx="3481283" cy="2190043"/>
          </a:xfrm>
          <a:custGeom>
            <a:avLst/>
            <a:gdLst/>
            <a:ahLst/>
            <a:cxnLst/>
            <a:rect l="l" t="t" r="r" b="b"/>
            <a:pathLst>
              <a:path w="3191595" h="2007803">
                <a:moveTo>
                  <a:pt x="0" y="0"/>
                </a:moveTo>
                <a:lnTo>
                  <a:pt x="3191594" y="0"/>
                </a:lnTo>
                <a:lnTo>
                  <a:pt x="3191594" y="2007803"/>
                </a:lnTo>
                <a:lnTo>
                  <a:pt x="0" y="20078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4685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Quan sát hình 4 SGK tr. 9 và cho biết</a:t>
            </a:r>
          </a:p>
        </p:txBody>
      </p:sp>
      <p:grpSp>
        <p:nvGrpSpPr>
          <p:cNvPr id="54" name="Group 53">
            <a:extLst>
              <a:ext uri="{FF2B5EF4-FFF2-40B4-BE49-F238E27FC236}">
                <a16:creationId xmlns:a16="http://schemas.microsoft.com/office/drawing/2014/main" id="{209B57F2-124E-D449-7A7A-E711DB247EC4}"/>
              </a:ext>
            </a:extLst>
          </p:cNvPr>
          <p:cNvGrpSpPr/>
          <p:nvPr/>
        </p:nvGrpSpPr>
        <p:grpSpPr>
          <a:xfrm>
            <a:off x="9601200" y="2349959"/>
            <a:ext cx="7267574" cy="7142693"/>
            <a:chOff x="9982201" y="2884835"/>
            <a:chExt cx="6962776" cy="6583502"/>
          </a:xfrm>
        </p:grpSpPr>
        <p:pic>
          <p:nvPicPr>
            <p:cNvPr id="48" name="Picture 47">
              <a:extLst>
                <a:ext uri="{FF2B5EF4-FFF2-40B4-BE49-F238E27FC236}">
                  <a16:creationId xmlns:a16="http://schemas.microsoft.com/office/drawing/2014/main" id="{A140246E-6EA5-D4BC-91F5-E6E9B5A9C5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9982201" y="2884835"/>
              <a:ext cx="6962775" cy="5245348"/>
            </a:xfrm>
            <a:prstGeom prst="rect">
              <a:avLst/>
            </a:prstGeom>
            <a:ln>
              <a:solidFill>
                <a:srgbClr val="00B0F0"/>
              </a:solidFill>
            </a:ln>
          </p:spPr>
        </p:pic>
        <p:sp>
          <p:nvSpPr>
            <p:cNvPr id="51" name="TextBox 50">
              <a:extLst>
                <a:ext uri="{FF2B5EF4-FFF2-40B4-BE49-F238E27FC236}">
                  <a16:creationId xmlns:a16="http://schemas.microsoft.com/office/drawing/2014/main" id="{872558DD-F53E-A416-ACE6-9EBF7EA8D95C}"/>
                </a:ext>
              </a:extLst>
            </p:cNvPr>
            <p:cNvSpPr txBox="1"/>
            <p:nvPr/>
          </p:nvSpPr>
          <p:spPr>
            <a:xfrm>
              <a:off x="9982201" y="8265351"/>
              <a:ext cx="6962776" cy="1202986"/>
            </a:xfrm>
            <a:prstGeom prst="rect">
              <a:avLst/>
            </a:prstGeom>
            <a:noFill/>
          </p:spPr>
          <p:txBody>
            <a:bodyPr wrap="square" rtlCol="0" anchor="ctr">
              <a:spAutoFit/>
            </a:bodyPr>
            <a:lstStyle/>
            <a:p>
              <a:pPr algn="ctr">
                <a:lnSpc>
                  <a:spcPct val="150000"/>
                </a:lnSpc>
              </a:pPr>
              <a:r>
                <a:rPr lang="vi-VN" sz="2800" i="1" dirty="0"/>
                <a:t>Hình 4. Tìm thông tin bằng công cụ tìm kiếm của website</a:t>
              </a:r>
            </a:p>
          </p:txBody>
        </p:sp>
      </p:grpSp>
      <p:grpSp>
        <p:nvGrpSpPr>
          <p:cNvPr id="12" name="Group 11">
            <a:extLst>
              <a:ext uri="{FF2B5EF4-FFF2-40B4-BE49-F238E27FC236}">
                <a16:creationId xmlns:a16="http://schemas.microsoft.com/office/drawing/2014/main" id="{F93A50D9-1BDD-1219-1F6E-17AB0BB2181D}"/>
              </a:ext>
            </a:extLst>
          </p:cNvPr>
          <p:cNvGrpSpPr/>
          <p:nvPr/>
        </p:nvGrpSpPr>
        <p:grpSpPr>
          <a:xfrm>
            <a:off x="1440998" y="2964181"/>
            <a:ext cx="7703002" cy="5783345"/>
            <a:chOff x="1440998" y="3543755"/>
            <a:chExt cx="7703002" cy="5783345"/>
          </a:xfrm>
        </p:grpSpPr>
        <p:grpSp>
          <p:nvGrpSpPr>
            <p:cNvPr id="11" name="Group 10">
              <a:extLst>
                <a:ext uri="{FF2B5EF4-FFF2-40B4-BE49-F238E27FC236}">
                  <a16:creationId xmlns:a16="http://schemas.microsoft.com/office/drawing/2014/main" id="{5345F353-5627-8F4E-52E1-67293DF95F9B}"/>
                </a:ext>
              </a:extLst>
            </p:cNvPr>
            <p:cNvGrpSpPr/>
            <p:nvPr/>
          </p:nvGrpSpPr>
          <p:grpSpPr>
            <a:xfrm>
              <a:off x="1440998" y="3543755"/>
              <a:ext cx="7703002" cy="1042795"/>
              <a:chOff x="1440998" y="2796307"/>
              <a:chExt cx="7703002" cy="1042795"/>
            </a:xfrm>
          </p:grpSpPr>
          <p:pic>
            <p:nvPicPr>
              <p:cNvPr id="7" name="Picture 40">
                <a:extLst>
                  <a:ext uri="{FF2B5EF4-FFF2-40B4-BE49-F238E27FC236}">
                    <a16:creationId xmlns:a16="http://schemas.microsoft.com/office/drawing/2014/main" id="{2E373A81-DA76-A983-0CE4-745793F5C8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998" y="2796307"/>
                <a:ext cx="1308896" cy="1042795"/>
              </a:xfrm>
              <a:prstGeom prst="rect">
                <a:avLst/>
              </a:prstGeom>
            </p:spPr>
          </p:pic>
          <p:sp>
            <p:nvSpPr>
              <p:cNvPr id="8" name="Rectangle: Rounded Corners 7">
                <a:extLst>
                  <a:ext uri="{FF2B5EF4-FFF2-40B4-BE49-F238E27FC236}">
                    <a16:creationId xmlns:a16="http://schemas.microsoft.com/office/drawing/2014/main" id="{255D42BE-F6EC-C929-CB72-E3056856757C}"/>
                  </a:ext>
                </a:extLst>
              </p:cNvPr>
              <p:cNvSpPr/>
              <p:nvPr/>
            </p:nvSpPr>
            <p:spPr>
              <a:xfrm>
                <a:off x="3048000" y="2796307"/>
                <a:ext cx="6096000" cy="1042795"/>
              </a:xfrm>
              <a:prstGeom prst="roundRect">
                <a:avLst/>
              </a:prstGeom>
              <a:solidFill>
                <a:srgbClr val="C6D0F2"/>
              </a:solidFill>
              <a:ln>
                <a:solidFill>
                  <a:srgbClr val="C6D0F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THẢO LUẬN NHÓM</a:t>
                </a:r>
              </a:p>
            </p:txBody>
          </p:sp>
        </p:grpSp>
        <p:sp>
          <p:nvSpPr>
            <p:cNvPr id="10" name="TextBox 9">
              <a:extLst>
                <a:ext uri="{FF2B5EF4-FFF2-40B4-BE49-F238E27FC236}">
                  <a16:creationId xmlns:a16="http://schemas.microsoft.com/office/drawing/2014/main" id="{F3DDA816-28F2-0949-94EF-B9B606132169}"/>
                </a:ext>
              </a:extLst>
            </p:cNvPr>
            <p:cNvSpPr txBox="1"/>
            <p:nvPr/>
          </p:nvSpPr>
          <p:spPr>
            <a:xfrm>
              <a:off x="1444627" y="4732188"/>
              <a:ext cx="7699373"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effectLst/>
                  <a:latin typeface="Arial" panose="020B0604020202020204" pitchFamily="34" charset="0"/>
                  <a:ea typeface="Calibri" panose="020F0502020204030204" pitchFamily="34" charset="0"/>
                  <a:cs typeface="Arial" panose="020B0604020202020204" pitchFamily="34" charset="0"/>
                </a:rPr>
                <a:t>Công cụ tìm kiếm trên website dùng để làm gì? </a:t>
              </a:r>
            </a:p>
            <a:p>
              <a:pPr marL="571500" indent="-571500" algn="just">
                <a:lnSpc>
                  <a:spcPct val="150000"/>
                </a:lnSpc>
                <a:buFont typeface="Arial" panose="020B0604020202020204" pitchFamily="34" charset="0"/>
                <a:buChar char="•"/>
              </a:pPr>
              <a:r>
                <a:rPr lang="vi-VN" sz="4000" dirty="0">
                  <a:effectLst/>
                  <a:latin typeface="Arial" panose="020B0604020202020204" pitchFamily="34" charset="0"/>
                  <a:ea typeface="Calibri" panose="020F0502020204030204" pitchFamily="34" charset="0"/>
                  <a:cs typeface="Arial" panose="020B0604020202020204" pitchFamily="34" charset="0"/>
                </a:rPr>
                <a:t>Trong trường hợp nào ta nên sử dụng công cụ tìm kiếm để tìm kiếm thông tin?</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56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Gợi ý trả lời</a:t>
            </a:r>
          </a:p>
        </p:txBody>
      </p:sp>
      <p:grpSp>
        <p:nvGrpSpPr>
          <p:cNvPr id="54" name="Group 53">
            <a:extLst>
              <a:ext uri="{FF2B5EF4-FFF2-40B4-BE49-F238E27FC236}">
                <a16:creationId xmlns:a16="http://schemas.microsoft.com/office/drawing/2014/main" id="{209B57F2-124E-D449-7A7A-E711DB247EC4}"/>
              </a:ext>
            </a:extLst>
          </p:cNvPr>
          <p:cNvGrpSpPr/>
          <p:nvPr/>
        </p:nvGrpSpPr>
        <p:grpSpPr>
          <a:xfrm>
            <a:off x="9601200" y="2349959"/>
            <a:ext cx="7267574" cy="7142693"/>
            <a:chOff x="9982201" y="2884835"/>
            <a:chExt cx="6962776" cy="6583502"/>
          </a:xfrm>
        </p:grpSpPr>
        <p:pic>
          <p:nvPicPr>
            <p:cNvPr id="48" name="Picture 47">
              <a:extLst>
                <a:ext uri="{FF2B5EF4-FFF2-40B4-BE49-F238E27FC236}">
                  <a16:creationId xmlns:a16="http://schemas.microsoft.com/office/drawing/2014/main" id="{A140246E-6EA5-D4BC-91F5-E6E9B5A9C5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9982201" y="2884835"/>
              <a:ext cx="6962775" cy="5245348"/>
            </a:xfrm>
            <a:prstGeom prst="rect">
              <a:avLst/>
            </a:prstGeom>
            <a:ln>
              <a:solidFill>
                <a:srgbClr val="00B0F0"/>
              </a:solidFill>
            </a:ln>
          </p:spPr>
        </p:pic>
        <p:sp>
          <p:nvSpPr>
            <p:cNvPr id="51" name="TextBox 50">
              <a:extLst>
                <a:ext uri="{FF2B5EF4-FFF2-40B4-BE49-F238E27FC236}">
                  <a16:creationId xmlns:a16="http://schemas.microsoft.com/office/drawing/2014/main" id="{872558DD-F53E-A416-ACE6-9EBF7EA8D95C}"/>
                </a:ext>
              </a:extLst>
            </p:cNvPr>
            <p:cNvSpPr txBox="1"/>
            <p:nvPr/>
          </p:nvSpPr>
          <p:spPr>
            <a:xfrm>
              <a:off x="9982201" y="8265351"/>
              <a:ext cx="6962776" cy="1202986"/>
            </a:xfrm>
            <a:prstGeom prst="rect">
              <a:avLst/>
            </a:prstGeom>
            <a:noFill/>
          </p:spPr>
          <p:txBody>
            <a:bodyPr wrap="square" rtlCol="0" anchor="ctr">
              <a:spAutoFit/>
            </a:bodyPr>
            <a:lstStyle/>
            <a:p>
              <a:pPr algn="ctr">
                <a:lnSpc>
                  <a:spcPct val="150000"/>
                </a:lnSpc>
              </a:pPr>
              <a:r>
                <a:rPr lang="vi-VN" sz="2800" i="1" dirty="0"/>
                <a:t>Hình 4. Tìm thông tin bằng công cụ tìm kiếm của website</a:t>
              </a:r>
            </a:p>
          </p:txBody>
        </p:sp>
      </p:grpSp>
      <p:grpSp>
        <p:nvGrpSpPr>
          <p:cNvPr id="12" name="Group 11">
            <a:extLst>
              <a:ext uri="{FF2B5EF4-FFF2-40B4-BE49-F238E27FC236}">
                <a16:creationId xmlns:a16="http://schemas.microsoft.com/office/drawing/2014/main" id="{F93A50D9-1BDD-1219-1F6E-17AB0BB2181D}"/>
              </a:ext>
            </a:extLst>
          </p:cNvPr>
          <p:cNvGrpSpPr/>
          <p:nvPr/>
        </p:nvGrpSpPr>
        <p:grpSpPr>
          <a:xfrm>
            <a:off x="1417132" y="2709155"/>
            <a:ext cx="7699373" cy="6164090"/>
            <a:chOff x="1444627" y="3543755"/>
            <a:chExt cx="7699373" cy="6164090"/>
          </a:xfrm>
        </p:grpSpPr>
        <p:pic>
          <p:nvPicPr>
            <p:cNvPr id="7" name="Picture 40">
              <a:extLst>
                <a:ext uri="{FF2B5EF4-FFF2-40B4-BE49-F238E27FC236}">
                  <a16:creationId xmlns:a16="http://schemas.microsoft.com/office/drawing/2014/main" id="{2E373A81-DA76-A983-0CE4-745793F5C8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39865" y="3543755"/>
              <a:ext cx="1308896" cy="1042795"/>
            </a:xfrm>
            <a:prstGeom prst="rect">
              <a:avLst/>
            </a:prstGeom>
          </p:spPr>
        </p:pic>
        <p:sp>
          <p:nvSpPr>
            <p:cNvPr id="10" name="TextBox 9">
              <a:extLst>
                <a:ext uri="{FF2B5EF4-FFF2-40B4-BE49-F238E27FC236}">
                  <a16:creationId xmlns:a16="http://schemas.microsoft.com/office/drawing/2014/main" id="{F3DDA816-28F2-0949-94EF-B9B606132169}"/>
                </a:ext>
              </a:extLst>
            </p:cNvPr>
            <p:cNvSpPr txBox="1"/>
            <p:nvPr/>
          </p:nvSpPr>
          <p:spPr>
            <a:xfrm>
              <a:off x="1444627" y="4732188"/>
              <a:ext cx="7699373" cy="4975657"/>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 Công cụ tìm kiếm trên website để hỗ trợ người dùng tìm thông tin trên website đó.</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 Sử dụng công cụ tìm kiếm khi biết tên truyện cần tìm nhưng chưa biết nơi lưu trữ.</a:t>
              </a:r>
              <a:endParaRPr lang="vi-VN" sz="36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33191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17150657" cy="9042341"/>
            <a:chOff x="0" y="0"/>
            <a:chExt cx="22867543" cy="12056454"/>
          </a:xfrm>
        </p:grpSpPr>
        <p:sp>
          <p:nvSpPr>
            <p:cNvPr id="4" name="Freeform 4"/>
            <p:cNvSpPr/>
            <p:nvPr/>
          </p:nvSpPr>
          <p:spPr>
            <a:xfrm>
              <a:off x="0" y="0"/>
              <a:ext cx="5145403" cy="2188631"/>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7" name="Freeform 7"/>
            <p:cNvSpPr/>
            <p:nvPr/>
          </p:nvSpPr>
          <p:spPr>
            <a:xfrm>
              <a:off x="4337281" y="0"/>
              <a:ext cx="18530262" cy="12056454"/>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66675"/>
                <a:ext cx="5215384" cy="3419146"/>
              </a:xfrm>
              <a:prstGeom prst="rect">
                <a:avLst/>
              </a:prstGeom>
            </p:spPr>
            <p:txBody>
              <a:bodyPr lIns="46656" tIns="46656" rIns="46656" bIns="46656" rtlCol="0" anchor="ctr"/>
              <a:lstStyle/>
              <a:p>
                <a:pPr algn="ctr">
                  <a:lnSpc>
                    <a:spcPts val="2520"/>
                  </a:lnSpc>
                </a:pPr>
                <a:endParaRPr/>
              </a:p>
            </p:txBody>
          </p:sp>
        </p:grpSp>
        <p:grpSp>
          <p:nvGrpSpPr>
            <p:cNvPr id="12" name="Group 12"/>
            <p:cNvGrpSpPr/>
            <p:nvPr/>
          </p:nvGrpSpPr>
          <p:grpSpPr>
            <a:xfrm>
              <a:off x="107003" y="120955"/>
              <a:ext cx="3314679" cy="1946720"/>
              <a:chOff x="0" y="0"/>
              <a:chExt cx="967293" cy="568094"/>
            </a:xfrm>
          </p:grpSpPr>
          <p:sp>
            <p:nvSpPr>
              <p:cNvPr id="13" name="Freeform 1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15" name="Freeform 15"/>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9" name="Group 19"/>
          <p:cNvGrpSpPr/>
          <p:nvPr/>
        </p:nvGrpSpPr>
        <p:grpSpPr>
          <a:xfrm>
            <a:off x="568670" y="2472481"/>
            <a:ext cx="2646513" cy="1641473"/>
            <a:chOff x="0" y="0"/>
            <a:chExt cx="3528684" cy="2188630"/>
          </a:xfrm>
        </p:grpSpPr>
        <p:grpSp>
          <p:nvGrpSpPr>
            <p:cNvPr id="20" name="Group 20"/>
            <p:cNvGrpSpPr/>
            <p:nvPr/>
          </p:nvGrpSpPr>
          <p:grpSpPr>
            <a:xfrm>
              <a:off x="0" y="0"/>
              <a:ext cx="3528684" cy="2188630"/>
              <a:chOff x="0" y="0"/>
              <a:chExt cx="1029744" cy="638688"/>
            </a:xfrm>
          </p:grpSpPr>
          <p:sp>
            <p:nvSpPr>
              <p:cNvPr id="21" name="Freeform 2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2" name="TextBox 22"/>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3" name="Group 23"/>
            <p:cNvGrpSpPr/>
            <p:nvPr/>
          </p:nvGrpSpPr>
          <p:grpSpPr>
            <a:xfrm>
              <a:off x="107003" y="120955"/>
              <a:ext cx="3314679" cy="1946720"/>
              <a:chOff x="0" y="0"/>
              <a:chExt cx="967293" cy="568094"/>
            </a:xfrm>
          </p:grpSpPr>
          <p:sp>
            <p:nvSpPr>
              <p:cNvPr id="24" name="Freeform 2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000000">
                  <a:alpha val="0"/>
                </a:srgbClr>
              </a:solidFill>
              <a:ln w="38100" cap="rnd">
                <a:solidFill>
                  <a:srgbClr val="FFFFFF"/>
                </a:solidFill>
                <a:prstDash val="lgDash"/>
                <a:round/>
              </a:ln>
            </p:spPr>
          </p:sp>
          <p:sp>
            <p:nvSpPr>
              <p:cNvPr id="25" name="TextBox 25"/>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26" name="Freeform 26"/>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7" name="Group 27"/>
          <p:cNvGrpSpPr/>
          <p:nvPr/>
        </p:nvGrpSpPr>
        <p:grpSpPr>
          <a:xfrm>
            <a:off x="568670" y="4322720"/>
            <a:ext cx="2646513" cy="1641473"/>
            <a:chOff x="0" y="0"/>
            <a:chExt cx="3528684" cy="2188630"/>
          </a:xfrm>
        </p:grpSpPr>
        <p:grpSp>
          <p:nvGrpSpPr>
            <p:cNvPr id="28" name="Group 28"/>
            <p:cNvGrpSpPr/>
            <p:nvPr/>
          </p:nvGrpSpPr>
          <p:grpSpPr>
            <a:xfrm>
              <a:off x="0" y="0"/>
              <a:ext cx="3528684" cy="2188630"/>
              <a:chOff x="0" y="0"/>
              <a:chExt cx="1029744" cy="638688"/>
            </a:xfrm>
          </p:grpSpPr>
          <p:sp>
            <p:nvSpPr>
              <p:cNvPr id="29" name="Freeform 2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0" name="TextBox 30"/>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1" name="Group 31"/>
            <p:cNvGrpSpPr/>
            <p:nvPr/>
          </p:nvGrpSpPr>
          <p:grpSpPr>
            <a:xfrm>
              <a:off x="107003" y="120955"/>
              <a:ext cx="3314679" cy="1946720"/>
              <a:chOff x="0" y="0"/>
              <a:chExt cx="967293" cy="568094"/>
            </a:xfrm>
          </p:grpSpPr>
          <p:sp>
            <p:nvSpPr>
              <p:cNvPr id="32" name="Freeform 3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3" name="TextBox 33"/>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34" name="Freeform 34"/>
            <p:cNvSpPr/>
            <p:nvPr/>
          </p:nvSpPr>
          <p:spPr>
            <a:xfrm>
              <a:off x="1057907" y="312644"/>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5" name="Group 35"/>
          <p:cNvGrpSpPr/>
          <p:nvPr/>
        </p:nvGrpSpPr>
        <p:grpSpPr>
          <a:xfrm>
            <a:off x="568670" y="6172959"/>
            <a:ext cx="2646513" cy="1686222"/>
            <a:chOff x="0" y="0"/>
            <a:chExt cx="3528684" cy="2248295"/>
          </a:xfrm>
        </p:grpSpPr>
        <p:grpSp>
          <p:nvGrpSpPr>
            <p:cNvPr id="36" name="Group 36"/>
            <p:cNvGrpSpPr/>
            <p:nvPr/>
          </p:nvGrpSpPr>
          <p:grpSpPr>
            <a:xfrm>
              <a:off x="0" y="0"/>
              <a:ext cx="3528684" cy="2188630"/>
              <a:chOff x="0" y="0"/>
              <a:chExt cx="1029744" cy="638688"/>
            </a:xfrm>
          </p:grpSpPr>
          <p:sp>
            <p:nvSpPr>
              <p:cNvPr id="37" name="Freeform 3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8" name="TextBox 38"/>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9" name="Group 39"/>
            <p:cNvGrpSpPr/>
            <p:nvPr/>
          </p:nvGrpSpPr>
          <p:grpSpPr>
            <a:xfrm>
              <a:off x="107003" y="120955"/>
              <a:ext cx="3314679" cy="1946720"/>
              <a:chOff x="0" y="0"/>
              <a:chExt cx="967293" cy="568094"/>
            </a:xfrm>
          </p:grpSpPr>
          <p:sp>
            <p:nvSpPr>
              <p:cNvPr id="40" name="Freeform 4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1" name="TextBox 41"/>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42" name="Freeform 42"/>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43" name="Group 43"/>
          <p:cNvGrpSpPr/>
          <p:nvPr/>
        </p:nvGrpSpPr>
        <p:grpSpPr>
          <a:xfrm>
            <a:off x="568670" y="8023198"/>
            <a:ext cx="2646513" cy="1641473"/>
            <a:chOff x="0" y="0"/>
            <a:chExt cx="3528684" cy="2188630"/>
          </a:xfrm>
        </p:grpSpPr>
        <p:grpSp>
          <p:nvGrpSpPr>
            <p:cNvPr id="44" name="Group 44"/>
            <p:cNvGrpSpPr/>
            <p:nvPr/>
          </p:nvGrpSpPr>
          <p:grpSpPr>
            <a:xfrm>
              <a:off x="0" y="0"/>
              <a:ext cx="3528684" cy="2188630"/>
              <a:chOff x="0" y="0"/>
              <a:chExt cx="1029744" cy="638688"/>
            </a:xfrm>
          </p:grpSpPr>
          <p:sp>
            <p:nvSpPr>
              <p:cNvPr id="45" name="Freeform 4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6" name="TextBox 46"/>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7" name="Group 47"/>
            <p:cNvGrpSpPr/>
            <p:nvPr/>
          </p:nvGrpSpPr>
          <p:grpSpPr>
            <a:xfrm>
              <a:off x="107003" y="120955"/>
              <a:ext cx="3314679" cy="1946720"/>
              <a:chOff x="0" y="0"/>
              <a:chExt cx="967293" cy="568094"/>
            </a:xfrm>
          </p:grpSpPr>
          <p:sp>
            <p:nvSpPr>
              <p:cNvPr id="48" name="Freeform 4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9" name="TextBox 49"/>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50" name="Freeform 50"/>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sp>
        <p:nvSpPr>
          <p:cNvPr id="54" name="Title 53">
            <a:extLst>
              <a:ext uri="{FF2B5EF4-FFF2-40B4-BE49-F238E27FC236}">
                <a16:creationId xmlns:a16="http://schemas.microsoft.com/office/drawing/2014/main" id="{85EC030E-93D6-3835-8D7D-58A4008585F8}"/>
              </a:ext>
            </a:extLst>
          </p:cNvPr>
          <p:cNvSpPr>
            <a:spLocks noGrp="1"/>
          </p:cNvSpPr>
          <p:nvPr>
            <p:ph type="ctrTitle"/>
          </p:nvPr>
        </p:nvSpPr>
        <p:spPr>
          <a:xfrm>
            <a:off x="4167358" y="1221208"/>
            <a:ext cx="13206242" cy="1170630"/>
          </a:xfrm>
        </p:spPr>
        <p:txBody>
          <a:bodyPr>
            <a:normAutofit/>
          </a:bodyPr>
          <a:lstStyle/>
          <a:p>
            <a:r>
              <a:rPr lang="vi-VN" sz="6000" b="1" dirty="0">
                <a:solidFill>
                  <a:srgbClr val="375CD1"/>
                </a:solidFill>
                <a:latin typeface="Arial" panose="020B0604020202020204" pitchFamily="34" charset="0"/>
                <a:cs typeface="Arial" panose="020B0604020202020204" pitchFamily="34" charset="0"/>
              </a:rPr>
              <a:t>KHỞI ĐỘNG</a:t>
            </a:r>
          </a:p>
        </p:txBody>
      </p:sp>
      <p:grpSp>
        <p:nvGrpSpPr>
          <p:cNvPr id="60" name="Group 59">
            <a:extLst>
              <a:ext uri="{FF2B5EF4-FFF2-40B4-BE49-F238E27FC236}">
                <a16:creationId xmlns:a16="http://schemas.microsoft.com/office/drawing/2014/main" id="{03ECAA31-D332-90F7-6A8B-0302E5E142F1}"/>
              </a:ext>
            </a:extLst>
          </p:cNvPr>
          <p:cNvGrpSpPr/>
          <p:nvPr/>
        </p:nvGrpSpPr>
        <p:grpSpPr>
          <a:xfrm>
            <a:off x="4776958" y="2610557"/>
            <a:ext cx="11987042" cy="3962086"/>
            <a:chOff x="5310358" y="2936821"/>
            <a:chExt cx="10920242" cy="3482824"/>
          </a:xfrm>
        </p:grpSpPr>
        <p:pic>
          <p:nvPicPr>
            <p:cNvPr id="57" name="Picture 56">
              <a:extLst>
                <a:ext uri="{FF2B5EF4-FFF2-40B4-BE49-F238E27FC236}">
                  <a16:creationId xmlns:a16="http://schemas.microsoft.com/office/drawing/2014/main" id="{B40E7FA1-24CF-0305-F3A3-E181873460B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5310358" y="2936821"/>
              <a:ext cx="10920242" cy="2867025"/>
            </a:xfrm>
            <a:prstGeom prst="rect">
              <a:avLst/>
            </a:prstGeom>
            <a:ln>
              <a:solidFill>
                <a:srgbClr val="00B0F0"/>
              </a:solidFill>
            </a:ln>
          </p:spPr>
        </p:pic>
        <p:sp>
          <p:nvSpPr>
            <p:cNvPr id="59" name="TextBox 58">
              <a:extLst>
                <a:ext uri="{FF2B5EF4-FFF2-40B4-BE49-F238E27FC236}">
                  <a16:creationId xmlns:a16="http://schemas.microsoft.com/office/drawing/2014/main" id="{7750D10F-2EE8-8CC6-8E8F-5274318AFE9F}"/>
                </a:ext>
              </a:extLst>
            </p:cNvPr>
            <p:cNvSpPr txBox="1"/>
            <p:nvPr/>
          </p:nvSpPr>
          <p:spPr>
            <a:xfrm>
              <a:off x="5310358" y="5959715"/>
              <a:ext cx="10920242" cy="459930"/>
            </a:xfrm>
            <a:prstGeom prst="rect">
              <a:avLst/>
            </a:prstGeom>
            <a:noFill/>
          </p:spPr>
          <p:txBody>
            <a:bodyPr wrap="square" anchor="ctr">
              <a:spAutoFit/>
            </a:bodyPr>
            <a:lstStyle/>
            <a:p>
              <a:pPr algn="ctr"/>
              <a:r>
                <a:rPr lang="vi-VN" sz="2800" i="1" dirty="0">
                  <a:effectLst/>
                  <a:latin typeface="Arial" panose="020B0604020202020204" pitchFamily="34" charset="0"/>
                  <a:ea typeface="Calibri" panose="020F0502020204030204" pitchFamily="34" charset="0"/>
                  <a:cs typeface="Arial" panose="020B0604020202020204" pitchFamily="34" charset="0"/>
                </a:rPr>
                <a:t>Hình 1. Danh mục phân loại thông tin trên website </a:t>
              </a:r>
              <a:r>
                <a:rPr lang="vi-VN" sz="2800" i="1" dirty="0">
                  <a:solidFill>
                    <a:srgbClr val="00B0F0"/>
                  </a:solidFill>
                  <a:effectLst/>
                  <a:latin typeface="Arial" panose="020B0604020202020204" pitchFamily="34" charset="0"/>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truyencotich.vn</a:t>
              </a:r>
              <a:endParaRPr lang="vi-VN" sz="2800" i="1" dirty="0">
                <a:solidFill>
                  <a:srgbClr val="00B0F0"/>
                </a:solidFill>
                <a:effectLst/>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E7B7B0A0-DCA7-DA91-CFF7-EC19BC42D340}"/>
              </a:ext>
            </a:extLst>
          </p:cNvPr>
          <p:cNvGrpSpPr/>
          <p:nvPr/>
        </p:nvGrpSpPr>
        <p:grpSpPr>
          <a:xfrm>
            <a:off x="4776958" y="6944007"/>
            <a:ext cx="11983411" cy="2135076"/>
            <a:chOff x="4776958" y="6666024"/>
            <a:chExt cx="11983411" cy="2135076"/>
          </a:xfrm>
        </p:grpSpPr>
        <p:sp>
          <p:nvSpPr>
            <p:cNvPr id="17" name="Freeform 17"/>
            <p:cNvSpPr/>
            <p:nvPr/>
          </p:nvSpPr>
          <p:spPr>
            <a:xfrm>
              <a:off x="5983245" y="6666024"/>
              <a:ext cx="10777124" cy="2135076"/>
            </a:xfrm>
            <a:custGeom>
              <a:avLst/>
              <a:gdLst/>
              <a:ahLst/>
              <a:cxnLst/>
              <a:rect l="l" t="t" r="r" b="b"/>
              <a:pathLst>
                <a:path w="3831627" h="640089">
                  <a:moveTo>
                    <a:pt x="23585" y="0"/>
                  </a:moveTo>
                  <a:lnTo>
                    <a:pt x="3808041" y="0"/>
                  </a:lnTo>
                  <a:cubicBezTo>
                    <a:pt x="3814297" y="0"/>
                    <a:pt x="3820295" y="2485"/>
                    <a:pt x="3824718" y="6908"/>
                  </a:cubicBezTo>
                  <a:cubicBezTo>
                    <a:pt x="3829142" y="11331"/>
                    <a:pt x="3831627" y="17330"/>
                    <a:pt x="3831627" y="23585"/>
                  </a:cubicBezTo>
                  <a:lnTo>
                    <a:pt x="3831627" y="616504"/>
                  </a:lnTo>
                  <a:cubicBezTo>
                    <a:pt x="3831627" y="629529"/>
                    <a:pt x="3821067" y="640089"/>
                    <a:pt x="3808041" y="640089"/>
                  </a:cubicBezTo>
                  <a:lnTo>
                    <a:pt x="23585" y="640089"/>
                  </a:lnTo>
                  <a:cubicBezTo>
                    <a:pt x="17330" y="640089"/>
                    <a:pt x="11331" y="637604"/>
                    <a:pt x="6908" y="633181"/>
                  </a:cubicBezTo>
                  <a:cubicBezTo>
                    <a:pt x="2485" y="628758"/>
                    <a:pt x="0" y="622759"/>
                    <a:pt x="0" y="616504"/>
                  </a:cubicBezTo>
                  <a:lnTo>
                    <a:pt x="0" y="23585"/>
                  </a:lnTo>
                  <a:cubicBezTo>
                    <a:pt x="0" y="17330"/>
                    <a:pt x="2485" y="11331"/>
                    <a:pt x="6908" y="6908"/>
                  </a:cubicBezTo>
                  <a:cubicBezTo>
                    <a:pt x="11331" y="2485"/>
                    <a:pt x="17330" y="0"/>
                    <a:pt x="23585" y="0"/>
                  </a:cubicBezTo>
                  <a:close/>
                </a:path>
              </a:pathLst>
            </a:custGeom>
            <a:solidFill>
              <a:schemeClr val="bg1"/>
            </a:solidFill>
            <a:ln/>
          </p:spPr>
          <p:style>
            <a:lnRef idx="1">
              <a:schemeClr val="accent6"/>
            </a:lnRef>
            <a:fillRef idx="2">
              <a:schemeClr val="accent6"/>
            </a:fillRef>
            <a:effectRef idx="1">
              <a:schemeClr val="accent6"/>
            </a:effectRef>
            <a:fontRef idx="minor">
              <a:schemeClr val="dk1"/>
            </a:fontRef>
          </p:style>
          <p:txBody>
            <a:bodyPr bIns="10800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Cho biết làm thế nào để tìm đọc truyện cổ tích Việt Nam trên website </a:t>
              </a:r>
              <a:r>
                <a:rPr lang="vi-VN" sz="4000" i="1" dirty="0">
                  <a:solidFill>
                    <a:srgbClr val="00B0F0"/>
                  </a:solidFill>
                  <a:effectLst/>
                  <a:latin typeface="Arial" panose="020B0604020202020204" pitchFamily="34" charset="0"/>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truyencotich.vn</a:t>
              </a:r>
              <a:r>
                <a:rPr lang="vi-VN" sz="4000" dirty="0">
                  <a:effectLst/>
                  <a:latin typeface="Arial" panose="020B0604020202020204" pitchFamily="34" charset="0"/>
                  <a:ea typeface="Calibri" panose="020F050202020403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pic>
          <p:nvPicPr>
            <p:cNvPr id="61" name="Picture 18">
              <a:extLst>
                <a:ext uri="{FF2B5EF4-FFF2-40B4-BE49-F238E27FC236}">
                  <a16:creationId xmlns:a16="http://schemas.microsoft.com/office/drawing/2014/main" id="{AC21A60C-B1C2-4A79-D05D-E4CE59D913E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776958" y="6950226"/>
              <a:ext cx="1016494" cy="1546979"/>
            </a:xfrm>
            <a:prstGeom prst="rect">
              <a:avLst/>
            </a:prstGeom>
          </p:spPr>
        </p:pic>
      </p:gr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linds(horizont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p:tgtEl>
                                          <p:spTgt spid="62"/>
                                        </p:tgtEl>
                                        <p:attrNameLst>
                                          <p:attrName>ppt_y</p:attrName>
                                        </p:attrNameLst>
                                      </p:cBhvr>
                                      <p:tavLst>
                                        <p:tav tm="0">
                                          <p:val>
                                            <p:strVal val="#ppt_y+#ppt_h*1.125000"/>
                                          </p:val>
                                        </p:tav>
                                        <p:tav tm="100000">
                                          <p:val>
                                            <p:strVal val="#ppt_y"/>
                                          </p:val>
                                        </p:tav>
                                      </p:tavLst>
                                    </p:anim>
                                    <p:animEffect transition="in" filter="wipe(up)">
                                      <p:cBhvr>
                                        <p:cTn id="1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1295400" y="1866900"/>
            <a:ext cx="15697200"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Quan sát hình 4 SGK tr. 9 và cho biết</a:t>
            </a:r>
          </a:p>
        </p:txBody>
      </p:sp>
      <p:grpSp>
        <p:nvGrpSpPr>
          <p:cNvPr id="12" name="Group 11">
            <a:extLst>
              <a:ext uri="{FF2B5EF4-FFF2-40B4-BE49-F238E27FC236}">
                <a16:creationId xmlns:a16="http://schemas.microsoft.com/office/drawing/2014/main" id="{F93A50D9-1BDD-1219-1F6E-17AB0BB2181D}"/>
              </a:ext>
            </a:extLst>
          </p:cNvPr>
          <p:cNvGrpSpPr/>
          <p:nvPr/>
        </p:nvGrpSpPr>
        <p:grpSpPr>
          <a:xfrm>
            <a:off x="2322514" y="2552700"/>
            <a:ext cx="13679486" cy="3016782"/>
            <a:chOff x="2322514" y="3414447"/>
            <a:chExt cx="13679486" cy="3016782"/>
          </a:xfrm>
        </p:grpSpPr>
        <p:grpSp>
          <p:nvGrpSpPr>
            <p:cNvPr id="11" name="Group 10">
              <a:extLst>
                <a:ext uri="{FF2B5EF4-FFF2-40B4-BE49-F238E27FC236}">
                  <a16:creationId xmlns:a16="http://schemas.microsoft.com/office/drawing/2014/main" id="{5345F353-5627-8F4E-52E1-67293DF95F9B}"/>
                </a:ext>
              </a:extLst>
            </p:cNvPr>
            <p:cNvGrpSpPr/>
            <p:nvPr/>
          </p:nvGrpSpPr>
          <p:grpSpPr>
            <a:xfrm>
              <a:off x="5098598" y="3414447"/>
              <a:ext cx="7703002" cy="1042795"/>
              <a:chOff x="5098598" y="2666999"/>
              <a:chExt cx="7703002" cy="1042795"/>
            </a:xfrm>
          </p:grpSpPr>
          <p:pic>
            <p:nvPicPr>
              <p:cNvPr id="7" name="Picture 40">
                <a:extLst>
                  <a:ext uri="{FF2B5EF4-FFF2-40B4-BE49-F238E27FC236}">
                    <a16:creationId xmlns:a16="http://schemas.microsoft.com/office/drawing/2014/main" id="{2E373A81-DA76-A983-0CE4-745793F5C8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98598" y="2666999"/>
                <a:ext cx="1308896" cy="1042795"/>
              </a:xfrm>
              <a:prstGeom prst="rect">
                <a:avLst/>
              </a:prstGeom>
            </p:spPr>
          </p:pic>
          <p:sp>
            <p:nvSpPr>
              <p:cNvPr id="8" name="Rectangle: Rounded Corners 7">
                <a:extLst>
                  <a:ext uri="{FF2B5EF4-FFF2-40B4-BE49-F238E27FC236}">
                    <a16:creationId xmlns:a16="http://schemas.microsoft.com/office/drawing/2014/main" id="{255D42BE-F6EC-C929-CB72-E3056856757C}"/>
                  </a:ext>
                </a:extLst>
              </p:cNvPr>
              <p:cNvSpPr/>
              <p:nvPr/>
            </p:nvSpPr>
            <p:spPr>
              <a:xfrm>
                <a:off x="6705600" y="2666999"/>
                <a:ext cx="6096000" cy="1042795"/>
              </a:xfrm>
              <a:prstGeom prst="roundRect">
                <a:avLst/>
              </a:prstGeom>
              <a:solidFill>
                <a:srgbClr val="C6D0F2"/>
              </a:solidFill>
              <a:ln>
                <a:solidFill>
                  <a:srgbClr val="C6D0F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THẢO LUẬN NHÓM</a:t>
                </a:r>
              </a:p>
            </p:txBody>
          </p:sp>
        </p:grpSp>
        <p:sp>
          <p:nvSpPr>
            <p:cNvPr id="10" name="TextBox 9">
              <a:extLst>
                <a:ext uri="{FF2B5EF4-FFF2-40B4-BE49-F238E27FC236}">
                  <a16:creationId xmlns:a16="http://schemas.microsoft.com/office/drawing/2014/main" id="{F3DDA816-28F2-0949-94EF-B9B606132169}"/>
                </a:ext>
              </a:extLst>
            </p:cNvPr>
            <p:cNvSpPr txBox="1"/>
            <p:nvPr/>
          </p:nvSpPr>
          <p:spPr>
            <a:xfrm>
              <a:off x="2322514" y="4590917"/>
              <a:ext cx="13679486" cy="1840312"/>
            </a:xfrm>
            <a:prstGeom prst="rect">
              <a:avLst/>
            </a:prstGeom>
            <a:noFill/>
          </p:spPr>
          <p:txBody>
            <a:bodyPr wrap="square"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Nêu và thực hành minh họa các bước tìm truyện Tấm Cám trên website bằng công cụ tìm kiếm.</a:t>
              </a:r>
              <a:endParaRPr lang="vi-VN" sz="4000" dirty="0">
                <a:effectLst/>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48228CD-C3B8-C250-43BF-B07164239E2E}"/>
              </a:ext>
            </a:extLst>
          </p:cNvPr>
          <p:cNvPicPr>
            <a:picLocks noChangeAspect="1"/>
          </p:cNvPicPr>
          <p:nvPr/>
        </p:nvPicPr>
        <p:blipFill rotWithShape="1">
          <a:blip r:embed="rId4">
            <a:extLst>
              <a:ext uri="{28A0092B-C50C-407E-A947-70E740481C1C}">
                <a14:useLocalDpi xmlns:a14="http://schemas.microsoft.com/office/drawing/2010/main" val="0"/>
              </a:ext>
            </a:extLst>
          </a:blip>
          <a:srcRect l="-193" r="-193"/>
          <a:stretch/>
        </p:blipFill>
        <p:spPr>
          <a:xfrm>
            <a:off x="2209800" y="5791200"/>
            <a:ext cx="14173200" cy="3523764"/>
          </a:xfrm>
          <a:prstGeom prst="rect">
            <a:avLst/>
          </a:prstGeom>
          <a:ln>
            <a:solidFill>
              <a:srgbClr val="00B0F0"/>
            </a:solidFill>
          </a:ln>
        </p:spPr>
      </p:pic>
    </p:spTree>
    <p:extLst>
      <p:ext uri="{BB962C8B-B14F-4D97-AF65-F5344CB8AC3E}">
        <p14:creationId xmlns:p14="http://schemas.microsoft.com/office/powerpoint/2010/main" val="28898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a:solidFill>
            <a:srgbClr val="FFD33C"/>
          </a:solidFill>
          <a:effectLst>
            <a:outerShdw blurRad="50800" dist="38100" dir="5400000" algn="t" rotWithShape="0">
              <a:prstClr val="black">
                <a:alpha val="40000"/>
              </a:prstClr>
            </a:outerShdw>
          </a:effectLst>
        </p:spPr>
        <p:txBody>
          <a:bodyPr>
            <a:normAutofit/>
          </a:bodyPr>
          <a:lstStyle/>
          <a:p>
            <a:r>
              <a:rPr lang="vi-VN" sz="4800" b="1">
                <a:solidFill>
                  <a:schemeClr val="tx1">
                    <a:lumMod val="95000"/>
                    <a:lumOff val="5000"/>
                  </a:schemeClr>
                </a:solidFill>
                <a:latin typeface="Arial" panose="020B0604020202020204" pitchFamily="34" charset="0"/>
                <a:cs typeface="Arial" panose="020B0604020202020204" pitchFamily="34" charset="0"/>
              </a:rPr>
              <a:t>HƯỚNG DẪN THỰC HIỆN</a:t>
            </a:r>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5B7D585-F321-B8DD-EFBB-9B6B3799EC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9200" y="2755918"/>
            <a:ext cx="15849600" cy="3896202"/>
          </a:xfrm>
          <a:prstGeom prst="rect">
            <a:avLst/>
          </a:prstGeom>
          <a:ln>
            <a:solidFill>
              <a:srgbClr val="00B0F0"/>
            </a:solidFill>
          </a:ln>
        </p:spPr>
      </p:pic>
      <p:grpSp>
        <p:nvGrpSpPr>
          <p:cNvPr id="5" name="Group 4">
            <a:extLst>
              <a:ext uri="{FF2B5EF4-FFF2-40B4-BE49-F238E27FC236}">
                <a16:creationId xmlns:a16="http://schemas.microsoft.com/office/drawing/2014/main" id="{F8364881-1FBC-863E-77F8-8F68809D3DCF}"/>
              </a:ext>
            </a:extLst>
          </p:cNvPr>
          <p:cNvGrpSpPr/>
          <p:nvPr/>
        </p:nvGrpSpPr>
        <p:grpSpPr>
          <a:xfrm>
            <a:off x="11734800" y="2627260"/>
            <a:ext cx="5301396" cy="1735727"/>
            <a:chOff x="3240314" y="5835225"/>
            <a:chExt cx="5301396" cy="1735727"/>
          </a:xfrm>
        </p:grpSpPr>
        <p:sp>
          <p:nvSpPr>
            <p:cNvPr id="6" name="Rectangle 5">
              <a:extLst>
                <a:ext uri="{FF2B5EF4-FFF2-40B4-BE49-F238E27FC236}">
                  <a16:creationId xmlns:a16="http://schemas.microsoft.com/office/drawing/2014/main" id="{A48A1602-1C08-C15F-C99C-C7155E7304C0}"/>
                </a:ext>
              </a:extLst>
            </p:cNvPr>
            <p:cNvSpPr/>
            <p:nvPr/>
          </p:nvSpPr>
          <p:spPr>
            <a:xfrm>
              <a:off x="3240314" y="5835225"/>
              <a:ext cx="4038600" cy="12954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7" name="Picture 56">
              <a:extLst>
                <a:ext uri="{FF2B5EF4-FFF2-40B4-BE49-F238E27FC236}">
                  <a16:creationId xmlns:a16="http://schemas.microsoft.com/office/drawing/2014/main" id="{D428299C-D7ED-76AE-C838-13691DF26ED8}"/>
                </a:ext>
              </a:extLst>
            </p:cNvPr>
            <p:cNvPicPr>
              <a:picLocks noChangeAspect="1"/>
            </p:cNvPicPr>
            <p:nvPr/>
          </p:nvPicPr>
          <p:blipFill>
            <a:blip r:embed="rId3">
              <a:duotone>
                <a:prstClr val="black"/>
                <a:srgbClr val="FF0000">
                  <a:tint val="45000"/>
                  <a:satMod val="400000"/>
                </a:srgbClr>
              </a:duotone>
            </a:blip>
            <a:srcRect/>
            <a:stretch>
              <a:fillRect/>
            </a:stretch>
          </p:blipFill>
          <p:spPr>
            <a:xfrm flipH="1">
              <a:off x="7703510" y="6654887"/>
              <a:ext cx="838200" cy="916065"/>
            </a:xfrm>
            <a:prstGeom prst="rect">
              <a:avLst/>
            </a:prstGeom>
          </p:spPr>
        </p:pic>
      </p:grpSp>
      <p:sp>
        <p:nvSpPr>
          <p:cNvPr id="2" name="TextBox 1">
            <a:extLst>
              <a:ext uri="{FF2B5EF4-FFF2-40B4-BE49-F238E27FC236}">
                <a16:creationId xmlns:a16="http://schemas.microsoft.com/office/drawing/2014/main" id="{D99722E1-26A2-1E0C-4E6B-FCCB64FD511B}"/>
              </a:ext>
            </a:extLst>
          </p:cNvPr>
          <p:cNvSpPr txBox="1"/>
          <p:nvPr/>
        </p:nvSpPr>
        <p:spPr>
          <a:xfrm>
            <a:off x="11963400" y="2932060"/>
            <a:ext cx="3668486" cy="646331"/>
          </a:xfrm>
          <a:prstGeom prst="rect">
            <a:avLst/>
          </a:prstGeom>
          <a:solidFill>
            <a:schemeClr val="bg1"/>
          </a:solidFill>
        </p:spPr>
        <p:txBody>
          <a:bodyPr wrap="square" rtlCol="0">
            <a:spAutoFit/>
          </a:bodyPr>
          <a:lstStyle/>
          <a:p>
            <a:r>
              <a:rPr lang="vi-VN" sz="3600" dirty="0">
                <a:solidFill>
                  <a:schemeClr val="tx1">
                    <a:lumMod val="95000"/>
                    <a:lumOff val="5000"/>
                  </a:schemeClr>
                </a:solidFill>
                <a:latin typeface="Arial" panose="020B0604020202020204" pitchFamily="34" charset="0"/>
                <a:cs typeface="Arial" panose="020B0604020202020204" pitchFamily="34" charset="0"/>
              </a:rPr>
              <a:t>Tấm Cám</a:t>
            </a:r>
          </a:p>
        </p:txBody>
      </p:sp>
      <p:sp>
        <p:nvSpPr>
          <p:cNvPr id="8" name="TextBox 7">
            <a:extLst>
              <a:ext uri="{FF2B5EF4-FFF2-40B4-BE49-F238E27FC236}">
                <a16:creationId xmlns:a16="http://schemas.microsoft.com/office/drawing/2014/main" id="{DD83A1AA-AACE-5C29-CDC6-4A372262AF29}"/>
              </a:ext>
            </a:extLst>
          </p:cNvPr>
          <p:cNvSpPr txBox="1"/>
          <p:nvPr/>
        </p:nvSpPr>
        <p:spPr>
          <a:xfrm>
            <a:off x="1981200" y="6974238"/>
            <a:ext cx="143256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Bước 1: </a:t>
            </a:r>
            <a:r>
              <a:rPr lang="vi-VN" sz="4000" dirty="0">
                <a:effectLst/>
                <a:latin typeface="Arial" panose="020B0604020202020204" pitchFamily="34" charset="0"/>
                <a:ea typeface="Calibri" panose="020F0502020204030204" pitchFamily="34" charset="0"/>
                <a:cs typeface="Arial" panose="020B0604020202020204" pitchFamily="34" charset="0"/>
              </a:rPr>
              <a:t>Gõ từ khóa Tấm Cám vào ô tìm kiếm.</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Bước 2: </a:t>
            </a:r>
            <a:r>
              <a:rPr lang="vi-VN" sz="4000" dirty="0">
                <a:effectLst/>
                <a:latin typeface="Arial" panose="020B0604020202020204" pitchFamily="34" charset="0"/>
                <a:ea typeface="Calibri" panose="020F0502020204030204" pitchFamily="34" charset="0"/>
                <a:cs typeface="Arial" panose="020B0604020202020204" pitchFamily="34" charset="0"/>
              </a:rPr>
              <a:t>Nháy chuột vào nút </a:t>
            </a:r>
            <a:r>
              <a:rPr lang="vi-VN" sz="4000" b="1" dirty="0">
                <a:effectLst/>
                <a:latin typeface="Arial" panose="020B0604020202020204" pitchFamily="34" charset="0"/>
                <a:ea typeface="Calibri" panose="020F0502020204030204" pitchFamily="34" charset="0"/>
                <a:cs typeface="Arial" panose="020B0604020202020204" pitchFamily="34" charset="0"/>
              </a:rPr>
              <a:t>Tìm kiếm</a:t>
            </a:r>
            <a:r>
              <a:rPr lang="vi-VN" sz="4000" dirty="0">
                <a:effectLst/>
                <a:latin typeface="Arial" panose="020B0604020202020204" pitchFamily="34" charset="0"/>
                <a:ea typeface="Calibri" panose="020F0502020204030204" pitchFamily="34" charset="0"/>
                <a:cs typeface="Arial" panose="020B0604020202020204" pitchFamily="34" charset="0"/>
              </a:rPr>
              <a:t> hoặc gõ phím </a:t>
            </a:r>
            <a:r>
              <a:rPr lang="vi-VN" sz="4000" dirty="0">
                <a:solidFill>
                  <a:srgbClr val="1F4E79"/>
                </a:solidFill>
                <a:effectLst/>
                <a:latin typeface="Arial" panose="020B0604020202020204" pitchFamily="34" charset="0"/>
                <a:ea typeface="Calibri" panose="020F0502020204030204" pitchFamily="34" charset="0"/>
                <a:cs typeface="Arial" panose="020B0604020202020204" pitchFamily="34" charset="0"/>
              </a:rPr>
              <a:t>Enter</a:t>
            </a:r>
            <a:r>
              <a:rPr lang="vi-VN" sz="4000" dirty="0">
                <a:effectLst/>
                <a:latin typeface="Arial" panose="020B0604020202020204" pitchFamily="34" charset="0"/>
                <a:ea typeface="Calibri" panose="020F050202020403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6738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500"/>
                                        <p:tgtEl>
                                          <p:spTgt spid="8">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2646513" cy="1641473"/>
            <a:chOff x="0" y="0"/>
            <a:chExt cx="3528684" cy="2188630"/>
          </a:xfrm>
        </p:grpSpPr>
        <p:grpSp>
          <p:nvGrpSpPr>
            <p:cNvPr id="3" name="Group 3"/>
            <p:cNvGrpSpPr/>
            <p:nvPr/>
          </p:nvGrpSpPr>
          <p:grpSpPr>
            <a:xfrm>
              <a:off x="0" y="0"/>
              <a:ext cx="3528684" cy="2188630"/>
              <a:chOff x="0" y="0"/>
              <a:chExt cx="1029744" cy="638688"/>
            </a:xfrm>
          </p:grpSpPr>
          <p:sp>
            <p:nvSpPr>
              <p:cNvPr id="4" name="Freeform 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5" name="TextBox 5"/>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07003" y="120955"/>
              <a:ext cx="3314679" cy="1946720"/>
              <a:chOff x="0" y="0"/>
              <a:chExt cx="967293" cy="568094"/>
            </a:xfrm>
          </p:grpSpPr>
          <p:sp>
            <p:nvSpPr>
              <p:cNvPr id="7" name="Freeform 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8" name="TextBox 8"/>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Freeform 9"/>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568670" y="2472481"/>
            <a:ext cx="2646513" cy="1641473"/>
            <a:chOff x="0" y="0"/>
            <a:chExt cx="3528684" cy="2188630"/>
          </a:xfrm>
        </p:grpSpPr>
        <p:grpSp>
          <p:nvGrpSpPr>
            <p:cNvPr id="11" name="Group 11"/>
            <p:cNvGrpSpPr/>
            <p:nvPr/>
          </p:nvGrpSpPr>
          <p:grpSpPr>
            <a:xfrm>
              <a:off x="0" y="0"/>
              <a:ext cx="3528684" cy="2188630"/>
              <a:chOff x="0" y="0"/>
              <a:chExt cx="1029744" cy="638688"/>
            </a:xfrm>
          </p:grpSpPr>
          <p:sp>
            <p:nvSpPr>
              <p:cNvPr id="12" name="Freeform 12"/>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13" name="TextBox 13"/>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14" name="Group 14"/>
            <p:cNvGrpSpPr/>
            <p:nvPr/>
          </p:nvGrpSpPr>
          <p:grpSpPr>
            <a:xfrm>
              <a:off x="107003" y="120955"/>
              <a:ext cx="3314679" cy="1946720"/>
              <a:chOff x="0" y="0"/>
              <a:chExt cx="967293" cy="568094"/>
            </a:xfrm>
          </p:grpSpPr>
          <p:sp>
            <p:nvSpPr>
              <p:cNvPr id="15" name="Freeform 15"/>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16" name="TextBox 16"/>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17" name="Freeform 17"/>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8" name="Group 18"/>
          <p:cNvGrpSpPr/>
          <p:nvPr/>
        </p:nvGrpSpPr>
        <p:grpSpPr>
          <a:xfrm>
            <a:off x="568670" y="6172959"/>
            <a:ext cx="2646513" cy="1686222"/>
            <a:chOff x="0" y="0"/>
            <a:chExt cx="3528684" cy="2248295"/>
          </a:xfrm>
        </p:grpSpPr>
        <p:grpSp>
          <p:nvGrpSpPr>
            <p:cNvPr id="19" name="Group 19"/>
            <p:cNvGrpSpPr/>
            <p:nvPr/>
          </p:nvGrpSpPr>
          <p:grpSpPr>
            <a:xfrm>
              <a:off x="0" y="0"/>
              <a:ext cx="3528684" cy="2188630"/>
              <a:chOff x="0" y="0"/>
              <a:chExt cx="1029744" cy="638688"/>
            </a:xfrm>
          </p:grpSpPr>
          <p:sp>
            <p:nvSpPr>
              <p:cNvPr id="20" name="Freeform 2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1" name="TextBox 21"/>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4" name="TextBox 2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25" name="Freeform 25"/>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6" name="Group 26"/>
          <p:cNvGrpSpPr/>
          <p:nvPr/>
        </p:nvGrpSpPr>
        <p:grpSpPr>
          <a:xfrm>
            <a:off x="568670" y="8023198"/>
            <a:ext cx="2646513" cy="1641473"/>
            <a:chOff x="0" y="0"/>
            <a:chExt cx="3528684" cy="2188630"/>
          </a:xfrm>
        </p:grpSpPr>
        <p:grpSp>
          <p:nvGrpSpPr>
            <p:cNvPr id="27" name="Group 27"/>
            <p:cNvGrpSpPr/>
            <p:nvPr/>
          </p:nvGrpSpPr>
          <p:grpSpPr>
            <a:xfrm>
              <a:off x="0" y="0"/>
              <a:ext cx="3528684" cy="2188630"/>
              <a:chOff x="0" y="0"/>
              <a:chExt cx="1029744" cy="638688"/>
            </a:xfrm>
          </p:grpSpPr>
          <p:sp>
            <p:nvSpPr>
              <p:cNvPr id="28" name="Freeform 28"/>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9" name="TextBox 29"/>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0" name="Group 30"/>
            <p:cNvGrpSpPr/>
            <p:nvPr/>
          </p:nvGrpSpPr>
          <p:grpSpPr>
            <a:xfrm>
              <a:off x="107003" y="120955"/>
              <a:ext cx="3314679" cy="1946720"/>
              <a:chOff x="0" y="0"/>
              <a:chExt cx="967293" cy="568094"/>
            </a:xfrm>
          </p:grpSpPr>
          <p:sp>
            <p:nvSpPr>
              <p:cNvPr id="31" name="Freeform 31"/>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2" name="TextBox 32"/>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33" name="Freeform 33"/>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grpSp>
        <p:nvGrpSpPr>
          <p:cNvPr id="34" name="Group 34"/>
          <p:cNvGrpSpPr/>
          <p:nvPr/>
        </p:nvGrpSpPr>
        <p:grpSpPr>
          <a:xfrm>
            <a:off x="568670" y="622330"/>
            <a:ext cx="17150660" cy="9042341"/>
            <a:chOff x="0" y="0"/>
            <a:chExt cx="22867547" cy="12056454"/>
          </a:xfrm>
        </p:grpSpPr>
        <p:grpSp>
          <p:nvGrpSpPr>
            <p:cNvPr id="35" name="Group 35"/>
            <p:cNvGrpSpPr/>
            <p:nvPr/>
          </p:nvGrpSpPr>
          <p:grpSpPr>
            <a:xfrm>
              <a:off x="0" y="4933853"/>
              <a:ext cx="4881569" cy="2188630"/>
              <a:chOff x="0" y="0"/>
              <a:chExt cx="1424545" cy="638688"/>
            </a:xfrm>
          </p:grpSpPr>
          <p:sp>
            <p:nvSpPr>
              <p:cNvPr id="36" name="Freeform 36"/>
              <p:cNvSpPr/>
              <p:nvPr/>
            </p:nvSpPr>
            <p:spPr>
              <a:xfrm>
                <a:off x="0" y="0"/>
                <a:ext cx="1424545" cy="638688"/>
              </a:xfrm>
              <a:custGeom>
                <a:avLst/>
                <a:gdLst/>
                <a:ahLst/>
                <a:cxnLst/>
                <a:rect l="l" t="t" r="r" b="b"/>
                <a:pathLst>
                  <a:path w="1424545" h="638688">
                    <a:moveTo>
                      <a:pt x="78240" y="0"/>
                    </a:moveTo>
                    <a:lnTo>
                      <a:pt x="1346304" y="0"/>
                    </a:lnTo>
                    <a:cubicBezTo>
                      <a:pt x="1389515" y="0"/>
                      <a:pt x="1424545" y="35029"/>
                      <a:pt x="1424545" y="78240"/>
                    </a:cubicBezTo>
                    <a:lnTo>
                      <a:pt x="1424545" y="560448"/>
                    </a:lnTo>
                    <a:cubicBezTo>
                      <a:pt x="1424545" y="603659"/>
                      <a:pt x="1389515" y="638688"/>
                      <a:pt x="1346304" y="638688"/>
                    </a:cubicBezTo>
                    <a:lnTo>
                      <a:pt x="78240" y="638688"/>
                    </a:lnTo>
                    <a:cubicBezTo>
                      <a:pt x="57490" y="638688"/>
                      <a:pt x="37589" y="630445"/>
                      <a:pt x="22916" y="615772"/>
                    </a:cubicBezTo>
                    <a:cubicBezTo>
                      <a:pt x="8243" y="601099"/>
                      <a:pt x="0" y="581199"/>
                      <a:pt x="0" y="560448"/>
                    </a:cubicBezTo>
                    <a:lnTo>
                      <a:pt x="0" y="78240"/>
                    </a:lnTo>
                    <a:cubicBezTo>
                      <a:pt x="0" y="35029"/>
                      <a:pt x="35029" y="0"/>
                      <a:pt x="78240" y="0"/>
                    </a:cubicBezTo>
                    <a:close/>
                  </a:path>
                </a:pathLst>
              </a:custGeom>
              <a:solidFill>
                <a:srgbClr val="FBD86A"/>
              </a:solidFill>
              <a:ln cap="rnd">
                <a:noFill/>
                <a:prstDash val="solid"/>
                <a:round/>
              </a:ln>
            </p:spPr>
          </p:sp>
          <p:sp>
            <p:nvSpPr>
              <p:cNvPr id="37" name="TextBox 37"/>
              <p:cNvSpPr txBox="1"/>
              <p:nvPr/>
            </p:nvSpPr>
            <p:spPr>
              <a:xfrm>
                <a:off x="0" y="-66675"/>
                <a:ext cx="1424545"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8" name="Group 38"/>
            <p:cNvGrpSpPr/>
            <p:nvPr/>
          </p:nvGrpSpPr>
          <p:grpSpPr>
            <a:xfrm>
              <a:off x="107003" y="5054808"/>
              <a:ext cx="3314679" cy="1946720"/>
              <a:chOff x="0" y="0"/>
              <a:chExt cx="967293" cy="568094"/>
            </a:xfrm>
          </p:grpSpPr>
          <p:sp>
            <p:nvSpPr>
              <p:cNvPr id="39" name="Freeform 3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40" name="TextBox 40"/>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41" name="Freeform 41"/>
            <p:cNvSpPr/>
            <p:nvPr/>
          </p:nvSpPr>
          <p:spPr>
            <a:xfrm>
              <a:off x="1057907" y="5246497"/>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2" name="Group 42"/>
            <p:cNvGrpSpPr/>
            <p:nvPr/>
          </p:nvGrpSpPr>
          <p:grpSpPr>
            <a:xfrm>
              <a:off x="4337282" y="0"/>
              <a:ext cx="18530265" cy="12056454"/>
              <a:chOff x="0" y="0"/>
              <a:chExt cx="5407522" cy="3518327"/>
            </a:xfrm>
          </p:grpSpPr>
          <p:sp>
            <p:nvSpPr>
              <p:cNvPr id="43" name="Freeform 43"/>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44" name="TextBox 44"/>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5" name="Group 45"/>
            <p:cNvGrpSpPr/>
            <p:nvPr/>
          </p:nvGrpSpPr>
          <p:grpSpPr>
            <a:xfrm>
              <a:off x="4666487" y="284175"/>
              <a:ext cx="17871855" cy="11488105"/>
              <a:chOff x="0" y="0"/>
              <a:chExt cx="5215384" cy="3352471"/>
            </a:xfrm>
          </p:grpSpPr>
          <p:sp>
            <p:nvSpPr>
              <p:cNvPr id="46" name="Freeform 46"/>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47" name="TextBox 47"/>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48" name="Title 53">
            <a:extLst>
              <a:ext uri="{FF2B5EF4-FFF2-40B4-BE49-F238E27FC236}">
                <a16:creationId xmlns:a16="http://schemas.microsoft.com/office/drawing/2014/main" id="{D8B90CB4-4754-847C-B4FA-D10878FDCA60}"/>
              </a:ext>
            </a:extLst>
          </p:cNvPr>
          <p:cNvSpPr txBox="1">
            <a:spLocks/>
          </p:cNvSpPr>
          <p:nvPr/>
        </p:nvSpPr>
        <p:spPr>
          <a:xfrm>
            <a:off x="6884279" y="1112051"/>
            <a:ext cx="7772400" cy="134549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375CD1"/>
                </a:solidFill>
                <a:latin typeface="Arial" panose="020B0604020202020204" pitchFamily="34" charset="0"/>
                <a:cs typeface="Arial" panose="020B0604020202020204" pitchFamily="34" charset="0"/>
              </a:rPr>
              <a:t>HOẠT ĐỘNG LÀM</a:t>
            </a:r>
          </a:p>
        </p:txBody>
      </p:sp>
      <p:grpSp>
        <p:nvGrpSpPr>
          <p:cNvPr id="49" name="Group 48">
            <a:extLst>
              <a:ext uri="{FF2B5EF4-FFF2-40B4-BE49-F238E27FC236}">
                <a16:creationId xmlns:a16="http://schemas.microsoft.com/office/drawing/2014/main" id="{0B82972F-FE18-E62B-15A0-E3C06A300197}"/>
              </a:ext>
            </a:extLst>
          </p:cNvPr>
          <p:cNvGrpSpPr/>
          <p:nvPr/>
        </p:nvGrpSpPr>
        <p:grpSpPr>
          <a:xfrm>
            <a:off x="4626529" y="2734131"/>
            <a:ext cx="12287900" cy="3068348"/>
            <a:chOff x="5799145" y="2727260"/>
            <a:chExt cx="9942672" cy="3068348"/>
          </a:xfrm>
        </p:grpSpPr>
        <p:sp>
          <p:nvSpPr>
            <p:cNvPr id="50" name="Freeform 50">
              <a:extLst>
                <a:ext uri="{FF2B5EF4-FFF2-40B4-BE49-F238E27FC236}">
                  <a16:creationId xmlns:a16="http://schemas.microsoft.com/office/drawing/2014/main" id="{804BDCE5-1677-1C35-A5D6-D523D4027CEB}"/>
                </a:ext>
              </a:extLst>
            </p:cNvPr>
            <p:cNvSpPr/>
            <p:nvPr/>
          </p:nvSpPr>
          <p:spPr>
            <a:xfrm>
              <a:off x="5799145" y="2727260"/>
              <a:ext cx="9942672" cy="3068348"/>
            </a:xfrm>
            <a:custGeom>
              <a:avLst/>
              <a:gdLst/>
              <a:ahLst/>
              <a:cxnLst/>
              <a:rect l="l" t="t" r="r" b="b"/>
              <a:pathLst>
                <a:path w="2618646" h="600491">
                  <a:moveTo>
                    <a:pt x="2606966" y="0"/>
                  </a:moveTo>
                  <a:lnTo>
                    <a:pt x="11680" y="0"/>
                  </a:lnTo>
                  <a:cubicBezTo>
                    <a:pt x="8582" y="0"/>
                    <a:pt x="5611" y="1231"/>
                    <a:pt x="3421" y="3421"/>
                  </a:cubicBezTo>
                  <a:cubicBezTo>
                    <a:pt x="1231" y="5611"/>
                    <a:pt x="0" y="8582"/>
                    <a:pt x="0" y="11680"/>
                  </a:cubicBezTo>
                  <a:lnTo>
                    <a:pt x="0" y="405674"/>
                  </a:lnTo>
                  <a:cubicBezTo>
                    <a:pt x="0" y="408771"/>
                    <a:pt x="1231" y="411742"/>
                    <a:pt x="3421" y="413933"/>
                  </a:cubicBezTo>
                  <a:cubicBezTo>
                    <a:pt x="5611" y="416123"/>
                    <a:pt x="8582" y="417354"/>
                    <a:pt x="11680" y="417354"/>
                  </a:cubicBezTo>
                  <a:lnTo>
                    <a:pt x="145800" y="417354"/>
                  </a:lnTo>
                  <a:cubicBezTo>
                    <a:pt x="148898" y="417354"/>
                    <a:pt x="151869" y="418584"/>
                    <a:pt x="154059" y="420775"/>
                  </a:cubicBezTo>
                  <a:cubicBezTo>
                    <a:pt x="156249" y="422965"/>
                    <a:pt x="157480" y="425936"/>
                    <a:pt x="157480" y="429033"/>
                  </a:cubicBezTo>
                  <a:lnTo>
                    <a:pt x="157480" y="593634"/>
                  </a:lnTo>
                  <a:cubicBezTo>
                    <a:pt x="157480" y="596000"/>
                    <a:pt x="158759" y="598181"/>
                    <a:pt x="160824" y="599336"/>
                  </a:cubicBezTo>
                  <a:cubicBezTo>
                    <a:pt x="162889" y="600491"/>
                    <a:pt x="165417" y="600440"/>
                    <a:pt x="167433" y="599201"/>
                  </a:cubicBezTo>
                  <a:lnTo>
                    <a:pt x="453597" y="423466"/>
                  </a:lnTo>
                  <a:cubicBezTo>
                    <a:pt x="460105" y="419469"/>
                    <a:pt x="467593" y="417354"/>
                    <a:pt x="475230" y="417354"/>
                  </a:cubicBezTo>
                  <a:lnTo>
                    <a:pt x="2606966" y="417354"/>
                  </a:lnTo>
                  <a:cubicBezTo>
                    <a:pt x="2610064" y="417354"/>
                    <a:pt x="2613035" y="416123"/>
                    <a:pt x="2615225" y="413933"/>
                  </a:cubicBezTo>
                  <a:cubicBezTo>
                    <a:pt x="2617415" y="411742"/>
                    <a:pt x="2618646" y="408771"/>
                    <a:pt x="2618646" y="405674"/>
                  </a:cubicBezTo>
                  <a:lnTo>
                    <a:pt x="2618646" y="11680"/>
                  </a:lnTo>
                  <a:cubicBezTo>
                    <a:pt x="2618646" y="8582"/>
                    <a:pt x="2617415" y="5611"/>
                    <a:pt x="2615225" y="3421"/>
                  </a:cubicBezTo>
                  <a:cubicBezTo>
                    <a:pt x="2613035" y="1231"/>
                    <a:pt x="2610064" y="0"/>
                    <a:pt x="2606966" y="0"/>
                  </a:cubicBezTo>
                  <a:close/>
                </a:path>
              </a:pathLst>
            </a:custGeom>
            <a:solidFill>
              <a:srgbClr val="FBD86A"/>
            </a:solidFill>
            <a:ln w="38100" cap="sq">
              <a:solidFill>
                <a:srgbClr val="19274F"/>
              </a:solidFill>
              <a:prstDash val="solid"/>
              <a:miter/>
            </a:ln>
          </p:spPr>
          <p:txBody>
            <a:bodyPr anchor="ctr"/>
            <a:lstStyle/>
            <a:p>
              <a:pPr algn="just"/>
              <a:endParaRPr lang="vi-VN" sz="4000" dirty="0">
                <a:effectLst/>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B2AAD98-1B93-A7AF-8B1C-433E9C1E3141}"/>
                </a:ext>
              </a:extLst>
            </p:cNvPr>
            <p:cNvSpPr txBox="1"/>
            <p:nvPr/>
          </p:nvSpPr>
          <p:spPr>
            <a:xfrm>
              <a:off x="6423682" y="2898661"/>
              <a:ext cx="8693597" cy="1651671"/>
            </a:xfrm>
            <a:prstGeom prst="rect">
              <a:avLst/>
            </a:prstGeom>
            <a:noFill/>
          </p:spPr>
          <p:txBody>
            <a:bodyPr wrap="square" anchor="ctr">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Em hãy nêu các bước tìm truyện Sự tích cây khế, Sự tích hoa Antigon trên website </a:t>
              </a:r>
              <a:r>
                <a:rPr lang="vi-VN" sz="36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truyencotich.vn.</a:t>
              </a:r>
              <a:endParaRPr lang="vi-VN" sz="3600" i="1" dirty="0">
                <a:solidFill>
                  <a:srgbClr val="00B0F0"/>
                </a:solidFill>
                <a:effectLst/>
                <a:latin typeface="Arial" panose="020B0604020202020204" pitchFamily="34" charset="0"/>
                <a:cs typeface="Arial" panose="020B0604020202020204" pitchFamily="34" charset="0"/>
              </a:endParaRPr>
            </a:p>
          </p:txBody>
        </p:sp>
      </p:grpSp>
      <p:sp>
        <p:nvSpPr>
          <p:cNvPr id="52" name="Freeform 103">
            <a:extLst>
              <a:ext uri="{FF2B5EF4-FFF2-40B4-BE49-F238E27FC236}">
                <a16:creationId xmlns:a16="http://schemas.microsoft.com/office/drawing/2014/main" id="{5101A79A-EA97-E710-4D1F-712CB0A20306}"/>
              </a:ext>
            </a:extLst>
          </p:cNvPr>
          <p:cNvSpPr/>
          <p:nvPr/>
        </p:nvSpPr>
        <p:spPr>
          <a:xfrm>
            <a:off x="7999031" y="5396820"/>
            <a:ext cx="5943600" cy="4054719"/>
          </a:xfrm>
          <a:custGeom>
            <a:avLst/>
            <a:gdLst/>
            <a:ahLst/>
            <a:cxnLst/>
            <a:rect l="l" t="t" r="r" b="b"/>
            <a:pathLst>
              <a:path w="1154583" h="825527">
                <a:moveTo>
                  <a:pt x="0" y="0"/>
                </a:moveTo>
                <a:lnTo>
                  <a:pt x="1154583" y="0"/>
                </a:lnTo>
                <a:lnTo>
                  <a:pt x="1154583" y="825527"/>
                </a:lnTo>
                <a:lnTo>
                  <a:pt x="0" y="825527"/>
                </a:lnTo>
                <a:lnTo>
                  <a:pt x="0" y="0"/>
                </a:lnTo>
                <a:close/>
              </a:path>
            </a:pathLst>
          </a:custGeom>
          <a:blipFill>
            <a:blip r:embed="rId12"/>
            <a:stretch>
              <a:fillRect/>
            </a:stretch>
          </a:blipFill>
        </p:spPr>
      </p:sp>
    </p:spTree>
    <p:extLst>
      <p:ext uri="{BB962C8B-B14F-4D97-AF65-F5344CB8AC3E}">
        <p14:creationId xmlns:p14="http://schemas.microsoft.com/office/powerpoint/2010/main" val="19144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a:solidFill>
            <a:srgbClr val="FFD33C"/>
          </a:solidFill>
          <a:effectLst>
            <a:outerShdw blurRad="50800" dist="38100" dir="5400000" algn="t" rotWithShape="0">
              <a:prstClr val="black">
                <a:alpha val="40000"/>
              </a:prstClr>
            </a:outerShdw>
          </a:effectLst>
        </p:spPr>
        <p:txBody>
          <a:bodyPr>
            <a:normAutofit/>
          </a:bodyPr>
          <a:lstStyle/>
          <a:p>
            <a:r>
              <a:rPr lang="vi-VN" sz="4800" b="1">
                <a:solidFill>
                  <a:schemeClr val="tx1">
                    <a:lumMod val="95000"/>
                    <a:lumOff val="5000"/>
                  </a:schemeClr>
                </a:solidFill>
                <a:latin typeface="Arial" panose="020B0604020202020204" pitchFamily="34" charset="0"/>
                <a:cs typeface="Arial" panose="020B0604020202020204" pitchFamily="34" charset="0"/>
              </a:rPr>
              <a:t>HƯỚNG DẪN THỰC HIỆN</a:t>
            </a:r>
            <a:endParaRPr lang="vi-VN"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5B7D585-F321-B8DD-EFBB-9B6B3799EC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9200" y="2527487"/>
            <a:ext cx="15849600" cy="3896202"/>
          </a:xfrm>
          <a:prstGeom prst="rect">
            <a:avLst/>
          </a:prstGeom>
          <a:ln>
            <a:solidFill>
              <a:srgbClr val="00B0F0"/>
            </a:solidFill>
          </a:ln>
        </p:spPr>
      </p:pic>
      <p:grpSp>
        <p:nvGrpSpPr>
          <p:cNvPr id="5" name="Group 4">
            <a:extLst>
              <a:ext uri="{FF2B5EF4-FFF2-40B4-BE49-F238E27FC236}">
                <a16:creationId xmlns:a16="http://schemas.microsoft.com/office/drawing/2014/main" id="{F8364881-1FBC-863E-77F8-8F68809D3DCF}"/>
              </a:ext>
            </a:extLst>
          </p:cNvPr>
          <p:cNvGrpSpPr/>
          <p:nvPr/>
        </p:nvGrpSpPr>
        <p:grpSpPr>
          <a:xfrm>
            <a:off x="11734800" y="2398829"/>
            <a:ext cx="5301396" cy="1735727"/>
            <a:chOff x="3240314" y="5835225"/>
            <a:chExt cx="5301396" cy="1735727"/>
          </a:xfrm>
        </p:grpSpPr>
        <p:sp>
          <p:nvSpPr>
            <p:cNvPr id="6" name="Rectangle 5">
              <a:extLst>
                <a:ext uri="{FF2B5EF4-FFF2-40B4-BE49-F238E27FC236}">
                  <a16:creationId xmlns:a16="http://schemas.microsoft.com/office/drawing/2014/main" id="{A48A1602-1C08-C15F-C99C-C7155E7304C0}"/>
                </a:ext>
              </a:extLst>
            </p:cNvPr>
            <p:cNvSpPr/>
            <p:nvPr/>
          </p:nvSpPr>
          <p:spPr>
            <a:xfrm>
              <a:off x="3240314" y="5835225"/>
              <a:ext cx="4038600" cy="12954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7" name="Picture 56">
              <a:extLst>
                <a:ext uri="{FF2B5EF4-FFF2-40B4-BE49-F238E27FC236}">
                  <a16:creationId xmlns:a16="http://schemas.microsoft.com/office/drawing/2014/main" id="{D428299C-D7ED-76AE-C838-13691DF26ED8}"/>
                </a:ext>
              </a:extLst>
            </p:cNvPr>
            <p:cNvPicPr>
              <a:picLocks noChangeAspect="1"/>
            </p:cNvPicPr>
            <p:nvPr/>
          </p:nvPicPr>
          <p:blipFill>
            <a:blip r:embed="rId3">
              <a:duotone>
                <a:prstClr val="black"/>
                <a:srgbClr val="FF0000">
                  <a:tint val="45000"/>
                  <a:satMod val="400000"/>
                </a:srgbClr>
              </a:duotone>
            </a:blip>
            <a:srcRect/>
            <a:stretch>
              <a:fillRect/>
            </a:stretch>
          </p:blipFill>
          <p:spPr>
            <a:xfrm flipH="1">
              <a:off x="7703510" y="6654887"/>
              <a:ext cx="838200" cy="916065"/>
            </a:xfrm>
            <a:prstGeom prst="rect">
              <a:avLst/>
            </a:prstGeom>
          </p:spPr>
        </p:pic>
      </p:grpSp>
      <p:sp>
        <p:nvSpPr>
          <p:cNvPr id="2" name="TextBox 1">
            <a:extLst>
              <a:ext uri="{FF2B5EF4-FFF2-40B4-BE49-F238E27FC236}">
                <a16:creationId xmlns:a16="http://schemas.microsoft.com/office/drawing/2014/main" id="{D99722E1-26A2-1E0C-4E6B-FCCB64FD511B}"/>
              </a:ext>
            </a:extLst>
          </p:cNvPr>
          <p:cNvSpPr txBox="1"/>
          <p:nvPr/>
        </p:nvSpPr>
        <p:spPr>
          <a:xfrm>
            <a:off x="11979823" y="2703629"/>
            <a:ext cx="3668486" cy="584775"/>
          </a:xfrm>
          <a:prstGeom prst="rect">
            <a:avLst/>
          </a:prstGeom>
          <a:solidFill>
            <a:schemeClr val="bg1"/>
          </a:solidFill>
        </p:spPr>
        <p:txBody>
          <a:bodyPr wrap="square" rtlCol="0">
            <a:spAutoFit/>
          </a:bodyPr>
          <a:lstStyle/>
          <a:p>
            <a:r>
              <a:rPr lang="vi-VN" sz="3200" dirty="0">
                <a:solidFill>
                  <a:schemeClr val="tx1">
                    <a:lumMod val="95000"/>
                    <a:lumOff val="5000"/>
                  </a:schemeClr>
                </a:solidFill>
                <a:latin typeface="Arial" panose="020B0604020202020204" pitchFamily="34" charset="0"/>
                <a:cs typeface="Arial" panose="020B0604020202020204" pitchFamily="34" charset="0"/>
              </a:rPr>
              <a:t>Sự tích Cây khế</a:t>
            </a:r>
          </a:p>
        </p:txBody>
      </p:sp>
      <p:sp>
        <p:nvSpPr>
          <p:cNvPr id="8" name="TextBox 7">
            <a:extLst>
              <a:ext uri="{FF2B5EF4-FFF2-40B4-BE49-F238E27FC236}">
                <a16:creationId xmlns:a16="http://schemas.microsoft.com/office/drawing/2014/main" id="{DD83A1AA-AACE-5C29-CDC6-4A372262AF29}"/>
              </a:ext>
            </a:extLst>
          </p:cNvPr>
          <p:cNvSpPr txBox="1"/>
          <p:nvPr/>
        </p:nvSpPr>
        <p:spPr>
          <a:xfrm>
            <a:off x="1981199" y="6736025"/>
            <a:ext cx="14325600"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Bước 1: </a:t>
            </a:r>
            <a:r>
              <a:rPr lang="vi-VN" sz="3600" dirty="0">
                <a:solidFill>
                  <a:schemeClr val="tx1">
                    <a:lumMod val="95000"/>
                    <a:lumOff val="5000"/>
                  </a:schemeClr>
                </a:solidFill>
                <a:latin typeface="Arial" panose="020B0604020202020204" pitchFamily="34" charset="0"/>
                <a:cs typeface="Arial" panose="020B0604020202020204" pitchFamily="34" charset="0"/>
              </a:rPr>
              <a:t>Gõ từ </a:t>
            </a:r>
            <a:r>
              <a:rPr lang="vi-VN" sz="3600" i="1" dirty="0">
                <a:solidFill>
                  <a:schemeClr val="tx1">
                    <a:lumMod val="95000"/>
                    <a:lumOff val="5000"/>
                  </a:schemeClr>
                </a:solidFill>
                <a:latin typeface="Arial" panose="020B0604020202020204" pitchFamily="34" charset="0"/>
                <a:cs typeface="Arial" panose="020B0604020202020204" pitchFamily="34" charset="0"/>
              </a:rPr>
              <a:t>khóa Sự tích cây khế </a:t>
            </a:r>
            <a:r>
              <a:rPr lang="vi-VN" sz="3600" dirty="0">
                <a:solidFill>
                  <a:schemeClr val="tx1">
                    <a:lumMod val="95000"/>
                    <a:lumOff val="5000"/>
                  </a:schemeClr>
                </a:solidFill>
                <a:latin typeface="Arial" panose="020B0604020202020204" pitchFamily="34" charset="0"/>
                <a:cs typeface="Arial" panose="020B0604020202020204" pitchFamily="34" charset="0"/>
              </a:rPr>
              <a:t>hoặc</a:t>
            </a:r>
            <a:r>
              <a:rPr lang="vi-VN" sz="3600" i="1" dirty="0">
                <a:solidFill>
                  <a:schemeClr val="tx1">
                    <a:lumMod val="95000"/>
                    <a:lumOff val="5000"/>
                  </a:schemeClr>
                </a:solidFill>
                <a:latin typeface="Arial" panose="020B0604020202020204" pitchFamily="34" charset="0"/>
                <a:cs typeface="Arial" panose="020B0604020202020204" pitchFamily="34" charset="0"/>
              </a:rPr>
              <a:t> Sự tích hoa Antigon </a:t>
            </a:r>
            <a:r>
              <a:rPr lang="vi-VN" sz="3600" dirty="0">
                <a:solidFill>
                  <a:schemeClr val="tx1">
                    <a:lumMod val="95000"/>
                    <a:lumOff val="5000"/>
                  </a:schemeClr>
                </a:solidFill>
                <a:latin typeface="Arial" panose="020B0604020202020204" pitchFamily="34" charset="0"/>
                <a:cs typeface="Arial" panose="020B0604020202020204" pitchFamily="34" charset="0"/>
              </a:rPr>
              <a:t>vào ô tìm kiếm.</a:t>
            </a:r>
          </a:p>
          <a:p>
            <a:pPr marL="571500" indent="-571500" algn="just">
              <a:lnSpc>
                <a:spcPct val="150000"/>
              </a:lnSpc>
              <a:buFont typeface="Arial" panose="020B0604020202020204" pitchFamily="34" charset="0"/>
              <a:buChar char="•"/>
            </a:pPr>
            <a:r>
              <a:rPr lang="vi-VN" sz="36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Bước 2: </a:t>
            </a: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Nháy chuột vào nút </a:t>
            </a:r>
            <a:r>
              <a:rPr lang="vi-VN" sz="3600" b="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Tìm kiếm</a:t>
            </a: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 hoặc gõ phím Enter.</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7D1C85-B114-B24C-1201-5ED384882F4C}"/>
              </a:ext>
            </a:extLst>
          </p:cNvPr>
          <p:cNvSpPr txBox="1"/>
          <p:nvPr/>
        </p:nvSpPr>
        <p:spPr>
          <a:xfrm>
            <a:off x="11794766" y="2703628"/>
            <a:ext cx="3918667" cy="584775"/>
          </a:xfrm>
          <a:prstGeom prst="rect">
            <a:avLst/>
          </a:prstGeom>
          <a:solidFill>
            <a:schemeClr val="bg1"/>
          </a:solidFill>
        </p:spPr>
        <p:txBody>
          <a:bodyPr wrap="square" rtlCol="0">
            <a:spAutoFit/>
          </a:bodyPr>
          <a:lstStyle/>
          <a:p>
            <a:r>
              <a:rPr lang="vi-VN" sz="3200" dirty="0">
                <a:solidFill>
                  <a:schemeClr val="tx1">
                    <a:lumMod val="95000"/>
                    <a:lumOff val="5000"/>
                  </a:schemeClr>
                </a:solidFill>
                <a:latin typeface="Arial" panose="020B0604020202020204" pitchFamily="34" charset="0"/>
                <a:cs typeface="Arial" panose="020B0604020202020204" pitchFamily="34" charset="0"/>
              </a:rPr>
              <a:t>Sự tích </a:t>
            </a:r>
            <a:r>
              <a:rPr lang="vi-VN" sz="3200" dirty="0">
                <a:latin typeface="Arial" panose="020B0604020202020204" pitchFamily="34" charset="0"/>
                <a:cs typeface="Arial" panose="020B0604020202020204" pitchFamily="34" charset="0"/>
              </a:rPr>
              <a:t>hoa Antigon</a:t>
            </a:r>
          </a:p>
        </p:txBody>
      </p:sp>
    </p:spTree>
    <p:extLst>
      <p:ext uri="{BB962C8B-B14F-4D97-AF65-F5344CB8AC3E}">
        <p14:creationId xmlns:p14="http://schemas.microsoft.com/office/powerpoint/2010/main" val="10104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1" nodeType="clickEffect">
                                  <p:stCondLst>
                                    <p:cond delay="0"/>
                                  </p:stCondLst>
                                  <p:childTnLst>
                                    <p:animEffect transition="out" filter="wipe(right)">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left)">
                                      <p:cBhvr>
                                        <p:cTn id="30" dur="500"/>
                                        <p:tgtEl>
                                          <p:spTgt spid="8">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uiExpand="1"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06148"/>
            <a:ext cx="3909810" cy="2425020"/>
            <a:chOff x="0" y="0"/>
            <a:chExt cx="5213080" cy="3233360"/>
          </a:xfrm>
        </p:grpSpPr>
        <p:sp>
          <p:nvSpPr>
            <p:cNvPr id="4" name="Freeform 4"/>
            <p:cNvSpPr/>
            <p:nvPr/>
          </p:nvSpPr>
          <p:spPr>
            <a:xfrm>
              <a:off x="0" y="0"/>
              <a:ext cx="5213080" cy="323336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grpSp>
          <p:nvGrpSpPr>
            <p:cNvPr id="6" name="Group 6"/>
            <p:cNvGrpSpPr/>
            <p:nvPr/>
          </p:nvGrpSpPr>
          <p:grpSpPr>
            <a:xfrm>
              <a:off x="158080" y="178692"/>
              <a:ext cx="4896921" cy="2875975"/>
              <a:chOff x="0" y="0"/>
              <a:chExt cx="967293" cy="568094"/>
            </a:xfrm>
          </p:grpSpPr>
          <p:sp>
            <p:nvSpPr>
              <p:cNvPr id="7" name="Freeform 7"/>
              <p:cNvSpPr/>
              <p:nvPr/>
            </p:nvSpPr>
            <p:spPr>
              <a:xfrm>
                <a:off x="0" y="0"/>
                <a:ext cx="967293" cy="56809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BCBEFA"/>
              </a:solidFill>
              <a:ln w="47625" cap="rnd">
                <a:solidFill>
                  <a:srgbClr val="19274F"/>
                </a:solidFill>
                <a:prstDash val="lgDash"/>
                <a:round/>
              </a:ln>
            </p:spPr>
          </p:sp>
          <p:sp>
            <p:nvSpPr>
              <p:cNvPr id="8" name="TextBox 8"/>
              <p:cNvSpPr txBox="1"/>
              <p:nvPr/>
            </p:nvSpPr>
            <p:spPr>
              <a:xfrm>
                <a:off x="0" y="-66675"/>
                <a:ext cx="967293" cy="634769"/>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sp>
          <p:nvSpPr>
            <p:cNvPr id="9" name="Freeform 9"/>
            <p:cNvSpPr/>
            <p:nvPr/>
          </p:nvSpPr>
          <p:spPr>
            <a:xfrm>
              <a:off x="1140312" y="459693"/>
              <a:ext cx="2932457" cy="2313975"/>
            </a:xfrm>
            <a:custGeom>
              <a:avLst/>
              <a:gdLst/>
              <a:ahLst/>
              <a:cxnLst/>
              <a:rect l="l" t="t" r="r" b="b"/>
              <a:pathLst>
                <a:path w="2932457" h="2313975">
                  <a:moveTo>
                    <a:pt x="0" y="0"/>
                  </a:moveTo>
                  <a:lnTo>
                    <a:pt x="2932456" y="0"/>
                  </a:lnTo>
                  <a:lnTo>
                    <a:pt x="2932456" y="2313974"/>
                  </a:lnTo>
                  <a:lnTo>
                    <a:pt x="0" y="2313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1028700" y="3930991"/>
            <a:ext cx="3909810" cy="2425020"/>
            <a:chOff x="0" y="1"/>
            <a:chExt cx="5213080" cy="3233359"/>
          </a:xfrm>
        </p:grpSpPr>
        <p:sp>
          <p:nvSpPr>
            <p:cNvPr id="12" name="Freeform 12"/>
            <p:cNvSpPr/>
            <p:nvPr/>
          </p:nvSpPr>
          <p:spPr>
            <a:xfrm>
              <a:off x="0" y="1"/>
              <a:ext cx="5213080" cy="3233359"/>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sp>
          <p:nvSpPr>
            <p:cNvPr id="15" name="Freeform 15"/>
            <p:cNvSpPr/>
            <p:nvPr/>
          </p:nvSpPr>
          <p:spPr>
            <a:xfrm>
              <a:off x="158080" y="178693"/>
              <a:ext cx="4896921" cy="287597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FFD33C"/>
            </a:solidFill>
            <a:ln w="47625" cap="rnd">
              <a:solidFill>
                <a:srgbClr val="19274F"/>
              </a:solidFill>
              <a:prstDash val="lgDash"/>
              <a:round/>
            </a:ln>
          </p:spPr>
          <p:txBody>
            <a:bodyPr anchor="ctr"/>
            <a:lstStyle/>
            <a:p>
              <a:pPr algn="ctr"/>
              <a:r>
                <a:rPr lang="vi-VN" sz="5000" b="1" dirty="0">
                  <a:solidFill>
                    <a:schemeClr val="tx1">
                      <a:lumMod val="95000"/>
                      <a:lumOff val="5000"/>
                    </a:schemeClr>
                  </a:solidFill>
                  <a:latin typeface="Arial" panose="020B0604020202020204" pitchFamily="34" charset="0"/>
                  <a:cs typeface="Arial" panose="020B0604020202020204" pitchFamily="34" charset="0"/>
                </a:rPr>
                <a:t>KẾT LUẬN</a:t>
              </a:r>
            </a:p>
          </p:txBody>
        </p:sp>
      </p:grpSp>
      <p:grpSp>
        <p:nvGrpSpPr>
          <p:cNvPr id="66" name="Group 65">
            <a:extLst>
              <a:ext uri="{FF2B5EF4-FFF2-40B4-BE49-F238E27FC236}">
                <a16:creationId xmlns:a16="http://schemas.microsoft.com/office/drawing/2014/main" id="{E8E9A6ED-1A9A-F37E-9CFC-E395ADC0F87C}"/>
              </a:ext>
            </a:extLst>
          </p:cNvPr>
          <p:cNvGrpSpPr/>
          <p:nvPr/>
        </p:nvGrpSpPr>
        <p:grpSpPr>
          <a:xfrm>
            <a:off x="1028700" y="6955832"/>
            <a:ext cx="3909810" cy="2425020"/>
            <a:chOff x="1028700" y="6955832"/>
            <a:chExt cx="3909810" cy="2425020"/>
          </a:xfrm>
        </p:grpSpPr>
        <p:sp>
          <p:nvSpPr>
            <p:cNvPr id="20" name="Freeform 20"/>
            <p:cNvSpPr/>
            <p:nvPr/>
          </p:nvSpPr>
          <p:spPr>
            <a:xfrm>
              <a:off x="1028700" y="6955832"/>
              <a:ext cx="3909810" cy="242502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sp>
          <p:nvSpPr>
            <p:cNvPr id="63" name="Freeform: Shape 62">
              <a:hlinkClick r:id="rId4" action="ppaction://hlinksldjump"/>
              <a:extLst>
                <a:ext uri="{FF2B5EF4-FFF2-40B4-BE49-F238E27FC236}">
                  <a16:creationId xmlns:a16="http://schemas.microsoft.com/office/drawing/2014/main" id="{4E684068-7144-1771-B430-71780ED8A6D6}"/>
                </a:ext>
              </a:extLst>
            </p:cNvPr>
            <p:cNvSpPr/>
            <p:nvPr/>
          </p:nvSpPr>
          <p:spPr>
            <a:xfrm>
              <a:off x="1147260" y="7089851"/>
              <a:ext cx="3672691" cy="2156981"/>
            </a:xfrm>
            <a:custGeom>
              <a:avLst/>
              <a:gdLst>
                <a:gd name="connsiteX0" fmla="*/ 320149 w 3672691"/>
                <a:gd name="connsiteY0" fmla="*/ 0 h 2156981"/>
                <a:gd name="connsiteX1" fmla="*/ 3352542 w 3672691"/>
                <a:gd name="connsiteY1" fmla="*/ 0 h 2156981"/>
                <a:gd name="connsiteX2" fmla="*/ 3672691 w 3672691"/>
                <a:gd name="connsiteY2" fmla="*/ 320149 h 2156981"/>
                <a:gd name="connsiteX3" fmla="*/ 3672691 w 3672691"/>
                <a:gd name="connsiteY3" fmla="*/ 1836832 h 2156981"/>
                <a:gd name="connsiteX4" fmla="*/ 3352542 w 3672691"/>
                <a:gd name="connsiteY4" fmla="*/ 2156981 h 2156981"/>
                <a:gd name="connsiteX5" fmla="*/ 320149 w 3672691"/>
                <a:gd name="connsiteY5" fmla="*/ 2156981 h 2156981"/>
                <a:gd name="connsiteX6" fmla="*/ 0 w 3672691"/>
                <a:gd name="connsiteY6" fmla="*/ 1836832 h 2156981"/>
                <a:gd name="connsiteX7" fmla="*/ 0 w 3672691"/>
                <a:gd name="connsiteY7" fmla="*/ 320149 h 2156981"/>
                <a:gd name="connsiteX8" fmla="*/ 320149 w 3672691"/>
                <a:gd name="connsiteY8" fmla="*/ 0 h 21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691" h="2156981">
                  <a:moveTo>
                    <a:pt x="320149" y="0"/>
                  </a:moveTo>
                  <a:lnTo>
                    <a:pt x="3352542" y="0"/>
                  </a:lnTo>
                  <a:cubicBezTo>
                    <a:pt x="3529355" y="0"/>
                    <a:pt x="3672691" y="143336"/>
                    <a:pt x="3672691" y="320149"/>
                  </a:cubicBezTo>
                  <a:lnTo>
                    <a:pt x="3672691" y="1836832"/>
                  </a:lnTo>
                  <a:cubicBezTo>
                    <a:pt x="3672691" y="2013645"/>
                    <a:pt x="3529355" y="2156981"/>
                    <a:pt x="3352542" y="2156981"/>
                  </a:cubicBezTo>
                  <a:lnTo>
                    <a:pt x="320149" y="2156981"/>
                  </a:lnTo>
                  <a:cubicBezTo>
                    <a:pt x="143336" y="2156981"/>
                    <a:pt x="0" y="2013645"/>
                    <a:pt x="0" y="1836832"/>
                  </a:cubicBezTo>
                  <a:lnTo>
                    <a:pt x="0" y="320149"/>
                  </a:lnTo>
                  <a:cubicBezTo>
                    <a:pt x="0" y="143336"/>
                    <a:pt x="143336" y="0"/>
                    <a:pt x="320149" y="0"/>
                  </a:cubicBezTo>
                  <a:close/>
                </a:path>
              </a:pathLst>
            </a:custGeom>
            <a:solidFill>
              <a:srgbClr val="BCBEFA"/>
            </a:solidFill>
            <a:ln w="47625" cap="rnd">
              <a:solidFill>
                <a:srgbClr val="19274F"/>
              </a:solidFill>
              <a:prstDash val="lgDash"/>
              <a:round/>
            </a:ln>
          </p:spPr>
        </p:sp>
        <p:sp>
          <p:nvSpPr>
            <p:cNvPr id="25" name="Freeform 25">
              <a:hlinkClick r:id="rId4" action="ppaction://hlinksldjump"/>
            </p:cNvPr>
            <p:cNvSpPr/>
            <p:nvPr/>
          </p:nvSpPr>
          <p:spPr>
            <a:xfrm>
              <a:off x="2063567" y="7308525"/>
              <a:ext cx="1840076" cy="1719635"/>
            </a:xfrm>
            <a:custGeom>
              <a:avLst/>
              <a:gdLst/>
              <a:ahLst/>
              <a:cxnLst/>
              <a:rect l="l" t="t" r="r" b="b"/>
              <a:pathLst>
                <a:path w="2453435" h="2292847">
                  <a:moveTo>
                    <a:pt x="0" y="0"/>
                  </a:moveTo>
                  <a:lnTo>
                    <a:pt x="2453436" y="0"/>
                  </a:lnTo>
                  <a:lnTo>
                    <a:pt x="2453436" y="2292846"/>
                  </a:lnTo>
                  <a:lnTo>
                    <a:pt x="0" y="2292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dirty="0"/>
            </a:p>
          </p:txBody>
        </p:sp>
      </p:grpSp>
      <p:grpSp>
        <p:nvGrpSpPr>
          <p:cNvPr id="26" name="Group 26"/>
          <p:cNvGrpSpPr/>
          <p:nvPr/>
        </p:nvGrpSpPr>
        <p:grpSpPr>
          <a:xfrm>
            <a:off x="5734414" y="906148"/>
            <a:ext cx="11524886" cy="8474704"/>
            <a:chOff x="0" y="0"/>
            <a:chExt cx="15366515" cy="11299605"/>
          </a:xfrm>
        </p:grpSpPr>
        <p:grpSp>
          <p:nvGrpSpPr>
            <p:cNvPr id="27" name="Group 27"/>
            <p:cNvGrpSpPr/>
            <p:nvPr/>
          </p:nvGrpSpPr>
          <p:grpSpPr>
            <a:xfrm>
              <a:off x="0" y="0"/>
              <a:ext cx="15366515" cy="11299605"/>
              <a:chOff x="0" y="0"/>
              <a:chExt cx="3035361" cy="2232021"/>
            </a:xfrm>
          </p:grpSpPr>
          <p:sp>
            <p:nvSpPr>
              <p:cNvPr id="28" name="Freeform 28"/>
              <p:cNvSpPr/>
              <p:nvPr/>
            </p:nvSpPr>
            <p:spPr>
              <a:xfrm>
                <a:off x="0" y="0"/>
                <a:ext cx="3035361" cy="2232021"/>
              </a:xfrm>
              <a:custGeom>
                <a:avLst/>
                <a:gdLst/>
                <a:ahLst/>
                <a:cxnLst/>
                <a:rect l="l" t="t" r="r" b="b"/>
                <a:pathLst>
                  <a:path w="3035361" h="2232021">
                    <a:moveTo>
                      <a:pt x="47023" y="0"/>
                    </a:moveTo>
                    <a:lnTo>
                      <a:pt x="2988338" y="0"/>
                    </a:lnTo>
                    <a:cubicBezTo>
                      <a:pt x="3000809" y="0"/>
                      <a:pt x="3012770" y="4954"/>
                      <a:pt x="3021588" y="13773"/>
                    </a:cubicBezTo>
                    <a:cubicBezTo>
                      <a:pt x="3030407" y="22591"/>
                      <a:pt x="3035361" y="34552"/>
                      <a:pt x="3035361" y="47023"/>
                    </a:cubicBezTo>
                    <a:lnTo>
                      <a:pt x="3035361" y="2184998"/>
                    </a:lnTo>
                    <a:cubicBezTo>
                      <a:pt x="3035361" y="2197469"/>
                      <a:pt x="3030407" y="2209429"/>
                      <a:pt x="3021588" y="2218248"/>
                    </a:cubicBezTo>
                    <a:cubicBezTo>
                      <a:pt x="3012770" y="2227067"/>
                      <a:pt x="3000809" y="2232021"/>
                      <a:pt x="2988338" y="2232021"/>
                    </a:cubicBezTo>
                    <a:lnTo>
                      <a:pt x="47023" y="2232021"/>
                    </a:lnTo>
                    <a:cubicBezTo>
                      <a:pt x="34552" y="2232021"/>
                      <a:pt x="22591" y="2227067"/>
                      <a:pt x="13773" y="2218248"/>
                    </a:cubicBezTo>
                    <a:cubicBezTo>
                      <a:pt x="4954" y="2209429"/>
                      <a:pt x="0" y="2197469"/>
                      <a:pt x="0" y="2184998"/>
                    </a:cubicBezTo>
                    <a:lnTo>
                      <a:pt x="0" y="47023"/>
                    </a:lnTo>
                    <a:cubicBezTo>
                      <a:pt x="0" y="34552"/>
                      <a:pt x="4954" y="22591"/>
                      <a:pt x="13773" y="13773"/>
                    </a:cubicBezTo>
                    <a:cubicBezTo>
                      <a:pt x="22591" y="4954"/>
                      <a:pt x="34552" y="0"/>
                      <a:pt x="47023" y="0"/>
                    </a:cubicBezTo>
                    <a:close/>
                  </a:path>
                </a:pathLst>
              </a:custGeom>
              <a:solidFill>
                <a:srgbClr val="19274F"/>
              </a:solidFill>
              <a:ln cap="rnd">
                <a:noFill/>
                <a:prstDash val="solid"/>
                <a:round/>
              </a:ln>
            </p:spPr>
          </p:sp>
          <p:sp>
            <p:nvSpPr>
              <p:cNvPr id="29" name="TextBox 29"/>
              <p:cNvSpPr txBox="1"/>
              <p:nvPr/>
            </p:nvSpPr>
            <p:spPr>
              <a:xfrm>
                <a:off x="0" y="-66675"/>
                <a:ext cx="3035361" cy="22986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341752" y="0"/>
              <a:ext cx="14761126" cy="10856806"/>
              <a:chOff x="0" y="0"/>
              <a:chExt cx="2915778" cy="2144554"/>
            </a:xfrm>
          </p:grpSpPr>
          <p:sp>
            <p:nvSpPr>
              <p:cNvPr id="31" name="Freeform 31"/>
              <p:cNvSpPr/>
              <p:nvPr/>
            </p:nvSpPr>
            <p:spPr>
              <a:xfrm>
                <a:off x="0" y="0"/>
                <a:ext cx="2915778" cy="2144554"/>
              </a:xfrm>
              <a:custGeom>
                <a:avLst/>
                <a:gdLst/>
                <a:ahLst/>
                <a:cxnLst/>
                <a:rect l="l" t="t" r="r" b="b"/>
                <a:pathLst>
                  <a:path w="2915778" h="2144554">
                    <a:moveTo>
                      <a:pt x="48951" y="0"/>
                    </a:moveTo>
                    <a:lnTo>
                      <a:pt x="2866827" y="0"/>
                    </a:lnTo>
                    <a:cubicBezTo>
                      <a:pt x="2893862" y="0"/>
                      <a:pt x="2915778" y="21916"/>
                      <a:pt x="2915778" y="48951"/>
                    </a:cubicBezTo>
                    <a:lnTo>
                      <a:pt x="2915778" y="2095603"/>
                    </a:lnTo>
                    <a:cubicBezTo>
                      <a:pt x="2915778" y="2108585"/>
                      <a:pt x="2910621" y="2121036"/>
                      <a:pt x="2901441" y="2130217"/>
                    </a:cubicBezTo>
                    <a:cubicBezTo>
                      <a:pt x="2892260" y="2139397"/>
                      <a:pt x="2879809" y="2144554"/>
                      <a:pt x="2866827" y="2144554"/>
                    </a:cubicBezTo>
                    <a:lnTo>
                      <a:pt x="48951" y="2144554"/>
                    </a:lnTo>
                    <a:cubicBezTo>
                      <a:pt x="21916" y="2144554"/>
                      <a:pt x="0" y="2122638"/>
                      <a:pt x="0" y="2095603"/>
                    </a:cubicBezTo>
                    <a:lnTo>
                      <a:pt x="0" y="48951"/>
                    </a:lnTo>
                    <a:cubicBezTo>
                      <a:pt x="0" y="35969"/>
                      <a:pt x="5157" y="23518"/>
                      <a:pt x="14338" y="14338"/>
                    </a:cubicBezTo>
                    <a:cubicBezTo>
                      <a:pt x="23518" y="5157"/>
                      <a:pt x="35969" y="0"/>
                      <a:pt x="48951" y="0"/>
                    </a:cubicBezTo>
                    <a:close/>
                  </a:path>
                </a:pathLst>
              </a:custGeom>
              <a:solidFill>
                <a:srgbClr val="FFFFFF"/>
              </a:solidFill>
              <a:ln cap="rnd">
                <a:noFill/>
                <a:prstDash val="solid"/>
                <a:round/>
              </a:ln>
            </p:spPr>
          </p:sp>
          <p:sp>
            <p:nvSpPr>
              <p:cNvPr id="32" name="TextBox 32"/>
              <p:cNvSpPr txBox="1"/>
              <p:nvPr/>
            </p:nvSpPr>
            <p:spPr>
              <a:xfrm>
                <a:off x="0" y="-66675"/>
                <a:ext cx="2915778" cy="2211229"/>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3" name="Group 33"/>
            <p:cNvGrpSpPr/>
            <p:nvPr/>
          </p:nvGrpSpPr>
          <p:grpSpPr>
            <a:xfrm>
              <a:off x="440376" y="0"/>
              <a:ext cx="14926139" cy="10751802"/>
              <a:chOff x="0" y="0"/>
              <a:chExt cx="2948373" cy="2123813"/>
            </a:xfrm>
          </p:grpSpPr>
          <p:sp>
            <p:nvSpPr>
              <p:cNvPr id="34" name="Freeform 34"/>
              <p:cNvSpPr/>
              <p:nvPr/>
            </p:nvSpPr>
            <p:spPr>
              <a:xfrm>
                <a:off x="0" y="0"/>
                <a:ext cx="2948373" cy="2123813"/>
              </a:xfrm>
              <a:custGeom>
                <a:avLst/>
                <a:gdLst/>
                <a:ahLst/>
                <a:cxnLst/>
                <a:rect l="l" t="t" r="r" b="b"/>
                <a:pathLst>
                  <a:path w="2948373" h="2123813">
                    <a:moveTo>
                      <a:pt x="48410" y="0"/>
                    </a:moveTo>
                    <a:lnTo>
                      <a:pt x="2899963" y="0"/>
                    </a:lnTo>
                    <a:cubicBezTo>
                      <a:pt x="2912802" y="0"/>
                      <a:pt x="2925115" y="5100"/>
                      <a:pt x="2934194" y="14179"/>
                    </a:cubicBezTo>
                    <a:cubicBezTo>
                      <a:pt x="2943273" y="23258"/>
                      <a:pt x="2948373" y="35571"/>
                      <a:pt x="2948373" y="48410"/>
                    </a:cubicBezTo>
                    <a:lnTo>
                      <a:pt x="2948373" y="2075403"/>
                    </a:lnTo>
                    <a:cubicBezTo>
                      <a:pt x="2948373" y="2088242"/>
                      <a:pt x="2943273" y="2100555"/>
                      <a:pt x="2934194" y="2109634"/>
                    </a:cubicBezTo>
                    <a:cubicBezTo>
                      <a:pt x="2925115" y="2118713"/>
                      <a:pt x="2912802" y="2123813"/>
                      <a:pt x="2899963" y="2123813"/>
                    </a:cubicBezTo>
                    <a:lnTo>
                      <a:pt x="48410" y="2123813"/>
                    </a:lnTo>
                    <a:cubicBezTo>
                      <a:pt x="35571" y="2123813"/>
                      <a:pt x="23258" y="2118713"/>
                      <a:pt x="14179" y="2109634"/>
                    </a:cubicBezTo>
                    <a:cubicBezTo>
                      <a:pt x="5100" y="2100555"/>
                      <a:pt x="0" y="2088242"/>
                      <a:pt x="0" y="2075403"/>
                    </a:cubicBezTo>
                    <a:lnTo>
                      <a:pt x="0" y="48410"/>
                    </a:lnTo>
                    <a:cubicBezTo>
                      <a:pt x="0" y="35571"/>
                      <a:pt x="5100" y="23258"/>
                      <a:pt x="14179" y="14179"/>
                    </a:cubicBezTo>
                    <a:cubicBezTo>
                      <a:pt x="23258" y="5100"/>
                      <a:pt x="35571" y="0"/>
                      <a:pt x="48410" y="0"/>
                    </a:cubicBezTo>
                    <a:close/>
                  </a:path>
                </a:pathLst>
              </a:custGeom>
              <a:solidFill>
                <a:srgbClr val="FFD33C"/>
              </a:solidFill>
              <a:ln cap="rnd">
                <a:noFill/>
                <a:prstDash val="solid"/>
                <a:round/>
              </a:ln>
            </p:spPr>
          </p:sp>
          <p:sp>
            <p:nvSpPr>
              <p:cNvPr id="35" name="TextBox 35"/>
              <p:cNvSpPr txBox="1"/>
              <p:nvPr/>
            </p:nvSpPr>
            <p:spPr>
              <a:xfrm>
                <a:off x="0" y="-66675"/>
                <a:ext cx="2948373" cy="2190488"/>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6" name="Group 36"/>
            <p:cNvGrpSpPr/>
            <p:nvPr/>
          </p:nvGrpSpPr>
          <p:grpSpPr>
            <a:xfrm>
              <a:off x="7288243" y="9820902"/>
              <a:ext cx="1512937" cy="585331"/>
              <a:chOff x="0" y="0"/>
              <a:chExt cx="298852" cy="115621"/>
            </a:xfrm>
          </p:grpSpPr>
          <p:sp>
            <p:nvSpPr>
              <p:cNvPr id="37" name="Freeform 37"/>
              <p:cNvSpPr/>
              <p:nvPr/>
            </p:nvSpPr>
            <p:spPr>
              <a:xfrm>
                <a:off x="0" y="0"/>
                <a:ext cx="298852" cy="115621"/>
              </a:xfrm>
              <a:custGeom>
                <a:avLst/>
                <a:gdLst/>
                <a:ahLst/>
                <a:cxnLst/>
                <a:rect l="l" t="t" r="r" b="b"/>
                <a:pathLst>
                  <a:path w="298852" h="115621">
                    <a:moveTo>
                      <a:pt x="57810" y="0"/>
                    </a:moveTo>
                    <a:lnTo>
                      <a:pt x="241041" y="0"/>
                    </a:lnTo>
                    <a:cubicBezTo>
                      <a:pt x="272969" y="0"/>
                      <a:pt x="298852" y="25883"/>
                      <a:pt x="298852" y="57810"/>
                    </a:cubicBezTo>
                    <a:lnTo>
                      <a:pt x="298852" y="57810"/>
                    </a:lnTo>
                    <a:cubicBezTo>
                      <a:pt x="298852" y="89738"/>
                      <a:pt x="272969" y="115621"/>
                      <a:pt x="241041" y="115621"/>
                    </a:cubicBezTo>
                    <a:lnTo>
                      <a:pt x="57810" y="115621"/>
                    </a:lnTo>
                    <a:cubicBezTo>
                      <a:pt x="25883" y="115621"/>
                      <a:pt x="0" y="89738"/>
                      <a:pt x="0" y="57810"/>
                    </a:cubicBezTo>
                    <a:lnTo>
                      <a:pt x="0" y="57810"/>
                    </a:lnTo>
                    <a:cubicBezTo>
                      <a:pt x="0" y="25883"/>
                      <a:pt x="25883" y="0"/>
                      <a:pt x="57810" y="0"/>
                    </a:cubicBezTo>
                    <a:close/>
                  </a:path>
                </a:pathLst>
              </a:custGeom>
              <a:solidFill>
                <a:srgbClr val="FFFFFF"/>
              </a:solidFill>
              <a:ln cap="sq">
                <a:noFill/>
                <a:prstDash val="solid"/>
                <a:miter/>
              </a:ln>
            </p:spPr>
          </p:sp>
          <p:sp>
            <p:nvSpPr>
              <p:cNvPr id="38" name="TextBox 38"/>
              <p:cNvSpPr txBox="1"/>
              <p:nvPr/>
            </p:nvSpPr>
            <p:spPr>
              <a:xfrm>
                <a:off x="0" y="-66675"/>
                <a:ext cx="298852" cy="1822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9" name="Group 39"/>
            <p:cNvGrpSpPr/>
            <p:nvPr/>
          </p:nvGrpSpPr>
          <p:grpSpPr>
            <a:xfrm>
              <a:off x="7354808" y="9436928"/>
              <a:ext cx="1488398" cy="901841"/>
              <a:chOff x="0" y="-66675"/>
              <a:chExt cx="294005" cy="178141"/>
            </a:xfrm>
          </p:grpSpPr>
          <p:sp>
            <p:nvSpPr>
              <p:cNvPr id="40" name="Freeform 40"/>
              <p:cNvSpPr/>
              <p:nvPr/>
            </p:nvSpPr>
            <p:spPr>
              <a:xfrm>
                <a:off x="0" y="0"/>
                <a:ext cx="294005" cy="111466"/>
              </a:xfrm>
              <a:custGeom>
                <a:avLst/>
                <a:gdLst/>
                <a:ahLst/>
                <a:cxnLst/>
                <a:rect l="l" t="t" r="r" b="b"/>
                <a:pathLst>
                  <a:path w="294005" h="111466">
                    <a:moveTo>
                      <a:pt x="55733" y="0"/>
                    </a:moveTo>
                    <a:lnTo>
                      <a:pt x="238271" y="0"/>
                    </a:lnTo>
                    <a:cubicBezTo>
                      <a:pt x="269052" y="0"/>
                      <a:pt x="294005" y="24953"/>
                      <a:pt x="294005" y="55733"/>
                    </a:cubicBezTo>
                    <a:lnTo>
                      <a:pt x="294005" y="55733"/>
                    </a:lnTo>
                    <a:cubicBezTo>
                      <a:pt x="294005" y="70514"/>
                      <a:pt x="288133" y="84690"/>
                      <a:pt x="277681" y="95142"/>
                    </a:cubicBezTo>
                    <a:cubicBezTo>
                      <a:pt x="267229" y="105594"/>
                      <a:pt x="253053" y="111466"/>
                      <a:pt x="238271"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sq">
                <a:noFill/>
                <a:prstDash val="solid"/>
                <a:miter/>
              </a:ln>
            </p:spPr>
          </p:sp>
          <p:sp>
            <p:nvSpPr>
              <p:cNvPr id="41" name="TextBox 41"/>
              <p:cNvSpPr txBox="1"/>
              <p:nvPr/>
            </p:nvSpPr>
            <p:spPr>
              <a:xfrm>
                <a:off x="0" y="-66675"/>
                <a:ext cx="294005"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2" name="Group 42"/>
            <p:cNvGrpSpPr/>
            <p:nvPr/>
          </p:nvGrpSpPr>
          <p:grpSpPr>
            <a:xfrm>
              <a:off x="873610" y="1447709"/>
              <a:ext cx="13831692" cy="7964184"/>
              <a:chOff x="-55064" y="-66675"/>
              <a:chExt cx="2732186" cy="1573172"/>
            </a:xfrm>
          </p:grpSpPr>
          <p:sp>
            <p:nvSpPr>
              <p:cNvPr id="43" name="Freeform 43"/>
              <p:cNvSpPr/>
              <p:nvPr/>
            </p:nvSpPr>
            <p:spPr>
              <a:xfrm>
                <a:off x="-55064" y="0"/>
                <a:ext cx="2732186" cy="1506497"/>
              </a:xfrm>
              <a:custGeom>
                <a:avLst/>
                <a:gdLst/>
                <a:ahLst/>
                <a:cxnLst/>
                <a:rect l="l" t="t" r="r" b="b"/>
                <a:pathLst>
                  <a:path w="2622058" h="1506497">
                    <a:moveTo>
                      <a:pt x="0" y="0"/>
                    </a:moveTo>
                    <a:lnTo>
                      <a:pt x="2622058" y="0"/>
                    </a:lnTo>
                    <a:lnTo>
                      <a:pt x="2622058" y="1506497"/>
                    </a:lnTo>
                    <a:lnTo>
                      <a:pt x="0" y="1506497"/>
                    </a:lnTo>
                    <a:close/>
                  </a:path>
                </a:pathLst>
              </a:custGeom>
              <a:solidFill>
                <a:srgbClr val="FFFFFF"/>
              </a:solidFill>
              <a:ln w="95250" cap="sq">
                <a:solidFill>
                  <a:srgbClr val="19274F"/>
                </a:solidFill>
                <a:prstDash val="solid"/>
                <a:miter/>
              </a:ln>
            </p:spPr>
          </p:sp>
          <p:sp>
            <p:nvSpPr>
              <p:cNvPr id="44" name="TextBox 44"/>
              <p:cNvSpPr txBox="1"/>
              <p:nvPr/>
            </p:nvSpPr>
            <p:spPr>
              <a:xfrm>
                <a:off x="0" y="-66675"/>
                <a:ext cx="2622058" cy="157317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47" name="Group 47"/>
            <p:cNvGrpSpPr/>
            <p:nvPr/>
          </p:nvGrpSpPr>
          <p:grpSpPr>
            <a:xfrm>
              <a:off x="6106153" y="761173"/>
              <a:ext cx="2413258" cy="564298"/>
              <a:chOff x="0" y="0"/>
              <a:chExt cx="476693" cy="111466"/>
            </a:xfrm>
          </p:grpSpPr>
          <p:sp>
            <p:nvSpPr>
              <p:cNvPr id="48" name="Freeform 48"/>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FFFFFF"/>
              </a:solidFill>
              <a:ln cap="rnd">
                <a:noFill/>
                <a:prstDash val="solid"/>
                <a:round/>
              </a:ln>
            </p:spPr>
          </p:sp>
          <p:sp>
            <p:nvSpPr>
              <p:cNvPr id="49" name="TextBox 49"/>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0" name="Group 50"/>
            <p:cNvGrpSpPr/>
            <p:nvPr/>
          </p:nvGrpSpPr>
          <p:grpSpPr>
            <a:xfrm>
              <a:off x="6190452" y="684118"/>
              <a:ext cx="2413258" cy="564298"/>
              <a:chOff x="0" y="0"/>
              <a:chExt cx="476693" cy="111466"/>
            </a:xfrm>
          </p:grpSpPr>
          <p:sp>
            <p:nvSpPr>
              <p:cNvPr id="51" name="Freeform 51"/>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rnd">
                <a:noFill/>
                <a:prstDash val="solid"/>
                <a:round/>
              </a:ln>
            </p:spPr>
          </p:sp>
          <p:sp>
            <p:nvSpPr>
              <p:cNvPr id="52" name="TextBox 52"/>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3" name="Group 53"/>
            <p:cNvGrpSpPr/>
            <p:nvPr/>
          </p:nvGrpSpPr>
          <p:grpSpPr>
            <a:xfrm>
              <a:off x="9136440" y="721901"/>
              <a:ext cx="564298" cy="56429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55" name="TextBox 55"/>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6" name="Group 56"/>
            <p:cNvGrpSpPr/>
            <p:nvPr/>
          </p:nvGrpSpPr>
          <p:grpSpPr>
            <a:xfrm>
              <a:off x="9079765" y="684118"/>
              <a:ext cx="564298" cy="56429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9274F"/>
              </a:solidFill>
              <a:ln cap="rnd">
                <a:noFill/>
                <a:prstDash val="solid"/>
                <a:round/>
              </a:ln>
            </p:spPr>
          </p:sp>
          <p:sp>
            <p:nvSpPr>
              <p:cNvPr id="58" name="TextBox 58"/>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sp>
        <p:nvSpPr>
          <p:cNvPr id="67" name="Title 66">
            <a:extLst>
              <a:ext uri="{FF2B5EF4-FFF2-40B4-BE49-F238E27FC236}">
                <a16:creationId xmlns:a16="http://schemas.microsoft.com/office/drawing/2014/main" id="{6106131F-5D7B-4F01-8BC3-2827ECB62823}"/>
              </a:ext>
            </a:extLst>
          </p:cNvPr>
          <p:cNvSpPr>
            <a:spLocks noGrp="1"/>
          </p:cNvSpPr>
          <p:nvPr>
            <p:ph type="ctrTitle"/>
          </p:nvPr>
        </p:nvSpPr>
        <p:spPr>
          <a:xfrm>
            <a:off x="6878222" y="3223851"/>
            <a:ext cx="9396566" cy="3691716"/>
          </a:xfrm>
        </p:spPr>
        <p:txBody>
          <a:bodyPr>
            <a:noAutofit/>
          </a:bodyPr>
          <a:lstStyle/>
          <a:p>
            <a:pPr algn="just">
              <a:lnSpc>
                <a:spcPct val="150000"/>
              </a:lnSpc>
            </a:pPr>
            <a:r>
              <a:rPr lang="vi-VN" sz="4000" dirty="0">
                <a:solidFill>
                  <a:schemeClr val="tx1">
                    <a:lumMod val="95000"/>
                    <a:lumOff val="5000"/>
                  </a:schemeClr>
                </a:solidFill>
                <a:latin typeface="Arial" panose="020B0604020202020204" pitchFamily="34" charset="0"/>
                <a:cs typeface="Arial" panose="020B0604020202020204" pitchFamily="34" charset="0"/>
              </a:rPr>
              <a:t>Tìm thông tin trên website bằng công cụ tìm kiếm: Gõ từ khoá vào ô tìm kiếm, sau đó nháy chuột vào nút Tìm kiếm (hoặc gõ phím Enter).</a:t>
            </a:r>
          </a:p>
        </p:txBody>
      </p:sp>
    </p:spTree>
    <p:extLst>
      <p:ext uri="{BB962C8B-B14F-4D97-AF65-F5344CB8AC3E}">
        <p14:creationId xmlns:p14="http://schemas.microsoft.com/office/powerpoint/2010/main" val="23668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D9271CDA-8A0B-CA84-D579-D3F18DA8ACBD}"/>
              </a:ext>
            </a:extLst>
          </p:cNvPr>
          <p:cNvGrpSpPr/>
          <p:nvPr/>
        </p:nvGrpSpPr>
        <p:grpSpPr>
          <a:xfrm>
            <a:off x="886083" y="2967647"/>
            <a:ext cx="2729252" cy="6386875"/>
            <a:chOff x="886083" y="2967647"/>
            <a:chExt cx="2729252" cy="6386875"/>
          </a:xfrm>
        </p:grpSpPr>
        <p:sp>
          <p:nvSpPr>
            <p:cNvPr id="55" name="Freeform 55"/>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endParaRPr lang="vi-VN"/>
            </a:p>
          </p:txBody>
        </p:sp>
        <p:sp>
          <p:nvSpPr>
            <p:cNvPr id="58" name="Freeform 58">
              <a:hlinkClick r:id="rId3" action="ppaction://hlinksldjump"/>
            </p:cNvPr>
            <p:cNvSpPr/>
            <p:nvPr/>
          </p:nvSpPr>
          <p:spPr>
            <a:xfrm>
              <a:off x="1009882" y="3943214"/>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93D8FF"/>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61" name="Freeform 61"/>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endParaRPr lang="vi-VN"/>
            </a:p>
          </p:txBody>
        </p:sp>
        <p:sp>
          <p:nvSpPr>
            <p:cNvPr id="64" name="Freeform 64">
              <a:hlinkClick r:id="rId3" action="ppaction://hlinksldjump"/>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3D8FF"/>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1</a:t>
              </a:r>
              <a:endParaRPr lang="vi-VN" sz="6000" b="1" dirty="0">
                <a:latin typeface="Arial" panose="020B0604020202020204" pitchFamily="34" charset="0"/>
                <a:cs typeface="Arial" panose="020B0604020202020204" pitchFamily="34" charset="0"/>
              </a:endParaRPr>
            </a:p>
          </p:txBody>
        </p:sp>
      </p:grpSp>
      <p:grpSp>
        <p:nvGrpSpPr>
          <p:cNvPr id="70" name="Group 70"/>
          <p:cNvGrpSpPr/>
          <p:nvPr/>
        </p:nvGrpSpPr>
        <p:grpSpPr>
          <a:xfrm>
            <a:off x="965917" y="932479"/>
            <a:ext cx="16356167" cy="1610047"/>
            <a:chOff x="0" y="0"/>
            <a:chExt cx="21808222" cy="2146729"/>
          </a:xfrm>
        </p:grpSpPr>
        <p:sp>
          <p:nvSpPr>
            <p:cNvPr id="72" name="Freeform 72"/>
            <p:cNvSpPr/>
            <p:nvPr/>
          </p:nvSpPr>
          <p:spPr>
            <a:xfrm>
              <a:off x="0" y="0"/>
              <a:ext cx="21808222" cy="2146729"/>
            </a:xfrm>
            <a:custGeom>
              <a:avLst/>
              <a:gdLst/>
              <a:ahLst/>
              <a:cxnLst/>
              <a:rect l="l" t="t" r="r" b="b"/>
              <a:pathLst>
                <a:path w="6364098" h="626461">
                  <a:moveTo>
                    <a:pt x="17513" y="0"/>
                  </a:moveTo>
                  <a:lnTo>
                    <a:pt x="6346585" y="0"/>
                  </a:lnTo>
                  <a:cubicBezTo>
                    <a:pt x="6356257" y="0"/>
                    <a:pt x="6364098" y="7841"/>
                    <a:pt x="6364098" y="17513"/>
                  </a:cubicBezTo>
                  <a:lnTo>
                    <a:pt x="6364098" y="608947"/>
                  </a:lnTo>
                  <a:cubicBezTo>
                    <a:pt x="6364098" y="618620"/>
                    <a:pt x="6356257" y="626461"/>
                    <a:pt x="6346585" y="626461"/>
                  </a:cubicBezTo>
                  <a:lnTo>
                    <a:pt x="17513" y="626461"/>
                  </a:lnTo>
                  <a:cubicBezTo>
                    <a:pt x="7841" y="626461"/>
                    <a:pt x="0" y="618620"/>
                    <a:pt x="0" y="608947"/>
                  </a:cubicBezTo>
                  <a:lnTo>
                    <a:pt x="0" y="17513"/>
                  </a:lnTo>
                  <a:cubicBezTo>
                    <a:pt x="0" y="7841"/>
                    <a:pt x="7841" y="0"/>
                    <a:pt x="17513" y="0"/>
                  </a:cubicBezTo>
                  <a:close/>
                </a:path>
              </a:pathLst>
            </a:custGeom>
            <a:solidFill>
              <a:srgbClr val="FFFFFF"/>
            </a:solidFill>
            <a:ln cap="rnd">
              <a:noFill/>
              <a:prstDash val="solid"/>
              <a:round/>
            </a:ln>
          </p:spPr>
        </p:sp>
        <p:sp>
          <p:nvSpPr>
            <p:cNvPr id="75" name="Freeform 75"/>
            <p:cNvSpPr/>
            <p:nvPr/>
          </p:nvSpPr>
          <p:spPr>
            <a:xfrm>
              <a:off x="184321" y="185059"/>
              <a:ext cx="21439579" cy="1751824"/>
            </a:xfrm>
            <a:custGeom>
              <a:avLst/>
              <a:gdLst/>
              <a:ahLst/>
              <a:cxnLst/>
              <a:rect l="l" t="t" r="r" b="b"/>
              <a:pathLst>
                <a:path w="6256521" h="511219">
                  <a:moveTo>
                    <a:pt x="14444" y="0"/>
                  </a:moveTo>
                  <a:lnTo>
                    <a:pt x="6242077" y="0"/>
                  </a:lnTo>
                  <a:cubicBezTo>
                    <a:pt x="6250054" y="0"/>
                    <a:pt x="6256521" y="6467"/>
                    <a:pt x="6256521" y="14444"/>
                  </a:cubicBezTo>
                  <a:lnTo>
                    <a:pt x="6256521" y="496775"/>
                  </a:lnTo>
                  <a:cubicBezTo>
                    <a:pt x="6256521" y="504752"/>
                    <a:pt x="6250054" y="511219"/>
                    <a:pt x="6242077" y="511219"/>
                  </a:cubicBezTo>
                  <a:lnTo>
                    <a:pt x="14444" y="511219"/>
                  </a:lnTo>
                  <a:cubicBezTo>
                    <a:pt x="10613" y="511219"/>
                    <a:pt x="6939" y="509697"/>
                    <a:pt x="4231" y="506988"/>
                  </a:cubicBezTo>
                  <a:cubicBezTo>
                    <a:pt x="1522" y="504280"/>
                    <a:pt x="0" y="500606"/>
                    <a:pt x="0" y="496775"/>
                  </a:cubicBezTo>
                  <a:lnTo>
                    <a:pt x="0" y="14444"/>
                  </a:lnTo>
                  <a:cubicBezTo>
                    <a:pt x="0" y="6467"/>
                    <a:pt x="6467" y="0"/>
                    <a:pt x="14444" y="0"/>
                  </a:cubicBezTo>
                  <a:close/>
                </a:path>
              </a:pathLst>
            </a:custGeom>
            <a:solidFill>
              <a:srgbClr val="BCBEFA"/>
            </a:solidFill>
            <a:ln w="47625" cap="rnd">
              <a:solidFill>
                <a:srgbClr val="1A1E2D"/>
              </a:solidFill>
              <a:prstDash val="lgDash"/>
              <a:round/>
            </a:ln>
          </p:spPr>
        </p:sp>
      </p:grpSp>
      <p:sp>
        <p:nvSpPr>
          <p:cNvPr id="78" name="Title 77">
            <a:extLst>
              <a:ext uri="{FF2B5EF4-FFF2-40B4-BE49-F238E27FC236}">
                <a16:creationId xmlns:a16="http://schemas.microsoft.com/office/drawing/2014/main" id="{73A0CA9D-C2D9-ADDC-39A7-73EF5BC9A1D2}"/>
              </a:ext>
            </a:extLst>
          </p:cNvPr>
          <p:cNvSpPr>
            <a:spLocks noGrp="1"/>
          </p:cNvSpPr>
          <p:nvPr>
            <p:ph type="title"/>
          </p:nvPr>
        </p:nvSpPr>
        <p:spPr>
          <a:xfrm>
            <a:off x="1747297" y="1145656"/>
            <a:ext cx="14793405" cy="1183692"/>
          </a:xfrm>
        </p:spPr>
        <p:txBody>
          <a:bodyPr>
            <a:normAutofit/>
          </a:bodyPr>
          <a:lstStyle/>
          <a:p>
            <a:r>
              <a:rPr lang="vi-VN" sz="6000" b="1" dirty="0">
                <a:latin typeface="Arial" panose="020B0604020202020204" pitchFamily="34" charset="0"/>
                <a:cs typeface="Arial" panose="020B0604020202020204" pitchFamily="34" charset="0"/>
              </a:rPr>
              <a:t>NHÀ THÔNG THÁI</a:t>
            </a:r>
          </a:p>
        </p:txBody>
      </p:sp>
      <p:grpSp>
        <p:nvGrpSpPr>
          <p:cNvPr id="80" name="Group 79">
            <a:extLst>
              <a:ext uri="{FF2B5EF4-FFF2-40B4-BE49-F238E27FC236}">
                <a16:creationId xmlns:a16="http://schemas.microsoft.com/office/drawing/2014/main" id="{0BE98370-6239-F57D-B730-65BCA93C26A8}"/>
              </a:ext>
            </a:extLst>
          </p:cNvPr>
          <p:cNvGrpSpPr/>
          <p:nvPr/>
        </p:nvGrpSpPr>
        <p:grpSpPr>
          <a:xfrm>
            <a:off x="4332727" y="2967646"/>
            <a:ext cx="2729252" cy="6386875"/>
            <a:chOff x="886083" y="2967647"/>
            <a:chExt cx="2729252" cy="6386875"/>
          </a:xfrm>
        </p:grpSpPr>
        <p:sp>
          <p:nvSpPr>
            <p:cNvPr id="81" name="Freeform 55">
              <a:extLst>
                <a:ext uri="{FF2B5EF4-FFF2-40B4-BE49-F238E27FC236}">
                  <a16:creationId xmlns:a16="http://schemas.microsoft.com/office/drawing/2014/main" id="{A60746DF-BEE9-A84C-12D1-D93A27F71257}"/>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endParaRPr lang="vi-VN"/>
            </a:p>
          </p:txBody>
        </p:sp>
        <p:sp>
          <p:nvSpPr>
            <p:cNvPr id="82" name="Freeform 58">
              <a:hlinkClick r:id="rId4" action="ppaction://hlinksldjump"/>
              <a:extLst>
                <a:ext uri="{FF2B5EF4-FFF2-40B4-BE49-F238E27FC236}">
                  <a16:creationId xmlns:a16="http://schemas.microsoft.com/office/drawing/2014/main" id="{62C4A5B1-DA8B-F4CA-A076-8A1E8F794552}"/>
                </a:ext>
              </a:extLst>
            </p:cNvPr>
            <p:cNvSpPr/>
            <p:nvPr/>
          </p:nvSpPr>
          <p:spPr>
            <a:xfrm>
              <a:off x="1027699" y="3943215"/>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F0AEC1"/>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83" name="Freeform 61">
              <a:extLst>
                <a:ext uri="{FF2B5EF4-FFF2-40B4-BE49-F238E27FC236}">
                  <a16:creationId xmlns:a16="http://schemas.microsoft.com/office/drawing/2014/main" id="{97BD7765-AF49-2C22-DF33-BE2FB4B42847}"/>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endParaRPr lang="vi-VN"/>
            </a:p>
          </p:txBody>
        </p:sp>
        <p:sp>
          <p:nvSpPr>
            <p:cNvPr id="84" name="Freeform 64">
              <a:hlinkClick r:id="rId4" action="ppaction://hlinksldjump"/>
              <a:extLst>
                <a:ext uri="{FF2B5EF4-FFF2-40B4-BE49-F238E27FC236}">
                  <a16:creationId xmlns:a16="http://schemas.microsoft.com/office/drawing/2014/main" id="{E7FA5E9D-CB61-8BAF-9B82-6E815133751A}"/>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0AEC1"/>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2</a:t>
              </a:r>
              <a:endParaRPr lang="vi-VN" sz="6000" b="1" dirty="0">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ECFF4EC9-A994-68B8-7D00-55A15866DCD8}"/>
              </a:ext>
            </a:extLst>
          </p:cNvPr>
          <p:cNvGrpSpPr/>
          <p:nvPr/>
        </p:nvGrpSpPr>
        <p:grpSpPr>
          <a:xfrm>
            <a:off x="7779373" y="2967645"/>
            <a:ext cx="2729252" cy="6386875"/>
            <a:chOff x="886083" y="2967647"/>
            <a:chExt cx="2729252" cy="6386875"/>
          </a:xfrm>
        </p:grpSpPr>
        <p:sp>
          <p:nvSpPr>
            <p:cNvPr id="86" name="Freeform 55">
              <a:extLst>
                <a:ext uri="{FF2B5EF4-FFF2-40B4-BE49-F238E27FC236}">
                  <a16:creationId xmlns:a16="http://schemas.microsoft.com/office/drawing/2014/main" id="{CA129626-0315-1EA7-B8B9-46BF73982B18}"/>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87" name="Freeform 58">
              <a:hlinkClick r:id="rId5" action="ppaction://hlinksldjump"/>
              <a:extLst>
                <a:ext uri="{FF2B5EF4-FFF2-40B4-BE49-F238E27FC236}">
                  <a16:creationId xmlns:a16="http://schemas.microsoft.com/office/drawing/2014/main" id="{309D8BB5-D541-6B63-AD6D-C671411B29A1}"/>
                </a:ext>
              </a:extLst>
            </p:cNvPr>
            <p:cNvSpPr/>
            <p:nvPr/>
          </p:nvSpPr>
          <p:spPr>
            <a:xfrm>
              <a:off x="1003204" y="3929668"/>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C3E48E"/>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88" name="Freeform 61">
              <a:extLst>
                <a:ext uri="{FF2B5EF4-FFF2-40B4-BE49-F238E27FC236}">
                  <a16:creationId xmlns:a16="http://schemas.microsoft.com/office/drawing/2014/main" id="{1EC227F7-0576-DF75-BB6A-031A654772DE}"/>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89" name="Freeform 64">
              <a:hlinkClick r:id="rId5" action="ppaction://hlinksldjump"/>
              <a:extLst>
                <a:ext uri="{FF2B5EF4-FFF2-40B4-BE49-F238E27FC236}">
                  <a16:creationId xmlns:a16="http://schemas.microsoft.com/office/drawing/2014/main" id="{22859A42-250D-7F5B-5494-327DEC57236C}"/>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3E48E"/>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3</a:t>
              </a:r>
              <a:endParaRPr lang="vi-VN" sz="6000" b="1" dirty="0">
                <a:latin typeface="Arial" panose="020B0604020202020204" pitchFamily="34" charset="0"/>
                <a:cs typeface="Arial" panose="020B0604020202020204" pitchFamily="34" charset="0"/>
              </a:endParaRPr>
            </a:p>
          </p:txBody>
        </p:sp>
      </p:grpSp>
      <p:grpSp>
        <p:nvGrpSpPr>
          <p:cNvPr id="90" name="Group 89">
            <a:extLst>
              <a:ext uri="{FF2B5EF4-FFF2-40B4-BE49-F238E27FC236}">
                <a16:creationId xmlns:a16="http://schemas.microsoft.com/office/drawing/2014/main" id="{59AC8336-8CDA-3CD4-5043-441742E772A7}"/>
              </a:ext>
            </a:extLst>
          </p:cNvPr>
          <p:cNvGrpSpPr/>
          <p:nvPr/>
        </p:nvGrpSpPr>
        <p:grpSpPr>
          <a:xfrm>
            <a:off x="11189638" y="2967644"/>
            <a:ext cx="2729252" cy="6386875"/>
            <a:chOff x="886083" y="2967647"/>
            <a:chExt cx="2729252" cy="6386875"/>
          </a:xfrm>
        </p:grpSpPr>
        <p:sp>
          <p:nvSpPr>
            <p:cNvPr id="91" name="Freeform 55">
              <a:extLst>
                <a:ext uri="{FF2B5EF4-FFF2-40B4-BE49-F238E27FC236}">
                  <a16:creationId xmlns:a16="http://schemas.microsoft.com/office/drawing/2014/main" id="{A1B4F211-4775-D244-B5B4-74E3B138E4AC}"/>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2" name="Freeform 58">
              <a:hlinkClick r:id="rId6" action="ppaction://hlinksldjump"/>
              <a:extLst>
                <a:ext uri="{FF2B5EF4-FFF2-40B4-BE49-F238E27FC236}">
                  <a16:creationId xmlns:a16="http://schemas.microsoft.com/office/drawing/2014/main" id="{58E5354A-27CF-3F6A-C0EB-883E5D34CE1F}"/>
                </a:ext>
              </a:extLst>
            </p:cNvPr>
            <p:cNvSpPr/>
            <p:nvPr/>
          </p:nvSpPr>
          <p:spPr>
            <a:xfrm>
              <a:off x="999034" y="3943218"/>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FFFFA3"/>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93" name="Freeform 61">
              <a:extLst>
                <a:ext uri="{FF2B5EF4-FFF2-40B4-BE49-F238E27FC236}">
                  <a16:creationId xmlns:a16="http://schemas.microsoft.com/office/drawing/2014/main" id="{A09F24CF-9266-877C-573A-3481C78D7CEC}"/>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4" name="Freeform 64">
              <a:hlinkClick r:id="rId6" action="ppaction://hlinksldjump"/>
              <a:extLst>
                <a:ext uri="{FF2B5EF4-FFF2-40B4-BE49-F238E27FC236}">
                  <a16:creationId xmlns:a16="http://schemas.microsoft.com/office/drawing/2014/main" id="{E4184014-B598-A0B5-5FB8-AD3DF3A46FED}"/>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A3"/>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4</a:t>
              </a:r>
              <a:endParaRPr lang="vi-VN" sz="6000" b="1" dirty="0">
                <a:latin typeface="Arial" panose="020B0604020202020204" pitchFamily="34" charset="0"/>
                <a:cs typeface="Arial" panose="020B0604020202020204" pitchFamily="34" charset="0"/>
              </a:endParaRPr>
            </a:p>
          </p:txBody>
        </p:sp>
      </p:grpSp>
      <p:grpSp>
        <p:nvGrpSpPr>
          <p:cNvPr id="95" name="Group 94">
            <a:extLst>
              <a:ext uri="{FF2B5EF4-FFF2-40B4-BE49-F238E27FC236}">
                <a16:creationId xmlns:a16="http://schemas.microsoft.com/office/drawing/2014/main" id="{D8F26F0A-15C5-5520-9A19-08AB0B38354F}"/>
              </a:ext>
            </a:extLst>
          </p:cNvPr>
          <p:cNvGrpSpPr/>
          <p:nvPr/>
        </p:nvGrpSpPr>
        <p:grpSpPr>
          <a:xfrm>
            <a:off x="14592832" y="2967643"/>
            <a:ext cx="2729252" cy="6386875"/>
            <a:chOff x="886083" y="2967647"/>
            <a:chExt cx="2729252" cy="6386875"/>
          </a:xfrm>
        </p:grpSpPr>
        <p:sp>
          <p:nvSpPr>
            <p:cNvPr id="96" name="Freeform 55">
              <a:extLst>
                <a:ext uri="{FF2B5EF4-FFF2-40B4-BE49-F238E27FC236}">
                  <a16:creationId xmlns:a16="http://schemas.microsoft.com/office/drawing/2014/main" id="{937AB9CD-34C9-5C76-92F3-CA18B21D7575}"/>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7" name="Freeform 58">
              <a:hlinkClick r:id="rId7" action="ppaction://hlinksldjump"/>
              <a:extLst>
                <a:ext uri="{FF2B5EF4-FFF2-40B4-BE49-F238E27FC236}">
                  <a16:creationId xmlns:a16="http://schemas.microsoft.com/office/drawing/2014/main" id="{83CBEC9F-3FCA-516C-0334-29985A5FEEB0}"/>
                </a:ext>
              </a:extLst>
            </p:cNvPr>
            <p:cNvSpPr/>
            <p:nvPr/>
          </p:nvSpPr>
          <p:spPr>
            <a:xfrm>
              <a:off x="999034" y="3943218"/>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chemeClr val="accent6">
                <a:lumMod val="60000"/>
                <a:lumOff val="40000"/>
              </a:schemeClr>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98" name="Freeform 61">
              <a:extLst>
                <a:ext uri="{FF2B5EF4-FFF2-40B4-BE49-F238E27FC236}">
                  <a16:creationId xmlns:a16="http://schemas.microsoft.com/office/drawing/2014/main" id="{9A55EC99-EAD2-9AC3-7ABD-A89DE93A37DF}"/>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9" name="Freeform 64">
              <a:hlinkClick r:id="rId7" action="ppaction://hlinksldjump"/>
              <a:extLst>
                <a:ext uri="{FF2B5EF4-FFF2-40B4-BE49-F238E27FC236}">
                  <a16:creationId xmlns:a16="http://schemas.microsoft.com/office/drawing/2014/main" id="{70929D89-9AD2-EDA7-EA83-1AF0500537F7}"/>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chemeClr val="accent6">
                <a:lumMod val="60000"/>
                <a:lumOff val="40000"/>
              </a:schemeClr>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5</a:t>
              </a:r>
              <a:endParaRPr lang="vi-VN" sz="6000" b="1" dirty="0">
                <a:latin typeface="Arial" panose="020B0604020202020204" pitchFamily="34" charset="0"/>
                <a:cs typeface="Arial" panose="020B0604020202020204" pitchFamily="34" charset="0"/>
              </a:endParaRPr>
            </a:p>
          </p:txBody>
        </p:sp>
      </p:grpSp>
      <p:pic>
        <p:nvPicPr>
          <p:cNvPr id="2" name="Graphic 1" descr="Close">
            <a:hlinkClick r:id="rId8" action="ppaction://hlinksldjump"/>
            <a:extLst>
              <a:ext uri="{FF2B5EF4-FFF2-40B4-BE49-F238E27FC236}">
                <a16:creationId xmlns:a16="http://schemas.microsoft.com/office/drawing/2014/main" id="{7CDB9D1D-2D13-DA2C-0904-70B3A2C5D6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22084" y="104523"/>
            <a:ext cx="841828" cy="8418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ppt_x"/>
                                          </p:val>
                                        </p:tav>
                                        <p:tav tm="100000">
                                          <p:val>
                                            <p:strVal val="#ppt_x"/>
                                          </p:val>
                                        </p:tav>
                                      </p:tavLst>
                                    </p:anim>
                                    <p:anim calcmode="lin" valueType="num">
                                      <p:cBhvr additive="base">
                                        <p:cTn id="13" dur="500" fill="hold"/>
                                        <p:tgtEl>
                                          <p:spTgt spid="8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fill="hold"/>
                                        <p:tgtEl>
                                          <p:spTgt spid="90"/>
                                        </p:tgtEl>
                                        <p:attrNameLst>
                                          <p:attrName>ppt_x</p:attrName>
                                        </p:attrNameLst>
                                      </p:cBhvr>
                                      <p:tavLst>
                                        <p:tav tm="0">
                                          <p:val>
                                            <p:strVal val="#ppt_x"/>
                                          </p:val>
                                        </p:tav>
                                        <p:tav tm="100000">
                                          <p:val>
                                            <p:strVal val="#ppt_x"/>
                                          </p:val>
                                        </p:tav>
                                      </p:tavLst>
                                    </p:anim>
                                    <p:anim calcmode="lin" valueType="num">
                                      <p:cBhvr additive="base">
                                        <p:cTn id="23" dur="500" fill="hold"/>
                                        <p:tgtEl>
                                          <p:spTgt spid="9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FFFF"/>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C9ECFF"/>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121356"/>
            <a:ext cx="15078662" cy="2354262"/>
          </a:xfrm>
        </p:spPr>
        <p:txBody>
          <a:bodyPr>
            <a:noAutofit/>
          </a:bodyPr>
          <a:lstStyle/>
          <a:p>
            <a:pPr>
              <a:lnSpc>
                <a:spcPct val="150000"/>
              </a:lnSpc>
            </a:pPr>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Mục đích của việc phân loại, </a:t>
            </a:r>
            <a:b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sắp xếp danh mục trên website là</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715463"/>
            <a:ext cx="7082130" cy="2381248"/>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A. Để dễ tìm.</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506142"/>
            <a:ext cx="7082130" cy="2381248"/>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B. Tiết kiệm chi phí.</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710301"/>
            <a:ext cx="7082130" cy="2381248"/>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C. Tiết kiệm bộ nhớ.</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506142"/>
            <a:ext cx="7082130" cy="2381248"/>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200" dirty="0">
                <a:latin typeface="Arial" panose="020B0604020202020204" pitchFamily="34" charset="0"/>
                <a:cs typeface="Arial" panose="020B0604020202020204" pitchFamily="34" charset="0"/>
              </a:rPr>
              <a:t>D. Nâng cao hiệu suất </a:t>
            </a:r>
          </a:p>
          <a:p>
            <a:pPr algn="ctr">
              <a:lnSpc>
                <a:spcPct val="150000"/>
              </a:lnSpc>
            </a:pPr>
            <a:r>
              <a:rPr lang="vi-VN" sz="4200" dirty="0">
                <a:latin typeface="Arial" panose="020B0604020202020204" pitchFamily="34" charset="0"/>
                <a:cs typeface="Arial" panose="020B0604020202020204" pitchFamily="34" charset="0"/>
              </a:rPr>
              <a:t>của máy tính.</a:t>
            </a:r>
          </a:p>
        </p:txBody>
      </p:sp>
      <p:sp>
        <p:nvSpPr>
          <p:cNvPr id="39" name="Freeform 39">
            <a:hlinkClick r:id="rId2" action="ppaction://hlinksldjump"/>
            <a:extLst>
              <a:ext uri="{FF2B5EF4-FFF2-40B4-BE49-F238E27FC236}">
                <a16:creationId xmlns:a16="http://schemas.microsoft.com/office/drawing/2014/main" id="{8B8350E5-92D3-87FD-E481-FD02C8699F2F}"/>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15396515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6CBB51"/>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E7A696"/>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E7A696"/>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FFFF"/>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F7D1DC"/>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Mục nào không có trong danh mục phân loại?</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182730"/>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A. Cổ tích Việt Nam.</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271391"/>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B. Cổ tích thế giới.</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177568"/>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C. Truyện dân gian.</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271391"/>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200" dirty="0">
                <a:latin typeface="Arial" panose="020B0604020202020204" pitchFamily="34" charset="0"/>
                <a:cs typeface="Arial" panose="020B0604020202020204" pitchFamily="34" charset="0"/>
              </a:rPr>
              <a:t>D. Phân tích văn học.</a:t>
            </a:r>
          </a:p>
        </p:txBody>
      </p:sp>
      <p:sp>
        <p:nvSpPr>
          <p:cNvPr id="6" name="Freeform 39">
            <a:hlinkClick r:id="rId2" action="ppaction://hlinksldjump"/>
            <a:extLst>
              <a:ext uri="{FF2B5EF4-FFF2-40B4-BE49-F238E27FC236}">
                <a16:creationId xmlns:a16="http://schemas.microsoft.com/office/drawing/2014/main" id="{660A07FB-AA7F-08CA-6E5E-2D6B68AD2ED5}"/>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78849489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E7A696"/>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6CBB51"/>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FFFF"/>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chemeClr val="accent3">
                <a:lumMod val="40000"/>
                <a:lumOff val="60000"/>
              </a:schemeClr>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mở truyện muốn đọc, em thực hiện</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197245"/>
            <a:ext cx="7082130" cy="2381248"/>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A. Chọn lệnh Rename.</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285906"/>
            <a:ext cx="7082130" cy="2381248"/>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200" dirty="0">
                <a:latin typeface="Arial" panose="020B0604020202020204" pitchFamily="34" charset="0"/>
                <a:cs typeface="Arial" panose="020B0604020202020204" pitchFamily="34" charset="0"/>
              </a:rPr>
              <a:t>B. Nháy chuột vào </a:t>
            </a:r>
          </a:p>
          <a:p>
            <a:pPr algn="ctr">
              <a:lnSpc>
                <a:spcPct val="150000"/>
              </a:lnSpc>
            </a:pPr>
            <a:r>
              <a:rPr lang="vi-VN" sz="4200" dirty="0">
                <a:latin typeface="Arial" panose="020B0604020202020204" pitchFamily="34" charset="0"/>
                <a:cs typeface="Arial" panose="020B0604020202020204" pitchFamily="34" charset="0"/>
              </a:rPr>
              <a:t>tên truyện.</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192083"/>
            <a:ext cx="7082130" cy="2381248"/>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200" dirty="0">
                <a:latin typeface="Arial" panose="020B0604020202020204" pitchFamily="34" charset="0"/>
                <a:cs typeface="Arial" panose="020B0604020202020204" pitchFamily="34" charset="0"/>
              </a:rPr>
              <a:t>C. Nháy chuột vào </a:t>
            </a:r>
          </a:p>
          <a:p>
            <a:pPr algn="ctr">
              <a:lnSpc>
                <a:spcPct val="150000"/>
              </a:lnSpc>
            </a:pPr>
            <a:r>
              <a:rPr lang="vi-VN" sz="4200" dirty="0">
                <a:latin typeface="Arial" panose="020B0604020202020204" pitchFamily="34" charset="0"/>
                <a:cs typeface="Arial" panose="020B0604020202020204" pitchFamily="34" charset="0"/>
              </a:rPr>
              <a:t>thư mục Doraemon.</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285906"/>
            <a:ext cx="7082130" cy="2381248"/>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200" dirty="0">
                <a:latin typeface="Arial" panose="020B0604020202020204" pitchFamily="34" charset="0"/>
                <a:cs typeface="Arial" panose="020B0604020202020204" pitchFamily="34" charset="0"/>
              </a:rPr>
              <a:t>D. Nháy chuột vào </a:t>
            </a:r>
          </a:p>
          <a:p>
            <a:pPr algn="ctr">
              <a:lnSpc>
                <a:spcPct val="150000"/>
              </a:lnSpc>
            </a:pPr>
            <a:r>
              <a:rPr lang="vi-VN" sz="4200" dirty="0">
                <a:latin typeface="Arial" panose="020B0604020202020204" pitchFamily="34" charset="0"/>
                <a:cs typeface="Arial" panose="020B0604020202020204" pitchFamily="34" charset="0"/>
              </a:rPr>
              <a:t>thư mục Conan.</a:t>
            </a:r>
          </a:p>
        </p:txBody>
      </p:sp>
      <p:sp>
        <p:nvSpPr>
          <p:cNvPr id="6" name="Freeform 39">
            <a:hlinkClick r:id="rId2" action="ppaction://hlinksldjump"/>
            <a:extLst>
              <a:ext uri="{FF2B5EF4-FFF2-40B4-BE49-F238E27FC236}">
                <a16:creationId xmlns:a16="http://schemas.microsoft.com/office/drawing/2014/main" id="{7EB925E9-0B03-FAB5-1891-66454D91C9CC}"/>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79930712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92D050"/>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E5B9B7"/>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FFFF"/>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FFFFB9"/>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dirty="0">
                <a:latin typeface="Arial" panose="020B0604020202020204" pitchFamily="34" charset="0"/>
                <a:cs typeface="Arial" panose="020B0604020202020204" pitchFamily="34" charset="0"/>
              </a:rPr>
              <a:t>Trang xuất hiện đầu tiên khi truy cập vào website là</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197245"/>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A. truyện dân gian.</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285906"/>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B. truyện ngụ ngôn.</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192083"/>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C. cổ tích Việt Nam.</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285906"/>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D. trang chủ.</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sp>
        <p:nvSpPr>
          <p:cNvPr id="3" name="Freeform 39">
            <a:hlinkClick r:id="rId2" action="ppaction://hlinksldjump"/>
            <a:extLst>
              <a:ext uri="{FF2B5EF4-FFF2-40B4-BE49-F238E27FC236}">
                <a16:creationId xmlns:a16="http://schemas.microsoft.com/office/drawing/2014/main" id="{B8C10F8B-10DC-D7B3-1B58-4685E74F85F7}"/>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73368715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D99694"/>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92D050"/>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7" name="Freeform 7"/>
          <p:cNvSpPr/>
          <p:nvPr/>
        </p:nvSpPr>
        <p:spPr>
          <a:xfrm>
            <a:off x="990599" y="912996"/>
            <a:ext cx="16306802" cy="8461008"/>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chemeClr val="bg1"/>
          </a:solidFill>
          <a:ln w="47625" cap="rnd">
            <a:solidFill>
              <a:srgbClr val="1A1E2D"/>
            </a:solidFill>
            <a:prstDash val="lgDash"/>
            <a:round/>
          </a:ln>
        </p:spPr>
      </p:sp>
      <p:sp>
        <p:nvSpPr>
          <p:cNvPr id="32" name="Title 31">
            <a:extLst>
              <a:ext uri="{FF2B5EF4-FFF2-40B4-BE49-F238E27FC236}">
                <a16:creationId xmlns:a16="http://schemas.microsoft.com/office/drawing/2014/main" id="{C2F01322-E057-8449-E116-F840273AA99A}"/>
              </a:ext>
            </a:extLst>
          </p:cNvPr>
          <p:cNvSpPr>
            <a:spLocks noGrp="1"/>
          </p:cNvSpPr>
          <p:nvPr>
            <p:ph type="title"/>
          </p:nvPr>
        </p:nvSpPr>
        <p:spPr>
          <a:xfrm>
            <a:off x="1295400" y="1181100"/>
            <a:ext cx="15697200" cy="1143000"/>
          </a:xfrm>
        </p:spPr>
        <p:txBody>
          <a:bodyPr>
            <a:normAutofit/>
          </a:bodyPr>
          <a:lstStyle/>
          <a:p>
            <a:r>
              <a:rPr lang="vi-VN" sz="4800" b="1" dirty="0">
                <a:solidFill>
                  <a:srgbClr val="C00000"/>
                </a:solidFill>
                <a:latin typeface="Arial" panose="020B0604020202020204" pitchFamily="34" charset="0"/>
                <a:cs typeface="Arial" panose="020B0604020202020204" pitchFamily="34" charset="0"/>
              </a:rPr>
              <a:t>HƯỚNG DẪN THỰC HIỆN</a:t>
            </a:r>
          </a:p>
        </p:txBody>
      </p:sp>
      <p:pic>
        <p:nvPicPr>
          <p:cNvPr id="33" name="Picture 32">
            <a:extLst>
              <a:ext uri="{FF2B5EF4-FFF2-40B4-BE49-F238E27FC236}">
                <a16:creationId xmlns:a16="http://schemas.microsoft.com/office/drawing/2014/main" id="{9D6CD687-E96C-E645-FB56-B2D5AAD6FE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1375131" y="2628900"/>
            <a:ext cx="15537735" cy="4267200"/>
          </a:xfrm>
          <a:prstGeom prst="rect">
            <a:avLst/>
          </a:prstGeom>
          <a:ln>
            <a:solidFill>
              <a:srgbClr val="00B0F0"/>
            </a:solidFill>
          </a:ln>
        </p:spPr>
      </p:pic>
      <p:sp>
        <p:nvSpPr>
          <p:cNvPr id="35" name="TextBox 34">
            <a:extLst>
              <a:ext uri="{FF2B5EF4-FFF2-40B4-BE49-F238E27FC236}">
                <a16:creationId xmlns:a16="http://schemas.microsoft.com/office/drawing/2014/main" id="{E312B022-091F-85E7-A4A2-27C16BDB3A15}"/>
              </a:ext>
            </a:extLst>
          </p:cNvPr>
          <p:cNvSpPr txBox="1"/>
          <p:nvPr/>
        </p:nvSpPr>
        <p:spPr>
          <a:xfrm>
            <a:off x="1375131" y="7161979"/>
            <a:ext cx="15537735" cy="182492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Để tìm đọc truyện cổ tích Việt Nam trên website truyencotich.vn, em nháy chuột vào mục </a:t>
            </a:r>
            <a:r>
              <a:rPr lang="vi-VN" sz="4000" b="1" dirty="0">
                <a:effectLst/>
                <a:latin typeface="Arial" panose="020B0604020202020204" pitchFamily="34" charset="0"/>
                <a:ea typeface="Calibri" panose="020F0502020204030204" pitchFamily="34" charset="0"/>
                <a:cs typeface="Arial" panose="020B0604020202020204" pitchFamily="34" charset="0"/>
              </a:rPr>
              <a:t>Cổ tích Việt Nam</a:t>
            </a:r>
            <a:r>
              <a:rPr lang="vi-VN" sz="4000" dirty="0">
                <a:effectLst/>
                <a:latin typeface="Arial" panose="020B0604020202020204" pitchFamily="34" charset="0"/>
                <a:ea typeface="Calibri" panose="020F0502020204030204" pitchFamily="34" charset="0"/>
                <a:cs typeface="Arial" panose="020B0604020202020204" pitchFamily="34" charset="0"/>
              </a:rPr>
              <a:t> trên danh mục phân loại. </a:t>
            </a:r>
            <a:endParaRPr lang="vi-VN" sz="4000" dirty="0">
              <a:effectLst/>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9216DB4B-F790-67ED-F9CB-B14DACFC0986}"/>
              </a:ext>
            </a:extLst>
          </p:cNvPr>
          <p:cNvGrpSpPr/>
          <p:nvPr/>
        </p:nvGrpSpPr>
        <p:grpSpPr>
          <a:xfrm>
            <a:off x="2438400" y="5829300"/>
            <a:ext cx="2819400" cy="1403609"/>
            <a:chOff x="2438400" y="5829300"/>
            <a:chExt cx="2819400" cy="1403609"/>
          </a:xfrm>
        </p:grpSpPr>
        <p:sp>
          <p:nvSpPr>
            <p:cNvPr id="37" name="Rectangle 36">
              <a:extLst>
                <a:ext uri="{FF2B5EF4-FFF2-40B4-BE49-F238E27FC236}">
                  <a16:creationId xmlns:a16="http://schemas.microsoft.com/office/drawing/2014/main" id="{38695B20-F237-593E-026D-CDAFD3702946}"/>
                </a:ext>
              </a:extLst>
            </p:cNvPr>
            <p:cNvSpPr/>
            <p:nvPr/>
          </p:nvSpPr>
          <p:spPr>
            <a:xfrm>
              <a:off x="3124200" y="5829300"/>
              <a:ext cx="2133600" cy="1219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6" name="Picture 56">
              <a:extLst>
                <a:ext uri="{FF2B5EF4-FFF2-40B4-BE49-F238E27FC236}">
                  <a16:creationId xmlns:a16="http://schemas.microsoft.com/office/drawing/2014/main" id="{F53203A8-5724-4F47-8480-E159C79D61F1}"/>
                </a:ext>
              </a:extLst>
            </p:cNvPr>
            <p:cNvPicPr>
              <a:picLocks noChangeAspect="1"/>
            </p:cNvPicPr>
            <p:nvPr/>
          </p:nvPicPr>
          <p:blipFill>
            <a:blip r:embed="rId4">
              <a:duotone>
                <a:prstClr val="black"/>
                <a:srgbClr val="FF0000">
                  <a:tint val="45000"/>
                  <a:satMod val="400000"/>
                </a:srgbClr>
              </a:duotone>
            </a:blip>
            <a:srcRect/>
            <a:stretch>
              <a:fillRect/>
            </a:stretch>
          </p:blipFill>
          <p:spPr>
            <a:xfrm>
              <a:off x="2438400" y="6316844"/>
              <a:ext cx="838200" cy="916065"/>
            </a:xfrm>
            <a:prstGeom prst="rect">
              <a:avLst/>
            </a:prstGeom>
          </p:spPr>
        </p:pic>
      </p:grpSp>
    </p:spTree>
    <p:extLst>
      <p:ext uri="{BB962C8B-B14F-4D97-AF65-F5344CB8AC3E}">
        <p14:creationId xmlns:p14="http://schemas.microsoft.com/office/powerpoint/2010/main" val="335077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FFFF"/>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chemeClr val="accent6">
                <a:lumMod val="20000"/>
                <a:lumOff val="80000"/>
              </a:schemeClr>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sử dụng công cụ tìm kiếm khi</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197245"/>
            <a:ext cx="7082130"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A. Không biết tên truyện.</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285906"/>
            <a:ext cx="7082130"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400" dirty="0">
                <a:latin typeface="Arial" panose="020B0604020202020204" pitchFamily="34" charset="0"/>
                <a:cs typeface="Arial" panose="020B0604020202020204" pitchFamily="34" charset="0"/>
              </a:rPr>
              <a:t>B. Không có thông tin </a:t>
            </a:r>
          </a:p>
          <a:p>
            <a:pPr algn="ctr">
              <a:lnSpc>
                <a:spcPct val="150000"/>
              </a:lnSpc>
            </a:pPr>
            <a:r>
              <a:rPr lang="vi-VN" sz="4400" dirty="0">
                <a:latin typeface="Arial" panose="020B0604020202020204" pitchFamily="34" charset="0"/>
                <a:cs typeface="Arial" panose="020B0604020202020204" pitchFamily="34" charset="0"/>
              </a:rPr>
              <a:t>về truyện.</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192083"/>
            <a:ext cx="7082130"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400" dirty="0">
                <a:latin typeface="Arial" panose="020B0604020202020204" pitchFamily="34" charset="0"/>
                <a:cs typeface="Arial" panose="020B0604020202020204" pitchFamily="34" charset="0"/>
              </a:rPr>
              <a:t>C. Biết tên truyện nhưng chưa biết nơi lưu trữ.</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285906"/>
            <a:ext cx="7082130"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4400" dirty="0">
                <a:latin typeface="Arial" panose="020B0604020202020204" pitchFamily="34" charset="0"/>
                <a:cs typeface="Arial" panose="020B0604020202020204" pitchFamily="34" charset="0"/>
              </a:rPr>
              <a:t>D. Biết tên và nơi lưu trữ của truyện.</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sp>
        <p:nvSpPr>
          <p:cNvPr id="6" name="Freeform 39">
            <a:hlinkClick r:id="rId2" action="ppaction://hlinksldjump"/>
            <a:extLst>
              <a:ext uri="{FF2B5EF4-FFF2-40B4-BE49-F238E27FC236}">
                <a16:creationId xmlns:a16="http://schemas.microsoft.com/office/drawing/2014/main" id="{ACBB6D9D-C30F-226A-4442-C24A4955E3AB}"/>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01961732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E5B9B7"/>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92D050"/>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E5B9B7"/>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2646513" cy="1641473"/>
            <a:chOff x="0" y="0"/>
            <a:chExt cx="3528684" cy="2188630"/>
          </a:xfrm>
        </p:grpSpPr>
        <p:grpSp>
          <p:nvGrpSpPr>
            <p:cNvPr id="3" name="Group 3"/>
            <p:cNvGrpSpPr/>
            <p:nvPr/>
          </p:nvGrpSpPr>
          <p:grpSpPr>
            <a:xfrm>
              <a:off x="0" y="0"/>
              <a:ext cx="3528684" cy="2188630"/>
              <a:chOff x="0" y="0"/>
              <a:chExt cx="1029744" cy="638688"/>
            </a:xfrm>
          </p:grpSpPr>
          <p:sp>
            <p:nvSpPr>
              <p:cNvPr id="4" name="Freeform 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5" name="TextBox 5"/>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07003" y="120955"/>
              <a:ext cx="3314679" cy="1946720"/>
              <a:chOff x="0" y="0"/>
              <a:chExt cx="967293" cy="568094"/>
            </a:xfrm>
          </p:grpSpPr>
          <p:sp>
            <p:nvSpPr>
              <p:cNvPr id="7" name="Freeform 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8" name="TextBox 8"/>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9" name="Freeform 9"/>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568670" y="2472481"/>
            <a:ext cx="2646513" cy="1641473"/>
            <a:chOff x="0" y="0"/>
            <a:chExt cx="3528684" cy="2188630"/>
          </a:xfrm>
        </p:grpSpPr>
        <p:grpSp>
          <p:nvGrpSpPr>
            <p:cNvPr id="11" name="Group 11"/>
            <p:cNvGrpSpPr/>
            <p:nvPr/>
          </p:nvGrpSpPr>
          <p:grpSpPr>
            <a:xfrm>
              <a:off x="0" y="0"/>
              <a:ext cx="3528684" cy="2188630"/>
              <a:chOff x="0" y="0"/>
              <a:chExt cx="1029744" cy="638688"/>
            </a:xfrm>
          </p:grpSpPr>
          <p:sp>
            <p:nvSpPr>
              <p:cNvPr id="12" name="Freeform 12"/>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13" name="TextBox 13"/>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14" name="Group 14"/>
            <p:cNvGrpSpPr/>
            <p:nvPr/>
          </p:nvGrpSpPr>
          <p:grpSpPr>
            <a:xfrm>
              <a:off x="107003" y="120955"/>
              <a:ext cx="3314679" cy="1946720"/>
              <a:chOff x="0" y="0"/>
              <a:chExt cx="967293" cy="568094"/>
            </a:xfrm>
          </p:grpSpPr>
          <p:sp>
            <p:nvSpPr>
              <p:cNvPr id="15" name="Freeform 15"/>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16" name="TextBox 16"/>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7" name="Freeform 17"/>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8" name="Group 18"/>
          <p:cNvGrpSpPr/>
          <p:nvPr/>
        </p:nvGrpSpPr>
        <p:grpSpPr>
          <a:xfrm>
            <a:off x="568670" y="4322720"/>
            <a:ext cx="2646513" cy="1641473"/>
            <a:chOff x="0" y="0"/>
            <a:chExt cx="3528684" cy="2188630"/>
          </a:xfrm>
        </p:grpSpPr>
        <p:grpSp>
          <p:nvGrpSpPr>
            <p:cNvPr id="19" name="Group 19"/>
            <p:cNvGrpSpPr/>
            <p:nvPr/>
          </p:nvGrpSpPr>
          <p:grpSpPr>
            <a:xfrm>
              <a:off x="0" y="0"/>
              <a:ext cx="3528684" cy="2188630"/>
              <a:chOff x="0" y="0"/>
              <a:chExt cx="1029744" cy="638688"/>
            </a:xfrm>
          </p:grpSpPr>
          <p:sp>
            <p:nvSpPr>
              <p:cNvPr id="20" name="Freeform 2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1" name="TextBox 21"/>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4" name="TextBox 2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25" name="Freeform 25"/>
            <p:cNvSpPr/>
            <p:nvPr/>
          </p:nvSpPr>
          <p:spPr>
            <a:xfrm>
              <a:off x="1057907" y="312644"/>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6" name="Group 26"/>
          <p:cNvGrpSpPr/>
          <p:nvPr/>
        </p:nvGrpSpPr>
        <p:grpSpPr>
          <a:xfrm>
            <a:off x="568670" y="8023198"/>
            <a:ext cx="2646513" cy="1641473"/>
            <a:chOff x="0" y="0"/>
            <a:chExt cx="3528684" cy="2188630"/>
          </a:xfrm>
        </p:grpSpPr>
        <p:grpSp>
          <p:nvGrpSpPr>
            <p:cNvPr id="27" name="Group 27"/>
            <p:cNvGrpSpPr/>
            <p:nvPr/>
          </p:nvGrpSpPr>
          <p:grpSpPr>
            <a:xfrm>
              <a:off x="0" y="0"/>
              <a:ext cx="3528684" cy="2188630"/>
              <a:chOff x="0" y="0"/>
              <a:chExt cx="1029744" cy="638688"/>
            </a:xfrm>
          </p:grpSpPr>
          <p:sp>
            <p:nvSpPr>
              <p:cNvPr id="28" name="Freeform 28"/>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9" name="TextBox 29"/>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107003" y="120955"/>
              <a:ext cx="3314679" cy="1946720"/>
              <a:chOff x="0" y="0"/>
              <a:chExt cx="967293" cy="568094"/>
            </a:xfrm>
          </p:grpSpPr>
          <p:sp>
            <p:nvSpPr>
              <p:cNvPr id="31" name="Freeform 31"/>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2" name="TextBox 32"/>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33" name="Freeform 33"/>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grpSp>
        <p:nvGrpSpPr>
          <p:cNvPr id="34" name="Group 34"/>
          <p:cNvGrpSpPr/>
          <p:nvPr/>
        </p:nvGrpSpPr>
        <p:grpSpPr>
          <a:xfrm>
            <a:off x="568670" y="622330"/>
            <a:ext cx="17150660" cy="9042341"/>
            <a:chOff x="0" y="0"/>
            <a:chExt cx="22867547" cy="12056454"/>
          </a:xfrm>
        </p:grpSpPr>
        <p:grpSp>
          <p:nvGrpSpPr>
            <p:cNvPr id="35" name="Group 35"/>
            <p:cNvGrpSpPr/>
            <p:nvPr/>
          </p:nvGrpSpPr>
          <p:grpSpPr>
            <a:xfrm>
              <a:off x="0" y="7400839"/>
              <a:ext cx="4916709" cy="2188630"/>
              <a:chOff x="0" y="0"/>
              <a:chExt cx="1434799" cy="638688"/>
            </a:xfrm>
          </p:grpSpPr>
          <p:sp>
            <p:nvSpPr>
              <p:cNvPr id="36" name="Freeform 36"/>
              <p:cNvSpPr/>
              <p:nvPr/>
            </p:nvSpPr>
            <p:spPr>
              <a:xfrm>
                <a:off x="0" y="0"/>
                <a:ext cx="1434799" cy="638688"/>
              </a:xfrm>
              <a:custGeom>
                <a:avLst/>
                <a:gdLst/>
                <a:ahLst/>
                <a:cxnLst/>
                <a:rect l="l" t="t" r="r" b="b"/>
                <a:pathLst>
                  <a:path w="1434799" h="638688">
                    <a:moveTo>
                      <a:pt x="77681" y="0"/>
                    </a:moveTo>
                    <a:lnTo>
                      <a:pt x="1357118" y="0"/>
                    </a:lnTo>
                    <a:cubicBezTo>
                      <a:pt x="1377721" y="0"/>
                      <a:pt x="1397479" y="8184"/>
                      <a:pt x="1412047" y="22752"/>
                    </a:cubicBezTo>
                    <a:cubicBezTo>
                      <a:pt x="1426615" y="37320"/>
                      <a:pt x="1434799" y="57079"/>
                      <a:pt x="1434799" y="77681"/>
                    </a:cubicBezTo>
                    <a:lnTo>
                      <a:pt x="1434799" y="561007"/>
                    </a:lnTo>
                    <a:cubicBezTo>
                      <a:pt x="1434799" y="603909"/>
                      <a:pt x="1400020" y="638688"/>
                      <a:pt x="1357118" y="638688"/>
                    </a:cubicBezTo>
                    <a:lnTo>
                      <a:pt x="77681" y="638688"/>
                    </a:lnTo>
                    <a:cubicBezTo>
                      <a:pt x="57079" y="638688"/>
                      <a:pt x="37320" y="630504"/>
                      <a:pt x="22752" y="615936"/>
                    </a:cubicBezTo>
                    <a:cubicBezTo>
                      <a:pt x="8184" y="601368"/>
                      <a:pt x="0" y="581610"/>
                      <a:pt x="0" y="561007"/>
                    </a:cubicBezTo>
                    <a:lnTo>
                      <a:pt x="0" y="77681"/>
                    </a:lnTo>
                    <a:cubicBezTo>
                      <a:pt x="0" y="57079"/>
                      <a:pt x="8184" y="37320"/>
                      <a:pt x="22752" y="22752"/>
                    </a:cubicBezTo>
                    <a:cubicBezTo>
                      <a:pt x="37320" y="8184"/>
                      <a:pt x="57079" y="0"/>
                      <a:pt x="77681" y="0"/>
                    </a:cubicBezTo>
                    <a:close/>
                  </a:path>
                </a:pathLst>
              </a:custGeom>
              <a:solidFill>
                <a:srgbClr val="FBD86A"/>
              </a:solidFill>
              <a:ln cap="rnd">
                <a:noFill/>
                <a:prstDash val="solid"/>
                <a:round/>
              </a:ln>
            </p:spPr>
          </p:sp>
          <p:sp>
            <p:nvSpPr>
              <p:cNvPr id="37" name="TextBox 37"/>
              <p:cNvSpPr txBox="1"/>
              <p:nvPr/>
            </p:nvSpPr>
            <p:spPr>
              <a:xfrm>
                <a:off x="0" y="-66675"/>
                <a:ext cx="1434799"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8" name="Group 38"/>
            <p:cNvGrpSpPr/>
            <p:nvPr/>
          </p:nvGrpSpPr>
          <p:grpSpPr>
            <a:xfrm>
              <a:off x="107003" y="7521794"/>
              <a:ext cx="3314679" cy="1946720"/>
              <a:chOff x="0" y="0"/>
              <a:chExt cx="967293" cy="568094"/>
            </a:xfrm>
          </p:grpSpPr>
          <p:sp>
            <p:nvSpPr>
              <p:cNvPr id="39" name="Freeform 3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40" name="TextBox 40"/>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1" name="Freeform 41"/>
            <p:cNvSpPr/>
            <p:nvPr/>
          </p:nvSpPr>
          <p:spPr>
            <a:xfrm rot="-1173271">
              <a:off x="1057907" y="7696081"/>
              <a:ext cx="1384713" cy="1772432"/>
            </a:xfrm>
            <a:custGeom>
              <a:avLst/>
              <a:gdLst/>
              <a:ahLst/>
              <a:cxnLst/>
              <a:rect l="l" t="t" r="r" b="b"/>
              <a:pathLst>
                <a:path w="1384713" h="1772432">
                  <a:moveTo>
                    <a:pt x="0" y="0"/>
                  </a:moveTo>
                  <a:lnTo>
                    <a:pt x="1384712" y="0"/>
                  </a:lnTo>
                  <a:lnTo>
                    <a:pt x="1384712" y="1772433"/>
                  </a:lnTo>
                  <a:lnTo>
                    <a:pt x="0" y="17724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2" name="Group 42"/>
            <p:cNvGrpSpPr/>
            <p:nvPr/>
          </p:nvGrpSpPr>
          <p:grpSpPr>
            <a:xfrm>
              <a:off x="4337282" y="0"/>
              <a:ext cx="18530265" cy="12056454"/>
              <a:chOff x="0" y="0"/>
              <a:chExt cx="5407522" cy="3518327"/>
            </a:xfrm>
          </p:grpSpPr>
          <p:sp>
            <p:nvSpPr>
              <p:cNvPr id="43" name="Freeform 43"/>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44" name="TextBox 44"/>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4666487" y="2188630"/>
              <a:ext cx="17871855" cy="9583650"/>
              <a:chOff x="0" y="-180329"/>
              <a:chExt cx="5215384" cy="2796711"/>
            </a:xfrm>
          </p:grpSpPr>
          <p:sp>
            <p:nvSpPr>
              <p:cNvPr id="46" name="Freeform 46"/>
              <p:cNvSpPr/>
              <p:nvPr/>
            </p:nvSpPr>
            <p:spPr>
              <a:xfrm>
                <a:off x="0" y="-180329"/>
                <a:ext cx="5215384" cy="2796711"/>
              </a:xfrm>
              <a:custGeom>
                <a:avLst/>
                <a:gdLst/>
                <a:ahLst/>
                <a:cxnLst/>
                <a:rect l="l" t="t" r="r" b="b"/>
                <a:pathLst>
                  <a:path w="5215384" h="2616382">
                    <a:moveTo>
                      <a:pt x="17328" y="0"/>
                    </a:moveTo>
                    <a:lnTo>
                      <a:pt x="5198056" y="0"/>
                    </a:lnTo>
                    <a:cubicBezTo>
                      <a:pt x="5207626" y="0"/>
                      <a:pt x="5215384" y="7758"/>
                      <a:pt x="5215384" y="17328"/>
                    </a:cubicBezTo>
                    <a:lnTo>
                      <a:pt x="5215384" y="2599054"/>
                    </a:lnTo>
                    <a:cubicBezTo>
                      <a:pt x="5215384" y="2608624"/>
                      <a:pt x="5207626" y="2616382"/>
                      <a:pt x="5198056" y="2616382"/>
                    </a:cubicBezTo>
                    <a:lnTo>
                      <a:pt x="17328" y="2616382"/>
                    </a:lnTo>
                    <a:cubicBezTo>
                      <a:pt x="12732" y="2616382"/>
                      <a:pt x="8325" y="2614556"/>
                      <a:pt x="5075" y="2611307"/>
                    </a:cubicBezTo>
                    <a:cubicBezTo>
                      <a:pt x="1826" y="2608057"/>
                      <a:pt x="0" y="2603650"/>
                      <a:pt x="0" y="2599054"/>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47" name="TextBox 47"/>
              <p:cNvSpPr txBox="1"/>
              <p:nvPr/>
            </p:nvSpPr>
            <p:spPr>
              <a:xfrm>
                <a:off x="0" y="-66675"/>
                <a:ext cx="5215384" cy="2683057"/>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8" name="AutoShape 48"/>
            <p:cNvSpPr/>
            <p:nvPr/>
          </p:nvSpPr>
          <p:spPr>
            <a:xfrm flipH="1" flipV="1">
              <a:off x="13575178" y="2188629"/>
              <a:ext cx="27235" cy="9557825"/>
            </a:xfrm>
            <a:prstGeom prst="line">
              <a:avLst/>
            </a:prstGeom>
            <a:ln w="63500" cap="flat">
              <a:solidFill>
                <a:srgbClr val="19274F"/>
              </a:solidFill>
              <a:prstDash val="solid"/>
              <a:headEnd type="none" w="sm" len="sm"/>
              <a:tailEnd type="none" w="sm" len="sm"/>
            </a:ln>
          </p:spPr>
          <p:txBody>
            <a:bodyPr/>
            <a:lstStyle/>
            <a:p>
              <a:endParaRPr lang="vi-VN" dirty="0"/>
            </a:p>
          </p:txBody>
        </p:sp>
      </p:grpSp>
      <p:sp>
        <p:nvSpPr>
          <p:cNvPr id="67" name="Title 66">
            <a:extLst>
              <a:ext uri="{FF2B5EF4-FFF2-40B4-BE49-F238E27FC236}">
                <a16:creationId xmlns:a16="http://schemas.microsoft.com/office/drawing/2014/main" id="{236CAFEA-FEE3-0A55-DFE5-78D4A974B95F}"/>
              </a:ext>
            </a:extLst>
          </p:cNvPr>
          <p:cNvSpPr>
            <a:spLocks noGrp="1"/>
          </p:cNvSpPr>
          <p:nvPr>
            <p:ph type="title"/>
          </p:nvPr>
        </p:nvSpPr>
        <p:spPr>
          <a:xfrm>
            <a:off x="5602416" y="869871"/>
            <a:ext cx="10287000" cy="1186042"/>
          </a:xfrm>
        </p:spPr>
        <p:txBody>
          <a:bodyPr>
            <a:normAutofit/>
          </a:bodyPr>
          <a:lstStyle/>
          <a:p>
            <a:r>
              <a:rPr lang="vi-VN" sz="6000" b="1" dirty="0">
                <a:latin typeface="Arial" panose="020B0604020202020204" pitchFamily="34" charset="0"/>
                <a:cs typeface="Arial" panose="020B0604020202020204" pitchFamily="34" charset="0"/>
              </a:rPr>
              <a:t>LUYỆN TẬP</a:t>
            </a:r>
          </a:p>
        </p:txBody>
      </p:sp>
      <p:grpSp>
        <p:nvGrpSpPr>
          <p:cNvPr id="71" name="Group 70">
            <a:extLst>
              <a:ext uri="{FF2B5EF4-FFF2-40B4-BE49-F238E27FC236}">
                <a16:creationId xmlns:a16="http://schemas.microsoft.com/office/drawing/2014/main" id="{297B8064-D87B-BED8-E409-34C757430076}"/>
              </a:ext>
            </a:extLst>
          </p:cNvPr>
          <p:cNvGrpSpPr/>
          <p:nvPr/>
        </p:nvGrpSpPr>
        <p:grpSpPr>
          <a:xfrm>
            <a:off x="4612870" y="2534491"/>
            <a:ext cx="5594886" cy="6639034"/>
            <a:chOff x="4612870" y="2534491"/>
            <a:chExt cx="5594886" cy="6639034"/>
          </a:xfrm>
        </p:grpSpPr>
        <p:sp>
          <p:nvSpPr>
            <p:cNvPr id="51" name="Freeform 51"/>
            <p:cNvSpPr/>
            <p:nvPr/>
          </p:nvSpPr>
          <p:spPr>
            <a:xfrm>
              <a:off x="5542673" y="2534491"/>
              <a:ext cx="3733242" cy="805037"/>
            </a:xfrm>
            <a:custGeom>
              <a:avLst/>
              <a:gdLst/>
              <a:ahLst/>
              <a:cxnLst/>
              <a:rect l="l" t="t" r="r" b="b"/>
              <a:pathLst>
                <a:path w="1452585" h="538205">
                  <a:moveTo>
                    <a:pt x="62213" y="0"/>
                  </a:moveTo>
                  <a:lnTo>
                    <a:pt x="1390372" y="0"/>
                  </a:lnTo>
                  <a:cubicBezTo>
                    <a:pt x="1406871" y="0"/>
                    <a:pt x="1422696" y="6555"/>
                    <a:pt x="1434363" y="18222"/>
                  </a:cubicBezTo>
                  <a:cubicBezTo>
                    <a:pt x="1446030" y="29889"/>
                    <a:pt x="1452585" y="45713"/>
                    <a:pt x="1452585" y="62213"/>
                  </a:cubicBezTo>
                  <a:lnTo>
                    <a:pt x="1452585" y="475991"/>
                  </a:lnTo>
                  <a:cubicBezTo>
                    <a:pt x="1452585" y="510351"/>
                    <a:pt x="1424731" y="538205"/>
                    <a:pt x="1390372" y="538205"/>
                  </a:cubicBezTo>
                  <a:lnTo>
                    <a:pt x="62213" y="538205"/>
                  </a:lnTo>
                  <a:cubicBezTo>
                    <a:pt x="45713" y="538205"/>
                    <a:pt x="29889" y="531650"/>
                    <a:pt x="18222" y="519983"/>
                  </a:cubicBezTo>
                  <a:cubicBezTo>
                    <a:pt x="6555" y="508315"/>
                    <a:pt x="0" y="492491"/>
                    <a:pt x="0" y="475991"/>
                  </a:cubicBezTo>
                  <a:lnTo>
                    <a:pt x="0" y="62213"/>
                  </a:lnTo>
                  <a:cubicBezTo>
                    <a:pt x="0" y="45713"/>
                    <a:pt x="6555" y="29889"/>
                    <a:pt x="18222" y="18222"/>
                  </a:cubicBezTo>
                  <a:cubicBezTo>
                    <a:pt x="29889" y="6555"/>
                    <a:pt x="45713" y="0"/>
                    <a:pt x="62213" y="0"/>
                  </a:cubicBezTo>
                  <a:close/>
                </a:path>
              </a:pathLst>
            </a:custGeom>
            <a:solidFill>
              <a:srgbClr val="FF9DC6"/>
            </a:solidFill>
            <a:ln w="47625" cap="rnd">
              <a:solidFill>
                <a:srgbClr val="19274F"/>
              </a:solidFill>
              <a:prstDash val="solid"/>
              <a:round/>
            </a:ln>
          </p:spPr>
          <p:txBody>
            <a:bodyPr anchor="ctr"/>
            <a:lstStyle/>
            <a:p>
              <a:pPr algn="ctr"/>
              <a:r>
                <a:rPr lang="vi-VN" sz="4400" b="1" dirty="0">
                  <a:latin typeface="Arial" panose="020B0604020202020204" pitchFamily="34" charset="0"/>
                  <a:cs typeface="Arial" panose="020B0604020202020204" pitchFamily="34" charset="0"/>
                </a:rPr>
                <a:t>Bài 1</a:t>
              </a:r>
            </a:p>
          </p:txBody>
        </p:sp>
        <p:sp>
          <p:nvSpPr>
            <p:cNvPr id="69" name="TextBox 68">
              <a:extLst>
                <a:ext uri="{FF2B5EF4-FFF2-40B4-BE49-F238E27FC236}">
                  <a16:creationId xmlns:a16="http://schemas.microsoft.com/office/drawing/2014/main" id="{3885970A-B1C9-1F1A-2029-CE7F861C3DDD}"/>
                </a:ext>
              </a:extLst>
            </p:cNvPr>
            <p:cNvSpPr txBox="1"/>
            <p:nvPr/>
          </p:nvSpPr>
          <p:spPr>
            <a:xfrm>
              <a:off x="4612870" y="3366871"/>
              <a:ext cx="5594886" cy="5806654"/>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a) Tại sao thông tin trên website thường được phân loại, sắp xếp thành danh mục?</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b) Các website cung cấp công cụ tìm kiếm thông tin để làm gì?</a:t>
              </a:r>
              <a:endParaRPr lang="vi-VN" sz="3600" dirty="0">
                <a:effectLst/>
                <a:latin typeface="Arial" panose="020B0604020202020204" pitchFamily="34" charset="0"/>
                <a:cs typeface="Arial" panose="020B0604020202020204" pitchFamily="34" charset="0"/>
              </a:endParaRPr>
            </a:p>
          </p:txBody>
        </p:sp>
      </p:grpSp>
      <p:grpSp>
        <p:nvGrpSpPr>
          <p:cNvPr id="72" name="Group 71">
            <a:extLst>
              <a:ext uri="{FF2B5EF4-FFF2-40B4-BE49-F238E27FC236}">
                <a16:creationId xmlns:a16="http://schemas.microsoft.com/office/drawing/2014/main" id="{FE6A10FB-6545-DA08-84CF-C219CE380C9B}"/>
              </a:ext>
            </a:extLst>
          </p:cNvPr>
          <p:cNvGrpSpPr/>
          <p:nvPr/>
        </p:nvGrpSpPr>
        <p:grpSpPr>
          <a:xfrm>
            <a:off x="11646994" y="2534491"/>
            <a:ext cx="5115828" cy="6611691"/>
            <a:chOff x="11646994" y="2534491"/>
            <a:chExt cx="5115828" cy="6611691"/>
          </a:xfrm>
        </p:grpSpPr>
        <p:sp>
          <p:nvSpPr>
            <p:cNvPr id="60" name="Freeform 60"/>
            <p:cNvSpPr/>
            <p:nvPr/>
          </p:nvSpPr>
          <p:spPr>
            <a:xfrm>
              <a:off x="12352844" y="2534491"/>
              <a:ext cx="3733242" cy="805037"/>
            </a:xfrm>
            <a:custGeom>
              <a:avLst/>
              <a:gdLst/>
              <a:ahLst/>
              <a:cxnLst/>
              <a:rect l="l" t="t" r="r" b="b"/>
              <a:pathLst>
                <a:path w="1452585" h="538205">
                  <a:moveTo>
                    <a:pt x="62213" y="0"/>
                  </a:moveTo>
                  <a:lnTo>
                    <a:pt x="1390372" y="0"/>
                  </a:lnTo>
                  <a:cubicBezTo>
                    <a:pt x="1406871" y="0"/>
                    <a:pt x="1422696" y="6555"/>
                    <a:pt x="1434363" y="18222"/>
                  </a:cubicBezTo>
                  <a:cubicBezTo>
                    <a:pt x="1446030" y="29889"/>
                    <a:pt x="1452585" y="45713"/>
                    <a:pt x="1452585" y="62213"/>
                  </a:cubicBezTo>
                  <a:lnTo>
                    <a:pt x="1452585" y="475991"/>
                  </a:lnTo>
                  <a:cubicBezTo>
                    <a:pt x="1452585" y="510351"/>
                    <a:pt x="1424731" y="538205"/>
                    <a:pt x="1390372" y="538205"/>
                  </a:cubicBezTo>
                  <a:lnTo>
                    <a:pt x="62213" y="538205"/>
                  </a:lnTo>
                  <a:cubicBezTo>
                    <a:pt x="45713" y="538205"/>
                    <a:pt x="29889" y="531650"/>
                    <a:pt x="18222" y="519983"/>
                  </a:cubicBezTo>
                  <a:cubicBezTo>
                    <a:pt x="6555" y="508315"/>
                    <a:pt x="0" y="492491"/>
                    <a:pt x="0" y="475991"/>
                  </a:cubicBezTo>
                  <a:lnTo>
                    <a:pt x="0" y="62213"/>
                  </a:lnTo>
                  <a:cubicBezTo>
                    <a:pt x="0" y="45713"/>
                    <a:pt x="6555" y="29889"/>
                    <a:pt x="18222" y="18222"/>
                  </a:cubicBezTo>
                  <a:cubicBezTo>
                    <a:pt x="29889" y="6555"/>
                    <a:pt x="45713" y="0"/>
                    <a:pt x="62213" y="0"/>
                  </a:cubicBezTo>
                  <a:close/>
                </a:path>
              </a:pathLst>
            </a:custGeom>
            <a:solidFill>
              <a:srgbClr val="7DD6B0"/>
            </a:solidFill>
            <a:ln w="47625" cap="rnd">
              <a:solidFill>
                <a:srgbClr val="19274F"/>
              </a:solidFill>
              <a:prstDash val="solid"/>
              <a:round/>
            </a:ln>
          </p:spPr>
          <p:txBody>
            <a:bodyPr anchor="ctr"/>
            <a:lstStyle/>
            <a:p>
              <a:pPr algn="ctr"/>
              <a:r>
                <a:rPr lang="vi-VN" sz="4400" b="1" dirty="0">
                  <a:latin typeface="Arial" panose="020B0604020202020204" pitchFamily="34" charset="0"/>
                  <a:cs typeface="Arial" panose="020B0604020202020204" pitchFamily="34" charset="0"/>
                </a:rPr>
                <a:t>Bài 2</a:t>
              </a:r>
            </a:p>
          </p:txBody>
        </p:sp>
        <p:sp>
          <p:nvSpPr>
            <p:cNvPr id="70" name="TextBox 69">
              <a:extLst>
                <a:ext uri="{FF2B5EF4-FFF2-40B4-BE49-F238E27FC236}">
                  <a16:creationId xmlns:a16="http://schemas.microsoft.com/office/drawing/2014/main" id="{26630164-D6DE-3555-68D4-522BA2DA0293}"/>
                </a:ext>
              </a:extLst>
            </p:cNvPr>
            <p:cNvSpPr txBox="1"/>
            <p:nvPr/>
          </p:nvSpPr>
          <p:spPr>
            <a:xfrm>
              <a:off x="11646994" y="3339528"/>
              <a:ext cx="5115828" cy="5806654"/>
            </a:xfrm>
            <a:prstGeom prst="rect">
              <a:avLst/>
            </a:prstGeom>
            <a:noFill/>
          </p:spPr>
          <p:txBody>
            <a:bodyPr wrap="square">
              <a:spAutoFit/>
            </a:bodyPr>
            <a:lstStyle/>
            <a:p>
              <a:pPr algn="ctr">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Quan sát website </a:t>
              </a:r>
              <a:r>
                <a:rPr lang="vi-VN" sz="3600" i="1" dirty="0">
                  <a:solidFill>
                    <a:srgbClr val="1F4E79"/>
                  </a:solidFill>
                  <a:effectLst/>
                  <a:latin typeface="Arial" panose="020B0604020202020204" pitchFamily="34" charset="0"/>
                  <a:ea typeface="Calibri" panose="020F0502020204030204" pitchFamily="34" charset="0"/>
                  <a:cs typeface="Arial" panose="020B0604020202020204" pitchFamily="34" charset="0"/>
                </a:rPr>
                <a:t>truyencotich.vn</a:t>
              </a:r>
              <a:r>
                <a:rPr lang="vi-VN" sz="3600" dirty="0">
                  <a:solidFill>
                    <a:srgbClr val="1F4E79"/>
                  </a:solidFill>
                  <a:effectLst/>
                  <a:latin typeface="Arial" panose="020B0604020202020204" pitchFamily="34" charset="0"/>
                  <a:ea typeface="Calibri" panose="020F0502020204030204" pitchFamily="34" charset="0"/>
                  <a:cs typeface="Arial" panose="020B0604020202020204" pitchFamily="34" charset="0"/>
                </a:rPr>
                <a:t> </a:t>
              </a:r>
              <a:r>
                <a:rPr lang="vi-VN" sz="3600" dirty="0">
                  <a:effectLst/>
                  <a:latin typeface="Arial" panose="020B0604020202020204" pitchFamily="34" charset="0"/>
                  <a:ea typeface="Calibri" panose="020F0502020204030204" pitchFamily="34" charset="0"/>
                  <a:cs typeface="Arial" panose="020B0604020202020204" pitchFamily="34" charset="0"/>
                </a:rPr>
                <a:t>và nêu cách tìm:</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i="1" dirty="0">
                  <a:effectLst/>
                  <a:latin typeface="Arial" panose="020B0604020202020204" pitchFamily="34" charset="0"/>
                  <a:ea typeface="Calibri" panose="020F0502020204030204" pitchFamily="34" charset="0"/>
                  <a:cs typeface="Arial" panose="020B0604020202020204" pitchFamily="34" charset="0"/>
                </a:rPr>
                <a:t>a) Các truyện dân gian.</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i="1" dirty="0">
                  <a:effectLst/>
                  <a:latin typeface="Arial" panose="020B0604020202020204" pitchFamily="34" charset="0"/>
                  <a:ea typeface="Calibri" panose="020F0502020204030204" pitchFamily="34" charset="0"/>
                  <a:cs typeface="Arial" panose="020B0604020202020204" pitchFamily="34" charset="0"/>
                </a:rPr>
                <a:t>b) Truyện Gió Bắc và Mặt Trời.</a:t>
              </a:r>
              <a:endParaRPr lang="vi-VN" sz="3600" dirty="0">
                <a:effectLst/>
                <a:latin typeface="Arial" panose="020B0604020202020204" pitchFamily="34" charset="0"/>
                <a:cs typeface="Arial" panose="020B0604020202020204" pitchFamily="34" charset="0"/>
              </a:endParaRPr>
            </a:p>
            <a:p>
              <a:pPr>
                <a:lnSpc>
                  <a:spcPct val="107000"/>
                </a:lnSpc>
              </a:pPr>
              <a:r>
                <a:rPr lang="vi-VN" sz="3600" i="1" dirty="0">
                  <a:effectLst/>
                  <a:latin typeface="Arial" panose="020B0604020202020204" pitchFamily="34" charset="0"/>
                  <a:ea typeface="Calibri" panose="020F0502020204030204" pitchFamily="34" charset="0"/>
                  <a:cs typeface="Arial" panose="020B0604020202020204" pitchFamily="34" charset="0"/>
                </a:rPr>
                <a:t>c) Truyện chọn lọc.</a:t>
              </a:r>
              <a:endParaRPr lang="vi-VN" sz="3600" dirty="0">
                <a:effectLst/>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up)">
                                      <p:cBhvr>
                                        <p:cTn id="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450971"/>
            <a:ext cx="2670842" cy="5521096"/>
            <a:chOff x="0" y="-228479"/>
            <a:chExt cx="3561122" cy="7361460"/>
          </a:xfrm>
        </p:grpSpPr>
        <p:grpSp>
          <p:nvGrpSpPr>
            <p:cNvPr id="3" name="Group 3"/>
            <p:cNvGrpSpPr/>
            <p:nvPr/>
          </p:nvGrpSpPr>
          <p:grpSpPr>
            <a:xfrm>
              <a:off x="0" y="-228479"/>
              <a:ext cx="3561122" cy="7361460"/>
              <a:chOff x="0" y="-66675"/>
              <a:chExt cx="1039210" cy="2148228"/>
            </a:xfrm>
          </p:grpSpPr>
          <p:sp>
            <p:nvSpPr>
              <p:cNvPr id="4" name="Freeform 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5" name="TextBox 5"/>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sp>
            <p:nvSpPr>
              <p:cNvPr id="57" name="Freeform 4">
                <a:extLst>
                  <a:ext uri="{FF2B5EF4-FFF2-40B4-BE49-F238E27FC236}">
                    <a16:creationId xmlns:a16="http://schemas.microsoft.com/office/drawing/2014/main" id="{D83D494D-5B4B-BEDF-57BB-427953A4FD57}"/>
                  </a:ext>
                </a:extLst>
              </p:cNvPr>
              <p:cNvSpPr/>
              <p:nvPr/>
            </p:nvSpPr>
            <p:spPr>
              <a:xfrm>
                <a:off x="9466" y="1442865"/>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grpSp>
        <p:grpSp>
          <p:nvGrpSpPr>
            <p:cNvPr id="6" name="Group 6"/>
            <p:cNvGrpSpPr/>
            <p:nvPr/>
          </p:nvGrpSpPr>
          <p:grpSpPr>
            <a:xfrm>
              <a:off x="107003" y="120955"/>
              <a:ext cx="3314679" cy="1946720"/>
              <a:chOff x="0" y="0"/>
              <a:chExt cx="967293" cy="568094"/>
            </a:xfrm>
          </p:grpSpPr>
          <p:sp>
            <p:nvSpPr>
              <p:cNvPr id="7" name="Freeform 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8" name="TextBox 8"/>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9" name="Freeform 9"/>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568670" y="2472481"/>
            <a:ext cx="2646513" cy="1641473"/>
            <a:chOff x="0" y="0"/>
            <a:chExt cx="3528684" cy="2188630"/>
          </a:xfrm>
        </p:grpSpPr>
        <p:grpSp>
          <p:nvGrpSpPr>
            <p:cNvPr id="11" name="Group 11"/>
            <p:cNvGrpSpPr/>
            <p:nvPr/>
          </p:nvGrpSpPr>
          <p:grpSpPr>
            <a:xfrm>
              <a:off x="0" y="0"/>
              <a:ext cx="3528684" cy="2188630"/>
              <a:chOff x="0" y="0"/>
              <a:chExt cx="1029744" cy="638688"/>
            </a:xfrm>
          </p:grpSpPr>
          <p:sp>
            <p:nvSpPr>
              <p:cNvPr id="12" name="Freeform 12"/>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13" name="TextBox 13"/>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14" name="Group 14"/>
            <p:cNvGrpSpPr/>
            <p:nvPr/>
          </p:nvGrpSpPr>
          <p:grpSpPr>
            <a:xfrm>
              <a:off x="107003" y="120955"/>
              <a:ext cx="3314679" cy="1946720"/>
              <a:chOff x="0" y="0"/>
              <a:chExt cx="967293" cy="568094"/>
            </a:xfrm>
          </p:grpSpPr>
          <p:sp>
            <p:nvSpPr>
              <p:cNvPr id="15" name="Freeform 15"/>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16" name="TextBox 16"/>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7" name="Freeform 17"/>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6" name="Group 26"/>
          <p:cNvGrpSpPr/>
          <p:nvPr/>
        </p:nvGrpSpPr>
        <p:grpSpPr>
          <a:xfrm>
            <a:off x="568670" y="8023198"/>
            <a:ext cx="2646513" cy="1641473"/>
            <a:chOff x="0" y="0"/>
            <a:chExt cx="3528684" cy="2188630"/>
          </a:xfrm>
        </p:grpSpPr>
        <p:grpSp>
          <p:nvGrpSpPr>
            <p:cNvPr id="27" name="Group 27"/>
            <p:cNvGrpSpPr/>
            <p:nvPr/>
          </p:nvGrpSpPr>
          <p:grpSpPr>
            <a:xfrm>
              <a:off x="0" y="0"/>
              <a:ext cx="3528684" cy="2188630"/>
              <a:chOff x="0" y="0"/>
              <a:chExt cx="1029744" cy="638688"/>
            </a:xfrm>
          </p:grpSpPr>
          <p:sp>
            <p:nvSpPr>
              <p:cNvPr id="28" name="Freeform 28"/>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9" name="TextBox 29"/>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107003" y="120955"/>
              <a:ext cx="3314679" cy="1946720"/>
              <a:chOff x="0" y="0"/>
              <a:chExt cx="967293" cy="568094"/>
            </a:xfrm>
          </p:grpSpPr>
          <p:sp>
            <p:nvSpPr>
              <p:cNvPr id="31" name="Freeform 31"/>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2" name="TextBox 32"/>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33" name="Freeform 33"/>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grpSp>
        <p:nvGrpSpPr>
          <p:cNvPr id="34" name="Group 34"/>
          <p:cNvGrpSpPr/>
          <p:nvPr/>
        </p:nvGrpSpPr>
        <p:grpSpPr>
          <a:xfrm>
            <a:off x="568670" y="622330"/>
            <a:ext cx="17150660" cy="9042341"/>
            <a:chOff x="0" y="0"/>
            <a:chExt cx="22867547" cy="12056454"/>
          </a:xfrm>
        </p:grpSpPr>
        <p:grpSp>
          <p:nvGrpSpPr>
            <p:cNvPr id="35" name="Group 35"/>
            <p:cNvGrpSpPr/>
            <p:nvPr/>
          </p:nvGrpSpPr>
          <p:grpSpPr>
            <a:xfrm>
              <a:off x="0" y="4705374"/>
              <a:ext cx="4881569" cy="4891569"/>
              <a:chOff x="0" y="-66675"/>
              <a:chExt cx="1424545" cy="1427462"/>
            </a:xfrm>
          </p:grpSpPr>
          <p:sp>
            <p:nvSpPr>
              <p:cNvPr id="36" name="Freeform 36"/>
              <p:cNvSpPr/>
              <p:nvPr/>
            </p:nvSpPr>
            <p:spPr>
              <a:xfrm>
                <a:off x="0" y="722099"/>
                <a:ext cx="1424545" cy="638688"/>
              </a:xfrm>
              <a:custGeom>
                <a:avLst/>
                <a:gdLst/>
                <a:ahLst/>
                <a:cxnLst/>
                <a:rect l="l" t="t" r="r" b="b"/>
                <a:pathLst>
                  <a:path w="1424545" h="638688">
                    <a:moveTo>
                      <a:pt x="78240" y="0"/>
                    </a:moveTo>
                    <a:lnTo>
                      <a:pt x="1346304" y="0"/>
                    </a:lnTo>
                    <a:cubicBezTo>
                      <a:pt x="1389515" y="0"/>
                      <a:pt x="1424545" y="35029"/>
                      <a:pt x="1424545" y="78240"/>
                    </a:cubicBezTo>
                    <a:lnTo>
                      <a:pt x="1424545" y="560448"/>
                    </a:lnTo>
                    <a:cubicBezTo>
                      <a:pt x="1424545" y="603659"/>
                      <a:pt x="1389515" y="638688"/>
                      <a:pt x="1346304" y="638688"/>
                    </a:cubicBezTo>
                    <a:lnTo>
                      <a:pt x="78240" y="638688"/>
                    </a:lnTo>
                    <a:cubicBezTo>
                      <a:pt x="57490" y="638688"/>
                      <a:pt x="37589" y="630445"/>
                      <a:pt x="22916" y="615772"/>
                    </a:cubicBezTo>
                    <a:cubicBezTo>
                      <a:pt x="8243" y="601099"/>
                      <a:pt x="0" y="581199"/>
                      <a:pt x="0" y="560448"/>
                    </a:cubicBezTo>
                    <a:lnTo>
                      <a:pt x="0" y="78240"/>
                    </a:lnTo>
                    <a:cubicBezTo>
                      <a:pt x="0" y="35029"/>
                      <a:pt x="35029" y="0"/>
                      <a:pt x="78240" y="0"/>
                    </a:cubicBezTo>
                    <a:close/>
                  </a:path>
                </a:pathLst>
              </a:custGeom>
              <a:solidFill>
                <a:srgbClr val="FBD86A"/>
              </a:solidFill>
              <a:ln cap="rnd">
                <a:noFill/>
                <a:prstDash val="solid"/>
                <a:round/>
              </a:ln>
            </p:spPr>
          </p:sp>
          <p:sp>
            <p:nvSpPr>
              <p:cNvPr id="37" name="TextBox 37"/>
              <p:cNvSpPr txBox="1"/>
              <p:nvPr/>
            </p:nvSpPr>
            <p:spPr>
              <a:xfrm>
                <a:off x="0" y="-66675"/>
                <a:ext cx="1424545"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8" name="Group 38"/>
            <p:cNvGrpSpPr/>
            <p:nvPr/>
          </p:nvGrpSpPr>
          <p:grpSpPr>
            <a:xfrm>
              <a:off x="107003" y="5054808"/>
              <a:ext cx="3314679" cy="1946720"/>
              <a:chOff x="0" y="0"/>
              <a:chExt cx="967293" cy="568094"/>
            </a:xfrm>
          </p:grpSpPr>
          <p:sp>
            <p:nvSpPr>
              <p:cNvPr id="39" name="Freeform 3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chemeClr val="bg1"/>
                </a:solidFill>
                <a:prstDash val="lgDash"/>
                <a:round/>
              </a:ln>
            </p:spPr>
          </p:sp>
          <p:sp>
            <p:nvSpPr>
              <p:cNvPr id="40" name="TextBox 40"/>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1" name="Freeform 41"/>
            <p:cNvSpPr/>
            <p:nvPr/>
          </p:nvSpPr>
          <p:spPr>
            <a:xfrm>
              <a:off x="1057907" y="5246497"/>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42" name="Group 42"/>
            <p:cNvGrpSpPr/>
            <p:nvPr/>
          </p:nvGrpSpPr>
          <p:grpSpPr>
            <a:xfrm>
              <a:off x="4337282" y="0"/>
              <a:ext cx="18530265" cy="12056454"/>
              <a:chOff x="0" y="0"/>
              <a:chExt cx="5407522" cy="3518327"/>
            </a:xfrm>
          </p:grpSpPr>
          <p:sp>
            <p:nvSpPr>
              <p:cNvPr id="43" name="Freeform 43"/>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44" name="TextBox 44"/>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4666487" y="284175"/>
              <a:ext cx="17871855" cy="11488105"/>
              <a:chOff x="0" y="0"/>
              <a:chExt cx="5215384" cy="3352471"/>
            </a:xfrm>
          </p:grpSpPr>
          <p:sp>
            <p:nvSpPr>
              <p:cNvPr id="46" name="Freeform 46"/>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47" name="TextBox 47"/>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8" name="AutoShape 48"/>
            <p:cNvSpPr/>
            <p:nvPr/>
          </p:nvSpPr>
          <p:spPr>
            <a:xfrm flipV="1">
              <a:off x="4666532" y="3209804"/>
              <a:ext cx="17871803" cy="25400"/>
            </a:xfrm>
            <a:prstGeom prst="line">
              <a:avLst/>
            </a:prstGeom>
            <a:ln w="63500" cap="flat">
              <a:solidFill>
                <a:srgbClr val="19274F"/>
              </a:solidFill>
              <a:prstDash val="solid"/>
              <a:headEnd type="none" w="sm" len="sm"/>
              <a:tailEnd type="none" w="sm" len="sm"/>
            </a:ln>
          </p:spPr>
        </p:sp>
      </p:grpSp>
      <p:grpSp>
        <p:nvGrpSpPr>
          <p:cNvPr id="18" name="Group 18"/>
          <p:cNvGrpSpPr/>
          <p:nvPr/>
        </p:nvGrpSpPr>
        <p:grpSpPr>
          <a:xfrm>
            <a:off x="568670" y="6001600"/>
            <a:ext cx="2646513" cy="1812832"/>
            <a:chOff x="0" y="-228479"/>
            <a:chExt cx="3528684" cy="2417109"/>
          </a:xfrm>
        </p:grpSpPr>
        <p:sp>
          <p:nvSpPr>
            <p:cNvPr id="21" name="TextBox 21"/>
            <p:cNvSpPr txBox="1"/>
            <p:nvPr/>
          </p:nvSpPr>
          <p:spPr>
            <a:xfrm>
              <a:off x="0" y="-228479"/>
              <a:ext cx="3528684" cy="241710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bg1"/>
              </a:solidFill>
              <a:ln w="38100" cap="rnd">
                <a:solidFill>
                  <a:schemeClr val="tx1">
                    <a:lumMod val="85000"/>
                    <a:lumOff val="15000"/>
                  </a:schemeClr>
                </a:solidFill>
                <a:prstDash val="lgDash"/>
                <a:round/>
              </a:ln>
            </p:spPr>
          </p:sp>
          <p:sp>
            <p:nvSpPr>
              <p:cNvPr id="24" name="TextBox 2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25" name="Freeform 25"/>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58" name="Title 57">
            <a:extLst>
              <a:ext uri="{FF2B5EF4-FFF2-40B4-BE49-F238E27FC236}">
                <a16:creationId xmlns:a16="http://schemas.microsoft.com/office/drawing/2014/main" id="{3AD54D36-7C45-E68F-526C-EE35A6DB4B8E}"/>
              </a:ext>
            </a:extLst>
          </p:cNvPr>
          <p:cNvSpPr>
            <a:spLocks noGrp="1"/>
          </p:cNvSpPr>
          <p:nvPr>
            <p:ph type="title"/>
          </p:nvPr>
        </p:nvSpPr>
        <p:spPr>
          <a:xfrm>
            <a:off x="4443662" y="1329481"/>
            <a:ext cx="12696767" cy="1143000"/>
          </a:xfrm>
        </p:spPr>
        <p:txBody>
          <a:bodyPr>
            <a:normAutofit/>
          </a:bodyPr>
          <a:lstStyle/>
          <a:p>
            <a:r>
              <a:rPr lang="vi-VN" sz="4800" b="1" dirty="0">
                <a:solidFill>
                  <a:srgbClr val="375CD1"/>
                </a:solidFill>
                <a:latin typeface="Arial" panose="020B0604020202020204" pitchFamily="34" charset="0"/>
                <a:cs typeface="Arial" panose="020B0604020202020204" pitchFamily="34" charset="0"/>
              </a:rPr>
              <a:t>Gợi ý thực hiện câu 1</a:t>
            </a:r>
          </a:p>
        </p:txBody>
      </p:sp>
      <p:sp>
        <p:nvSpPr>
          <p:cNvPr id="60" name="TextBox 59">
            <a:extLst>
              <a:ext uri="{FF2B5EF4-FFF2-40B4-BE49-F238E27FC236}">
                <a16:creationId xmlns:a16="http://schemas.microsoft.com/office/drawing/2014/main" id="{C17ED414-EC5E-94DE-3477-0733FBC04F52}"/>
              </a:ext>
            </a:extLst>
          </p:cNvPr>
          <p:cNvSpPr txBox="1"/>
          <p:nvPr/>
        </p:nvSpPr>
        <p:spPr>
          <a:xfrm>
            <a:off x="4528452" y="3506218"/>
            <a:ext cx="12555874" cy="5045164"/>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a) Thông tin trên website thường được phân loại, sắp xếp thành danh mục để dễ tìm.</a:t>
            </a:r>
            <a:endParaRPr lang="vi-VN" sz="4400" dirty="0">
              <a:effectLst/>
              <a:latin typeface="Arial" panose="020B0604020202020204" pitchFamily="34" charset="0"/>
              <a:cs typeface="Arial" panose="020B0604020202020204" pitchFamily="34" charset="0"/>
            </a:endParaRPr>
          </a:p>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b) Các website cung cấp công cụ tìm kiếm để tìm thông tin trên website đó. Ví dụ, khi biết tên truyện ta có thể sử dụng công cụ tìm kiếm để tìm.</a:t>
            </a:r>
            <a:endParaRPr lang="vi-VN" sz="44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animEffect transition="in" filter="wipe(left)">
                                      <p:cBhvr>
                                        <p:cTn id="7" dur="500"/>
                                        <p:tgtEl>
                                          <p:spTgt spid="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
                                            <p:txEl>
                                              <p:pRg st="1" end="1"/>
                                            </p:txEl>
                                          </p:spTgt>
                                        </p:tgtEl>
                                        <p:attrNameLst>
                                          <p:attrName>style.visibility</p:attrName>
                                        </p:attrNameLst>
                                      </p:cBhvr>
                                      <p:to>
                                        <p:strVal val="visible"/>
                                      </p:to>
                                    </p:set>
                                    <p:animEffect transition="in" filter="wipe(left)">
                                      <p:cBhvr>
                                        <p:cTn id="12" dur="500"/>
                                        <p:tgtEl>
                                          <p:spTgt spid="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450971"/>
            <a:ext cx="2670842" cy="5521096"/>
            <a:chOff x="0" y="-228479"/>
            <a:chExt cx="3561122" cy="7361460"/>
          </a:xfrm>
        </p:grpSpPr>
        <p:grpSp>
          <p:nvGrpSpPr>
            <p:cNvPr id="3" name="Group 3"/>
            <p:cNvGrpSpPr/>
            <p:nvPr/>
          </p:nvGrpSpPr>
          <p:grpSpPr>
            <a:xfrm>
              <a:off x="0" y="-228479"/>
              <a:ext cx="3561122" cy="7361460"/>
              <a:chOff x="0" y="-66675"/>
              <a:chExt cx="1039210" cy="2148228"/>
            </a:xfrm>
          </p:grpSpPr>
          <p:sp>
            <p:nvSpPr>
              <p:cNvPr id="4" name="Freeform 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5" name="TextBox 5"/>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sp>
            <p:nvSpPr>
              <p:cNvPr id="57" name="Freeform 4">
                <a:extLst>
                  <a:ext uri="{FF2B5EF4-FFF2-40B4-BE49-F238E27FC236}">
                    <a16:creationId xmlns:a16="http://schemas.microsoft.com/office/drawing/2014/main" id="{D83D494D-5B4B-BEDF-57BB-427953A4FD57}"/>
                  </a:ext>
                </a:extLst>
              </p:cNvPr>
              <p:cNvSpPr/>
              <p:nvPr/>
            </p:nvSpPr>
            <p:spPr>
              <a:xfrm>
                <a:off x="9466" y="1442865"/>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grpSp>
        <p:grpSp>
          <p:nvGrpSpPr>
            <p:cNvPr id="6" name="Group 6"/>
            <p:cNvGrpSpPr/>
            <p:nvPr/>
          </p:nvGrpSpPr>
          <p:grpSpPr>
            <a:xfrm>
              <a:off x="107003" y="120955"/>
              <a:ext cx="3314679" cy="1946720"/>
              <a:chOff x="0" y="0"/>
              <a:chExt cx="967293" cy="568094"/>
            </a:xfrm>
          </p:grpSpPr>
          <p:sp>
            <p:nvSpPr>
              <p:cNvPr id="7" name="Freeform 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8" name="TextBox 8"/>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9" name="Freeform 9"/>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568670" y="2472481"/>
            <a:ext cx="2646513" cy="1641473"/>
            <a:chOff x="0" y="0"/>
            <a:chExt cx="3528684" cy="2188630"/>
          </a:xfrm>
        </p:grpSpPr>
        <p:grpSp>
          <p:nvGrpSpPr>
            <p:cNvPr id="11" name="Group 11"/>
            <p:cNvGrpSpPr/>
            <p:nvPr/>
          </p:nvGrpSpPr>
          <p:grpSpPr>
            <a:xfrm>
              <a:off x="0" y="0"/>
              <a:ext cx="3528684" cy="2188630"/>
              <a:chOff x="0" y="0"/>
              <a:chExt cx="1029744" cy="638688"/>
            </a:xfrm>
          </p:grpSpPr>
          <p:sp>
            <p:nvSpPr>
              <p:cNvPr id="12" name="Freeform 12"/>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13" name="TextBox 13"/>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14" name="Group 14"/>
            <p:cNvGrpSpPr/>
            <p:nvPr/>
          </p:nvGrpSpPr>
          <p:grpSpPr>
            <a:xfrm>
              <a:off x="107003" y="120955"/>
              <a:ext cx="3314679" cy="1946720"/>
              <a:chOff x="0" y="0"/>
              <a:chExt cx="967293" cy="568094"/>
            </a:xfrm>
          </p:grpSpPr>
          <p:sp>
            <p:nvSpPr>
              <p:cNvPr id="15" name="Freeform 15"/>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16" name="TextBox 16"/>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7" name="Freeform 17"/>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6" name="Group 26"/>
          <p:cNvGrpSpPr/>
          <p:nvPr/>
        </p:nvGrpSpPr>
        <p:grpSpPr>
          <a:xfrm>
            <a:off x="568670" y="8023198"/>
            <a:ext cx="2646513" cy="1641473"/>
            <a:chOff x="0" y="0"/>
            <a:chExt cx="3528684" cy="2188630"/>
          </a:xfrm>
        </p:grpSpPr>
        <p:grpSp>
          <p:nvGrpSpPr>
            <p:cNvPr id="27" name="Group 27"/>
            <p:cNvGrpSpPr/>
            <p:nvPr/>
          </p:nvGrpSpPr>
          <p:grpSpPr>
            <a:xfrm>
              <a:off x="0" y="0"/>
              <a:ext cx="3528684" cy="2188630"/>
              <a:chOff x="0" y="0"/>
              <a:chExt cx="1029744" cy="638688"/>
            </a:xfrm>
          </p:grpSpPr>
          <p:sp>
            <p:nvSpPr>
              <p:cNvPr id="28" name="Freeform 28"/>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9" name="TextBox 29"/>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107003" y="120955"/>
              <a:ext cx="3314679" cy="1946720"/>
              <a:chOff x="0" y="0"/>
              <a:chExt cx="967293" cy="568094"/>
            </a:xfrm>
          </p:grpSpPr>
          <p:sp>
            <p:nvSpPr>
              <p:cNvPr id="31" name="Freeform 31"/>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2" name="TextBox 32"/>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33" name="Freeform 33"/>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grpSp>
        <p:nvGrpSpPr>
          <p:cNvPr id="34" name="Group 34"/>
          <p:cNvGrpSpPr/>
          <p:nvPr/>
        </p:nvGrpSpPr>
        <p:grpSpPr>
          <a:xfrm>
            <a:off x="568670" y="622330"/>
            <a:ext cx="17150660" cy="9042341"/>
            <a:chOff x="0" y="0"/>
            <a:chExt cx="22867547" cy="12056454"/>
          </a:xfrm>
        </p:grpSpPr>
        <p:grpSp>
          <p:nvGrpSpPr>
            <p:cNvPr id="35" name="Group 35"/>
            <p:cNvGrpSpPr/>
            <p:nvPr/>
          </p:nvGrpSpPr>
          <p:grpSpPr>
            <a:xfrm>
              <a:off x="0" y="4705374"/>
              <a:ext cx="4881569" cy="4891569"/>
              <a:chOff x="0" y="-66675"/>
              <a:chExt cx="1424545" cy="1427462"/>
            </a:xfrm>
          </p:grpSpPr>
          <p:sp>
            <p:nvSpPr>
              <p:cNvPr id="36" name="Freeform 36"/>
              <p:cNvSpPr/>
              <p:nvPr/>
            </p:nvSpPr>
            <p:spPr>
              <a:xfrm>
                <a:off x="0" y="722099"/>
                <a:ext cx="1424545" cy="638688"/>
              </a:xfrm>
              <a:custGeom>
                <a:avLst/>
                <a:gdLst/>
                <a:ahLst/>
                <a:cxnLst/>
                <a:rect l="l" t="t" r="r" b="b"/>
                <a:pathLst>
                  <a:path w="1424545" h="638688">
                    <a:moveTo>
                      <a:pt x="78240" y="0"/>
                    </a:moveTo>
                    <a:lnTo>
                      <a:pt x="1346304" y="0"/>
                    </a:lnTo>
                    <a:cubicBezTo>
                      <a:pt x="1389515" y="0"/>
                      <a:pt x="1424545" y="35029"/>
                      <a:pt x="1424545" y="78240"/>
                    </a:cubicBezTo>
                    <a:lnTo>
                      <a:pt x="1424545" y="560448"/>
                    </a:lnTo>
                    <a:cubicBezTo>
                      <a:pt x="1424545" y="603659"/>
                      <a:pt x="1389515" y="638688"/>
                      <a:pt x="1346304" y="638688"/>
                    </a:cubicBezTo>
                    <a:lnTo>
                      <a:pt x="78240" y="638688"/>
                    </a:lnTo>
                    <a:cubicBezTo>
                      <a:pt x="57490" y="638688"/>
                      <a:pt x="37589" y="630445"/>
                      <a:pt x="22916" y="615772"/>
                    </a:cubicBezTo>
                    <a:cubicBezTo>
                      <a:pt x="8243" y="601099"/>
                      <a:pt x="0" y="581199"/>
                      <a:pt x="0" y="560448"/>
                    </a:cubicBezTo>
                    <a:lnTo>
                      <a:pt x="0" y="78240"/>
                    </a:lnTo>
                    <a:cubicBezTo>
                      <a:pt x="0" y="35029"/>
                      <a:pt x="35029" y="0"/>
                      <a:pt x="78240" y="0"/>
                    </a:cubicBezTo>
                    <a:close/>
                  </a:path>
                </a:pathLst>
              </a:custGeom>
              <a:solidFill>
                <a:srgbClr val="FBD86A"/>
              </a:solidFill>
              <a:ln cap="rnd">
                <a:noFill/>
                <a:prstDash val="solid"/>
                <a:round/>
              </a:ln>
            </p:spPr>
          </p:sp>
          <p:sp>
            <p:nvSpPr>
              <p:cNvPr id="37" name="TextBox 37"/>
              <p:cNvSpPr txBox="1"/>
              <p:nvPr/>
            </p:nvSpPr>
            <p:spPr>
              <a:xfrm>
                <a:off x="0" y="-66675"/>
                <a:ext cx="1424545"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8" name="Group 38"/>
            <p:cNvGrpSpPr/>
            <p:nvPr/>
          </p:nvGrpSpPr>
          <p:grpSpPr>
            <a:xfrm>
              <a:off x="107003" y="5054808"/>
              <a:ext cx="3314679" cy="1946720"/>
              <a:chOff x="0" y="0"/>
              <a:chExt cx="967293" cy="568094"/>
            </a:xfrm>
          </p:grpSpPr>
          <p:sp>
            <p:nvSpPr>
              <p:cNvPr id="39" name="Freeform 3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chemeClr val="bg1"/>
                </a:solidFill>
                <a:prstDash val="lgDash"/>
                <a:round/>
              </a:ln>
            </p:spPr>
          </p:sp>
          <p:sp>
            <p:nvSpPr>
              <p:cNvPr id="40" name="TextBox 40"/>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1" name="Freeform 41"/>
            <p:cNvSpPr/>
            <p:nvPr/>
          </p:nvSpPr>
          <p:spPr>
            <a:xfrm>
              <a:off x="1057907" y="5246497"/>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42" name="Group 42"/>
            <p:cNvGrpSpPr/>
            <p:nvPr/>
          </p:nvGrpSpPr>
          <p:grpSpPr>
            <a:xfrm>
              <a:off x="4337282" y="0"/>
              <a:ext cx="18530265" cy="12056454"/>
              <a:chOff x="0" y="0"/>
              <a:chExt cx="5407522" cy="3518327"/>
            </a:xfrm>
          </p:grpSpPr>
          <p:sp>
            <p:nvSpPr>
              <p:cNvPr id="43" name="Freeform 43"/>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44" name="TextBox 44"/>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4666487" y="284175"/>
              <a:ext cx="17871855" cy="11488105"/>
              <a:chOff x="0" y="0"/>
              <a:chExt cx="5215384" cy="3352471"/>
            </a:xfrm>
          </p:grpSpPr>
          <p:sp>
            <p:nvSpPr>
              <p:cNvPr id="46" name="Freeform 46"/>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47" name="TextBox 47"/>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8" name="AutoShape 48"/>
            <p:cNvSpPr/>
            <p:nvPr/>
          </p:nvSpPr>
          <p:spPr>
            <a:xfrm flipV="1">
              <a:off x="4666532" y="3209804"/>
              <a:ext cx="17871803" cy="25400"/>
            </a:xfrm>
            <a:prstGeom prst="line">
              <a:avLst/>
            </a:prstGeom>
            <a:ln w="63500" cap="flat">
              <a:solidFill>
                <a:srgbClr val="19274F"/>
              </a:solidFill>
              <a:prstDash val="solid"/>
              <a:headEnd type="none" w="sm" len="sm"/>
              <a:tailEnd type="none" w="sm" len="sm"/>
            </a:ln>
          </p:spPr>
        </p:sp>
      </p:grpSp>
      <p:grpSp>
        <p:nvGrpSpPr>
          <p:cNvPr id="18" name="Group 18"/>
          <p:cNvGrpSpPr/>
          <p:nvPr/>
        </p:nvGrpSpPr>
        <p:grpSpPr>
          <a:xfrm>
            <a:off x="568670" y="6001600"/>
            <a:ext cx="2646513" cy="1812832"/>
            <a:chOff x="0" y="-228479"/>
            <a:chExt cx="3528684" cy="2417109"/>
          </a:xfrm>
        </p:grpSpPr>
        <p:sp>
          <p:nvSpPr>
            <p:cNvPr id="21" name="TextBox 21"/>
            <p:cNvSpPr txBox="1"/>
            <p:nvPr/>
          </p:nvSpPr>
          <p:spPr>
            <a:xfrm>
              <a:off x="0" y="-228479"/>
              <a:ext cx="3528684" cy="241710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chemeClr val="bg1"/>
              </a:solidFill>
              <a:ln w="38100" cap="rnd">
                <a:solidFill>
                  <a:schemeClr val="tx1">
                    <a:lumMod val="85000"/>
                    <a:lumOff val="15000"/>
                  </a:schemeClr>
                </a:solidFill>
                <a:prstDash val="lgDash"/>
                <a:round/>
              </a:ln>
            </p:spPr>
          </p:sp>
          <p:sp>
            <p:nvSpPr>
              <p:cNvPr id="24" name="TextBox 2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25" name="Freeform 25"/>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58" name="Title 57">
            <a:extLst>
              <a:ext uri="{FF2B5EF4-FFF2-40B4-BE49-F238E27FC236}">
                <a16:creationId xmlns:a16="http://schemas.microsoft.com/office/drawing/2014/main" id="{3AD54D36-7C45-E68F-526C-EE35A6DB4B8E}"/>
              </a:ext>
            </a:extLst>
          </p:cNvPr>
          <p:cNvSpPr>
            <a:spLocks noGrp="1"/>
          </p:cNvSpPr>
          <p:nvPr>
            <p:ph type="title"/>
          </p:nvPr>
        </p:nvSpPr>
        <p:spPr>
          <a:xfrm>
            <a:off x="4443662" y="1329481"/>
            <a:ext cx="12696767" cy="1143000"/>
          </a:xfrm>
        </p:spPr>
        <p:txBody>
          <a:bodyPr>
            <a:normAutofit/>
          </a:bodyPr>
          <a:lstStyle/>
          <a:p>
            <a:r>
              <a:rPr lang="vi-VN" sz="4800" b="1" dirty="0">
                <a:solidFill>
                  <a:srgbClr val="375CD1"/>
                </a:solidFill>
                <a:latin typeface="Arial" panose="020B0604020202020204" pitchFamily="34" charset="0"/>
                <a:cs typeface="Arial" panose="020B0604020202020204" pitchFamily="34" charset="0"/>
              </a:rPr>
              <a:t>Gợi ý thực hiện câu 2</a:t>
            </a:r>
          </a:p>
        </p:txBody>
      </p:sp>
      <p:sp>
        <p:nvSpPr>
          <p:cNvPr id="60" name="TextBox 59">
            <a:extLst>
              <a:ext uri="{FF2B5EF4-FFF2-40B4-BE49-F238E27FC236}">
                <a16:creationId xmlns:a16="http://schemas.microsoft.com/office/drawing/2014/main" id="{C17ED414-EC5E-94DE-3477-0733FBC04F52}"/>
              </a:ext>
            </a:extLst>
          </p:cNvPr>
          <p:cNvSpPr txBox="1"/>
          <p:nvPr/>
        </p:nvSpPr>
        <p:spPr>
          <a:xfrm>
            <a:off x="4641393" y="3506218"/>
            <a:ext cx="12397448" cy="551824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Truy cập vào mục “Truyện dân gian” trong danh mục phân loại.</a:t>
            </a:r>
          </a:p>
          <a:p>
            <a:pPr algn="just">
              <a:lnSpc>
                <a:spcPct val="150000"/>
              </a:lnSpc>
            </a:pPr>
            <a:r>
              <a:rPr lang="vi-VN" sz="4000" dirty="0">
                <a:latin typeface="Arial" panose="020B0604020202020204" pitchFamily="34" charset="0"/>
                <a:cs typeface="Arial" panose="020B0604020202020204" pitchFamily="34" charset="0"/>
              </a:rPr>
              <a:t>b) Gõ từ khóa Gió Bắc và Mặt Trời vào ô tìm kiếm rồi nháy chuột vào nút </a:t>
            </a:r>
            <a:r>
              <a:rPr lang="vi-VN" sz="4000" b="1" dirty="0">
                <a:latin typeface="Arial" panose="020B0604020202020204" pitchFamily="34" charset="0"/>
                <a:cs typeface="Arial" panose="020B0604020202020204" pitchFamily="34" charset="0"/>
              </a:rPr>
              <a:t>Tìm kiếm</a:t>
            </a:r>
            <a:r>
              <a:rPr lang="vi-VN" sz="4000" dirty="0">
                <a:latin typeface="Arial" panose="020B0604020202020204" pitchFamily="34" charset="0"/>
                <a:cs typeface="Arial" panose="020B0604020202020204" pitchFamily="34" charset="0"/>
              </a:rPr>
              <a:t> hoặc gõ phím Enter.</a:t>
            </a:r>
          </a:p>
          <a:p>
            <a:pPr algn="just">
              <a:lnSpc>
                <a:spcPct val="150000"/>
              </a:lnSpc>
            </a:pPr>
            <a:r>
              <a:rPr lang="vi-VN" sz="4000" dirty="0">
                <a:latin typeface="Arial" panose="020B0604020202020204" pitchFamily="34" charset="0"/>
                <a:cs typeface="Arial" panose="020B0604020202020204" pitchFamily="34" charset="0"/>
              </a:rPr>
              <a:t>c) Truy cập vào mục “Trang chủ” trong danh mục phân loại.</a:t>
            </a:r>
          </a:p>
        </p:txBody>
      </p:sp>
    </p:spTree>
    <p:extLst>
      <p:ext uri="{BB962C8B-B14F-4D97-AF65-F5344CB8AC3E}">
        <p14:creationId xmlns:p14="http://schemas.microsoft.com/office/powerpoint/2010/main" val="13345048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animEffect transition="in" filter="wipe(left)">
                                      <p:cBhvr>
                                        <p:cTn id="7" dur="500"/>
                                        <p:tgtEl>
                                          <p:spTgt spid="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
                                            <p:txEl>
                                              <p:pRg st="1" end="1"/>
                                            </p:txEl>
                                          </p:spTgt>
                                        </p:tgtEl>
                                        <p:attrNameLst>
                                          <p:attrName>style.visibility</p:attrName>
                                        </p:attrNameLst>
                                      </p:cBhvr>
                                      <p:to>
                                        <p:strVal val="visible"/>
                                      </p:to>
                                    </p:set>
                                    <p:animEffect transition="in" filter="wipe(left)">
                                      <p:cBhvr>
                                        <p:cTn id="12" dur="500"/>
                                        <p:tgtEl>
                                          <p:spTgt spid="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
                                            <p:txEl>
                                              <p:pRg st="2" end="2"/>
                                            </p:txEl>
                                          </p:spTgt>
                                        </p:tgtEl>
                                        <p:attrNameLst>
                                          <p:attrName>style.visibility</p:attrName>
                                        </p:attrNameLst>
                                      </p:cBhvr>
                                      <p:to>
                                        <p:strVal val="visible"/>
                                      </p:to>
                                    </p:set>
                                    <p:animEffect transition="in" filter="wipe(left)">
                                      <p:cBhvr>
                                        <p:cTn id="17" dur="500"/>
                                        <p:tgtEl>
                                          <p:spTgt spid="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2646513" cy="1641473"/>
            <a:chOff x="0" y="0"/>
            <a:chExt cx="3528684" cy="2188630"/>
          </a:xfrm>
        </p:grpSpPr>
        <p:grpSp>
          <p:nvGrpSpPr>
            <p:cNvPr id="3" name="Group 3"/>
            <p:cNvGrpSpPr/>
            <p:nvPr/>
          </p:nvGrpSpPr>
          <p:grpSpPr>
            <a:xfrm>
              <a:off x="0" y="0"/>
              <a:ext cx="3528684" cy="2188630"/>
              <a:chOff x="0" y="0"/>
              <a:chExt cx="1029744" cy="638688"/>
            </a:xfrm>
          </p:grpSpPr>
          <p:sp>
            <p:nvSpPr>
              <p:cNvPr id="4" name="Freeform 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5" name="TextBox 5"/>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07003" y="120955"/>
              <a:ext cx="3314679" cy="1946720"/>
              <a:chOff x="0" y="0"/>
              <a:chExt cx="967293" cy="568094"/>
            </a:xfrm>
          </p:grpSpPr>
          <p:sp>
            <p:nvSpPr>
              <p:cNvPr id="7" name="Freeform 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8" name="TextBox 8"/>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9" name="Freeform 9"/>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568670" y="2472481"/>
            <a:ext cx="2646513" cy="1641473"/>
            <a:chOff x="0" y="0"/>
            <a:chExt cx="3528684" cy="2188630"/>
          </a:xfrm>
        </p:grpSpPr>
        <p:grpSp>
          <p:nvGrpSpPr>
            <p:cNvPr id="11" name="Group 11"/>
            <p:cNvGrpSpPr/>
            <p:nvPr/>
          </p:nvGrpSpPr>
          <p:grpSpPr>
            <a:xfrm>
              <a:off x="0" y="0"/>
              <a:ext cx="3528684" cy="2188630"/>
              <a:chOff x="0" y="0"/>
              <a:chExt cx="1029744" cy="638688"/>
            </a:xfrm>
          </p:grpSpPr>
          <p:sp>
            <p:nvSpPr>
              <p:cNvPr id="12" name="Freeform 12"/>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13" name="TextBox 13"/>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14" name="Group 14"/>
            <p:cNvGrpSpPr/>
            <p:nvPr/>
          </p:nvGrpSpPr>
          <p:grpSpPr>
            <a:xfrm>
              <a:off x="107003" y="120955"/>
              <a:ext cx="3314679" cy="1946720"/>
              <a:chOff x="0" y="0"/>
              <a:chExt cx="967293" cy="568094"/>
            </a:xfrm>
          </p:grpSpPr>
          <p:sp>
            <p:nvSpPr>
              <p:cNvPr id="15" name="Freeform 15"/>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16" name="TextBox 16"/>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7" name="Freeform 17"/>
            <p:cNvSpPr/>
            <p:nvPr/>
          </p:nvSpPr>
          <p:spPr>
            <a:xfrm>
              <a:off x="956564" y="339706"/>
              <a:ext cx="1680434" cy="1509335"/>
            </a:xfrm>
            <a:custGeom>
              <a:avLst/>
              <a:gdLst/>
              <a:ahLst/>
              <a:cxnLst/>
              <a:rect l="l" t="t" r="r" b="b"/>
              <a:pathLst>
                <a:path w="1680434" h="1509335">
                  <a:moveTo>
                    <a:pt x="0" y="0"/>
                  </a:moveTo>
                  <a:lnTo>
                    <a:pt x="1680434" y="0"/>
                  </a:lnTo>
                  <a:lnTo>
                    <a:pt x="1680434" y="1509336"/>
                  </a:lnTo>
                  <a:lnTo>
                    <a:pt x="0" y="1509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8" name="Group 18"/>
          <p:cNvGrpSpPr/>
          <p:nvPr/>
        </p:nvGrpSpPr>
        <p:grpSpPr>
          <a:xfrm>
            <a:off x="568670" y="4322720"/>
            <a:ext cx="2646513" cy="1641473"/>
            <a:chOff x="0" y="0"/>
            <a:chExt cx="3528684" cy="2188630"/>
          </a:xfrm>
        </p:grpSpPr>
        <p:grpSp>
          <p:nvGrpSpPr>
            <p:cNvPr id="19" name="Group 19"/>
            <p:cNvGrpSpPr/>
            <p:nvPr/>
          </p:nvGrpSpPr>
          <p:grpSpPr>
            <a:xfrm>
              <a:off x="0" y="0"/>
              <a:ext cx="3528684" cy="2188630"/>
              <a:chOff x="0" y="0"/>
              <a:chExt cx="1029744" cy="638688"/>
            </a:xfrm>
          </p:grpSpPr>
          <p:sp>
            <p:nvSpPr>
              <p:cNvPr id="20" name="Freeform 2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1" name="TextBox 21"/>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4" name="TextBox 2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25" name="Freeform 25"/>
            <p:cNvSpPr/>
            <p:nvPr/>
          </p:nvSpPr>
          <p:spPr>
            <a:xfrm>
              <a:off x="1057907" y="312644"/>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6" name="Group 26"/>
          <p:cNvGrpSpPr/>
          <p:nvPr/>
        </p:nvGrpSpPr>
        <p:grpSpPr>
          <a:xfrm>
            <a:off x="568670" y="6172959"/>
            <a:ext cx="2646513" cy="1686222"/>
            <a:chOff x="0" y="0"/>
            <a:chExt cx="3528684" cy="2248295"/>
          </a:xfrm>
        </p:grpSpPr>
        <p:grpSp>
          <p:nvGrpSpPr>
            <p:cNvPr id="27" name="Group 27"/>
            <p:cNvGrpSpPr/>
            <p:nvPr/>
          </p:nvGrpSpPr>
          <p:grpSpPr>
            <a:xfrm>
              <a:off x="0" y="0"/>
              <a:ext cx="3528684" cy="2188630"/>
              <a:chOff x="0" y="0"/>
              <a:chExt cx="1029744" cy="638688"/>
            </a:xfrm>
          </p:grpSpPr>
          <p:sp>
            <p:nvSpPr>
              <p:cNvPr id="28" name="Freeform 28"/>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9" name="TextBox 29"/>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107003" y="120955"/>
              <a:ext cx="3314679" cy="1946720"/>
              <a:chOff x="0" y="0"/>
              <a:chExt cx="967293" cy="568094"/>
            </a:xfrm>
          </p:grpSpPr>
          <p:sp>
            <p:nvSpPr>
              <p:cNvPr id="31" name="Freeform 31"/>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2" name="TextBox 32"/>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33" name="Freeform 33"/>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34" name="Group 34"/>
          <p:cNvGrpSpPr/>
          <p:nvPr/>
        </p:nvGrpSpPr>
        <p:grpSpPr>
          <a:xfrm>
            <a:off x="568670" y="622330"/>
            <a:ext cx="17150660" cy="9042341"/>
            <a:chOff x="0" y="0"/>
            <a:chExt cx="22867547" cy="12056454"/>
          </a:xfrm>
        </p:grpSpPr>
        <p:grpSp>
          <p:nvGrpSpPr>
            <p:cNvPr id="35" name="Group 35"/>
            <p:cNvGrpSpPr/>
            <p:nvPr/>
          </p:nvGrpSpPr>
          <p:grpSpPr>
            <a:xfrm>
              <a:off x="0" y="9867824"/>
              <a:ext cx="5167610" cy="2188630"/>
              <a:chOff x="0" y="0"/>
              <a:chExt cx="1508018" cy="638688"/>
            </a:xfrm>
          </p:grpSpPr>
          <p:sp>
            <p:nvSpPr>
              <p:cNvPr id="36" name="Freeform 36"/>
              <p:cNvSpPr/>
              <p:nvPr/>
            </p:nvSpPr>
            <p:spPr>
              <a:xfrm>
                <a:off x="0" y="0"/>
                <a:ext cx="1508018" cy="638688"/>
              </a:xfrm>
              <a:custGeom>
                <a:avLst/>
                <a:gdLst/>
                <a:ahLst/>
                <a:cxnLst/>
                <a:rect l="l" t="t" r="r" b="b"/>
                <a:pathLst>
                  <a:path w="1508018" h="638688">
                    <a:moveTo>
                      <a:pt x="73909" y="0"/>
                    </a:moveTo>
                    <a:lnTo>
                      <a:pt x="1434108" y="0"/>
                    </a:lnTo>
                    <a:cubicBezTo>
                      <a:pt x="1453710" y="0"/>
                      <a:pt x="1472509" y="7787"/>
                      <a:pt x="1486370" y="21648"/>
                    </a:cubicBezTo>
                    <a:cubicBezTo>
                      <a:pt x="1500231" y="35508"/>
                      <a:pt x="1508018" y="54307"/>
                      <a:pt x="1508018" y="73909"/>
                    </a:cubicBezTo>
                    <a:lnTo>
                      <a:pt x="1508018" y="564779"/>
                    </a:lnTo>
                    <a:cubicBezTo>
                      <a:pt x="1508018" y="584381"/>
                      <a:pt x="1500231" y="603180"/>
                      <a:pt x="1486370" y="617041"/>
                    </a:cubicBezTo>
                    <a:cubicBezTo>
                      <a:pt x="1472509" y="630902"/>
                      <a:pt x="1453710" y="638688"/>
                      <a:pt x="1434108" y="638688"/>
                    </a:cubicBezTo>
                    <a:lnTo>
                      <a:pt x="73909" y="638688"/>
                    </a:lnTo>
                    <a:cubicBezTo>
                      <a:pt x="54307" y="638688"/>
                      <a:pt x="35508" y="630902"/>
                      <a:pt x="21648" y="617041"/>
                    </a:cubicBezTo>
                    <a:cubicBezTo>
                      <a:pt x="7787" y="603180"/>
                      <a:pt x="0" y="584381"/>
                      <a:pt x="0" y="564779"/>
                    </a:cubicBezTo>
                    <a:lnTo>
                      <a:pt x="0" y="73909"/>
                    </a:lnTo>
                    <a:cubicBezTo>
                      <a:pt x="0" y="54307"/>
                      <a:pt x="7787" y="35508"/>
                      <a:pt x="21648" y="21648"/>
                    </a:cubicBezTo>
                    <a:cubicBezTo>
                      <a:pt x="35508" y="7787"/>
                      <a:pt x="54307" y="0"/>
                      <a:pt x="73909" y="0"/>
                    </a:cubicBezTo>
                    <a:close/>
                  </a:path>
                </a:pathLst>
              </a:custGeom>
              <a:solidFill>
                <a:srgbClr val="FBD86A"/>
              </a:solidFill>
              <a:ln cap="rnd">
                <a:noFill/>
                <a:prstDash val="solid"/>
                <a:round/>
              </a:ln>
            </p:spPr>
          </p:sp>
          <p:sp>
            <p:nvSpPr>
              <p:cNvPr id="37" name="TextBox 37"/>
              <p:cNvSpPr txBox="1"/>
              <p:nvPr/>
            </p:nvSpPr>
            <p:spPr>
              <a:xfrm>
                <a:off x="0" y="-66675"/>
                <a:ext cx="1508018" cy="70536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8" name="Group 38"/>
            <p:cNvGrpSpPr/>
            <p:nvPr/>
          </p:nvGrpSpPr>
          <p:grpSpPr>
            <a:xfrm>
              <a:off x="107003" y="9988779"/>
              <a:ext cx="3314679" cy="1946720"/>
              <a:chOff x="0" y="0"/>
              <a:chExt cx="967293" cy="568094"/>
            </a:xfrm>
          </p:grpSpPr>
          <p:sp>
            <p:nvSpPr>
              <p:cNvPr id="39" name="Freeform 3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40" name="TextBox 40"/>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41" name="Freeform 41"/>
            <p:cNvSpPr/>
            <p:nvPr/>
          </p:nvSpPr>
          <p:spPr>
            <a:xfrm>
              <a:off x="655730" y="10251688"/>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nvGrpSpPr>
            <p:cNvPr id="42" name="Group 42"/>
            <p:cNvGrpSpPr/>
            <p:nvPr/>
          </p:nvGrpSpPr>
          <p:grpSpPr>
            <a:xfrm>
              <a:off x="4337282" y="0"/>
              <a:ext cx="18530265" cy="12056454"/>
              <a:chOff x="0" y="0"/>
              <a:chExt cx="5407522" cy="3518327"/>
            </a:xfrm>
          </p:grpSpPr>
          <p:sp>
            <p:nvSpPr>
              <p:cNvPr id="43" name="Freeform 43"/>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44" name="TextBox 44"/>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5" name="Group 45"/>
            <p:cNvGrpSpPr/>
            <p:nvPr/>
          </p:nvGrpSpPr>
          <p:grpSpPr>
            <a:xfrm>
              <a:off x="4666487" y="2624107"/>
              <a:ext cx="17871855" cy="9148173"/>
              <a:chOff x="0" y="-226611"/>
              <a:chExt cx="5215384" cy="2669629"/>
            </a:xfrm>
          </p:grpSpPr>
          <p:sp>
            <p:nvSpPr>
              <p:cNvPr id="46" name="Freeform 46"/>
              <p:cNvSpPr/>
              <p:nvPr/>
            </p:nvSpPr>
            <p:spPr>
              <a:xfrm>
                <a:off x="0" y="-226611"/>
                <a:ext cx="5215384" cy="2573718"/>
              </a:xfrm>
              <a:custGeom>
                <a:avLst/>
                <a:gdLst/>
                <a:ahLst/>
                <a:cxnLst/>
                <a:rect l="l" t="t" r="r" b="b"/>
                <a:pathLst>
                  <a:path w="5215384" h="2443019">
                    <a:moveTo>
                      <a:pt x="17328" y="0"/>
                    </a:moveTo>
                    <a:lnTo>
                      <a:pt x="5198056" y="0"/>
                    </a:lnTo>
                    <a:cubicBezTo>
                      <a:pt x="5207626" y="0"/>
                      <a:pt x="5215384" y="7758"/>
                      <a:pt x="5215384" y="17328"/>
                    </a:cubicBezTo>
                    <a:lnTo>
                      <a:pt x="5215384" y="2425691"/>
                    </a:lnTo>
                    <a:cubicBezTo>
                      <a:pt x="5215384" y="2430287"/>
                      <a:pt x="5213558" y="2434694"/>
                      <a:pt x="5210308" y="2437943"/>
                    </a:cubicBezTo>
                    <a:cubicBezTo>
                      <a:pt x="5207059" y="2441193"/>
                      <a:pt x="5202651" y="2443019"/>
                      <a:pt x="5198056" y="2443019"/>
                    </a:cubicBezTo>
                    <a:lnTo>
                      <a:pt x="17328" y="2443019"/>
                    </a:lnTo>
                    <a:cubicBezTo>
                      <a:pt x="7758" y="2443019"/>
                      <a:pt x="0" y="2435261"/>
                      <a:pt x="0" y="2425691"/>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47" name="TextBox 47"/>
              <p:cNvSpPr txBox="1"/>
              <p:nvPr/>
            </p:nvSpPr>
            <p:spPr>
              <a:xfrm>
                <a:off x="0" y="-66675"/>
                <a:ext cx="5215384" cy="2509693"/>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sp>
        <p:nvSpPr>
          <p:cNvPr id="69" name="Title 68">
            <a:extLst>
              <a:ext uri="{FF2B5EF4-FFF2-40B4-BE49-F238E27FC236}">
                <a16:creationId xmlns:a16="http://schemas.microsoft.com/office/drawing/2014/main" id="{E64C9116-D288-B718-65B8-75DEE50A4C1F}"/>
              </a:ext>
            </a:extLst>
          </p:cNvPr>
          <p:cNvSpPr>
            <a:spLocks noGrp="1"/>
          </p:cNvSpPr>
          <p:nvPr>
            <p:ph type="title"/>
          </p:nvPr>
        </p:nvSpPr>
        <p:spPr>
          <a:xfrm>
            <a:off x="4068535" y="1158122"/>
            <a:ext cx="13403890" cy="1143000"/>
          </a:xfrm>
        </p:spPr>
        <p:txBody>
          <a:bodyPr>
            <a:normAutofit/>
          </a:bodyPr>
          <a:lstStyle/>
          <a:p>
            <a:r>
              <a:rPr lang="vi-VN" sz="6000" b="1" dirty="0">
                <a:latin typeface="Arial" panose="020B0604020202020204" pitchFamily="34" charset="0"/>
                <a:cs typeface="Arial" panose="020B0604020202020204" pitchFamily="34" charset="0"/>
              </a:rPr>
              <a:t>VẬN DỤNG</a:t>
            </a:r>
          </a:p>
        </p:txBody>
      </p:sp>
      <p:sp>
        <p:nvSpPr>
          <p:cNvPr id="71" name="TextBox 70">
            <a:extLst>
              <a:ext uri="{FF2B5EF4-FFF2-40B4-BE49-F238E27FC236}">
                <a16:creationId xmlns:a16="http://schemas.microsoft.com/office/drawing/2014/main" id="{A8F026F5-6293-7A69-8AB0-C09B254C6ABF}"/>
              </a:ext>
            </a:extLst>
          </p:cNvPr>
          <p:cNvSpPr txBox="1"/>
          <p:nvPr/>
        </p:nvSpPr>
        <p:spPr>
          <a:xfrm>
            <a:off x="4572000" y="2951481"/>
            <a:ext cx="12429907"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Hai HS sử dụng máy tính tìm kiếm thông tin trên website. </a:t>
            </a:r>
          </a:p>
          <a:p>
            <a:pPr marL="571500" indent="-571500" algn="just">
              <a:lnSpc>
                <a:spcPct val="150000"/>
              </a:lnSpc>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Trong đó, mỗi HS phụ trách một số mục trong danh mục phân loại, sắp xếp thông tin trên website.</a:t>
            </a:r>
          </a:p>
          <a:p>
            <a:pPr marL="571500" indent="-571500" algn="just">
              <a:lnSpc>
                <a:spcPct val="150000"/>
              </a:lnSpc>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Đối với mỗi mục được giao phụ trách, mỗi HS tìm và ghi vào vở (hoặc ghi vào tờ giấy) tên mục phân loại và các thông tin liên quan về hai bà mẹ Việt Nam anh hùng. </a:t>
            </a:r>
          </a:p>
          <a:p>
            <a:pPr marL="571500" indent="-571500" algn="just">
              <a:lnSpc>
                <a:spcPct val="150000"/>
              </a:lnSpc>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Chuyển kết quả cho bạn để ghi vào bảng nhóm.</a:t>
            </a:r>
            <a:endParaRPr lang="vi-VN" sz="36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wipe(left)">
                                      <p:cBhvr>
                                        <p:cTn id="7" dur="500"/>
                                        <p:tgtEl>
                                          <p:spTgt spid="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
                                            <p:txEl>
                                              <p:pRg st="1" end="1"/>
                                            </p:txEl>
                                          </p:spTgt>
                                        </p:tgtEl>
                                        <p:attrNameLst>
                                          <p:attrName>style.visibility</p:attrName>
                                        </p:attrNameLst>
                                      </p:cBhvr>
                                      <p:to>
                                        <p:strVal val="visible"/>
                                      </p:to>
                                    </p:set>
                                    <p:animEffect transition="in" filter="wipe(left)">
                                      <p:cBhvr>
                                        <p:cTn id="12" dur="500"/>
                                        <p:tgtEl>
                                          <p:spTgt spid="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
                                            <p:txEl>
                                              <p:pRg st="2" end="2"/>
                                            </p:txEl>
                                          </p:spTgt>
                                        </p:tgtEl>
                                        <p:attrNameLst>
                                          <p:attrName>style.visibility</p:attrName>
                                        </p:attrNameLst>
                                      </p:cBhvr>
                                      <p:to>
                                        <p:strVal val="visible"/>
                                      </p:to>
                                    </p:set>
                                    <p:animEffect transition="in" filter="wipe(left)">
                                      <p:cBhvr>
                                        <p:cTn id="17" dur="500"/>
                                        <p:tgtEl>
                                          <p:spTgt spid="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xEl>
                                              <p:pRg st="3" end="3"/>
                                            </p:txEl>
                                          </p:spTgt>
                                        </p:tgtEl>
                                        <p:attrNameLst>
                                          <p:attrName>style.visibility</p:attrName>
                                        </p:attrNameLst>
                                      </p:cBhvr>
                                      <p:to>
                                        <p:strVal val="visible"/>
                                      </p:to>
                                    </p:set>
                                    <p:animEffect transition="in" filter="wipe(left)">
                                      <p:cBhvr>
                                        <p:cTn id="22" dur="500"/>
                                        <p:tgtEl>
                                          <p:spTgt spid="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028700"/>
            <a:ext cx="16916400" cy="8229600"/>
            <a:chOff x="0" y="0"/>
            <a:chExt cx="6315241" cy="3202094"/>
          </a:xfrm>
        </p:grpSpPr>
        <p:sp>
          <p:nvSpPr>
            <p:cNvPr id="3" name="Freeform 3"/>
            <p:cNvSpPr/>
            <p:nvPr/>
          </p:nvSpPr>
          <p:spPr>
            <a:xfrm>
              <a:off x="0" y="0"/>
              <a:ext cx="6315241" cy="3202094"/>
            </a:xfrm>
            <a:custGeom>
              <a:avLst/>
              <a:gdLst/>
              <a:ahLst/>
              <a:cxnLst/>
              <a:rect l="l" t="t" r="r" b="b"/>
              <a:pathLst>
                <a:path w="6315241" h="3202094">
                  <a:moveTo>
                    <a:pt x="17649" y="0"/>
                  </a:moveTo>
                  <a:lnTo>
                    <a:pt x="6297592" y="0"/>
                  </a:lnTo>
                  <a:cubicBezTo>
                    <a:pt x="6302273" y="0"/>
                    <a:pt x="6306762" y="1859"/>
                    <a:pt x="6310072" y="5169"/>
                  </a:cubicBezTo>
                  <a:cubicBezTo>
                    <a:pt x="6313382" y="8479"/>
                    <a:pt x="6315241" y="12968"/>
                    <a:pt x="6315241" y="17649"/>
                  </a:cubicBezTo>
                  <a:lnTo>
                    <a:pt x="6315241" y="3184445"/>
                  </a:lnTo>
                  <a:cubicBezTo>
                    <a:pt x="6315241" y="3194192"/>
                    <a:pt x="6307340" y="3202094"/>
                    <a:pt x="6297592" y="3202094"/>
                  </a:cubicBezTo>
                  <a:lnTo>
                    <a:pt x="17649" y="3202094"/>
                  </a:lnTo>
                  <a:cubicBezTo>
                    <a:pt x="12968" y="3202094"/>
                    <a:pt x="8479" y="3200235"/>
                    <a:pt x="5169" y="3196925"/>
                  </a:cubicBezTo>
                  <a:cubicBezTo>
                    <a:pt x="1859" y="3193615"/>
                    <a:pt x="0" y="3189126"/>
                    <a:pt x="0" y="3184445"/>
                  </a:cubicBezTo>
                  <a:lnTo>
                    <a:pt x="0" y="17649"/>
                  </a:lnTo>
                  <a:cubicBezTo>
                    <a:pt x="0" y="12968"/>
                    <a:pt x="1859" y="8479"/>
                    <a:pt x="5169" y="5169"/>
                  </a:cubicBezTo>
                  <a:cubicBezTo>
                    <a:pt x="8479" y="1859"/>
                    <a:pt x="12968" y="0"/>
                    <a:pt x="17649" y="0"/>
                  </a:cubicBezTo>
                  <a:close/>
                </a:path>
              </a:pathLst>
            </a:custGeom>
            <a:solidFill>
              <a:srgbClr val="BCBEFA"/>
            </a:solidFill>
            <a:ln cap="rnd">
              <a:noFill/>
              <a:prstDash val="solid"/>
              <a:round/>
            </a:ln>
          </p:spPr>
        </p:sp>
        <p:sp>
          <p:nvSpPr>
            <p:cNvPr id="4" name="TextBox 4"/>
            <p:cNvSpPr txBox="1"/>
            <p:nvPr/>
          </p:nvSpPr>
          <p:spPr>
            <a:xfrm>
              <a:off x="0" y="-66675"/>
              <a:ext cx="6315241" cy="3268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6" name="Freeform 6"/>
          <p:cNvSpPr/>
          <p:nvPr/>
        </p:nvSpPr>
        <p:spPr>
          <a:xfrm>
            <a:off x="1083097" y="1389101"/>
            <a:ext cx="8829312" cy="7563225"/>
          </a:xfrm>
          <a:custGeom>
            <a:avLst/>
            <a:gdLst/>
            <a:ahLst/>
            <a:cxnLst/>
            <a:rect l="l" t="t" r="r" b="b"/>
            <a:pathLst>
              <a:path w="3022313" h="2942811">
                <a:moveTo>
                  <a:pt x="29901" y="0"/>
                </a:moveTo>
                <a:lnTo>
                  <a:pt x="2992412" y="0"/>
                </a:lnTo>
                <a:cubicBezTo>
                  <a:pt x="3000342" y="0"/>
                  <a:pt x="3007947" y="3150"/>
                  <a:pt x="3013555" y="8758"/>
                </a:cubicBezTo>
                <a:cubicBezTo>
                  <a:pt x="3019163" y="14365"/>
                  <a:pt x="3022313" y="21971"/>
                  <a:pt x="3022313" y="29901"/>
                </a:cubicBezTo>
                <a:lnTo>
                  <a:pt x="3022313" y="2912910"/>
                </a:lnTo>
                <a:cubicBezTo>
                  <a:pt x="3022313" y="2920841"/>
                  <a:pt x="3019163" y="2928446"/>
                  <a:pt x="3013555" y="2934053"/>
                </a:cubicBezTo>
                <a:cubicBezTo>
                  <a:pt x="3007947" y="2939661"/>
                  <a:pt x="3000342" y="2942811"/>
                  <a:pt x="2992412" y="2942811"/>
                </a:cubicBezTo>
                <a:lnTo>
                  <a:pt x="29901" y="2942811"/>
                </a:lnTo>
                <a:cubicBezTo>
                  <a:pt x="21971" y="2942811"/>
                  <a:pt x="14365" y="2939661"/>
                  <a:pt x="8758" y="2934053"/>
                </a:cubicBezTo>
                <a:cubicBezTo>
                  <a:pt x="3150" y="2928446"/>
                  <a:pt x="0" y="2920841"/>
                  <a:pt x="0" y="2912910"/>
                </a:cubicBezTo>
                <a:lnTo>
                  <a:pt x="0" y="29901"/>
                </a:lnTo>
                <a:cubicBezTo>
                  <a:pt x="0" y="21971"/>
                  <a:pt x="3150" y="14365"/>
                  <a:pt x="8758" y="8758"/>
                </a:cubicBezTo>
                <a:cubicBezTo>
                  <a:pt x="14365" y="3150"/>
                  <a:pt x="21971" y="0"/>
                  <a:pt x="29901" y="0"/>
                </a:cubicBezTo>
                <a:close/>
              </a:path>
            </a:pathLst>
          </a:custGeom>
          <a:solidFill>
            <a:srgbClr val="FBD86A"/>
          </a:solidFill>
          <a:ln w="47625" cap="rnd">
            <a:solidFill>
              <a:srgbClr val="FFFFFF"/>
            </a:solidFill>
            <a:prstDash val="solid"/>
            <a:round/>
          </a:ln>
        </p:spPr>
      </p:sp>
      <p:grpSp>
        <p:nvGrpSpPr>
          <p:cNvPr id="8" name="Group 8"/>
          <p:cNvGrpSpPr/>
          <p:nvPr/>
        </p:nvGrpSpPr>
        <p:grpSpPr>
          <a:xfrm>
            <a:off x="10231167" y="1361887"/>
            <a:ext cx="6802782" cy="7563225"/>
            <a:chOff x="0" y="0"/>
            <a:chExt cx="2894428" cy="2942811"/>
          </a:xfrm>
        </p:grpSpPr>
        <p:sp>
          <p:nvSpPr>
            <p:cNvPr id="9" name="Freeform 9"/>
            <p:cNvSpPr/>
            <p:nvPr/>
          </p:nvSpPr>
          <p:spPr>
            <a:xfrm>
              <a:off x="0" y="0"/>
              <a:ext cx="2894428" cy="2942811"/>
            </a:xfrm>
            <a:custGeom>
              <a:avLst/>
              <a:gdLst/>
              <a:ahLst/>
              <a:cxnLst/>
              <a:rect l="l" t="t" r="r" b="b"/>
              <a:pathLst>
                <a:path w="2894428" h="2942811">
                  <a:moveTo>
                    <a:pt x="31222" y="0"/>
                  </a:moveTo>
                  <a:lnTo>
                    <a:pt x="2863206" y="0"/>
                  </a:lnTo>
                  <a:cubicBezTo>
                    <a:pt x="2871487" y="0"/>
                    <a:pt x="2879428" y="3289"/>
                    <a:pt x="2885283" y="9145"/>
                  </a:cubicBezTo>
                  <a:cubicBezTo>
                    <a:pt x="2891139" y="15000"/>
                    <a:pt x="2894428" y="22942"/>
                    <a:pt x="2894428" y="31222"/>
                  </a:cubicBezTo>
                  <a:lnTo>
                    <a:pt x="2894428" y="2911589"/>
                  </a:lnTo>
                  <a:cubicBezTo>
                    <a:pt x="2894428" y="2919870"/>
                    <a:pt x="2891139" y="2927811"/>
                    <a:pt x="2885283" y="2933666"/>
                  </a:cubicBezTo>
                  <a:cubicBezTo>
                    <a:pt x="2879428" y="2939522"/>
                    <a:pt x="2871487" y="2942811"/>
                    <a:pt x="2863206" y="2942811"/>
                  </a:cubicBezTo>
                  <a:lnTo>
                    <a:pt x="31222" y="2942811"/>
                  </a:lnTo>
                  <a:cubicBezTo>
                    <a:pt x="22942" y="2942811"/>
                    <a:pt x="15000" y="2939522"/>
                    <a:pt x="9145" y="2933666"/>
                  </a:cubicBezTo>
                  <a:cubicBezTo>
                    <a:pt x="3289" y="2927811"/>
                    <a:pt x="0" y="2919870"/>
                    <a:pt x="0" y="2911589"/>
                  </a:cubicBezTo>
                  <a:lnTo>
                    <a:pt x="0" y="31222"/>
                  </a:lnTo>
                  <a:cubicBezTo>
                    <a:pt x="0" y="22942"/>
                    <a:pt x="3289" y="15000"/>
                    <a:pt x="9145" y="9145"/>
                  </a:cubicBezTo>
                  <a:cubicBezTo>
                    <a:pt x="15000" y="3289"/>
                    <a:pt x="22942" y="0"/>
                    <a:pt x="31222" y="0"/>
                  </a:cubicBezTo>
                  <a:close/>
                </a:path>
              </a:pathLst>
            </a:custGeom>
            <a:solidFill>
              <a:srgbClr val="FFFFFF"/>
            </a:solidFill>
            <a:ln w="47625" cap="rnd">
              <a:solidFill>
                <a:srgbClr val="19274F"/>
              </a:solidFill>
              <a:prstDash val="lgDash"/>
              <a:round/>
            </a:ln>
          </p:spPr>
        </p:sp>
        <p:sp>
          <p:nvSpPr>
            <p:cNvPr id="10" name="TextBox 10"/>
            <p:cNvSpPr txBox="1"/>
            <p:nvPr/>
          </p:nvSpPr>
          <p:spPr>
            <a:xfrm>
              <a:off x="0" y="-66675"/>
              <a:ext cx="2894428" cy="3009486"/>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11" name="Freeform 11"/>
          <p:cNvSpPr/>
          <p:nvPr/>
        </p:nvSpPr>
        <p:spPr>
          <a:xfrm>
            <a:off x="10383567" y="2598414"/>
            <a:ext cx="6312722" cy="5271123"/>
          </a:xfrm>
          <a:custGeom>
            <a:avLst/>
            <a:gdLst/>
            <a:ahLst/>
            <a:cxnLst/>
            <a:rect l="l" t="t" r="r" b="b"/>
            <a:pathLst>
              <a:path w="6967479" h="5817845">
                <a:moveTo>
                  <a:pt x="0" y="0"/>
                </a:moveTo>
                <a:lnTo>
                  <a:pt x="6967479" y="0"/>
                </a:lnTo>
                <a:lnTo>
                  <a:pt x="6967479" y="5817844"/>
                </a:lnTo>
                <a:lnTo>
                  <a:pt x="0" y="5817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itle 14">
            <a:extLst>
              <a:ext uri="{FF2B5EF4-FFF2-40B4-BE49-F238E27FC236}">
                <a16:creationId xmlns:a16="http://schemas.microsoft.com/office/drawing/2014/main" id="{05FB3ABE-0264-5CEE-EB64-FB784FB0621B}"/>
              </a:ext>
            </a:extLst>
          </p:cNvPr>
          <p:cNvSpPr>
            <a:spLocks noGrp="1"/>
          </p:cNvSpPr>
          <p:nvPr>
            <p:ph type="title"/>
          </p:nvPr>
        </p:nvSpPr>
        <p:spPr>
          <a:xfrm>
            <a:off x="1364051" y="1810657"/>
            <a:ext cx="8229600" cy="1143000"/>
          </a:xfrm>
        </p:spPr>
        <p:txBody>
          <a:bodyPr>
            <a:normAutofit/>
          </a:bodyPr>
          <a:lstStyle/>
          <a:p>
            <a:r>
              <a:rPr lang="vi-VN" sz="6000" b="1" dirty="0">
                <a:latin typeface="Arial" panose="020B0604020202020204" pitchFamily="34" charset="0"/>
                <a:cs typeface="Arial" panose="020B0604020202020204" pitchFamily="34" charset="0"/>
              </a:rPr>
              <a:t>HƯỚNG DẪN VỀ NHÀ</a:t>
            </a:r>
          </a:p>
        </p:txBody>
      </p:sp>
      <p:sp>
        <p:nvSpPr>
          <p:cNvPr id="16" name="Rectangle: Rounded Corners 15">
            <a:extLst>
              <a:ext uri="{FF2B5EF4-FFF2-40B4-BE49-F238E27FC236}">
                <a16:creationId xmlns:a16="http://schemas.microsoft.com/office/drawing/2014/main" id="{977B9C38-4DDD-43C9-EC55-6AF292B49E07}"/>
              </a:ext>
            </a:extLst>
          </p:cNvPr>
          <p:cNvSpPr/>
          <p:nvPr/>
        </p:nvSpPr>
        <p:spPr>
          <a:xfrm>
            <a:off x="1744111" y="3238500"/>
            <a:ext cx="7476090" cy="5257800"/>
          </a:xfrm>
          <a:prstGeom prst="roundRect">
            <a:avLst>
              <a:gd name="adj" fmla="val 10318"/>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 Ôn lại các kiến thức đã học ở Bài 2.</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 Đọc và chuẩn bị trước </a:t>
            </a:r>
            <a:r>
              <a:rPr lang="vi-VN" sz="4000" b="1" i="1" dirty="0">
                <a:effectLst/>
                <a:latin typeface="Arial" panose="020B0604020202020204" pitchFamily="34" charset="0"/>
                <a:ea typeface="Calibri" panose="020F0502020204030204" pitchFamily="34" charset="0"/>
                <a:cs typeface="Arial" panose="020B0604020202020204" pitchFamily="34" charset="0"/>
              </a:rPr>
              <a:t>Bài 3: Thông tin trong giải quyết vấn đề.</a:t>
            </a:r>
            <a:endParaRPr lang="vi-VN" sz="40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06148"/>
            <a:ext cx="3909810" cy="2425020"/>
            <a:chOff x="0" y="0"/>
            <a:chExt cx="5213080" cy="3233360"/>
          </a:xfrm>
        </p:grpSpPr>
        <p:sp>
          <p:nvSpPr>
            <p:cNvPr id="4" name="Freeform 4"/>
            <p:cNvSpPr/>
            <p:nvPr/>
          </p:nvSpPr>
          <p:spPr>
            <a:xfrm>
              <a:off x="0" y="0"/>
              <a:ext cx="5213080" cy="323336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grpSp>
          <p:nvGrpSpPr>
            <p:cNvPr id="6" name="Group 6"/>
            <p:cNvGrpSpPr/>
            <p:nvPr/>
          </p:nvGrpSpPr>
          <p:grpSpPr>
            <a:xfrm>
              <a:off x="158080" y="178692"/>
              <a:ext cx="4896921" cy="2875975"/>
              <a:chOff x="0" y="0"/>
              <a:chExt cx="967293" cy="568094"/>
            </a:xfrm>
          </p:grpSpPr>
          <p:sp>
            <p:nvSpPr>
              <p:cNvPr id="7" name="Freeform 7"/>
              <p:cNvSpPr/>
              <p:nvPr/>
            </p:nvSpPr>
            <p:spPr>
              <a:xfrm>
                <a:off x="0" y="0"/>
                <a:ext cx="967293" cy="56809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BCBEFA"/>
              </a:solidFill>
              <a:ln w="47625" cap="rnd">
                <a:solidFill>
                  <a:srgbClr val="19274F"/>
                </a:solidFill>
                <a:prstDash val="lgDash"/>
                <a:round/>
              </a:ln>
            </p:spPr>
          </p:sp>
          <p:sp>
            <p:nvSpPr>
              <p:cNvPr id="8" name="TextBox 8"/>
              <p:cNvSpPr txBox="1"/>
              <p:nvPr/>
            </p:nvSpPr>
            <p:spPr>
              <a:xfrm>
                <a:off x="0" y="-66675"/>
                <a:ext cx="967293" cy="634769"/>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sp>
          <p:nvSpPr>
            <p:cNvPr id="9" name="Freeform 9"/>
            <p:cNvSpPr/>
            <p:nvPr/>
          </p:nvSpPr>
          <p:spPr>
            <a:xfrm>
              <a:off x="1140312" y="459693"/>
              <a:ext cx="2932457" cy="2313975"/>
            </a:xfrm>
            <a:custGeom>
              <a:avLst/>
              <a:gdLst/>
              <a:ahLst/>
              <a:cxnLst/>
              <a:rect l="l" t="t" r="r" b="b"/>
              <a:pathLst>
                <a:path w="2932457" h="2313975">
                  <a:moveTo>
                    <a:pt x="0" y="0"/>
                  </a:moveTo>
                  <a:lnTo>
                    <a:pt x="2932456" y="0"/>
                  </a:lnTo>
                  <a:lnTo>
                    <a:pt x="2932456" y="2313974"/>
                  </a:lnTo>
                  <a:lnTo>
                    <a:pt x="0" y="2313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1028700" y="3811853"/>
            <a:ext cx="3909810" cy="2544158"/>
            <a:chOff x="0" y="-158850"/>
            <a:chExt cx="5213080" cy="3392210"/>
          </a:xfrm>
        </p:grpSpPr>
        <p:sp>
          <p:nvSpPr>
            <p:cNvPr id="12" name="Freeform 12"/>
            <p:cNvSpPr/>
            <p:nvPr/>
          </p:nvSpPr>
          <p:spPr>
            <a:xfrm>
              <a:off x="0" y="1"/>
              <a:ext cx="5213080" cy="3233359"/>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grpSp>
          <p:nvGrpSpPr>
            <p:cNvPr id="14" name="Group 14"/>
            <p:cNvGrpSpPr/>
            <p:nvPr/>
          </p:nvGrpSpPr>
          <p:grpSpPr>
            <a:xfrm>
              <a:off x="158080" y="-158850"/>
              <a:ext cx="4896921" cy="3213517"/>
              <a:chOff x="0" y="-66675"/>
              <a:chExt cx="967293" cy="634769"/>
            </a:xfrm>
          </p:grpSpPr>
          <p:sp>
            <p:nvSpPr>
              <p:cNvPr id="15" name="Freeform 15"/>
              <p:cNvSpPr/>
              <p:nvPr/>
            </p:nvSpPr>
            <p:spPr>
              <a:xfrm>
                <a:off x="0" y="0"/>
                <a:ext cx="967293" cy="568094"/>
              </a:xfrm>
              <a:custGeom>
                <a:avLst/>
                <a:gdLst/>
                <a:ahLst/>
                <a:cxnLst/>
                <a:rect l="l" t="t" r="r" b="b"/>
                <a:pathLst>
                  <a:path w="967293" h="568094">
                    <a:moveTo>
                      <a:pt x="84319" y="0"/>
                    </a:moveTo>
                    <a:lnTo>
                      <a:pt x="882974" y="0"/>
                    </a:lnTo>
                    <a:cubicBezTo>
                      <a:pt x="929542" y="0"/>
                      <a:pt x="967293" y="37751"/>
                      <a:pt x="967293" y="84319"/>
                    </a:cubicBezTo>
                    <a:lnTo>
                      <a:pt x="967293" y="483775"/>
                    </a:lnTo>
                    <a:cubicBezTo>
                      <a:pt x="967293" y="530343"/>
                      <a:pt x="929542" y="568094"/>
                      <a:pt x="882974" y="568094"/>
                    </a:cubicBezTo>
                    <a:lnTo>
                      <a:pt x="84319" y="568094"/>
                    </a:lnTo>
                    <a:cubicBezTo>
                      <a:pt x="37751" y="568094"/>
                      <a:pt x="0" y="530343"/>
                      <a:pt x="0" y="483775"/>
                    </a:cubicBezTo>
                    <a:lnTo>
                      <a:pt x="0" y="84319"/>
                    </a:lnTo>
                    <a:cubicBezTo>
                      <a:pt x="0" y="37751"/>
                      <a:pt x="37751" y="0"/>
                      <a:pt x="84319" y="0"/>
                    </a:cubicBezTo>
                    <a:close/>
                  </a:path>
                </a:pathLst>
              </a:custGeom>
              <a:solidFill>
                <a:srgbClr val="BCBEFA"/>
              </a:solidFill>
              <a:ln w="47625" cap="rnd">
                <a:solidFill>
                  <a:srgbClr val="19274F"/>
                </a:solidFill>
                <a:prstDash val="lgDash"/>
                <a:round/>
              </a:ln>
            </p:spPr>
          </p:sp>
          <p:sp>
            <p:nvSpPr>
              <p:cNvPr id="16" name="TextBox 16"/>
              <p:cNvSpPr txBox="1"/>
              <p:nvPr/>
            </p:nvSpPr>
            <p:spPr>
              <a:xfrm>
                <a:off x="0" y="-66675"/>
                <a:ext cx="967293" cy="634769"/>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17" name="Freeform 17"/>
            <p:cNvSpPr/>
            <p:nvPr/>
          </p:nvSpPr>
          <p:spPr>
            <a:xfrm>
              <a:off x="1394975" y="355119"/>
              <a:ext cx="2423130" cy="2495733"/>
            </a:xfrm>
            <a:custGeom>
              <a:avLst/>
              <a:gdLst/>
              <a:ahLst/>
              <a:cxnLst/>
              <a:rect l="l" t="t" r="r" b="b"/>
              <a:pathLst>
                <a:path w="2423130" h="2495733">
                  <a:moveTo>
                    <a:pt x="0" y="0"/>
                  </a:moveTo>
                  <a:lnTo>
                    <a:pt x="2423130" y="0"/>
                  </a:lnTo>
                  <a:lnTo>
                    <a:pt x="2423130" y="2495733"/>
                  </a:lnTo>
                  <a:lnTo>
                    <a:pt x="0" y="2495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66" name="Group 65">
            <a:extLst>
              <a:ext uri="{FF2B5EF4-FFF2-40B4-BE49-F238E27FC236}">
                <a16:creationId xmlns:a16="http://schemas.microsoft.com/office/drawing/2014/main" id="{E8E9A6ED-1A9A-F37E-9CFC-E395ADC0F87C}"/>
              </a:ext>
            </a:extLst>
          </p:cNvPr>
          <p:cNvGrpSpPr/>
          <p:nvPr/>
        </p:nvGrpSpPr>
        <p:grpSpPr>
          <a:xfrm>
            <a:off x="1028700" y="6955832"/>
            <a:ext cx="3909810" cy="2425020"/>
            <a:chOff x="1028700" y="6955832"/>
            <a:chExt cx="3909810" cy="2425020"/>
          </a:xfrm>
        </p:grpSpPr>
        <p:sp>
          <p:nvSpPr>
            <p:cNvPr id="20" name="Freeform 20"/>
            <p:cNvSpPr/>
            <p:nvPr/>
          </p:nvSpPr>
          <p:spPr>
            <a:xfrm>
              <a:off x="1028700" y="6955832"/>
              <a:ext cx="3909810" cy="2425020"/>
            </a:xfrm>
            <a:custGeom>
              <a:avLst/>
              <a:gdLst/>
              <a:ahLst/>
              <a:cxnLst/>
              <a:rect l="l" t="t" r="r" b="b"/>
              <a:pathLst>
                <a:path w="1029744" h="638688">
                  <a:moveTo>
                    <a:pt x="79205" y="0"/>
                  </a:moveTo>
                  <a:lnTo>
                    <a:pt x="950539" y="0"/>
                  </a:lnTo>
                  <a:cubicBezTo>
                    <a:pt x="994283" y="0"/>
                    <a:pt x="1029744" y="35461"/>
                    <a:pt x="1029744" y="79205"/>
                  </a:cubicBezTo>
                  <a:lnTo>
                    <a:pt x="1029744" y="559483"/>
                  </a:lnTo>
                  <a:cubicBezTo>
                    <a:pt x="1029744" y="603227"/>
                    <a:pt x="994283" y="638688"/>
                    <a:pt x="950539" y="638688"/>
                  </a:cubicBezTo>
                  <a:lnTo>
                    <a:pt x="79205" y="638688"/>
                  </a:lnTo>
                  <a:cubicBezTo>
                    <a:pt x="58199" y="638688"/>
                    <a:pt x="38052" y="630344"/>
                    <a:pt x="23199" y="615490"/>
                  </a:cubicBezTo>
                  <a:cubicBezTo>
                    <a:pt x="8345" y="600636"/>
                    <a:pt x="0" y="580490"/>
                    <a:pt x="0" y="559483"/>
                  </a:cubicBezTo>
                  <a:lnTo>
                    <a:pt x="0" y="79205"/>
                  </a:lnTo>
                  <a:cubicBezTo>
                    <a:pt x="0" y="35461"/>
                    <a:pt x="35461" y="0"/>
                    <a:pt x="79205" y="0"/>
                  </a:cubicBezTo>
                  <a:close/>
                </a:path>
              </a:pathLst>
            </a:custGeom>
            <a:solidFill>
              <a:srgbClr val="FFFFFF"/>
            </a:solidFill>
            <a:ln cap="rnd">
              <a:noFill/>
              <a:prstDash val="solid"/>
              <a:round/>
            </a:ln>
          </p:spPr>
        </p:sp>
        <p:sp>
          <p:nvSpPr>
            <p:cNvPr id="63" name="Freeform: Shape 62">
              <a:hlinkClick r:id="rId6" action="ppaction://hlinksldjump"/>
              <a:extLst>
                <a:ext uri="{FF2B5EF4-FFF2-40B4-BE49-F238E27FC236}">
                  <a16:creationId xmlns:a16="http://schemas.microsoft.com/office/drawing/2014/main" id="{4E684068-7144-1771-B430-71780ED8A6D6}"/>
                </a:ext>
              </a:extLst>
            </p:cNvPr>
            <p:cNvSpPr/>
            <p:nvPr/>
          </p:nvSpPr>
          <p:spPr>
            <a:xfrm>
              <a:off x="1147260" y="7089851"/>
              <a:ext cx="3672691" cy="2156981"/>
            </a:xfrm>
            <a:custGeom>
              <a:avLst/>
              <a:gdLst>
                <a:gd name="connsiteX0" fmla="*/ 320149 w 3672691"/>
                <a:gd name="connsiteY0" fmla="*/ 0 h 2156981"/>
                <a:gd name="connsiteX1" fmla="*/ 3352542 w 3672691"/>
                <a:gd name="connsiteY1" fmla="*/ 0 h 2156981"/>
                <a:gd name="connsiteX2" fmla="*/ 3672691 w 3672691"/>
                <a:gd name="connsiteY2" fmla="*/ 320149 h 2156981"/>
                <a:gd name="connsiteX3" fmla="*/ 3672691 w 3672691"/>
                <a:gd name="connsiteY3" fmla="*/ 1836832 h 2156981"/>
                <a:gd name="connsiteX4" fmla="*/ 3352542 w 3672691"/>
                <a:gd name="connsiteY4" fmla="*/ 2156981 h 2156981"/>
                <a:gd name="connsiteX5" fmla="*/ 320149 w 3672691"/>
                <a:gd name="connsiteY5" fmla="*/ 2156981 h 2156981"/>
                <a:gd name="connsiteX6" fmla="*/ 0 w 3672691"/>
                <a:gd name="connsiteY6" fmla="*/ 1836832 h 2156981"/>
                <a:gd name="connsiteX7" fmla="*/ 0 w 3672691"/>
                <a:gd name="connsiteY7" fmla="*/ 320149 h 2156981"/>
                <a:gd name="connsiteX8" fmla="*/ 320149 w 3672691"/>
                <a:gd name="connsiteY8" fmla="*/ 0 h 21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691" h="2156981">
                  <a:moveTo>
                    <a:pt x="320149" y="0"/>
                  </a:moveTo>
                  <a:lnTo>
                    <a:pt x="3352542" y="0"/>
                  </a:lnTo>
                  <a:cubicBezTo>
                    <a:pt x="3529355" y="0"/>
                    <a:pt x="3672691" y="143336"/>
                    <a:pt x="3672691" y="320149"/>
                  </a:cubicBezTo>
                  <a:lnTo>
                    <a:pt x="3672691" y="1836832"/>
                  </a:lnTo>
                  <a:cubicBezTo>
                    <a:pt x="3672691" y="2013645"/>
                    <a:pt x="3529355" y="2156981"/>
                    <a:pt x="3352542" y="2156981"/>
                  </a:cubicBezTo>
                  <a:lnTo>
                    <a:pt x="320149" y="2156981"/>
                  </a:lnTo>
                  <a:cubicBezTo>
                    <a:pt x="143336" y="2156981"/>
                    <a:pt x="0" y="2013645"/>
                    <a:pt x="0" y="1836832"/>
                  </a:cubicBezTo>
                  <a:lnTo>
                    <a:pt x="0" y="320149"/>
                  </a:lnTo>
                  <a:cubicBezTo>
                    <a:pt x="0" y="143336"/>
                    <a:pt x="143336" y="0"/>
                    <a:pt x="320149" y="0"/>
                  </a:cubicBezTo>
                  <a:close/>
                </a:path>
              </a:pathLst>
            </a:custGeom>
            <a:solidFill>
              <a:srgbClr val="BCBEFA"/>
            </a:solidFill>
            <a:ln w="47625" cap="rnd">
              <a:solidFill>
                <a:srgbClr val="19274F"/>
              </a:solidFill>
              <a:prstDash val="lgDash"/>
              <a:round/>
            </a:ln>
          </p:spPr>
        </p:sp>
        <p:sp>
          <p:nvSpPr>
            <p:cNvPr id="25" name="Freeform 25">
              <a:hlinkClick r:id="rId6" action="ppaction://hlinksldjump"/>
            </p:cNvPr>
            <p:cNvSpPr/>
            <p:nvPr/>
          </p:nvSpPr>
          <p:spPr>
            <a:xfrm>
              <a:off x="2063567" y="7308525"/>
              <a:ext cx="1840076" cy="1719635"/>
            </a:xfrm>
            <a:custGeom>
              <a:avLst/>
              <a:gdLst/>
              <a:ahLst/>
              <a:cxnLst/>
              <a:rect l="l" t="t" r="r" b="b"/>
              <a:pathLst>
                <a:path w="2453435" h="2292847">
                  <a:moveTo>
                    <a:pt x="0" y="0"/>
                  </a:moveTo>
                  <a:lnTo>
                    <a:pt x="2453436" y="0"/>
                  </a:lnTo>
                  <a:lnTo>
                    <a:pt x="2453436" y="2292846"/>
                  </a:lnTo>
                  <a:lnTo>
                    <a:pt x="0" y="22928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dirty="0"/>
            </a:p>
          </p:txBody>
        </p:sp>
      </p:grpSp>
      <p:grpSp>
        <p:nvGrpSpPr>
          <p:cNvPr id="26" name="Group 26"/>
          <p:cNvGrpSpPr/>
          <p:nvPr/>
        </p:nvGrpSpPr>
        <p:grpSpPr>
          <a:xfrm>
            <a:off x="5734414" y="906148"/>
            <a:ext cx="11524886" cy="8474704"/>
            <a:chOff x="0" y="0"/>
            <a:chExt cx="15366515" cy="11299605"/>
          </a:xfrm>
        </p:grpSpPr>
        <p:grpSp>
          <p:nvGrpSpPr>
            <p:cNvPr id="27" name="Group 27"/>
            <p:cNvGrpSpPr/>
            <p:nvPr/>
          </p:nvGrpSpPr>
          <p:grpSpPr>
            <a:xfrm>
              <a:off x="0" y="0"/>
              <a:ext cx="15366515" cy="11299605"/>
              <a:chOff x="0" y="0"/>
              <a:chExt cx="3035361" cy="2232021"/>
            </a:xfrm>
          </p:grpSpPr>
          <p:sp>
            <p:nvSpPr>
              <p:cNvPr id="28" name="Freeform 28"/>
              <p:cNvSpPr/>
              <p:nvPr/>
            </p:nvSpPr>
            <p:spPr>
              <a:xfrm>
                <a:off x="0" y="0"/>
                <a:ext cx="3035361" cy="2232021"/>
              </a:xfrm>
              <a:custGeom>
                <a:avLst/>
                <a:gdLst/>
                <a:ahLst/>
                <a:cxnLst/>
                <a:rect l="l" t="t" r="r" b="b"/>
                <a:pathLst>
                  <a:path w="3035361" h="2232021">
                    <a:moveTo>
                      <a:pt x="47023" y="0"/>
                    </a:moveTo>
                    <a:lnTo>
                      <a:pt x="2988338" y="0"/>
                    </a:lnTo>
                    <a:cubicBezTo>
                      <a:pt x="3000809" y="0"/>
                      <a:pt x="3012770" y="4954"/>
                      <a:pt x="3021588" y="13773"/>
                    </a:cubicBezTo>
                    <a:cubicBezTo>
                      <a:pt x="3030407" y="22591"/>
                      <a:pt x="3035361" y="34552"/>
                      <a:pt x="3035361" y="47023"/>
                    </a:cubicBezTo>
                    <a:lnTo>
                      <a:pt x="3035361" y="2184998"/>
                    </a:lnTo>
                    <a:cubicBezTo>
                      <a:pt x="3035361" y="2197469"/>
                      <a:pt x="3030407" y="2209429"/>
                      <a:pt x="3021588" y="2218248"/>
                    </a:cubicBezTo>
                    <a:cubicBezTo>
                      <a:pt x="3012770" y="2227067"/>
                      <a:pt x="3000809" y="2232021"/>
                      <a:pt x="2988338" y="2232021"/>
                    </a:cubicBezTo>
                    <a:lnTo>
                      <a:pt x="47023" y="2232021"/>
                    </a:lnTo>
                    <a:cubicBezTo>
                      <a:pt x="34552" y="2232021"/>
                      <a:pt x="22591" y="2227067"/>
                      <a:pt x="13773" y="2218248"/>
                    </a:cubicBezTo>
                    <a:cubicBezTo>
                      <a:pt x="4954" y="2209429"/>
                      <a:pt x="0" y="2197469"/>
                      <a:pt x="0" y="2184998"/>
                    </a:cubicBezTo>
                    <a:lnTo>
                      <a:pt x="0" y="47023"/>
                    </a:lnTo>
                    <a:cubicBezTo>
                      <a:pt x="0" y="34552"/>
                      <a:pt x="4954" y="22591"/>
                      <a:pt x="13773" y="13773"/>
                    </a:cubicBezTo>
                    <a:cubicBezTo>
                      <a:pt x="22591" y="4954"/>
                      <a:pt x="34552" y="0"/>
                      <a:pt x="47023" y="0"/>
                    </a:cubicBezTo>
                    <a:close/>
                  </a:path>
                </a:pathLst>
              </a:custGeom>
              <a:solidFill>
                <a:srgbClr val="19274F"/>
              </a:solidFill>
              <a:ln cap="rnd">
                <a:noFill/>
                <a:prstDash val="solid"/>
                <a:round/>
              </a:ln>
            </p:spPr>
          </p:sp>
          <p:sp>
            <p:nvSpPr>
              <p:cNvPr id="29" name="TextBox 29"/>
              <p:cNvSpPr txBox="1"/>
              <p:nvPr/>
            </p:nvSpPr>
            <p:spPr>
              <a:xfrm>
                <a:off x="0" y="-66675"/>
                <a:ext cx="3035361" cy="22986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0" name="Group 30"/>
            <p:cNvGrpSpPr/>
            <p:nvPr/>
          </p:nvGrpSpPr>
          <p:grpSpPr>
            <a:xfrm>
              <a:off x="341752" y="0"/>
              <a:ext cx="14761126" cy="10856806"/>
              <a:chOff x="0" y="0"/>
              <a:chExt cx="2915778" cy="2144554"/>
            </a:xfrm>
          </p:grpSpPr>
          <p:sp>
            <p:nvSpPr>
              <p:cNvPr id="31" name="Freeform 31"/>
              <p:cNvSpPr/>
              <p:nvPr/>
            </p:nvSpPr>
            <p:spPr>
              <a:xfrm>
                <a:off x="0" y="0"/>
                <a:ext cx="2915778" cy="2144554"/>
              </a:xfrm>
              <a:custGeom>
                <a:avLst/>
                <a:gdLst/>
                <a:ahLst/>
                <a:cxnLst/>
                <a:rect l="l" t="t" r="r" b="b"/>
                <a:pathLst>
                  <a:path w="2915778" h="2144554">
                    <a:moveTo>
                      <a:pt x="48951" y="0"/>
                    </a:moveTo>
                    <a:lnTo>
                      <a:pt x="2866827" y="0"/>
                    </a:lnTo>
                    <a:cubicBezTo>
                      <a:pt x="2893862" y="0"/>
                      <a:pt x="2915778" y="21916"/>
                      <a:pt x="2915778" y="48951"/>
                    </a:cubicBezTo>
                    <a:lnTo>
                      <a:pt x="2915778" y="2095603"/>
                    </a:lnTo>
                    <a:cubicBezTo>
                      <a:pt x="2915778" y="2108585"/>
                      <a:pt x="2910621" y="2121036"/>
                      <a:pt x="2901441" y="2130217"/>
                    </a:cubicBezTo>
                    <a:cubicBezTo>
                      <a:pt x="2892260" y="2139397"/>
                      <a:pt x="2879809" y="2144554"/>
                      <a:pt x="2866827" y="2144554"/>
                    </a:cubicBezTo>
                    <a:lnTo>
                      <a:pt x="48951" y="2144554"/>
                    </a:lnTo>
                    <a:cubicBezTo>
                      <a:pt x="21916" y="2144554"/>
                      <a:pt x="0" y="2122638"/>
                      <a:pt x="0" y="2095603"/>
                    </a:cubicBezTo>
                    <a:lnTo>
                      <a:pt x="0" y="48951"/>
                    </a:lnTo>
                    <a:cubicBezTo>
                      <a:pt x="0" y="35969"/>
                      <a:pt x="5157" y="23518"/>
                      <a:pt x="14338" y="14338"/>
                    </a:cubicBezTo>
                    <a:cubicBezTo>
                      <a:pt x="23518" y="5157"/>
                      <a:pt x="35969" y="0"/>
                      <a:pt x="48951" y="0"/>
                    </a:cubicBezTo>
                    <a:close/>
                  </a:path>
                </a:pathLst>
              </a:custGeom>
              <a:solidFill>
                <a:srgbClr val="FFFFFF"/>
              </a:solidFill>
              <a:ln cap="rnd">
                <a:noFill/>
                <a:prstDash val="solid"/>
                <a:round/>
              </a:ln>
            </p:spPr>
          </p:sp>
          <p:sp>
            <p:nvSpPr>
              <p:cNvPr id="32" name="TextBox 32"/>
              <p:cNvSpPr txBox="1"/>
              <p:nvPr/>
            </p:nvSpPr>
            <p:spPr>
              <a:xfrm>
                <a:off x="0" y="-66675"/>
                <a:ext cx="2915778" cy="2211229"/>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3" name="Group 33"/>
            <p:cNvGrpSpPr/>
            <p:nvPr/>
          </p:nvGrpSpPr>
          <p:grpSpPr>
            <a:xfrm>
              <a:off x="440376" y="0"/>
              <a:ext cx="14926139" cy="10751802"/>
              <a:chOff x="0" y="0"/>
              <a:chExt cx="2948373" cy="2123813"/>
            </a:xfrm>
          </p:grpSpPr>
          <p:sp>
            <p:nvSpPr>
              <p:cNvPr id="34" name="Freeform 34"/>
              <p:cNvSpPr/>
              <p:nvPr/>
            </p:nvSpPr>
            <p:spPr>
              <a:xfrm>
                <a:off x="0" y="0"/>
                <a:ext cx="2948373" cy="2123813"/>
              </a:xfrm>
              <a:custGeom>
                <a:avLst/>
                <a:gdLst/>
                <a:ahLst/>
                <a:cxnLst/>
                <a:rect l="l" t="t" r="r" b="b"/>
                <a:pathLst>
                  <a:path w="2948373" h="2123813">
                    <a:moveTo>
                      <a:pt x="48410" y="0"/>
                    </a:moveTo>
                    <a:lnTo>
                      <a:pt x="2899963" y="0"/>
                    </a:lnTo>
                    <a:cubicBezTo>
                      <a:pt x="2912802" y="0"/>
                      <a:pt x="2925115" y="5100"/>
                      <a:pt x="2934194" y="14179"/>
                    </a:cubicBezTo>
                    <a:cubicBezTo>
                      <a:pt x="2943273" y="23258"/>
                      <a:pt x="2948373" y="35571"/>
                      <a:pt x="2948373" y="48410"/>
                    </a:cubicBezTo>
                    <a:lnTo>
                      <a:pt x="2948373" y="2075403"/>
                    </a:lnTo>
                    <a:cubicBezTo>
                      <a:pt x="2948373" y="2088242"/>
                      <a:pt x="2943273" y="2100555"/>
                      <a:pt x="2934194" y="2109634"/>
                    </a:cubicBezTo>
                    <a:cubicBezTo>
                      <a:pt x="2925115" y="2118713"/>
                      <a:pt x="2912802" y="2123813"/>
                      <a:pt x="2899963" y="2123813"/>
                    </a:cubicBezTo>
                    <a:lnTo>
                      <a:pt x="48410" y="2123813"/>
                    </a:lnTo>
                    <a:cubicBezTo>
                      <a:pt x="35571" y="2123813"/>
                      <a:pt x="23258" y="2118713"/>
                      <a:pt x="14179" y="2109634"/>
                    </a:cubicBezTo>
                    <a:cubicBezTo>
                      <a:pt x="5100" y="2100555"/>
                      <a:pt x="0" y="2088242"/>
                      <a:pt x="0" y="2075403"/>
                    </a:cubicBezTo>
                    <a:lnTo>
                      <a:pt x="0" y="48410"/>
                    </a:lnTo>
                    <a:cubicBezTo>
                      <a:pt x="0" y="35571"/>
                      <a:pt x="5100" y="23258"/>
                      <a:pt x="14179" y="14179"/>
                    </a:cubicBezTo>
                    <a:cubicBezTo>
                      <a:pt x="23258" y="5100"/>
                      <a:pt x="35571" y="0"/>
                      <a:pt x="48410" y="0"/>
                    </a:cubicBezTo>
                    <a:close/>
                  </a:path>
                </a:pathLst>
              </a:custGeom>
              <a:solidFill>
                <a:srgbClr val="FFD33C"/>
              </a:solidFill>
              <a:ln cap="rnd">
                <a:noFill/>
                <a:prstDash val="solid"/>
                <a:round/>
              </a:ln>
            </p:spPr>
          </p:sp>
          <p:sp>
            <p:nvSpPr>
              <p:cNvPr id="35" name="TextBox 35"/>
              <p:cNvSpPr txBox="1"/>
              <p:nvPr/>
            </p:nvSpPr>
            <p:spPr>
              <a:xfrm>
                <a:off x="0" y="-66675"/>
                <a:ext cx="2948373" cy="2190488"/>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6" name="Group 36"/>
            <p:cNvGrpSpPr/>
            <p:nvPr/>
          </p:nvGrpSpPr>
          <p:grpSpPr>
            <a:xfrm>
              <a:off x="7288243" y="9820902"/>
              <a:ext cx="1512937" cy="585331"/>
              <a:chOff x="0" y="0"/>
              <a:chExt cx="298852" cy="115621"/>
            </a:xfrm>
          </p:grpSpPr>
          <p:sp>
            <p:nvSpPr>
              <p:cNvPr id="37" name="Freeform 37"/>
              <p:cNvSpPr/>
              <p:nvPr/>
            </p:nvSpPr>
            <p:spPr>
              <a:xfrm>
                <a:off x="0" y="0"/>
                <a:ext cx="298852" cy="115621"/>
              </a:xfrm>
              <a:custGeom>
                <a:avLst/>
                <a:gdLst/>
                <a:ahLst/>
                <a:cxnLst/>
                <a:rect l="l" t="t" r="r" b="b"/>
                <a:pathLst>
                  <a:path w="298852" h="115621">
                    <a:moveTo>
                      <a:pt x="57810" y="0"/>
                    </a:moveTo>
                    <a:lnTo>
                      <a:pt x="241041" y="0"/>
                    </a:lnTo>
                    <a:cubicBezTo>
                      <a:pt x="272969" y="0"/>
                      <a:pt x="298852" y="25883"/>
                      <a:pt x="298852" y="57810"/>
                    </a:cubicBezTo>
                    <a:lnTo>
                      <a:pt x="298852" y="57810"/>
                    </a:lnTo>
                    <a:cubicBezTo>
                      <a:pt x="298852" y="89738"/>
                      <a:pt x="272969" y="115621"/>
                      <a:pt x="241041" y="115621"/>
                    </a:cubicBezTo>
                    <a:lnTo>
                      <a:pt x="57810" y="115621"/>
                    </a:lnTo>
                    <a:cubicBezTo>
                      <a:pt x="25883" y="115621"/>
                      <a:pt x="0" y="89738"/>
                      <a:pt x="0" y="57810"/>
                    </a:cubicBezTo>
                    <a:lnTo>
                      <a:pt x="0" y="57810"/>
                    </a:lnTo>
                    <a:cubicBezTo>
                      <a:pt x="0" y="25883"/>
                      <a:pt x="25883" y="0"/>
                      <a:pt x="57810" y="0"/>
                    </a:cubicBezTo>
                    <a:close/>
                  </a:path>
                </a:pathLst>
              </a:custGeom>
              <a:solidFill>
                <a:srgbClr val="FFFFFF"/>
              </a:solidFill>
              <a:ln cap="sq">
                <a:noFill/>
                <a:prstDash val="solid"/>
                <a:miter/>
              </a:ln>
            </p:spPr>
          </p:sp>
          <p:sp>
            <p:nvSpPr>
              <p:cNvPr id="38" name="TextBox 38"/>
              <p:cNvSpPr txBox="1"/>
              <p:nvPr/>
            </p:nvSpPr>
            <p:spPr>
              <a:xfrm>
                <a:off x="0" y="-66675"/>
                <a:ext cx="298852" cy="182296"/>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39" name="Group 39"/>
            <p:cNvGrpSpPr/>
            <p:nvPr/>
          </p:nvGrpSpPr>
          <p:grpSpPr>
            <a:xfrm>
              <a:off x="7354808" y="9436928"/>
              <a:ext cx="1488398" cy="901841"/>
              <a:chOff x="0" y="-66675"/>
              <a:chExt cx="294005" cy="178141"/>
            </a:xfrm>
          </p:grpSpPr>
          <p:sp>
            <p:nvSpPr>
              <p:cNvPr id="40" name="Freeform 40"/>
              <p:cNvSpPr/>
              <p:nvPr/>
            </p:nvSpPr>
            <p:spPr>
              <a:xfrm>
                <a:off x="0" y="0"/>
                <a:ext cx="294005" cy="111466"/>
              </a:xfrm>
              <a:custGeom>
                <a:avLst/>
                <a:gdLst/>
                <a:ahLst/>
                <a:cxnLst/>
                <a:rect l="l" t="t" r="r" b="b"/>
                <a:pathLst>
                  <a:path w="294005" h="111466">
                    <a:moveTo>
                      <a:pt x="55733" y="0"/>
                    </a:moveTo>
                    <a:lnTo>
                      <a:pt x="238271" y="0"/>
                    </a:lnTo>
                    <a:cubicBezTo>
                      <a:pt x="269052" y="0"/>
                      <a:pt x="294005" y="24953"/>
                      <a:pt x="294005" y="55733"/>
                    </a:cubicBezTo>
                    <a:lnTo>
                      <a:pt x="294005" y="55733"/>
                    </a:lnTo>
                    <a:cubicBezTo>
                      <a:pt x="294005" y="70514"/>
                      <a:pt x="288133" y="84690"/>
                      <a:pt x="277681" y="95142"/>
                    </a:cubicBezTo>
                    <a:cubicBezTo>
                      <a:pt x="267229" y="105594"/>
                      <a:pt x="253053" y="111466"/>
                      <a:pt x="238271"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sq">
                <a:noFill/>
                <a:prstDash val="solid"/>
                <a:miter/>
              </a:ln>
            </p:spPr>
          </p:sp>
          <p:sp>
            <p:nvSpPr>
              <p:cNvPr id="41" name="TextBox 41"/>
              <p:cNvSpPr txBox="1"/>
              <p:nvPr/>
            </p:nvSpPr>
            <p:spPr>
              <a:xfrm>
                <a:off x="0" y="-66675"/>
                <a:ext cx="294005"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42" name="Group 42"/>
            <p:cNvGrpSpPr/>
            <p:nvPr/>
          </p:nvGrpSpPr>
          <p:grpSpPr>
            <a:xfrm>
              <a:off x="873610" y="1447709"/>
              <a:ext cx="13831692" cy="7964184"/>
              <a:chOff x="-55064" y="-66675"/>
              <a:chExt cx="2732186" cy="1573172"/>
            </a:xfrm>
          </p:grpSpPr>
          <p:sp>
            <p:nvSpPr>
              <p:cNvPr id="43" name="Freeform 43"/>
              <p:cNvSpPr/>
              <p:nvPr/>
            </p:nvSpPr>
            <p:spPr>
              <a:xfrm>
                <a:off x="-55064" y="0"/>
                <a:ext cx="2732186" cy="1506497"/>
              </a:xfrm>
              <a:custGeom>
                <a:avLst/>
                <a:gdLst/>
                <a:ahLst/>
                <a:cxnLst/>
                <a:rect l="l" t="t" r="r" b="b"/>
                <a:pathLst>
                  <a:path w="2622058" h="1506497">
                    <a:moveTo>
                      <a:pt x="0" y="0"/>
                    </a:moveTo>
                    <a:lnTo>
                      <a:pt x="2622058" y="0"/>
                    </a:lnTo>
                    <a:lnTo>
                      <a:pt x="2622058" y="1506497"/>
                    </a:lnTo>
                    <a:lnTo>
                      <a:pt x="0" y="1506497"/>
                    </a:lnTo>
                    <a:close/>
                  </a:path>
                </a:pathLst>
              </a:custGeom>
              <a:solidFill>
                <a:srgbClr val="FFFFFF"/>
              </a:solidFill>
              <a:ln w="95250" cap="sq">
                <a:solidFill>
                  <a:srgbClr val="19274F"/>
                </a:solidFill>
                <a:prstDash val="solid"/>
                <a:miter/>
              </a:ln>
            </p:spPr>
          </p:sp>
          <p:sp>
            <p:nvSpPr>
              <p:cNvPr id="44" name="TextBox 44"/>
              <p:cNvSpPr txBox="1"/>
              <p:nvPr/>
            </p:nvSpPr>
            <p:spPr>
              <a:xfrm>
                <a:off x="0" y="-66675"/>
                <a:ext cx="2622058" cy="1573172"/>
              </a:xfrm>
              <a:prstGeom prst="rect">
                <a:avLst/>
              </a:prstGeom>
            </p:spPr>
            <p:txBody>
              <a:bodyPr lIns="50800" tIns="50800" rIns="50800" bIns="50800" rtlCol="0" anchor="ctr"/>
              <a:lstStyle/>
              <a:p>
                <a:pPr algn="ctr">
                  <a:lnSpc>
                    <a:spcPts val="2520"/>
                  </a:lnSpc>
                </a:pPr>
                <a:endParaRPr>
                  <a:latin typeface="Arial" panose="020B0604020202020204" pitchFamily="34" charset="0"/>
                  <a:cs typeface="Arial" panose="020B0604020202020204" pitchFamily="34" charset="0"/>
                </a:endParaRPr>
              </a:p>
            </p:txBody>
          </p:sp>
        </p:grpSp>
        <p:grpSp>
          <p:nvGrpSpPr>
            <p:cNvPr id="47" name="Group 47"/>
            <p:cNvGrpSpPr/>
            <p:nvPr/>
          </p:nvGrpSpPr>
          <p:grpSpPr>
            <a:xfrm>
              <a:off x="6106153" y="761173"/>
              <a:ext cx="2413258" cy="564298"/>
              <a:chOff x="0" y="0"/>
              <a:chExt cx="476693" cy="111466"/>
            </a:xfrm>
          </p:grpSpPr>
          <p:sp>
            <p:nvSpPr>
              <p:cNvPr id="48" name="Freeform 48"/>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FFFFFF"/>
              </a:solidFill>
              <a:ln cap="rnd">
                <a:noFill/>
                <a:prstDash val="solid"/>
                <a:round/>
              </a:ln>
            </p:spPr>
          </p:sp>
          <p:sp>
            <p:nvSpPr>
              <p:cNvPr id="49" name="TextBox 49"/>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0" name="Group 50"/>
            <p:cNvGrpSpPr/>
            <p:nvPr/>
          </p:nvGrpSpPr>
          <p:grpSpPr>
            <a:xfrm>
              <a:off x="6190452" y="684118"/>
              <a:ext cx="2413258" cy="564298"/>
              <a:chOff x="0" y="0"/>
              <a:chExt cx="476693" cy="111466"/>
            </a:xfrm>
          </p:grpSpPr>
          <p:sp>
            <p:nvSpPr>
              <p:cNvPr id="51" name="Freeform 51"/>
              <p:cNvSpPr/>
              <p:nvPr/>
            </p:nvSpPr>
            <p:spPr>
              <a:xfrm>
                <a:off x="0" y="0"/>
                <a:ext cx="476693" cy="111466"/>
              </a:xfrm>
              <a:custGeom>
                <a:avLst/>
                <a:gdLst/>
                <a:ahLst/>
                <a:cxnLst/>
                <a:rect l="l" t="t" r="r" b="b"/>
                <a:pathLst>
                  <a:path w="476693" h="111466">
                    <a:moveTo>
                      <a:pt x="55733" y="0"/>
                    </a:moveTo>
                    <a:lnTo>
                      <a:pt x="420960" y="0"/>
                    </a:lnTo>
                    <a:cubicBezTo>
                      <a:pt x="435741" y="0"/>
                      <a:pt x="449917" y="5872"/>
                      <a:pt x="460369" y="16324"/>
                    </a:cubicBezTo>
                    <a:cubicBezTo>
                      <a:pt x="470821" y="26776"/>
                      <a:pt x="476693" y="40952"/>
                      <a:pt x="476693" y="55733"/>
                    </a:cubicBezTo>
                    <a:lnTo>
                      <a:pt x="476693" y="55733"/>
                    </a:lnTo>
                    <a:cubicBezTo>
                      <a:pt x="476693" y="70514"/>
                      <a:pt x="470821" y="84690"/>
                      <a:pt x="460369" y="95142"/>
                    </a:cubicBezTo>
                    <a:cubicBezTo>
                      <a:pt x="449917" y="105594"/>
                      <a:pt x="435741" y="111466"/>
                      <a:pt x="420960" y="111466"/>
                    </a:cubicBezTo>
                    <a:lnTo>
                      <a:pt x="55733" y="111466"/>
                    </a:lnTo>
                    <a:cubicBezTo>
                      <a:pt x="40952" y="111466"/>
                      <a:pt x="26776" y="105594"/>
                      <a:pt x="16324" y="95142"/>
                    </a:cubicBezTo>
                    <a:cubicBezTo>
                      <a:pt x="5872" y="84690"/>
                      <a:pt x="0" y="70514"/>
                      <a:pt x="0" y="55733"/>
                    </a:cubicBezTo>
                    <a:lnTo>
                      <a:pt x="0" y="55733"/>
                    </a:lnTo>
                    <a:cubicBezTo>
                      <a:pt x="0" y="40952"/>
                      <a:pt x="5872" y="26776"/>
                      <a:pt x="16324" y="16324"/>
                    </a:cubicBezTo>
                    <a:cubicBezTo>
                      <a:pt x="26776" y="5872"/>
                      <a:pt x="40952" y="0"/>
                      <a:pt x="55733" y="0"/>
                    </a:cubicBezTo>
                    <a:close/>
                  </a:path>
                </a:pathLst>
              </a:custGeom>
              <a:solidFill>
                <a:srgbClr val="19274F"/>
              </a:solidFill>
              <a:ln cap="rnd">
                <a:noFill/>
                <a:prstDash val="solid"/>
                <a:round/>
              </a:ln>
            </p:spPr>
          </p:sp>
          <p:sp>
            <p:nvSpPr>
              <p:cNvPr id="52" name="TextBox 52"/>
              <p:cNvSpPr txBox="1"/>
              <p:nvPr/>
            </p:nvSpPr>
            <p:spPr>
              <a:xfrm>
                <a:off x="0" y="-66675"/>
                <a:ext cx="476693" cy="178141"/>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3" name="Group 53"/>
            <p:cNvGrpSpPr/>
            <p:nvPr/>
          </p:nvGrpSpPr>
          <p:grpSpPr>
            <a:xfrm>
              <a:off x="9136440" y="721901"/>
              <a:ext cx="564298" cy="56429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55" name="TextBox 55"/>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56" name="Group 56"/>
            <p:cNvGrpSpPr/>
            <p:nvPr/>
          </p:nvGrpSpPr>
          <p:grpSpPr>
            <a:xfrm>
              <a:off x="9079765" y="684118"/>
              <a:ext cx="564298" cy="56429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9274F"/>
              </a:solidFill>
              <a:ln cap="rnd">
                <a:noFill/>
                <a:prstDash val="solid"/>
                <a:round/>
              </a:ln>
            </p:spPr>
          </p:sp>
          <p:sp>
            <p:nvSpPr>
              <p:cNvPr id="58" name="TextBox 58"/>
              <p:cNvSpPr txBox="1"/>
              <p:nvPr/>
            </p:nvSpPr>
            <p:spPr>
              <a:xfrm>
                <a:off x="76200" y="9525"/>
                <a:ext cx="660400" cy="727075"/>
              </a:xfrm>
              <a:prstGeom prst="rect">
                <a:avLst/>
              </a:prstGeom>
            </p:spPr>
            <p:txBody>
              <a:bodyPr lIns="50800" tIns="50800" rIns="50800" bIns="50800"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sp>
        <p:nvSpPr>
          <p:cNvPr id="67" name="Title 66">
            <a:extLst>
              <a:ext uri="{FF2B5EF4-FFF2-40B4-BE49-F238E27FC236}">
                <a16:creationId xmlns:a16="http://schemas.microsoft.com/office/drawing/2014/main" id="{6106131F-5D7B-4F01-8BC3-2827ECB62823}"/>
              </a:ext>
            </a:extLst>
          </p:cNvPr>
          <p:cNvSpPr>
            <a:spLocks noGrp="1"/>
          </p:cNvSpPr>
          <p:nvPr>
            <p:ph type="ctrTitle"/>
          </p:nvPr>
        </p:nvSpPr>
        <p:spPr>
          <a:xfrm>
            <a:off x="6418733" y="2569745"/>
            <a:ext cx="10373769" cy="4894351"/>
          </a:xfrm>
        </p:spPr>
        <p:txBody>
          <a:bodyPr>
            <a:noAutofit/>
          </a:bodyPr>
          <a:lstStyle/>
          <a:p>
            <a:pPr>
              <a:lnSpc>
                <a:spcPts val="12649"/>
              </a:lnSpc>
            </a:pPr>
            <a:r>
              <a:rPr lang="vi-VN" sz="6600" b="1" dirty="0">
                <a:solidFill>
                  <a:srgbClr val="375CD1"/>
                </a:solidFill>
                <a:latin typeface="Arial" panose="020B0604020202020204" pitchFamily="34" charset="0"/>
                <a:ea typeface="Stinger Fit Bold"/>
                <a:cs typeface="Arial" panose="020B0604020202020204" pitchFamily="34" charset="0"/>
                <a:sym typeface="Stinger Fit Bold"/>
              </a:rPr>
              <a:t>CẢM ƠN CÁC BẠN </a:t>
            </a:r>
            <a:br>
              <a:rPr lang="vi-VN" sz="6600" b="1" dirty="0">
                <a:solidFill>
                  <a:srgbClr val="375CD1"/>
                </a:solidFill>
                <a:latin typeface="Arial" panose="020B0604020202020204" pitchFamily="34" charset="0"/>
                <a:ea typeface="Stinger Fit Bold"/>
                <a:cs typeface="Arial" panose="020B0604020202020204" pitchFamily="34" charset="0"/>
                <a:sym typeface="Stinger Fit Bold"/>
              </a:rPr>
            </a:br>
            <a:r>
              <a:rPr lang="vi-VN" sz="6600" b="1" dirty="0">
                <a:solidFill>
                  <a:srgbClr val="375CD1"/>
                </a:solidFill>
                <a:latin typeface="Arial" panose="020B0604020202020204" pitchFamily="34" charset="0"/>
                <a:ea typeface="Stinger Fit Bold"/>
                <a:cs typeface="Arial" panose="020B0604020202020204" pitchFamily="34" charset="0"/>
                <a:sym typeface="Stinger Fit Bold"/>
              </a:rPr>
              <a:t>ĐÃ CHÚ Ý LẮNG NGHE BÀI HỌC HÔM NAY!</a:t>
            </a:r>
            <a:endParaRPr lang="en-US" sz="6600" b="1" dirty="0">
              <a:solidFill>
                <a:srgbClr val="375CD1"/>
              </a:solidFill>
              <a:latin typeface="Arial" panose="020B0604020202020204" pitchFamily="34" charset="0"/>
              <a:ea typeface="Stinger Fit Bold"/>
              <a:cs typeface="Arial" panose="020B0604020202020204" pitchFamily="34" charset="0"/>
              <a:sym typeface="Stinger Fit Bold"/>
            </a:endParaRPr>
          </a:p>
        </p:txBody>
      </p:sp>
    </p:spTree>
    <p:extLst>
      <p:ext uri="{BB962C8B-B14F-4D97-AF65-F5344CB8AC3E}">
        <p14:creationId xmlns:p14="http://schemas.microsoft.com/office/powerpoint/2010/main" val="13370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66675"/>
                <a:ext cx="6370733" cy="347041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95688" y="1837149"/>
              <a:ext cx="21439580" cy="9635413"/>
              <a:chOff x="0" y="0"/>
              <a:chExt cx="6256521" cy="2811817"/>
            </a:xfrm>
          </p:grpSpPr>
          <p:sp>
            <p:nvSpPr>
              <p:cNvPr id="7" name="Freeform 7"/>
              <p:cNvSpPr/>
              <p:nvPr/>
            </p:nvSpPr>
            <p:spPr>
              <a:xfrm>
                <a:off x="0" y="0"/>
                <a:ext cx="6256521" cy="2811817"/>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66675"/>
                <a:ext cx="6256521" cy="287849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sp>
          <p:nvSpPr>
            <p:cNvPr id="9" name="AutoShape 9"/>
            <p:cNvSpPr/>
            <p:nvPr/>
          </p:nvSpPr>
          <p:spPr>
            <a:xfrm flipV="1">
              <a:off x="176336" y="4333141"/>
              <a:ext cx="21439504" cy="56819"/>
            </a:xfrm>
            <a:prstGeom prst="line">
              <a:avLst/>
            </a:prstGeom>
            <a:ln w="63500" cap="flat">
              <a:solidFill>
                <a:srgbClr val="19274F"/>
              </a:solidFill>
              <a:prstDash val="solid"/>
              <a:headEnd type="none" w="sm" len="sm"/>
              <a:tailEnd type="none" w="sm" len="sm"/>
            </a:ln>
          </p:spPr>
        </p:sp>
      </p:grpSp>
      <p:sp>
        <p:nvSpPr>
          <p:cNvPr id="11" name="TextBox 11"/>
          <p:cNvSpPr txBox="1"/>
          <p:nvPr/>
        </p:nvSpPr>
        <p:spPr>
          <a:xfrm>
            <a:off x="6792450" y="4229465"/>
            <a:ext cx="8980950" cy="4853371"/>
          </a:xfrm>
          <a:prstGeom prst="rect">
            <a:avLst/>
          </a:prstGeom>
        </p:spPr>
        <p:txBody>
          <a:bodyPr wrap="square" lIns="0" tIns="0" rIns="0" bIns="72000" rtlCol="0" anchor="t">
            <a:spAutoFit/>
          </a:bodyPr>
          <a:lstStyle/>
          <a:p>
            <a:pPr marL="0" lvl="0" indent="0" algn="ctr">
              <a:lnSpc>
                <a:spcPct val="150000"/>
              </a:lnSpc>
            </a:pPr>
            <a:r>
              <a:rPr lang="vi-VN" sz="7200" b="1" spc="-90" dirty="0">
                <a:solidFill>
                  <a:srgbClr val="375CD1"/>
                </a:solidFill>
                <a:latin typeface="Arial" panose="020B0604020202020204" pitchFamily="34" charset="0"/>
                <a:ea typeface="Montaser Arabic Bold"/>
                <a:cs typeface="Arial" panose="020B0604020202020204" pitchFamily="34" charset="0"/>
                <a:sym typeface="Montaser Arabic Bold"/>
              </a:rPr>
              <a:t>BÀI 2:</a:t>
            </a:r>
          </a:p>
          <a:p>
            <a:pPr marL="0" lvl="0" indent="0" algn="ctr">
              <a:lnSpc>
                <a:spcPct val="150000"/>
              </a:lnSpc>
            </a:pPr>
            <a:r>
              <a:rPr lang="vi-VN" sz="7200" b="1" u="none" strike="noStrike" spc="-90" dirty="0">
                <a:solidFill>
                  <a:srgbClr val="19274F"/>
                </a:solidFill>
                <a:latin typeface="Arial" panose="020B0604020202020204" pitchFamily="34" charset="0"/>
                <a:ea typeface="Montaser Arabic Bold"/>
                <a:cs typeface="Arial" panose="020B0604020202020204" pitchFamily="34" charset="0"/>
                <a:sym typeface="Montaser Arabic Bold"/>
              </a:rPr>
              <a:t>TÌM THÔNG TIN TRÊN WEBSITE</a:t>
            </a:r>
            <a:endParaRPr lang="en-US" sz="7200" b="1" u="none" strike="noStrike" spc="-90" dirty="0">
              <a:solidFill>
                <a:srgbClr val="19274F"/>
              </a:solidFill>
              <a:latin typeface="Arial" panose="020B0604020202020204" pitchFamily="34" charset="0"/>
              <a:ea typeface="Montaser Arabic Bold"/>
              <a:cs typeface="Arial" panose="020B0604020202020204" pitchFamily="34" charset="0"/>
              <a:sym typeface="Montaser Arabic Bold"/>
            </a:endParaRPr>
          </a:p>
        </p:txBody>
      </p:sp>
      <p:sp>
        <p:nvSpPr>
          <p:cNvPr id="30" name="Freeform 30"/>
          <p:cNvSpPr/>
          <p:nvPr/>
        </p:nvSpPr>
        <p:spPr>
          <a:xfrm>
            <a:off x="1724718" y="5090413"/>
            <a:ext cx="3657290" cy="3766872"/>
          </a:xfrm>
          <a:custGeom>
            <a:avLst/>
            <a:gdLst/>
            <a:ahLst/>
            <a:cxnLst/>
            <a:rect l="l" t="t" r="r" b="b"/>
            <a:pathLst>
              <a:path w="2978843" h="3068097">
                <a:moveTo>
                  <a:pt x="0" y="0"/>
                </a:moveTo>
                <a:lnTo>
                  <a:pt x="2978843" y="0"/>
                </a:lnTo>
                <a:lnTo>
                  <a:pt x="2978843" y="3068097"/>
                </a:lnTo>
                <a:lnTo>
                  <a:pt x="0" y="3068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Title 30">
            <a:extLst>
              <a:ext uri="{FF2B5EF4-FFF2-40B4-BE49-F238E27FC236}">
                <a16:creationId xmlns:a16="http://schemas.microsoft.com/office/drawing/2014/main" id="{AA0D65C0-D303-50F2-9BE7-7ACAC2CBA6C7}"/>
              </a:ext>
            </a:extLst>
          </p:cNvPr>
          <p:cNvSpPr>
            <a:spLocks noGrp="1"/>
          </p:cNvSpPr>
          <p:nvPr>
            <p:ph type="title"/>
          </p:nvPr>
        </p:nvSpPr>
        <p:spPr>
          <a:xfrm>
            <a:off x="1104157" y="869651"/>
            <a:ext cx="16065114" cy="1143000"/>
          </a:xfrm>
        </p:spPr>
        <p:txBody>
          <a:bodyPr>
            <a:normAutofit/>
          </a:bodyPr>
          <a:lstStyle/>
          <a:p>
            <a:r>
              <a:rPr lang="vi-VN" sz="6000" b="1" dirty="0">
                <a:latin typeface="Arial" panose="020B0604020202020204" pitchFamily="34" charset="0"/>
                <a:cs typeface="Arial" panose="020B0604020202020204" pitchFamily="34" charset="0"/>
              </a:rPr>
              <a:t>CHỦ ĐỀ B</a:t>
            </a:r>
          </a:p>
        </p:txBody>
      </p:sp>
      <p:sp>
        <p:nvSpPr>
          <p:cNvPr id="32" name="Title 30">
            <a:extLst>
              <a:ext uri="{FF2B5EF4-FFF2-40B4-BE49-F238E27FC236}">
                <a16:creationId xmlns:a16="http://schemas.microsoft.com/office/drawing/2014/main" id="{C6324FF3-3CA4-B36E-B8EB-1D3CDA69BB02}"/>
              </a:ext>
            </a:extLst>
          </p:cNvPr>
          <p:cNvSpPr txBox="1">
            <a:spLocks/>
          </p:cNvSpPr>
          <p:nvPr/>
        </p:nvSpPr>
        <p:spPr>
          <a:xfrm>
            <a:off x="1089643" y="2533248"/>
            <a:ext cx="1606511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000" b="1" dirty="0">
                <a:solidFill>
                  <a:srgbClr val="375CD1"/>
                </a:solidFill>
                <a:latin typeface="Arial" panose="020B0604020202020204" pitchFamily="34" charset="0"/>
                <a:cs typeface="Arial" panose="020B0604020202020204" pitchFamily="34" charset="0"/>
              </a:rPr>
              <a:t>MẠNG MÁY TÍNH VÀ INTERNET</a:t>
            </a:r>
          </a:p>
        </p:txBody>
      </p:sp>
    </p:spTree>
    <p:extLst>
      <p:ext uri="{BB962C8B-B14F-4D97-AF65-F5344CB8AC3E}">
        <p14:creationId xmlns:p14="http://schemas.microsoft.com/office/powerpoint/2010/main" val="3846786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957391" y="741636"/>
            <a:ext cx="16373217" cy="8775781"/>
            <a:chOff x="0" y="-37261"/>
            <a:chExt cx="21830956" cy="11701041"/>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FFFF"/>
              </a:solidFill>
              <a:ln cap="rnd">
                <a:noFill/>
                <a:prstDash val="solid"/>
                <a:round/>
              </a:ln>
            </p:spPr>
          </p:sp>
          <p:sp>
            <p:nvSpPr>
              <p:cNvPr id="5" name="TextBox 5"/>
              <p:cNvSpPr txBox="1"/>
              <p:nvPr/>
            </p:nvSpPr>
            <p:spPr>
              <a:xfrm>
                <a:off x="0" y="-66675"/>
                <a:ext cx="6370733" cy="3470412"/>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95688" y="-37261"/>
              <a:ext cx="21468608" cy="11509823"/>
              <a:chOff x="0" y="-66675"/>
              <a:chExt cx="6264992" cy="3358809"/>
            </a:xfrm>
          </p:grpSpPr>
          <p:sp>
            <p:nvSpPr>
              <p:cNvPr id="7" name="Freeform 7"/>
              <p:cNvSpPr/>
              <p:nvPr/>
            </p:nvSpPr>
            <p:spPr>
              <a:xfrm>
                <a:off x="8471" y="0"/>
                <a:ext cx="6256521" cy="329213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BCBEFA"/>
              </a:solidFill>
              <a:ln w="47625" cap="rnd">
                <a:solidFill>
                  <a:srgbClr val="1A1E2D"/>
                </a:solidFill>
                <a:prstDash val="lgDash"/>
                <a:round/>
              </a:ln>
            </p:spPr>
          </p:sp>
          <p:sp>
            <p:nvSpPr>
              <p:cNvPr id="8" name="TextBox 8"/>
              <p:cNvSpPr txBox="1"/>
              <p:nvPr/>
            </p:nvSpPr>
            <p:spPr>
              <a:xfrm>
                <a:off x="0" y="-66675"/>
                <a:ext cx="6256521" cy="3358809"/>
              </a:xfrm>
              <a:prstGeom prst="rect">
                <a:avLst/>
              </a:prstGeom>
            </p:spPr>
            <p:txBody>
              <a:bodyPr lIns="46656" tIns="46656" rIns="46656" bIns="46656" rtlCol="0" anchor="ctr"/>
              <a:lstStyle/>
              <a:p>
                <a:pPr marL="0" lvl="0" indent="0" algn="ctr">
                  <a:lnSpc>
                    <a:spcPts val="2520"/>
                  </a:lnSpc>
                  <a:spcBef>
                    <a:spcPct val="0"/>
                  </a:spcBef>
                </a:pPr>
                <a:endParaRPr>
                  <a:latin typeface="Arial" panose="020B0604020202020204" pitchFamily="34" charset="0"/>
                  <a:cs typeface="Arial" panose="020B0604020202020204" pitchFamily="34" charset="0"/>
                </a:endParaRPr>
              </a:p>
            </p:txBody>
          </p:sp>
        </p:grpSp>
      </p:grpSp>
      <p:grpSp>
        <p:nvGrpSpPr>
          <p:cNvPr id="9" name="Group 9"/>
          <p:cNvGrpSpPr/>
          <p:nvPr/>
        </p:nvGrpSpPr>
        <p:grpSpPr>
          <a:xfrm>
            <a:off x="2362200" y="3531962"/>
            <a:ext cx="6198770" cy="5271314"/>
            <a:chOff x="660747" y="0"/>
            <a:chExt cx="8265026" cy="6559512"/>
          </a:xfrm>
        </p:grpSpPr>
        <p:sp>
          <p:nvSpPr>
            <p:cNvPr id="11" name="Freeform 11"/>
            <p:cNvSpPr/>
            <p:nvPr/>
          </p:nvSpPr>
          <p:spPr>
            <a:xfrm>
              <a:off x="660747" y="0"/>
              <a:ext cx="8265026" cy="6559512"/>
            </a:xfrm>
            <a:custGeom>
              <a:avLst/>
              <a:gdLst/>
              <a:ahLst/>
              <a:cxnLst/>
              <a:rect l="l" t="t" r="r" b="b"/>
              <a:pathLst>
                <a:path w="2797548" h="1914204">
                  <a:moveTo>
                    <a:pt x="39841" y="0"/>
                  </a:moveTo>
                  <a:lnTo>
                    <a:pt x="2757707" y="0"/>
                  </a:lnTo>
                  <a:cubicBezTo>
                    <a:pt x="2779711" y="0"/>
                    <a:pt x="2797548" y="17837"/>
                    <a:pt x="2797548" y="39841"/>
                  </a:cubicBezTo>
                  <a:lnTo>
                    <a:pt x="2797548" y="1874363"/>
                  </a:lnTo>
                  <a:cubicBezTo>
                    <a:pt x="2797548" y="1884929"/>
                    <a:pt x="2793350" y="1895063"/>
                    <a:pt x="2785879" y="1902535"/>
                  </a:cubicBezTo>
                  <a:cubicBezTo>
                    <a:pt x="2778407" y="1910006"/>
                    <a:pt x="2768273" y="1914204"/>
                    <a:pt x="2757707" y="1914204"/>
                  </a:cubicBezTo>
                  <a:lnTo>
                    <a:pt x="39841" y="1914204"/>
                  </a:lnTo>
                  <a:cubicBezTo>
                    <a:pt x="17837" y="1914204"/>
                    <a:pt x="0" y="1896366"/>
                    <a:pt x="0" y="1874363"/>
                  </a:cubicBezTo>
                  <a:lnTo>
                    <a:pt x="0" y="39841"/>
                  </a:lnTo>
                  <a:cubicBezTo>
                    <a:pt x="0" y="17837"/>
                    <a:pt x="17837" y="0"/>
                    <a:pt x="39841" y="0"/>
                  </a:cubicBezTo>
                  <a:close/>
                </a:path>
              </a:pathLst>
            </a:custGeom>
            <a:solidFill>
              <a:srgbClr val="FFFFFF"/>
            </a:solidFill>
            <a:ln cap="rnd">
              <a:noFill/>
              <a:prstDash val="solid"/>
              <a:round/>
            </a:ln>
          </p:spPr>
        </p:sp>
        <p:sp>
          <p:nvSpPr>
            <p:cNvPr id="14" name="Freeform 14"/>
            <p:cNvSpPr/>
            <p:nvPr/>
          </p:nvSpPr>
          <p:spPr>
            <a:xfrm>
              <a:off x="870394" y="186093"/>
              <a:ext cx="7852175" cy="1493719"/>
            </a:xfrm>
            <a:custGeom>
              <a:avLst/>
              <a:gdLst/>
              <a:ahLst/>
              <a:cxnLst/>
              <a:rect l="l" t="t" r="r" b="b"/>
              <a:pathLst>
                <a:path w="2697403" h="435899">
                  <a:moveTo>
                    <a:pt x="33503" y="0"/>
                  </a:moveTo>
                  <a:lnTo>
                    <a:pt x="2663901" y="0"/>
                  </a:lnTo>
                  <a:cubicBezTo>
                    <a:pt x="2672786" y="0"/>
                    <a:pt x="2681307" y="3530"/>
                    <a:pt x="2687590" y="9813"/>
                  </a:cubicBezTo>
                  <a:cubicBezTo>
                    <a:pt x="2693873" y="16096"/>
                    <a:pt x="2697403" y="24617"/>
                    <a:pt x="2697403" y="33503"/>
                  </a:cubicBezTo>
                  <a:lnTo>
                    <a:pt x="2697403" y="402396"/>
                  </a:lnTo>
                  <a:cubicBezTo>
                    <a:pt x="2697403" y="420899"/>
                    <a:pt x="2682404" y="435899"/>
                    <a:pt x="2663901" y="435899"/>
                  </a:cubicBezTo>
                  <a:lnTo>
                    <a:pt x="33503" y="435899"/>
                  </a:lnTo>
                  <a:cubicBezTo>
                    <a:pt x="15000" y="435899"/>
                    <a:pt x="0" y="420899"/>
                    <a:pt x="0" y="402396"/>
                  </a:cubicBezTo>
                  <a:lnTo>
                    <a:pt x="0" y="33503"/>
                  </a:lnTo>
                  <a:cubicBezTo>
                    <a:pt x="0" y="15000"/>
                    <a:pt x="15000" y="0"/>
                    <a:pt x="33503" y="0"/>
                  </a:cubicBezTo>
                  <a:close/>
                </a:path>
              </a:pathLst>
            </a:custGeom>
            <a:solidFill>
              <a:srgbClr val="93D8FF"/>
            </a:solidFill>
            <a:ln cap="rnd">
              <a:noFill/>
              <a:prstDash val="solid"/>
              <a:round/>
            </a:ln>
          </p:spPr>
          <p:txBody>
            <a:bodyPr anchor="ctr"/>
            <a:lstStyle/>
            <a:p>
              <a:pPr algn="ctr"/>
              <a:r>
                <a:rPr lang="en-US" sz="5400" b="1" dirty="0">
                  <a:latin typeface="Arial" panose="020B0604020202020204" pitchFamily="34" charset="0"/>
                  <a:cs typeface="Arial" panose="020B0604020202020204" pitchFamily="34" charset="0"/>
                </a:rPr>
                <a:t>1</a:t>
              </a:r>
              <a:endParaRPr lang="vi-VN" sz="5400" b="1" dirty="0">
                <a:latin typeface="Arial" panose="020B0604020202020204" pitchFamily="34" charset="0"/>
                <a:cs typeface="Arial" panose="020B0604020202020204" pitchFamily="34" charset="0"/>
              </a:endParaRPr>
            </a:p>
          </p:txBody>
        </p:sp>
        <p:sp>
          <p:nvSpPr>
            <p:cNvPr id="16" name="TextBox 16"/>
            <p:cNvSpPr txBox="1"/>
            <p:nvPr/>
          </p:nvSpPr>
          <p:spPr>
            <a:xfrm>
              <a:off x="1926645" y="2228131"/>
              <a:ext cx="5733225" cy="3635459"/>
            </a:xfrm>
            <a:prstGeom prst="rect">
              <a:avLst/>
            </a:prstGeom>
          </p:spPr>
          <p:txBody>
            <a:bodyPr wrap="square" lIns="0" tIns="0" rIns="0" bIns="0" rtlCol="0" anchor="t">
              <a:spAutoFit/>
            </a:bodyPr>
            <a:lstStyle/>
            <a:p>
              <a:pPr algn="ctr">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Tìm thông tin theo danh mục trên website</a:t>
              </a:r>
              <a:endParaRPr lang="vi-VN" sz="4400" dirty="0">
                <a:effectLst/>
                <a:latin typeface="Arial" panose="020B0604020202020204" pitchFamily="34" charset="0"/>
                <a:cs typeface="Arial" panose="020B0604020202020204" pitchFamily="34" charset="0"/>
              </a:endParaRPr>
            </a:p>
          </p:txBody>
        </p:sp>
      </p:grpSp>
      <p:grpSp>
        <p:nvGrpSpPr>
          <p:cNvPr id="18" name="Group 18"/>
          <p:cNvGrpSpPr/>
          <p:nvPr/>
        </p:nvGrpSpPr>
        <p:grpSpPr>
          <a:xfrm>
            <a:off x="9803535" y="3531962"/>
            <a:ext cx="6122265" cy="5271314"/>
            <a:chOff x="391373" y="0"/>
            <a:chExt cx="8163019" cy="6559512"/>
          </a:xfrm>
        </p:grpSpPr>
        <p:sp>
          <p:nvSpPr>
            <p:cNvPr id="20" name="Freeform 20"/>
            <p:cNvSpPr/>
            <p:nvPr/>
          </p:nvSpPr>
          <p:spPr>
            <a:xfrm>
              <a:off x="391373" y="0"/>
              <a:ext cx="8163019" cy="6559512"/>
            </a:xfrm>
            <a:custGeom>
              <a:avLst/>
              <a:gdLst/>
              <a:ahLst/>
              <a:cxnLst/>
              <a:rect l="l" t="t" r="r" b="b"/>
              <a:pathLst>
                <a:path w="2797548" h="1914204">
                  <a:moveTo>
                    <a:pt x="39841" y="0"/>
                  </a:moveTo>
                  <a:lnTo>
                    <a:pt x="2757707" y="0"/>
                  </a:lnTo>
                  <a:cubicBezTo>
                    <a:pt x="2779711" y="0"/>
                    <a:pt x="2797548" y="17837"/>
                    <a:pt x="2797548" y="39841"/>
                  </a:cubicBezTo>
                  <a:lnTo>
                    <a:pt x="2797548" y="1874363"/>
                  </a:lnTo>
                  <a:cubicBezTo>
                    <a:pt x="2797548" y="1884929"/>
                    <a:pt x="2793350" y="1895063"/>
                    <a:pt x="2785879" y="1902535"/>
                  </a:cubicBezTo>
                  <a:cubicBezTo>
                    <a:pt x="2778407" y="1910006"/>
                    <a:pt x="2768273" y="1914204"/>
                    <a:pt x="2757707" y="1914204"/>
                  </a:cubicBezTo>
                  <a:lnTo>
                    <a:pt x="39841" y="1914204"/>
                  </a:lnTo>
                  <a:cubicBezTo>
                    <a:pt x="17837" y="1914204"/>
                    <a:pt x="0" y="1896366"/>
                    <a:pt x="0" y="1874363"/>
                  </a:cubicBezTo>
                  <a:lnTo>
                    <a:pt x="0" y="39841"/>
                  </a:lnTo>
                  <a:cubicBezTo>
                    <a:pt x="0" y="17837"/>
                    <a:pt x="17837" y="0"/>
                    <a:pt x="39841" y="0"/>
                  </a:cubicBezTo>
                  <a:close/>
                </a:path>
              </a:pathLst>
            </a:custGeom>
            <a:solidFill>
              <a:srgbClr val="FFFFFF"/>
            </a:solidFill>
            <a:ln cap="rnd">
              <a:noFill/>
              <a:prstDash val="solid"/>
              <a:round/>
            </a:ln>
          </p:spPr>
        </p:sp>
        <p:sp>
          <p:nvSpPr>
            <p:cNvPr id="23" name="Freeform 23"/>
            <p:cNvSpPr/>
            <p:nvPr/>
          </p:nvSpPr>
          <p:spPr>
            <a:xfrm>
              <a:off x="667201" y="186093"/>
              <a:ext cx="7654962" cy="1493719"/>
            </a:xfrm>
            <a:custGeom>
              <a:avLst/>
              <a:gdLst/>
              <a:ahLst/>
              <a:cxnLst/>
              <a:rect l="l" t="t" r="r" b="b"/>
              <a:pathLst>
                <a:path w="2697403" h="435899">
                  <a:moveTo>
                    <a:pt x="33503" y="0"/>
                  </a:moveTo>
                  <a:lnTo>
                    <a:pt x="2663901" y="0"/>
                  </a:lnTo>
                  <a:cubicBezTo>
                    <a:pt x="2672786" y="0"/>
                    <a:pt x="2681307" y="3530"/>
                    <a:pt x="2687590" y="9813"/>
                  </a:cubicBezTo>
                  <a:cubicBezTo>
                    <a:pt x="2693873" y="16096"/>
                    <a:pt x="2697403" y="24617"/>
                    <a:pt x="2697403" y="33503"/>
                  </a:cubicBezTo>
                  <a:lnTo>
                    <a:pt x="2697403" y="402396"/>
                  </a:lnTo>
                  <a:cubicBezTo>
                    <a:pt x="2697403" y="420899"/>
                    <a:pt x="2682404" y="435899"/>
                    <a:pt x="2663901" y="435899"/>
                  </a:cubicBezTo>
                  <a:lnTo>
                    <a:pt x="33503" y="435899"/>
                  </a:lnTo>
                  <a:cubicBezTo>
                    <a:pt x="15000" y="435899"/>
                    <a:pt x="0" y="420899"/>
                    <a:pt x="0" y="402396"/>
                  </a:cubicBezTo>
                  <a:lnTo>
                    <a:pt x="0" y="33503"/>
                  </a:lnTo>
                  <a:cubicBezTo>
                    <a:pt x="0" y="15000"/>
                    <a:pt x="15000" y="0"/>
                    <a:pt x="33503" y="0"/>
                  </a:cubicBezTo>
                  <a:close/>
                </a:path>
              </a:pathLst>
            </a:custGeom>
            <a:solidFill>
              <a:srgbClr val="7DD6B0"/>
            </a:solidFill>
            <a:ln cap="rnd">
              <a:noFill/>
              <a:prstDash val="solid"/>
              <a:round/>
            </a:ln>
          </p:spPr>
          <p:txBody>
            <a:bodyPr anchor="ctr"/>
            <a:lstStyle/>
            <a:p>
              <a:pPr algn="ctr"/>
              <a:r>
                <a:rPr lang="en-US" sz="5400" b="1" dirty="0">
                  <a:latin typeface="Arial" panose="020B0604020202020204" pitchFamily="34" charset="0"/>
                  <a:cs typeface="Arial" panose="020B0604020202020204" pitchFamily="34" charset="0"/>
                </a:rPr>
                <a:t>2</a:t>
              </a:r>
              <a:endParaRPr lang="vi-VN" sz="5400" b="1" dirty="0">
                <a:latin typeface="Arial" panose="020B0604020202020204" pitchFamily="34" charset="0"/>
                <a:cs typeface="Arial" panose="020B0604020202020204" pitchFamily="34" charset="0"/>
              </a:endParaRPr>
            </a:p>
          </p:txBody>
        </p:sp>
        <p:sp>
          <p:nvSpPr>
            <p:cNvPr id="26" name="TextBox 26"/>
            <p:cNvSpPr txBox="1"/>
            <p:nvPr/>
          </p:nvSpPr>
          <p:spPr>
            <a:xfrm>
              <a:off x="1416949" y="2228130"/>
              <a:ext cx="6149274" cy="3635459"/>
            </a:xfrm>
            <a:prstGeom prst="rect">
              <a:avLst/>
            </a:prstGeom>
          </p:spPr>
          <p:txBody>
            <a:bodyPr wrap="square" lIns="0" tIns="0" rIns="0" bIns="0" rtlCol="0" anchor="t">
              <a:spAutoFit/>
            </a:bodyPr>
            <a:lstStyle/>
            <a:p>
              <a:pPr algn="ctr">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Tìm thông tin trên website bằng công cụ tìm kiếm</a:t>
              </a:r>
              <a:endParaRPr lang="vi-VN" sz="4400" dirty="0">
                <a:effectLst/>
                <a:latin typeface="Arial" panose="020B0604020202020204" pitchFamily="34" charset="0"/>
                <a:cs typeface="Arial" panose="020B0604020202020204" pitchFamily="34" charset="0"/>
              </a:endParaRPr>
            </a:p>
          </p:txBody>
        </p:sp>
      </p:grpSp>
      <p:sp>
        <p:nvSpPr>
          <p:cNvPr id="30" name="Freeform 30"/>
          <p:cNvSpPr/>
          <p:nvPr/>
        </p:nvSpPr>
        <p:spPr>
          <a:xfrm>
            <a:off x="1687671" y="1439142"/>
            <a:ext cx="1676400" cy="1566672"/>
          </a:xfrm>
          <a:custGeom>
            <a:avLst/>
            <a:gdLst/>
            <a:ahLst/>
            <a:cxnLst/>
            <a:rect l="l" t="t" r="r" b="b"/>
            <a:pathLst>
              <a:path w="2398181" h="2241209">
                <a:moveTo>
                  <a:pt x="0" y="0"/>
                </a:moveTo>
                <a:lnTo>
                  <a:pt x="2398180" y="0"/>
                </a:lnTo>
                <a:lnTo>
                  <a:pt x="2398180" y="2241209"/>
                </a:lnTo>
                <a:lnTo>
                  <a:pt x="0" y="2241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Title 30">
            <a:extLst>
              <a:ext uri="{FF2B5EF4-FFF2-40B4-BE49-F238E27FC236}">
                <a16:creationId xmlns:a16="http://schemas.microsoft.com/office/drawing/2014/main" id="{13F126CE-141F-5B50-AEA3-AB2D9E655EB0}"/>
              </a:ext>
            </a:extLst>
          </p:cNvPr>
          <p:cNvSpPr>
            <a:spLocks noGrp="1"/>
          </p:cNvSpPr>
          <p:nvPr>
            <p:ph type="ctrTitle"/>
          </p:nvPr>
        </p:nvSpPr>
        <p:spPr>
          <a:xfrm>
            <a:off x="3810000" y="1400390"/>
            <a:ext cx="10668000" cy="1470025"/>
          </a:xfrm>
        </p:spPr>
        <p:txBody>
          <a:bodyPr>
            <a:normAutofit/>
          </a:bodyPr>
          <a:lstStyle/>
          <a:p>
            <a:r>
              <a:rPr lang="vi-VN" sz="6000" b="1" dirty="0">
                <a:latin typeface="Arial" panose="020B0604020202020204" pitchFamily="34" charset="0"/>
                <a:cs typeface="Arial" panose="020B0604020202020204" pitchFamily="34" charset="0"/>
              </a:rPr>
              <a:t>NỘI DUNG BÀI HỌC</a:t>
            </a:r>
          </a:p>
        </p:txBody>
      </p:sp>
      <p:sp>
        <p:nvSpPr>
          <p:cNvPr id="33" name="Freeform 11">
            <a:extLst>
              <a:ext uri="{FF2B5EF4-FFF2-40B4-BE49-F238E27FC236}">
                <a16:creationId xmlns:a16="http://schemas.microsoft.com/office/drawing/2014/main" id="{6CFEB826-9C4D-D966-67D2-B338D52D670A}"/>
              </a:ext>
            </a:extLst>
          </p:cNvPr>
          <p:cNvSpPr/>
          <p:nvPr/>
        </p:nvSpPr>
        <p:spPr>
          <a:xfrm>
            <a:off x="14308654" y="1425505"/>
            <a:ext cx="2291675" cy="1566672"/>
          </a:xfrm>
          <a:custGeom>
            <a:avLst/>
            <a:gdLst/>
            <a:ahLst/>
            <a:cxnLst/>
            <a:rect l="l" t="t" r="r" b="b"/>
            <a:pathLst>
              <a:path w="1988730" h="1359568">
                <a:moveTo>
                  <a:pt x="0" y="0"/>
                </a:moveTo>
                <a:lnTo>
                  <a:pt x="1988729" y="0"/>
                </a:lnTo>
                <a:lnTo>
                  <a:pt x="1988729" y="1359568"/>
                </a:lnTo>
                <a:lnTo>
                  <a:pt x="0" y="1359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4975707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grpSp>
        <p:nvGrpSpPr>
          <p:cNvPr id="2" name="Group 2"/>
          <p:cNvGrpSpPr/>
          <p:nvPr/>
        </p:nvGrpSpPr>
        <p:grpSpPr>
          <a:xfrm>
            <a:off x="568670" y="622330"/>
            <a:ext cx="17150661" cy="9042341"/>
            <a:chOff x="0" y="0"/>
            <a:chExt cx="22867548" cy="12056454"/>
          </a:xfrm>
        </p:grpSpPr>
        <p:grpSp>
          <p:nvGrpSpPr>
            <p:cNvPr id="3" name="Group 3"/>
            <p:cNvGrpSpPr/>
            <p:nvPr/>
          </p:nvGrpSpPr>
          <p:grpSpPr>
            <a:xfrm>
              <a:off x="0" y="2466868"/>
              <a:ext cx="5004559" cy="2188630"/>
              <a:chOff x="0" y="0"/>
              <a:chExt cx="1460436" cy="638688"/>
            </a:xfrm>
          </p:grpSpPr>
          <p:sp>
            <p:nvSpPr>
              <p:cNvPr id="4" name="Freeform 4"/>
              <p:cNvSpPr/>
              <p:nvPr/>
            </p:nvSpPr>
            <p:spPr>
              <a:xfrm>
                <a:off x="0" y="0"/>
                <a:ext cx="1460436" cy="638688"/>
              </a:xfrm>
              <a:custGeom>
                <a:avLst/>
                <a:gdLst/>
                <a:ahLst/>
                <a:cxnLst/>
                <a:rect l="l" t="t" r="r" b="b"/>
                <a:pathLst>
                  <a:path w="1460436" h="638688">
                    <a:moveTo>
                      <a:pt x="76317" y="0"/>
                    </a:moveTo>
                    <a:lnTo>
                      <a:pt x="1384118" y="0"/>
                    </a:lnTo>
                    <a:cubicBezTo>
                      <a:pt x="1404359" y="0"/>
                      <a:pt x="1423770" y="8041"/>
                      <a:pt x="1438083" y="22353"/>
                    </a:cubicBezTo>
                    <a:cubicBezTo>
                      <a:pt x="1452395" y="36665"/>
                      <a:pt x="1460436" y="56077"/>
                      <a:pt x="1460436" y="76317"/>
                    </a:cubicBezTo>
                    <a:lnTo>
                      <a:pt x="1460436" y="562371"/>
                    </a:lnTo>
                    <a:cubicBezTo>
                      <a:pt x="1460436" y="582612"/>
                      <a:pt x="1452395" y="602023"/>
                      <a:pt x="1438083" y="616335"/>
                    </a:cubicBezTo>
                    <a:cubicBezTo>
                      <a:pt x="1423770" y="630648"/>
                      <a:pt x="1404359" y="638688"/>
                      <a:pt x="1384118" y="638688"/>
                    </a:cubicBezTo>
                    <a:lnTo>
                      <a:pt x="76317" y="638688"/>
                    </a:lnTo>
                    <a:cubicBezTo>
                      <a:pt x="56077" y="638688"/>
                      <a:pt x="36665" y="630648"/>
                      <a:pt x="22353" y="616335"/>
                    </a:cubicBezTo>
                    <a:cubicBezTo>
                      <a:pt x="8041" y="602023"/>
                      <a:pt x="0" y="582612"/>
                      <a:pt x="0" y="562371"/>
                    </a:cubicBezTo>
                    <a:lnTo>
                      <a:pt x="0" y="76317"/>
                    </a:lnTo>
                    <a:cubicBezTo>
                      <a:pt x="0" y="56077"/>
                      <a:pt x="8041" y="36665"/>
                      <a:pt x="22353" y="22353"/>
                    </a:cubicBezTo>
                    <a:cubicBezTo>
                      <a:pt x="36665" y="8041"/>
                      <a:pt x="56077" y="0"/>
                      <a:pt x="76317" y="0"/>
                    </a:cubicBezTo>
                    <a:close/>
                  </a:path>
                </a:pathLst>
              </a:custGeom>
              <a:solidFill>
                <a:srgbClr val="FBD86A"/>
              </a:solidFill>
              <a:ln cap="rnd">
                <a:noFill/>
                <a:prstDash val="solid"/>
                <a:round/>
              </a:ln>
            </p:spPr>
          </p:sp>
          <p:sp>
            <p:nvSpPr>
              <p:cNvPr id="5" name="TextBox 5"/>
              <p:cNvSpPr txBox="1"/>
              <p:nvPr/>
            </p:nvSpPr>
            <p:spPr>
              <a:xfrm>
                <a:off x="0" y="-66675"/>
                <a:ext cx="1460436"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66675"/>
                <a:ext cx="5407522" cy="3585002"/>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66675"/>
                <a:ext cx="5215384" cy="3419146"/>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12" name="Group 12"/>
            <p:cNvGrpSpPr/>
            <p:nvPr/>
          </p:nvGrpSpPr>
          <p:grpSpPr>
            <a:xfrm>
              <a:off x="107003" y="2587823"/>
              <a:ext cx="3314679" cy="1946720"/>
              <a:chOff x="0" y="0"/>
              <a:chExt cx="967293" cy="568094"/>
            </a:xfrm>
          </p:grpSpPr>
          <p:sp>
            <p:nvSpPr>
              <p:cNvPr id="13" name="Freeform 1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15" name="Freeform 15"/>
            <p:cNvSpPr/>
            <p:nvPr/>
          </p:nvSpPr>
          <p:spPr>
            <a:xfrm>
              <a:off x="956564" y="2806574"/>
              <a:ext cx="1680434" cy="1509335"/>
            </a:xfrm>
            <a:custGeom>
              <a:avLst/>
              <a:gdLst/>
              <a:ahLst/>
              <a:cxnLst/>
              <a:rect l="l" t="t" r="r" b="b"/>
              <a:pathLst>
                <a:path w="1680434" h="1509335">
                  <a:moveTo>
                    <a:pt x="0" y="0"/>
                  </a:moveTo>
                  <a:lnTo>
                    <a:pt x="1680434" y="0"/>
                  </a:lnTo>
                  <a:lnTo>
                    <a:pt x="1680434" y="1509335"/>
                  </a:lnTo>
                  <a:lnTo>
                    <a:pt x="0" y="15093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7" name="Group 17"/>
          <p:cNvGrpSpPr/>
          <p:nvPr/>
        </p:nvGrpSpPr>
        <p:grpSpPr>
          <a:xfrm>
            <a:off x="568670" y="622330"/>
            <a:ext cx="2646513" cy="1641473"/>
            <a:chOff x="0" y="0"/>
            <a:chExt cx="3528684" cy="2188630"/>
          </a:xfrm>
        </p:grpSpPr>
        <p:grpSp>
          <p:nvGrpSpPr>
            <p:cNvPr id="18" name="Group 18"/>
            <p:cNvGrpSpPr/>
            <p:nvPr/>
          </p:nvGrpSpPr>
          <p:grpSpPr>
            <a:xfrm>
              <a:off x="0" y="0"/>
              <a:ext cx="3528684" cy="2188630"/>
              <a:chOff x="0" y="0"/>
              <a:chExt cx="1029744" cy="638688"/>
            </a:xfrm>
          </p:grpSpPr>
          <p:sp>
            <p:nvSpPr>
              <p:cNvPr id="19" name="Freeform 1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0" name="TextBox 20"/>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1" name="Group 21"/>
            <p:cNvGrpSpPr/>
            <p:nvPr/>
          </p:nvGrpSpPr>
          <p:grpSpPr>
            <a:xfrm>
              <a:off x="107003" y="120955"/>
              <a:ext cx="3314679" cy="1946720"/>
              <a:chOff x="0" y="0"/>
              <a:chExt cx="967293" cy="568094"/>
            </a:xfrm>
          </p:grpSpPr>
          <p:sp>
            <p:nvSpPr>
              <p:cNvPr id="22" name="Freeform 2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23" name="TextBox 23"/>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24" name="Freeform 24"/>
            <p:cNvSpPr/>
            <p:nvPr/>
          </p:nvSpPr>
          <p:spPr>
            <a:xfrm>
              <a:off x="771866" y="311161"/>
              <a:ext cx="1984952" cy="1566307"/>
            </a:xfrm>
            <a:custGeom>
              <a:avLst/>
              <a:gdLst/>
              <a:ahLst/>
              <a:cxnLst/>
              <a:rect l="l" t="t" r="r" b="b"/>
              <a:pathLst>
                <a:path w="1984952" h="1566307">
                  <a:moveTo>
                    <a:pt x="0" y="0"/>
                  </a:moveTo>
                  <a:lnTo>
                    <a:pt x="1984952" y="0"/>
                  </a:lnTo>
                  <a:lnTo>
                    <a:pt x="1984952" y="1566308"/>
                  </a:lnTo>
                  <a:lnTo>
                    <a:pt x="0" y="1566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5" name="Group 25"/>
          <p:cNvGrpSpPr/>
          <p:nvPr/>
        </p:nvGrpSpPr>
        <p:grpSpPr>
          <a:xfrm>
            <a:off x="568670" y="4322720"/>
            <a:ext cx="2646513" cy="1641473"/>
            <a:chOff x="0" y="0"/>
            <a:chExt cx="3528684" cy="2188630"/>
          </a:xfrm>
        </p:grpSpPr>
        <p:grpSp>
          <p:nvGrpSpPr>
            <p:cNvPr id="26" name="Group 26"/>
            <p:cNvGrpSpPr/>
            <p:nvPr/>
          </p:nvGrpSpPr>
          <p:grpSpPr>
            <a:xfrm>
              <a:off x="0" y="0"/>
              <a:ext cx="3528684" cy="2188630"/>
              <a:chOff x="0" y="0"/>
              <a:chExt cx="1029744" cy="638688"/>
            </a:xfrm>
          </p:grpSpPr>
          <p:sp>
            <p:nvSpPr>
              <p:cNvPr id="27" name="Freeform 2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8" name="TextBox 28"/>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9" name="Group 29"/>
            <p:cNvGrpSpPr/>
            <p:nvPr/>
          </p:nvGrpSpPr>
          <p:grpSpPr>
            <a:xfrm>
              <a:off x="107003" y="120955"/>
              <a:ext cx="3314679" cy="1946720"/>
              <a:chOff x="0" y="0"/>
              <a:chExt cx="967293" cy="568094"/>
            </a:xfrm>
          </p:grpSpPr>
          <p:sp>
            <p:nvSpPr>
              <p:cNvPr id="30" name="Freeform 3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1" name="TextBox 31"/>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32" name="Freeform 32"/>
            <p:cNvSpPr/>
            <p:nvPr/>
          </p:nvSpPr>
          <p:spPr>
            <a:xfrm>
              <a:off x="1057907" y="312644"/>
              <a:ext cx="1412870" cy="1563342"/>
            </a:xfrm>
            <a:custGeom>
              <a:avLst/>
              <a:gdLst/>
              <a:ahLst/>
              <a:cxnLst/>
              <a:rect l="l" t="t" r="r" b="b"/>
              <a:pathLst>
                <a:path w="1412870" h="1563342">
                  <a:moveTo>
                    <a:pt x="0" y="0"/>
                  </a:moveTo>
                  <a:lnTo>
                    <a:pt x="1412870" y="0"/>
                  </a:lnTo>
                  <a:lnTo>
                    <a:pt x="1412870" y="1563342"/>
                  </a:lnTo>
                  <a:lnTo>
                    <a:pt x="0" y="156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3" name="Group 33"/>
          <p:cNvGrpSpPr/>
          <p:nvPr/>
        </p:nvGrpSpPr>
        <p:grpSpPr>
          <a:xfrm>
            <a:off x="568670" y="6172959"/>
            <a:ext cx="2646513" cy="1686222"/>
            <a:chOff x="0" y="0"/>
            <a:chExt cx="3528684" cy="2248295"/>
          </a:xfrm>
        </p:grpSpPr>
        <p:grpSp>
          <p:nvGrpSpPr>
            <p:cNvPr id="34" name="Group 34"/>
            <p:cNvGrpSpPr/>
            <p:nvPr/>
          </p:nvGrpSpPr>
          <p:grpSpPr>
            <a:xfrm>
              <a:off x="0" y="0"/>
              <a:ext cx="3528684" cy="2188630"/>
              <a:chOff x="0" y="0"/>
              <a:chExt cx="1029744" cy="638688"/>
            </a:xfrm>
          </p:grpSpPr>
          <p:sp>
            <p:nvSpPr>
              <p:cNvPr id="35" name="Freeform 35"/>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6" name="TextBox 36"/>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7" name="Group 37"/>
            <p:cNvGrpSpPr/>
            <p:nvPr/>
          </p:nvGrpSpPr>
          <p:grpSpPr>
            <a:xfrm>
              <a:off x="107003" y="120955"/>
              <a:ext cx="3314679" cy="1946720"/>
              <a:chOff x="0" y="0"/>
              <a:chExt cx="967293" cy="568094"/>
            </a:xfrm>
          </p:grpSpPr>
          <p:sp>
            <p:nvSpPr>
              <p:cNvPr id="38" name="Freeform 38"/>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9" name="TextBox 39"/>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40" name="Freeform 40"/>
            <p:cNvSpPr/>
            <p:nvPr/>
          </p:nvSpPr>
          <p:spPr>
            <a:xfrm rot="-1173271">
              <a:off x="1057907" y="295243"/>
              <a:ext cx="1384713" cy="1772432"/>
            </a:xfrm>
            <a:custGeom>
              <a:avLst/>
              <a:gdLst/>
              <a:ahLst/>
              <a:cxnLst/>
              <a:rect l="l" t="t" r="r" b="b"/>
              <a:pathLst>
                <a:path w="1384713" h="1772432">
                  <a:moveTo>
                    <a:pt x="0" y="0"/>
                  </a:moveTo>
                  <a:lnTo>
                    <a:pt x="1384712" y="0"/>
                  </a:lnTo>
                  <a:lnTo>
                    <a:pt x="1384712" y="1772432"/>
                  </a:lnTo>
                  <a:lnTo>
                    <a:pt x="0" y="1772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41" name="Group 41"/>
          <p:cNvGrpSpPr/>
          <p:nvPr/>
        </p:nvGrpSpPr>
        <p:grpSpPr>
          <a:xfrm>
            <a:off x="568670" y="8023198"/>
            <a:ext cx="2646513" cy="1641473"/>
            <a:chOff x="0" y="0"/>
            <a:chExt cx="3528684" cy="2188630"/>
          </a:xfrm>
        </p:grpSpPr>
        <p:grpSp>
          <p:nvGrpSpPr>
            <p:cNvPr id="42" name="Group 42"/>
            <p:cNvGrpSpPr/>
            <p:nvPr/>
          </p:nvGrpSpPr>
          <p:grpSpPr>
            <a:xfrm>
              <a:off x="0" y="0"/>
              <a:ext cx="3528684" cy="2188630"/>
              <a:chOff x="0" y="0"/>
              <a:chExt cx="1029744" cy="638688"/>
            </a:xfrm>
          </p:grpSpPr>
          <p:sp>
            <p:nvSpPr>
              <p:cNvPr id="43" name="Freeform 43"/>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4" name="TextBox 44"/>
              <p:cNvSpPr txBox="1"/>
              <p:nvPr/>
            </p:nvSpPr>
            <p:spPr>
              <a:xfrm>
                <a:off x="0" y="-66675"/>
                <a:ext cx="1029744" cy="705363"/>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5" name="Group 45"/>
            <p:cNvGrpSpPr/>
            <p:nvPr/>
          </p:nvGrpSpPr>
          <p:grpSpPr>
            <a:xfrm>
              <a:off x="107003" y="120955"/>
              <a:ext cx="3314679" cy="1946720"/>
              <a:chOff x="0" y="0"/>
              <a:chExt cx="967293" cy="568094"/>
            </a:xfrm>
          </p:grpSpPr>
          <p:sp>
            <p:nvSpPr>
              <p:cNvPr id="46" name="Freeform 46"/>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7" name="TextBox 47"/>
              <p:cNvSpPr txBox="1"/>
              <p:nvPr/>
            </p:nvSpPr>
            <p:spPr>
              <a:xfrm>
                <a:off x="0" y="-66675"/>
                <a:ext cx="967293" cy="63476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48" name="Freeform 48"/>
            <p:cNvSpPr/>
            <p:nvPr/>
          </p:nvSpPr>
          <p:spPr>
            <a:xfrm>
              <a:off x="655730" y="383864"/>
              <a:ext cx="2189065" cy="1420902"/>
            </a:xfrm>
            <a:custGeom>
              <a:avLst/>
              <a:gdLst/>
              <a:ahLst/>
              <a:cxnLst/>
              <a:rect l="l" t="t" r="r" b="b"/>
              <a:pathLst>
                <a:path w="2189065" h="1420902">
                  <a:moveTo>
                    <a:pt x="0" y="0"/>
                  </a:moveTo>
                  <a:lnTo>
                    <a:pt x="2189066" y="0"/>
                  </a:lnTo>
                  <a:lnTo>
                    <a:pt x="2189066" y="1420902"/>
                  </a:lnTo>
                  <a:lnTo>
                    <a:pt x="0" y="142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sp>
        <p:nvSpPr>
          <p:cNvPr id="55" name="Title 54">
            <a:extLst>
              <a:ext uri="{FF2B5EF4-FFF2-40B4-BE49-F238E27FC236}">
                <a16:creationId xmlns:a16="http://schemas.microsoft.com/office/drawing/2014/main" id="{180FD8C2-21A3-FAC1-58E6-4EBB36B19F79}"/>
              </a:ext>
            </a:extLst>
          </p:cNvPr>
          <p:cNvSpPr>
            <a:spLocks noGrp="1"/>
          </p:cNvSpPr>
          <p:nvPr>
            <p:ph type="title"/>
          </p:nvPr>
        </p:nvSpPr>
        <p:spPr>
          <a:xfrm>
            <a:off x="4568216" y="1491887"/>
            <a:ext cx="12404527" cy="4602003"/>
          </a:xfrm>
        </p:spPr>
        <p:txBody>
          <a:bodyPr bIns="108000">
            <a:noAutofit/>
          </a:bodyPr>
          <a:lstStyle/>
          <a:p>
            <a:pPr>
              <a:lnSpc>
                <a:spcPct val="150000"/>
              </a:lnSpc>
            </a:pPr>
            <a:r>
              <a:rPr lang="vi-VN" sz="7200" b="1" dirty="0">
                <a:solidFill>
                  <a:srgbClr val="375CD1"/>
                </a:solidFill>
                <a:latin typeface="Arial" panose="020B0604020202020204" pitchFamily="34" charset="0"/>
                <a:ea typeface="Calibri" panose="020F0502020204030204" pitchFamily="34" charset="0"/>
                <a:cs typeface="Arial" panose="020B0604020202020204" pitchFamily="34" charset="0"/>
              </a:rPr>
              <a:t>1.</a:t>
            </a:r>
            <a:br>
              <a:rPr lang="vi-VN" sz="7200" b="1" dirty="0">
                <a:solidFill>
                  <a:srgbClr val="375CD1"/>
                </a:solidFill>
                <a:latin typeface="Arial" panose="020B0604020202020204" pitchFamily="34" charset="0"/>
                <a:ea typeface="Calibri" panose="020F0502020204030204" pitchFamily="34" charset="0"/>
                <a:cs typeface="Arial" panose="020B0604020202020204" pitchFamily="34" charset="0"/>
              </a:rPr>
            </a:br>
            <a:r>
              <a:rPr lang="vi-VN" sz="7200" b="1" dirty="0">
                <a:solidFill>
                  <a:srgbClr val="375CD1"/>
                </a:solidFill>
                <a:latin typeface="Arial" panose="020B0604020202020204" pitchFamily="34" charset="0"/>
                <a:ea typeface="Calibri" panose="020F0502020204030204" pitchFamily="34" charset="0"/>
                <a:cs typeface="Arial" panose="020B0604020202020204" pitchFamily="34" charset="0"/>
              </a:rPr>
              <a:t>TÌM THÔNG TIN THEO DANH MỤC TRÊN WEBSITE</a:t>
            </a:r>
            <a:endParaRPr lang="vi-VN" sz="7200" dirty="0"/>
          </a:p>
        </p:txBody>
      </p:sp>
      <p:sp>
        <p:nvSpPr>
          <p:cNvPr id="56" name="Freeform 11">
            <a:extLst>
              <a:ext uri="{FF2B5EF4-FFF2-40B4-BE49-F238E27FC236}">
                <a16:creationId xmlns:a16="http://schemas.microsoft.com/office/drawing/2014/main" id="{E29CCBDA-E280-9FA6-DA7C-74A425A245AF}"/>
              </a:ext>
            </a:extLst>
          </p:cNvPr>
          <p:cNvSpPr/>
          <p:nvPr/>
        </p:nvSpPr>
        <p:spPr>
          <a:xfrm>
            <a:off x="8794914" y="6664364"/>
            <a:ext cx="3951129" cy="2701135"/>
          </a:xfrm>
          <a:custGeom>
            <a:avLst/>
            <a:gdLst/>
            <a:ahLst/>
            <a:cxnLst/>
            <a:rect l="l" t="t" r="r" b="b"/>
            <a:pathLst>
              <a:path w="1988730" h="1359568">
                <a:moveTo>
                  <a:pt x="0" y="0"/>
                </a:moveTo>
                <a:lnTo>
                  <a:pt x="1988729" y="0"/>
                </a:lnTo>
                <a:lnTo>
                  <a:pt x="1988729" y="1359568"/>
                </a:lnTo>
                <a:lnTo>
                  <a:pt x="0" y="13595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3040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Quan sát hình 2, 3 SGK tr.8 – 9 và cho biết</a:t>
            </a:r>
          </a:p>
        </p:txBody>
      </p:sp>
      <p:grpSp>
        <p:nvGrpSpPr>
          <p:cNvPr id="6" name="Group 5">
            <a:extLst>
              <a:ext uri="{FF2B5EF4-FFF2-40B4-BE49-F238E27FC236}">
                <a16:creationId xmlns:a16="http://schemas.microsoft.com/office/drawing/2014/main" id="{40C5866D-8EF9-BA60-E382-6464BAA16AC5}"/>
              </a:ext>
            </a:extLst>
          </p:cNvPr>
          <p:cNvGrpSpPr/>
          <p:nvPr/>
        </p:nvGrpSpPr>
        <p:grpSpPr>
          <a:xfrm>
            <a:off x="9601200" y="2205265"/>
            <a:ext cx="7267574" cy="7171870"/>
            <a:chOff x="5510211" y="2428704"/>
            <a:chExt cx="7267574" cy="7171870"/>
          </a:xfrm>
        </p:grpSpPr>
        <p:grpSp>
          <p:nvGrpSpPr>
            <p:cNvPr id="54" name="Group 53">
              <a:extLst>
                <a:ext uri="{FF2B5EF4-FFF2-40B4-BE49-F238E27FC236}">
                  <a16:creationId xmlns:a16="http://schemas.microsoft.com/office/drawing/2014/main" id="{209B57F2-124E-D449-7A7A-E711DB247EC4}"/>
                </a:ext>
              </a:extLst>
            </p:cNvPr>
            <p:cNvGrpSpPr/>
            <p:nvPr/>
          </p:nvGrpSpPr>
          <p:grpSpPr>
            <a:xfrm>
              <a:off x="5510211" y="2428704"/>
              <a:ext cx="7267574" cy="6576069"/>
              <a:chOff x="9982201" y="2751469"/>
              <a:chExt cx="6962776" cy="6061238"/>
            </a:xfrm>
          </p:grpSpPr>
          <p:pic>
            <p:nvPicPr>
              <p:cNvPr id="48" name="Picture 47">
                <a:extLst>
                  <a:ext uri="{FF2B5EF4-FFF2-40B4-BE49-F238E27FC236}">
                    <a16:creationId xmlns:a16="http://schemas.microsoft.com/office/drawing/2014/main" id="{A140246E-6EA5-D4BC-91F5-E6E9B5A9C5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82201" y="2751469"/>
                <a:ext cx="6962775" cy="5512081"/>
              </a:xfrm>
              <a:prstGeom prst="rect">
                <a:avLst/>
              </a:prstGeom>
              <a:ln>
                <a:solidFill>
                  <a:srgbClr val="00B0F0"/>
                </a:solidFill>
              </a:ln>
            </p:spPr>
          </p:pic>
          <p:sp>
            <p:nvSpPr>
              <p:cNvPr id="51" name="TextBox 50">
                <a:extLst>
                  <a:ext uri="{FF2B5EF4-FFF2-40B4-BE49-F238E27FC236}">
                    <a16:creationId xmlns:a16="http://schemas.microsoft.com/office/drawing/2014/main" id="{872558DD-F53E-A416-ACE6-9EBF7EA8D95C}"/>
                  </a:ext>
                </a:extLst>
              </p:cNvPr>
              <p:cNvSpPr txBox="1"/>
              <p:nvPr/>
            </p:nvSpPr>
            <p:spPr>
              <a:xfrm>
                <a:off x="9982201" y="8330449"/>
                <a:ext cx="6962776" cy="482258"/>
              </a:xfrm>
              <a:prstGeom prst="rect">
                <a:avLst/>
              </a:prstGeom>
              <a:noFill/>
            </p:spPr>
            <p:txBody>
              <a:bodyPr wrap="square" rtlCol="0">
                <a:spAutoFit/>
              </a:bodyPr>
              <a:lstStyle/>
              <a:p>
                <a:pPr algn="ctr"/>
                <a:r>
                  <a:rPr lang="vi-VN" sz="2800" i="1" dirty="0"/>
                  <a:t>Hình 2. Kết quả khi nháy chuột vào mục </a:t>
                </a:r>
              </a:p>
            </p:txBody>
          </p:sp>
        </p:grpSp>
        <p:sp>
          <p:nvSpPr>
            <p:cNvPr id="5" name="Rectangle 4">
              <a:extLst>
                <a:ext uri="{FF2B5EF4-FFF2-40B4-BE49-F238E27FC236}">
                  <a16:creationId xmlns:a16="http://schemas.microsoft.com/office/drawing/2014/main" id="{11BDF489-1BAF-F279-0B05-273822E2ED1C}"/>
                </a:ext>
              </a:extLst>
            </p:cNvPr>
            <p:cNvSpPr/>
            <p:nvPr/>
          </p:nvSpPr>
          <p:spPr>
            <a:xfrm>
              <a:off x="7581897" y="9077354"/>
              <a:ext cx="3124200" cy="523220"/>
            </a:xfrm>
            <a:prstGeom prst="rect">
              <a:avLst/>
            </a:prstGeom>
            <a:solidFill>
              <a:srgbClr val="6CBB51"/>
            </a:solidFill>
            <a:ln>
              <a:solidFill>
                <a:srgbClr val="6CB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t>Cổ tích Việt Nam</a:t>
              </a:r>
            </a:p>
          </p:txBody>
        </p:sp>
      </p:grpSp>
      <p:grpSp>
        <p:nvGrpSpPr>
          <p:cNvPr id="12" name="Group 11">
            <a:extLst>
              <a:ext uri="{FF2B5EF4-FFF2-40B4-BE49-F238E27FC236}">
                <a16:creationId xmlns:a16="http://schemas.microsoft.com/office/drawing/2014/main" id="{F93A50D9-1BDD-1219-1F6E-17AB0BB2181D}"/>
              </a:ext>
            </a:extLst>
          </p:cNvPr>
          <p:cNvGrpSpPr/>
          <p:nvPr/>
        </p:nvGrpSpPr>
        <p:grpSpPr>
          <a:xfrm>
            <a:off x="1440998" y="3450733"/>
            <a:ext cx="7703002" cy="4989324"/>
            <a:chOff x="1440998" y="3414447"/>
            <a:chExt cx="7703002" cy="4989324"/>
          </a:xfrm>
        </p:grpSpPr>
        <p:grpSp>
          <p:nvGrpSpPr>
            <p:cNvPr id="11" name="Group 10">
              <a:extLst>
                <a:ext uri="{FF2B5EF4-FFF2-40B4-BE49-F238E27FC236}">
                  <a16:creationId xmlns:a16="http://schemas.microsoft.com/office/drawing/2014/main" id="{5345F353-5627-8F4E-52E1-67293DF95F9B}"/>
                </a:ext>
              </a:extLst>
            </p:cNvPr>
            <p:cNvGrpSpPr/>
            <p:nvPr/>
          </p:nvGrpSpPr>
          <p:grpSpPr>
            <a:xfrm>
              <a:off x="1440998" y="3414447"/>
              <a:ext cx="7703002" cy="1042795"/>
              <a:chOff x="1440998" y="2666999"/>
              <a:chExt cx="7703002" cy="1042795"/>
            </a:xfrm>
          </p:grpSpPr>
          <p:pic>
            <p:nvPicPr>
              <p:cNvPr id="7" name="Picture 40">
                <a:extLst>
                  <a:ext uri="{FF2B5EF4-FFF2-40B4-BE49-F238E27FC236}">
                    <a16:creationId xmlns:a16="http://schemas.microsoft.com/office/drawing/2014/main" id="{2E373A81-DA76-A983-0CE4-745793F5C8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0998" y="2666999"/>
                <a:ext cx="1308896" cy="1042795"/>
              </a:xfrm>
              <a:prstGeom prst="rect">
                <a:avLst/>
              </a:prstGeom>
            </p:spPr>
          </p:pic>
          <p:sp>
            <p:nvSpPr>
              <p:cNvPr id="8" name="Rectangle: Rounded Corners 7">
                <a:extLst>
                  <a:ext uri="{FF2B5EF4-FFF2-40B4-BE49-F238E27FC236}">
                    <a16:creationId xmlns:a16="http://schemas.microsoft.com/office/drawing/2014/main" id="{255D42BE-F6EC-C929-CB72-E3056856757C}"/>
                  </a:ext>
                </a:extLst>
              </p:cNvPr>
              <p:cNvSpPr/>
              <p:nvPr/>
            </p:nvSpPr>
            <p:spPr>
              <a:xfrm>
                <a:off x="3048000" y="2666999"/>
                <a:ext cx="6096000" cy="1042795"/>
              </a:xfrm>
              <a:prstGeom prst="roundRect">
                <a:avLst/>
              </a:prstGeom>
              <a:solidFill>
                <a:srgbClr val="C6D0F2"/>
              </a:solidFill>
              <a:ln>
                <a:solidFill>
                  <a:srgbClr val="C6D0F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THẢO LUẬN NHÓM</a:t>
                </a:r>
              </a:p>
            </p:txBody>
          </p:sp>
        </p:grpSp>
        <p:sp>
          <p:nvSpPr>
            <p:cNvPr id="10" name="TextBox 9">
              <a:extLst>
                <a:ext uri="{FF2B5EF4-FFF2-40B4-BE49-F238E27FC236}">
                  <a16:creationId xmlns:a16="http://schemas.microsoft.com/office/drawing/2014/main" id="{F3DDA816-28F2-0949-94EF-B9B606132169}"/>
                </a:ext>
              </a:extLst>
            </p:cNvPr>
            <p:cNvSpPr txBox="1"/>
            <p:nvPr/>
          </p:nvSpPr>
          <p:spPr>
            <a:xfrm>
              <a:off x="1444627" y="4732188"/>
              <a:ext cx="7699373" cy="367158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Việc phân loại, sắp xếp thành danh mục các thể loại truyện và đặt cố định ở đầu trang web nhằm mục đích gì?</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8514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Quan sát hình 2, 3 SGK tr.8 – 9 và cho biết</a:t>
            </a:r>
          </a:p>
        </p:txBody>
      </p:sp>
      <p:grpSp>
        <p:nvGrpSpPr>
          <p:cNvPr id="54" name="Group 53">
            <a:extLst>
              <a:ext uri="{FF2B5EF4-FFF2-40B4-BE49-F238E27FC236}">
                <a16:creationId xmlns:a16="http://schemas.microsoft.com/office/drawing/2014/main" id="{209B57F2-124E-D449-7A7A-E711DB247EC4}"/>
              </a:ext>
            </a:extLst>
          </p:cNvPr>
          <p:cNvGrpSpPr/>
          <p:nvPr/>
        </p:nvGrpSpPr>
        <p:grpSpPr>
          <a:xfrm>
            <a:off x="3276600" y="2227519"/>
            <a:ext cx="11734798" cy="7132668"/>
            <a:chOff x="7842266" y="2566035"/>
            <a:chExt cx="11242646" cy="6574261"/>
          </a:xfrm>
        </p:grpSpPr>
        <p:pic>
          <p:nvPicPr>
            <p:cNvPr id="48" name="Picture 47">
              <a:extLst>
                <a:ext uri="{FF2B5EF4-FFF2-40B4-BE49-F238E27FC236}">
                  <a16:creationId xmlns:a16="http://schemas.microsoft.com/office/drawing/2014/main" id="{A140246E-6EA5-D4BC-91F5-E6E9B5A9C5B1}"/>
                </a:ext>
              </a:extLst>
            </p:cNvPr>
            <p:cNvPicPr>
              <a:picLocks noChangeAspect="1"/>
            </p:cNvPicPr>
            <p:nvPr/>
          </p:nvPicPr>
          <p:blipFill rotWithShape="1">
            <a:blip r:embed="rId2">
              <a:extLst>
                <a:ext uri="{28A0092B-C50C-407E-A947-70E740481C1C}">
                  <a14:useLocalDpi xmlns:a14="http://schemas.microsoft.com/office/drawing/2010/main" val="0"/>
                </a:ext>
              </a:extLst>
            </a:blip>
            <a:srcRect b="3056"/>
            <a:stretch/>
          </p:blipFill>
          <p:spPr>
            <a:xfrm>
              <a:off x="7842266" y="2566035"/>
              <a:ext cx="11242646" cy="5901032"/>
            </a:xfrm>
            <a:prstGeom prst="rect">
              <a:avLst/>
            </a:prstGeom>
            <a:ln>
              <a:solidFill>
                <a:srgbClr val="00B0F0"/>
              </a:solidFill>
            </a:ln>
          </p:spPr>
        </p:pic>
        <p:sp>
          <p:nvSpPr>
            <p:cNvPr id="51" name="TextBox 50">
              <a:extLst>
                <a:ext uri="{FF2B5EF4-FFF2-40B4-BE49-F238E27FC236}">
                  <a16:creationId xmlns:a16="http://schemas.microsoft.com/office/drawing/2014/main" id="{872558DD-F53E-A416-ACE6-9EBF7EA8D95C}"/>
                </a:ext>
              </a:extLst>
            </p:cNvPr>
            <p:cNvSpPr txBox="1"/>
            <p:nvPr/>
          </p:nvSpPr>
          <p:spPr>
            <a:xfrm>
              <a:off x="9229343" y="8601302"/>
              <a:ext cx="8468490" cy="538994"/>
            </a:xfrm>
            <a:prstGeom prst="rect">
              <a:avLst/>
            </a:prstGeom>
            <a:noFill/>
          </p:spPr>
          <p:txBody>
            <a:bodyPr wrap="square" rtlCol="0">
              <a:spAutoFit/>
            </a:bodyPr>
            <a:lstStyle/>
            <a:p>
              <a:pPr algn="ctr"/>
              <a:r>
                <a:rPr lang="vi-VN" sz="3200" i="1" dirty="0"/>
                <a:t>Hình 3. Trang chủ của </a:t>
              </a:r>
              <a:r>
                <a:rPr lang="vi-VN" sz="3200" i="1" dirty="0">
                  <a:effectLst/>
                  <a:latin typeface="Arial" panose="020B0604020202020204" pitchFamily="34" charset="0"/>
                  <a:ea typeface="Calibri" panose="020F0502020204030204" pitchFamily="34" charset="0"/>
                  <a:cs typeface="Arial" panose="020B0604020202020204" pitchFamily="34" charset="0"/>
                </a:rPr>
                <a:t>website </a:t>
              </a:r>
              <a:r>
                <a:rPr lang="vi-VN" sz="3200" i="1" dirty="0">
                  <a:solidFill>
                    <a:srgbClr val="00B0F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truyencotich.vn</a:t>
              </a:r>
              <a:endParaRPr lang="vi-VN" sz="3200" i="1" dirty="0"/>
            </a:p>
          </p:txBody>
        </p:sp>
      </p:grpSp>
    </p:spTree>
    <p:extLst>
      <p:ext uri="{BB962C8B-B14F-4D97-AF65-F5344CB8AC3E}">
        <p14:creationId xmlns:p14="http://schemas.microsoft.com/office/powerpoint/2010/main" val="267655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86DD"/>
        </a:solidFill>
        <a:effectLst/>
      </p:bgPr>
    </p:bg>
    <p:spTree>
      <p:nvGrpSpPr>
        <p:cNvPr id="1" name=""/>
        <p:cNvGrpSpPr/>
        <p:nvPr/>
      </p:nvGrpSpPr>
      <p:grpSpPr>
        <a:xfrm>
          <a:off x="0" y="0"/>
          <a:ext cx="0" cy="0"/>
          <a:chOff x="0" y="0"/>
          <a:chExt cx="0" cy="0"/>
        </a:xfrm>
      </p:grpSpPr>
      <p:sp>
        <p:nvSpPr>
          <p:cNvPr id="3" name="Freeform 3"/>
          <p:cNvSpPr/>
          <p:nvPr/>
        </p:nvSpPr>
        <p:spPr>
          <a:xfrm>
            <a:off x="892521" y="1866900"/>
            <a:ext cx="16502958" cy="7848600"/>
          </a:xfrm>
          <a:custGeom>
            <a:avLst/>
            <a:gdLst/>
            <a:ahLst/>
            <a:cxnLst/>
            <a:rect l="l" t="t" r="r" b="b"/>
            <a:pathLst>
              <a:path w="6421214" h="3365882">
                <a:moveTo>
                  <a:pt x="14074" y="0"/>
                </a:moveTo>
                <a:lnTo>
                  <a:pt x="6407141" y="0"/>
                </a:lnTo>
                <a:cubicBezTo>
                  <a:pt x="6410873" y="0"/>
                  <a:pt x="6414453" y="1483"/>
                  <a:pt x="6417092" y="4122"/>
                </a:cubicBezTo>
                <a:cubicBezTo>
                  <a:pt x="6419731" y="6761"/>
                  <a:pt x="6421214" y="10341"/>
                  <a:pt x="6421214" y="14074"/>
                </a:cubicBezTo>
                <a:lnTo>
                  <a:pt x="6421214" y="3351808"/>
                </a:lnTo>
                <a:cubicBezTo>
                  <a:pt x="6421214" y="3355541"/>
                  <a:pt x="6419731" y="3359120"/>
                  <a:pt x="6417092" y="3361760"/>
                </a:cubicBezTo>
                <a:cubicBezTo>
                  <a:pt x="6414453" y="3364399"/>
                  <a:pt x="6410873" y="3365882"/>
                  <a:pt x="6407141" y="3365882"/>
                </a:cubicBezTo>
                <a:lnTo>
                  <a:pt x="14074" y="3365882"/>
                </a:lnTo>
                <a:cubicBezTo>
                  <a:pt x="10341" y="3365882"/>
                  <a:pt x="6761" y="3364399"/>
                  <a:pt x="4122" y="3361760"/>
                </a:cubicBezTo>
                <a:cubicBezTo>
                  <a:pt x="1483" y="3359120"/>
                  <a:pt x="0" y="3355541"/>
                  <a:pt x="0" y="3351808"/>
                </a:cubicBezTo>
                <a:lnTo>
                  <a:pt x="0" y="14074"/>
                </a:lnTo>
                <a:cubicBezTo>
                  <a:pt x="0" y="10341"/>
                  <a:pt x="1483" y="6761"/>
                  <a:pt x="4122" y="4122"/>
                </a:cubicBezTo>
                <a:cubicBezTo>
                  <a:pt x="6761" y="1483"/>
                  <a:pt x="10341" y="0"/>
                  <a:pt x="14074" y="0"/>
                </a:cubicBezTo>
                <a:close/>
              </a:path>
            </a:pathLst>
          </a:custGeom>
          <a:solidFill>
            <a:srgbClr val="FFFFFF"/>
          </a:solidFill>
          <a:ln w="47625" cap="rnd">
            <a:solidFill>
              <a:srgbClr val="19274F"/>
            </a:solidFill>
            <a:prstDash val="lgDash"/>
            <a:round/>
          </a:ln>
        </p:spPr>
      </p:sp>
      <p:sp>
        <p:nvSpPr>
          <p:cNvPr id="46" name="Title 45">
            <a:extLst>
              <a:ext uri="{FF2B5EF4-FFF2-40B4-BE49-F238E27FC236}">
                <a16:creationId xmlns:a16="http://schemas.microsoft.com/office/drawing/2014/main" id="{6D50A6D6-FCF9-E95A-0A7F-14CB044FADE1}"/>
              </a:ext>
            </a:extLst>
          </p:cNvPr>
          <p:cNvSpPr>
            <a:spLocks noGrp="1"/>
          </p:cNvSpPr>
          <p:nvPr>
            <p:ph type="title"/>
          </p:nvPr>
        </p:nvSpPr>
        <p:spPr>
          <a:xfrm>
            <a:off x="892521" y="432625"/>
            <a:ext cx="16502957" cy="1143000"/>
          </a:xfrm>
        </p:spPr>
        <p:txBody>
          <a:bodyPr>
            <a:normAutofit/>
          </a:bodyPr>
          <a:lstStyle/>
          <a:p>
            <a:r>
              <a:rPr lang="vi-VN" sz="4800" b="1" dirty="0">
                <a:solidFill>
                  <a:schemeClr val="bg1"/>
                </a:solidFill>
                <a:latin typeface="Arial" panose="020B0604020202020204" pitchFamily="34" charset="0"/>
                <a:cs typeface="Arial" panose="020B0604020202020204" pitchFamily="34" charset="0"/>
              </a:rPr>
              <a:t>Nhân xét hình 2, 3 SGK tr.8 – 9</a:t>
            </a:r>
          </a:p>
        </p:txBody>
      </p:sp>
      <p:pic>
        <p:nvPicPr>
          <p:cNvPr id="63" name="Picture 62">
            <a:extLst>
              <a:ext uri="{FF2B5EF4-FFF2-40B4-BE49-F238E27FC236}">
                <a16:creationId xmlns:a16="http://schemas.microsoft.com/office/drawing/2014/main" id="{68B6E77C-AE55-0241-A6A5-A1C9A9B66CBA}"/>
              </a:ext>
            </a:extLst>
          </p:cNvPr>
          <p:cNvPicPr>
            <a:picLocks noChangeAspect="1"/>
          </p:cNvPicPr>
          <p:nvPr/>
        </p:nvPicPr>
        <p:blipFill>
          <a:blip r:embed="rId2"/>
          <a:stretch>
            <a:fillRect/>
          </a:stretch>
        </p:blipFill>
        <p:spPr>
          <a:xfrm>
            <a:off x="12188372" y="1934239"/>
            <a:ext cx="5029200" cy="7713921"/>
          </a:xfrm>
          <a:prstGeom prst="rect">
            <a:avLst/>
          </a:prstGeom>
          <a:ln>
            <a:solidFill>
              <a:srgbClr val="00B0F0"/>
            </a:solidFill>
          </a:ln>
        </p:spPr>
      </p:pic>
      <p:pic>
        <p:nvPicPr>
          <p:cNvPr id="65" name="Picture 64">
            <a:extLst>
              <a:ext uri="{FF2B5EF4-FFF2-40B4-BE49-F238E27FC236}">
                <a16:creationId xmlns:a16="http://schemas.microsoft.com/office/drawing/2014/main" id="{12797169-95FE-8CD7-FD9D-441208CE2194}"/>
              </a:ext>
            </a:extLst>
          </p:cNvPr>
          <p:cNvPicPr>
            <a:picLocks noChangeAspect="1"/>
          </p:cNvPicPr>
          <p:nvPr/>
        </p:nvPicPr>
        <p:blipFill>
          <a:blip r:embed="rId3"/>
          <a:stretch>
            <a:fillRect/>
          </a:stretch>
        </p:blipFill>
        <p:spPr>
          <a:xfrm>
            <a:off x="1278025" y="2781300"/>
            <a:ext cx="10546614" cy="1942080"/>
          </a:xfrm>
          <a:prstGeom prst="rect">
            <a:avLst/>
          </a:prstGeom>
          <a:ln>
            <a:solidFill>
              <a:srgbClr val="00B0F0"/>
            </a:solidFill>
          </a:ln>
        </p:spPr>
      </p:pic>
      <p:grpSp>
        <p:nvGrpSpPr>
          <p:cNvPr id="67" name="Group 66">
            <a:extLst>
              <a:ext uri="{FF2B5EF4-FFF2-40B4-BE49-F238E27FC236}">
                <a16:creationId xmlns:a16="http://schemas.microsoft.com/office/drawing/2014/main" id="{7B0172C0-3005-808D-DDE5-660EAA92C5D1}"/>
              </a:ext>
            </a:extLst>
          </p:cNvPr>
          <p:cNvGrpSpPr/>
          <p:nvPr/>
        </p:nvGrpSpPr>
        <p:grpSpPr>
          <a:xfrm>
            <a:off x="1278026" y="5240766"/>
            <a:ext cx="10546614" cy="3622027"/>
            <a:chOff x="1463851" y="5260326"/>
            <a:chExt cx="10546614" cy="3622027"/>
          </a:xfrm>
        </p:grpSpPr>
        <p:sp>
          <p:nvSpPr>
            <p:cNvPr id="56" name="TextBox 55">
              <a:extLst>
                <a:ext uri="{FF2B5EF4-FFF2-40B4-BE49-F238E27FC236}">
                  <a16:creationId xmlns:a16="http://schemas.microsoft.com/office/drawing/2014/main" id="{278058D1-9BA9-D142-53FA-6679199AF5F0}"/>
                </a:ext>
              </a:extLst>
            </p:cNvPr>
            <p:cNvSpPr txBox="1"/>
            <p:nvPr/>
          </p:nvSpPr>
          <p:spPr>
            <a:xfrm>
              <a:off x="1463851" y="6134100"/>
              <a:ext cx="10546614" cy="274825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Phân loại, sắp xếp thành danh mục các thể loại truyện và đặt cố định ở đầu trang web để người đọc dễ tìm.</a:t>
              </a:r>
              <a:endParaRPr lang="vi-VN" sz="4000" dirty="0">
                <a:effectLst/>
                <a:latin typeface="Arial" panose="020B0604020202020204" pitchFamily="34" charset="0"/>
                <a:cs typeface="Arial" panose="020B0604020202020204" pitchFamily="34" charset="0"/>
              </a:endParaRPr>
            </a:p>
          </p:txBody>
        </p:sp>
        <p:sp>
          <p:nvSpPr>
            <p:cNvPr id="66" name="Arrow: Down 65">
              <a:extLst>
                <a:ext uri="{FF2B5EF4-FFF2-40B4-BE49-F238E27FC236}">
                  <a16:creationId xmlns:a16="http://schemas.microsoft.com/office/drawing/2014/main" id="{C0E8E0D8-C941-41ED-9FAD-8483A3D4B0C0}"/>
                </a:ext>
              </a:extLst>
            </p:cNvPr>
            <p:cNvSpPr/>
            <p:nvPr/>
          </p:nvSpPr>
          <p:spPr>
            <a:xfrm>
              <a:off x="6508558" y="5260326"/>
              <a:ext cx="425642" cy="833147"/>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19795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left)">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up)">
                                      <p:cBhvr>
                                        <p:cTn id="1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1407</Words>
  <Application>Microsoft Office PowerPoint</Application>
  <PresentationFormat>Custom</PresentationFormat>
  <Paragraphs>136</Paragraphs>
  <Slides>36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CHÀO CẢ LỚP!  CHÀO MỪNG CÁC EM ĐẾN VỚI BÀI HỌC MỚI!</vt:lpstr>
      <vt:lpstr>KHỞI ĐỘNG</vt:lpstr>
      <vt:lpstr>HƯỚNG DẪN THỰC HIỆN</vt:lpstr>
      <vt:lpstr>CHỦ ĐỀ B</vt:lpstr>
      <vt:lpstr>NỘI DUNG BÀI HỌC</vt:lpstr>
      <vt:lpstr>1. TÌM THÔNG TIN THEO DANH MỤC TRÊN WEBSITE</vt:lpstr>
      <vt:lpstr>Quan sát hình 2, 3 SGK tr.8 – 9 và cho biết</vt:lpstr>
      <vt:lpstr>Quan sát hình 2, 3 SGK tr.8 – 9 và cho biết</vt:lpstr>
      <vt:lpstr>Nhân xét hình 2, 3 SGK tr.8 – 9</vt:lpstr>
      <vt:lpstr>Quan sát hình 2, 3 SGK tr.8 – 9 và cho biết</vt:lpstr>
      <vt:lpstr>HOẠT ĐỘNG LÀM</vt:lpstr>
      <vt:lpstr>Quan sát hình 2, 3 SGK tr.8 – 9 và cho biết</vt:lpstr>
      <vt:lpstr>Nhận xét hình 2, 3 SGK tr.8 – 9</vt:lpstr>
      <vt:lpstr>HOẠT ĐỘNG LÀM</vt:lpstr>
      <vt:lpstr>HƯỚNG DẪN THỰC HIỆN</vt:lpstr>
      <vt:lpstr>Thông tin trên website thường được phân loại, sắp xếp để dễ tìm.</vt:lpstr>
      <vt:lpstr>PowerPoint Presentation</vt:lpstr>
      <vt:lpstr>Quan sát hình 4 SGK tr. 9 và cho biết</vt:lpstr>
      <vt:lpstr>Gợi ý trả lời</vt:lpstr>
      <vt:lpstr>Quan sát hình 4 SGK tr. 9 và cho biết</vt:lpstr>
      <vt:lpstr>HƯỚNG DẪN THỰC HIỆN</vt:lpstr>
      <vt:lpstr>PowerPoint Presentation</vt:lpstr>
      <vt:lpstr>HƯỚNG DẪN THỰC HIỆN</vt:lpstr>
      <vt:lpstr>Tìm thông tin trên website bằng công cụ tìm kiếm: Gõ từ khoá vào ô tìm kiếm, sau đó nháy chuột vào nút Tìm kiếm (hoặc gõ phím Enter).</vt:lpstr>
      <vt:lpstr>NHÀ THÔNG THÁI</vt:lpstr>
      <vt:lpstr>Câu 1: Mục đích của việc phân loại,  sắp xếp danh mục trên website là</vt:lpstr>
      <vt:lpstr>Câu 2: Mục nào không có trong danh mục phân loại?</vt:lpstr>
      <vt:lpstr>Câu 3: Để mở truyện muốn đọc, em thực hiện</vt:lpstr>
      <vt:lpstr>Câu 4: Trang xuất hiện đầu tiên khi truy cập vào website là</vt:lpstr>
      <vt:lpstr>Câu 5: Nêu sử dụng công cụ tìm kiếm khi</vt:lpstr>
      <vt:lpstr>LUYỆN TẬP</vt:lpstr>
      <vt:lpstr>Gợi ý thực hiện câu 1</vt:lpstr>
      <vt:lpstr>Gợi ý thực hiện câu 2</vt:lpstr>
      <vt:lpstr>VẬN DỤNG</vt:lpstr>
      <vt:lpstr>HƯỚNG DẪN VỀ NHÀ</vt:lpstr>
      <vt:lpstr>CẢM ƠN CÁC BẠN  ĐÃ CHÚ Ý LẮNG NGHE BÀI HỌC HÔM NAY!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Skills to Start a Research Education Presentation in Violet Yellow Semi-Realistic Flat Graphic  Style</dc:title>
  <cp:lastModifiedBy>My Tra</cp:lastModifiedBy>
  <cp:revision>28</cp:revision>
  <dcterms:created xsi:type="dcterms:W3CDTF">2006-08-16T00:00:00Z</dcterms:created>
  <dcterms:modified xsi:type="dcterms:W3CDTF">2024-08-01T08:42:10Z</dcterms:modified>
  <dc:identifier>DAGLouH3BqQ</dc:identifier>
</cp:coreProperties>
</file>