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8" r:id="rId3"/>
    <p:sldId id="268" r:id="rId4"/>
    <p:sldId id="270" r:id="rId5"/>
    <p:sldId id="259" r:id="rId6"/>
    <p:sldId id="266" r:id="rId7"/>
    <p:sldId id="271" r:id="rId8"/>
    <p:sldId id="379" r:id="rId9"/>
    <p:sldId id="403" r:id="rId10"/>
    <p:sldId id="404" r:id="rId11"/>
    <p:sldId id="405" r:id="rId12"/>
    <p:sldId id="360" r:id="rId13"/>
    <p:sldId id="406" r:id="rId14"/>
    <p:sldId id="386" r:id="rId15"/>
    <p:sldId id="384" r:id="rId16"/>
    <p:sldId id="385" r:id="rId17"/>
    <p:sldId id="407" r:id="rId18"/>
    <p:sldId id="387" r:id="rId19"/>
    <p:sldId id="389" r:id="rId20"/>
    <p:sldId id="408" r:id="rId21"/>
    <p:sldId id="272" r:id="rId22"/>
    <p:sldId id="381" r:id="rId23"/>
    <p:sldId id="392" r:id="rId24"/>
    <p:sldId id="394" r:id="rId25"/>
    <p:sldId id="309" r:id="rId26"/>
    <p:sldId id="395" r:id="rId27"/>
    <p:sldId id="396" r:id="rId28"/>
    <p:sldId id="399" r:id="rId29"/>
    <p:sldId id="397" r:id="rId30"/>
    <p:sldId id="400" r:id="rId31"/>
    <p:sldId id="401" r:id="rId32"/>
    <p:sldId id="398" r:id="rId33"/>
    <p:sldId id="409" r:id="rId34"/>
    <p:sldId id="402" r:id="rId35"/>
    <p:sldId id="377" r:id="rId36"/>
    <p:sldId id="411" r:id="rId37"/>
    <p:sldId id="267" r:id="rId38"/>
    <p:sldId id="261" r:id="rId39"/>
    <p:sldId id="378" r:id="rId40"/>
  </p:sldIdLst>
  <p:sldSz cx="18288000" cy="10287000"/>
  <p:notesSz cx="6858000" cy="9144000"/>
  <p:embeddedFontLst>
    <p:embeddedFont>
      <p:font typeface="SimSun" panose="02010600030101010101" pitchFamily="2" charset="-122"/>
      <p:regular r:id="rId42"/>
    </p:embeddedFont>
    <p:embeddedFont>
      <p:font typeface="GiGi Font TH Bold" panose="020B0604020202020204" charset="-34"/>
      <p:regular r:id="rId43"/>
    </p:embeddedFont>
    <p:embeddedFont>
      <p:font typeface="GiGi Font TH" panose="020B0604020202020204" charset="-34"/>
      <p:regular r:id="rId44"/>
    </p:embeddedFont>
    <p:embeddedFont>
      <p:font typeface="Calibri" panose="020F0502020204030204" pitchFamily="34" charset="0"/>
      <p:regular r:id="rId45"/>
      <p:bold r:id="rId46"/>
      <p:italic r:id="rId47"/>
      <p:boldItalic r:id="rId48"/>
    </p:embeddedFont>
    <p:embeddedFont>
      <p:font typeface="Bell MT" panose="02020503060305020303" pitchFamily="18" charset="0"/>
      <p:regular r:id="rId49"/>
      <p:bold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694"/>
    <a:srgbClr val="F2DCDB"/>
    <a:srgbClr val="FDE5C9"/>
    <a:srgbClr val="F76293"/>
    <a:srgbClr val="95B3D7"/>
    <a:srgbClr val="DCE6F2"/>
    <a:srgbClr val="FCE6DC"/>
    <a:srgbClr val="FFE7A3"/>
    <a:srgbClr val="593B1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1397" y="7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98E68-6F39-4B78-87A5-160CA4A67B52}" type="datetimeFigureOut">
              <a:rPr lang="en-US" smtClean="0"/>
              <a:t>26/6/2024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E44C6-A386-4DD8-9FD2-E1F5FC884A15}" type="slidenum">
              <a:rPr lang="en-US" smtClean="0"/>
              <a:t>‹#›</a:t>
            </a:fld>
            <a:endParaRPr lang="en-US"/>
          </a:p>
        </p:txBody>
      </p:sp>
    </p:spTree>
    <p:extLst>
      <p:ext uri="{BB962C8B-B14F-4D97-AF65-F5344CB8AC3E}">
        <p14:creationId xmlns:p14="http://schemas.microsoft.com/office/powerpoint/2010/main" val="58974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11</a:t>
            </a:fld>
            <a:endParaRPr lang="en-US"/>
          </a:p>
        </p:txBody>
      </p:sp>
    </p:spTree>
    <p:extLst>
      <p:ext uri="{BB962C8B-B14F-4D97-AF65-F5344CB8AC3E}">
        <p14:creationId xmlns:p14="http://schemas.microsoft.com/office/powerpoint/2010/main" val="95067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28</a:t>
            </a:fld>
            <a:endParaRPr lang="en-US"/>
          </a:p>
        </p:txBody>
      </p:sp>
    </p:spTree>
    <p:extLst>
      <p:ext uri="{BB962C8B-B14F-4D97-AF65-F5344CB8AC3E}">
        <p14:creationId xmlns:p14="http://schemas.microsoft.com/office/powerpoint/2010/main" val="399077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29</a:t>
            </a:fld>
            <a:endParaRPr lang="en-US"/>
          </a:p>
        </p:txBody>
      </p:sp>
    </p:spTree>
    <p:extLst>
      <p:ext uri="{BB962C8B-B14F-4D97-AF65-F5344CB8AC3E}">
        <p14:creationId xmlns:p14="http://schemas.microsoft.com/office/powerpoint/2010/main" val="337321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30</a:t>
            </a:fld>
            <a:endParaRPr lang="en-US"/>
          </a:p>
        </p:txBody>
      </p:sp>
    </p:spTree>
    <p:extLst>
      <p:ext uri="{BB962C8B-B14F-4D97-AF65-F5344CB8AC3E}">
        <p14:creationId xmlns:p14="http://schemas.microsoft.com/office/powerpoint/2010/main" val="165745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31</a:t>
            </a:fld>
            <a:endParaRPr lang="en-US"/>
          </a:p>
        </p:txBody>
      </p:sp>
    </p:spTree>
    <p:extLst>
      <p:ext uri="{BB962C8B-B14F-4D97-AF65-F5344CB8AC3E}">
        <p14:creationId xmlns:p14="http://schemas.microsoft.com/office/powerpoint/2010/main" val="1054366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32</a:t>
            </a:fld>
            <a:endParaRPr lang="en-US"/>
          </a:p>
        </p:txBody>
      </p:sp>
    </p:spTree>
    <p:extLst>
      <p:ext uri="{BB962C8B-B14F-4D97-AF65-F5344CB8AC3E}">
        <p14:creationId xmlns:p14="http://schemas.microsoft.com/office/powerpoint/2010/main" val="1218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7CE44C6-A386-4DD8-9FD2-E1F5FC884A15}" type="slidenum">
              <a:rPr lang="en-US" smtClean="0"/>
              <a:t>33</a:t>
            </a:fld>
            <a:endParaRPr lang="en-US"/>
          </a:p>
        </p:txBody>
      </p:sp>
    </p:spTree>
    <p:extLst>
      <p:ext uri="{BB962C8B-B14F-4D97-AF65-F5344CB8AC3E}">
        <p14:creationId xmlns:p14="http://schemas.microsoft.com/office/powerpoint/2010/main" val="74589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13" Type="http://schemas.openxmlformats.org/officeDocument/2006/relationships/image" Target="../media/image28.png"/><Relationship Id="rId12" Type="http://schemas.openxmlformats.org/officeDocument/2006/relationships/image" Target="../media/image11.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9.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17" Type="http://schemas.openxmlformats.org/officeDocument/2006/relationships/image" Target="../media/image49.png"/><Relationship Id="rId2" Type="http://schemas.openxmlformats.org/officeDocument/2006/relationships/image" Target="../media/image14.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9.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1.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0.svg"/><Relationship Id="rId4" Type="http://schemas.openxmlformats.org/officeDocument/2006/relationships/image" Target="../media/image56.png"/><Relationship Id="rId9" Type="http://schemas.openxmlformats.org/officeDocument/2006/relationships/image" Target="../media/image80.sv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64.png"/><Relationship Id="rId18" Type="http://schemas.openxmlformats.org/officeDocument/2006/relationships/slide" Target="slide33.xml"/><Relationship Id="rId3" Type="http://schemas.openxmlformats.org/officeDocument/2006/relationships/image" Target="../media/image10.svg"/><Relationship Id="rId7" Type="http://schemas.openxmlformats.org/officeDocument/2006/relationships/image" Target="../media/image61.png"/><Relationship Id="rId12" Type="http://schemas.openxmlformats.org/officeDocument/2006/relationships/slide" Target="slide30.xml"/><Relationship Id="rId17" Type="http://schemas.openxmlformats.org/officeDocument/2006/relationships/image" Target="../media/image66.png"/><Relationship Id="rId2" Type="http://schemas.openxmlformats.org/officeDocument/2006/relationships/image" Target="../media/image59.png"/><Relationship Id="rId16"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slide" Target="slide34.xml"/><Relationship Id="rId11" Type="http://schemas.openxmlformats.org/officeDocument/2006/relationships/image" Target="../media/image63.png"/><Relationship Id="rId5" Type="http://schemas.openxmlformats.org/officeDocument/2006/relationships/image" Target="../media/image12.svg"/><Relationship Id="rId15" Type="http://schemas.openxmlformats.org/officeDocument/2006/relationships/image" Target="../media/image65.png"/><Relationship Id="rId10" Type="http://schemas.openxmlformats.org/officeDocument/2006/relationships/slide" Target="slide29.xml"/><Relationship Id="rId19"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2.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slide" Target="slide2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0.png"/><Relationship Id="rId10" Type="http://schemas.openxmlformats.org/officeDocument/2006/relationships/image" Target="../media/image69.jpeg"/><Relationship Id="rId4" Type="http://schemas.openxmlformats.org/officeDocument/2006/relationships/image" Target="../media/image10.svg"/><Relationship Id="rId9"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0.png"/><Relationship Id="rId10" Type="http://schemas.openxmlformats.org/officeDocument/2006/relationships/image" Target="../media/image70.jpeg"/><Relationship Id="rId4" Type="http://schemas.openxmlformats.org/officeDocument/2006/relationships/image" Target="../media/image10.sv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slide" Target="slide27.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0.png"/><Relationship Id="rId10" Type="http://schemas.openxmlformats.org/officeDocument/2006/relationships/image" Target="../media/image71.jpeg"/><Relationship Id="rId4" Type="http://schemas.openxmlformats.org/officeDocument/2006/relationships/image" Target="../media/image10.svg"/><Relationship Id="rId9" Type="http://schemas.openxmlformats.org/officeDocument/2006/relationships/image" Target="../media/image20.sv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slide" Target="slide2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0.png"/><Relationship Id="rId10" Type="http://schemas.openxmlformats.org/officeDocument/2006/relationships/image" Target="../media/image72.jpeg"/><Relationship Id="rId4" Type="http://schemas.openxmlformats.org/officeDocument/2006/relationships/image" Target="../media/image10.svg"/><Relationship Id="rId9" Type="http://schemas.openxmlformats.org/officeDocument/2006/relationships/image" Target="../media/image20.sv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slide" Target="slide2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0.png"/><Relationship Id="rId10" Type="http://schemas.openxmlformats.org/officeDocument/2006/relationships/image" Target="../media/image73.jpeg"/><Relationship Id="rId4" Type="http://schemas.openxmlformats.org/officeDocument/2006/relationships/image" Target="../media/image10.svg"/><Relationship Id="rId9" Type="http://schemas.openxmlformats.org/officeDocument/2006/relationships/image" Target="../media/image20.sv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0.png"/><Relationship Id="rId10" Type="http://schemas.openxmlformats.org/officeDocument/2006/relationships/image" Target="../media/image74.jpeg"/><Relationship Id="rId4" Type="http://schemas.openxmlformats.org/officeDocument/2006/relationships/image" Target="../media/image10.svg"/><Relationship Id="rId9"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9.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71.sv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 Id="rId65" Type="http://schemas.openxmlformats.org/officeDocument/2006/relationships/image" Target="../media/image64.svg"/><Relationship Id="rId4" Type="http://schemas.openxmlformats.org/officeDocument/2006/relationships/image" Target="../media/image15.png"/><Relationship Id="rId9"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78.png"/><Relationship Id="rId10" Type="http://schemas.openxmlformats.org/officeDocument/2006/relationships/image" Target="../media/image77.png"/><Relationship Id="rId4" Type="http://schemas.openxmlformats.org/officeDocument/2006/relationships/image" Target="../media/image15.png"/><Relationship Id="rId9"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8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5.svg"/><Relationship Id="rId5" Type="http://schemas.openxmlformats.org/officeDocument/2006/relationships/image" Target="../media/image4.svg"/><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63.sv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sv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svg"/><Relationship Id="rId7" Type="http://schemas.openxmlformats.org/officeDocument/2006/relationships/image" Target="../media/image3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a:off x="1564797" y="1325477"/>
            <a:ext cx="15158405" cy="7636047"/>
          </a:xfrm>
          <a:custGeom>
            <a:avLst/>
            <a:gdLst/>
            <a:ahLst/>
            <a:cxnLst/>
            <a:rect l="l" t="t" r="r" b="b"/>
            <a:pathLst>
              <a:path w="15158405" h="7636047">
                <a:moveTo>
                  <a:pt x="0" y="0"/>
                </a:moveTo>
                <a:lnTo>
                  <a:pt x="15158406" y="0"/>
                </a:lnTo>
                <a:lnTo>
                  <a:pt x="15158406" y="7636046"/>
                </a:lnTo>
                <a:lnTo>
                  <a:pt x="0" y="76360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8">
            <a:extLst>
              <a:ext uri="{FF2B5EF4-FFF2-40B4-BE49-F238E27FC236}">
                <a16:creationId xmlns:a16="http://schemas.microsoft.com/office/drawing/2014/main" id="{5679A186-F5C9-4D3C-9F90-17290BA3C5D7}"/>
              </a:ext>
            </a:extLst>
          </p:cNvPr>
          <p:cNvSpPr txBox="1"/>
          <p:nvPr/>
        </p:nvSpPr>
        <p:spPr>
          <a:xfrm>
            <a:off x="2426136" y="3410910"/>
            <a:ext cx="1343572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93B1C"/>
                </a:solidFill>
                <a:effectLst/>
                <a:uLnTx/>
                <a:uFillTx/>
                <a:latin typeface="Arial" panose="020B0604020202020204" pitchFamily="34" charset="0"/>
                <a:cs typeface="Arial" panose="020B0604020202020204" pitchFamily="34" charset="0"/>
              </a:rPr>
              <a:t>CHÀO MỪNG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93B1C"/>
                </a:solidFill>
                <a:effectLst/>
                <a:uLnTx/>
                <a:uFillTx/>
                <a:latin typeface="Arial" panose="020B0604020202020204" pitchFamily="34" charset="0"/>
                <a:cs typeface="Arial" panose="020B0604020202020204" pitchFamily="34" charset="0"/>
              </a:rPr>
              <a:t>ĐẾN VỚI BÀI HỌC M</a:t>
            </a:r>
            <a:r>
              <a:rPr lang="en-US" sz="8000" b="1">
                <a:solidFill>
                  <a:srgbClr val="593B1C"/>
                </a:solidFill>
                <a:latin typeface="Arial" panose="020B0604020202020204" pitchFamily="34" charset="0"/>
                <a:cs typeface="Arial" panose="020B0604020202020204" pitchFamily="34" charset="0"/>
              </a:rPr>
              <a:t>ỚI</a:t>
            </a:r>
            <a:r>
              <a:rPr kumimoji="0" lang="en-US" sz="8000" b="1" i="0" u="none" strike="noStrike" kern="1200" cap="none" spc="0" normalizeH="0" baseline="0" noProof="0">
                <a:ln>
                  <a:noFill/>
                </a:ln>
                <a:solidFill>
                  <a:srgbClr val="593B1C"/>
                </a:solidFill>
                <a:effectLst/>
                <a:uLnTx/>
                <a:uFillTx/>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8"/>
          <p:cNvSpPr/>
          <p:nvPr/>
        </p:nvSpPr>
        <p:spPr>
          <a:xfrm rot="13832274">
            <a:off x="17159619" y="1397393"/>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2">
              <a:extLst>
                <a:ext uri="{96DAC541-7B7A-43D3-8B79-37D633B846F1}">
                  <asvg:svgBlip xmlns="" xmlns:asvg="http://schemas.microsoft.com/office/drawing/2016/SVG/main" r:embed="rId3"/>
                </a:ext>
              </a:extLst>
            </a:blip>
            <a:stretch>
              <a:fillRect t="-131470" r="-103120"/>
            </a:stretch>
          </a:blipFill>
        </p:spPr>
      </p:sp>
      <p:grpSp>
        <p:nvGrpSpPr>
          <p:cNvPr id="18" name="Group 17"/>
          <p:cNvGrpSpPr/>
          <p:nvPr/>
        </p:nvGrpSpPr>
        <p:grpSpPr>
          <a:xfrm>
            <a:off x="640080" y="419100"/>
            <a:ext cx="16352520" cy="2133600"/>
            <a:chOff x="640080" y="392728"/>
            <a:chExt cx="16352520" cy="2133600"/>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 y="392728"/>
              <a:ext cx="2133600" cy="2133600"/>
            </a:xfrm>
            <a:prstGeom prst="rect">
              <a:avLst/>
            </a:prstGeom>
          </p:spPr>
        </p:pic>
        <p:sp>
          <p:nvSpPr>
            <p:cNvPr id="26" name="TextBox 25"/>
            <p:cNvSpPr txBox="1"/>
            <p:nvPr/>
          </p:nvSpPr>
          <p:spPr>
            <a:xfrm>
              <a:off x="2895600" y="461308"/>
              <a:ext cx="14097000" cy="1824923"/>
            </a:xfrm>
            <a:prstGeom prst="rect">
              <a:avLst/>
            </a:prstGeom>
            <a:noFill/>
          </p:spPr>
          <p:txBody>
            <a:bodyPr wrap="square" rtlCol="0">
              <a:spAutoFit/>
            </a:bodyPr>
            <a:lstStyle/>
            <a:p>
              <a:pPr algn="just">
                <a:lnSpc>
                  <a:spcPct val="150000"/>
                </a:lnSpc>
              </a:pPr>
              <a:r>
                <a:rPr lang="nl-NL" sz="4000" i="1">
                  <a:solidFill>
                    <a:schemeClr val="tx2"/>
                  </a:solidFill>
                  <a:latin typeface="Arial" panose="020B0604020202020204" pitchFamily="34" charset="0"/>
                  <a:cs typeface="Arial" panose="020B0604020202020204" pitchFamily="34" charset="0"/>
                </a:rPr>
                <a:t>Em hãy quan sát các hình dưới đây và cho biết sáng chế có tác động như thế nào đối với sự phát triển của công nghệ. </a:t>
              </a:r>
              <a:endParaRPr lang="en-US" sz="4000" i="1">
                <a:solidFill>
                  <a:schemeClr val="tx2"/>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5"/>
          <a:stretch>
            <a:fillRect/>
          </a:stretch>
        </p:blipFill>
        <p:spPr>
          <a:xfrm>
            <a:off x="3395325" y="2705102"/>
            <a:ext cx="11344275" cy="7038975"/>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6819900"/>
            <a:ext cx="4114800" cy="4114800"/>
          </a:xfrm>
          <a:prstGeom prst="rect">
            <a:avLst/>
          </a:prstGeom>
        </p:spPr>
      </p:pic>
      <p:pic>
        <p:nvPicPr>
          <p:cNvPr id="32" name="Picture 31"/>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23723" flipH="1">
            <a:off x="14887294" y="7630947"/>
            <a:ext cx="2712955" cy="1883827"/>
          </a:xfrm>
          <a:prstGeom prst="rect">
            <a:avLst/>
          </a:prstGeom>
        </p:spPr>
      </p:pic>
    </p:spTree>
    <p:extLst>
      <p:ext uri="{BB962C8B-B14F-4D97-AF65-F5344CB8AC3E}">
        <p14:creationId xmlns:p14="http://schemas.microsoft.com/office/powerpoint/2010/main" val="744002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8"/>
          <p:cNvSpPr/>
          <p:nvPr/>
        </p:nvSpPr>
        <p:spPr>
          <a:xfrm rot="13832274">
            <a:off x="17159619" y="1397393"/>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3">
              <a:extLst>
                <a:ext uri="{96DAC541-7B7A-43D3-8B79-37D633B846F1}">
                  <asvg:svgBlip xmlns="" xmlns:asvg="http://schemas.microsoft.com/office/drawing/2016/SVG/main" r:embed="rId4"/>
                </a:ext>
              </a:extLst>
            </a:blip>
            <a:stretch>
              <a:fillRect t="-131470" r="-103120"/>
            </a:stretch>
          </a:blipFill>
        </p:spPr>
      </p:sp>
      <p:grpSp>
        <p:nvGrpSpPr>
          <p:cNvPr id="18" name="Group 17"/>
          <p:cNvGrpSpPr/>
          <p:nvPr/>
        </p:nvGrpSpPr>
        <p:grpSpPr>
          <a:xfrm>
            <a:off x="640080" y="419100"/>
            <a:ext cx="16352520" cy="2133600"/>
            <a:chOff x="640080" y="392728"/>
            <a:chExt cx="16352520" cy="2133600"/>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 y="392728"/>
              <a:ext cx="2133600" cy="2133600"/>
            </a:xfrm>
            <a:prstGeom prst="rect">
              <a:avLst/>
            </a:prstGeom>
          </p:spPr>
        </p:pic>
        <p:sp>
          <p:nvSpPr>
            <p:cNvPr id="26" name="TextBox 25"/>
            <p:cNvSpPr txBox="1"/>
            <p:nvPr/>
          </p:nvSpPr>
          <p:spPr>
            <a:xfrm>
              <a:off x="2895600" y="461308"/>
              <a:ext cx="14097000" cy="1824923"/>
            </a:xfrm>
            <a:prstGeom prst="rect">
              <a:avLst/>
            </a:prstGeom>
            <a:noFill/>
          </p:spPr>
          <p:txBody>
            <a:bodyPr wrap="square" rtlCol="0">
              <a:spAutoFit/>
            </a:bodyPr>
            <a:lstStyle/>
            <a:p>
              <a:pPr algn="just">
                <a:lnSpc>
                  <a:spcPct val="150000"/>
                </a:lnSpc>
              </a:pPr>
              <a:r>
                <a:rPr lang="nl-NL" sz="4000" i="1">
                  <a:solidFill>
                    <a:schemeClr val="tx2"/>
                  </a:solidFill>
                  <a:latin typeface="Arial" panose="020B0604020202020204" pitchFamily="34" charset="0"/>
                  <a:cs typeface="Arial" panose="020B0604020202020204" pitchFamily="34" charset="0"/>
                </a:rPr>
                <a:t>Em hãy quan sát các hình dưới đây và cho biết sáng chế có tác động như thế nào đối với sự phát triển của công nghệ. </a:t>
              </a:r>
              <a:endParaRPr lang="en-US" sz="4000" i="1">
                <a:solidFill>
                  <a:schemeClr val="tx2"/>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6"/>
          <a:stretch>
            <a:fillRect/>
          </a:stretch>
        </p:blipFill>
        <p:spPr>
          <a:xfrm>
            <a:off x="457200" y="3695700"/>
            <a:ext cx="8644275" cy="5363660"/>
          </a:xfrm>
          <a:prstGeom prst="rect">
            <a:avLst/>
          </a:prstGeom>
        </p:spPr>
      </p:pic>
      <p:grpSp>
        <p:nvGrpSpPr>
          <p:cNvPr id="9" name="Group 8"/>
          <p:cNvGrpSpPr/>
          <p:nvPr/>
        </p:nvGrpSpPr>
        <p:grpSpPr>
          <a:xfrm>
            <a:off x="9594542" y="4129630"/>
            <a:ext cx="8153400" cy="4495800"/>
            <a:chOff x="9296400" y="4997548"/>
            <a:chExt cx="8153400" cy="4495800"/>
          </a:xfrm>
        </p:grpSpPr>
        <p:sp>
          <p:nvSpPr>
            <p:cNvPr id="10" name="Rounded Rectangle 9"/>
            <p:cNvSpPr/>
            <p:nvPr/>
          </p:nvSpPr>
          <p:spPr>
            <a:xfrm>
              <a:off x="9296400" y="5626296"/>
              <a:ext cx="8153400" cy="3867052"/>
            </a:xfrm>
            <a:prstGeom prst="roundRect">
              <a:avLst>
                <a:gd name="adj" fmla="val 6758"/>
              </a:avLst>
            </a:prstGeom>
            <a:solidFill>
              <a:schemeClr val="accent2">
                <a:lumMod val="20000"/>
                <a:lumOff val="80000"/>
              </a:schemeClr>
            </a:solidFill>
            <a:ln>
              <a:solidFill>
                <a:srgbClr val="FA9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296400" y="4997548"/>
              <a:ext cx="2667000" cy="1221936"/>
            </a:xfrm>
            <a:prstGeom prst="roundRect">
              <a:avLst/>
            </a:prstGeom>
            <a:solidFill>
              <a:srgbClr val="FA9CE9"/>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Lợi ích:</a:t>
              </a:r>
              <a:endParaRPr lang="en-US" sz="4000" b="1">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9601200" y="6477281"/>
              <a:ext cx="7543800" cy="2482667"/>
            </a:xfrm>
            <a:prstGeom prst="rect">
              <a:avLst/>
            </a:prstGeom>
          </p:spPr>
          <p:txBody>
            <a:bodyPr wrap="square">
              <a:spAutoFit/>
            </a:bodyPr>
            <a:lstStyle/>
            <a:p>
              <a:pPr algn="just">
                <a:lnSpc>
                  <a:spcPct val="150000"/>
                </a:lnSpc>
              </a:pPr>
              <a:r>
                <a:rPr lang="nl-NL" sz="3600" smtClean="0">
                  <a:latin typeface="Arial" panose="020B0604020202020204" pitchFamily="34" charset="0"/>
                  <a:cs typeface="Arial" panose="020B0604020202020204" pitchFamily="34" charset="0"/>
                </a:rPr>
                <a:t>Các </a:t>
              </a:r>
              <a:r>
                <a:rPr lang="nl-NL" sz="3600">
                  <a:latin typeface="Arial" panose="020B0604020202020204" pitchFamily="34" charset="0"/>
                  <a:cs typeface="Arial" panose="020B0604020202020204" pitchFamily="34" charset="0"/>
                </a:rPr>
                <a:t>sản phẩm công nghệ được cải tiến ngày càng hiện đại hơn nhờ sáng chế. </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4556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pSp>
        <p:nvGrpSpPr>
          <p:cNvPr id="11" name="Group 2"/>
          <p:cNvGrpSpPr/>
          <p:nvPr/>
        </p:nvGrpSpPr>
        <p:grpSpPr>
          <a:xfrm>
            <a:off x="6400800" y="-307721"/>
            <a:ext cx="12420600" cy="10940783"/>
            <a:chOff x="0" y="0"/>
            <a:chExt cx="42773460" cy="60479408"/>
          </a:xfrm>
        </p:grpSpPr>
        <p:sp>
          <p:nvSpPr>
            <p:cNvPr id="12" name="Freeform 3"/>
            <p:cNvSpPr/>
            <p:nvPr/>
          </p:nvSpPr>
          <p:spPr>
            <a:xfrm>
              <a:off x="68580" y="123317"/>
              <a:ext cx="42624488" cy="60444738"/>
            </a:xfrm>
            <a:custGeom>
              <a:avLst/>
              <a:gdLst/>
              <a:ahLst/>
              <a:cxnLst/>
              <a:rect l="l" t="t" r="r" b="b"/>
              <a:pathLst>
                <a:path w="42624488" h="60444738">
                  <a:moveTo>
                    <a:pt x="42520349" y="831469"/>
                  </a:moveTo>
                  <a:cubicBezTo>
                    <a:pt x="42557178" y="1258316"/>
                    <a:pt x="42565435" y="59175370"/>
                    <a:pt x="42543845" y="59603487"/>
                  </a:cubicBezTo>
                  <a:cubicBezTo>
                    <a:pt x="42624488" y="60444738"/>
                    <a:pt x="41475647" y="60073133"/>
                    <a:pt x="40977935" y="60144000"/>
                  </a:cubicBezTo>
                  <a:cubicBezTo>
                    <a:pt x="7616880" y="60183749"/>
                    <a:pt x="1317244" y="60227697"/>
                    <a:pt x="696722" y="60172959"/>
                  </a:cubicBezTo>
                  <a:cubicBezTo>
                    <a:pt x="125730" y="60195184"/>
                    <a:pt x="49657" y="60007096"/>
                    <a:pt x="90424" y="59471284"/>
                  </a:cubicBezTo>
                  <a:cubicBezTo>
                    <a:pt x="88265" y="59244712"/>
                    <a:pt x="90297" y="53244061"/>
                    <a:pt x="95123" y="7663403"/>
                  </a:cubicBezTo>
                  <a:cubicBezTo>
                    <a:pt x="147447" y="1012825"/>
                    <a:pt x="0" y="286385"/>
                    <a:pt x="289052" y="155575"/>
                  </a:cubicBezTo>
                  <a:cubicBezTo>
                    <a:pt x="740664" y="30607"/>
                    <a:pt x="1236726" y="94742"/>
                    <a:pt x="1701165" y="50038"/>
                  </a:cubicBezTo>
                  <a:cubicBezTo>
                    <a:pt x="12328506" y="44196"/>
                    <a:pt x="36807870" y="0"/>
                    <a:pt x="41115350" y="24892"/>
                  </a:cubicBezTo>
                  <a:cubicBezTo>
                    <a:pt x="41697388" y="33909"/>
                    <a:pt x="42579657" y="4572"/>
                    <a:pt x="42520349" y="831469"/>
                  </a:cubicBezTo>
                  <a:close/>
                </a:path>
              </a:pathLst>
            </a:custGeom>
            <a:solidFill>
              <a:schemeClr val="accent3">
                <a:lumMod val="40000"/>
                <a:lumOff val="60000"/>
              </a:schemeClr>
            </a:solidFill>
          </p:spPr>
        </p:sp>
        <p:sp>
          <p:nvSpPr>
            <p:cNvPr id="13" name="Freeform 4"/>
            <p:cNvSpPr/>
            <p:nvPr/>
          </p:nvSpPr>
          <p:spPr>
            <a:xfrm>
              <a:off x="-204470" y="0"/>
              <a:ext cx="43162843" cy="60517379"/>
            </a:xfrm>
            <a:custGeom>
              <a:avLst/>
              <a:gdLst/>
              <a:ahLst/>
              <a:cxnLst/>
              <a:rect l="l" t="t" r="r" b="b"/>
              <a:pathLst>
                <a:path w="43162843" h="60517379">
                  <a:moveTo>
                    <a:pt x="41437674" y="0"/>
                  </a:moveTo>
                  <a:cubicBezTo>
                    <a:pt x="42166020" y="17272"/>
                    <a:pt x="42946053" y="12319"/>
                    <a:pt x="42935130" y="1020699"/>
                  </a:cubicBezTo>
                  <a:cubicBezTo>
                    <a:pt x="42921416" y="16913095"/>
                    <a:pt x="43162843" y="60201026"/>
                    <a:pt x="42628426" y="60353550"/>
                  </a:cubicBezTo>
                  <a:cubicBezTo>
                    <a:pt x="42201959" y="60506967"/>
                    <a:pt x="41587535" y="60397746"/>
                    <a:pt x="40669181" y="60432293"/>
                  </a:cubicBezTo>
                  <a:cubicBezTo>
                    <a:pt x="2016760" y="60482454"/>
                    <a:pt x="1294511" y="60517379"/>
                    <a:pt x="590550" y="60403463"/>
                  </a:cubicBezTo>
                  <a:cubicBezTo>
                    <a:pt x="0" y="60283446"/>
                    <a:pt x="277749" y="59172072"/>
                    <a:pt x="223520" y="1224788"/>
                  </a:cubicBezTo>
                  <a:cubicBezTo>
                    <a:pt x="227330" y="411480"/>
                    <a:pt x="181610" y="15494"/>
                    <a:pt x="1151255" y="50673"/>
                  </a:cubicBezTo>
                  <a:cubicBezTo>
                    <a:pt x="1784477" y="30226"/>
                    <a:pt x="18428430" y="6223"/>
                    <a:pt x="41437674" y="0"/>
                  </a:cubicBezTo>
                  <a:close/>
                  <a:moveTo>
                    <a:pt x="42745647" y="59695184"/>
                  </a:moveTo>
                  <a:cubicBezTo>
                    <a:pt x="42766477" y="59285101"/>
                    <a:pt x="42758601" y="1386078"/>
                    <a:pt x="42723041" y="977138"/>
                  </a:cubicBezTo>
                  <a:cubicBezTo>
                    <a:pt x="42780318" y="184912"/>
                    <a:pt x="41929163" y="213106"/>
                    <a:pt x="41367697" y="204470"/>
                  </a:cubicBezTo>
                  <a:cubicBezTo>
                    <a:pt x="36434398" y="180721"/>
                    <a:pt x="12819764" y="223012"/>
                    <a:pt x="1988566" y="228600"/>
                  </a:cubicBezTo>
                  <a:cubicBezTo>
                    <a:pt x="1540510" y="271399"/>
                    <a:pt x="1061974" y="209931"/>
                    <a:pt x="626237" y="329692"/>
                  </a:cubicBezTo>
                  <a:cubicBezTo>
                    <a:pt x="347345" y="454914"/>
                    <a:pt x="489585" y="1150874"/>
                    <a:pt x="439166" y="8298051"/>
                  </a:cubicBezTo>
                  <a:cubicBezTo>
                    <a:pt x="434467" y="51961386"/>
                    <a:pt x="432562" y="59351521"/>
                    <a:pt x="434594" y="59568562"/>
                  </a:cubicBezTo>
                  <a:cubicBezTo>
                    <a:pt x="395224" y="60081895"/>
                    <a:pt x="468630" y="60262114"/>
                    <a:pt x="1019429" y="60240645"/>
                  </a:cubicBezTo>
                  <a:cubicBezTo>
                    <a:pt x="1617980" y="60293101"/>
                    <a:pt x="8261717" y="60251063"/>
                    <a:pt x="41234983" y="60212963"/>
                  </a:cubicBezTo>
                  <a:cubicBezTo>
                    <a:pt x="41715170" y="60145141"/>
                    <a:pt x="42823496" y="60501126"/>
                    <a:pt x="42745647" y="59695184"/>
                  </a:cubicBezTo>
                  <a:close/>
                </a:path>
              </a:pathLst>
            </a:custGeom>
            <a:solidFill>
              <a:srgbClr val="242928"/>
            </a:solidFill>
          </p:spPr>
        </p:sp>
      </p:grpSp>
      <p:sp>
        <p:nvSpPr>
          <p:cNvPr id="2" name="Rectangle 1"/>
          <p:cNvSpPr/>
          <p:nvPr/>
        </p:nvSpPr>
        <p:spPr>
          <a:xfrm>
            <a:off x="533400" y="4099305"/>
            <a:ext cx="6248400" cy="2133600"/>
          </a:xfrm>
          <a:prstGeom prst="rect">
            <a:avLst/>
          </a:prstGeom>
          <a:solidFill>
            <a:srgbClr val="FFE7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smtClean="0">
                <a:solidFill>
                  <a:schemeClr val="tx1"/>
                </a:solidFill>
                <a:latin typeface="Arial" panose="020B0604020202020204" pitchFamily="34" charset="0"/>
                <a:cs typeface="Arial" panose="020B0604020202020204" pitchFamily="34" charset="0"/>
              </a:rPr>
              <a:t>KẾT LUẬN</a:t>
            </a:r>
            <a:endParaRPr lang="en-US" sz="80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7444289" y="647700"/>
            <a:ext cx="10327940" cy="447814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800">
                <a:latin typeface="Arial" panose="020B0604020202020204" pitchFamily="34" charset="0"/>
                <a:cs typeface="Arial" panose="020B0604020202020204" pitchFamily="34" charset="0"/>
              </a:rPr>
              <a:t>Có nhiều sáng chế làm thay đổi hoàn toàn cuộc sống của con người.</a:t>
            </a:r>
            <a:endParaRPr lang="en-US"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smtClean="0">
                <a:latin typeface="Arial" panose="020B0604020202020204" pitchFamily="34" charset="0"/>
                <a:cs typeface="Arial" panose="020B0604020202020204" pitchFamily="34" charset="0"/>
              </a:rPr>
              <a:t>Nhờ </a:t>
            </a:r>
            <a:r>
              <a:rPr lang="nl-NL" sz="3800">
                <a:latin typeface="Arial" panose="020B0604020202020204" pitchFamily="34" charset="0"/>
                <a:cs typeface="Arial" panose="020B0604020202020204" pitchFamily="34" charset="0"/>
              </a:rPr>
              <a:t>sáng chế, các sản phẩm công nghệ được cải tiến ngày càng hiện đại hơn, mang lại nhiều tiện ích hơn cho </a:t>
            </a:r>
            <a:r>
              <a:rPr lang="nl-NL" sz="3800">
                <a:latin typeface="Arial" panose="020B0604020202020204" pitchFamily="34" charset="0"/>
                <a:cs typeface="Arial" panose="020B0604020202020204" pitchFamily="34" charset="0"/>
              </a:rPr>
              <a:t>con </a:t>
            </a:r>
            <a:r>
              <a:rPr lang="nl-NL" sz="3800" smtClean="0">
                <a:latin typeface="Arial" panose="020B0604020202020204" pitchFamily="34" charset="0"/>
                <a:cs typeface="Arial" panose="020B0604020202020204" pitchFamily="34" charset="0"/>
              </a:rPr>
              <a:t>người.</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8" name="Freeform 9"/>
          <p:cNvSpPr/>
          <p:nvPr/>
        </p:nvSpPr>
        <p:spPr>
          <a:xfrm>
            <a:off x="9737945" y="5295900"/>
            <a:ext cx="5740629" cy="4800600"/>
          </a:xfrm>
          <a:custGeom>
            <a:avLst/>
            <a:gdLst/>
            <a:ahLst/>
            <a:cxnLst/>
            <a:rect l="l" t="t" r="r" b="b"/>
            <a:pathLst>
              <a:path w="2717983" h="2272913">
                <a:moveTo>
                  <a:pt x="0" y="0"/>
                </a:moveTo>
                <a:lnTo>
                  <a:pt x="2717982" y="0"/>
                </a:lnTo>
                <a:lnTo>
                  <a:pt x="2717982" y="2272913"/>
                </a:lnTo>
                <a:lnTo>
                  <a:pt x="0" y="2272913"/>
                </a:lnTo>
                <a:lnTo>
                  <a:pt x="0" y="0"/>
                </a:lnTo>
                <a:close/>
              </a:path>
            </a:pathLst>
          </a:custGeom>
          <a:blipFill>
            <a:blip r:embed="rId2">
              <a:extLst>
                <a:ext uri="{96DAC541-7B7A-43D3-8B79-37D633B846F1}">
                  <asvg:svgBlip xmlns:asvg="http://schemas.microsoft.com/office/drawing/2016/SVG/main" xmlns="" r:embed="rId12"/>
                </a:ext>
              </a:extLst>
            </a:blip>
            <a:stretch>
              <a:fillRect/>
            </a:stretch>
          </a:blipFill>
        </p:spPr>
      </p:sp>
      <p:pic>
        <p:nvPicPr>
          <p:cNvPr id="19" name="Picture 18"/>
          <p:cNvPicPr>
            <a:picLocks noChangeAspect="1"/>
          </p:cNvPicPr>
          <p:nvPr/>
        </p:nvPicPr>
        <p:blipFill rotWithShape="1">
          <a:blip r:embed="rId13"/>
          <a:srcRect b="34217"/>
          <a:stretch/>
        </p:blipFill>
        <p:spPr>
          <a:xfrm>
            <a:off x="149953" y="7620000"/>
            <a:ext cx="3495625" cy="2667000"/>
          </a:xfrm>
          <a:prstGeom prst="rect">
            <a:avLst/>
          </a:prstGeom>
        </p:spPr>
      </p:pic>
    </p:spTree>
    <p:extLst>
      <p:ext uri="{BB962C8B-B14F-4D97-AF65-F5344CB8AC3E}">
        <p14:creationId xmlns:p14="http://schemas.microsoft.com/office/powerpoint/2010/main" val="3348895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flipH="1">
            <a:off x="1564794" y="1325476"/>
            <a:ext cx="15158403" cy="7636047"/>
          </a:xfrm>
          <a:custGeom>
            <a:avLst/>
            <a:gdLst/>
            <a:ahLst/>
            <a:cxnLst/>
            <a:rect l="l" t="t" r="r" b="b"/>
            <a:pathLst>
              <a:path w="15158405" h="7636047">
                <a:moveTo>
                  <a:pt x="15158406" y="0"/>
                </a:moveTo>
                <a:lnTo>
                  <a:pt x="0" y="0"/>
                </a:lnTo>
                <a:lnTo>
                  <a:pt x="0" y="7636046"/>
                </a:lnTo>
                <a:lnTo>
                  <a:pt x="15158406" y="7636046"/>
                </a:lnTo>
                <a:lnTo>
                  <a:pt x="1515840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10">
            <a:extLst>
              <a:ext uri="{FF2B5EF4-FFF2-40B4-BE49-F238E27FC236}">
                <a16:creationId xmlns:a16="http://schemas.microsoft.com/office/drawing/2014/main" id="{05DDC61C-A5E9-44AE-B11A-44DD78B53ADC}"/>
              </a:ext>
            </a:extLst>
          </p:cNvPr>
          <p:cNvSpPr txBox="1"/>
          <p:nvPr/>
        </p:nvSpPr>
        <p:spPr>
          <a:xfrm>
            <a:off x="2698666" y="3386608"/>
            <a:ext cx="12890658" cy="3513782"/>
          </a:xfrm>
          <a:prstGeom prst="rect">
            <a:avLst/>
          </a:prstGeom>
        </p:spPr>
        <p:txBody>
          <a:bodyPr wrap="square" lIns="0" tIns="0" rIns="0" bIns="0" rtlCol="0" anchor="t">
            <a:spAutoFit/>
          </a:bodyPr>
          <a:lstStyle/>
          <a:p>
            <a:pPr marL="0" marR="0" lvl="0" indent="0" algn="ctr" defTabSz="914400" rtl="0" eaLnBrk="1" fontAlgn="auto" latinLnBrk="0" hangingPunct="1">
              <a:lnSpc>
                <a:spcPts val="13687"/>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rPr>
              <a:t>2. </a:t>
            </a:r>
            <a:endPar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13687"/>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rPr>
              <a:t>MỘT</a:t>
            </a:r>
            <a:r>
              <a:rPr kumimoji="0" lang="en-US" sz="8000" b="1" i="0" u="none" strike="noStrike" kern="1200" cap="none" spc="0" normalizeH="0" noProof="0" smtClean="0">
                <a:ln>
                  <a:noFill/>
                </a:ln>
                <a:solidFill>
                  <a:srgbClr val="593B1C"/>
                </a:solidFill>
                <a:effectLst/>
                <a:uLnTx/>
                <a:uFillTx/>
                <a:latin typeface="Arial" panose="020B0604020202020204" pitchFamily="34" charset="0"/>
                <a:cs typeface="Arial" panose="020B0604020202020204" pitchFamily="34" charset="0"/>
              </a:rPr>
              <a:t> SỐ NHÀ SÁNG </a:t>
            </a:r>
            <a:r>
              <a:rPr kumimoji="0" lang="en-US" sz="8000" b="1" i="0" u="none" strike="noStrike" kern="1200" cap="none" spc="0" normalizeH="0" noProof="0" smtClean="0">
                <a:ln>
                  <a:noFill/>
                </a:ln>
                <a:solidFill>
                  <a:srgbClr val="593B1C"/>
                </a:solidFill>
                <a:effectLst/>
                <a:uLnTx/>
                <a:uFillTx/>
                <a:latin typeface="Arial" panose="020B0604020202020204" pitchFamily="34" charset="0"/>
                <a:cs typeface="Arial" panose="020B0604020202020204" pitchFamily="34" charset="0"/>
              </a:rPr>
              <a:t>CHẾ</a:t>
            </a:r>
            <a:endParaRPr kumimoji="0" lang="en-US" sz="8000" b="1" i="0" u="none" strike="noStrike" kern="1200" cap="none" spc="0" normalizeH="0" baseline="0" noProof="0">
              <a:ln>
                <a:noFill/>
              </a:ln>
              <a:solidFill>
                <a:srgbClr val="593B1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4733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9" name="Pentagon 8"/>
          <p:cNvSpPr/>
          <p:nvPr/>
        </p:nvSpPr>
        <p:spPr>
          <a:xfrm>
            <a:off x="0" y="800100"/>
            <a:ext cx="6477000" cy="1371600"/>
          </a:xfrm>
          <a:prstGeom prst="homePlat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smtClean="0">
                <a:solidFill>
                  <a:schemeClr val="tx1"/>
                </a:solidFill>
                <a:latin typeface="Arial" panose="020B0604020202020204" pitchFamily="34" charset="0"/>
                <a:cs typeface="Arial" panose="020B0604020202020204" pitchFamily="34" charset="0"/>
              </a:rPr>
              <a:t>HOẠT ĐỘNG NHÓM</a:t>
            </a:r>
            <a:endParaRPr lang="en-US" sz="4200" b="1">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2282280" y="2675800"/>
            <a:ext cx="13574550" cy="646331"/>
          </a:xfrm>
          <a:prstGeom prst="rect">
            <a:avLst/>
          </a:prstGeom>
        </p:spPr>
        <p:txBody>
          <a:bodyPr wrap="none">
            <a:spAutoFit/>
          </a:bodyPr>
          <a:lstStyle/>
          <a:p>
            <a:pPr algn="ctr"/>
            <a:r>
              <a:rPr lang="nl-NL" sz="3600" smtClean="0">
                <a:latin typeface="Arial" panose="020B0604020202020204" pitchFamily="34" charset="0"/>
                <a:cs typeface="Arial" panose="020B0604020202020204" pitchFamily="34" charset="0"/>
              </a:rPr>
              <a:t>Mỗi </a:t>
            </a:r>
            <a:r>
              <a:rPr lang="nl-NL" sz="3600" smtClean="0">
                <a:latin typeface="Arial" panose="020B0604020202020204" pitchFamily="34" charset="0"/>
                <a:cs typeface="Arial" panose="020B0604020202020204" pitchFamily="34" charset="0"/>
              </a:rPr>
              <a:t>nhóm </a:t>
            </a:r>
            <a:r>
              <a:rPr lang="nl-NL" sz="3600" smtClean="0">
                <a:latin typeface="Arial" panose="020B0604020202020204" pitchFamily="34" charset="0"/>
                <a:cs typeface="Arial" panose="020B0604020202020204" pitchFamily="34" charset="0"/>
              </a:rPr>
              <a:t>hoàn </a:t>
            </a:r>
            <a:r>
              <a:rPr lang="nl-NL" sz="3600">
                <a:latin typeface="Arial" panose="020B0604020202020204" pitchFamily="34" charset="0"/>
                <a:cs typeface="Arial" panose="020B0604020202020204" pitchFamily="34" charset="0"/>
              </a:rPr>
              <a:t>thành tiểu sử của </a:t>
            </a:r>
            <a:r>
              <a:rPr lang="nl-NL" sz="3600" smtClean="0">
                <a:latin typeface="Arial" panose="020B0604020202020204" pitchFamily="34" charset="0"/>
                <a:cs typeface="Arial" panose="020B0604020202020204" pitchFamily="34" charset="0"/>
              </a:rPr>
              <a:t>một </a:t>
            </a:r>
            <a:r>
              <a:rPr lang="nl-NL" sz="3600">
                <a:latin typeface="Arial" panose="020B0604020202020204" pitchFamily="34" charset="0"/>
                <a:cs typeface="Arial" panose="020B0604020202020204" pitchFamily="34" charset="0"/>
              </a:rPr>
              <a:t>nhà sáng chế trong 5 phút:</a:t>
            </a:r>
            <a:endParaRPr lang="en-US" sz="36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5751182" y="898869"/>
            <a:ext cx="1876418" cy="2100097"/>
          </a:xfrm>
          <a:prstGeom prst="rect">
            <a:avLst/>
          </a:prstGeom>
        </p:spPr>
      </p:pic>
      <p:sp>
        <p:nvSpPr>
          <p:cNvPr id="12" name="Rounded Rectangle 11"/>
          <p:cNvSpPr/>
          <p:nvPr/>
        </p:nvSpPr>
        <p:spPr>
          <a:xfrm>
            <a:off x="780716" y="4062451"/>
            <a:ext cx="5031535" cy="2209800"/>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nl-NL" sz="3600" b="1" smtClean="0">
                <a:latin typeface="Arial" panose="020B0604020202020204" pitchFamily="34" charset="0"/>
                <a:cs typeface="Arial" panose="020B0604020202020204" pitchFamily="34" charset="0"/>
              </a:rPr>
              <a:t>Nhóm </a:t>
            </a:r>
            <a:r>
              <a:rPr lang="nl-NL" sz="3600" b="1">
                <a:latin typeface="Arial" panose="020B0604020202020204" pitchFamily="34" charset="0"/>
                <a:cs typeface="Arial" panose="020B0604020202020204" pitchFamily="34" charset="0"/>
              </a:rPr>
              <a:t>1 – Giêm Oát</a:t>
            </a:r>
            <a:endParaRPr lang="en-US" sz="3600" b="1">
              <a:solidFill>
                <a:schemeClr val="bg1"/>
              </a:solidFill>
              <a:latin typeface="Arial" panose="020B0604020202020204" pitchFamily="34" charset="0"/>
              <a:cs typeface="Arial" panose="020B0604020202020204" pitchFamily="34" charset="0"/>
            </a:endParaRPr>
          </a:p>
        </p:txBody>
      </p:sp>
      <p:sp>
        <p:nvSpPr>
          <p:cNvPr id="13" name="Rounded Rectangle 12"/>
          <p:cNvSpPr/>
          <p:nvPr/>
        </p:nvSpPr>
        <p:spPr>
          <a:xfrm>
            <a:off x="2283665" y="7155180"/>
            <a:ext cx="5031535" cy="2209800"/>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nl-NL" sz="3600" b="1" smtClean="0">
                <a:latin typeface="Arial" panose="020B0604020202020204" pitchFamily="34" charset="0"/>
                <a:cs typeface="Arial" panose="020B0604020202020204" pitchFamily="34" charset="0"/>
              </a:rPr>
              <a:t>Nhóm 4 </a:t>
            </a:r>
            <a:r>
              <a:rPr lang="nl-NL" sz="3600" b="1">
                <a:latin typeface="Arial" panose="020B0604020202020204" pitchFamily="34" charset="0"/>
                <a:cs typeface="Arial" panose="020B0604020202020204" pitchFamily="34" charset="0"/>
              </a:rPr>
              <a:t>– </a:t>
            </a:r>
            <a:endParaRPr lang="nl-NL" sz="3600" b="1" smtClean="0">
              <a:latin typeface="Arial" panose="020B0604020202020204" pitchFamily="34" charset="0"/>
              <a:cs typeface="Arial" panose="020B0604020202020204" pitchFamily="34" charset="0"/>
            </a:endParaRPr>
          </a:p>
          <a:p>
            <a:pPr algn="ctr">
              <a:lnSpc>
                <a:spcPct val="130000"/>
              </a:lnSpc>
            </a:pPr>
            <a:r>
              <a:rPr lang="nl-NL" sz="3600" b="1" smtClean="0">
                <a:latin typeface="Arial" panose="020B0604020202020204" pitchFamily="34" charset="0"/>
                <a:cs typeface="Arial" panose="020B0604020202020204" pitchFamily="34" charset="0"/>
              </a:rPr>
              <a:t>Tô-mát </a:t>
            </a:r>
            <a:r>
              <a:rPr lang="nl-NL" sz="3600" b="1">
                <a:latin typeface="Arial" panose="020B0604020202020204" pitchFamily="34" charset="0"/>
                <a:cs typeface="Arial" panose="020B0604020202020204" pitchFamily="34" charset="0"/>
              </a:rPr>
              <a:t>Ê-đi-xơn</a:t>
            </a:r>
            <a:endParaRPr lang="en-US" sz="3600" b="1">
              <a:solidFill>
                <a:schemeClr val="bg1"/>
              </a:solidFill>
              <a:latin typeface="Arial" panose="020B0604020202020204" pitchFamily="34" charset="0"/>
              <a:cs typeface="Arial" panose="020B0604020202020204" pitchFamily="34" charset="0"/>
            </a:endParaRPr>
          </a:p>
        </p:txBody>
      </p:sp>
      <p:sp>
        <p:nvSpPr>
          <p:cNvPr id="15" name="Rounded Rectangle 14"/>
          <p:cNvSpPr/>
          <p:nvPr/>
        </p:nvSpPr>
        <p:spPr>
          <a:xfrm>
            <a:off x="6675690" y="4062451"/>
            <a:ext cx="5031535" cy="2209800"/>
          </a:xfrm>
          <a:prstGeom prst="round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en-US" sz="3600" b="1" smtClean="0">
                <a:latin typeface="Arial" panose="020B0604020202020204" pitchFamily="34" charset="0"/>
                <a:cs typeface="Arial" panose="020B0604020202020204" pitchFamily="34" charset="0"/>
              </a:rPr>
              <a:t>Nhóm 2– </a:t>
            </a:r>
            <a:r>
              <a:rPr lang="en-US" sz="3600" b="1">
                <a:latin typeface="Arial" panose="020B0604020202020204" pitchFamily="34" charset="0"/>
                <a:cs typeface="Arial" panose="020B0604020202020204" pitchFamily="34" charset="0"/>
              </a:rPr>
              <a:t>A-lếch-xan-đơ Gra-ham-beo</a:t>
            </a:r>
            <a:endParaRPr lang="en-US" sz="36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12570665" y="4062451"/>
            <a:ext cx="5031535" cy="2209800"/>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Nhóm 3 – </a:t>
            </a:r>
            <a:r>
              <a:rPr lang="en-US" sz="3600" b="1">
                <a:latin typeface="Arial" panose="020B0604020202020204" pitchFamily="34" charset="0"/>
                <a:cs typeface="Arial" panose="020B0604020202020204" pitchFamily="34" charset="0"/>
              </a:rPr>
              <a:t>Các Ben</a:t>
            </a:r>
            <a:endParaRPr lang="en-US" sz="3600" b="1">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8382000" y="7155180"/>
            <a:ext cx="7161045" cy="2209800"/>
          </a:xfrm>
          <a:prstGeom prst="roundRect">
            <a:avLst/>
          </a:prstGeom>
          <a:solidFill>
            <a:srgbClr val="F7629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en-US" sz="3600" b="1">
                <a:latin typeface="Arial" panose="020B0604020202020204" pitchFamily="34" charset="0"/>
                <a:ea typeface="SimSun" panose="02010600030101010101" pitchFamily="2" charset="-122"/>
                <a:cs typeface="Arial" panose="020B0604020202020204" pitchFamily="34" charset="0"/>
              </a:rPr>
              <a:t>Nhóm 5 – Hai anh em người Mỹ O-vơ Rai và Uy-bơ Rai</a:t>
            </a:r>
            <a:endParaRPr lang="en-US" sz="3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093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500"/>
                                        <p:tgtEl>
                                          <p:spTgt spid="1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500"/>
                                        <p:tgtEl>
                                          <p:spTgt spid="1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500"/>
                                        <p:tgtEl>
                                          <p:spTgt spid="1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2"/>
          <p:cNvSpPr/>
          <p:nvPr/>
        </p:nvSpPr>
        <p:spPr>
          <a:xfrm rot="-4824056" flipV="1">
            <a:off x="-1746065" y="-1780035"/>
            <a:ext cx="4825122" cy="2236099"/>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3"/>
                </a:ext>
              </a:extLst>
            </a:blip>
            <a:stretch>
              <a:fillRect r="-56950" b="-92760"/>
            </a:stretch>
          </a:blipFill>
        </p:spPr>
      </p:sp>
      <p:grpSp>
        <p:nvGrpSpPr>
          <p:cNvPr id="9" name="Group 8"/>
          <p:cNvGrpSpPr/>
          <p:nvPr/>
        </p:nvGrpSpPr>
        <p:grpSpPr>
          <a:xfrm>
            <a:off x="381000" y="800100"/>
            <a:ext cx="9101083" cy="8917126"/>
            <a:chOff x="10210799" y="1333500"/>
            <a:chExt cx="9101083" cy="8917126"/>
          </a:xfrm>
        </p:grpSpPr>
        <p:pic>
          <p:nvPicPr>
            <p:cNvPr id="10" name="Picture 9" descr="A picture containing person, suit, wearing, tan&#10;&#10;Description automatically generated">
              <a:extLst>
                <a:ext uri="{FF2B5EF4-FFF2-40B4-BE49-F238E27FC236}">
                  <a16:creationId xmlns:a16="http://schemas.microsoft.com/office/drawing/2014/main" id="{6F7EE1B7-0623-52ED-68CC-0E1770687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799" y="1333500"/>
              <a:ext cx="3918489" cy="4800600"/>
            </a:xfrm>
            <a:prstGeom prst="rect">
              <a:avLst/>
            </a:prstGeom>
          </p:spPr>
        </p:pic>
        <p:sp>
          <p:nvSpPr>
            <p:cNvPr id="11" name="TextBox 10">
              <a:extLst>
                <a:ext uri="{FF2B5EF4-FFF2-40B4-BE49-F238E27FC236}">
                  <a16:creationId xmlns:a16="http://schemas.microsoft.com/office/drawing/2014/main" id="{E71053AD-247A-C7D5-072D-17DDFA975E31}"/>
                </a:ext>
              </a:extLst>
            </p:cNvPr>
            <p:cNvSpPr txBox="1"/>
            <p:nvPr/>
          </p:nvSpPr>
          <p:spPr>
            <a:xfrm>
              <a:off x="10241279" y="8496300"/>
              <a:ext cx="8762999" cy="1754326"/>
            </a:xfrm>
            <a:prstGeom prst="rect">
              <a:avLst/>
            </a:prstGeom>
            <a:noFill/>
          </p:spPr>
          <p:txBody>
            <a:bodyPr wrap="square">
              <a:spAutoFit/>
            </a:bodyPr>
            <a:lstStyle/>
            <a:p>
              <a:pPr algn="ctr">
                <a:lnSpc>
                  <a:spcPct val="150000"/>
                </a:lnSpc>
              </a:pPr>
              <a:r>
                <a:rPr lang="en-US" sz="3600" i="1">
                  <a:latin typeface="Arial" panose="020B0604020202020204" pitchFamily="34" charset="0"/>
                  <a:cs typeface="Arial" panose="020B0604020202020204" pitchFamily="34" charset="0"/>
                </a:rPr>
                <a:t>Giêm Oát (1736 – 1819) – Động cơ hơi nước được cấp bằng sáng chế </a:t>
              </a:r>
              <a:r>
                <a:rPr lang="en-US" sz="3600" i="1" smtClean="0">
                  <a:latin typeface="Arial" panose="020B0604020202020204" pitchFamily="34" charset="0"/>
                  <a:cs typeface="Arial" panose="020B0604020202020204" pitchFamily="34" charset="0"/>
                </a:rPr>
                <a:t>1784</a:t>
              </a:r>
              <a:endParaRPr lang="en-US" sz="3600">
                <a:latin typeface="Arial" panose="020B0604020202020204" pitchFamily="34" charset="0"/>
                <a:cs typeface="Arial" panose="020B0604020202020204" pitchFamily="34" charset="0"/>
              </a:endParaRPr>
            </a:p>
          </p:txBody>
        </p:sp>
        <p:pic>
          <p:nvPicPr>
            <p:cNvPr id="12" name="Picture 11" descr="A picture containing indoor&#10;&#10;Description automatically generated">
              <a:extLst>
                <a:ext uri="{FF2B5EF4-FFF2-40B4-BE49-F238E27FC236}">
                  <a16:creationId xmlns:a16="http://schemas.microsoft.com/office/drawing/2014/main" id="{EEFCCFA4-C219-21AA-C340-AC73EF69F8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3943" y="3733800"/>
              <a:ext cx="5027939" cy="4381500"/>
            </a:xfrm>
            <a:prstGeom prst="rect">
              <a:avLst/>
            </a:prstGeom>
          </p:spPr>
        </p:pic>
      </p:grpSp>
      <p:grpSp>
        <p:nvGrpSpPr>
          <p:cNvPr id="4" name="Group 3"/>
          <p:cNvGrpSpPr/>
          <p:nvPr/>
        </p:nvGrpSpPr>
        <p:grpSpPr>
          <a:xfrm>
            <a:off x="9753600" y="1790700"/>
            <a:ext cx="8204200" cy="7926526"/>
            <a:chOff x="9753600" y="1790700"/>
            <a:chExt cx="8204200" cy="7926526"/>
          </a:xfrm>
        </p:grpSpPr>
        <p:pic>
          <p:nvPicPr>
            <p:cNvPr id="3074" name="Picture 2" descr="Patent Motor Car năm 1887, phiên bản nâng cấp của chiếc ôtô đầu tiên năm 1886. Karl Benz là người cầm lái, bên cạnh ông là nhân viên thương mại Josef Brecht. Ảnh: Daimler 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3600" y="1790700"/>
              <a:ext cx="8204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78090" y="7962900"/>
              <a:ext cx="7955220" cy="1754326"/>
            </a:xfrm>
            <a:prstGeom prst="rect">
              <a:avLst/>
            </a:prstGeom>
          </p:spPr>
          <p:txBody>
            <a:bodyPr wrap="square">
              <a:spAutoFit/>
            </a:bodyPr>
            <a:lstStyle/>
            <a:p>
              <a:pPr algn="ctr">
                <a:lnSpc>
                  <a:spcPct val="150000"/>
                </a:lnSpc>
                <a:spcAft>
                  <a:spcPts val="1000"/>
                </a:spcAft>
              </a:pPr>
              <a:r>
                <a:rPr lang="en-US" sz="3600" i="1">
                  <a:latin typeface="Arial" panose="020B0604020202020204" pitchFamily="34" charset="0"/>
                  <a:ea typeface="SimSun" panose="02010600030101010101" pitchFamily="2" charset="-122"/>
                  <a:cs typeface="Arial" panose="020B0604020202020204" pitchFamily="34" charset="0"/>
                </a:rPr>
                <a:t>Các Ben (1844 – 1929) – Ô tô được cấp bằng sáng chế năm 1886.</a:t>
              </a:r>
              <a:endParaRPr lang="en-US" sz="3600">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60889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2"/>
          <p:cNvSpPr/>
          <p:nvPr/>
        </p:nvSpPr>
        <p:spPr>
          <a:xfrm rot="-4824056" flipV="1">
            <a:off x="-1746065" y="-1780035"/>
            <a:ext cx="4825122" cy="2236099"/>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3"/>
                </a:ext>
              </a:extLst>
            </a:blip>
            <a:stretch>
              <a:fillRect r="-56950" b="-92760"/>
            </a:stretch>
          </a:blipFill>
        </p:spPr>
      </p:sp>
      <p:grpSp>
        <p:nvGrpSpPr>
          <p:cNvPr id="3" name="Group 2"/>
          <p:cNvGrpSpPr/>
          <p:nvPr/>
        </p:nvGrpSpPr>
        <p:grpSpPr>
          <a:xfrm>
            <a:off x="457200" y="800100"/>
            <a:ext cx="8153400" cy="8985999"/>
            <a:chOff x="635000" y="881777"/>
            <a:chExt cx="8153400" cy="8985999"/>
          </a:xfrm>
        </p:grpSpPr>
        <p:sp>
          <p:nvSpPr>
            <p:cNvPr id="14" name="TextBox 13">
              <a:extLst>
                <a:ext uri="{FF2B5EF4-FFF2-40B4-BE49-F238E27FC236}">
                  <a16:creationId xmlns:a16="http://schemas.microsoft.com/office/drawing/2014/main" id="{333A8DB7-F9F9-284E-3E67-8C2064E8DE9F}"/>
                </a:ext>
              </a:extLst>
            </p:cNvPr>
            <p:cNvSpPr txBox="1"/>
            <p:nvPr/>
          </p:nvSpPr>
          <p:spPr>
            <a:xfrm>
              <a:off x="1261872" y="7282453"/>
              <a:ext cx="6899656" cy="2585323"/>
            </a:xfrm>
            <a:prstGeom prst="rect">
              <a:avLst/>
            </a:prstGeom>
            <a:noFill/>
          </p:spPr>
          <p:txBody>
            <a:bodyPr wrap="square">
              <a:spAutoFit/>
            </a:bodyPr>
            <a:lstStyle/>
            <a:p>
              <a:pPr algn="ctr">
                <a:lnSpc>
                  <a:spcPct val="150000"/>
                </a:lnSpc>
              </a:pPr>
              <a:r>
                <a:rPr lang="en-US" sz="3600" i="1">
                  <a:latin typeface="Arial" panose="020B0604020202020204" pitchFamily="34" charset="0"/>
                  <a:cs typeface="Arial" panose="020B0604020202020204" pitchFamily="34" charset="0"/>
                </a:rPr>
                <a:t>A-lếch-xan-đơ Gra-ham Beo (1847 – 1922) – Điện thoại được cấp bằng sáng chế năm </a:t>
              </a:r>
              <a:r>
                <a:rPr lang="en-US" sz="3600" i="1" smtClean="0">
                  <a:latin typeface="Arial" panose="020B0604020202020204" pitchFamily="34" charset="0"/>
                  <a:cs typeface="Arial" panose="020B0604020202020204" pitchFamily="34" charset="0"/>
                </a:rPr>
                <a:t>1876</a:t>
              </a:r>
              <a:endParaRPr lang="en-US" sz="3600">
                <a:latin typeface="Arial" panose="020B0604020202020204" pitchFamily="34" charset="0"/>
                <a:cs typeface="Arial" panose="020B0604020202020204" pitchFamily="34" charset="0"/>
              </a:endParaRPr>
            </a:p>
          </p:txBody>
        </p:sp>
        <p:pic>
          <p:nvPicPr>
            <p:cNvPr id="4098" name="Picture 2" descr="6 Fast Facts about Alexander Graham Bell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881777"/>
              <a:ext cx="8153400" cy="61150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8534400" y="419100"/>
            <a:ext cx="9296400" cy="9602926"/>
            <a:chOff x="8534400" y="419100"/>
            <a:chExt cx="9296400" cy="9602926"/>
          </a:xfrm>
        </p:grpSpPr>
        <p:grpSp>
          <p:nvGrpSpPr>
            <p:cNvPr id="5" name="Group 4"/>
            <p:cNvGrpSpPr/>
            <p:nvPr/>
          </p:nvGrpSpPr>
          <p:grpSpPr>
            <a:xfrm>
              <a:off x="8534400" y="419100"/>
              <a:ext cx="9296400" cy="9602926"/>
              <a:chOff x="8534400" y="342900"/>
              <a:chExt cx="9296400" cy="9602926"/>
            </a:xfrm>
          </p:grpSpPr>
          <p:sp>
            <p:nvSpPr>
              <p:cNvPr id="17" name="TextBox 16">
                <a:extLst>
                  <a:ext uri="{FF2B5EF4-FFF2-40B4-BE49-F238E27FC236}">
                    <a16:creationId xmlns:a16="http://schemas.microsoft.com/office/drawing/2014/main" id="{3C9787BE-A2C2-933A-142F-9AD4A4E86477}"/>
                  </a:ext>
                </a:extLst>
              </p:cNvPr>
              <p:cNvSpPr txBox="1"/>
              <p:nvPr/>
            </p:nvSpPr>
            <p:spPr>
              <a:xfrm>
                <a:off x="8534400" y="8191500"/>
                <a:ext cx="9296400" cy="1754326"/>
              </a:xfrm>
              <a:prstGeom prst="rect">
                <a:avLst/>
              </a:prstGeom>
              <a:noFill/>
            </p:spPr>
            <p:txBody>
              <a:bodyPr wrap="square">
                <a:spAutoFit/>
              </a:bodyPr>
              <a:lstStyle/>
              <a:p>
                <a:pPr algn="ctr">
                  <a:lnSpc>
                    <a:spcPct val="150000"/>
                  </a:lnSpc>
                </a:pPr>
                <a:r>
                  <a:rPr lang="en-US" sz="3600" i="1" smtClean="0">
                    <a:latin typeface="Arial" panose="020B0604020202020204" pitchFamily="34" charset="0"/>
                    <a:cs typeface="Arial" panose="020B0604020202020204" pitchFamily="34" charset="0"/>
                  </a:rPr>
                  <a:t>Tô-mát </a:t>
                </a:r>
                <a:r>
                  <a:rPr lang="en-US" sz="3600" i="1">
                    <a:latin typeface="Arial" panose="020B0604020202020204" pitchFamily="34" charset="0"/>
                    <a:cs typeface="Arial" panose="020B0604020202020204" pitchFamily="34" charset="0"/>
                  </a:rPr>
                  <a:t>Ê-đi-xơn (1847 – 1931) – Bóng đèn sợi đốt được cấp bằng sáng chế năm </a:t>
                </a:r>
                <a:r>
                  <a:rPr lang="en-US" sz="3600" i="1" smtClean="0">
                    <a:latin typeface="Arial" panose="020B0604020202020204" pitchFamily="34" charset="0"/>
                    <a:cs typeface="Arial" panose="020B0604020202020204" pitchFamily="34" charset="0"/>
                  </a:rPr>
                  <a:t>1879  </a:t>
                </a:r>
                <a:endParaRPr lang="en-US" sz="3600">
                  <a:latin typeface="Arial" panose="020B0604020202020204" pitchFamily="34" charset="0"/>
                  <a:cs typeface="Arial" panose="020B0604020202020204" pitchFamily="34" charset="0"/>
                </a:endParaRPr>
              </a:p>
            </p:txBody>
          </p:sp>
          <p:pic>
            <p:nvPicPr>
              <p:cNvPr id="4100" name="Picture 4" descr="Thomas Edison | Biography, Early Life, Inventions, &amp; Facts | Britann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2700" y="342900"/>
                <a:ext cx="6019800" cy="754360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68400" y="6421335"/>
              <a:ext cx="3414523" cy="1541374"/>
            </a:xfrm>
            <a:prstGeom prst="rect">
              <a:avLst/>
            </a:prstGeom>
            <a:noFill/>
            <a:ln>
              <a:noFill/>
            </a:ln>
          </p:spPr>
        </p:pic>
      </p:grpSp>
    </p:spTree>
    <p:extLst>
      <p:ext uri="{BB962C8B-B14F-4D97-AF65-F5344CB8AC3E}">
        <p14:creationId xmlns:p14="http://schemas.microsoft.com/office/powerpoint/2010/main" val="64045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2"/>
          <p:cNvSpPr/>
          <p:nvPr/>
        </p:nvSpPr>
        <p:spPr>
          <a:xfrm rot="-4824056" flipV="1">
            <a:off x="-1746065" y="-1780035"/>
            <a:ext cx="4825122" cy="2236099"/>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3"/>
                </a:ext>
              </a:extLst>
            </a:blip>
            <a:stretch>
              <a:fillRect r="-56950" b="-92760"/>
            </a:stretch>
          </a:blipFill>
        </p:spPr>
      </p:sp>
      <p:grpSp>
        <p:nvGrpSpPr>
          <p:cNvPr id="2" name="Group 1"/>
          <p:cNvGrpSpPr/>
          <p:nvPr/>
        </p:nvGrpSpPr>
        <p:grpSpPr>
          <a:xfrm>
            <a:off x="1219200" y="1066800"/>
            <a:ext cx="16044671" cy="8431591"/>
            <a:chOff x="1219200" y="1066800"/>
            <a:chExt cx="16044671" cy="8431591"/>
          </a:xfrm>
        </p:grpSpPr>
        <p:grpSp>
          <p:nvGrpSpPr>
            <p:cNvPr id="9" name="Group 8"/>
            <p:cNvGrpSpPr/>
            <p:nvPr/>
          </p:nvGrpSpPr>
          <p:grpSpPr>
            <a:xfrm>
              <a:off x="8229600" y="1605082"/>
              <a:ext cx="9034271" cy="7355026"/>
              <a:chOff x="76199" y="1540421"/>
              <a:chExt cx="9034271" cy="7355026"/>
            </a:xfrm>
          </p:grpSpPr>
          <p:sp>
            <p:nvSpPr>
              <p:cNvPr id="10" name="TextBox 9">
                <a:extLst>
                  <a:ext uri="{FF2B5EF4-FFF2-40B4-BE49-F238E27FC236}">
                    <a16:creationId xmlns:a16="http://schemas.microsoft.com/office/drawing/2014/main" id="{3EC4096D-6CE2-88C7-2574-50F8128494AA}"/>
                  </a:ext>
                </a:extLst>
              </p:cNvPr>
              <p:cNvSpPr txBox="1"/>
              <p:nvPr/>
            </p:nvSpPr>
            <p:spPr>
              <a:xfrm>
                <a:off x="112426" y="7141121"/>
                <a:ext cx="8967564" cy="175432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1"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Hai anh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nhà</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Rai </a:t>
                </a:r>
                <a:r>
                  <a:rPr kumimoji="0" lang="en-US" sz="3600" b="0" i="1"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1"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chiếc máy bay đầu tiên </a:t>
                </a:r>
                <a:r>
                  <a:rPr kumimoji="0" lang="en-US" sz="3600" b="0" i="1"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chuyến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bay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thử</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nghiệm</a:t>
                </a:r>
                <a:endParaRPr kumimoji="0" lang="en-US" sz="3600" b="0" i="1"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ED955CAA-EF7C-745A-A93F-3275096FA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 y="1540421"/>
                <a:ext cx="9034271" cy="4610100"/>
              </a:xfrm>
              <a:prstGeom prst="rect">
                <a:avLst/>
              </a:prstGeom>
            </p:spPr>
          </p:pic>
        </p:grpSp>
        <p:pic>
          <p:nvPicPr>
            <p:cNvPr id="1026" name="Picture 2" descr="Những khó khăn chồng chất khi anh em nhà Wright tạo ra chiếc máy bay đầu  tiên | Văn Hóa và Nghệ Thuật | Epoch Times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66800"/>
              <a:ext cx="6355470" cy="84315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5270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77935008"/>
              </p:ext>
            </p:extLst>
          </p:nvPr>
        </p:nvGraphicFramePr>
        <p:xfrm>
          <a:off x="762000" y="2895600"/>
          <a:ext cx="16764000" cy="6743700"/>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val="2321706223"/>
                    </a:ext>
                  </a:extLst>
                </a:gridCol>
              </a:tblGrid>
              <a:tr h="6743700">
                <a:tc>
                  <a:txBody>
                    <a:bodyPr/>
                    <a:lstStyle/>
                    <a:p>
                      <a:pPr>
                        <a:lnSpc>
                          <a:spcPct val="150000"/>
                        </a:lnSpc>
                        <a:spcAft>
                          <a:spcPts val="0"/>
                        </a:spcAft>
                      </a:pPr>
                      <a:r>
                        <a:rPr lang="en-US" sz="3500" b="1" i="0">
                          <a:solidFill>
                            <a:schemeClr val="tx1"/>
                          </a:solidFill>
                          <a:effectLst/>
                          <a:latin typeface="Arial" panose="020B0604020202020204" pitchFamily="34" charset="0"/>
                          <a:cs typeface="Arial" panose="020B0604020202020204" pitchFamily="34" charset="0"/>
                        </a:rPr>
                        <a:t>Giêm Oát (James Watt) (……… - ………) </a:t>
                      </a:r>
                    </a:p>
                    <a:p>
                      <a:pPr>
                        <a:lnSpc>
                          <a:spcPct val="150000"/>
                        </a:lnSpc>
                        <a:spcAft>
                          <a:spcPts val="0"/>
                        </a:spcAft>
                      </a:pPr>
                      <a:r>
                        <a:rPr lang="en-US" sz="3500" b="0" i="0">
                          <a:solidFill>
                            <a:schemeClr val="tx1"/>
                          </a:solidFill>
                          <a:effectLst/>
                          <a:latin typeface="Arial" panose="020B0604020202020204" pitchFamily="34" charset="0"/>
                          <a:cs typeface="Arial" panose="020B0604020202020204" pitchFamily="34" charset="0"/>
                        </a:rPr>
                        <a:t>- Là một nhà sáng chế, kĩ sư người ………………..</a:t>
                      </a:r>
                    </a:p>
                    <a:p>
                      <a:pPr>
                        <a:lnSpc>
                          <a:spcPct val="150000"/>
                        </a:lnSpc>
                        <a:spcAft>
                          <a:spcPts val="0"/>
                        </a:spcAft>
                      </a:pPr>
                      <a:r>
                        <a:rPr lang="en-US" sz="3500" b="0" i="0">
                          <a:solidFill>
                            <a:schemeClr val="tx1"/>
                          </a:solidFill>
                          <a:effectLst/>
                          <a:latin typeface="Arial" panose="020B0604020202020204" pitchFamily="34" charset="0"/>
                          <a:cs typeface="Arial" panose="020B0604020202020204" pitchFamily="34" charset="0"/>
                        </a:rPr>
                        <a:t>- Sáng chế tiêu biểu: ………………..</a:t>
                      </a:r>
                    </a:p>
                    <a:p>
                      <a:pPr>
                        <a:lnSpc>
                          <a:spcPct val="150000"/>
                        </a:lnSpc>
                        <a:spcAft>
                          <a:spcPts val="0"/>
                        </a:spcAft>
                      </a:pPr>
                      <a:r>
                        <a:rPr lang="en-US" sz="3500" b="0" i="0">
                          <a:solidFill>
                            <a:schemeClr val="tx1"/>
                          </a:solidFill>
                          <a:effectLst/>
                          <a:latin typeface="Arial" panose="020B0604020202020204" pitchFamily="34" charset="0"/>
                          <a:cs typeface="Arial" panose="020B0604020202020204" pitchFamily="34" charset="0"/>
                        </a:rPr>
                        <a:t>- </a:t>
                      </a:r>
                      <a:r>
                        <a:rPr lang="en-US" sz="3500" b="0" i="0" smtClean="0">
                          <a:solidFill>
                            <a:schemeClr val="tx1"/>
                          </a:solidFill>
                          <a:effectLst/>
                          <a:latin typeface="Arial" panose="020B0604020202020204" pitchFamily="34" charset="0"/>
                          <a:cs typeface="Arial" panose="020B0604020202020204" pitchFamily="34" charset="0"/>
                        </a:rPr>
                        <a:t>Sáng</a:t>
                      </a:r>
                      <a:r>
                        <a:rPr lang="en-US" sz="3500" b="0" i="0" baseline="0" smtClean="0">
                          <a:solidFill>
                            <a:schemeClr val="tx1"/>
                          </a:solidFill>
                          <a:effectLst/>
                          <a:latin typeface="Arial" panose="020B0604020202020204" pitchFamily="34" charset="0"/>
                          <a:cs typeface="Arial" panose="020B0604020202020204" pitchFamily="34" charset="0"/>
                        </a:rPr>
                        <a:t> chế này</a:t>
                      </a:r>
                      <a:r>
                        <a:rPr lang="en-US" sz="3500" b="0" i="0" smtClean="0">
                          <a:solidFill>
                            <a:schemeClr val="tx1"/>
                          </a:solidFill>
                          <a:effectLst/>
                          <a:latin typeface="Arial" panose="020B0604020202020204" pitchFamily="34" charset="0"/>
                          <a:cs typeface="Arial" panose="020B0604020202020204" pitchFamily="34" charset="0"/>
                        </a:rPr>
                        <a:t>: </a:t>
                      </a:r>
                      <a:endParaRPr lang="en-US" sz="3500" b="0" i="0">
                        <a:solidFill>
                          <a:schemeClr val="tx1"/>
                        </a:solidFill>
                        <a:effectLst/>
                        <a:latin typeface="Arial" panose="020B0604020202020204" pitchFamily="34" charset="0"/>
                        <a:cs typeface="Arial" panose="020B0604020202020204" pitchFamily="34" charset="0"/>
                      </a:endParaRPr>
                    </a:p>
                    <a:p>
                      <a:pPr algn="just">
                        <a:lnSpc>
                          <a:spcPct val="150000"/>
                        </a:lnSpc>
                        <a:spcAft>
                          <a:spcPts val="0"/>
                        </a:spcAft>
                      </a:pPr>
                      <a:r>
                        <a:rPr lang="en-US" sz="3500" b="0" i="0" smtClean="0">
                          <a:solidFill>
                            <a:schemeClr val="tx1"/>
                          </a:solidFill>
                          <a:effectLst/>
                          <a:latin typeface="Arial" panose="020B0604020202020204" pitchFamily="34" charset="0"/>
                          <a:cs typeface="Arial" panose="020B0604020202020204" pitchFamily="34" charset="0"/>
                        </a:rPr>
                        <a:t>+ </a:t>
                      </a:r>
                      <a:r>
                        <a:rPr lang="en-US" sz="3500" b="0" i="0" smtClean="0">
                          <a:solidFill>
                            <a:schemeClr val="tx1"/>
                          </a:solidFill>
                          <a:effectLst/>
                          <a:latin typeface="Arial" panose="020B0604020202020204" pitchFamily="34" charset="0"/>
                          <a:cs typeface="Arial" panose="020B0604020202020204" pitchFamily="34" charset="0"/>
                        </a:rPr>
                        <a:t>……..: </a:t>
                      </a:r>
                      <a:r>
                        <a:rPr lang="en-US" sz="3500" b="0" i="0">
                          <a:solidFill>
                            <a:schemeClr val="tx1"/>
                          </a:solidFill>
                          <a:effectLst/>
                          <a:latin typeface="Arial" panose="020B0604020202020204" pitchFamily="34" charset="0"/>
                          <a:cs typeface="Arial" panose="020B0604020202020204" pitchFamily="34" charset="0"/>
                        </a:rPr>
                        <a:t>được cấp bằng sáng chế.</a:t>
                      </a:r>
                    </a:p>
                    <a:p>
                      <a:pPr algn="just">
                        <a:lnSpc>
                          <a:spcPct val="150000"/>
                        </a:lnSpc>
                        <a:spcAft>
                          <a:spcPts val="0"/>
                        </a:spcAft>
                      </a:pPr>
                      <a:r>
                        <a:rPr lang="en-US" sz="3500" b="0" i="0" smtClean="0">
                          <a:solidFill>
                            <a:schemeClr val="tx1"/>
                          </a:solidFill>
                          <a:effectLst/>
                          <a:latin typeface="Arial" panose="020B0604020202020204" pitchFamily="34" charset="0"/>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 để tạo ra các loại máy móc. </a:t>
                      </a:r>
                      <a:endParaRPr lang="en-US" sz="3600" b="0" i="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88185"/>
                  </a:ext>
                </a:extLst>
              </a:tr>
            </a:tbl>
          </a:graphicData>
        </a:graphic>
      </p:graphicFrame>
      <p:sp>
        <p:nvSpPr>
          <p:cNvPr id="3" name="Rectangle 2"/>
          <p:cNvSpPr/>
          <p:nvPr/>
        </p:nvSpPr>
        <p:spPr>
          <a:xfrm>
            <a:off x="838200" y="289174"/>
            <a:ext cx="16611600" cy="2000548"/>
          </a:xfrm>
          <a:prstGeom prst="rect">
            <a:avLst/>
          </a:prstGeom>
        </p:spPr>
        <p:txBody>
          <a:bodyPr wrap="square">
            <a:spAutoFit/>
          </a:bodyPr>
          <a:lstStyle/>
          <a:p>
            <a:pPr algn="ctr">
              <a:lnSpc>
                <a:spcPct val="150000"/>
              </a:lnSpc>
              <a:spcAft>
                <a:spcPts val="1200"/>
              </a:spcAft>
            </a:pPr>
            <a:r>
              <a:rPr lang="en-US" sz="4000" b="1">
                <a:latin typeface="Arial" panose="020B0604020202020204" pitchFamily="34" charset="0"/>
                <a:ea typeface="Calibri" panose="020F0502020204030204" pitchFamily="34" charset="0"/>
                <a:cs typeface="Arial" panose="020B0604020202020204" pitchFamily="34" charset="0"/>
              </a:rPr>
              <a:t>PHIẾU HỌC TẬP</a:t>
            </a:r>
            <a:endParaRPr lang="en-US" sz="4000">
              <a:latin typeface="Arial" panose="020B0604020202020204" pitchFamily="34" charset="0"/>
              <a:ea typeface="SimSun" panose="02010600030101010101" pitchFamily="2" charset="-122"/>
              <a:cs typeface="Arial" panose="020B0604020202020204" pitchFamily="34" charset="0"/>
            </a:endParaRPr>
          </a:p>
          <a:p>
            <a:pPr>
              <a:lnSpc>
                <a:spcPct val="150000"/>
              </a:lnSpc>
              <a:spcAft>
                <a:spcPts val="1000"/>
              </a:spcAft>
            </a:pPr>
            <a:r>
              <a:rPr lang="en-US" sz="3600" b="1">
                <a:solidFill>
                  <a:schemeClr val="tx2"/>
                </a:solidFill>
                <a:latin typeface="Arial" panose="020B0604020202020204" pitchFamily="34" charset="0"/>
                <a:ea typeface="Calibri" panose="020F0502020204030204" pitchFamily="34" charset="0"/>
                <a:cs typeface="Arial" panose="020B0604020202020204" pitchFamily="34" charset="0"/>
              </a:rPr>
              <a:t>1. Em hãy hoàn thiện thông tin tiểu sử của các nhà sáng chế sau.</a:t>
            </a:r>
            <a:endParaRPr lang="en-US" sz="3600">
              <a:solidFill>
                <a:schemeClr val="tx2"/>
              </a:solidFill>
              <a:latin typeface="Arial" panose="020B0604020202020204" pitchFamily="34" charset="0"/>
              <a:ea typeface="SimSun" panose="02010600030101010101" pitchFamily="2" charset="-122"/>
              <a:cs typeface="Arial" panose="020B0604020202020204" pitchFamily="34" charset="0"/>
            </a:endParaRPr>
          </a:p>
        </p:txBody>
      </p:sp>
      <p:sp>
        <p:nvSpPr>
          <p:cNvPr id="4" name="Rectangle 3"/>
          <p:cNvSpPr/>
          <p:nvPr/>
        </p:nvSpPr>
        <p:spPr>
          <a:xfrm>
            <a:off x="5943600" y="4000500"/>
            <a:ext cx="1309974" cy="630942"/>
          </a:xfrm>
          <a:prstGeom prst="rect">
            <a:avLst/>
          </a:prstGeom>
          <a:solidFill>
            <a:schemeClr val="bg1"/>
          </a:solidFill>
        </p:spPr>
        <p:txBody>
          <a:bodyPr wrap="none">
            <a:spAutoFit/>
          </a:bodyPr>
          <a:lstStyle/>
          <a:p>
            <a:pPr algn="ctr"/>
            <a:r>
              <a:rPr lang="en-US" sz="3500" b="1" i="1">
                <a:solidFill>
                  <a:srgbClr val="FF0000"/>
                </a:solidFill>
                <a:latin typeface="Arial" panose="020B0604020202020204" pitchFamily="34" charset="0"/>
                <a:ea typeface="Calibri" panose="020F0502020204030204" pitchFamily="34" charset="0"/>
                <a:cs typeface="Arial" panose="020B0604020202020204" pitchFamily="34" charset="0"/>
              </a:rPr>
              <a:t>1736</a:t>
            </a:r>
            <a:r>
              <a:rPr lang="en-US" sz="3500" i="1">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cs typeface="Arial" panose="020B0604020202020204" pitchFamily="34" charset="0"/>
            </a:endParaRPr>
          </a:p>
        </p:txBody>
      </p:sp>
      <p:sp>
        <p:nvSpPr>
          <p:cNvPr id="17" name="Rectangle 16"/>
          <p:cNvSpPr/>
          <p:nvPr/>
        </p:nvSpPr>
        <p:spPr>
          <a:xfrm>
            <a:off x="7688913" y="4000500"/>
            <a:ext cx="1309974" cy="630942"/>
          </a:xfrm>
          <a:prstGeom prst="rect">
            <a:avLst/>
          </a:prstGeom>
          <a:solidFill>
            <a:schemeClr val="bg1"/>
          </a:solidFill>
        </p:spPr>
        <p:txBody>
          <a:bodyPr wrap="none">
            <a:spAutoFit/>
          </a:bodyPr>
          <a:lstStyle/>
          <a:p>
            <a:pPr algn="ctr"/>
            <a:r>
              <a:rPr lang="en-US" sz="3500" b="1" i="1" smtClean="0">
                <a:solidFill>
                  <a:srgbClr val="FF0000"/>
                </a:solidFill>
                <a:latin typeface="Arial" panose="020B0604020202020204" pitchFamily="34" charset="0"/>
                <a:ea typeface="Calibri" panose="020F0502020204030204" pitchFamily="34" charset="0"/>
                <a:cs typeface="Arial" panose="020B0604020202020204" pitchFamily="34" charset="0"/>
              </a:rPr>
              <a:t>1819</a:t>
            </a:r>
            <a:r>
              <a:rPr lang="en-US" sz="3500" i="1" smtClean="0">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cs typeface="Arial" panose="020B0604020202020204" pitchFamily="34" charset="0"/>
            </a:endParaRPr>
          </a:p>
        </p:txBody>
      </p:sp>
      <p:sp>
        <p:nvSpPr>
          <p:cNvPr id="5" name="Rectangle 4"/>
          <p:cNvSpPr/>
          <p:nvPr/>
        </p:nvSpPr>
        <p:spPr>
          <a:xfrm>
            <a:off x="7848600" y="4823311"/>
            <a:ext cx="4400564" cy="630942"/>
          </a:xfrm>
          <a:prstGeom prst="rect">
            <a:avLst/>
          </a:prstGeom>
          <a:solidFill>
            <a:schemeClr val="bg1"/>
          </a:solidFill>
        </p:spPr>
        <p:txBody>
          <a:bodyPr wrap="none">
            <a:spAutoFit/>
          </a:bodyPr>
          <a:lstStyle/>
          <a:p>
            <a:r>
              <a:rPr lang="en-US" sz="3500" b="1" i="1">
                <a:solidFill>
                  <a:srgbClr val="FF0000"/>
                </a:solidFill>
                <a:latin typeface="Arial" panose="020B0604020202020204" pitchFamily="34" charset="0"/>
                <a:ea typeface="Calibri" panose="020F0502020204030204" pitchFamily="34" charset="0"/>
                <a:cs typeface="Arial" panose="020B0604020202020204" pitchFamily="34" charset="0"/>
              </a:rPr>
              <a:t>Xcốt-len (Scotland)</a:t>
            </a: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cs typeface="Arial" panose="020B0604020202020204" pitchFamily="34" charset="0"/>
            </a:endParaRPr>
          </a:p>
        </p:txBody>
      </p:sp>
      <p:sp>
        <p:nvSpPr>
          <p:cNvPr id="6" name="Rectangle 5"/>
          <p:cNvSpPr/>
          <p:nvPr/>
        </p:nvSpPr>
        <p:spPr>
          <a:xfrm>
            <a:off x="4936563" y="5585311"/>
            <a:ext cx="4161717" cy="646331"/>
          </a:xfrm>
          <a:prstGeom prst="rect">
            <a:avLst/>
          </a:prstGeom>
          <a:solidFill>
            <a:schemeClr val="bg1"/>
          </a:solidFill>
        </p:spPr>
        <p:txBody>
          <a:bodyPr wrap="none">
            <a:spAutoFit/>
          </a:bodyPr>
          <a:lstStyle/>
          <a:p>
            <a:r>
              <a:rPr lang="en-US" sz="3500" b="1" i="1">
                <a:solidFill>
                  <a:srgbClr val="FF0000"/>
                </a:solidFill>
                <a:latin typeface="Arial" panose="020B0604020202020204" pitchFamily="34" charset="0"/>
                <a:ea typeface="Calibri" panose="020F0502020204030204" pitchFamily="34" charset="0"/>
                <a:cs typeface="Arial" panose="020B0604020202020204" pitchFamily="34" charset="0"/>
              </a:rPr>
              <a:t>động cơ hơi nước</a:t>
            </a:r>
            <a:endParaRPr lang="en-US" sz="3500">
              <a:latin typeface="Arial" panose="020B0604020202020204" pitchFamily="34" charset="0"/>
              <a:cs typeface="Arial" panose="020B0604020202020204" pitchFamily="34" charset="0"/>
            </a:endParaRPr>
          </a:p>
        </p:txBody>
      </p:sp>
      <p:sp>
        <p:nvSpPr>
          <p:cNvPr id="8" name="Rectangle 7"/>
          <p:cNvSpPr/>
          <p:nvPr/>
        </p:nvSpPr>
        <p:spPr>
          <a:xfrm>
            <a:off x="1135710" y="7240369"/>
            <a:ext cx="1210588" cy="646331"/>
          </a:xfrm>
          <a:prstGeom prst="rect">
            <a:avLst/>
          </a:prstGeom>
          <a:solidFill>
            <a:schemeClr val="bg1"/>
          </a:solidFill>
        </p:spPr>
        <p:txBody>
          <a:bodyPr wrap="none">
            <a:spAutoFit/>
          </a:bodyPr>
          <a:lstStyle/>
          <a:p>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1784</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1166190" y="8041978"/>
            <a:ext cx="2796210" cy="630942"/>
          </a:xfrm>
          <a:prstGeom prst="rect">
            <a:avLst/>
          </a:prstGeom>
          <a:solidFill>
            <a:schemeClr val="bg1"/>
          </a:solidFill>
        </p:spPr>
        <p:txBody>
          <a:bodyPr wrap="square">
            <a:spAutoFit/>
          </a:bodyPr>
          <a:lstStyle/>
          <a:p>
            <a:pPr algn="ctr"/>
            <a:r>
              <a:rPr lang="en-US" sz="3500" b="1" i="1" smtClean="0">
                <a:solidFill>
                  <a:srgbClr val="FF0000"/>
                </a:solidFill>
                <a:latin typeface="Arial" panose="020B0604020202020204" pitchFamily="34" charset="0"/>
                <a:cs typeface="Arial" panose="020B0604020202020204" pitchFamily="34" charset="0"/>
              </a:rPr>
              <a:t>Là nền tảng</a:t>
            </a:r>
            <a:endParaRPr lang="en-US" sz="3500">
              <a:latin typeface="Arial" panose="020B0604020202020204" pitchFamily="34" charset="0"/>
              <a:cs typeface="Arial" panose="020B0604020202020204" pitchFamily="34" charset="0"/>
            </a:endParaRPr>
          </a:p>
        </p:txBody>
      </p:sp>
      <p:pic>
        <p:nvPicPr>
          <p:cNvPr id="16" name="Picture 15"/>
          <p:cNvPicPr/>
          <p:nvPr/>
        </p:nvPicPr>
        <p:blipFill>
          <a:blip r:embed="rId2">
            <a:extLst>
              <a:ext uri="{28A0092B-C50C-407E-A947-70E740481C1C}">
                <a14:useLocalDpi xmlns:a14="http://schemas.microsoft.com/office/drawing/2010/main" val="0"/>
              </a:ext>
            </a:extLst>
          </a:blip>
          <a:stretch>
            <a:fillRect/>
          </a:stretch>
        </p:blipFill>
        <p:spPr>
          <a:xfrm>
            <a:off x="12573000" y="4186484"/>
            <a:ext cx="4210437" cy="4170965"/>
          </a:xfrm>
          <a:prstGeom prst="rect">
            <a:avLst/>
          </a:prstGeom>
        </p:spPr>
      </p:pic>
    </p:spTree>
    <p:extLst>
      <p:ext uri="{BB962C8B-B14F-4D97-AF65-F5344CB8AC3E}">
        <p14:creationId xmlns:p14="http://schemas.microsoft.com/office/powerpoint/2010/main" val="2220469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5" grpId="0" animBg="1"/>
      <p:bldP spid="6" grpId="0" animBg="1"/>
      <p:bldP spid="8"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7409001"/>
              </p:ext>
            </p:extLst>
          </p:nvPr>
        </p:nvGraphicFramePr>
        <p:xfrm>
          <a:off x="762000" y="495300"/>
          <a:ext cx="16764000" cy="4493329"/>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val="2321706223"/>
                    </a:ext>
                  </a:extLst>
                </a:gridCol>
              </a:tblGrid>
              <a:tr h="4493329">
                <a:tc>
                  <a:txBody>
                    <a:bodyPr/>
                    <a:lstStyle/>
                    <a:p>
                      <a:pPr algn="just">
                        <a:lnSpc>
                          <a:spcPct val="150000"/>
                        </a:lnSpc>
                        <a:spcAft>
                          <a:spcPts val="0"/>
                        </a:spcAft>
                      </a:pPr>
                      <a:r>
                        <a:rPr lang="en-US" sz="3600" b="1">
                          <a:solidFill>
                            <a:schemeClr val="tx1"/>
                          </a:solidFill>
                          <a:effectLst/>
                          <a:latin typeface="Arial" panose="020B0604020202020204" pitchFamily="34" charset="0"/>
                          <a:ea typeface="Calibri" panose="020F0502020204030204" pitchFamily="34" charset="0"/>
                          <a:cs typeface="Arial" panose="020B0604020202020204" pitchFamily="34" charset="0"/>
                        </a:rPr>
                        <a:t>A-lếch-xan-đơ Gra-ham Beo (Alexander Graham Bell) (……… - ………) </a:t>
                      </a:r>
                      <a:endParaRPr lang="en-US" sz="36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rPr>
                        <a:t>- Là một nhà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khoa học</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người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6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rPr>
                        <a:t>- Sáng chế tiêu biểu: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3600" b="0" smtClean="0">
                          <a:solidFill>
                            <a:schemeClr val="tx1"/>
                          </a:solidFill>
                          <a:effectLst/>
                          <a:latin typeface="Arial" panose="020B0604020202020204" pitchFamily="34" charset="0"/>
                          <a:ea typeface="SimSun" panose="02010600030101010101" pitchFamily="2" charset="-122"/>
                          <a:cs typeface="Arial" panose="020B0604020202020204" pitchFamily="34" charset="0"/>
                        </a:rPr>
                        <a:t>..</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Sáng</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chế này</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600" b="0" smtClean="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rPr>
                        <a:t>được cấp bằng sáng chế.</a:t>
                      </a:r>
                      <a:endParaRPr lang="en-US" sz="36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0" marR="0" indent="0" algn="just" defTabSz="914400" rtl="0" eaLnBrk="1" fontAlgn="auto" latinLnBrk="0" hangingPunct="1">
                        <a:lnSpc>
                          <a:spcPct val="150000"/>
                        </a:lnSpc>
                        <a:spcBef>
                          <a:spcPts val="0"/>
                        </a:spcBef>
                        <a:spcAft>
                          <a:spcPts val="0"/>
                        </a:spcAft>
                        <a:buClrTx/>
                        <a:buSzTx/>
                        <a:buFontTx/>
                        <a:buNone/>
                        <a:tabLst/>
                        <a:defRPr/>
                      </a:pP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Giúp</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con người……………………………………dù</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ở khoảng cách xa.</a:t>
                      </a:r>
                      <a:endPar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88185"/>
                  </a:ext>
                </a:extLst>
              </a:tr>
            </a:tbl>
          </a:graphicData>
        </a:graphic>
      </p:graphicFrame>
      <p:pic>
        <p:nvPicPr>
          <p:cNvPr id="13" name="Picture 13">
            <a:extLst>
              <a:ext uri="{FF2B5EF4-FFF2-40B4-BE49-F238E27FC236}">
                <a16:creationId xmlns:a16="http://schemas.microsoft.com/office/drawing/2014/main" id="{7DEB0014-8F69-C29A-4719-D73177F25A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24821" y="114300"/>
            <a:ext cx="1334579" cy="2456280"/>
          </a:xfrm>
          <a:prstGeom prst="rect">
            <a:avLst/>
          </a:prstGeom>
        </p:spPr>
      </p:pic>
      <p:sp>
        <p:nvSpPr>
          <p:cNvPr id="4" name="Rectangle 3"/>
          <p:cNvSpPr/>
          <p:nvPr/>
        </p:nvSpPr>
        <p:spPr>
          <a:xfrm>
            <a:off x="12649200" y="740738"/>
            <a:ext cx="1415028"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1847</a:t>
            </a:r>
            <a:r>
              <a:rPr lang="en-US" sz="3600" i="1" smtClean="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4325600" y="740737"/>
            <a:ext cx="144780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1922</a:t>
            </a:r>
            <a:endParaRPr lang="en-US" sz="3600">
              <a:latin typeface="Arial" panose="020B0604020202020204" pitchFamily="34" charset="0"/>
              <a:cs typeface="Arial" panose="020B0604020202020204" pitchFamily="34" charset="0"/>
            </a:endParaRPr>
          </a:p>
        </p:txBody>
      </p:sp>
      <p:sp>
        <p:nvSpPr>
          <p:cNvPr id="18" name="Rectangle 17"/>
          <p:cNvSpPr/>
          <p:nvPr/>
        </p:nvSpPr>
        <p:spPr>
          <a:xfrm>
            <a:off x="6705600" y="1567428"/>
            <a:ext cx="236220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Xcốt-len</a:t>
            </a:r>
            <a:endParaRPr lang="en-US" sz="3600">
              <a:latin typeface="Arial" panose="020B0604020202020204" pitchFamily="34" charset="0"/>
              <a:cs typeface="Arial" panose="020B0604020202020204" pitchFamily="34" charset="0"/>
            </a:endParaRPr>
          </a:p>
        </p:txBody>
      </p:sp>
      <p:sp>
        <p:nvSpPr>
          <p:cNvPr id="19" name="Rectangle 18"/>
          <p:cNvSpPr/>
          <p:nvPr/>
        </p:nvSpPr>
        <p:spPr>
          <a:xfrm>
            <a:off x="5029200" y="2366159"/>
            <a:ext cx="252984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điện thoại</a:t>
            </a:r>
            <a:endParaRPr lang="en-US" sz="3600">
              <a:latin typeface="Arial" panose="020B0604020202020204" pitchFamily="34" charset="0"/>
              <a:cs typeface="Arial" panose="020B0604020202020204" pitchFamily="34" charset="0"/>
            </a:endParaRPr>
          </a:p>
        </p:txBody>
      </p:sp>
      <p:sp>
        <p:nvSpPr>
          <p:cNvPr id="23" name="Rectangle 22"/>
          <p:cNvSpPr/>
          <p:nvPr/>
        </p:nvSpPr>
        <p:spPr>
          <a:xfrm>
            <a:off x="4373020" y="4039969"/>
            <a:ext cx="6372039"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có thể nói chuyện với nhau</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1066800" y="3211145"/>
            <a:ext cx="152400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1876</a:t>
            </a:r>
            <a:r>
              <a:rPr lang="en-US" sz="3600" i="1" smtClean="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13013847" y="1410986"/>
            <a:ext cx="2623505" cy="2623505"/>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1570841619"/>
              </p:ext>
            </p:extLst>
          </p:nvPr>
        </p:nvGraphicFramePr>
        <p:xfrm>
          <a:off x="685800" y="5316251"/>
          <a:ext cx="16764000" cy="4533769"/>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val="2321706223"/>
                    </a:ext>
                  </a:extLst>
                </a:gridCol>
              </a:tblGrid>
              <a:tr h="4533769">
                <a:tc>
                  <a:txBody>
                    <a:bodyPr/>
                    <a:lstStyle/>
                    <a:p>
                      <a:pPr algn="just">
                        <a:lnSpc>
                          <a:spcPct val="150000"/>
                        </a:lnSpc>
                      </a:pPr>
                      <a:r>
                        <a:rPr lang="en-US" sz="3600" b="1" kern="1200" smtClean="0">
                          <a:solidFill>
                            <a:schemeClr val="tx1"/>
                          </a:solidFill>
                          <a:effectLst/>
                          <a:latin typeface="Arial" panose="020B0604020202020204" pitchFamily="34" charset="0"/>
                          <a:ea typeface="+mn-ea"/>
                          <a:cs typeface="Arial" panose="020B0604020202020204" pitchFamily="34" charset="0"/>
                        </a:rPr>
                        <a:t>Các Ben (Karl Benz) (……… - ………) </a:t>
                      </a: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 Là một kĩ sư </a:t>
                      </a:r>
                      <a:r>
                        <a:rPr lang="en-US" sz="3600" b="0" kern="1200" smtClean="0">
                          <a:solidFill>
                            <a:schemeClr val="tx1"/>
                          </a:solidFill>
                          <a:effectLst/>
                          <a:latin typeface="Arial" panose="020B0604020202020204" pitchFamily="34" charset="0"/>
                          <a:ea typeface="+mn-ea"/>
                          <a:cs typeface="Arial" panose="020B0604020202020204" pitchFamily="34" charset="0"/>
                        </a:rPr>
                        <a:t>người </a:t>
                      </a:r>
                      <a:r>
                        <a:rPr lang="en-US" sz="3600" b="0" kern="1200" smtClean="0">
                          <a:solidFill>
                            <a:schemeClr val="tx1"/>
                          </a:solidFill>
                          <a:effectLst/>
                          <a:latin typeface="Arial" panose="020B0604020202020204" pitchFamily="34" charset="0"/>
                          <a:ea typeface="+mn-ea"/>
                          <a:cs typeface="Arial" panose="020B0604020202020204" pitchFamily="34" charset="0"/>
                        </a:rPr>
                        <a:t>……</a:t>
                      </a: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 Sáng chế tiêu biểu: </a:t>
                      </a:r>
                      <a:r>
                        <a:rPr lang="en-US" sz="3600" b="0" kern="1200" smtClean="0">
                          <a:solidFill>
                            <a:schemeClr val="tx1"/>
                          </a:solidFill>
                          <a:effectLst/>
                          <a:latin typeface="Arial" panose="020B0604020202020204" pitchFamily="34" charset="0"/>
                          <a:ea typeface="+mn-ea"/>
                          <a:cs typeface="Arial" panose="020B0604020202020204" pitchFamily="34" charset="0"/>
                        </a:rPr>
                        <a:t>………</a:t>
                      </a:r>
                      <a:r>
                        <a:rPr lang="en-US" sz="3600" b="0" kern="1200" baseline="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Sáng</a:t>
                      </a:r>
                      <a:r>
                        <a:rPr lang="en-US" sz="3600" b="0" kern="1200" baseline="0" smtClean="0">
                          <a:solidFill>
                            <a:schemeClr val="tx1"/>
                          </a:solidFill>
                          <a:effectLst/>
                          <a:latin typeface="Arial" panose="020B0604020202020204" pitchFamily="34" charset="0"/>
                          <a:ea typeface="+mn-ea"/>
                          <a:cs typeface="Arial" panose="020B0604020202020204" pitchFamily="34" charset="0"/>
                        </a:rPr>
                        <a:t> chế này</a:t>
                      </a:r>
                      <a:r>
                        <a:rPr lang="en-US" sz="3600" b="0" kern="1200" smtClean="0">
                          <a:solidFill>
                            <a:schemeClr val="tx1"/>
                          </a:solidFill>
                          <a:effectLst/>
                          <a:latin typeface="Arial" panose="020B0604020202020204" pitchFamily="34" charset="0"/>
                          <a:ea typeface="+mn-ea"/>
                          <a:cs typeface="Arial" panose="020B0604020202020204" pitchFamily="34" charset="0"/>
                        </a:rPr>
                        <a:t>:</a:t>
                      </a:r>
                      <a:endParaRPr lang="en-US" sz="3600" b="0" kern="1200" smtClean="0">
                        <a:solidFill>
                          <a:schemeClr val="tx1"/>
                        </a:solidFill>
                        <a:effectLst/>
                        <a:latin typeface="Arial" panose="020B0604020202020204" pitchFamily="34" charset="0"/>
                        <a:ea typeface="+mn-ea"/>
                        <a:cs typeface="Arial" panose="020B0604020202020204" pitchFamily="34" charset="0"/>
                      </a:endParaRP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a:t>
                      </a:r>
                      <a:r>
                        <a:rPr lang="en-US" sz="3600" b="0" kern="1200" baseline="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được </a:t>
                      </a:r>
                      <a:r>
                        <a:rPr lang="en-US" sz="3600" b="0" kern="1200" smtClean="0">
                          <a:solidFill>
                            <a:schemeClr val="tx1"/>
                          </a:solidFill>
                          <a:effectLst/>
                          <a:latin typeface="Arial" panose="020B0604020202020204" pitchFamily="34" charset="0"/>
                          <a:ea typeface="+mn-ea"/>
                          <a:cs typeface="Arial" panose="020B0604020202020204" pitchFamily="34" charset="0"/>
                        </a:rPr>
                        <a:t>cấp bằng sáng chế.</a:t>
                      </a: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a:t>
                      </a:r>
                      <a:r>
                        <a:rPr lang="en-US" sz="3600" b="0" kern="1200" baseline="0" smtClean="0">
                          <a:solidFill>
                            <a:schemeClr val="tx1"/>
                          </a:solidFill>
                          <a:effectLst/>
                          <a:latin typeface="Arial" panose="020B0604020202020204" pitchFamily="34" charset="0"/>
                          <a:ea typeface="+mn-ea"/>
                          <a:cs typeface="Arial" panose="020B0604020202020204" pitchFamily="34" charset="0"/>
                        </a:rPr>
                        <a:t> G</a:t>
                      </a:r>
                      <a:r>
                        <a:rPr lang="en-US" sz="3600" b="0" kern="1200" smtClean="0">
                          <a:solidFill>
                            <a:schemeClr val="tx1"/>
                          </a:solidFill>
                          <a:effectLst/>
                          <a:latin typeface="Arial" panose="020B0604020202020204" pitchFamily="34" charset="0"/>
                          <a:ea typeface="+mn-ea"/>
                          <a:cs typeface="Arial" panose="020B0604020202020204" pitchFamily="34" charset="0"/>
                        </a:rPr>
                        <a:t>iúp con </a:t>
                      </a:r>
                      <a:r>
                        <a:rPr lang="en-US" sz="3600" b="0" kern="1200" smtClean="0">
                          <a:solidFill>
                            <a:schemeClr val="tx1"/>
                          </a:solidFill>
                          <a:effectLst/>
                          <a:latin typeface="Arial" panose="020B0604020202020204" pitchFamily="34" charset="0"/>
                          <a:ea typeface="+mn-ea"/>
                          <a:cs typeface="Arial" panose="020B0604020202020204" pitchFamily="34" charset="0"/>
                        </a:rPr>
                        <a:t>người </a:t>
                      </a:r>
                      <a:r>
                        <a:rPr lang="en-US" sz="3600" b="0" kern="1200" smtClean="0">
                          <a:solidFill>
                            <a:schemeClr val="tx1"/>
                          </a:solidFill>
                          <a:effectLst/>
                          <a:latin typeface="Arial" panose="020B0604020202020204" pitchFamily="34" charset="0"/>
                          <a:ea typeface="+mn-ea"/>
                          <a:cs typeface="Arial" panose="020B0604020202020204" pitchFamily="34" charset="0"/>
                        </a:rPr>
                        <a:t>………………..…………………………….thuận </a:t>
                      </a:r>
                      <a:r>
                        <a:rPr lang="en-US" sz="3600" b="0" kern="1200" smtClean="0">
                          <a:solidFill>
                            <a:schemeClr val="tx1"/>
                          </a:solidFill>
                          <a:effectLst/>
                          <a:latin typeface="Arial" panose="020B0604020202020204" pitchFamily="34" charset="0"/>
                          <a:ea typeface="+mn-ea"/>
                          <a:cs typeface="Arial" panose="020B0604020202020204" pitchFamily="34" charset="0"/>
                        </a:rPr>
                        <a:t>tiện hơn. </a:t>
                      </a:r>
                      <a:endParaRPr lang="en-US" sz="3600" b="0" i="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88185"/>
                  </a:ext>
                </a:extLst>
              </a:tr>
            </a:tbl>
          </a:graphicData>
        </a:graphic>
      </p:graphicFrame>
      <p:sp>
        <p:nvSpPr>
          <p:cNvPr id="22" name="Rectangle 21"/>
          <p:cNvSpPr/>
          <p:nvPr/>
        </p:nvSpPr>
        <p:spPr>
          <a:xfrm>
            <a:off x="5410200" y="5725796"/>
            <a:ext cx="1415028"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1844</a:t>
            </a:r>
            <a:endParaRPr lang="en-US" sz="3600">
              <a:latin typeface="Arial" panose="020B0604020202020204" pitchFamily="34" charset="0"/>
              <a:cs typeface="Arial" panose="020B0604020202020204" pitchFamily="34" charset="0"/>
            </a:endParaRPr>
          </a:p>
        </p:txBody>
      </p:sp>
      <p:sp>
        <p:nvSpPr>
          <p:cNvPr id="25" name="Rectangle 24"/>
          <p:cNvSpPr/>
          <p:nvPr/>
        </p:nvSpPr>
        <p:spPr>
          <a:xfrm>
            <a:off x="7211958" y="5725795"/>
            <a:ext cx="1322442"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1929</a:t>
            </a:r>
            <a:endParaRPr lang="en-US" sz="3600">
              <a:latin typeface="Arial" panose="020B0604020202020204" pitchFamily="34" charset="0"/>
              <a:cs typeface="Arial" panose="020B0604020202020204" pitchFamily="34" charset="0"/>
            </a:endParaRPr>
          </a:p>
        </p:txBody>
      </p:sp>
      <p:sp>
        <p:nvSpPr>
          <p:cNvPr id="26" name="Rectangle 25"/>
          <p:cNvSpPr/>
          <p:nvPr/>
        </p:nvSpPr>
        <p:spPr>
          <a:xfrm>
            <a:off x="4989953" y="6539548"/>
            <a:ext cx="114300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Đức</a:t>
            </a:r>
            <a:endParaRPr lang="en-US" sz="3600">
              <a:latin typeface="Arial" panose="020B0604020202020204" pitchFamily="34" charset="0"/>
              <a:cs typeface="Arial" panose="020B0604020202020204" pitchFamily="34" charset="0"/>
            </a:endParaRPr>
          </a:p>
        </p:txBody>
      </p:sp>
      <p:sp>
        <p:nvSpPr>
          <p:cNvPr id="27" name="Rectangle 26"/>
          <p:cNvSpPr/>
          <p:nvPr/>
        </p:nvSpPr>
        <p:spPr>
          <a:xfrm>
            <a:off x="4953000" y="7353300"/>
            <a:ext cx="137160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ô </a:t>
            </a:r>
            <a:r>
              <a:rPr lang="en-US" sz="3600" b="1" i="1" smtClean="0">
                <a:solidFill>
                  <a:srgbClr val="FF0000"/>
                </a:solidFill>
                <a:latin typeface="Arial" panose="020B0604020202020204" pitchFamily="34" charset="0"/>
                <a:cs typeface="Arial" panose="020B0604020202020204" pitchFamily="34" charset="0"/>
              </a:rPr>
              <a:t>tô</a:t>
            </a:r>
            <a:endParaRPr lang="en-US" sz="3600">
              <a:latin typeface="Arial" panose="020B0604020202020204" pitchFamily="34" charset="0"/>
              <a:cs typeface="Arial" panose="020B0604020202020204" pitchFamily="34" charset="0"/>
            </a:endParaRPr>
          </a:p>
        </p:txBody>
      </p:sp>
      <p:sp>
        <p:nvSpPr>
          <p:cNvPr id="29" name="Rectangle 28"/>
          <p:cNvSpPr/>
          <p:nvPr/>
        </p:nvSpPr>
        <p:spPr>
          <a:xfrm>
            <a:off x="1143000" y="8154769"/>
            <a:ext cx="132915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1886</a:t>
            </a:r>
            <a:endParaRPr lang="en-US" sz="3600">
              <a:latin typeface="Arial" panose="020B0604020202020204" pitchFamily="34" charset="0"/>
              <a:cs typeface="Arial" panose="020B0604020202020204" pitchFamily="34" charset="0"/>
            </a:endParaRPr>
          </a:p>
        </p:txBody>
      </p:sp>
      <p:sp>
        <p:nvSpPr>
          <p:cNvPr id="32" name="Rectangle 31"/>
          <p:cNvSpPr/>
          <p:nvPr/>
        </p:nvSpPr>
        <p:spPr>
          <a:xfrm>
            <a:off x="4373020" y="8953500"/>
            <a:ext cx="819236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di chuyển từ nơi này sang nơi khác</a:t>
            </a:r>
            <a:endParaRPr lang="en-US" sz="360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7"/>
          <a:stretch>
            <a:fillRect/>
          </a:stretch>
        </p:blipFill>
        <p:spPr>
          <a:xfrm flipH="1">
            <a:off x="15803880" y="8420100"/>
            <a:ext cx="2884146" cy="2161944"/>
          </a:xfrm>
          <a:prstGeom prst="rect">
            <a:avLst/>
          </a:prstGeom>
        </p:spPr>
      </p:pic>
      <p:pic>
        <p:nvPicPr>
          <p:cNvPr id="35" name="Picture 34"/>
          <p:cNvPicPr/>
          <p:nvPr/>
        </p:nvPicPr>
        <p:blipFill>
          <a:blip r:embed="rId8">
            <a:extLst>
              <a:ext uri="{28A0092B-C50C-407E-A947-70E740481C1C}">
                <a14:useLocalDpi xmlns:a14="http://schemas.microsoft.com/office/drawing/2010/main" val="0"/>
              </a:ext>
            </a:extLst>
          </a:blip>
          <a:stretch>
            <a:fillRect/>
          </a:stretch>
        </p:blipFill>
        <p:spPr>
          <a:xfrm>
            <a:off x="12778095" y="5702935"/>
            <a:ext cx="2859257" cy="2846705"/>
          </a:xfrm>
          <a:prstGeom prst="rect">
            <a:avLst/>
          </a:prstGeom>
        </p:spPr>
      </p:pic>
    </p:spTree>
    <p:extLst>
      <p:ext uri="{BB962C8B-B14F-4D97-AF65-F5344CB8AC3E}">
        <p14:creationId xmlns:p14="http://schemas.microsoft.com/office/powerpoint/2010/main" val="123331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par>
                                <p:cTn id="42" presetID="16" presetClass="entr" presetSubtype="21"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3" grpId="0" animBg="1"/>
      <p:bldP spid="24" grpId="0" animBg="1"/>
      <p:bldP spid="22" grpId="0" animBg="1"/>
      <p:bldP spid="25" grpId="0" animBg="1"/>
      <p:bldP spid="26" grpId="0" animBg="1"/>
      <p:bldP spid="27"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5"/>
                </a:ext>
              </a:extLst>
            </a:blip>
            <a:stretch>
              <a:fillRect r="-56950" b="-92760"/>
            </a:stretch>
          </a:blipFill>
        </p:spPr>
      </p:sp>
      <p:grpSp>
        <p:nvGrpSpPr>
          <p:cNvPr id="3" name="Group 3"/>
          <p:cNvGrpSpPr/>
          <p:nvPr/>
        </p:nvGrpSpPr>
        <p:grpSpPr>
          <a:xfrm>
            <a:off x="685800" y="1104900"/>
            <a:ext cx="8613922" cy="2590800"/>
            <a:chOff x="0" y="0"/>
            <a:chExt cx="9753600" cy="3454400"/>
          </a:xfrm>
        </p:grpSpPr>
        <p:sp>
          <p:nvSpPr>
            <p:cNvPr id="4" name="Freeform 4"/>
            <p:cNvSpPr/>
            <p:nvPr/>
          </p:nvSpPr>
          <p:spPr>
            <a:xfrm>
              <a:off x="0" y="0"/>
              <a:ext cx="9753600" cy="3454400"/>
            </a:xfrm>
            <a:custGeom>
              <a:avLst/>
              <a:gdLst/>
              <a:ahLst/>
              <a:cxnLst/>
              <a:rect l="l" t="t" r="r" b="b"/>
              <a:pathLst>
                <a:path w="9753600" h="2499360">
                  <a:moveTo>
                    <a:pt x="0" y="0"/>
                  </a:moveTo>
                  <a:lnTo>
                    <a:pt x="9753600" y="0"/>
                  </a:lnTo>
                  <a:lnTo>
                    <a:pt x="9753600" y="2499360"/>
                  </a:lnTo>
                  <a:lnTo>
                    <a:pt x="0" y="24993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797062" y="1060351"/>
              <a:ext cx="8159477" cy="1333699"/>
            </a:xfrm>
            <a:prstGeom prst="rect">
              <a:avLst/>
            </a:prstGeom>
          </p:spPr>
          <p:txBody>
            <a:bodyPr lIns="0" tIns="0" rIns="0" bIns="0" rtlCol="0" anchor="ctr">
              <a:spAutoFit/>
            </a:bodyPr>
            <a:lstStyle/>
            <a:p>
              <a:pPr algn="ctr"/>
              <a:r>
                <a:rPr lang="en-US" sz="6500" b="1" smtClean="0">
                  <a:solidFill>
                    <a:srgbClr val="593B1C"/>
                  </a:solidFill>
                  <a:latin typeface="Arial" panose="020B0604020202020204" pitchFamily="34" charset="0"/>
                  <a:cs typeface="Arial" panose="020B0604020202020204" pitchFamily="34" charset="0"/>
                </a:rPr>
                <a:t>NHÀ SÁNG CHẾ</a:t>
              </a:r>
              <a:endParaRPr lang="en-US" sz="6500" b="1">
                <a:solidFill>
                  <a:srgbClr val="593B1C"/>
                </a:solidFill>
                <a:latin typeface="Arial" panose="020B0604020202020204" pitchFamily="34" charset="0"/>
                <a:cs typeface="Arial" panose="020B0604020202020204" pitchFamily="34" charset="0"/>
              </a:endParaRPr>
            </a:p>
          </p:txBody>
        </p:sp>
      </p:grpSp>
      <p:sp>
        <p:nvSpPr>
          <p:cNvPr id="22" name="Freeform 22"/>
          <p:cNvSpPr/>
          <p:nvPr/>
        </p:nvSpPr>
        <p:spPr>
          <a:xfrm>
            <a:off x="304800" y="163097"/>
            <a:ext cx="1676400" cy="1492932"/>
          </a:xfrm>
          <a:custGeom>
            <a:avLst/>
            <a:gdLst/>
            <a:ahLst/>
            <a:cxnLst/>
            <a:rect l="l" t="t" r="r" b="b"/>
            <a:pathLst>
              <a:path w="1267617" h="1204764">
                <a:moveTo>
                  <a:pt x="0" y="0"/>
                </a:moveTo>
                <a:lnTo>
                  <a:pt x="1267617" y="0"/>
                </a:lnTo>
                <a:lnTo>
                  <a:pt x="1267617" y="1204764"/>
                </a:lnTo>
                <a:lnTo>
                  <a:pt x="0" y="12047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3"/>
          <p:cNvSpPr/>
          <p:nvPr/>
        </p:nvSpPr>
        <p:spPr>
          <a:xfrm>
            <a:off x="10211288" y="1656029"/>
            <a:ext cx="7543312" cy="7917038"/>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10"/>
            <a:stretch>
              <a:fillRect/>
            </a:stretch>
          </a:blipFill>
        </p:spPr>
      </p:sp>
      <p:sp>
        <p:nvSpPr>
          <p:cNvPr id="12" name="Freeform 6"/>
          <p:cNvSpPr/>
          <p:nvPr/>
        </p:nvSpPr>
        <p:spPr>
          <a:xfrm>
            <a:off x="954161" y="4490963"/>
            <a:ext cx="8077200" cy="5341048"/>
          </a:xfrm>
          <a:custGeom>
            <a:avLst/>
            <a:gdLst/>
            <a:ahLst/>
            <a:cxnLst/>
            <a:rect l="l" t="t" r="r" b="b"/>
            <a:pathLst>
              <a:path w="6222760" h="4114800">
                <a:moveTo>
                  <a:pt x="0" y="0"/>
                </a:moveTo>
                <a:lnTo>
                  <a:pt x="6222760" y="0"/>
                </a:lnTo>
                <a:lnTo>
                  <a:pt x="6222760" y="4114800"/>
                </a:lnTo>
                <a:lnTo>
                  <a:pt x="0" y="4114800"/>
                </a:lnTo>
                <a:lnTo>
                  <a:pt x="0" y="0"/>
                </a:lnTo>
                <a:close/>
              </a:path>
            </a:pathLst>
          </a:custGeom>
          <a:blipFill>
            <a:blip r:embed="rId11"/>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71776986"/>
              </p:ext>
            </p:extLst>
          </p:nvPr>
        </p:nvGraphicFramePr>
        <p:xfrm>
          <a:off x="762000" y="495300"/>
          <a:ext cx="16764000" cy="4493329"/>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val="2321706223"/>
                    </a:ext>
                  </a:extLst>
                </a:gridCol>
              </a:tblGrid>
              <a:tr h="4493329">
                <a:tc>
                  <a:txBody>
                    <a:bodyPr/>
                    <a:lstStyle/>
                    <a:p>
                      <a:pPr algn="just">
                        <a:lnSpc>
                          <a:spcPct val="150000"/>
                        </a:lnSpc>
                      </a:pPr>
                      <a:r>
                        <a:rPr lang="en-US" sz="3600" b="1" kern="1200" smtClean="0">
                          <a:solidFill>
                            <a:schemeClr val="tx1"/>
                          </a:solidFill>
                          <a:effectLst/>
                          <a:latin typeface="Arial" panose="020B0604020202020204" pitchFamily="34" charset="0"/>
                          <a:ea typeface="+mn-ea"/>
                          <a:cs typeface="Arial" panose="020B0604020202020204" pitchFamily="34" charset="0"/>
                        </a:rPr>
                        <a:t>Tô-mát Ê-đi-xơn (Thomas Edison) (……… - ………) </a:t>
                      </a:r>
                    </a:p>
                    <a:p>
                      <a:pPr algn="just">
                        <a:lnSpc>
                          <a:spcPct val="150000"/>
                        </a:lnSpc>
                        <a:spcAft>
                          <a:spcPts val="0"/>
                        </a:spcAft>
                      </a:pP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rPr>
                        <a:t>Là một nhà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sang</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chế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người ……</a:t>
                      </a:r>
                      <a:endParaRPr lang="en-US" sz="36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rPr>
                        <a:t>- Sáng chế tiêu biểu: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………………………Sáng</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chế này</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600" b="0" smtClean="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rPr>
                        <a:t>được cấp bằng sáng chế.</a:t>
                      </a:r>
                      <a:endParaRPr lang="en-US" sz="36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0" marR="0" indent="0" algn="just" defTabSz="914400" rtl="0" eaLnBrk="1" fontAlgn="auto" latinLnBrk="0" hangingPunct="1">
                        <a:lnSpc>
                          <a:spcPct val="150000"/>
                        </a:lnSpc>
                        <a:spcBef>
                          <a:spcPts val="0"/>
                        </a:spcBef>
                        <a:spcAft>
                          <a:spcPts val="0"/>
                        </a:spcAft>
                        <a:buClrTx/>
                        <a:buSzTx/>
                        <a:buFontTx/>
                        <a:buNone/>
                        <a:tabLst/>
                        <a:defRPr/>
                      </a:pP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Làm</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thay đổi </a:t>
                      </a:r>
                      <a:r>
                        <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…………….cuộc</a:t>
                      </a:r>
                      <a:r>
                        <a:rPr lang="en-US" sz="3600" b="0" baseline="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sống của con người.</a:t>
                      </a:r>
                      <a:endParaRPr lang="en-US" sz="3600" b="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88185"/>
                  </a:ext>
                </a:extLst>
              </a:tr>
            </a:tbl>
          </a:graphicData>
        </a:graphic>
      </p:graphicFrame>
      <p:sp>
        <p:nvSpPr>
          <p:cNvPr id="18" name="Rectangle 17"/>
          <p:cNvSpPr/>
          <p:nvPr/>
        </p:nvSpPr>
        <p:spPr>
          <a:xfrm>
            <a:off x="6825228" y="1677769"/>
            <a:ext cx="95823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Mỹ</a:t>
            </a:r>
            <a:endParaRPr lang="en-US" sz="3600">
              <a:latin typeface="Arial" panose="020B0604020202020204" pitchFamily="34" charset="0"/>
              <a:cs typeface="Arial" panose="020B0604020202020204" pitchFamily="34" charset="0"/>
            </a:endParaRPr>
          </a:p>
        </p:txBody>
      </p:sp>
      <p:sp>
        <p:nvSpPr>
          <p:cNvPr id="19" name="Rectangle 18"/>
          <p:cNvSpPr/>
          <p:nvPr/>
        </p:nvSpPr>
        <p:spPr>
          <a:xfrm>
            <a:off x="5053779" y="2476500"/>
            <a:ext cx="4014021"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bóng đèn sợi đốt</a:t>
            </a:r>
            <a:endParaRPr lang="en-US" sz="3600">
              <a:latin typeface="Arial" panose="020B0604020202020204" pitchFamily="34" charset="0"/>
              <a:cs typeface="Arial" panose="020B0604020202020204" pitchFamily="34" charset="0"/>
            </a:endParaRPr>
          </a:p>
        </p:txBody>
      </p:sp>
      <p:sp>
        <p:nvSpPr>
          <p:cNvPr id="23" name="Rectangle 22"/>
          <p:cNvSpPr/>
          <p:nvPr/>
        </p:nvSpPr>
        <p:spPr>
          <a:xfrm>
            <a:off x="3862480" y="4139467"/>
            <a:ext cx="246212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hoàn toàn</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1066800" y="3314700"/>
            <a:ext cx="152400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1879</a:t>
            </a:r>
            <a:r>
              <a:rPr lang="en-US" sz="3600" i="1" smtClean="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641167644"/>
              </p:ext>
            </p:extLst>
          </p:nvPr>
        </p:nvGraphicFramePr>
        <p:xfrm>
          <a:off x="685800" y="5316251"/>
          <a:ext cx="16764000" cy="4533769"/>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val="2321706223"/>
                    </a:ext>
                  </a:extLst>
                </a:gridCol>
              </a:tblGrid>
              <a:tr h="4533769">
                <a:tc>
                  <a:txBody>
                    <a:bodyPr/>
                    <a:lstStyle/>
                    <a:p>
                      <a:pPr algn="just">
                        <a:lnSpc>
                          <a:spcPct val="150000"/>
                        </a:lnSpc>
                      </a:pPr>
                      <a:r>
                        <a:rPr lang="en-US" sz="3600" b="1" i="0" kern="1200" smtClean="0">
                          <a:solidFill>
                            <a:schemeClr val="tx1"/>
                          </a:solidFill>
                          <a:effectLst/>
                          <a:latin typeface="Arial" panose="020B0604020202020204" pitchFamily="34" charset="0"/>
                          <a:ea typeface="+mn-ea"/>
                          <a:cs typeface="Arial" panose="020B0604020202020204" pitchFamily="34" charset="0"/>
                        </a:rPr>
                        <a:t>Hai anh em người Mỹ O-vơ Rai (Orville Wright</a:t>
                      </a:r>
                      <a:r>
                        <a:rPr lang="en-US" sz="3600" b="1" i="1" kern="1200" smtClean="0">
                          <a:solidFill>
                            <a:schemeClr val="tx1"/>
                          </a:solidFill>
                          <a:effectLst/>
                          <a:latin typeface="Arial" panose="020B0604020202020204" pitchFamily="34" charset="0"/>
                          <a:ea typeface="+mn-ea"/>
                          <a:cs typeface="Arial" panose="020B0604020202020204" pitchFamily="34" charset="0"/>
                        </a:rPr>
                        <a:t>) </a:t>
                      </a:r>
                      <a:r>
                        <a:rPr lang="en-US" sz="3600" b="1" kern="1200" smtClean="0">
                          <a:solidFill>
                            <a:schemeClr val="tx1"/>
                          </a:solidFill>
                          <a:effectLst/>
                          <a:latin typeface="Arial" panose="020B0604020202020204" pitchFamily="34" charset="0"/>
                          <a:ea typeface="+mn-ea"/>
                          <a:cs typeface="Arial" panose="020B0604020202020204" pitchFamily="34" charset="0"/>
                        </a:rPr>
                        <a:t>(……… </a:t>
                      </a:r>
                      <a:r>
                        <a:rPr lang="en-US" sz="3600" b="1" kern="1200" smtClean="0">
                          <a:solidFill>
                            <a:schemeClr val="tx1"/>
                          </a:solidFill>
                          <a:effectLst/>
                          <a:latin typeface="Arial" panose="020B0604020202020204" pitchFamily="34" charset="0"/>
                          <a:ea typeface="+mn-ea"/>
                          <a:cs typeface="Arial" panose="020B0604020202020204" pitchFamily="34" charset="0"/>
                        </a:rPr>
                        <a:t>- ………) </a:t>
                      </a:r>
                      <a:r>
                        <a:rPr lang="en-US" sz="3600" b="1" kern="1200" smtClean="0">
                          <a:solidFill>
                            <a:schemeClr val="tx1"/>
                          </a:solidFill>
                          <a:effectLst/>
                          <a:latin typeface="Arial" panose="020B0604020202020204" pitchFamily="34" charset="0"/>
                          <a:ea typeface="+mn-ea"/>
                          <a:cs typeface="Arial" panose="020B0604020202020204" pitchFamily="34" charset="0"/>
                        </a:rPr>
                        <a:t>và</a:t>
                      </a:r>
                      <a:r>
                        <a:rPr lang="en-US" sz="3600" b="1" i="1" kern="1200" smtClean="0">
                          <a:solidFill>
                            <a:schemeClr val="tx1"/>
                          </a:solidFill>
                          <a:effectLst/>
                          <a:latin typeface="Arial" panose="020B0604020202020204" pitchFamily="34" charset="0"/>
                          <a:ea typeface="+mn-ea"/>
                          <a:cs typeface="Arial" panose="020B0604020202020204" pitchFamily="34" charset="0"/>
                        </a:rPr>
                        <a:t> Uy-bơ Rai (Wilbur Wright) </a:t>
                      </a:r>
                      <a:r>
                        <a:rPr lang="en-US" sz="3600" b="1" kern="1200" smtClean="0">
                          <a:solidFill>
                            <a:schemeClr val="tx1"/>
                          </a:solidFill>
                          <a:effectLst/>
                          <a:latin typeface="Arial" panose="020B0604020202020204" pitchFamily="34" charset="0"/>
                          <a:ea typeface="+mn-ea"/>
                          <a:cs typeface="Arial" panose="020B0604020202020204" pitchFamily="34" charset="0"/>
                        </a:rPr>
                        <a:t>(……… - ………) </a:t>
                      </a:r>
                      <a:endParaRPr lang="en-US" sz="3600" b="1" kern="1200" smtClean="0">
                        <a:solidFill>
                          <a:schemeClr val="tx1"/>
                        </a:solidFill>
                        <a:effectLst/>
                        <a:latin typeface="Arial" panose="020B0604020202020204" pitchFamily="34" charset="0"/>
                        <a:ea typeface="+mn-ea"/>
                        <a:cs typeface="Arial" panose="020B0604020202020204" pitchFamily="34" charset="0"/>
                      </a:endParaRP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Sáng chế tiêu biểu: </a:t>
                      </a:r>
                      <a:r>
                        <a:rPr lang="en-US" sz="3600" b="0" kern="1200" smtClean="0">
                          <a:solidFill>
                            <a:schemeClr val="tx1"/>
                          </a:solidFill>
                          <a:effectLst/>
                          <a:latin typeface="Arial" panose="020B0604020202020204" pitchFamily="34" charset="0"/>
                          <a:ea typeface="+mn-ea"/>
                          <a:cs typeface="Arial" panose="020B0604020202020204" pitchFamily="34" charset="0"/>
                        </a:rPr>
                        <a:t>……………</a:t>
                      </a:r>
                      <a:r>
                        <a:rPr lang="en-US" sz="3600" b="0" kern="1200" baseline="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Sáng</a:t>
                      </a:r>
                      <a:r>
                        <a:rPr lang="en-US" sz="3600" b="0" kern="1200" baseline="0" smtClean="0">
                          <a:solidFill>
                            <a:schemeClr val="tx1"/>
                          </a:solidFill>
                          <a:effectLst/>
                          <a:latin typeface="Arial" panose="020B0604020202020204" pitchFamily="34" charset="0"/>
                          <a:ea typeface="+mn-ea"/>
                          <a:cs typeface="Arial" panose="020B0604020202020204" pitchFamily="34" charset="0"/>
                        </a:rPr>
                        <a:t> chế này</a:t>
                      </a:r>
                      <a:r>
                        <a:rPr lang="en-US" sz="3600" b="0" kern="1200" smtClean="0">
                          <a:solidFill>
                            <a:schemeClr val="tx1"/>
                          </a:solidFill>
                          <a:effectLst/>
                          <a:latin typeface="Arial" panose="020B0604020202020204" pitchFamily="34" charset="0"/>
                          <a:ea typeface="+mn-ea"/>
                          <a:cs typeface="Arial" panose="020B0604020202020204" pitchFamily="34" charset="0"/>
                        </a:rPr>
                        <a:t>:</a:t>
                      </a:r>
                      <a:endParaRPr lang="en-US" sz="3600" b="0" kern="1200" smtClean="0">
                        <a:solidFill>
                          <a:schemeClr val="tx1"/>
                        </a:solidFill>
                        <a:effectLst/>
                        <a:latin typeface="Arial" panose="020B0604020202020204" pitchFamily="34" charset="0"/>
                        <a:ea typeface="+mn-ea"/>
                        <a:cs typeface="Arial" panose="020B0604020202020204" pitchFamily="34" charset="0"/>
                      </a:endParaRP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a:t>
                      </a:r>
                      <a:r>
                        <a:rPr lang="en-US" sz="3600" b="0" kern="1200" baseline="0" smtClean="0">
                          <a:solidFill>
                            <a:schemeClr val="tx1"/>
                          </a:solidFill>
                          <a:effectLst/>
                          <a:latin typeface="Arial" panose="020B0604020202020204" pitchFamily="34" charset="0"/>
                          <a:ea typeface="+mn-ea"/>
                          <a:cs typeface="Arial" panose="020B0604020202020204" pitchFamily="34" charset="0"/>
                        </a:rPr>
                        <a:t> </a:t>
                      </a:r>
                      <a:r>
                        <a:rPr lang="en-US" sz="3600" b="0" kern="1200" smtClean="0">
                          <a:solidFill>
                            <a:schemeClr val="tx1"/>
                          </a:solidFill>
                          <a:effectLst/>
                          <a:latin typeface="Arial" panose="020B0604020202020204" pitchFamily="34" charset="0"/>
                          <a:ea typeface="+mn-ea"/>
                          <a:cs typeface="Arial" panose="020B0604020202020204" pitchFamily="34" charset="0"/>
                        </a:rPr>
                        <a:t>được </a:t>
                      </a:r>
                      <a:r>
                        <a:rPr lang="en-US" sz="3600" b="0" kern="1200" smtClean="0">
                          <a:solidFill>
                            <a:schemeClr val="tx1"/>
                          </a:solidFill>
                          <a:effectLst/>
                          <a:latin typeface="Arial" panose="020B0604020202020204" pitchFamily="34" charset="0"/>
                          <a:ea typeface="+mn-ea"/>
                          <a:cs typeface="Arial" panose="020B0604020202020204" pitchFamily="34" charset="0"/>
                        </a:rPr>
                        <a:t>cấp bằng sáng chế.</a:t>
                      </a:r>
                    </a:p>
                    <a:p>
                      <a:pPr algn="just">
                        <a:lnSpc>
                          <a:spcPct val="150000"/>
                        </a:lnSpc>
                      </a:pPr>
                      <a:r>
                        <a:rPr lang="en-US" sz="3600" b="0" kern="1200" smtClean="0">
                          <a:solidFill>
                            <a:schemeClr val="tx1"/>
                          </a:solidFill>
                          <a:effectLst/>
                          <a:latin typeface="Arial" panose="020B0604020202020204" pitchFamily="34" charset="0"/>
                          <a:ea typeface="+mn-ea"/>
                          <a:cs typeface="Arial" panose="020B0604020202020204" pitchFamily="34" charset="0"/>
                        </a:rPr>
                        <a:t>+</a:t>
                      </a:r>
                      <a:r>
                        <a:rPr lang="en-US" sz="3600" b="0" kern="1200" baseline="0" smtClean="0">
                          <a:solidFill>
                            <a:schemeClr val="tx1"/>
                          </a:solidFill>
                          <a:effectLst/>
                          <a:latin typeface="Arial" panose="020B0604020202020204" pitchFamily="34" charset="0"/>
                          <a:ea typeface="+mn-ea"/>
                          <a:cs typeface="Arial" panose="020B0604020202020204" pitchFamily="34" charset="0"/>
                        </a:rPr>
                        <a:t> G</a:t>
                      </a:r>
                      <a:r>
                        <a:rPr lang="en-US" sz="3600" b="0" kern="1200" smtClean="0">
                          <a:solidFill>
                            <a:schemeClr val="tx1"/>
                          </a:solidFill>
                          <a:effectLst/>
                          <a:latin typeface="Arial" panose="020B0604020202020204" pitchFamily="34" charset="0"/>
                          <a:ea typeface="+mn-ea"/>
                          <a:cs typeface="Arial" panose="020B0604020202020204" pitchFamily="34" charset="0"/>
                        </a:rPr>
                        <a:t>iúp con người ………………..…………………</a:t>
                      </a:r>
                      <a:endParaRPr lang="en-US" sz="3600" b="0" i="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88185"/>
                  </a:ext>
                </a:extLst>
              </a:tr>
            </a:tbl>
          </a:graphicData>
        </a:graphic>
      </p:graphicFrame>
      <p:sp>
        <p:nvSpPr>
          <p:cNvPr id="22" name="Rectangle 21"/>
          <p:cNvSpPr/>
          <p:nvPr/>
        </p:nvSpPr>
        <p:spPr>
          <a:xfrm>
            <a:off x="11811000" y="5716369"/>
            <a:ext cx="1415028"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1871</a:t>
            </a:r>
            <a:endParaRPr lang="en-US" sz="3600">
              <a:latin typeface="Arial" panose="020B0604020202020204" pitchFamily="34" charset="0"/>
              <a:cs typeface="Arial" panose="020B0604020202020204" pitchFamily="34" charset="0"/>
            </a:endParaRPr>
          </a:p>
        </p:txBody>
      </p:sp>
      <p:sp>
        <p:nvSpPr>
          <p:cNvPr id="25" name="Rectangle 24"/>
          <p:cNvSpPr/>
          <p:nvPr/>
        </p:nvSpPr>
        <p:spPr>
          <a:xfrm>
            <a:off x="13612758" y="5716368"/>
            <a:ext cx="1322442"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1948</a:t>
            </a:r>
            <a:endParaRPr lang="en-US" sz="3600">
              <a:latin typeface="Arial" panose="020B0604020202020204" pitchFamily="34" charset="0"/>
              <a:cs typeface="Arial" panose="020B0604020202020204" pitchFamily="34" charset="0"/>
            </a:endParaRPr>
          </a:p>
        </p:txBody>
      </p:sp>
      <p:sp>
        <p:nvSpPr>
          <p:cNvPr id="27" name="Rectangle 26"/>
          <p:cNvSpPr/>
          <p:nvPr/>
        </p:nvSpPr>
        <p:spPr>
          <a:xfrm>
            <a:off x="4953000" y="7316569"/>
            <a:ext cx="2525458"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máy bay</a:t>
            </a:r>
            <a:endParaRPr lang="en-US" sz="3600">
              <a:latin typeface="Arial" panose="020B0604020202020204" pitchFamily="34" charset="0"/>
              <a:cs typeface="Arial" panose="020B0604020202020204" pitchFamily="34" charset="0"/>
            </a:endParaRPr>
          </a:p>
        </p:txBody>
      </p:sp>
      <p:sp>
        <p:nvSpPr>
          <p:cNvPr id="29" name="Rectangle 28"/>
          <p:cNvSpPr/>
          <p:nvPr/>
        </p:nvSpPr>
        <p:spPr>
          <a:xfrm>
            <a:off x="1143000" y="8230969"/>
            <a:ext cx="1329150"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cs typeface="Arial" panose="020B0604020202020204" pitchFamily="34" charset="0"/>
              </a:rPr>
              <a:t>1906</a:t>
            </a:r>
            <a:endParaRPr lang="en-US" sz="3600">
              <a:latin typeface="Arial" panose="020B0604020202020204" pitchFamily="34" charset="0"/>
              <a:cs typeface="Arial" panose="020B0604020202020204" pitchFamily="34" charset="0"/>
            </a:endParaRPr>
          </a:p>
        </p:txBody>
      </p:sp>
      <p:sp>
        <p:nvSpPr>
          <p:cNvPr id="32" name="Rectangle 31"/>
          <p:cNvSpPr/>
          <p:nvPr/>
        </p:nvSpPr>
        <p:spPr>
          <a:xfrm>
            <a:off x="4424068" y="8976458"/>
            <a:ext cx="6243932" cy="662842"/>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di chuyển xa và nhanh hơn</a:t>
            </a:r>
            <a:endParaRPr lang="en-US" sz="3600">
              <a:latin typeface="Arial" panose="020B0604020202020204" pitchFamily="34" charset="0"/>
              <a:cs typeface="Arial" panose="020B0604020202020204" pitchFamily="34" charset="0"/>
            </a:endParaRPr>
          </a:p>
        </p:txBody>
      </p:sp>
      <p:sp>
        <p:nvSpPr>
          <p:cNvPr id="20" name="Rectangle 19"/>
          <p:cNvSpPr/>
          <p:nvPr/>
        </p:nvSpPr>
        <p:spPr>
          <a:xfrm>
            <a:off x="8458200" y="891372"/>
            <a:ext cx="1371600" cy="630942"/>
          </a:xfrm>
          <a:prstGeom prst="rect">
            <a:avLst/>
          </a:prstGeom>
          <a:solidFill>
            <a:schemeClr val="bg1"/>
          </a:solidFill>
        </p:spPr>
        <p:txBody>
          <a:bodyPr wrap="square">
            <a:spAutoFit/>
          </a:bodyPr>
          <a:lstStyle/>
          <a:p>
            <a:pPr algn="ctr"/>
            <a:r>
              <a:rPr lang="en-US" sz="3500" b="1" i="1" smtClean="0">
                <a:solidFill>
                  <a:srgbClr val="FF0000"/>
                </a:solidFill>
                <a:latin typeface="Arial" panose="020B0604020202020204" pitchFamily="34" charset="0"/>
                <a:ea typeface="Calibri" panose="020F0502020204030204" pitchFamily="34" charset="0"/>
                <a:cs typeface="Arial" panose="020B0604020202020204" pitchFamily="34" charset="0"/>
              </a:rPr>
              <a:t>1847</a:t>
            </a:r>
            <a:endParaRPr lang="en-US" sz="3500">
              <a:latin typeface="Arial" panose="020B0604020202020204" pitchFamily="34" charset="0"/>
              <a:cs typeface="Arial" panose="020B0604020202020204" pitchFamily="34" charset="0"/>
            </a:endParaRPr>
          </a:p>
        </p:txBody>
      </p:sp>
      <p:sp>
        <p:nvSpPr>
          <p:cNvPr id="21" name="Rectangle 20"/>
          <p:cNvSpPr/>
          <p:nvPr/>
        </p:nvSpPr>
        <p:spPr>
          <a:xfrm>
            <a:off x="10287000" y="876300"/>
            <a:ext cx="1295400" cy="630942"/>
          </a:xfrm>
          <a:prstGeom prst="rect">
            <a:avLst/>
          </a:prstGeom>
          <a:solidFill>
            <a:schemeClr val="bg1"/>
          </a:solidFill>
        </p:spPr>
        <p:txBody>
          <a:bodyPr wrap="square">
            <a:spAutoFit/>
          </a:bodyPr>
          <a:lstStyle/>
          <a:p>
            <a:pPr algn="ctr"/>
            <a:r>
              <a:rPr lang="en-US" sz="3500" b="1" i="1" smtClean="0">
                <a:solidFill>
                  <a:srgbClr val="FF0000"/>
                </a:solidFill>
                <a:latin typeface="Arial" panose="020B0604020202020204" pitchFamily="34" charset="0"/>
                <a:ea typeface="Calibri" panose="020F0502020204030204" pitchFamily="34" charset="0"/>
                <a:cs typeface="Arial" panose="020B0604020202020204" pitchFamily="34" charset="0"/>
              </a:rPr>
              <a:t>1931</a:t>
            </a:r>
            <a:endParaRPr lang="en-US" sz="3500">
              <a:latin typeface="Arial" panose="020B0604020202020204" pitchFamily="34" charset="0"/>
              <a:cs typeface="Arial" panose="020B0604020202020204" pitchFamily="34" charset="0"/>
            </a:endParaRPr>
          </a:p>
        </p:txBody>
      </p:sp>
      <p:pic>
        <p:nvPicPr>
          <p:cNvPr id="28" name="Picture 27"/>
          <p:cNvPicPr/>
          <p:nvPr/>
        </p:nvPicPr>
        <p:blipFill>
          <a:blip r:embed="rId2">
            <a:extLst>
              <a:ext uri="{28A0092B-C50C-407E-A947-70E740481C1C}">
                <a14:useLocalDpi xmlns:a14="http://schemas.microsoft.com/office/drawing/2010/main" val="0"/>
              </a:ext>
            </a:extLst>
          </a:blip>
          <a:stretch>
            <a:fillRect/>
          </a:stretch>
        </p:blipFill>
        <p:spPr>
          <a:xfrm>
            <a:off x="13008178" y="1098550"/>
            <a:ext cx="3183243" cy="3342105"/>
          </a:xfrm>
          <a:prstGeom prst="rect">
            <a:avLst/>
          </a:prstGeom>
        </p:spPr>
      </p:pic>
      <p:sp>
        <p:nvSpPr>
          <p:cNvPr id="30" name="Rectangle 29"/>
          <p:cNvSpPr/>
          <p:nvPr/>
        </p:nvSpPr>
        <p:spPr>
          <a:xfrm>
            <a:off x="5145805" y="6515101"/>
            <a:ext cx="1415028"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1867</a:t>
            </a:r>
            <a:endParaRPr lang="en-US" sz="3600">
              <a:latin typeface="Arial" panose="020B0604020202020204" pitchFamily="34" charset="0"/>
              <a:cs typeface="Arial" panose="020B0604020202020204" pitchFamily="34" charset="0"/>
            </a:endParaRPr>
          </a:p>
        </p:txBody>
      </p:sp>
      <p:sp>
        <p:nvSpPr>
          <p:cNvPr id="31" name="Rectangle 30"/>
          <p:cNvSpPr/>
          <p:nvPr/>
        </p:nvSpPr>
        <p:spPr>
          <a:xfrm>
            <a:off x="6947563" y="6515100"/>
            <a:ext cx="1322442" cy="646331"/>
          </a:xfrm>
          <a:prstGeom prst="rect">
            <a:avLst/>
          </a:prstGeom>
          <a:solidFill>
            <a:schemeClr val="bg1"/>
          </a:solidFill>
        </p:spPr>
        <p:txBody>
          <a:bodyPr wrap="square">
            <a:spAutoFit/>
          </a:bodyPr>
          <a:lstStyle/>
          <a:p>
            <a:pPr algn="ctr"/>
            <a:r>
              <a:rPr lang="en-US" sz="3600" b="1" i="1" smtClean="0">
                <a:solidFill>
                  <a:srgbClr val="FF0000"/>
                </a:solidFill>
                <a:latin typeface="Arial" panose="020B0604020202020204" pitchFamily="34" charset="0"/>
                <a:ea typeface="Calibri" panose="020F0502020204030204" pitchFamily="34" charset="0"/>
                <a:cs typeface="Arial" panose="020B0604020202020204" pitchFamily="34" charset="0"/>
              </a:rPr>
              <a:t>1912</a:t>
            </a:r>
            <a:endParaRPr lang="en-US" sz="3600">
              <a:latin typeface="Arial" panose="020B0604020202020204" pitchFamily="34" charset="0"/>
              <a:cs typeface="Arial" panose="020B0604020202020204" pitchFamily="34" charset="0"/>
            </a:endParaRPr>
          </a:p>
        </p:txBody>
      </p:sp>
      <p:pic>
        <p:nvPicPr>
          <p:cNvPr id="34" name="Picture 33"/>
          <p:cNvPicPr/>
          <p:nvPr/>
        </p:nvPicPr>
        <p:blipFill>
          <a:blip r:embed="rId3">
            <a:extLst>
              <a:ext uri="{28A0092B-C50C-407E-A947-70E740481C1C}">
                <a14:useLocalDpi xmlns:a14="http://schemas.microsoft.com/office/drawing/2010/main" val="0"/>
              </a:ext>
            </a:extLst>
          </a:blip>
          <a:stretch>
            <a:fillRect/>
          </a:stretch>
        </p:blipFill>
        <p:spPr>
          <a:xfrm>
            <a:off x="12619808" y="6554865"/>
            <a:ext cx="3763192" cy="3008235"/>
          </a:xfrm>
          <a:prstGeom prst="rect">
            <a:avLst/>
          </a:prstGeom>
        </p:spPr>
      </p:pic>
      <p:sp>
        <p:nvSpPr>
          <p:cNvPr id="36" name="Freeform 3"/>
          <p:cNvSpPr/>
          <p:nvPr/>
        </p:nvSpPr>
        <p:spPr>
          <a:xfrm>
            <a:off x="16655465" y="119100"/>
            <a:ext cx="1545371" cy="2043466"/>
          </a:xfrm>
          <a:custGeom>
            <a:avLst/>
            <a:gdLst/>
            <a:ahLst/>
            <a:cxnLst/>
            <a:rect l="l" t="t" r="r" b="b"/>
            <a:pathLst>
              <a:path w="6223635" h="8229600">
                <a:moveTo>
                  <a:pt x="0" y="0"/>
                </a:moveTo>
                <a:lnTo>
                  <a:pt x="6223635" y="0"/>
                </a:lnTo>
                <a:lnTo>
                  <a:pt x="6223635"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895611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22" grpId="0" animBg="1"/>
      <p:bldP spid="25" grpId="0" animBg="1"/>
      <p:bldP spid="27" grpId="0" animBg="1"/>
      <p:bldP spid="29" grpId="0" animBg="1"/>
      <p:bldP spid="32" grpId="0" animBg="1"/>
      <p:bldP spid="20" grpId="0" animBg="1"/>
      <p:bldP spid="21" grpId="0" animBg="1"/>
      <p:bldP spid="30" grpId="0" animBg="1"/>
      <p:bldP spid="31"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8"/>
          <p:cNvSpPr/>
          <p:nvPr/>
        </p:nvSpPr>
        <p:spPr>
          <a:xfrm rot="5400000">
            <a:off x="285275" y="8695538"/>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2">
              <a:extLst>
                <a:ext uri="{96DAC541-7B7A-43D3-8B79-37D633B846F1}">
                  <asvg:svgBlip xmlns="" xmlns:asvg="http://schemas.microsoft.com/office/drawing/2016/SVG/main" r:embed="rId3"/>
                </a:ext>
              </a:extLst>
            </a:blip>
            <a:stretch>
              <a:fillRect t="-131470" r="-103120"/>
            </a:stretch>
          </a:blipFill>
        </p:spPr>
      </p:sp>
      <p:grpSp>
        <p:nvGrpSpPr>
          <p:cNvPr id="18" name="Group 17"/>
          <p:cNvGrpSpPr/>
          <p:nvPr/>
        </p:nvGrpSpPr>
        <p:grpSpPr>
          <a:xfrm>
            <a:off x="1143000" y="495300"/>
            <a:ext cx="6674178" cy="1197175"/>
            <a:chOff x="11396042" y="2124867"/>
            <a:chExt cx="6674178" cy="1197175"/>
          </a:xfrm>
        </p:grpSpPr>
        <p:pic>
          <p:nvPicPr>
            <p:cNvPr id="19" name="Picture 18"/>
            <p:cNvPicPr>
              <a:picLocks noChangeAspect="1"/>
            </p:cNvPicPr>
            <p:nvPr/>
          </p:nvPicPr>
          <p:blipFill>
            <a:blip r:embed="rId4"/>
            <a:stretch>
              <a:fillRect/>
            </a:stretch>
          </p:blipFill>
          <p:spPr>
            <a:xfrm>
              <a:off x="11396042" y="2124867"/>
              <a:ext cx="1401138" cy="1197175"/>
            </a:xfrm>
            <a:prstGeom prst="rect">
              <a:avLst/>
            </a:prstGeom>
          </p:spPr>
        </p:pic>
        <p:sp>
          <p:nvSpPr>
            <p:cNvPr id="20" name="TextBox 19"/>
            <p:cNvSpPr txBox="1"/>
            <p:nvPr/>
          </p:nvSpPr>
          <p:spPr>
            <a:xfrm>
              <a:off x="12812420" y="2551280"/>
              <a:ext cx="5257800" cy="707886"/>
            </a:xfrm>
            <a:prstGeom prst="rect">
              <a:avLst/>
            </a:prstGeom>
            <a:noFill/>
          </p:spPr>
          <p:txBody>
            <a:bodyPr wrap="square" rtlCol="0">
              <a:spAutoFit/>
            </a:bodyPr>
            <a:lstStyle/>
            <a:p>
              <a:r>
                <a:rPr lang="vi-VN" sz="4000" b="1" smtClean="0">
                  <a:solidFill>
                    <a:schemeClr val="tx2"/>
                  </a:solidFill>
                  <a:latin typeface="Arial" panose="020B0604020202020204" pitchFamily="34" charset="0"/>
                  <a:cs typeface="Arial" panose="020B0604020202020204" pitchFamily="34" charset="0"/>
                </a:rPr>
                <a:t>Thảo luận nhóm </a:t>
              </a:r>
              <a:r>
                <a:rPr lang="en-US" sz="4000" b="1" smtClean="0">
                  <a:solidFill>
                    <a:schemeClr val="tx2"/>
                  </a:solidFill>
                  <a:latin typeface="Arial" panose="020B0604020202020204" pitchFamily="34" charset="0"/>
                  <a:cs typeface="Arial" panose="020B0604020202020204" pitchFamily="34" charset="0"/>
                </a:rPr>
                <a:t>bốn</a:t>
              </a:r>
              <a:endParaRPr lang="en-US" sz="4000" b="1">
                <a:solidFill>
                  <a:schemeClr val="tx2"/>
                </a:solidFill>
                <a:latin typeface="Arial" panose="020B0604020202020204" pitchFamily="34" charset="0"/>
                <a:cs typeface="Arial" panose="020B0604020202020204" pitchFamily="34" charset="0"/>
              </a:endParaRPr>
            </a:p>
          </p:txBody>
        </p:sp>
      </p:grpSp>
      <p:sp>
        <p:nvSpPr>
          <p:cNvPr id="21" name="Rectangle 20"/>
          <p:cNvSpPr/>
          <p:nvPr/>
        </p:nvSpPr>
        <p:spPr>
          <a:xfrm>
            <a:off x="1371600" y="1943100"/>
            <a:ext cx="15316200" cy="1738296"/>
          </a:xfrm>
          <a:prstGeom prst="rect">
            <a:avLst/>
          </a:prstGeom>
        </p:spPr>
        <p:txBody>
          <a:bodyPr wrap="square">
            <a:spAutoFit/>
          </a:bodyPr>
          <a:lstStyle/>
          <a:p>
            <a:pPr algn="just">
              <a:lnSpc>
                <a:spcPct val="150000"/>
              </a:lnSpc>
            </a:pPr>
            <a:r>
              <a:rPr lang="nl-NL" sz="3800">
                <a:latin typeface="Arial" panose="020B0604020202020204" pitchFamily="34" charset="0"/>
                <a:cs typeface="Arial" panose="020B0604020202020204" pitchFamily="34" charset="0"/>
              </a:rPr>
              <a:t>Em hãy lựa chọn các đức tính cần có để trở thành một nhà sáng chế theo mô tả trong các thẻ dưới đây</a:t>
            </a:r>
            <a:r>
              <a:rPr lang="nl-NL" sz="3800">
                <a:latin typeface="Arial" panose="020B0604020202020204" pitchFamily="34"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5947" y="100777"/>
            <a:ext cx="1908863" cy="1842323"/>
          </a:xfrm>
          <a:prstGeom prst="rect">
            <a:avLst/>
          </a:prstGeom>
        </p:spPr>
      </p:pic>
      <p:sp>
        <p:nvSpPr>
          <p:cNvPr id="25" name="Freeform 11"/>
          <p:cNvSpPr/>
          <p:nvPr/>
        </p:nvSpPr>
        <p:spPr>
          <a:xfrm>
            <a:off x="14608803" y="7620000"/>
            <a:ext cx="3294288" cy="2667000"/>
          </a:xfrm>
          <a:custGeom>
            <a:avLst/>
            <a:gdLst/>
            <a:ahLst/>
            <a:cxnLst/>
            <a:rect l="l" t="t" r="r" b="b"/>
            <a:pathLst>
              <a:path w="2327638" h="1884417">
                <a:moveTo>
                  <a:pt x="0" y="0"/>
                </a:moveTo>
                <a:lnTo>
                  <a:pt x="2327638" y="0"/>
                </a:lnTo>
                <a:lnTo>
                  <a:pt x="2327638" y="1884416"/>
                </a:lnTo>
                <a:lnTo>
                  <a:pt x="0" y="1884416"/>
                </a:lnTo>
                <a:lnTo>
                  <a:pt x="0" y="0"/>
                </a:lnTo>
                <a:close/>
              </a:path>
            </a:pathLst>
          </a:custGeom>
          <a:blipFill>
            <a:blip r:embed="rId6">
              <a:extLst>
                <a:ext uri="{96DAC541-7B7A-43D3-8B79-37D633B846F1}">
                  <asvg:svgBlip xmlns="" xmlns:asvg="http://schemas.microsoft.com/office/drawing/2016/SVG/main" r:embed="rId16"/>
                </a:ext>
              </a:extLst>
            </a:blip>
            <a:stretch>
              <a:fillRect/>
            </a:stretch>
          </a:blipFill>
        </p:spPr>
      </p:sp>
      <p:pic>
        <p:nvPicPr>
          <p:cNvPr id="2" name="Picture 1"/>
          <p:cNvPicPr>
            <a:picLocks noChangeAspect="1"/>
          </p:cNvPicPr>
          <p:nvPr/>
        </p:nvPicPr>
        <p:blipFill>
          <a:blip r:embed="rId17"/>
          <a:stretch>
            <a:fillRect/>
          </a:stretch>
        </p:blipFill>
        <p:spPr>
          <a:xfrm>
            <a:off x="1371600" y="4152900"/>
            <a:ext cx="12886754" cy="5601974"/>
          </a:xfrm>
          <a:prstGeom prst="rect">
            <a:avLst/>
          </a:prstGeom>
        </p:spPr>
      </p:pic>
    </p:spTree>
    <p:extLst>
      <p:ext uri="{BB962C8B-B14F-4D97-AF65-F5344CB8AC3E}">
        <p14:creationId xmlns:p14="http://schemas.microsoft.com/office/powerpoint/2010/main" val="22024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115800" y="3142050"/>
            <a:ext cx="5336336" cy="6972229"/>
          </a:xfrm>
          <a:prstGeom prst="rect">
            <a:avLst/>
          </a:prstGeom>
        </p:spPr>
      </p:pic>
      <p:sp>
        <p:nvSpPr>
          <p:cNvPr id="12" name="Freeform 8"/>
          <p:cNvSpPr/>
          <p:nvPr/>
        </p:nvSpPr>
        <p:spPr>
          <a:xfrm rot="5400000">
            <a:off x="285275" y="8695538"/>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3">
              <a:extLst>
                <a:ext uri="{96DAC541-7B7A-43D3-8B79-37D633B846F1}">
                  <asvg:svgBlip xmlns="" xmlns:asvg="http://schemas.microsoft.com/office/drawing/2016/SVG/main" r:embed="rId4"/>
                </a:ext>
              </a:extLst>
            </a:blip>
            <a:stretch>
              <a:fillRect t="-131470" r="-103120"/>
            </a:stretch>
          </a:blipFill>
        </p:spPr>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5947" y="100777"/>
            <a:ext cx="1908863" cy="1842323"/>
          </a:xfrm>
          <a:prstGeom prst="rect">
            <a:avLst/>
          </a:prstGeom>
        </p:spPr>
      </p:pic>
      <p:grpSp>
        <p:nvGrpSpPr>
          <p:cNvPr id="17" name="Group 16"/>
          <p:cNvGrpSpPr/>
          <p:nvPr/>
        </p:nvGrpSpPr>
        <p:grpSpPr>
          <a:xfrm>
            <a:off x="1143000" y="649945"/>
            <a:ext cx="11783654" cy="1673484"/>
            <a:chOff x="1143000" y="266700"/>
            <a:chExt cx="11783654" cy="1673484"/>
          </a:xfrm>
        </p:grpSpPr>
        <p:sp>
          <p:nvSpPr>
            <p:cNvPr id="18" name="Rectangle 17"/>
            <p:cNvSpPr/>
            <p:nvPr/>
          </p:nvSpPr>
          <p:spPr>
            <a:xfrm>
              <a:off x="2819400" y="952500"/>
              <a:ext cx="10107254"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Đ</a:t>
              </a:r>
              <a:r>
                <a:rPr lang="en-US" sz="4000" i="1" smtClean="0">
                  <a:solidFill>
                    <a:srgbClr val="002060"/>
                  </a:solidFill>
                  <a:latin typeface="Arial" panose="020B0604020202020204" pitchFamily="34" charset="0"/>
                  <a:cs typeface="Arial" panose="020B0604020202020204" pitchFamily="34" charset="0"/>
                </a:rPr>
                <a:t>ức </a:t>
              </a:r>
              <a:r>
                <a:rPr lang="en-US" sz="4000" i="1">
                  <a:solidFill>
                    <a:srgbClr val="002060"/>
                  </a:solidFill>
                  <a:latin typeface="Arial" panose="020B0604020202020204" pitchFamily="34" charset="0"/>
                  <a:cs typeface="Arial" panose="020B0604020202020204" pitchFamily="34" charset="0"/>
                </a:rPr>
                <a:t>tính cần có để trở thành nhà sáng </a:t>
              </a:r>
              <a:r>
                <a:rPr lang="en-US" sz="4000" i="1" smtClean="0">
                  <a:solidFill>
                    <a:srgbClr val="002060"/>
                  </a:solidFill>
                  <a:latin typeface="Arial" panose="020B0604020202020204" pitchFamily="34" charset="0"/>
                  <a:cs typeface="Arial" panose="020B0604020202020204" pitchFamily="34" charset="0"/>
                </a:rPr>
                <a:t>chế:</a:t>
              </a:r>
              <a:endParaRPr lang="en-US" sz="4000" i="1">
                <a:solidFill>
                  <a:srgbClr val="00206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stretch>
              <a:fillRect/>
            </a:stretch>
          </p:blipFill>
          <p:spPr>
            <a:xfrm>
              <a:off x="1143000" y="266700"/>
              <a:ext cx="1250921" cy="1673484"/>
            </a:xfrm>
            <a:prstGeom prst="rect">
              <a:avLst/>
            </a:prstGeom>
          </p:spPr>
        </p:pic>
      </p:grpSp>
      <p:sp>
        <p:nvSpPr>
          <p:cNvPr id="21" name="Rounded Rectangle 20"/>
          <p:cNvSpPr/>
          <p:nvPr/>
        </p:nvSpPr>
        <p:spPr>
          <a:xfrm>
            <a:off x="1355183" y="3142051"/>
            <a:ext cx="4785298" cy="1622694"/>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800" smtClean="0">
                <a:latin typeface="Arial" panose="020B0604020202020204" pitchFamily="34" charset="0"/>
                <a:ea typeface="SimSun" panose="02010600030101010101" pitchFamily="2" charset="-122"/>
                <a:cs typeface="Arial" panose="020B0604020202020204" pitchFamily="34" charset="0"/>
              </a:rPr>
              <a:t>Chăm chỉ học tập</a:t>
            </a:r>
            <a:endParaRPr lang="en-US" sz="3800">
              <a:solidFill>
                <a:schemeClr val="bg1"/>
              </a:solidFill>
              <a:latin typeface="Arial" panose="020B0604020202020204" pitchFamily="34" charset="0"/>
              <a:cs typeface="Arial" panose="020B0604020202020204" pitchFamily="34" charset="0"/>
            </a:endParaRPr>
          </a:p>
        </p:txBody>
      </p:sp>
      <p:sp>
        <p:nvSpPr>
          <p:cNvPr id="23" name="Rounded Rectangle 22"/>
          <p:cNvSpPr/>
          <p:nvPr/>
        </p:nvSpPr>
        <p:spPr>
          <a:xfrm>
            <a:off x="6833005" y="3142051"/>
            <a:ext cx="4336676" cy="1622694"/>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800" smtClean="0">
                <a:latin typeface="Arial" panose="020B0604020202020204" pitchFamily="34" charset="0"/>
                <a:ea typeface="SimSun" panose="02010600030101010101" pitchFamily="2" charset="-122"/>
                <a:cs typeface="Arial" panose="020B0604020202020204" pitchFamily="34" charset="0"/>
              </a:rPr>
              <a:t>Sáng tạo</a:t>
            </a:r>
            <a:endParaRPr lang="en-US" sz="3800">
              <a:solidFill>
                <a:schemeClr val="bg1"/>
              </a:solidFill>
              <a:latin typeface="Arial" panose="020B0604020202020204" pitchFamily="34" charset="0"/>
              <a:cs typeface="Arial" panose="020B0604020202020204" pitchFamily="34" charset="0"/>
            </a:endParaRPr>
          </a:p>
        </p:txBody>
      </p:sp>
      <p:sp>
        <p:nvSpPr>
          <p:cNvPr id="26" name="Rounded Rectangle 25"/>
          <p:cNvSpPr/>
          <p:nvPr/>
        </p:nvSpPr>
        <p:spPr>
          <a:xfrm>
            <a:off x="3810000" y="7864206"/>
            <a:ext cx="5101593" cy="1622694"/>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800" smtClean="0">
                <a:latin typeface="Arial" panose="020B0604020202020204" pitchFamily="34" charset="0"/>
                <a:ea typeface="SimSun" panose="02010600030101010101" pitchFamily="2" charset="-122"/>
                <a:cs typeface="Arial" panose="020B0604020202020204" pitchFamily="34" charset="0"/>
              </a:rPr>
              <a:t>Kiên trì</a:t>
            </a:r>
            <a:endParaRPr lang="en-US" sz="3800">
              <a:solidFill>
                <a:schemeClr val="bg1"/>
              </a:solidFill>
              <a:latin typeface="Arial" panose="020B0604020202020204" pitchFamily="34" charset="0"/>
              <a:cs typeface="Arial" panose="020B0604020202020204" pitchFamily="34" charset="0"/>
            </a:endParaRPr>
          </a:p>
        </p:txBody>
      </p:sp>
      <p:sp>
        <p:nvSpPr>
          <p:cNvPr id="27" name="Rounded Rectangle 26"/>
          <p:cNvSpPr/>
          <p:nvPr/>
        </p:nvSpPr>
        <p:spPr>
          <a:xfrm>
            <a:off x="6833005" y="5506132"/>
            <a:ext cx="4336676" cy="1622694"/>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800" smtClean="0">
                <a:latin typeface="Arial" panose="020B0604020202020204" pitchFamily="34" charset="0"/>
                <a:ea typeface="SimSun" panose="02010600030101010101" pitchFamily="2" charset="-122"/>
                <a:cs typeface="Arial" panose="020B0604020202020204" pitchFamily="34" charset="0"/>
              </a:rPr>
              <a:t>Tò mò khoa học</a:t>
            </a:r>
            <a:endParaRPr lang="en-US" sz="3800">
              <a:solidFill>
                <a:schemeClr val="tx1"/>
              </a:solidFill>
              <a:latin typeface="Arial" panose="020B0604020202020204" pitchFamily="34" charset="0"/>
              <a:cs typeface="Arial" panose="020B0604020202020204" pitchFamily="34" charset="0"/>
            </a:endParaRPr>
          </a:p>
        </p:txBody>
      </p:sp>
      <p:sp>
        <p:nvSpPr>
          <p:cNvPr id="28" name="Rounded Rectangle 27"/>
          <p:cNvSpPr/>
          <p:nvPr/>
        </p:nvSpPr>
        <p:spPr>
          <a:xfrm>
            <a:off x="1355183" y="5508489"/>
            <a:ext cx="4785298" cy="1622694"/>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800" smtClean="0">
                <a:latin typeface="Arial" panose="020B0604020202020204" pitchFamily="34" charset="0"/>
                <a:ea typeface="SimSun" panose="02010600030101010101" pitchFamily="2" charset="-122"/>
                <a:cs typeface="Arial" panose="020B0604020202020204" pitchFamily="34" charset="0"/>
              </a:rPr>
              <a:t>Có óc quan sát</a:t>
            </a:r>
            <a:endParaRPr lang="en-US" sz="3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567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pSp>
        <p:nvGrpSpPr>
          <p:cNvPr id="11" name="Group 2"/>
          <p:cNvGrpSpPr/>
          <p:nvPr/>
        </p:nvGrpSpPr>
        <p:grpSpPr>
          <a:xfrm>
            <a:off x="6400800" y="-307721"/>
            <a:ext cx="12420600" cy="10940783"/>
            <a:chOff x="0" y="0"/>
            <a:chExt cx="42773460" cy="60479408"/>
          </a:xfrm>
        </p:grpSpPr>
        <p:sp>
          <p:nvSpPr>
            <p:cNvPr id="12" name="Freeform 3"/>
            <p:cNvSpPr/>
            <p:nvPr/>
          </p:nvSpPr>
          <p:spPr>
            <a:xfrm>
              <a:off x="68580" y="123317"/>
              <a:ext cx="42624488" cy="60444738"/>
            </a:xfrm>
            <a:custGeom>
              <a:avLst/>
              <a:gdLst/>
              <a:ahLst/>
              <a:cxnLst/>
              <a:rect l="l" t="t" r="r" b="b"/>
              <a:pathLst>
                <a:path w="42624488" h="60444738">
                  <a:moveTo>
                    <a:pt x="42520349" y="831469"/>
                  </a:moveTo>
                  <a:cubicBezTo>
                    <a:pt x="42557178" y="1258316"/>
                    <a:pt x="42565435" y="59175370"/>
                    <a:pt x="42543845" y="59603487"/>
                  </a:cubicBezTo>
                  <a:cubicBezTo>
                    <a:pt x="42624488" y="60444738"/>
                    <a:pt x="41475647" y="60073133"/>
                    <a:pt x="40977935" y="60144000"/>
                  </a:cubicBezTo>
                  <a:cubicBezTo>
                    <a:pt x="7616880" y="60183749"/>
                    <a:pt x="1317244" y="60227697"/>
                    <a:pt x="696722" y="60172959"/>
                  </a:cubicBezTo>
                  <a:cubicBezTo>
                    <a:pt x="125730" y="60195184"/>
                    <a:pt x="49657" y="60007096"/>
                    <a:pt x="90424" y="59471284"/>
                  </a:cubicBezTo>
                  <a:cubicBezTo>
                    <a:pt x="88265" y="59244712"/>
                    <a:pt x="90297" y="53244061"/>
                    <a:pt x="95123" y="7663403"/>
                  </a:cubicBezTo>
                  <a:cubicBezTo>
                    <a:pt x="147447" y="1012825"/>
                    <a:pt x="0" y="286385"/>
                    <a:pt x="289052" y="155575"/>
                  </a:cubicBezTo>
                  <a:cubicBezTo>
                    <a:pt x="740664" y="30607"/>
                    <a:pt x="1236726" y="94742"/>
                    <a:pt x="1701165" y="50038"/>
                  </a:cubicBezTo>
                  <a:cubicBezTo>
                    <a:pt x="12328506" y="44196"/>
                    <a:pt x="36807870" y="0"/>
                    <a:pt x="41115350" y="24892"/>
                  </a:cubicBezTo>
                  <a:cubicBezTo>
                    <a:pt x="41697388" y="33909"/>
                    <a:pt x="42579657" y="4572"/>
                    <a:pt x="42520349" y="831469"/>
                  </a:cubicBezTo>
                  <a:close/>
                </a:path>
              </a:pathLst>
            </a:custGeom>
            <a:solidFill>
              <a:schemeClr val="accent3">
                <a:lumMod val="40000"/>
                <a:lumOff val="60000"/>
              </a:schemeClr>
            </a:solidFill>
          </p:spPr>
        </p:sp>
        <p:sp>
          <p:nvSpPr>
            <p:cNvPr id="13" name="Freeform 4"/>
            <p:cNvSpPr/>
            <p:nvPr/>
          </p:nvSpPr>
          <p:spPr>
            <a:xfrm>
              <a:off x="-204470" y="0"/>
              <a:ext cx="43162843" cy="60517379"/>
            </a:xfrm>
            <a:custGeom>
              <a:avLst/>
              <a:gdLst/>
              <a:ahLst/>
              <a:cxnLst/>
              <a:rect l="l" t="t" r="r" b="b"/>
              <a:pathLst>
                <a:path w="43162843" h="60517379">
                  <a:moveTo>
                    <a:pt x="41437674" y="0"/>
                  </a:moveTo>
                  <a:cubicBezTo>
                    <a:pt x="42166020" y="17272"/>
                    <a:pt x="42946053" y="12319"/>
                    <a:pt x="42935130" y="1020699"/>
                  </a:cubicBezTo>
                  <a:cubicBezTo>
                    <a:pt x="42921416" y="16913095"/>
                    <a:pt x="43162843" y="60201026"/>
                    <a:pt x="42628426" y="60353550"/>
                  </a:cubicBezTo>
                  <a:cubicBezTo>
                    <a:pt x="42201959" y="60506967"/>
                    <a:pt x="41587535" y="60397746"/>
                    <a:pt x="40669181" y="60432293"/>
                  </a:cubicBezTo>
                  <a:cubicBezTo>
                    <a:pt x="2016760" y="60482454"/>
                    <a:pt x="1294511" y="60517379"/>
                    <a:pt x="590550" y="60403463"/>
                  </a:cubicBezTo>
                  <a:cubicBezTo>
                    <a:pt x="0" y="60283446"/>
                    <a:pt x="277749" y="59172072"/>
                    <a:pt x="223520" y="1224788"/>
                  </a:cubicBezTo>
                  <a:cubicBezTo>
                    <a:pt x="227330" y="411480"/>
                    <a:pt x="181610" y="15494"/>
                    <a:pt x="1151255" y="50673"/>
                  </a:cubicBezTo>
                  <a:cubicBezTo>
                    <a:pt x="1784477" y="30226"/>
                    <a:pt x="18428430" y="6223"/>
                    <a:pt x="41437674" y="0"/>
                  </a:cubicBezTo>
                  <a:close/>
                  <a:moveTo>
                    <a:pt x="42745647" y="59695184"/>
                  </a:moveTo>
                  <a:cubicBezTo>
                    <a:pt x="42766477" y="59285101"/>
                    <a:pt x="42758601" y="1386078"/>
                    <a:pt x="42723041" y="977138"/>
                  </a:cubicBezTo>
                  <a:cubicBezTo>
                    <a:pt x="42780318" y="184912"/>
                    <a:pt x="41929163" y="213106"/>
                    <a:pt x="41367697" y="204470"/>
                  </a:cubicBezTo>
                  <a:cubicBezTo>
                    <a:pt x="36434398" y="180721"/>
                    <a:pt x="12819764" y="223012"/>
                    <a:pt x="1988566" y="228600"/>
                  </a:cubicBezTo>
                  <a:cubicBezTo>
                    <a:pt x="1540510" y="271399"/>
                    <a:pt x="1061974" y="209931"/>
                    <a:pt x="626237" y="329692"/>
                  </a:cubicBezTo>
                  <a:cubicBezTo>
                    <a:pt x="347345" y="454914"/>
                    <a:pt x="489585" y="1150874"/>
                    <a:pt x="439166" y="8298051"/>
                  </a:cubicBezTo>
                  <a:cubicBezTo>
                    <a:pt x="434467" y="51961386"/>
                    <a:pt x="432562" y="59351521"/>
                    <a:pt x="434594" y="59568562"/>
                  </a:cubicBezTo>
                  <a:cubicBezTo>
                    <a:pt x="395224" y="60081895"/>
                    <a:pt x="468630" y="60262114"/>
                    <a:pt x="1019429" y="60240645"/>
                  </a:cubicBezTo>
                  <a:cubicBezTo>
                    <a:pt x="1617980" y="60293101"/>
                    <a:pt x="8261717" y="60251063"/>
                    <a:pt x="41234983" y="60212963"/>
                  </a:cubicBezTo>
                  <a:cubicBezTo>
                    <a:pt x="41715170" y="60145141"/>
                    <a:pt x="42823496" y="60501126"/>
                    <a:pt x="42745647" y="59695184"/>
                  </a:cubicBezTo>
                  <a:close/>
                </a:path>
              </a:pathLst>
            </a:custGeom>
            <a:solidFill>
              <a:srgbClr val="242928"/>
            </a:solidFill>
          </p:spPr>
        </p:sp>
      </p:grpSp>
      <p:sp>
        <p:nvSpPr>
          <p:cNvPr id="2" name="Rectangle 1"/>
          <p:cNvSpPr/>
          <p:nvPr/>
        </p:nvSpPr>
        <p:spPr>
          <a:xfrm>
            <a:off x="533400" y="4099305"/>
            <a:ext cx="6248400" cy="2133600"/>
          </a:xfrm>
          <a:prstGeom prst="rect">
            <a:avLst/>
          </a:prstGeom>
          <a:solidFill>
            <a:srgbClr val="FFE7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smtClean="0">
                <a:solidFill>
                  <a:schemeClr val="tx1"/>
                </a:solidFill>
                <a:latin typeface="Arial" panose="020B0604020202020204" pitchFamily="34" charset="0"/>
                <a:cs typeface="Arial" panose="020B0604020202020204" pitchFamily="34" charset="0"/>
              </a:rPr>
              <a:t>KẾT LUẬN</a:t>
            </a:r>
            <a:endParaRPr lang="en-US" sz="80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7444290" y="576061"/>
            <a:ext cx="10327940" cy="9211561"/>
          </a:xfrm>
          <a:prstGeom prst="rect">
            <a:avLst/>
          </a:prstGeom>
        </p:spPr>
        <p:txBody>
          <a:bodyPr wrap="square">
            <a:spAutoFit/>
          </a:bodyPr>
          <a:lstStyle/>
          <a:p>
            <a:pPr algn="just">
              <a:lnSpc>
                <a:spcPct val="150000"/>
              </a:lnSpc>
            </a:pPr>
            <a:r>
              <a:rPr lang="nl-NL" sz="4000">
                <a:latin typeface="Arial" panose="020B0604020202020204" pitchFamily="34" charset="0"/>
                <a:cs typeface="Arial" panose="020B0604020202020204" pitchFamily="34" charset="0"/>
              </a:rPr>
              <a:t>Một số nhà sáng chế nổi bật trong lịch sử loài người:</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nl-NL" sz="4000" smtClean="0">
                <a:latin typeface="Arial" panose="020B0604020202020204" pitchFamily="34" charset="0"/>
                <a:cs typeface="Arial" panose="020B0604020202020204" pitchFamily="34" charset="0"/>
              </a:rPr>
              <a:t>Giêm </a:t>
            </a:r>
            <a:r>
              <a:rPr lang="nl-NL" sz="4000">
                <a:latin typeface="Arial" panose="020B0604020202020204" pitchFamily="34" charset="0"/>
                <a:cs typeface="Arial" panose="020B0604020202020204" pitchFamily="34" charset="0"/>
              </a:rPr>
              <a:t>Oát sáng chế ra động cơ hơi nước.</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nl-NL" sz="4000" smtClean="0">
                <a:latin typeface="Arial" panose="020B0604020202020204" pitchFamily="34" charset="0"/>
                <a:cs typeface="Arial" panose="020B0604020202020204" pitchFamily="34" charset="0"/>
              </a:rPr>
              <a:t>Tô-mát </a:t>
            </a:r>
            <a:r>
              <a:rPr lang="nl-NL" sz="4000">
                <a:latin typeface="Arial" panose="020B0604020202020204" pitchFamily="34" charset="0"/>
                <a:cs typeface="Arial" panose="020B0604020202020204" pitchFamily="34" charset="0"/>
              </a:rPr>
              <a:t>Ê-đi-xơn sáng chế ra bóng đèn sợi đốt.</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nl-NL" sz="4000" smtClean="0">
                <a:latin typeface="Arial" panose="020B0604020202020204" pitchFamily="34" charset="0"/>
                <a:cs typeface="Arial" panose="020B0604020202020204" pitchFamily="34" charset="0"/>
              </a:rPr>
              <a:t>O-vơ </a:t>
            </a:r>
            <a:r>
              <a:rPr lang="nl-NL" sz="4000">
                <a:latin typeface="Arial" panose="020B0604020202020204" pitchFamily="34" charset="0"/>
                <a:cs typeface="Arial" panose="020B0604020202020204" pitchFamily="34" charset="0"/>
              </a:rPr>
              <a:t>Rai và Uy-bơ Rai sáng chế ra bóng đèn điện sợi đốt. </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en-US" sz="4000" smtClean="0">
                <a:latin typeface="Arial" panose="020B0604020202020204" pitchFamily="34" charset="0"/>
                <a:cs typeface="Arial" panose="020B0604020202020204" pitchFamily="34" charset="0"/>
              </a:rPr>
              <a:t>A-lếch-xan-đơ </a:t>
            </a:r>
            <a:r>
              <a:rPr lang="en-US" sz="4000">
                <a:latin typeface="Arial" panose="020B0604020202020204" pitchFamily="34" charset="0"/>
                <a:cs typeface="Arial" panose="020B0604020202020204" pitchFamily="34" charset="0"/>
              </a:rPr>
              <a:t>Gra-ham Beo sáng chế ra điện thoại. </a:t>
            </a:r>
          </a:p>
          <a:p>
            <a:pPr marL="742950" indent="-742950" algn="just">
              <a:lnSpc>
                <a:spcPct val="150000"/>
              </a:lnSpc>
              <a:buFont typeface="+mj-lt"/>
              <a:buAutoNum type="arabicPeriod"/>
            </a:pP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Ben sáng chế ra ô tô</a:t>
            </a:r>
            <a:r>
              <a:rPr lang="en-US"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b="34217"/>
          <a:stretch/>
        </p:blipFill>
        <p:spPr>
          <a:xfrm>
            <a:off x="149953" y="7620000"/>
            <a:ext cx="3495625" cy="2667000"/>
          </a:xfrm>
          <a:prstGeom prst="rect">
            <a:avLst/>
          </a:prstGeom>
        </p:spPr>
      </p:pic>
    </p:spTree>
    <p:extLst>
      <p:ext uri="{BB962C8B-B14F-4D97-AF65-F5344CB8AC3E}">
        <p14:creationId xmlns:p14="http://schemas.microsoft.com/office/powerpoint/2010/main" val="2251192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grpSp>
        <p:nvGrpSpPr>
          <p:cNvPr id="11" name="Group 2"/>
          <p:cNvGrpSpPr/>
          <p:nvPr/>
        </p:nvGrpSpPr>
        <p:grpSpPr>
          <a:xfrm>
            <a:off x="6400800" y="-307721"/>
            <a:ext cx="12420600" cy="10940783"/>
            <a:chOff x="0" y="0"/>
            <a:chExt cx="42773460" cy="60479408"/>
          </a:xfrm>
        </p:grpSpPr>
        <p:sp>
          <p:nvSpPr>
            <p:cNvPr id="12" name="Freeform 3"/>
            <p:cNvSpPr/>
            <p:nvPr/>
          </p:nvSpPr>
          <p:spPr>
            <a:xfrm>
              <a:off x="68580" y="123317"/>
              <a:ext cx="42624488" cy="60444738"/>
            </a:xfrm>
            <a:custGeom>
              <a:avLst/>
              <a:gdLst/>
              <a:ahLst/>
              <a:cxnLst/>
              <a:rect l="l" t="t" r="r" b="b"/>
              <a:pathLst>
                <a:path w="42624488" h="60444738">
                  <a:moveTo>
                    <a:pt x="42520349" y="831469"/>
                  </a:moveTo>
                  <a:cubicBezTo>
                    <a:pt x="42557178" y="1258316"/>
                    <a:pt x="42565435" y="59175370"/>
                    <a:pt x="42543845" y="59603487"/>
                  </a:cubicBezTo>
                  <a:cubicBezTo>
                    <a:pt x="42624488" y="60444738"/>
                    <a:pt x="41475647" y="60073133"/>
                    <a:pt x="40977935" y="60144000"/>
                  </a:cubicBezTo>
                  <a:cubicBezTo>
                    <a:pt x="7616880" y="60183749"/>
                    <a:pt x="1317244" y="60227697"/>
                    <a:pt x="696722" y="60172959"/>
                  </a:cubicBezTo>
                  <a:cubicBezTo>
                    <a:pt x="125730" y="60195184"/>
                    <a:pt x="49657" y="60007096"/>
                    <a:pt x="90424" y="59471284"/>
                  </a:cubicBezTo>
                  <a:cubicBezTo>
                    <a:pt x="88265" y="59244712"/>
                    <a:pt x="90297" y="53244061"/>
                    <a:pt x="95123" y="7663403"/>
                  </a:cubicBezTo>
                  <a:cubicBezTo>
                    <a:pt x="147447" y="1012825"/>
                    <a:pt x="0" y="286385"/>
                    <a:pt x="289052" y="155575"/>
                  </a:cubicBezTo>
                  <a:cubicBezTo>
                    <a:pt x="740664" y="30607"/>
                    <a:pt x="1236726" y="94742"/>
                    <a:pt x="1701165" y="50038"/>
                  </a:cubicBezTo>
                  <a:cubicBezTo>
                    <a:pt x="12328506" y="44196"/>
                    <a:pt x="36807870" y="0"/>
                    <a:pt x="41115350" y="24892"/>
                  </a:cubicBezTo>
                  <a:cubicBezTo>
                    <a:pt x="41697388" y="33909"/>
                    <a:pt x="42579657" y="4572"/>
                    <a:pt x="42520349" y="831469"/>
                  </a:cubicBezTo>
                  <a:close/>
                </a:path>
              </a:pathLst>
            </a:custGeom>
            <a:solidFill>
              <a:schemeClr val="accent3">
                <a:lumMod val="40000"/>
                <a:lumOff val="60000"/>
              </a:schemeClr>
            </a:solidFill>
          </p:spPr>
        </p:sp>
        <p:sp>
          <p:nvSpPr>
            <p:cNvPr id="13" name="Freeform 4"/>
            <p:cNvSpPr/>
            <p:nvPr/>
          </p:nvSpPr>
          <p:spPr>
            <a:xfrm>
              <a:off x="-204470" y="0"/>
              <a:ext cx="43162843" cy="60517379"/>
            </a:xfrm>
            <a:custGeom>
              <a:avLst/>
              <a:gdLst/>
              <a:ahLst/>
              <a:cxnLst/>
              <a:rect l="l" t="t" r="r" b="b"/>
              <a:pathLst>
                <a:path w="43162843" h="60517379">
                  <a:moveTo>
                    <a:pt x="41437674" y="0"/>
                  </a:moveTo>
                  <a:cubicBezTo>
                    <a:pt x="42166020" y="17272"/>
                    <a:pt x="42946053" y="12319"/>
                    <a:pt x="42935130" y="1020699"/>
                  </a:cubicBezTo>
                  <a:cubicBezTo>
                    <a:pt x="42921416" y="16913095"/>
                    <a:pt x="43162843" y="60201026"/>
                    <a:pt x="42628426" y="60353550"/>
                  </a:cubicBezTo>
                  <a:cubicBezTo>
                    <a:pt x="42201959" y="60506967"/>
                    <a:pt x="41587535" y="60397746"/>
                    <a:pt x="40669181" y="60432293"/>
                  </a:cubicBezTo>
                  <a:cubicBezTo>
                    <a:pt x="2016760" y="60482454"/>
                    <a:pt x="1294511" y="60517379"/>
                    <a:pt x="590550" y="60403463"/>
                  </a:cubicBezTo>
                  <a:cubicBezTo>
                    <a:pt x="0" y="60283446"/>
                    <a:pt x="277749" y="59172072"/>
                    <a:pt x="223520" y="1224788"/>
                  </a:cubicBezTo>
                  <a:cubicBezTo>
                    <a:pt x="227330" y="411480"/>
                    <a:pt x="181610" y="15494"/>
                    <a:pt x="1151255" y="50673"/>
                  </a:cubicBezTo>
                  <a:cubicBezTo>
                    <a:pt x="1784477" y="30226"/>
                    <a:pt x="18428430" y="6223"/>
                    <a:pt x="41437674" y="0"/>
                  </a:cubicBezTo>
                  <a:close/>
                  <a:moveTo>
                    <a:pt x="42745647" y="59695184"/>
                  </a:moveTo>
                  <a:cubicBezTo>
                    <a:pt x="42766477" y="59285101"/>
                    <a:pt x="42758601" y="1386078"/>
                    <a:pt x="42723041" y="977138"/>
                  </a:cubicBezTo>
                  <a:cubicBezTo>
                    <a:pt x="42780318" y="184912"/>
                    <a:pt x="41929163" y="213106"/>
                    <a:pt x="41367697" y="204470"/>
                  </a:cubicBezTo>
                  <a:cubicBezTo>
                    <a:pt x="36434398" y="180721"/>
                    <a:pt x="12819764" y="223012"/>
                    <a:pt x="1988566" y="228600"/>
                  </a:cubicBezTo>
                  <a:cubicBezTo>
                    <a:pt x="1540510" y="271399"/>
                    <a:pt x="1061974" y="209931"/>
                    <a:pt x="626237" y="329692"/>
                  </a:cubicBezTo>
                  <a:cubicBezTo>
                    <a:pt x="347345" y="454914"/>
                    <a:pt x="489585" y="1150874"/>
                    <a:pt x="439166" y="8298051"/>
                  </a:cubicBezTo>
                  <a:cubicBezTo>
                    <a:pt x="434467" y="51961386"/>
                    <a:pt x="432562" y="59351521"/>
                    <a:pt x="434594" y="59568562"/>
                  </a:cubicBezTo>
                  <a:cubicBezTo>
                    <a:pt x="395224" y="60081895"/>
                    <a:pt x="468630" y="60262114"/>
                    <a:pt x="1019429" y="60240645"/>
                  </a:cubicBezTo>
                  <a:cubicBezTo>
                    <a:pt x="1617980" y="60293101"/>
                    <a:pt x="8261717" y="60251063"/>
                    <a:pt x="41234983" y="60212963"/>
                  </a:cubicBezTo>
                  <a:cubicBezTo>
                    <a:pt x="41715170" y="60145141"/>
                    <a:pt x="42823496" y="60501126"/>
                    <a:pt x="42745647" y="59695184"/>
                  </a:cubicBezTo>
                  <a:close/>
                </a:path>
              </a:pathLst>
            </a:custGeom>
            <a:solidFill>
              <a:srgbClr val="242928"/>
            </a:solidFill>
          </p:spPr>
        </p:sp>
      </p:grpSp>
      <p:sp>
        <p:nvSpPr>
          <p:cNvPr id="2" name="Rectangle 1"/>
          <p:cNvSpPr/>
          <p:nvPr/>
        </p:nvSpPr>
        <p:spPr>
          <a:xfrm>
            <a:off x="533400" y="4099305"/>
            <a:ext cx="6248400" cy="2133600"/>
          </a:xfrm>
          <a:prstGeom prst="rect">
            <a:avLst/>
          </a:prstGeom>
          <a:solidFill>
            <a:srgbClr val="FFE7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smtClean="0">
                <a:solidFill>
                  <a:schemeClr val="tx1"/>
                </a:solidFill>
                <a:latin typeface="Arial" panose="020B0604020202020204" pitchFamily="34" charset="0"/>
                <a:cs typeface="Arial" panose="020B0604020202020204" pitchFamily="34" charset="0"/>
              </a:rPr>
              <a:t>KẾT LUẬN</a:t>
            </a:r>
            <a:endParaRPr lang="en-US" sz="80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7444290" y="1333500"/>
            <a:ext cx="10327940" cy="4029501"/>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Chăm chỉ học tập, tò mò khoa học, có óc quan sát, kiên trì, sáng tạo,... là những đức tính cần có để trở thành một nhà sáng chế. </a:t>
            </a:r>
            <a:endParaRPr lang="en-US" sz="440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b="34217"/>
          <a:stretch/>
        </p:blipFill>
        <p:spPr>
          <a:xfrm>
            <a:off x="149953" y="7620000"/>
            <a:ext cx="3495625" cy="2667000"/>
          </a:xfrm>
          <a:prstGeom prst="rect">
            <a:avLst/>
          </a:prstGeom>
        </p:spPr>
      </p:pic>
      <p:sp>
        <p:nvSpPr>
          <p:cNvPr id="9" name="Freeform 2"/>
          <p:cNvSpPr/>
          <p:nvPr/>
        </p:nvSpPr>
        <p:spPr>
          <a:xfrm flipH="1">
            <a:off x="11943635" y="6134100"/>
            <a:ext cx="5798115" cy="4152900"/>
          </a:xfrm>
          <a:custGeom>
            <a:avLst/>
            <a:gdLst/>
            <a:ahLst/>
            <a:cxnLst/>
            <a:rect l="l" t="t" r="r" b="b"/>
            <a:pathLst>
              <a:path w="6859307" h="4912979">
                <a:moveTo>
                  <a:pt x="0" y="0"/>
                </a:moveTo>
                <a:lnTo>
                  <a:pt x="6859308" y="0"/>
                </a:lnTo>
                <a:lnTo>
                  <a:pt x="6859308" y="4912979"/>
                </a:lnTo>
                <a:lnTo>
                  <a:pt x="0" y="4912979"/>
                </a:lnTo>
                <a:lnTo>
                  <a:pt x="0" y="0"/>
                </a:lnTo>
                <a:close/>
              </a:path>
            </a:pathLst>
          </a:custGeom>
          <a:blipFill>
            <a:blip r:embed="rId3"/>
            <a:stretch>
              <a:fillRect/>
            </a:stretch>
          </a:blipFill>
        </p:spPr>
      </p:sp>
    </p:spTree>
    <p:extLst>
      <p:ext uri="{BB962C8B-B14F-4D97-AF65-F5344CB8AC3E}">
        <p14:creationId xmlns:p14="http://schemas.microsoft.com/office/powerpoint/2010/main" val="2803677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flipH="1">
            <a:off x="5797629" y="1181100"/>
            <a:ext cx="11353800" cy="5719478"/>
          </a:xfrm>
          <a:custGeom>
            <a:avLst/>
            <a:gdLst/>
            <a:ahLst/>
            <a:cxnLst/>
            <a:rect l="l" t="t" r="r" b="b"/>
            <a:pathLst>
              <a:path w="15158405" h="7636047">
                <a:moveTo>
                  <a:pt x="15158406" y="0"/>
                </a:moveTo>
                <a:lnTo>
                  <a:pt x="0" y="0"/>
                </a:lnTo>
                <a:lnTo>
                  <a:pt x="0" y="7636046"/>
                </a:lnTo>
                <a:lnTo>
                  <a:pt x="15158406" y="7636046"/>
                </a:lnTo>
                <a:lnTo>
                  <a:pt x="1515840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10">
            <a:extLst>
              <a:ext uri="{FF2B5EF4-FFF2-40B4-BE49-F238E27FC236}">
                <a16:creationId xmlns:a16="http://schemas.microsoft.com/office/drawing/2014/main" id="{05DDC61C-A5E9-44AE-B11A-44DD78B53ADC}"/>
              </a:ext>
            </a:extLst>
          </p:cNvPr>
          <p:cNvSpPr txBox="1"/>
          <p:nvPr/>
        </p:nvSpPr>
        <p:spPr>
          <a:xfrm>
            <a:off x="7391400" y="3363730"/>
            <a:ext cx="8166258"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8800" b="1" smtClean="0">
                <a:solidFill>
                  <a:srgbClr val="593B1C"/>
                </a:solidFill>
                <a:latin typeface="Arial" panose="020B0604020202020204" pitchFamily="34" charset="0"/>
                <a:cs typeface="Arial" panose="020B0604020202020204" pitchFamily="34" charset="0"/>
              </a:rPr>
              <a:t>LUYỆN TẬP</a:t>
            </a:r>
            <a:endParaRPr lang="en-US" sz="8800" b="1">
              <a:solidFill>
                <a:srgbClr val="593B1C"/>
              </a:solidFill>
              <a:latin typeface="Arial" panose="020B0604020202020204" pitchFamily="34" charset="0"/>
              <a:cs typeface="Arial" panose="020B0604020202020204" pitchFamily="34" charset="0"/>
            </a:endParaRPr>
          </a:p>
        </p:txBody>
      </p:sp>
      <p:sp>
        <p:nvSpPr>
          <p:cNvPr id="5" name="Freeform 10">
            <a:extLst>
              <a:ext uri="{FF2B5EF4-FFF2-40B4-BE49-F238E27FC236}">
                <a16:creationId xmlns:a16="http://schemas.microsoft.com/office/drawing/2014/main" id="{328CAA29-A6C8-1F64-8362-E140753D3ED2}"/>
              </a:ext>
            </a:extLst>
          </p:cNvPr>
          <p:cNvSpPr/>
          <p:nvPr/>
        </p:nvSpPr>
        <p:spPr>
          <a:xfrm>
            <a:off x="527998" y="6113068"/>
            <a:ext cx="5535372" cy="3549558"/>
          </a:xfrm>
          <a:custGeom>
            <a:avLst/>
            <a:gdLst/>
            <a:ahLst/>
            <a:cxnLst/>
            <a:rect l="l" t="t" r="r" b="b"/>
            <a:pathLst>
              <a:path w="2739055" h="1756419">
                <a:moveTo>
                  <a:pt x="0" y="0"/>
                </a:moveTo>
                <a:lnTo>
                  <a:pt x="2739055" y="0"/>
                </a:lnTo>
                <a:lnTo>
                  <a:pt x="2739055" y="1756419"/>
                </a:lnTo>
                <a:lnTo>
                  <a:pt x="0" y="1756419"/>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6" name="Freeform 7">
            <a:extLst>
              <a:ext uri="{FF2B5EF4-FFF2-40B4-BE49-F238E27FC236}">
                <a16:creationId xmlns:a16="http://schemas.microsoft.com/office/drawing/2014/main" id="{4EE15017-87C0-19AA-BD01-4994BB550DFE}"/>
              </a:ext>
            </a:extLst>
          </p:cNvPr>
          <p:cNvSpPr/>
          <p:nvPr/>
        </p:nvSpPr>
        <p:spPr>
          <a:xfrm>
            <a:off x="5406975" y="7124700"/>
            <a:ext cx="1312789" cy="2720806"/>
          </a:xfrm>
          <a:custGeom>
            <a:avLst/>
            <a:gdLst/>
            <a:ahLst/>
            <a:cxnLst/>
            <a:rect l="l" t="t" r="r" b="b"/>
            <a:pathLst>
              <a:path w="1084106" h="2246852">
                <a:moveTo>
                  <a:pt x="0" y="0"/>
                </a:moveTo>
                <a:lnTo>
                  <a:pt x="1084106" y="0"/>
                </a:lnTo>
                <a:lnTo>
                  <a:pt x="1084106" y="2246852"/>
                </a:lnTo>
                <a:lnTo>
                  <a:pt x="0" y="224685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33954407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flipH="1">
            <a:off x="15373860" y="6690276"/>
            <a:ext cx="2095427" cy="3114823"/>
          </a:xfrm>
          <a:custGeom>
            <a:avLst/>
            <a:gdLst/>
            <a:ahLst/>
            <a:cxnLst/>
            <a:rect l="l" t="t" r="r" b="b"/>
            <a:pathLst>
              <a:path w="2095427" h="3114823">
                <a:moveTo>
                  <a:pt x="2095427" y="0"/>
                </a:moveTo>
                <a:lnTo>
                  <a:pt x="0" y="0"/>
                </a:lnTo>
                <a:lnTo>
                  <a:pt x="0" y="3114824"/>
                </a:lnTo>
                <a:lnTo>
                  <a:pt x="2095427" y="3114824"/>
                </a:lnTo>
                <a:lnTo>
                  <a:pt x="2095427"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0305" y="786375"/>
            <a:ext cx="2457018" cy="2394476"/>
          </a:xfrm>
          <a:custGeom>
            <a:avLst/>
            <a:gdLst/>
            <a:ahLst/>
            <a:cxnLst/>
            <a:rect l="l" t="t" r="r" b="b"/>
            <a:pathLst>
              <a:path w="2457018" h="2394476">
                <a:moveTo>
                  <a:pt x="0" y="0"/>
                </a:moveTo>
                <a:lnTo>
                  <a:pt x="2457018" y="0"/>
                </a:lnTo>
                <a:lnTo>
                  <a:pt x="2457018" y="2394475"/>
                </a:lnTo>
                <a:lnTo>
                  <a:pt x="0" y="23944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3813885" y="1491538"/>
            <a:ext cx="1745088" cy="2319053"/>
          </a:xfrm>
          <a:custGeom>
            <a:avLst/>
            <a:gdLst/>
            <a:ahLst/>
            <a:cxnLst/>
            <a:rect l="l" t="t" r="r" b="b"/>
            <a:pathLst>
              <a:path w="1745088" h="2319053">
                <a:moveTo>
                  <a:pt x="0" y="0"/>
                </a:moveTo>
                <a:lnTo>
                  <a:pt x="1745088" y="0"/>
                </a:lnTo>
                <a:lnTo>
                  <a:pt x="1745088" y="2319053"/>
                </a:lnTo>
                <a:lnTo>
                  <a:pt x="0" y="23190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158814" y="4371223"/>
            <a:ext cx="1745088" cy="2319053"/>
          </a:xfrm>
          <a:custGeom>
            <a:avLst/>
            <a:gdLst/>
            <a:ahLst/>
            <a:cxnLst/>
            <a:rect l="l" t="t" r="r" b="b"/>
            <a:pathLst>
              <a:path w="1745088" h="2319053">
                <a:moveTo>
                  <a:pt x="0" y="0"/>
                </a:moveTo>
                <a:lnTo>
                  <a:pt x="1745087" y="0"/>
                </a:lnTo>
                <a:lnTo>
                  <a:pt x="1745087" y="2319053"/>
                </a:lnTo>
                <a:lnTo>
                  <a:pt x="0" y="23190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3493700" y="603780"/>
            <a:ext cx="11300597" cy="9201319"/>
          </a:xfrm>
          <a:custGeom>
            <a:avLst/>
            <a:gdLst/>
            <a:ahLst/>
            <a:cxnLst/>
            <a:rect l="l" t="t" r="r" b="b"/>
            <a:pathLst>
              <a:path w="9494795" h="9201319">
                <a:moveTo>
                  <a:pt x="0" y="0"/>
                </a:moveTo>
                <a:lnTo>
                  <a:pt x="9494794" y="0"/>
                </a:lnTo>
                <a:lnTo>
                  <a:pt x="9494794" y="9201320"/>
                </a:lnTo>
                <a:lnTo>
                  <a:pt x="0" y="92013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itle 1">
            <a:extLst>
              <a:ext uri="{FF2B5EF4-FFF2-40B4-BE49-F238E27FC236}">
                <a16:creationId xmlns:a16="http://schemas.microsoft.com/office/drawing/2014/main" id="{97FF7F26-BB2F-1238-E929-9C2830BCBD8F}"/>
              </a:ext>
            </a:extLst>
          </p:cNvPr>
          <p:cNvSpPr txBox="1">
            <a:spLocks/>
          </p:cNvSpPr>
          <p:nvPr/>
        </p:nvSpPr>
        <p:spPr>
          <a:xfrm>
            <a:off x="3682885" y="3878876"/>
            <a:ext cx="10922225"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9600" b="1">
                <a:ln>
                  <a:solidFill>
                    <a:schemeClr val="tx1"/>
                  </a:solidFill>
                </a:ln>
                <a:effectLst>
                  <a:reflection blurRad="6350" stA="55000" endA="300" endPos="45500" dir="5400000" sy="-100000" algn="bl" rotWithShape="0"/>
                </a:effectLst>
                <a:latin typeface="Bell MT" panose="02020503060305020303" pitchFamily="18" charset="0"/>
                <a:cs typeface="Arial" panose="020B0604020202020204" pitchFamily="34" charset="0"/>
              </a:rPr>
              <a:t>MÁY TÍNH THÔNG MINH</a:t>
            </a:r>
            <a:endParaRPr lang="en-US" sz="9600" b="1" dirty="0">
              <a:ln>
                <a:solidFill>
                  <a:schemeClr val="tx1"/>
                </a:solidFill>
              </a:ln>
              <a:effectLst>
                <a:reflection blurRad="6350" stA="55000" endA="300" endPos="45500" dir="5400000" sy="-100000" algn="bl" rotWithShape="0"/>
              </a:effectLst>
              <a:latin typeface="Bell MT" panose="02020503060305020303" pitchFamily="18" charset="0"/>
              <a:cs typeface="Arial" panose="020B0604020202020204" pitchFamily="34" charset="0"/>
            </a:endParaRPr>
          </a:p>
        </p:txBody>
      </p:sp>
    </p:spTree>
    <p:extLst>
      <p:ext uri="{BB962C8B-B14F-4D97-AF65-F5344CB8AC3E}">
        <p14:creationId xmlns:p14="http://schemas.microsoft.com/office/powerpoint/2010/main" val="214517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870641" y="5821680"/>
            <a:ext cx="1926226" cy="992006"/>
          </a:xfrm>
          <a:custGeom>
            <a:avLst/>
            <a:gdLst/>
            <a:ahLst/>
            <a:cxnLst/>
            <a:rect l="l" t="t" r="r" b="b"/>
            <a:pathLst>
              <a:path w="1926226" h="992006">
                <a:moveTo>
                  <a:pt x="0" y="0"/>
                </a:moveTo>
                <a:lnTo>
                  <a:pt x="1926226" y="0"/>
                </a:lnTo>
                <a:lnTo>
                  <a:pt x="1926226" y="992006"/>
                </a:lnTo>
                <a:lnTo>
                  <a:pt x="0" y="9920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4399864" y="8992353"/>
            <a:ext cx="2626978" cy="1352893"/>
          </a:xfrm>
          <a:custGeom>
            <a:avLst/>
            <a:gdLst/>
            <a:ahLst/>
            <a:cxnLst/>
            <a:rect l="l" t="t" r="r" b="b"/>
            <a:pathLst>
              <a:path w="2626978" h="1352893">
                <a:moveTo>
                  <a:pt x="0" y="0"/>
                </a:moveTo>
                <a:lnTo>
                  <a:pt x="2626978" y="0"/>
                </a:lnTo>
                <a:lnTo>
                  <a:pt x="2626978" y="1352894"/>
                </a:lnTo>
                <a:lnTo>
                  <a:pt x="0" y="13528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7441044" y="566407"/>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flipH="1">
            <a:off x="-655214" y="129982"/>
            <a:ext cx="2340854" cy="1205540"/>
          </a:xfrm>
          <a:custGeom>
            <a:avLst/>
            <a:gdLst/>
            <a:ahLst/>
            <a:cxnLst/>
            <a:rect l="l" t="t" r="r" b="b"/>
            <a:pathLst>
              <a:path w="2340854" h="1205540">
                <a:moveTo>
                  <a:pt x="2340854" y="0"/>
                </a:moveTo>
                <a:lnTo>
                  <a:pt x="0" y="0"/>
                </a:lnTo>
                <a:lnTo>
                  <a:pt x="0" y="1205540"/>
                </a:lnTo>
                <a:lnTo>
                  <a:pt x="2340854" y="1205540"/>
                </a:lnTo>
                <a:lnTo>
                  <a:pt x="2340854"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37" name="Picture 20">
            <a:hlinkClick r:id="rId6" action="ppaction://hlinksldjump"/>
            <a:extLst>
              <a:ext uri="{FF2B5EF4-FFF2-40B4-BE49-F238E27FC236}">
                <a16:creationId xmlns:a16="http://schemas.microsoft.com/office/drawing/2014/main" id="{52F14B5D-12F0-BB79-3A9A-F881171522AD}"/>
              </a:ext>
            </a:extLst>
          </p:cNvPr>
          <p:cNvPicPr>
            <a:picLocks noChangeAspect="1"/>
          </p:cNvPicPr>
          <p:nvPr/>
        </p:nvPicPr>
        <p:blipFill>
          <a:blip r:embed="rId7"/>
          <a:srcRect/>
          <a:stretch>
            <a:fillRect/>
          </a:stretch>
        </p:blipFill>
        <p:spPr>
          <a:xfrm>
            <a:off x="16535401" y="7600834"/>
            <a:ext cx="1752600" cy="2744412"/>
          </a:xfrm>
          <a:prstGeom prst="rect">
            <a:avLst/>
          </a:prstGeom>
        </p:spPr>
      </p:pic>
      <p:pic>
        <p:nvPicPr>
          <p:cNvPr id="38" name="Picture 37">
            <a:hlinkClick r:id="rId8" action="ppaction://hlinksldjump"/>
            <a:extLst>
              <a:ext uri="{FF2B5EF4-FFF2-40B4-BE49-F238E27FC236}">
                <a16:creationId xmlns:a16="http://schemas.microsoft.com/office/drawing/2014/main" id="{74DCBA71-5AB8-029A-D1B4-C61A62500CCD}"/>
              </a:ext>
            </a:extLst>
          </p:cNvPr>
          <p:cNvPicPr>
            <a:picLocks noChangeAspect="1"/>
          </p:cNvPicPr>
          <p:nvPr/>
        </p:nvPicPr>
        <p:blipFill>
          <a:blip r:embed="rId9"/>
          <a:stretch>
            <a:fillRect/>
          </a:stretch>
        </p:blipFill>
        <p:spPr>
          <a:xfrm>
            <a:off x="1662875" y="1208106"/>
            <a:ext cx="4424385" cy="3762232"/>
          </a:xfrm>
          <a:prstGeom prst="rect">
            <a:avLst/>
          </a:prstGeom>
        </p:spPr>
      </p:pic>
      <p:pic>
        <p:nvPicPr>
          <p:cNvPr id="39" name="Picture 38">
            <a:hlinkClick r:id="rId10" action="ppaction://hlinksldjump"/>
            <a:extLst>
              <a:ext uri="{FF2B5EF4-FFF2-40B4-BE49-F238E27FC236}">
                <a16:creationId xmlns:a16="http://schemas.microsoft.com/office/drawing/2014/main" id="{F5F3A3B1-6250-913D-5A8B-AE7F16DD6CA8}"/>
              </a:ext>
            </a:extLst>
          </p:cNvPr>
          <p:cNvPicPr>
            <a:picLocks noChangeAspect="1"/>
          </p:cNvPicPr>
          <p:nvPr/>
        </p:nvPicPr>
        <p:blipFill>
          <a:blip r:embed="rId11"/>
          <a:stretch>
            <a:fillRect/>
          </a:stretch>
        </p:blipFill>
        <p:spPr>
          <a:xfrm>
            <a:off x="6931807" y="1208106"/>
            <a:ext cx="4424385" cy="3762232"/>
          </a:xfrm>
          <a:prstGeom prst="rect">
            <a:avLst/>
          </a:prstGeom>
        </p:spPr>
      </p:pic>
      <p:pic>
        <p:nvPicPr>
          <p:cNvPr id="40" name="Picture 39">
            <a:hlinkClick r:id="rId12" action="ppaction://hlinksldjump"/>
            <a:extLst>
              <a:ext uri="{FF2B5EF4-FFF2-40B4-BE49-F238E27FC236}">
                <a16:creationId xmlns:a16="http://schemas.microsoft.com/office/drawing/2014/main" id="{20502F6B-0DF2-CEDE-DEC7-65799B9DDA73}"/>
              </a:ext>
            </a:extLst>
          </p:cNvPr>
          <p:cNvPicPr>
            <a:picLocks noChangeAspect="1"/>
          </p:cNvPicPr>
          <p:nvPr/>
        </p:nvPicPr>
        <p:blipFill>
          <a:blip r:embed="rId13"/>
          <a:stretch>
            <a:fillRect/>
          </a:stretch>
        </p:blipFill>
        <p:spPr>
          <a:xfrm>
            <a:off x="12185499" y="1208106"/>
            <a:ext cx="4416860" cy="3762232"/>
          </a:xfrm>
          <a:prstGeom prst="rect">
            <a:avLst/>
          </a:prstGeom>
        </p:spPr>
      </p:pic>
      <p:pic>
        <p:nvPicPr>
          <p:cNvPr id="41" name="Picture 40">
            <a:hlinkClick r:id="rId14" action="ppaction://hlinksldjump"/>
            <a:extLst>
              <a:ext uri="{FF2B5EF4-FFF2-40B4-BE49-F238E27FC236}">
                <a16:creationId xmlns:a16="http://schemas.microsoft.com/office/drawing/2014/main" id="{99A43298-724B-F069-47C4-5626914C01EB}"/>
              </a:ext>
            </a:extLst>
          </p:cNvPr>
          <p:cNvPicPr>
            <a:picLocks noChangeAspect="1"/>
          </p:cNvPicPr>
          <p:nvPr/>
        </p:nvPicPr>
        <p:blipFill>
          <a:blip r:embed="rId15"/>
          <a:stretch>
            <a:fillRect/>
          </a:stretch>
        </p:blipFill>
        <p:spPr>
          <a:xfrm>
            <a:off x="1668737" y="5719718"/>
            <a:ext cx="4416860" cy="3762232"/>
          </a:xfrm>
          <a:prstGeom prst="rect">
            <a:avLst/>
          </a:prstGeom>
        </p:spPr>
      </p:pic>
      <p:pic>
        <p:nvPicPr>
          <p:cNvPr id="42" name="Picture 41">
            <a:hlinkClick r:id="rId16" action="ppaction://hlinksldjump"/>
            <a:extLst>
              <a:ext uri="{FF2B5EF4-FFF2-40B4-BE49-F238E27FC236}">
                <a16:creationId xmlns:a16="http://schemas.microsoft.com/office/drawing/2014/main" id="{97CEABF1-1C9C-9193-B4B9-B8C351E7923A}"/>
              </a:ext>
            </a:extLst>
          </p:cNvPr>
          <p:cNvPicPr>
            <a:picLocks noChangeAspect="1"/>
          </p:cNvPicPr>
          <p:nvPr/>
        </p:nvPicPr>
        <p:blipFill>
          <a:blip r:embed="rId17"/>
          <a:stretch>
            <a:fillRect/>
          </a:stretch>
        </p:blipFill>
        <p:spPr>
          <a:xfrm>
            <a:off x="6939332" y="5719718"/>
            <a:ext cx="4416860" cy="3762232"/>
          </a:xfrm>
          <a:prstGeom prst="rect">
            <a:avLst/>
          </a:prstGeom>
        </p:spPr>
      </p:pic>
      <p:pic>
        <p:nvPicPr>
          <p:cNvPr id="5" name="Picture 4">
            <a:hlinkClick r:id="rId18" action="ppaction://hlinksldjump"/>
          </p:cNvPr>
          <p:cNvPicPr>
            <a:picLocks noChangeAspect="1"/>
          </p:cNvPicPr>
          <p:nvPr/>
        </p:nvPicPr>
        <p:blipFill>
          <a:blip r:embed="rId19"/>
          <a:stretch>
            <a:fillRect/>
          </a:stretch>
        </p:blipFill>
        <p:spPr>
          <a:xfrm>
            <a:off x="12115418" y="5719718"/>
            <a:ext cx="4419983" cy="3761558"/>
          </a:xfrm>
          <a:prstGeom prst="rect">
            <a:avLst/>
          </a:prstGeom>
        </p:spPr>
      </p:pic>
    </p:spTree>
    <p:extLst>
      <p:ext uri="{BB962C8B-B14F-4D97-AF65-F5344CB8AC3E}">
        <p14:creationId xmlns:p14="http://schemas.microsoft.com/office/powerpoint/2010/main" val="233234431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clickEffect">
                                  <p:stCondLst>
                                    <p:cond delay="0"/>
                                  </p:stCondLst>
                                  <p:childTnLst>
                                    <p:animEffect transition="out" filter="barn(outVertical)">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Rectangle: Rounded Corners 14">
            <a:extLst>
              <a:ext uri="{FF2B5EF4-FFF2-40B4-BE49-F238E27FC236}">
                <a16:creationId xmlns:a16="http://schemas.microsoft.com/office/drawing/2014/main" id="{85447BF9-F9A2-0D42-268A-EA0DD5E28BE7}"/>
              </a:ext>
            </a:extLst>
          </p:cNvPr>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Là nền tảng tạo ra các loại máy móc.</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6" name="Rectangle: Rounded Corners 15">
            <a:extLst>
              <a:ext uri="{FF2B5EF4-FFF2-40B4-BE49-F238E27FC236}">
                <a16:creationId xmlns:a16="http://schemas.microsoft.com/office/drawing/2014/main" id="{F0496C0A-5B92-2E1B-76FF-1343DFF6494C}"/>
              </a:ext>
            </a:extLst>
          </p:cNvPr>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C.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con người có thể nói chuyện với nhau dù ở cách </a:t>
            </a:r>
            <a:r>
              <a:rPr lang="nl-NL"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xa.</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8FB873D6-8E91-6BA8-3DA3-B049A6C9C392}"/>
              </a:ext>
            </a:extLst>
          </p:cNvPr>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3800">
                <a:solidFill>
                  <a:prstClr val="black"/>
                </a:solidFill>
                <a:latin typeface="Arial" panose="020B0604020202020204" pitchFamily="34" charset="0"/>
                <a:cs typeface="Arial" panose="020B0604020202020204" pitchFamily="34" charset="0"/>
              </a:rPr>
              <a:t>B.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chiếu sáng.</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8" name="Rectangle: Rounded Corners 17">
            <a:extLst>
              <a:ext uri="{FF2B5EF4-FFF2-40B4-BE49-F238E27FC236}">
                <a16:creationId xmlns:a16="http://schemas.microsoft.com/office/drawing/2014/main" id="{D94B37FE-0EB3-2990-79ED-D7B68D16873B}"/>
              </a:ext>
            </a:extLst>
          </p:cNvPr>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D.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con người di chuyển một quãng đường rất xa. </a:t>
            </a:r>
            <a:endParaRPr lang="en-US" sz="3800">
              <a:latin typeface="Arial" panose="020B0604020202020204" pitchFamily="34" charset="0"/>
              <a:ea typeface="SimSun" panose="02010600030101010101" pitchFamily="2" charset="-122"/>
              <a:cs typeface="Arial" panose="020B0604020202020204" pitchFamily="34" charset="0"/>
            </a:endParaRPr>
          </a:p>
        </p:txBody>
      </p:sp>
      <p:pic>
        <p:nvPicPr>
          <p:cNvPr id="19" name="Picture 2">
            <a:hlinkClick r:id="rId7" action="ppaction://hlinksldjump"/>
            <a:extLst>
              <a:ext uri="{FF2B5EF4-FFF2-40B4-BE49-F238E27FC236}">
                <a16:creationId xmlns:a16="http://schemas.microsoft.com/office/drawing/2014/main" id="{DA18BAD8-7A9F-5E63-C53C-35920D2711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31019" y="8953500"/>
            <a:ext cx="1325880" cy="1325880"/>
          </a:xfrm>
          <a:prstGeom prst="rect">
            <a:avLst/>
          </a:prstGeom>
        </p:spPr>
      </p:pic>
      <p:grpSp>
        <p:nvGrpSpPr>
          <p:cNvPr id="8" name="Group 7"/>
          <p:cNvGrpSpPr/>
          <p:nvPr/>
        </p:nvGrpSpPr>
        <p:grpSpPr>
          <a:xfrm>
            <a:off x="1833378" y="671572"/>
            <a:ext cx="14621246" cy="3194258"/>
            <a:chOff x="1833378" y="671572"/>
            <a:chExt cx="14621246" cy="3194258"/>
          </a:xfrm>
        </p:grpSpPr>
        <p:sp>
          <p:nvSpPr>
            <p:cNvPr id="14" name="Rectangle: Rounded Corners 13">
              <a:extLst>
                <a:ext uri="{FF2B5EF4-FFF2-40B4-BE49-F238E27FC236}">
                  <a16:creationId xmlns:a16="http://schemas.microsoft.com/office/drawing/2014/main" id="{33EB3462-5BD4-372A-E731-9D8CD845C781}"/>
                </a:ext>
              </a:extLst>
            </p:cNvPr>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6600" noProof="1">
                <a:solidFill>
                  <a:prstClr val="black"/>
                </a:solidFill>
                <a:latin typeface="Arial" panose="020B0604020202020204" pitchFamily="34" charset="0"/>
                <a:cs typeface="Arial" panose="020B0604020202020204" pitchFamily="34" charset="0"/>
              </a:endParaRPr>
            </a:p>
          </p:txBody>
        </p:sp>
        <p:sp>
          <p:nvSpPr>
            <p:cNvPr id="20" name="Rectangle 19"/>
            <p:cNvSpPr/>
            <p:nvPr/>
          </p:nvSpPr>
          <p:spPr>
            <a:xfrm>
              <a:off x="2490960" y="1257300"/>
              <a:ext cx="8839200" cy="2123658"/>
            </a:xfrm>
            <a:prstGeom prst="rect">
              <a:avLst/>
            </a:prstGeom>
          </p:spPr>
          <p:txBody>
            <a:bodyPr wrap="square">
              <a:spAutoFit/>
            </a:bodyPr>
            <a:lstStyle/>
            <a:p>
              <a:pPr algn="just">
                <a:lnSpc>
                  <a:spcPct val="150000"/>
                </a:lnSpc>
                <a:spcAft>
                  <a:spcPts val="1000"/>
                </a:spcAft>
              </a:pPr>
              <a:r>
                <a:rPr lang="nl-NL" sz="4400" b="1">
                  <a:latin typeface="Arial" panose="020B0604020202020204" pitchFamily="34" charset="0"/>
                  <a:ea typeface="SimSun" panose="02010600030101010101" pitchFamily="2" charset="-122"/>
                  <a:cs typeface="Arial" panose="020B0604020202020204" pitchFamily="34" charset="0"/>
                </a:rPr>
                <a:t>Câu 1:</a:t>
              </a:r>
              <a:r>
                <a:rPr lang="nl-NL" sz="4400">
                  <a:latin typeface="Arial" panose="020B0604020202020204" pitchFamily="34" charset="0"/>
                  <a:ea typeface="SimSun" panose="02010600030101010101" pitchFamily="2" charset="-122"/>
                  <a:cs typeface="Arial" panose="020B0604020202020204" pitchFamily="34" charset="0"/>
                </a:rPr>
                <a:t> Sáng chế trong hình dưới đây có vai trò gì?</a:t>
              </a:r>
              <a:endParaRPr lang="en-US" sz="4400">
                <a:latin typeface="Arial" panose="020B0604020202020204" pitchFamily="34" charset="0"/>
                <a:ea typeface="SimSun" panose="02010600030101010101" pitchFamily="2" charset="-122"/>
                <a:cs typeface="Arial" panose="020B0604020202020204" pitchFamily="34" charset="0"/>
              </a:endParaRPr>
            </a:p>
          </p:txBody>
        </p:sp>
        <p:pic>
          <p:nvPicPr>
            <p:cNvPr id="21" name="Picture 20" descr="Phone Clipart Black White Images - Free Download on Freepik"/>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42077" y="1087953"/>
              <a:ext cx="4031323" cy="2450504"/>
            </a:xfrm>
            <a:prstGeom prst="rect">
              <a:avLst/>
            </a:prstGeom>
            <a:noFill/>
            <a:ln>
              <a:noFill/>
            </a:ln>
          </p:spPr>
        </p:pic>
      </p:grpSp>
    </p:spTree>
    <p:extLst>
      <p:ext uri="{BB962C8B-B14F-4D97-AF65-F5344CB8AC3E}">
        <p14:creationId xmlns:p14="http://schemas.microsoft.com/office/powerpoint/2010/main" val="197037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5"/>
                                        </p:tgtEl>
                                        <p:attrNameLst>
                                          <p:attrName>fillcolor</p:attrName>
                                        </p:attrNameLst>
                                      </p:cBhvr>
                                      <p:to>
                                        <a:srgbClr val="D99694"/>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D99694"/>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6"/>
                                        </p:tgtEl>
                                        <p:attrNameLst>
                                          <p:attrName>fillcolor</p:attrName>
                                        </p:attrNameLst>
                                      </p:cBhvr>
                                      <p:to>
                                        <a:srgbClr val="92D050"/>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D99694"/>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Rectangle: Rounded Corners 14">
            <a:extLst>
              <a:ext uri="{FF2B5EF4-FFF2-40B4-BE49-F238E27FC236}">
                <a16:creationId xmlns:a16="http://schemas.microsoft.com/office/drawing/2014/main" id="{85447BF9-F9A2-0D42-268A-EA0DD5E28BE7}"/>
              </a:ext>
            </a:extLst>
          </p:cNvPr>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Là nền tảng tạo ra các loại máy móc.</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6" name="Rectangle: Rounded Corners 15">
            <a:extLst>
              <a:ext uri="{FF2B5EF4-FFF2-40B4-BE49-F238E27FC236}">
                <a16:creationId xmlns:a16="http://schemas.microsoft.com/office/drawing/2014/main" id="{F0496C0A-5B92-2E1B-76FF-1343DFF6494C}"/>
              </a:ext>
            </a:extLst>
          </p:cNvPr>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C.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con người có thể nói chuyện với nhau dù ở cách xa.</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8FB873D6-8E91-6BA8-3DA3-B049A6C9C392}"/>
              </a:ext>
            </a:extLst>
          </p:cNvPr>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3800">
                <a:solidFill>
                  <a:prstClr val="black"/>
                </a:solidFill>
                <a:latin typeface="Arial" panose="020B0604020202020204" pitchFamily="34" charset="0"/>
                <a:cs typeface="Arial" panose="020B0604020202020204" pitchFamily="34" charset="0"/>
              </a:rPr>
              <a:t>B.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chiếu sáng.</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8" name="Rectangle: Rounded Corners 17">
            <a:extLst>
              <a:ext uri="{FF2B5EF4-FFF2-40B4-BE49-F238E27FC236}">
                <a16:creationId xmlns:a16="http://schemas.microsoft.com/office/drawing/2014/main" id="{D94B37FE-0EB3-2990-79ED-D7B68D16873B}"/>
              </a:ext>
            </a:extLst>
          </p:cNvPr>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D.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con người di chuyển một quãng đường rất xa. </a:t>
            </a:r>
            <a:endParaRPr lang="en-US" sz="3800">
              <a:latin typeface="Arial" panose="020B0604020202020204" pitchFamily="34" charset="0"/>
              <a:ea typeface="SimSun" panose="02010600030101010101" pitchFamily="2" charset="-122"/>
              <a:cs typeface="Arial" panose="020B0604020202020204" pitchFamily="34" charset="0"/>
            </a:endParaRPr>
          </a:p>
        </p:txBody>
      </p:sp>
      <p:pic>
        <p:nvPicPr>
          <p:cNvPr id="19" name="Picture 2">
            <a:hlinkClick r:id="rId7" action="ppaction://hlinksldjump"/>
            <a:extLst>
              <a:ext uri="{FF2B5EF4-FFF2-40B4-BE49-F238E27FC236}">
                <a16:creationId xmlns:a16="http://schemas.microsoft.com/office/drawing/2014/main" id="{DA18BAD8-7A9F-5E63-C53C-35920D2711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31019" y="8953500"/>
            <a:ext cx="1325880" cy="1325880"/>
          </a:xfrm>
          <a:prstGeom prst="rect">
            <a:avLst/>
          </a:prstGeom>
        </p:spPr>
      </p:pic>
      <p:grpSp>
        <p:nvGrpSpPr>
          <p:cNvPr id="9" name="Group 8"/>
          <p:cNvGrpSpPr/>
          <p:nvPr/>
        </p:nvGrpSpPr>
        <p:grpSpPr>
          <a:xfrm>
            <a:off x="1833378" y="671572"/>
            <a:ext cx="14621246" cy="3194258"/>
            <a:chOff x="1833378" y="671572"/>
            <a:chExt cx="14621246" cy="3194258"/>
          </a:xfrm>
        </p:grpSpPr>
        <p:sp>
          <p:nvSpPr>
            <p:cNvPr id="14" name="Rectangle: Rounded Corners 13">
              <a:extLst>
                <a:ext uri="{FF2B5EF4-FFF2-40B4-BE49-F238E27FC236}">
                  <a16:creationId xmlns:a16="http://schemas.microsoft.com/office/drawing/2014/main" id="{33EB3462-5BD4-372A-E731-9D8CD845C781}"/>
                </a:ext>
              </a:extLst>
            </p:cNvPr>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6600" noProof="1">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2490960" y="1257300"/>
              <a:ext cx="8839200" cy="1998176"/>
            </a:xfrm>
            <a:prstGeom prst="rect">
              <a:avLst/>
            </a:prstGeom>
          </p:spPr>
          <p:txBody>
            <a:bodyPr wrap="square">
              <a:spAutoFit/>
            </a:bodyPr>
            <a:lstStyle/>
            <a:p>
              <a:pPr algn="just">
                <a:lnSpc>
                  <a:spcPct val="150000"/>
                </a:lnSpc>
              </a:pPr>
              <a:r>
                <a:rPr lang="nl-NL" sz="4400" b="1">
                  <a:latin typeface="Arial" panose="020B0604020202020204" pitchFamily="34" charset="0"/>
                  <a:ea typeface="SimSun" panose="02010600030101010101" pitchFamily="2" charset="-122"/>
                  <a:cs typeface="Arial" panose="020B0604020202020204" pitchFamily="34" charset="0"/>
                </a:rPr>
                <a:t>Câu </a:t>
              </a:r>
              <a:r>
                <a:rPr lang="nl-NL" sz="4400" b="1" smtClean="0">
                  <a:latin typeface="Arial" panose="020B0604020202020204" pitchFamily="34" charset="0"/>
                  <a:ea typeface="SimSun" panose="02010600030101010101" pitchFamily="2" charset="-122"/>
                  <a:cs typeface="Arial" panose="020B0604020202020204" pitchFamily="34" charset="0"/>
                </a:rPr>
                <a:t>2:</a:t>
              </a:r>
              <a:r>
                <a:rPr lang="nl-NL" sz="4400" smtClean="0">
                  <a:latin typeface="Arial" panose="020B0604020202020204" pitchFamily="34" charset="0"/>
                  <a:ea typeface="SimSun" panose="02010600030101010101" pitchFamily="2" charset="-122"/>
                  <a:cs typeface="Arial" panose="020B0604020202020204" pitchFamily="34" charset="0"/>
                </a:rPr>
                <a:t> </a:t>
              </a:r>
              <a:r>
                <a:rPr lang="nl-NL" sz="4400">
                  <a:latin typeface="Arial" panose="020B0604020202020204" pitchFamily="34" charset="0"/>
                  <a:cs typeface="Arial" panose="020B0604020202020204" pitchFamily="34" charset="0"/>
                </a:rPr>
                <a:t>Sáng chế trong hình dưới đây có vai trò gì? </a:t>
              </a:r>
              <a:endParaRPr lang="en-US" sz="4400">
                <a:latin typeface="Arial" panose="020B0604020202020204" pitchFamily="34" charset="0"/>
                <a:cs typeface="Arial" panose="020B0604020202020204" pitchFamily="34" charset="0"/>
              </a:endParaRPr>
            </a:p>
          </p:txBody>
        </p:sp>
        <p:pic>
          <p:nvPicPr>
            <p:cNvPr id="22" name="Picture 21" descr="Ai là người đã phát minh ra máy hơi nước năm 1784? - Bạn Cần Biế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82400" y="1017503"/>
              <a:ext cx="4244366" cy="2525797"/>
            </a:xfrm>
            <a:prstGeom prst="rect">
              <a:avLst/>
            </a:prstGeom>
            <a:noFill/>
            <a:ln>
              <a:noFill/>
            </a:ln>
          </p:spPr>
        </p:pic>
      </p:grpSp>
    </p:spTree>
    <p:extLst>
      <p:ext uri="{BB962C8B-B14F-4D97-AF65-F5344CB8AC3E}">
        <p14:creationId xmlns:p14="http://schemas.microsoft.com/office/powerpoint/2010/main" val="519636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D99694"/>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6"/>
                                        </p:tgtEl>
                                        <p:attrNameLst>
                                          <p:attrName>fillcolor</p:attrName>
                                        </p:attrNameLst>
                                      </p:cBhvr>
                                      <p:to>
                                        <a:srgbClr val="D99694"/>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D99694"/>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3"/>
                </a:ext>
              </a:extLst>
            </a:blip>
            <a:stretch>
              <a:fillRect r="-56950" b="-92760"/>
            </a:stretch>
          </a:blipFill>
        </p:spPr>
      </p:sp>
      <p:grpSp>
        <p:nvGrpSpPr>
          <p:cNvPr id="3" name="Group 2"/>
          <p:cNvGrpSpPr/>
          <p:nvPr/>
        </p:nvGrpSpPr>
        <p:grpSpPr>
          <a:xfrm>
            <a:off x="838200" y="876300"/>
            <a:ext cx="12314082" cy="7366248"/>
            <a:chOff x="563718" y="2247900"/>
            <a:chExt cx="12314082" cy="7366248"/>
          </a:xfrm>
        </p:grpSpPr>
        <p:grpSp>
          <p:nvGrpSpPr>
            <p:cNvPr id="8" name="Group 7"/>
            <p:cNvGrpSpPr/>
            <p:nvPr/>
          </p:nvGrpSpPr>
          <p:grpSpPr>
            <a:xfrm>
              <a:off x="563718" y="2247900"/>
              <a:ext cx="12314082" cy="7366248"/>
              <a:chOff x="1237998" y="1943101"/>
              <a:chExt cx="12314082" cy="7366248"/>
            </a:xfrm>
          </p:grpSpPr>
          <p:sp>
            <p:nvSpPr>
              <p:cNvPr id="7" name="Rectangle 6"/>
              <p:cNvSpPr/>
              <p:nvPr/>
            </p:nvSpPr>
            <p:spPr>
              <a:xfrm>
                <a:off x="1752600" y="1943101"/>
                <a:ext cx="11799480" cy="7366248"/>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p:cNvSpPr/>
              <p:nvPr/>
            </p:nvSpPr>
            <p:spPr>
              <a:xfrm>
                <a:off x="1237998" y="6718548"/>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sp>
            <p:nvSpPr>
              <p:cNvPr id="15" name="Freeform 6"/>
              <p:cNvSpPr/>
              <p:nvPr/>
            </p:nvSpPr>
            <p:spPr>
              <a:xfrm>
                <a:off x="1237998" y="7591676"/>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sp>
            <p:nvSpPr>
              <p:cNvPr id="16" name="Freeform 6"/>
              <p:cNvSpPr/>
              <p:nvPr/>
            </p:nvSpPr>
            <p:spPr>
              <a:xfrm>
                <a:off x="1237998" y="8464804"/>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grpSp>
        <p:sp>
          <p:nvSpPr>
            <p:cNvPr id="12" name="Freeform 6"/>
            <p:cNvSpPr/>
            <p:nvPr/>
          </p:nvSpPr>
          <p:spPr>
            <a:xfrm>
              <a:off x="563718" y="4403963"/>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sp>
          <p:nvSpPr>
            <p:cNvPr id="14" name="Freeform 6"/>
            <p:cNvSpPr/>
            <p:nvPr/>
          </p:nvSpPr>
          <p:spPr>
            <a:xfrm>
              <a:off x="563718" y="5277091"/>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sp>
          <p:nvSpPr>
            <p:cNvPr id="17" name="Freeform 6"/>
            <p:cNvSpPr/>
            <p:nvPr/>
          </p:nvSpPr>
          <p:spPr>
            <a:xfrm>
              <a:off x="563718" y="6150219"/>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sp>
          <p:nvSpPr>
            <p:cNvPr id="19" name="Freeform 6"/>
            <p:cNvSpPr/>
            <p:nvPr/>
          </p:nvSpPr>
          <p:spPr>
            <a:xfrm>
              <a:off x="563718" y="2657707"/>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sp>
          <p:nvSpPr>
            <p:cNvPr id="20" name="Freeform 6"/>
            <p:cNvSpPr/>
            <p:nvPr/>
          </p:nvSpPr>
          <p:spPr>
            <a:xfrm>
              <a:off x="563718" y="3530835"/>
              <a:ext cx="1029204" cy="679457"/>
            </a:xfrm>
            <a:custGeom>
              <a:avLst/>
              <a:gdLst/>
              <a:ahLst/>
              <a:cxnLst/>
              <a:rect l="l" t="t" r="r" b="b"/>
              <a:pathLst>
                <a:path w="1372272" h="905942">
                  <a:moveTo>
                    <a:pt x="0" y="0"/>
                  </a:moveTo>
                  <a:lnTo>
                    <a:pt x="1372272" y="0"/>
                  </a:lnTo>
                  <a:lnTo>
                    <a:pt x="1372272" y="905942"/>
                  </a:lnTo>
                  <a:lnTo>
                    <a:pt x="0" y="905942"/>
                  </a:lnTo>
                  <a:lnTo>
                    <a:pt x="0" y="0"/>
                  </a:lnTo>
                  <a:close/>
                </a:path>
              </a:pathLst>
            </a:custGeom>
            <a:blipFill>
              <a:blip r:embed="rId4">
                <a:extLst>
                  <a:ext uri="{96DAC541-7B7A-43D3-8B79-37D633B846F1}">
                    <asvg:svgBlip xmlns="" xmlns:asvg="http://schemas.microsoft.com/office/drawing/2016/SVG/main" r:embed="rId7"/>
                  </a:ext>
                </a:extLst>
              </a:blip>
              <a:stretch>
                <a:fillRect b="-413473"/>
              </a:stretch>
            </a:blipFill>
          </p:spPr>
        </p:sp>
      </p:grpSp>
      <p:sp>
        <p:nvSpPr>
          <p:cNvPr id="21" name="Freeform 4"/>
          <p:cNvSpPr/>
          <p:nvPr/>
        </p:nvSpPr>
        <p:spPr>
          <a:xfrm>
            <a:off x="14013423" y="3162300"/>
            <a:ext cx="3286014" cy="6917923"/>
          </a:xfrm>
          <a:custGeom>
            <a:avLst/>
            <a:gdLst/>
            <a:ahLst/>
            <a:cxnLst/>
            <a:rect l="l" t="t" r="r" b="b"/>
            <a:pathLst>
              <a:path w="2218932" h="4671435">
                <a:moveTo>
                  <a:pt x="0" y="0"/>
                </a:moveTo>
                <a:lnTo>
                  <a:pt x="2218932" y="0"/>
                </a:lnTo>
                <a:lnTo>
                  <a:pt x="2218932" y="4671435"/>
                </a:lnTo>
                <a:lnTo>
                  <a:pt x="0" y="4671435"/>
                </a:lnTo>
                <a:lnTo>
                  <a:pt x="0" y="0"/>
                </a:lnTo>
                <a:close/>
              </a:path>
            </a:pathLst>
          </a:custGeom>
          <a:blipFill>
            <a:blip r:embed="rId8"/>
            <a:stretch>
              <a:fillRect/>
            </a:stretch>
          </a:blipFill>
        </p:spPr>
      </p:sp>
      <p:sp>
        <p:nvSpPr>
          <p:cNvPr id="18" name="Rectangle 17"/>
          <p:cNvSpPr/>
          <p:nvPr/>
        </p:nvSpPr>
        <p:spPr>
          <a:xfrm>
            <a:off x="2290143" y="1527825"/>
            <a:ext cx="10439400" cy="6063198"/>
          </a:xfrm>
          <a:prstGeom prst="rect">
            <a:avLst/>
          </a:prstGeom>
        </p:spPr>
        <p:txBody>
          <a:bodyPr wrap="square">
            <a:spAutoFit/>
          </a:bodyPr>
          <a:lstStyle/>
          <a:p>
            <a:pPr marL="571500" indent="-571500" algn="just">
              <a:lnSpc>
                <a:spcPct val="150000"/>
              </a:lnSpc>
              <a:spcAft>
                <a:spcPts val="1200"/>
              </a:spcAft>
              <a:buFont typeface="Wingdings" panose="05000000000000000000" pitchFamily="2" charset="2"/>
              <a:buChar char="§"/>
            </a:pPr>
            <a:r>
              <a:rPr lang="en-SG" sz="3600">
                <a:latin typeface="Arial" panose="020B0604020202020204" pitchFamily="34" charset="0"/>
                <a:cs typeface="Arial" panose="020B0604020202020204" pitchFamily="34" charset="0"/>
              </a:rPr>
              <a:t>M</a:t>
            </a:r>
            <a:r>
              <a:rPr lang="en-SG" sz="3600" smtClean="0">
                <a:latin typeface="Arial" panose="020B0604020202020204" pitchFamily="34" charset="0"/>
                <a:cs typeface="Arial" panose="020B0604020202020204" pitchFamily="34" charset="0"/>
              </a:rPr>
              <a:t>ột </a:t>
            </a:r>
            <a:r>
              <a:rPr lang="en-SG" sz="3600">
                <a:latin typeface="Arial" panose="020B0604020202020204" pitchFamily="34" charset="0"/>
                <a:cs typeface="Arial" panose="020B0604020202020204" pitchFamily="34" charset="0"/>
              </a:rPr>
              <a:t>chiếc hộp bên trong chứa các sản phẩm công nghệ/sáng chế (cuộn giấy vệ sinh/điện thoại/bút chì/bóng đèn,...) và có khoét lỗ phía trên để </a:t>
            </a:r>
            <a:r>
              <a:rPr lang="en-SG" sz="3600" smtClean="0">
                <a:latin typeface="Arial" panose="020B0604020202020204" pitchFamily="34" charset="0"/>
                <a:cs typeface="Arial" panose="020B0604020202020204" pitchFamily="34" charset="0"/>
              </a:rPr>
              <a:t>có </a:t>
            </a:r>
            <a:r>
              <a:rPr lang="en-SG" sz="3600">
                <a:latin typeface="Arial" panose="020B0604020202020204" pitchFamily="34" charset="0"/>
                <a:cs typeface="Arial" panose="020B0604020202020204" pitchFamily="34" charset="0"/>
              </a:rPr>
              <a:t>thể luồn tay qua. </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1200"/>
              </a:spcAft>
              <a:buFont typeface="Wingdings" panose="05000000000000000000" pitchFamily="2" charset="2"/>
              <a:buChar char="§"/>
            </a:pPr>
            <a:r>
              <a:rPr lang="en-SG" sz="3600" smtClean="0">
                <a:latin typeface="Arial" panose="020B0604020202020204" pitchFamily="34" charset="0"/>
                <a:cs typeface="Arial" panose="020B0604020202020204" pitchFamily="34" charset="0"/>
              </a:rPr>
              <a:t>Học sinh giơ </a:t>
            </a:r>
            <a:r>
              <a:rPr lang="en-SG" sz="3600">
                <a:latin typeface="Arial" panose="020B0604020202020204" pitchFamily="34" charset="0"/>
                <a:cs typeface="Arial" panose="020B0604020202020204" pitchFamily="34" charset="0"/>
              </a:rPr>
              <a:t>tay lên bục giảng, thò tay qua hộp (không nhìn), sờ vào đồ vật bí ẩn được giấu bên trong và đoán đó </a:t>
            </a:r>
            <a:r>
              <a:rPr lang="en-SG" sz="3600" smtClean="0">
                <a:latin typeface="Arial" panose="020B0604020202020204" pitchFamily="34" charset="0"/>
                <a:cs typeface="Arial" panose="020B0604020202020204" pitchFamily="34" charset="0"/>
              </a:rPr>
              <a:t>là gì</a:t>
            </a:r>
            <a:r>
              <a:rPr lang="en-SG"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029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1"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Rectangle: Rounded Corners 14">
            <a:extLst>
              <a:ext uri="{FF2B5EF4-FFF2-40B4-BE49-F238E27FC236}">
                <a16:creationId xmlns:a16="http://schemas.microsoft.com/office/drawing/2014/main" id="{85447BF9-F9A2-0D42-268A-EA0DD5E28BE7}"/>
              </a:ext>
            </a:extLst>
          </p:cNvPr>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3800">
                <a:solidFill>
                  <a:prstClr val="black"/>
                </a:solidFill>
                <a:latin typeface="Arial" panose="020B0604020202020204" pitchFamily="34" charset="0"/>
                <a:cs typeface="Arial" panose="020B0604020202020204" pitchFamily="34" charset="0"/>
              </a:rPr>
              <a:t>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Là nền tảng tạo ra các loại máy móc.</a:t>
            </a:r>
            <a:endParaRPr lang="en-US" sz="3800">
              <a:solidFill>
                <a:prstClr val="black"/>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F0496C0A-5B92-2E1B-76FF-1343DFF6494C}"/>
              </a:ext>
            </a:extLst>
          </p:cNvPr>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C.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con người có thể nói chuyện với nhau dù ở cách xa.</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8FB873D6-8E91-6BA8-3DA3-B049A6C9C392}"/>
              </a:ext>
            </a:extLst>
          </p:cNvPr>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3800">
                <a:solidFill>
                  <a:prstClr val="black"/>
                </a:solidFill>
                <a:latin typeface="Arial" panose="020B0604020202020204" pitchFamily="34" charset="0"/>
                <a:cs typeface="Arial" panose="020B0604020202020204" pitchFamily="34" charset="0"/>
              </a:rPr>
              <a:t>B.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chiếu sáng.</a:t>
            </a:r>
            <a:endParaRPr lang="en-US" sz="3800">
              <a:latin typeface="Arial" panose="020B0604020202020204" pitchFamily="34" charset="0"/>
              <a:ea typeface="SimSun" panose="02010600030101010101" pitchFamily="2" charset="-122"/>
              <a:cs typeface="Arial" panose="020B0604020202020204" pitchFamily="34" charset="0"/>
            </a:endParaRPr>
          </a:p>
        </p:txBody>
      </p:sp>
      <p:sp>
        <p:nvSpPr>
          <p:cNvPr id="18" name="Rectangle: Rounded Corners 17">
            <a:extLst>
              <a:ext uri="{FF2B5EF4-FFF2-40B4-BE49-F238E27FC236}">
                <a16:creationId xmlns:a16="http://schemas.microsoft.com/office/drawing/2014/main" id="{D94B37FE-0EB3-2990-79ED-D7B68D16873B}"/>
              </a:ext>
            </a:extLst>
          </p:cNvPr>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3800">
                <a:solidFill>
                  <a:prstClr val="black"/>
                </a:solidFill>
                <a:latin typeface="Arial" panose="020B0604020202020204" pitchFamily="34" charset="0"/>
                <a:cs typeface="Arial" panose="020B0604020202020204" pitchFamily="34" charset="0"/>
              </a:rPr>
              <a:t>D.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Giúp con người di chuyển một quãng đường rất xa. </a:t>
            </a:r>
            <a:endParaRPr lang="en-US" sz="3800">
              <a:latin typeface="Arial" panose="020B0604020202020204" pitchFamily="34" charset="0"/>
              <a:ea typeface="SimSun" panose="02010600030101010101" pitchFamily="2" charset="-122"/>
              <a:cs typeface="Arial" panose="020B0604020202020204" pitchFamily="34" charset="0"/>
            </a:endParaRPr>
          </a:p>
        </p:txBody>
      </p:sp>
      <p:pic>
        <p:nvPicPr>
          <p:cNvPr id="19" name="Picture 2">
            <a:hlinkClick r:id="rId7" action="ppaction://hlinksldjump"/>
            <a:extLst>
              <a:ext uri="{FF2B5EF4-FFF2-40B4-BE49-F238E27FC236}">
                <a16:creationId xmlns:a16="http://schemas.microsoft.com/office/drawing/2014/main" id="{DA18BAD8-7A9F-5E63-C53C-35920D2711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31019" y="8953500"/>
            <a:ext cx="1325880" cy="1325880"/>
          </a:xfrm>
          <a:prstGeom prst="rect">
            <a:avLst/>
          </a:prstGeom>
        </p:spPr>
      </p:pic>
      <p:grpSp>
        <p:nvGrpSpPr>
          <p:cNvPr id="7" name="Group 6"/>
          <p:cNvGrpSpPr/>
          <p:nvPr/>
        </p:nvGrpSpPr>
        <p:grpSpPr>
          <a:xfrm>
            <a:off x="1833378" y="671572"/>
            <a:ext cx="14621246" cy="3194258"/>
            <a:chOff x="1833378" y="671572"/>
            <a:chExt cx="14621246" cy="3194258"/>
          </a:xfrm>
        </p:grpSpPr>
        <p:sp>
          <p:nvSpPr>
            <p:cNvPr id="14" name="Rectangle: Rounded Corners 13">
              <a:extLst>
                <a:ext uri="{FF2B5EF4-FFF2-40B4-BE49-F238E27FC236}">
                  <a16:creationId xmlns:a16="http://schemas.microsoft.com/office/drawing/2014/main" id="{33EB3462-5BD4-372A-E731-9D8CD845C781}"/>
                </a:ext>
              </a:extLst>
            </p:cNvPr>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6600" noProof="1">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2490960" y="1257300"/>
              <a:ext cx="8839200" cy="2123658"/>
            </a:xfrm>
            <a:prstGeom prst="rect">
              <a:avLst/>
            </a:prstGeom>
          </p:spPr>
          <p:txBody>
            <a:bodyPr wrap="square">
              <a:spAutoFit/>
            </a:bodyPr>
            <a:lstStyle/>
            <a:p>
              <a:pPr algn="just">
                <a:lnSpc>
                  <a:spcPct val="150000"/>
                </a:lnSpc>
              </a:pPr>
              <a:r>
                <a:rPr lang="nl-NL" sz="4400" b="1">
                  <a:latin typeface="Arial" panose="020B0604020202020204" pitchFamily="34" charset="0"/>
                  <a:ea typeface="SimSun" panose="02010600030101010101" pitchFamily="2" charset="-122"/>
                  <a:cs typeface="Arial" panose="020B0604020202020204" pitchFamily="34" charset="0"/>
                </a:rPr>
                <a:t>Câu </a:t>
              </a:r>
              <a:r>
                <a:rPr lang="nl-NL" sz="4400" b="1" smtClean="0">
                  <a:latin typeface="Arial" panose="020B0604020202020204" pitchFamily="34" charset="0"/>
                  <a:ea typeface="SimSun" panose="02010600030101010101" pitchFamily="2" charset="-122"/>
                  <a:cs typeface="Arial" panose="020B0604020202020204" pitchFamily="34" charset="0"/>
                </a:rPr>
                <a:t>3:</a:t>
              </a:r>
              <a:r>
                <a:rPr lang="nl-NL" sz="4400" smtClean="0">
                  <a:latin typeface="Arial" panose="020B0604020202020204" pitchFamily="34" charset="0"/>
                  <a:ea typeface="SimSun" panose="02010600030101010101" pitchFamily="2" charset="-122"/>
                  <a:cs typeface="Arial" panose="020B0604020202020204" pitchFamily="34" charset="0"/>
                </a:rPr>
                <a:t> </a:t>
              </a:r>
              <a:r>
                <a:rPr lang="nl-NL" sz="4400">
                  <a:latin typeface="Arial" panose="020B0604020202020204" pitchFamily="34" charset="0"/>
                  <a:cs typeface="Arial" panose="020B0604020202020204" pitchFamily="34" charset="0"/>
                </a:rPr>
                <a:t>Sáng chế trong hình dưới đây có vai trò gì? </a:t>
              </a:r>
              <a:endParaRPr lang="en-US" sz="4400">
                <a:latin typeface="Arial" panose="020B0604020202020204" pitchFamily="34" charset="0"/>
                <a:cs typeface="Arial" panose="020B0604020202020204" pitchFamily="34" charset="0"/>
              </a:endParaRPr>
            </a:p>
          </p:txBody>
        </p:sp>
        <p:pic>
          <p:nvPicPr>
            <p:cNvPr id="20" name="Picture 19" descr="Hình ảnh Máy Bay Chở Khách Trên Hướng Minh Họa Véc Tơ Không Khí Ngoài Trời  Tối Vectơ PNG , Hướng đi, Tắt, Tối PNG và Vector với nền trong suốt để"/>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16267" y="874955"/>
              <a:ext cx="4083723" cy="2888348"/>
            </a:xfrm>
            <a:prstGeom prst="rect">
              <a:avLst/>
            </a:prstGeom>
            <a:noFill/>
            <a:ln>
              <a:noFill/>
            </a:ln>
          </p:spPr>
        </p:pic>
      </p:grpSp>
    </p:spTree>
    <p:extLst>
      <p:ext uri="{BB962C8B-B14F-4D97-AF65-F5344CB8AC3E}">
        <p14:creationId xmlns:p14="http://schemas.microsoft.com/office/powerpoint/2010/main" val="2661285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5"/>
                                        </p:tgtEl>
                                        <p:attrNameLst>
                                          <p:attrName>fillcolor</p:attrName>
                                        </p:attrNameLst>
                                      </p:cBhvr>
                                      <p:to>
                                        <a:srgbClr val="D99694"/>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92D050"/>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6"/>
                                        </p:tgtEl>
                                        <p:attrNameLst>
                                          <p:attrName>fillcolor</p:attrName>
                                        </p:attrNameLst>
                                      </p:cBhvr>
                                      <p:to>
                                        <a:srgbClr val="D99694"/>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92D050"/>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Rectangle: Rounded Corners 14">
            <a:extLst>
              <a:ext uri="{FF2B5EF4-FFF2-40B4-BE49-F238E27FC236}">
                <a16:creationId xmlns:a16="http://schemas.microsoft.com/office/drawing/2014/main" id="{85447BF9-F9A2-0D42-268A-EA0DD5E28BE7}"/>
              </a:ext>
            </a:extLst>
          </p:cNvPr>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A.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Tô-mát Ê-đi-xơn.</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6" name="Rectangle: Rounded Corners 15">
            <a:extLst>
              <a:ext uri="{FF2B5EF4-FFF2-40B4-BE49-F238E27FC236}">
                <a16:creationId xmlns:a16="http://schemas.microsoft.com/office/drawing/2014/main" id="{F0496C0A-5B92-2E1B-76FF-1343DFF6494C}"/>
              </a:ext>
            </a:extLst>
          </p:cNvPr>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C. </a:t>
            </a:r>
            <a:r>
              <a:rPr lang="nl-NL"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Giêm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Oát.</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8FB873D6-8E91-6BA8-3DA3-B049A6C9C392}"/>
              </a:ext>
            </a:extLst>
          </p:cNvPr>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B.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Các Ben.</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8" name="Rectangle: Rounded Corners 17">
            <a:extLst>
              <a:ext uri="{FF2B5EF4-FFF2-40B4-BE49-F238E27FC236}">
                <a16:creationId xmlns:a16="http://schemas.microsoft.com/office/drawing/2014/main" id="{D94B37FE-0EB3-2990-79ED-D7B68D16873B}"/>
              </a:ext>
            </a:extLst>
          </p:cNvPr>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D.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A-lếch-xan-đơ </a:t>
            </a:r>
            <a:endPar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000"/>
              </a:spcAft>
            </a:pPr>
            <a:r>
              <a:rPr lang="en-US" sz="4200" smtClean="0">
                <a:solidFill>
                  <a:srgbClr val="000000"/>
                </a:solidFill>
                <a:latin typeface="Arial" panose="020B0604020202020204" pitchFamily="34" charset="0"/>
                <a:ea typeface="Times New Roman" panose="02020603050405020304" pitchFamily="18" charset="0"/>
                <a:cs typeface="Arial" panose="020B0604020202020204" pitchFamily="34" charset="0"/>
              </a:rPr>
              <a:t>Gra-ham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Beo. </a:t>
            </a:r>
            <a:endParaRPr lang="en-US" sz="4200">
              <a:latin typeface="Arial" panose="020B0604020202020204" pitchFamily="34" charset="0"/>
              <a:ea typeface="SimSun" panose="02010600030101010101" pitchFamily="2" charset="-122"/>
              <a:cs typeface="Arial" panose="020B0604020202020204" pitchFamily="34" charset="0"/>
            </a:endParaRPr>
          </a:p>
        </p:txBody>
      </p:sp>
      <p:pic>
        <p:nvPicPr>
          <p:cNvPr id="19" name="Picture 2">
            <a:hlinkClick r:id="rId7" action="ppaction://hlinksldjump"/>
            <a:extLst>
              <a:ext uri="{FF2B5EF4-FFF2-40B4-BE49-F238E27FC236}">
                <a16:creationId xmlns:a16="http://schemas.microsoft.com/office/drawing/2014/main" id="{DA18BAD8-7A9F-5E63-C53C-35920D2711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31019" y="8953500"/>
            <a:ext cx="1325880" cy="1325880"/>
          </a:xfrm>
          <a:prstGeom prst="rect">
            <a:avLst/>
          </a:prstGeom>
        </p:spPr>
      </p:pic>
      <p:grpSp>
        <p:nvGrpSpPr>
          <p:cNvPr id="8" name="Group 7"/>
          <p:cNvGrpSpPr/>
          <p:nvPr/>
        </p:nvGrpSpPr>
        <p:grpSpPr>
          <a:xfrm>
            <a:off x="1833378" y="671572"/>
            <a:ext cx="14621246" cy="3194258"/>
            <a:chOff x="1833378" y="671572"/>
            <a:chExt cx="14621246" cy="3194258"/>
          </a:xfrm>
        </p:grpSpPr>
        <p:sp>
          <p:nvSpPr>
            <p:cNvPr id="14" name="Rectangle: Rounded Corners 13">
              <a:extLst>
                <a:ext uri="{FF2B5EF4-FFF2-40B4-BE49-F238E27FC236}">
                  <a16:creationId xmlns:a16="http://schemas.microsoft.com/office/drawing/2014/main" id="{33EB3462-5BD4-372A-E731-9D8CD845C781}"/>
                </a:ext>
              </a:extLst>
            </p:cNvPr>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6600" noProof="1">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2490960" y="1257300"/>
              <a:ext cx="8481840" cy="2123658"/>
            </a:xfrm>
            <a:prstGeom prst="rect">
              <a:avLst/>
            </a:prstGeom>
          </p:spPr>
          <p:txBody>
            <a:bodyPr wrap="square">
              <a:spAutoFit/>
            </a:bodyPr>
            <a:lstStyle/>
            <a:p>
              <a:pPr algn="just">
                <a:lnSpc>
                  <a:spcPct val="150000"/>
                </a:lnSpc>
              </a:pPr>
              <a:r>
                <a:rPr lang="nl-NL" sz="4400" b="1">
                  <a:latin typeface="Arial" panose="020B0604020202020204" pitchFamily="34" charset="0"/>
                  <a:ea typeface="SimSun" panose="02010600030101010101" pitchFamily="2" charset="-122"/>
                  <a:cs typeface="Arial" panose="020B0604020202020204" pitchFamily="34" charset="0"/>
                </a:rPr>
                <a:t>Câu </a:t>
              </a:r>
              <a:r>
                <a:rPr lang="nl-NL" sz="4400" b="1" smtClean="0">
                  <a:latin typeface="Arial" panose="020B0604020202020204" pitchFamily="34" charset="0"/>
                  <a:ea typeface="SimSun" panose="02010600030101010101" pitchFamily="2" charset="-122"/>
                  <a:cs typeface="Arial" panose="020B0604020202020204" pitchFamily="34" charset="0"/>
                </a:rPr>
                <a:t>4:</a:t>
              </a:r>
              <a:r>
                <a:rPr lang="nl-NL" sz="4400" smtClean="0">
                  <a:latin typeface="Arial" panose="020B0604020202020204" pitchFamily="34" charset="0"/>
                  <a:ea typeface="SimSun" panose="02010600030101010101" pitchFamily="2" charset="-122"/>
                  <a:cs typeface="Arial" panose="020B0604020202020204" pitchFamily="34" charset="0"/>
                </a:rPr>
                <a:t> </a:t>
              </a:r>
              <a:r>
                <a:rPr lang="nl-NL" sz="4400">
                  <a:latin typeface="Arial" panose="020B0604020202020204" pitchFamily="34" charset="0"/>
                  <a:cs typeface="Arial" panose="020B0604020202020204" pitchFamily="34" charset="0"/>
                </a:rPr>
                <a:t>Sáng chế trong hình dưới đây của nhà sáng chế nào?</a:t>
              </a:r>
              <a:endParaRPr lang="en-US" sz="4400">
                <a:latin typeface="Arial" panose="020B0604020202020204" pitchFamily="34" charset="0"/>
                <a:cs typeface="Arial" panose="020B0604020202020204" pitchFamily="34" charset="0"/>
              </a:endParaRPr>
            </a:p>
          </p:txBody>
        </p:sp>
        <p:pic>
          <p:nvPicPr>
            <p:cNvPr id="20" name="Picture 19"/>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25200" y="1191042"/>
              <a:ext cx="4876800" cy="2123658"/>
            </a:xfrm>
            <a:prstGeom prst="rect">
              <a:avLst/>
            </a:prstGeom>
            <a:noFill/>
            <a:ln>
              <a:noFill/>
            </a:ln>
          </p:spPr>
        </p:pic>
      </p:grpSp>
    </p:spTree>
    <p:extLst>
      <p:ext uri="{BB962C8B-B14F-4D97-AF65-F5344CB8AC3E}">
        <p14:creationId xmlns:p14="http://schemas.microsoft.com/office/powerpoint/2010/main" val="1705015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D99694"/>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6"/>
                                        </p:tgtEl>
                                        <p:attrNameLst>
                                          <p:attrName>fillcolor</p:attrName>
                                        </p:attrNameLst>
                                      </p:cBhvr>
                                      <p:to>
                                        <a:srgbClr val="D99694"/>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D99694"/>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Rectangle: Rounded Corners 14">
            <a:extLst>
              <a:ext uri="{FF2B5EF4-FFF2-40B4-BE49-F238E27FC236}">
                <a16:creationId xmlns:a16="http://schemas.microsoft.com/office/drawing/2014/main" id="{85447BF9-F9A2-0D42-268A-EA0DD5E28BE7}"/>
              </a:ext>
            </a:extLst>
          </p:cNvPr>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A.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Các Ben.</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6" name="Rectangle: Rounded Corners 15">
            <a:extLst>
              <a:ext uri="{FF2B5EF4-FFF2-40B4-BE49-F238E27FC236}">
                <a16:creationId xmlns:a16="http://schemas.microsoft.com/office/drawing/2014/main" id="{F0496C0A-5B92-2E1B-76FF-1343DFF6494C}"/>
              </a:ext>
            </a:extLst>
          </p:cNvPr>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C.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Giêm Oát.</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8FB873D6-8E91-6BA8-3DA3-B049A6C9C392}"/>
              </a:ext>
            </a:extLst>
          </p:cNvPr>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rPr>
              <a:t>B.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A-lếch-xan-đơ </a:t>
            </a:r>
          </a:p>
          <a:p>
            <a:pPr algn="ctr">
              <a:lnSpc>
                <a:spcPct val="150000"/>
              </a:lnSpc>
              <a:spcAft>
                <a:spcPts val="1000"/>
              </a:spcAft>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Gra-ham Beo. </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8" name="Rectangle: Rounded Corners 17">
            <a:extLst>
              <a:ext uri="{FF2B5EF4-FFF2-40B4-BE49-F238E27FC236}">
                <a16:creationId xmlns:a16="http://schemas.microsoft.com/office/drawing/2014/main" id="{D94B37FE-0EB3-2990-79ED-D7B68D16873B}"/>
              </a:ext>
            </a:extLst>
          </p:cNvPr>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rPr>
              <a:t>D.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Tô-mát Ê-đi-xơn.</a:t>
            </a:r>
            <a:endParaRPr lang="en-US" sz="4200">
              <a:latin typeface="Arial" panose="020B0604020202020204" pitchFamily="34" charset="0"/>
              <a:ea typeface="SimSun" panose="02010600030101010101" pitchFamily="2" charset="-122"/>
              <a:cs typeface="Arial" panose="020B0604020202020204" pitchFamily="34" charset="0"/>
            </a:endParaRPr>
          </a:p>
        </p:txBody>
      </p:sp>
      <p:pic>
        <p:nvPicPr>
          <p:cNvPr id="19" name="Picture 2">
            <a:hlinkClick r:id="rId7" action="ppaction://hlinksldjump"/>
            <a:extLst>
              <a:ext uri="{FF2B5EF4-FFF2-40B4-BE49-F238E27FC236}">
                <a16:creationId xmlns:a16="http://schemas.microsoft.com/office/drawing/2014/main" id="{DA18BAD8-7A9F-5E63-C53C-35920D2711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31019" y="8953500"/>
            <a:ext cx="1325880" cy="1325880"/>
          </a:xfrm>
          <a:prstGeom prst="rect">
            <a:avLst/>
          </a:prstGeom>
        </p:spPr>
      </p:pic>
      <p:grpSp>
        <p:nvGrpSpPr>
          <p:cNvPr id="7" name="Group 6"/>
          <p:cNvGrpSpPr/>
          <p:nvPr/>
        </p:nvGrpSpPr>
        <p:grpSpPr>
          <a:xfrm>
            <a:off x="1833378" y="671572"/>
            <a:ext cx="14621246" cy="3194258"/>
            <a:chOff x="1833378" y="671572"/>
            <a:chExt cx="14621246" cy="3194258"/>
          </a:xfrm>
        </p:grpSpPr>
        <p:sp>
          <p:nvSpPr>
            <p:cNvPr id="14" name="Rectangle: Rounded Corners 13">
              <a:extLst>
                <a:ext uri="{FF2B5EF4-FFF2-40B4-BE49-F238E27FC236}">
                  <a16:creationId xmlns:a16="http://schemas.microsoft.com/office/drawing/2014/main" id="{33EB3462-5BD4-372A-E731-9D8CD845C781}"/>
                </a:ext>
              </a:extLst>
            </p:cNvPr>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6600" noProof="1">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2490960" y="1257300"/>
              <a:ext cx="9853440" cy="2123658"/>
            </a:xfrm>
            <a:prstGeom prst="rect">
              <a:avLst/>
            </a:prstGeom>
          </p:spPr>
          <p:txBody>
            <a:bodyPr wrap="square">
              <a:spAutoFit/>
            </a:bodyPr>
            <a:lstStyle/>
            <a:p>
              <a:pPr algn="just">
                <a:lnSpc>
                  <a:spcPct val="150000"/>
                </a:lnSpc>
              </a:pPr>
              <a:r>
                <a:rPr lang="nl-NL" sz="4400" b="1">
                  <a:latin typeface="Arial" panose="020B0604020202020204" pitchFamily="34" charset="0"/>
                  <a:ea typeface="SimSun" panose="02010600030101010101" pitchFamily="2" charset="-122"/>
                  <a:cs typeface="Arial" panose="020B0604020202020204" pitchFamily="34" charset="0"/>
                </a:rPr>
                <a:t>Câu </a:t>
              </a:r>
              <a:r>
                <a:rPr lang="nl-NL" sz="4400" b="1" smtClean="0">
                  <a:latin typeface="Arial" panose="020B0604020202020204" pitchFamily="34" charset="0"/>
                  <a:ea typeface="SimSun" panose="02010600030101010101" pitchFamily="2" charset="-122"/>
                  <a:cs typeface="Arial" panose="020B0604020202020204" pitchFamily="34" charset="0"/>
                </a:rPr>
                <a:t>5:</a:t>
              </a:r>
              <a:r>
                <a:rPr lang="nl-NL" sz="4400" smtClean="0">
                  <a:latin typeface="Arial" panose="020B0604020202020204" pitchFamily="34" charset="0"/>
                  <a:ea typeface="SimSun" panose="02010600030101010101" pitchFamily="2" charset="-122"/>
                  <a:cs typeface="Arial" panose="020B0604020202020204" pitchFamily="34" charset="0"/>
                </a:rPr>
                <a:t> </a:t>
              </a:r>
              <a:r>
                <a:rPr lang="nl-NL" sz="4400">
                  <a:latin typeface="Arial" panose="020B0604020202020204" pitchFamily="34" charset="0"/>
                  <a:cs typeface="Arial" panose="020B0604020202020204" pitchFamily="34" charset="0"/>
                </a:rPr>
                <a:t>Sáng chế trong hình dưới đây của nhà sáng chế nào?</a:t>
              </a:r>
              <a:endParaRPr lang="en-US" sz="4400">
                <a:latin typeface="Arial" panose="020B0604020202020204" pitchFamily="34" charset="0"/>
                <a:cs typeface="Arial" panose="020B0604020202020204" pitchFamily="34" charset="0"/>
              </a:endParaRPr>
            </a:p>
          </p:txBody>
        </p:sp>
        <p:pic>
          <p:nvPicPr>
            <p:cNvPr id="20" name="Picture 19" descr="Picture"/>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42179" y="876300"/>
              <a:ext cx="2274021" cy="2766439"/>
            </a:xfrm>
            <a:prstGeom prst="rect">
              <a:avLst/>
            </a:prstGeom>
            <a:noFill/>
            <a:ln>
              <a:noFill/>
            </a:ln>
          </p:spPr>
        </p:pic>
      </p:grpSp>
    </p:spTree>
    <p:extLst>
      <p:ext uri="{BB962C8B-B14F-4D97-AF65-F5344CB8AC3E}">
        <p14:creationId xmlns:p14="http://schemas.microsoft.com/office/powerpoint/2010/main" val="348775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5"/>
                                        </p:tgtEl>
                                        <p:attrNameLst>
                                          <p:attrName>fillcolor</p:attrName>
                                        </p:attrNameLst>
                                      </p:cBhvr>
                                      <p:to>
                                        <a:srgbClr val="D99694"/>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92D050"/>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6"/>
                                        </p:tgtEl>
                                        <p:attrNameLst>
                                          <p:attrName>fillcolor</p:attrName>
                                        </p:attrNameLst>
                                      </p:cBhvr>
                                      <p:to>
                                        <a:srgbClr val="D99694"/>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D99694"/>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E6DC"/>
        </a:solidFill>
        <a:effectLst/>
      </p:bgPr>
    </p:bg>
    <p:spTree>
      <p:nvGrpSpPr>
        <p:cNvPr id="1" name=""/>
        <p:cNvGrpSpPr/>
        <p:nvPr/>
      </p:nvGrpSpPr>
      <p:grpSpPr>
        <a:xfrm>
          <a:off x="0" y="0"/>
          <a:ext cx="0" cy="0"/>
          <a:chOff x="0" y="0"/>
          <a:chExt cx="0" cy="0"/>
        </a:xfrm>
      </p:grpSpPr>
      <p:sp>
        <p:nvSpPr>
          <p:cNvPr id="2" name="Freeform 2"/>
          <p:cNvSpPr/>
          <p:nvPr/>
        </p:nvSpPr>
        <p:spPr>
          <a:xfrm>
            <a:off x="16950082" y="5143500"/>
            <a:ext cx="1926226" cy="992006"/>
          </a:xfrm>
          <a:custGeom>
            <a:avLst/>
            <a:gdLst/>
            <a:ahLst/>
            <a:cxnLst/>
            <a:rect l="l" t="t" r="r" b="b"/>
            <a:pathLst>
              <a:path w="1926226" h="992006">
                <a:moveTo>
                  <a:pt x="0" y="0"/>
                </a:moveTo>
                <a:lnTo>
                  <a:pt x="1926226" y="0"/>
                </a:lnTo>
                <a:lnTo>
                  <a:pt x="1926226" y="992007"/>
                </a:lnTo>
                <a:lnTo>
                  <a:pt x="0" y="992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640914" y="5582420"/>
            <a:ext cx="3009314" cy="1549797"/>
          </a:xfrm>
          <a:custGeom>
            <a:avLst/>
            <a:gdLst/>
            <a:ahLst/>
            <a:cxnLst/>
            <a:rect l="l" t="t" r="r" b="b"/>
            <a:pathLst>
              <a:path w="3009314" h="1549797">
                <a:moveTo>
                  <a:pt x="0" y="0"/>
                </a:moveTo>
                <a:lnTo>
                  <a:pt x="3009314" y="0"/>
                </a:lnTo>
                <a:lnTo>
                  <a:pt x="3009314" y="1549797"/>
                </a:lnTo>
                <a:lnTo>
                  <a:pt x="0" y="1549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221690" y="501772"/>
            <a:ext cx="1231220" cy="634079"/>
          </a:xfrm>
          <a:custGeom>
            <a:avLst/>
            <a:gdLst/>
            <a:ahLst/>
            <a:cxnLst/>
            <a:rect l="l" t="t" r="r" b="b"/>
            <a:pathLst>
              <a:path w="1231220" h="634079">
                <a:moveTo>
                  <a:pt x="0" y="0"/>
                </a:moveTo>
                <a:lnTo>
                  <a:pt x="1231221" y="0"/>
                </a:lnTo>
                <a:lnTo>
                  <a:pt x="1231221" y="634079"/>
                </a:lnTo>
                <a:lnTo>
                  <a:pt x="0" y="6340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236001" y="818812"/>
            <a:ext cx="2340854" cy="1205540"/>
          </a:xfrm>
          <a:custGeom>
            <a:avLst/>
            <a:gdLst/>
            <a:ahLst/>
            <a:cxnLst/>
            <a:rect l="l" t="t" r="r" b="b"/>
            <a:pathLst>
              <a:path w="2340854" h="1205540">
                <a:moveTo>
                  <a:pt x="2340854" y="0"/>
                </a:moveTo>
                <a:lnTo>
                  <a:pt x="0" y="0"/>
                </a:lnTo>
                <a:lnTo>
                  <a:pt x="0" y="1205539"/>
                </a:lnTo>
                <a:lnTo>
                  <a:pt x="2340854" y="1205539"/>
                </a:lnTo>
                <a:lnTo>
                  <a:pt x="234085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012721" y="818812"/>
            <a:ext cx="2340854" cy="1205540"/>
          </a:xfrm>
          <a:custGeom>
            <a:avLst/>
            <a:gdLst/>
            <a:ahLst/>
            <a:cxnLst/>
            <a:rect l="l" t="t" r="r" b="b"/>
            <a:pathLst>
              <a:path w="2340854" h="1205540">
                <a:moveTo>
                  <a:pt x="0" y="0"/>
                </a:moveTo>
                <a:lnTo>
                  <a:pt x="2340853" y="0"/>
                </a:lnTo>
                <a:lnTo>
                  <a:pt x="2340853" y="1205539"/>
                </a:lnTo>
                <a:lnTo>
                  <a:pt x="0" y="120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Rectangle: Rounded Corners 14">
            <a:extLst>
              <a:ext uri="{FF2B5EF4-FFF2-40B4-BE49-F238E27FC236}">
                <a16:creationId xmlns:a16="http://schemas.microsoft.com/office/drawing/2014/main" id="{85447BF9-F9A2-0D42-268A-EA0DD5E28BE7}"/>
              </a:ext>
            </a:extLst>
          </p:cNvPr>
          <p:cNvSpPr/>
          <p:nvPr/>
        </p:nvSpPr>
        <p:spPr>
          <a:xfrm>
            <a:off x="1833378"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A.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Các Ben.</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6" name="Rectangle: Rounded Corners 15">
            <a:extLst>
              <a:ext uri="{FF2B5EF4-FFF2-40B4-BE49-F238E27FC236}">
                <a16:creationId xmlns:a16="http://schemas.microsoft.com/office/drawing/2014/main" id="{F0496C0A-5B92-2E1B-76FF-1343DFF6494C}"/>
              </a:ext>
            </a:extLst>
          </p:cNvPr>
          <p:cNvSpPr/>
          <p:nvPr/>
        </p:nvSpPr>
        <p:spPr>
          <a:xfrm>
            <a:off x="1833378"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cs typeface="Arial" panose="020B0604020202020204" pitchFamily="34" charset="0"/>
              </a:rPr>
              <a:t>C.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Giêm Oát.</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8FB873D6-8E91-6BA8-3DA3-B049A6C9C392}"/>
              </a:ext>
            </a:extLst>
          </p:cNvPr>
          <p:cNvSpPr/>
          <p:nvPr/>
        </p:nvSpPr>
        <p:spPr>
          <a:xfrm>
            <a:off x="9376490" y="4320714"/>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rPr>
              <a:t>B. </a:t>
            </a: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A-lếch-xan-đơ </a:t>
            </a:r>
          </a:p>
          <a:p>
            <a:pPr algn="ctr">
              <a:lnSpc>
                <a:spcPct val="150000"/>
              </a:lnSpc>
              <a:spcAft>
                <a:spcPts val="1000"/>
              </a:spcAft>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Gra-ham Beo. </a:t>
            </a:r>
            <a:endParaRPr lang="en-US" sz="4200">
              <a:latin typeface="Arial" panose="020B0604020202020204" pitchFamily="34" charset="0"/>
              <a:ea typeface="SimSun" panose="02010600030101010101" pitchFamily="2" charset="-122"/>
              <a:cs typeface="Arial" panose="020B0604020202020204" pitchFamily="34" charset="0"/>
            </a:endParaRPr>
          </a:p>
        </p:txBody>
      </p:sp>
      <p:sp>
        <p:nvSpPr>
          <p:cNvPr id="18" name="Rectangle: Rounded Corners 17">
            <a:extLst>
              <a:ext uri="{FF2B5EF4-FFF2-40B4-BE49-F238E27FC236}">
                <a16:creationId xmlns:a16="http://schemas.microsoft.com/office/drawing/2014/main" id="{D94B37FE-0EB3-2990-79ED-D7B68D16873B}"/>
              </a:ext>
            </a:extLst>
          </p:cNvPr>
          <p:cNvSpPr/>
          <p:nvPr/>
        </p:nvSpPr>
        <p:spPr>
          <a:xfrm>
            <a:off x="9376490" y="7132217"/>
            <a:ext cx="7078134" cy="24832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vi-VN" sz="4200">
                <a:solidFill>
                  <a:prstClr val="black"/>
                </a:solidFill>
                <a:latin typeface="Arial" panose="020B0604020202020204" pitchFamily="34" charset="0"/>
              </a:rPr>
              <a:t>D. </a:t>
            </a:r>
            <a:r>
              <a:rPr lang="nl-NL" sz="4200">
                <a:solidFill>
                  <a:srgbClr val="000000"/>
                </a:solidFill>
                <a:latin typeface="Arial" panose="020B0604020202020204" pitchFamily="34" charset="0"/>
                <a:ea typeface="Times New Roman" panose="02020603050405020304" pitchFamily="18" charset="0"/>
                <a:cs typeface="Arial" panose="020B0604020202020204" pitchFamily="34" charset="0"/>
              </a:rPr>
              <a:t>Tô-mát Ê-đi-xơn.</a:t>
            </a:r>
            <a:endParaRPr lang="en-US" sz="4200">
              <a:latin typeface="Arial" panose="020B0604020202020204" pitchFamily="34" charset="0"/>
              <a:ea typeface="SimSun" panose="02010600030101010101" pitchFamily="2" charset="-122"/>
              <a:cs typeface="Arial" panose="020B0604020202020204" pitchFamily="34" charset="0"/>
            </a:endParaRPr>
          </a:p>
        </p:txBody>
      </p:sp>
      <p:pic>
        <p:nvPicPr>
          <p:cNvPr id="19" name="Picture 2">
            <a:hlinkClick r:id="rId7" action="ppaction://hlinksldjump"/>
            <a:extLst>
              <a:ext uri="{FF2B5EF4-FFF2-40B4-BE49-F238E27FC236}">
                <a16:creationId xmlns:a16="http://schemas.microsoft.com/office/drawing/2014/main" id="{DA18BAD8-7A9F-5E63-C53C-35920D2711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31019" y="8953500"/>
            <a:ext cx="1325880" cy="1325880"/>
          </a:xfrm>
          <a:prstGeom prst="rect">
            <a:avLst/>
          </a:prstGeom>
        </p:spPr>
      </p:pic>
      <p:grpSp>
        <p:nvGrpSpPr>
          <p:cNvPr id="8" name="Group 7"/>
          <p:cNvGrpSpPr/>
          <p:nvPr/>
        </p:nvGrpSpPr>
        <p:grpSpPr>
          <a:xfrm>
            <a:off x="1833378" y="671572"/>
            <a:ext cx="14621246" cy="3194258"/>
            <a:chOff x="1833378" y="671572"/>
            <a:chExt cx="14621246" cy="3194258"/>
          </a:xfrm>
        </p:grpSpPr>
        <p:grpSp>
          <p:nvGrpSpPr>
            <p:cNvPr id="7" name="Group 6"/>
            <p:cNvGrpSpPr/>
            <p:nvPr/>
          </p:nvGrpSpPr>
          <p:grpSpPr>
            <a:xfrm>
              <a:off x="1833378" y="671572"/>
              <a:ext cx="14621246" cy="3194258"/>
              <a:chOff x="1833378" y="671572"/>
              <a:chExt cx="14621246" cy="3194258"/>
            </a:xfrm>
          </p:grpSpPr>
          <p:sp>
            <p:nvSpPr>
              <p:cNvPr id="14" name="Rectangle: Rounded Corners 13">
                <a:extLst>
                  <a:ext uri="{FF2B5EF4-FFF2-40B4-BE49-F238E27FC236}">
                    <a16:creationId xmlns:a16="http://schemas.microsoft.com/office/drawing/2014/main" id="{33EB3462-5BD4-372A-E731-9D8CD845C781}"/>
                  </a:ext>
                </a:extLst>
              </p:cNvPr>
              <p:cNvSpPr/>
              <p:nvPr/>
            </p:nvSpPr>
            <p:spPr>
              <a:xfrm>
                <a:off x="1833378" y="671572"/>
                <a:ext cx="14621246" cy="31942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6600" noProof="1">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2490960" y="1257300"/>
                <a:ext cx="9243840" cy="2123658"/>
              </a:xfrm>
              <a:prstGeom prst="rect">
                <a:avLst/>
              </a:prstGeom>
            </p:spPr>
            <p:txBody>
              <a:bodyPr wrap="square">
                <a:spAutoFit/>
              </a:bodyPr>
              <a:lstStyle/>
              <a:p>
                <a:pPr algn="just">
                  <a:lnSpc>
                    <a:spcPct val="150000"/>
                  </a:lnSpc>
                </a:pPr>
                <a:r>
                  <a:rPr lang="nl-NL" sz="4400" b="1">
                    <a:latin typeface="Arial" panose="020B0604020202020204" pitchFamily="34" charset="0"/>
                    <a:ea typeface="SimSun" panose="02010600030101010101" pitchFamily="2" charset="-122"/>
                    <a:cs typeface="Arial" panose="020B0604020202020204" pitchFamily="34" charset="0"/>
                  </a:rPr>
                  <a:t>Câu </a:t>
                </a:r>
                <a:r>
                  <a:rPr lang="nl-NL" sz="4400" b="1" smtClean="0">
                    <a:latin typeface="Arial" panose="020B0604020202020204" pitchFamily="34" charset="0"/>
                    <a:ea typeface="SimSun" panose="02010600030101010101" pitchFamily="2" charset="-122"/>
                    <a:cs typeface="Arial" panose="020B0604020202020204" pitchFamily="34" charset="0"/>
                  </a:rPr>
                  <a:t>6:</a:t>
                </a:r>
                <a:r>
                  <a:rPr lang="nl-NL" sz="4400" smtClean="0">
                    <a:latin typeface="Arial" panose="020B0604020202020204" pitchFamily="34" charset="0"/>
                    <a:ea typeface="SimSun" panose="02010600030101010101" pitchFamily="2" charset="-122"/>
                    <a:cs typeface="Arial" panose="020B0604020202020204" pitchFamily="34" charset="0"/>
                  </a:rPr>
                  <a:t> </a:t>
                </a:r>
                <a:r>
                  <a:rPr lang="nl-NL" sz="4400" smtClean="0">
                    <a:latin typeface="Arial" panose="020B0604020202020204" pitchFamily="34" charset="0"/>
                    <a:cs typeface="Arial" panose="020B0604020202020204" pitchFamily="34" charset="0"/>
                  </a:rPr>
                  <a:t>Ai là người tiên phong trong ngành ô tô?</a:t>
                </a:r>
                <a:endParaRPr lang="en-US" sz="4400">
                  <a:latin typeface="Arial" panose="020B0604020202020204" pitchFamily="34" charset="0"/>
                  <a:cs typeface="Arial" panose="020B0604020202020204" pitchFamily="34" charset="0"/>
                </a:endParaRPr>
              </a:p>
            </p:txBody>
          </p:sp>
        </p:grpSp>
        <p:pic>
          <p:nvPicPr>
            <p:cNvPr id="21" name="Picture 20" descr="Chiếc Ô Tô Đầu Tiên Trên Thế Giới – Toyzone.v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12072" y="962468"/>
              <a:ext cx="3984214" cy="2654852"/>
            </a:xfrm>
            <a:prstGeom prst="rect">
              <a:avLst/>
            </a:prstGeom>
            <a:noFill/>
            <a:ln>
              <a:noFill/>
            </a:ln>
          </p:spPr>
        </p:pic>
      </p:grpSp>
    </p:spTree>
    <p:extLst>
      <p:ext uri="{BB962C8B-B14F-4D97-AF65-F5344CB8AC3E}">
        <p14:creationId xmlns:p14="http://schemas.microsoft.com/office/powerpoint/2010/main" val="411759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E5B9B7"/>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6"/>
                                        </p:tgtEl>
                                        <p:attrNameLst>
                                          <p:attrName>fillcolor</p:attrName>
                                        </p:attrNameLst>
                                      </p:cBhvr>
                                      <p:to>
                                        <a:srgbClr val="D99694"/>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D99694"/>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flipH="1">
            <a:off x="5797629" y="1181100"/>
            <a:ext cx="11353800" cy="5719478"/>
          </a:xfrm>
          <a:custGeom>
            <a:avLst/>
            <a:gdLst/>
            <a:ahLst/>
            <a:cxnLst/>
            <a:rect l="l" t="t" r="r" b="b"/>
            <a:pathLst>
              <a:path w="15158405" h="7636047">
                <a:moveTo>
                  <a:pt x="15158406" y="0"/>
                </a:moveTo>
                <a:lnTo>
                  <a:pt x="0" y="0"/>
                </a:lnTo>
                <a:lnTo>
                  <a:pt x="0" y="7636046"/>
                </a:lnTo>
                <a:lnTo>
                  <a:pt x="15158406" y="7636046"/>
                </a:lnTo>
                <a:lnTo>
                  <a:pt x="1515840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10">
            <a:extLst>
              <a:ext uri="{FF2B5EF4-FFF2-40B4-BE49-F238E27FC236}">
                <a16:creationId xmlns:a16="http://schemas.microsoft.com/office/drawing/2014/main" id="{05DDC61C-A5E9-44AE-B11A-44DD78B53ADC}"/>
              </a:ext>
            </a:extLst>
          </p:cNvPr>
          <p:cNvSpPr txBox="1"/>
          <p:nvPr/>
        </p:nvSpPr>
        <p:spPr>
          <a:xfrm>
            <a:off x="7391400" y="3363730"/>
            <a:ext cx="8166258"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8800" b="1" smtClean="0">
                <a:solidFill>
                  <a:srgbClr val="593B1C"/>
                </a:solidFill>
                <a:latin typeface="Arial" panose="020B0604020202020204" pitchFamily="34" charset="0"/>
                <a:cs typeface="Arial" panose="020B0604020202020204" pitchFamily="34" charset="0"/>
              </a:rPr>
              <a:t>VẬN DỤNG</a:t>
            </a:r>
            <a:endParaRPr lang="en-US" sz="8800" b="1">
              <a:solidFill>
                <a:srgbClr val="593B1C"/>
              </a:solidFill>
              <a:latin typeface="Arial" panose="020B0604020202020204" pitchFamily="34" charset="0"/>
              <a:cs typeface="Arial" panose="020B0604020202020204" pitchFamily="34" charset="0"/>
            </a:endParaRPr>
          </a:p>
        </p:txBody>
      </p:sp>
      <p:sp>
        <p:nvSpPr>
          <p:cNvPr id="5" name="Freeform 10">
            <a:extLst>
              <a:ext uri="{FF2B5EF4-FFF2-40B4-BE49-F238E27FC236}">
                <a16:creationId xmlns:a16="http://schemas.microsoft.com/office/drawing/2014/main" id="{328CAA29-A6C8-1F64-8362-E140753D3ED2}"/>
              </a:ext>
            </a:extLst>
          </p:cNvPr>
          <p:cNvSpPr/>
          <p:nvPr/>
        </p:nvSpPr>
        <p:spPr>
          <a:xfrm>
            <a:off x="527998" y="6113068"/>
            <a:ext cx="5535372" cy="3549558"/>
          </a:xfrm>
          <a:custGeom>
            <a:avLst/>
            <a:gdLst/>
            <a:ahLst/>
            <a:cxnLst/>
            <a:rect l="l" t="t" r="r" b="b"/>
            <a:pathLst>
              <a:path w="2739055" h="1756419">
                <a:moveTo>
                  <a:pt x="0" y="0"/>
                </a:moveTo>
                <a:lnTo>
                  <a:pt x="2739055" y="0"/>
                </a:lnTo>
                <a:lnTo>
                  <a:pt x="2739055" y="1756419"/>
                </a:lnTo>
                <a:lnTo>
                  <a:pt x="0" y="1756419"/>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6" name="Freeform 7">
            <a:extLst>
              <a:ext uri="{FF2B5EF4-FFF2-40B4-BE49-F238E27FC236}">
                <a16:creationId xmlns:a16="http://schemas.microsoft.com/office/drawing/2014/main" id="{4EE15017-87C0-19AA-BD01-4994BB550DFE}"/>
              </a:ext>
            </a:extLst>
          </p:cNvPr>
          <p:cNvSpPr/>
          <p:nvPr/>
        </p:nvSpPr>
        <p:spPr>
          <a:xfrm>
            <a:off x="5406975" y="7124700"/>
            <a:ext cx="1312789" cy="2720806"/>
          </a:xfrm>
          <a:custGeom>
            <a:avLst/>
            <a:gdLst/>
            <a:ahLst/>
            <a:cxnLst/>
            <a:rect l="l" t="t" r="r" b="b"/>
            <a:pathLst>
              <a:path w="1084106" h="2246852">
                <a:moveTo>
                  <a:pt x="0" y="0"/>
                </a:moveTo>
                <a:lnTo>
                  <a:pt x="1084106" y="0"/>
                </a:lnTo>
                <a:lnTo>
                  <a:pt x="1084106" y="2246852"/>
                </a:lnTo>
                <a:lnTo>
                  <a:pt x="0" y="2246852"/>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28031288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a:off x="16306800" y="8666217"/>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3"/>
                </a:ext>
              </a:extLst>
            </a:blip>
            <a:stretch>
              <a:fillRect r="-56950" b="-92760"/>
            </a:stretch>
          </a:blipFill>
        </p:spPr>
      </p:sp>
      <p:sp>
        <p:nvSpPr>
          <p:cNvPr id="14" name="Freeform 9"/>
          <p:cNvSpPr/>
          <p:nvPr/>
        </p:nvSpPr>
        <p:spPr>
          <a:xfrm rot="2724215">
            <a:off x="-4917974" y="-2284834"/>
            <a:ext cx="7315200" cy="1874520"/>
          </a:xfrm>
          <a:custGeom>
            <a:avLst/>
            <a:gdLst/>
            <a:ahLst/>
            <a:cxnLst/>
            <a:rect l="l" t="t" r="r" b="b"/>
            <a:pathLst>
              <a:path w="7315200" h="1874520">
                <a:moveTo>
                  <a:pt x="0" y="0"/>
                </a:moveTo>
                <a:lnTo>
                  <a:pt x="7315200" y="0"/>
                </a:lnTo>
                <a:lnTo>
                  <a:pt x="7315200" y="1874520"/>
                </a:lnTo>
                <a:lnTo>
                  <a:pt x="0" y="1874520"/>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8" name="Rectangle 7"/>
          <p:cNvSpPr/>
          <p:nvPr/>
        </p:nvSpPr>
        <p:spPr>
          <a:xfrm>
            <a:off x="1828800" y="723900"/>
            <a:ext cx="15011400" cy="1754326"/>
          </a:xfrm>
          <a:prstGeom prst="rect">
            <a:avLst/>
          </a:prstGeom>
        </p:spPr>
        <p:txBody>
          <a:bodyPr wrap="square">
            <a:spAutoFit/>
          </a:bodyPr>
          <a:lstStyle/>
          <a:p>
            <a:pPr algn="just">
              <a:lnSpc>
                <a:spcPct val="150000"/>
              </a:lnSpc>
              <a:spcAft>
                <a:spcPts val="1000"/>
              </a:spcAft>
            </a:pPr>
            <a:r>
              <a:rPr lang="nl-NL" sz="3600" b="1" smtClean="0">
                <a:solidFill>
                  <a:schemeClr val="accent5">
                    <a:lumMod val="75000"/>
                  </a:schemeClr>
                </a:solidFill>
                <a:latin typeface="Arial" panose="020B0604020202020204" pitchFamily="34" charset="0"/>
                <a:ea typeface="SimSun" panose="02010600030101010101" pitchFamily="2" charset="-122"/>
                <a:cs typeface="Arial" panose="020B0604020202020204" pitchFamily="34" charset="0"/>
              </a:rPr>
              <a:t>Bài 1. </a:t>
            </a:r>
            <a:r>
              <a:rPr lang="en-SG" sz="3600">
                <a:latin typeface="Arial" panose="020B0604020202020204" pitchFamily="34" charset="0"/>
                <a:ea typeface="SimSun" panose="02010600030101010101" pitchFamily="2" charset="-122"/>
                <a:cs typeface="Arial" panose="020B0604020202020204" pitchFamily="34" charset="0"/>
              </a:rPr>
              <a:t>Em hãy chọn một sản phẩm công nghệ có trong hình dưới đây và tìm hiểu lịch sử ra đời của sản phẩm đó.</a:t>
            </a:r>
            <a:endParaRPr lang="en-US" sz="3600">
              <a:latin typeface="Arial" panose="020B0604020202020204" pitchFamily="34" charset="0"/>
              <a:ea typeface="SimSun" panose="02010600030101010101" pitchFamily="2" charset="-122"/>
              <a:cs typeface="Arial" panose="020B0604020202020204" pitchFamily="34" charset="0"/>
            </a:endParaRPr>
          </a:p>
        </p:txBody>
      </p:sp>
      <p:pic>
        <p:nvPicPr>
          <p:cNvPr id="5" name="Picture 4"/>
          <p:cNvPicPr>
            <a:picLocks noChangeAspect="1"/>
          </p:cNvPicPr>
          <p:nvPr/>
        </p:nvPicPr>
        <p:blipFill>
          <a:blip r:embed="rId10"/>
          <a:stretch>
            <a:fillRect/>
          </a:stretch>
        </p:blipFill>
        <p:spPr>
          <a:xfrm>
            <a:off x="2862262" y="2857500"/>
            <a:ext cx="12944475" cy="3028950"/>
          </a:xfrm>
          <a:prstGeom prst="rect">
            <a:avLst/>
          </a:prstGeom>
        </p:spPr>
      </p:pic>
      <p:pic>
        <p:nvPicPr>
          <p:cNvPr id="10" name="Picture 3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5"/>
              </a:ext>
            </a:extLst>
          </a:blip>
          <a:srcRect/>
          <a:stretch>
            <a:fillRect/>
          </a:stretch>
        </p:blipFill>
        <p:spPr>
          <a:xfrm>
            <a:off x="6643075" y="6411350"/>
            <a:ext cx="5382847" cy="3875650"/>
          </a:xfrm>
          <a:prstGeom prst="rect">
            <a:avLst/>
          </a:prstGeom>
        </p:spPr>
      </p:pic>
    </p:spTree>
    <p:extLst>
      <p:ext uri="{BB962C8B-B14F-4D97-AF65-F5344CB8AC3E}">
        <p14:creationId xmlns:p14="http://schemas.microsoft.com/office/powerpoint/2010/main" val="16961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a:off x="16306800" y="8666217"/>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2">
              <a:extLst>
                <a:ext uri="{96DAC541-7B7A-43D3-8B79-37D633B846F1}">
                  <asvg:svgBlip xmlns="" xmlns:asvg="http://schemas.microsoft.com/office/drawing/2016/SVG/main" r:embed="rId3"/>
                </a:ext>
              </a:extLst>
            </a:blip>
            <a:stretch>
              <a:fillRect r="-56950" b="-92760"/>
            </a:stretch>
          </a:blipFill>
        </p:spPr>
      </p:sp>
      <p:sp>
        <p:nvSpPr>
          <p:cNvPr id="14" name="Freeform 9"/>
          <p:cNvSpPr/>
          <p:nvPr/>
        </p:nvSpPr>
        <p:spPr>
          <a:xfrm rot="2724215">
            <a:off x="-4917974" y="-2284834"/>
            <a:ext cx="7315200" cy="1874520"/>
          </a:xfrm>
          <a:custGeom>
            <a:avLst/>
            <a:gdLst/>
            <a:ahLst/>
            <a:cxnLst/>
            <a:rect l="l" t="t" r="r" b="b"/>
            <a:pathLst>
              <a:path w="7315200" h="1874520">
                <a:moveTo>
                  <a:pt x="0" y="0"/>
                </a:moveTo>
                <a:lnTo>
                  <a:pt x="7315200" y="0"/>
                </a:lnTo>
                <a:lnTo>
                  <a:pt x="7315200" y="1874520"/>
                </a:lnTo>
                <a:lnTo>
                  <a:pt x="0" y="1874520"/>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pic>
        <p:nvPicPr>
          <p:cNvPr id="9" name="Picture 8"/>
          <p:cNvPicPr>
            <a:picLocks noChangeAspect="1"/>
          </p:cNvPicPr>
          <p:nvPr/>
        </p:nvPicPr>
        <p:blipFill>
          <a:blip r:embed="rId10"/>
          <a:stretch>
            <a:fillRect/>
          </a:stretch>
        </p:blipFill>
        <p:spPr>
          <a:xfrm>
            <a:off x="1394085" y="4305300"/>
            <a:ext cx="3954844" cy="5981700"/>
          </a:xfrm>
          <a:prstGeom prst="rect">
            <a:avLst/>
          </a:prstGeom>
        </p:spPr>
      </p:pic>
      <p:grpSp>
        <p:nvGrpSpPr>
          <p:cNvPr id="3" name="Group 2"/>
          <p:cNvGrpSpPr/>
          <p:nvPr/>
        </p:nvGrpSpPr>
        <p:grpSpPr>
          <a:xfrm>
            <a:off x="6477000" y="798113"/>
            <a:ext cx="9525000" cy="8688787"/>
            <a:chOff x="5791200" y="876300"/>
            <a:chExt cx="9525000" cy="8688787"/>
          </a:xfrm>
        </p:grpSpPr>
        <p:sp>
          <p:nvSpPr>
            <p:cNvPr id="11" name="Rectangle: Rounded Corners 15">
              <a:extLst>
                <a:ext uri="{FF2B5EF4-FFF2-40B4-BE49-F238E27FC236}">
                  <a16:creationId xmlns:a16="http://schemas.microsoft.com/office/drawing/2014/main" id="{0E3A396C-6C89-4B85-D08E-437E06448908}"/>
                </a:ext>
              </a:extLst>
            </p:cNvPr>
            <p:cNvSpPr/>
            <p:nvPr/>
          </p:nvSpPr>
          <p:spPr>
            <a:xfrm>
              <a:off x="5791200" y="876300"/>
              <a:ext cx="9525000" cy="8688787"/>
            </a:xfrm>
            <a:prstGeom prst="roundRect">
              <a:avLst>
                <a:gd name="adj" fmla="val 10297"/>
              </a:avLst>
            </a:prstGeom>
            <a:solidFill>
              <a:schemeClr val="accent3">
                <a:lumMod val="20000"/>
                <a:lumOff val="80000"/>
              </a:schemeClr>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Picture 6"/>
            <p:cNvPicPr/>
            <p:nvPr/>
          </p:nvPicPr>
          <p:blipFill>
            <a:blip r:embed="rId11"/>
            <a:stretch>
              <a:fillRect/>
            </a:stretch>
          </p:blipFill>
          <p:spPr>
            <a:xfrm>
              <a:off x="6936855" y="1170188"/>
              <a:ext cx="7233689" cy="8101010"/>
            </a:xfrm>
            <a:prstGeom prst="rect">
              <a:avLst/>
            </a:prstGeom>
          </p:spPr>
        </p:pic>
      </p:grpSp>
    </p:spTree>
    <p:extLst>
      <p:ext uri="{BB962C8B-B14F-4D97-AF65-F5344CB8AC3E}">
        <p14:creationId xmlns:p14="http://schemas.microsoft.com/office/powerpoint/2010/main" val="135180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edg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pic>
        <p:nvPicPr>
          <p:cNvPr id="3" name="y2mate.com - Lịch Sử Phát Triển Xe Đạp  Những Chiếc Xe Đạp Thay Đổi Như Thế Nào Qua Các Thời Kỳ 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86" y="0"/>
            <a:ext cx="18305585" cy="10296892"/>
          </a:xfrm>
          <a:prstGeom prst="rect">
            <a:avLst/>
          </a:prstGeom>
        </p:spPr>
      </p:pic>
      <p:sp>
        <p:nvSpPr>
          <p:cNvPr id="9" name="Oval 8"/>
          <p:cNvSpPr/>
          <p:nvPr/>
        </p:nvSpPr>
        <p:spPr>
          <a:xfrm>
            <a:off x="6510417" y="2515791"/>
            <a:ext cx="5282406" cy="52824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89420" y="4157906"/>
            <a:ext cx="4724400" cy="2123658"/>
          </a:xfrm>
          <a:prstGeom prst="rect">
            <a:avLst/>
          </a:prstGeom>
          <a:noFill/>
        </p:spPr>
        <p:txBody>
          <a:bodyPr wrap="square" rtlCol="0">
            <a:spAutoFit/>
          </a:bodyPr>
          <a:lstStyle/>
          <a:p>
            <a:pPr algn="ctr">
              <a:lnSpc>
                <a:spcPct val="150000"/>
              </a:lnSpc>
            </a:pPr>
            <a:r>
              <a:rPr lang="en-US" sz="4400" smtClean="0">
                <a:latin typeface="Arial" panose="020B0604020202020204" pitchFamily="34" charset="0"/>
                <a:cs typeface="Arial" panose="020B0604020202020204" pitchFamily="34" charset="0"/>
              </a:rPr>
              <a:t>Lịch sử phát triển của xe đạp</a:t>
            </a: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426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rot="-8267899">
            <a:off x="691347" y="2668057"/>
            <a:ext cx="1083823" cy="1637438"/>
          </a:xfrm>
          <a:custGeom>
            <a:avLst/>
            <a:gdLst/>
            <a:ahLst/>
            <a:cxnLst/>
            <a:rect l="l" t="t" r="r" b="b"/>
            <a:pathLst>
              <a:path w="1083823" h="1637438">
                <a:moveTo>
                  <a:pt x="0" y="0"/>
                </a:moveTo>
                <a:lnTo>
                  <a:pt x="1083823" y="0"/>
                </a:lnTo>
                <a:lnTo>
                  <a:pt x="1083823" y="1637439"/>
                </a:lnTo>
                <a:lnTo>
                  <a:pt x="0" y="1637439"/>
                </a:lnTo>
                <a:lnTo>
                  <a:pt x="0" y="0"/>
                </a:lnTo>
                <a:close/>
              </a:path>
            </a:pathLst>
          </a:custGeom>
          <a:blipFill>
            <a:blip r:embed="rId2">
              <a:extLst>
                <a:ext uri="{96DAC541-7B7A-43D3-8B79-37D633B846F1}">
                  <asvg:svgBlip xmlns="" xmlns:asvg="http://schemas.microsoft.com/office/drawing/2016/SVG/main" r:embed="rId3"/>
                </a:ext>
              </a:extLst>
            </a:blip>
            <a:stretch>
              <a:fillRect t="-131470" r="-103120"/>
            </a:stretch>
          </a:blipFill>
        </p:spPr>
      </p:sp>
      <p:sp>
        <p:nvSpPr>
          <p:cNvPr id="3" name="Freeform 3"/>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4">
              <a:extLst>
                <a:ext uri="{96DAC541-7B7A-43D3-8B79-37D633B846F1}">
                  <asvg:svgBlip xmlns="" xmlns:asvg="http://schemas.microsoft.com/office/drawing/2016/SVG/main" r:embed="rId5"/>
                </a:ext>
              </a:extLst>
            </a:blip>
            <a:stretch>
              <a:fillRect r="-56950" b="-92760"/>
            </a:stretch>
          </a:blipFill>
        </p:spPr>
      </p:sp>
      <p:grpSp>
        <p:nvGrpSpPr>
          <p:cNvPr id="4" name="Group 4"/>
          <p:cNvGrpSpPr/>
          <p:nvPr/>
        </p:nvGrpSpPr>
        <p:grpSpPr>
          <a:xfrm>
            <a:off x="4075608" y="495300"/>
            <a:ext cx="10136783" cy="2398931"/>
            <a:chOff x="0" y="0"/>
            <a:chExt cx="9753600" cy="2499360"/>
          </a:xfrm>
        </p:grpSpPr>
        <p:sp>
          <p:nvSpPr>
            <p:cNvPr id="5" name="Freeform 5"/>
            <p:cNvSpPr/>
            <p:nvPr/>
          </p:nvSpPr>
          <p:spPr>
            <a:xfrm>
              <a:off x="0" y="0"/>
              <a:ext cx="9753600" cy="2499360"/>
            </a:xfrm>
            <a:custGeom>
              <a:avLst/>
              <a:gdLst/>
              <a:ahLst/>
              <a:cxnLst/>
              <a:rect l="l" t="t" r="r" b="b"/>
              <a:pathLst>
                <a:path w="9753600" h="2499360">
                  <a:moveTo>
                    <a:pt x="0" y="0"/>
                  </a:moveTo>
                  <a:lnTo>
                    <a:pt x="9753600" y="0"/>
                  </a:lnTo>
                  <a:lnTo>
                    <a:pt x="9753600" y="2499360"/>
                  </a:lnTo>
                  <a:lnTo>
                    <a:pt x="0" y="24993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797060" y="692463"/>
              <a:ext cx="8159477" cy="1114432"/>
            </a:xfrm>
            <a:prstGeom prst="rect">
              <a:avLst/>
            </a:prstGeom>
          </p:spPr>
          <p:txBody>
            <a:bodyPr lIns="0" tIns="0" rIns="0" bIns="0" rtlCol="0" anchor="ctr">
              <a:spAutoFit/>
            </a:bodyPr>
            <a:lstStyle/>
            <a:p>
              <a:pPr algn="ctr">
                <a:lnSpc>
                  <a:spcPts val="9256"/>
                </a:lnSpc>
              </a:pPr>
              <a:r>
                <a:rPr lang="en-US" sz="6000" b="1" smtClean="0">
                  <a:solidFill>
                    <a:srgbClr val="593B1C"/>
                  </a:solidFill>
                  <a:latin typeface="Arial" panose="020B0604020202020204" pitchFamily="34" charset="0"/>
                  <a:cs typeface="Arial" panose="020B0604020202020204" pitchFamily="34" charset="0"/>
                </a:rPr>
                <a:t>HƯỚNG DẪN VỀ NHÀ</a:t>
              </a:r>
              <a:endParaRPr lang="en-US" sz="6000" b="1">
                <a:solidFill>
                  <a:srgbClr val="593B1C"/>
                </a:solidFill>
                <a:latin typeface="Arial" panose="020B0604020202020204" pitchFamily="34" charset="0"/>
                <a:cs typeface="Arial" panose="020B0604020202020204" pitchFamily="34" charset="0"/>
              </a:endParaRPr>
            </a:p>
          </p:txBody>
        </p:sp>
      </p:grpSp>
      <p:sp>
        <p:nvSpPr>
          <p:cNvPr id="10" name="TextBox 10"/>
          <p:cNvSpPr txBox="1"/>
          <p:nvPr/>
        </p:nvSpPr>
        <p:spPr>
          <a:xfrm>
            <a:off x="16558032" y="87813"/>
            <a:ext cx="1929564" cy="940887"/>
          </a:xfrm>
          <a:prstGeom prst="rect">
            <a:avLst/>
          </a:prstGeom>
        </p:spPr>
        <p:txBody>
          <a:bodyPr lIns="0" tIns="0" rIns="0" bIns="0" rtlCol="0" anchor="t">
            <a:spAutoFit/>
          </a:bodyPr>
          <a:lstStyle/>
          <a:p>
            <a:pPr algn="ctr">
              <a:lnSpc>
                <a:spcPts val="3779"/>
              </a:lnSpc>
            </a:pPr>
            <a:r>
              <a:rPr lang="en-US" sz="2699">
                <a:solidFill>
                  <a:srgbClr val="593B1C"/>
                </a:solidFill>
                <a:latin typeface="GiGi Font TH"/>
              </a:rPr>
              <a:t>Page</a:t>
            </a:r>
          </a:p>
          <a:p>
            <a:pPr algn="ctr">
              <a:lnSpc>
                <a:spcPts val="3779"/>
              </a:lnSpc>
            </a:pPr>
            <a:r>
              <a:rPr lang="en-US" sz="2699">
                <a:solidFill>
                  <a:srgbClr val="593B1C"/>
                </a:solidFill>
                <a:latin typeface="GiGi Font TH Bold"/>
              </a:rPr>
              <a:t>06</a:t>
            </a:r>
          </a:p>
        </p:txBody>
      </p:sp>
      <p:sp>
        <p:nvSpPr>
          <p:cNvPr id="20" name="Freeform 20"/>
          <p:cNvSpPr/>
          <p:nvPr/>
        </p:nvSpPr>
        <p:spPr>
          <a:xfrm rot="7474603">
            <a:off x="16543068" y="2727754"/>
            <a:ext cx="1083823" cy="1637438"/>
          </a:xfrm>
          <a:custGeom>
            <a:avLst/>
            <a:gdLst/>
            <a:ahLst/>
            <a:cxnLst/>
            <a:rect l="l" t="t" r="r" b="b"/>
            <a:pathLst>
              <a:path w="1083823" h="1637438">
                <a:moveTo>
                  <a:pt x="0" y="0"/>
                </a:moveTo>
                <a:lnTo>
                  <a:pt x="1083823" y="0"/>
                </a:lnTo>
                <a:lnTo>
                  <a:pt x="1083823" y="1637438"/>
                </a:lnTo>
                <a:lnTo>
                  <a:pt x="0" y="1637438"/>
                </a:lnTo>
                <a:lnTo>
                  <a:pt x="0" y="0"/>
                </a:lnTo>
                <a:close/>
              </a:path>
            </a:pathLst>
          </a:custGeom>
          <a:blipFill>
            <a:blip r:embed="rId2">
              <a:extLst>
                <a:ext uri="{96DAC541-7B7A-43D3-8B79-37D633B846F1}">
                  <asvg:svgBlip xmlns="" xmlns:asvg="http://schemas.microsoft.com/office/drawing/2016/SVG/main" r:embed="rId3"/>
                </a:ext>
              </a:extLst>
            </a:blip>
            <a:stretch>
              <a:fillRect t="-131470" r="-103120"/>
            </a:stretch>
          </a:blipFill>
        </p:spPr>
      </p:sp>
      <p:grpSp>
        <p:nvGrpSpPr>
          <p:cNvPr id="24" name="Group 23"/>
          <p:cNvGrpSpPr/>
          <p:nvPr/>
        </p:nvGrpSpPr>
        <p:grpSpPr>
          <a:xfrm>
            <a:off x="762000" y="3343675"/>
            <a:ext cx="5267103" cy="6251751"/>
            <a:chOff x="762000" y="3343675"/>
            <a:chExt cx="5267103" cy="6251751"/>
          </a:xfrm>
        </p:grpSpPr>
        <p:sp>
          <p:nvSpPr>
            <p:cNvPr id="7" name="Freeform 7"/>
            <p:cNvSpPr/>
            <p:nvPr/>
          </p:nvSpPr>
          <p:spPr>
            <a:xfrm>
              <a:off x="762000" y="3343675"/>
              <a:ext cx="5267103" cy="6251751"/>
            </a:xfrm>
            <a:custGeom>
              <a:avLst/>
              <a:gdLst/>
              <a:ahLst/>
              <a:cxnLst/>
              <a:rect l="l" t="t" r="r" b="b"/>
              <a:pathLst>
                <a:path w="4787799" h="6251751">
                  <a:moveTo>
                    <a:pt x="0" y="0"/>
                  </a:moveTo>
                  <a:lnTo>
                    <a:pt x="4787799" y="0"/>
                  </a:lnTo>
                  <a:lnTo>
                    <a:pt x="4787799" y="6251751"/>
                  </a:lnTo>
                  <a:lnTo>
                    <a:pt x="0" y="62517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727592" y="3486776"/>
              <a:ext cx="1259718" cy="1259718"/>
            </a:xfrm>
            <a:custGeom>
              <a:avLst/>
              <a:gdLst/>
              <a:ahLst/>
              <a:cxnLst/>
              <a:rect l="l" t="t" r="r" b="b"/>
              <a:pathLst>
                <a:path w="1259718" h="1259718">
                  <a:moveTo>
                    <a:pt x="0" y="0"/>
                  </a:moveTo>
                  <a:lnTo>
                    <a:pt x="1259718" y="0"/>
                  </a:lnTo>
                  <a:lnTo>
                    <a:pt x="1259718" y="1259718"/>
                  </a:lnTo>
                  <a:lnTo>
                    <a:pt x="0" y="125971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1" name="Rectangle 20"/>
            <p:cNvSpPr/>
            <p:nvPr/>
          </p:nvSpPr>
          <p:spPr>
            <a:xfrm>
              <a:off x="1509699" y="5945476"/>
              <a:ext cx="3900501" cy="1938992"/>
            </a:xfrm>
            <a:prstGeom prst="rect">
              <a:avLst/>
            </a:prstGeom>
          </p:spPr>
          <p:txBody>
            <a:bodyPr wrap="square">
              <a:spAutoFit/>
            </a:bodyPr>
            <a:lstStyle/>
            <a:p>
              <a:pPr algn="ctr">
                <a:lnSpc>
                  <a:spcPct val="150000"/>
                </a:lnSpc>
              </a:pPr>
              <a:r>
                <a:rPr lang="vi-VN" sz="4000">
                  <a:solidFill>
                    <a:srgbClr val="000000"/>
                  </a:solidFill>
                  <a:ea typeface="Calibri" panose="020F0502020204030204" pitchFamily="34" charset="0"/>
                </a:rPr>
                <a:t>Ôn lại kiến thức đã học</a:t>
              </a:r>
              <a:endParaRPr lang="en-US" sz="4000"/>
            </a:p>
          </p:txBody>
        </p:sp>
      </p:grpSp>
      <p:grpSp>
        <p:nvGrpSpPr>
          <p:cNvPr id="26" name="Group 25"/>
          <p:cNvGrpSpPr/>
          <p:nvPr/>
        </p:nvGrpSpPr>
        <p:grpSpPr>
          <a:xfrm>
            <a:off x="12335097" y="3343675"/>
            <a:ext cx="5267103" cy="6251751"/>
            <a:chOff x="12335097" y="3343675"/>
            <a:chExt cx="5267103" cy="6251751"/>
          </a:xfrm>
        </p:grpSpPr>
        <p:sp>
          <p:nvSpPr>
            <p:cNvPr id="16" name="Freeform 16"/>
            <p:cNvSpPr/>
            <p:nvPr/>
          </p:nvSpPr>
          <p:spPr>
            <a:xfrm>
              <a:off x="12335097" y="3343675"/>
              <a:ext cx="5267103" cy="6251751"/>
            </a:xfrm>
            <a:custGeom>
              <a:avLst/>
              <a:gdLst/>
              <a:ahLst/>
              <a:cxnLst/>
              <a:rect l="l" t="t" r="r" b="b"/>
              <a:pathLst>
                <a:path w="4787799" h="6251751">
                  <a:moveTo>
                    <a:pt x="0" y="0"/>
                  </a:moveTo>
                  <a:lnTo>
                    <a:pt x="4787799" y="0"/>
                  </a:lnTo>
                  <a:lnTo>
                    <a:pt x="4787799" y="6251751"/>
                  </a:lnTo>
                  <a:lnTo>
                    <a:pt x="0" y="62517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14300690" y="3486776"/>
              <a:ext cx="1259718" cy="1259718"/>
            </a:xfrm>
            <a:custGeom>
              <a:avLst/>
              <a:gdLst/>
              <a:ahLst/>
              <a:cxnLst/>
              <a:rect l="l" t="t" r="r" b="b"/>
              <a:pathLst>
                <a:path w="1259718" h="1259718">
                  <a:moveTo>
                    <a:pt x="0" y="0"/>
                  </a:moveTo>
                  <a:lnTo>
                    <a:pt x="1259718" y="0"/>
                  </a:lnTo>
                  <a:lnTo>
                    <a:pt x="1259718" y="1259718"/>
                  </a:lnTo>
                  <a:lnTo>
                    <a:pt x="0" y="125971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a:off x="12641045" y="5529977"/>
              <a:ext cx="4656355" cy="2748253"/>
            </a:xfrm>
            <a:prstGeom prst="rect">
              <a:avLst/>
            </a:prstGeom>
          </p:spPr>
          <p:txBody>
            <a:bodyPr wrap="square">
              <a:spAutoFit/>
            </a:bodyPr>
            <a:lstStyle/>
            <a:p>
              <a:pPr algn="ctr">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Chuẩn bị trước </a:t>
              </a:r>
              <a:b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4000" i="1" smtClean="0">
                  <a:solidFill>
                    <a:srgbClr val="000000"/>
                  </a:solidFill>
                  <a:latin typeface="Arial" panose="020B0604020202020204" pitchFamily="34" charset="0"/>
                  <a:ea typeface="Calibri" panose="020F0502020204030204" pitchFamily="34" charset="0"/>
                  <a:cs typeface="Arial" panose="020B0604020202020204" pitchFamily="34" charset="0"/>
                </a:rPr>
                <a:t>Bài 3: Tìm hiểu thiết kế</a:t>
              </a:r>
              <a:endParaRPr lang="en-US" sz="4000" i="1">
                <a:latin typeface="Arial" panose="020B0604020202020204" pitchFamily="34" charset="0"/>
                <a:cs typeface="Arial" panose="020B0604020202020204" pitchFamily="34" charset="0"/>
              </a:endParaRPr>
            </a:p>
          </p:txBody>
        </p:sp>
      </p:grpSp>
      <p:sp>
        <p:nvSpPr>
          <p:cNvPr id="27" name="Freeform 4"/>
          <p:cNvSpPr/>
          <p:nvPr/>
        </p:nvSpPr>
        <p:spPr>
          <a:xfrm>
            <a:off x="6663326" y="3459212"/>
            <a:ext cx="5200499" cy="6827788"/>
          </a:xfrm>
          <a:custGeom>
            <a:avLst/>
            <a:gdLst/>
            <a:ahLst/>
            <a:cxnLst/>
            <a:rect l="l" t="t" r="r" b="b"/>
            <a:pathLst>
              <a:path w="2990699" h="3926519">
                <a:moveTo>
                  <a:pt x="0" y="0"/>
                </a:moveTo>
                <a:lnTo>
                  <a:pt x="2990699" y="0"/>
                </a:lnTo>
                <a:lnTo>
                  <a:pt x="2990699" y="3926519"/>
                </a:lnTo>
                <a:lnTo>
                  <a:pt x="0" y="3926519"/>
                </a:lnTo>
                <a:lnTo>
                  <a:pt x="0" y="0"/>
                </a:lnTo>
                <a:close/>
              </a:path>
            </a:pathLst>
          </a:custGeom>
          <a:blipFill>
            <a:blip r:embed="rId12"/>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a:off x="1564797" y="1325477"/>
            <a:ext cx="15158405" cy="7636047"/>
          </a:xfrm>
          <a:custGeom>
            <a:avLst/>
            <a:gdLst/>
            <a:ahLst/>
            <a:cxnLst/>
            <a:rect l="l" t="t" r="r" b="b"/>
            <a:pathLst>
              <a:path w="15158405" h="7636047">
                <a:moveTo>
                  <a:pt x="0" y="0"/>
                </a:moveTo>
                <a:lnTo>
                  <a:pt x="15158406" y="0"/>
                </a:lnTo>
                <a:lnTo>
                  <a:pt x="15158406" y="7636046"/>
                </a:lnTo>
                <a:lnTo>
                  <a:pt x="0" y="76360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8">
            <a:extLst>
              <a:ext uri="{FF2B5EF4-FFF2-40B4-BE49-F238E27FC236}">
                <a16:creationId xmlns:a16="http://schemas.microsoft.com/office/drawing/2014/main" id="{5679A186-F5C9-4D3C-9F90-17290BA3C5D7}"/>
              </a:ext>
            </a:extLst>
          </p:cNvPr>
          <p:cNvSpPr txBox="1"/>
          <p:nvPr/>
        </p:nvSpPr>
        <p:spPr>
          <a:xfrm>
            <a:off x="2426136" y="3410910"/>
            <a:ext cx="13435725" cy="3693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smtClean="0">
                <a:solidFill>
                  <a:srgbClr val="593B1C"/>
                </a:solidFill>
                <a:latin typeface="Arial" panose="020B0604020202020204" pitchFamily="34" charset="0"/>
                <a:cs typeface="Arial" panose="020B0604020202020204" pitchFamily="34" charset="0"/>
              </a:rPr>
              <a:t>BÀI HỌC KẾT THÚC!</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rPr>
              <a:t>HẸ</a:t>
            </a:r>
            <a:r>
              <a:rPr lang="en-US" sz="8000" b="1" smtClean="0">
                <a:solidFill>
                  <a:srgbClr val="593B1C"/>
                </a:solidFill>
                <a:latin typeface="Arial" panose="020B0604020202020204" pitchFamily="34" charset="0"/>
                <a:cs typeface="Arial" panose="020B0604020202020204" pitchFamily="34" charset="0"/>
              </a:rPr>
              <a:t>N GẶP LẠI CÁC EM!</a:t>
            </a:r>
            <a:endParaRPr kumimoji="0" lang="en-US" sz="8000" b="1" i="0" u="none" strike="noStrike" kern="1200" cap="none" spc="0" normalizeH="0" baseline="0" noProof="0">
              <a:ln>
                <a:noFill/>
              </a:ln>
              <a:solidFill>
                <a:srgbClr val="593B1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93818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3F116485-8046-4DBE-ACAA-0FBA1C214601}"/>
              </a:ext>
            </a:extLst>
          </p:cNvPr>
          <p:cNvSpPr/>
          <p:nvPr/>
        </p:nvSpPr>
        <p:spPr>
          <a:xfrm>
            <a:off x="2876256" y="3646925"/>
            <a:ext cx="12705652" cy="5846611"/>
          </a:xfrm>
          <a:custGeom>
            <a:avLst/>
            <a:gdLst/>
            <a:ahLst/>
            <a:cxnLst/>
            <a:rect l="l" t="t" r="r" b="b"/>
            <a:pathLst>
              <a:path w="15321685" h="4626033">
                <a:moveTo>
                  <a:pt x="0" y="0"/>
                </a:moveTo>
                <a:lnTo>
                  <a:pt x="15321686" y="0"/>
                </a:lnTo>
                <a:lnTo>
                  <a:pt x="15321686" y="4626034"/>
                </a:lnTo>
                <a:lnTo>
                  <a:pt x="0" y="46260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5">
            <a:extLst>
              <a:ext uri="{FF2B5EF4-FFF2-40B4-BE49-F238E27FC236}">
                <a16:creationId xmlns:a16="http://schemas.microsoft.com/office/drawing/2014/main" id="{091D7C01-9BDB-47DC-8F1D-7C6D0CEF9AB8}"/>
              </a:ext>
            </a:extLst>
          </p:cNvPr>
          <p:cNvSpPr/>
          <p:nvPr/>
        </p:nvSpPr>
        <p:spPr>
          <a:xfrm>
            <a:off x="3331416" y="4367644"/>
            <a:ext cx="11860783" cy="4555291"/>
          </a:xfrm>
          <a:custGeom>
            <a:avLst/>
            <a:gdLst/>
            <a:ahLst/>
            <a:cxnLst/>
            <a:rect l="l" t="t" r="r" b="b"/>
            <a:pathLst>
              <a:path w="12058191" h="3587668">
                <a:moveTo>
                  <a:pt x="0" y="0"/>
                </a:moveTo>
                <a:lnTo>
                  <a:pt x="12058190" y="0"/>
                </a:lnTo>
                <a:lnTo>
                  <a:pt x="12058190" y="3587668"/>
                </a:lnTo>
                <a:lnTo>
                  <a:pt x="0" y="3587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a:extLst>
              <a:ext uri="{FF2B5EF4-FFF2-40B4-BE49-F238E27FC236}">
                <a16:creationId xmlns:a16="http://schemas.microsoft.com/office/drawing/2014/main" id="{40CCDCD3-B7BF-4F47-BA1F-6D2A48443FC3}"/>
              </a:ext>
            </a:extLst>
          </p:cNvPr>
          <p:cNvSpPr/>
          <p:nvPr/>
        </p:nvSpPr>
        <p:spPr>
          <a:xfrm>
            <a:off x="1066800" y="5295900"/>
            <a:ext cx="2460381" cy="4731503"/>
          </a:xfrm>
          <a:custGeom>
            <a:avLst/>
            <a:gdLst/>
            <a:ahLst/>
            <a:cxnLst/>
            <a:rect l="l" t="t" r="r" b="b"/>
            <a:pathLst>
              <a:path w="2460381" h="4731503">
                <a:moveTo>
                  <a:pt x="0" y="0"/>
                </a:moveTo>
                <a:lnTo>
                  <a:pt x="2460382" y="0"/>
                </a:lnTo>
                <a:lnTo>
                  <a:pt x="2460382" y="4731503"/>
                </a:lnTo>
                <a:lnTo>
                  <a:pt x="0" y="47315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2">
            <a:extLst>
              <a:ext uri="{FF2B5EF4-FFF2-40B4-BE49-F238E27FC236}">
                <a16:creationId xmlns:a16="http://schemas.microsoft.com/office/drawing/2014/main" id="{8B225CDE-CD9E-4170-B3F3-42AC7B18CA07}"/>
              </a:ext>
            </a:extLst>
          </p:cNvPr>
          <p:cNvSpPr txBox="1"/>
          <p:nvPr/>
        </p:nvSpPr>
        <p:spPr>
          <a:xfrm>
            <a:off x="3438341" y="4913373"/>
            <a:ext cx="11411315" cy="3323987"/>
          </a:xfrm>
          <a:prstGeom prst="rect">
            <a:avLst/>
          </a:prstGeom>
        </p:spPr>
        <p:txBody>
          <a:bodyPr wrap="square" lIns="0" tIns="0" rIns="0" bIns="0" rtlCol="0" anchor="t">
            <a:spAutoFit/>
          </a:bodyPr>
          <a:lstStyle/>
          <a:p>
            <a:pPr algn="ctr">
              <a:lnSpc>
                <a:spcPct val="150000"/>
              </a:lnSpc>
            </a:pPr>
            <a:r>
              <a:rPr lang="en-US" sz="7200" b="1" smtClean="0">
                <a:latin typeface="Arial" panose="020B0604020202020204" pitchFamily="34" charset="0"/>
                <a:cs typeface="Arial" panose="020B0604020202020204" pitchFamily="34" charset="0"/>
              </a:rPr>
              <a:t>BÀI 2.</a:t>
            </a:r>
          </a:p>
          <a:p>
            <a:pPr algn="ctr">
              <a:lnSpc>
                <a:spcPct val="150000"/>
              </a:lnSpc>
            </a:pPr>
            <a:r>
              <a:rPr lang="en-US" sz="7200" b="1" smtClean="0">
                <a:latin typeface="Arial" panose="020B0604020202020204" pitchFamily="34" charset="0"/>
                <a:cs typeface="Arial" panose="020B0604020202020204" pitchFamily="34" charset="0"/>
              </a:rPr>
              <a:t>NHÀ SÁNG CHẾ</a:t>
            </a:r>
            <a:endParaRPr lang="en-US" sz="7200"/>
          </a:p>
        </p:txBody>
      </p:sp>
      <p:grpSp>
        <p:nvGrpSpPr>
          <p:cNvPr id="11" name="Group 10">
            <a:extLst>
              <a:ext uri="{FF2B5EF4-FFF2-40B4-BE49-F238E27FC236}">
                <a16:creationId xmlns:a16="http://schemas.microsoft.com/office/drawing/2014/main" id="{323F9EA8-0061-4798-9837-5C9EED4783A3}"/>
              </a:ext>
            </a:extLst>
          </p:cNvPr>
          <p:cNvGrpSpPr/>
          <p:nvPr/>
        </p:nvGrpSpPr>
        <p:grpSpPr>
          <a:xfrm>
            <a:off x="2070879" y="714247"/>
            <a:ext cx="14146237" cy="2340456"/>
            <a:chOff x="3114905" y="1248224"/>
            <a:chExt cx="13317375" cy="2596570"/>
          </a:xfrm>
        </p:grpSpPr>
        <p:grpSp>
          <p:nvGrpSpPr>
            <p:cNvPr id="12" name="Group 6">
              <a:extLst>
                <a:ext uri="{FF2B5EF4-FFF2-40B4-BE49-F238E27FC236}">
                  <a16:creationId xmlns:a16="http://schemas.microsoft.com/office/drawing/2014/main" id="{997642AD-5759-4EE8-9364-C14FC53C89F6}"/>
                </a:ext>
              </a:extLst>
            </p:cNvPr>
            <p:cNvGrpSpPr/>
            <p:nvPr/>
          </p:nvGrpSpPr>
          <p:grpSpPr>
            <a:xfrm>
              <a:off x="3114905" y="1248224"/>
              <a:ext cx="13317375" cy="2596570"/>
              <a:chOff x="0" y="-38100"/>
              <a:chExt cx="2443703" cy="466721"/>
            </a:xfrm>
          </p:grpSpPr>
          <p:sp>
            <p:nvSpPr>
              <p:cNvPr id="18" name="Freeform 7">
                <a:extLst>
                  <a:ext uri="{FF2B5EF4-FFF2-40B4-BE49-F238E27FC236}">
                    <a16:creationId xmlns:a16="http://schemas.microsoft.com/office/drawing/2014/main" id="{6BD9CD75-E70E-4EF2-B405-A73819654447}"/>
                  </a:ext>
                </a:extLst>
              </p:cNvPr>
              <p:cNvSpPr/>
              <p:nvPr/>
            </p:nvSpPr>
            <p:spPr>
              <a:xfrm>
                <a:off x="0" y="0"/>
                <a:ext cx="2443703" cy="428621"/>
              </a:xfrm>
              <a:custGeom>
                <a:avLst/>
                <a:gdLst/>
                <a:ahLst/>
                <a:cxnLst/>
                <a:rect l="l" t="t" r="r" b="b"/>
                <a:pathLst>
                  <a:path w="2212646" h="220350">
                    <a:moveTo>
                      <a:pt x="46998" y="0"/>
                    </a:moveTo>
                    <a:lnTo>
                      <a:pt x="2165648" y="0"/>
                    </a:lnTo>
                    <a:cubicBezTo>
                      <a:pt x="2178113" y="0"/>
                      <a:pt x="2190067" y="4952"/>
                      <a:pt x="2198881" y="13765"/>
                    </a:cubicBezTo>
                    <a:cubicBezTo>
                      <a:pt x="2207694" y="22579"/>
                      <a:pt x="2212646" y="34533"/>
                      <a:pt x="2212646" y="46998"/>
                    </a:cubicBezTo>
                    <a:lnTo>
                      <a:pt x="2212646" y="173352"/>
                    </a:lnTo>
                    <a:cubicBezTo>
                      <a:pt x="2212646" y="199308"/>
                      <a:pt x="2191604" y="220350"/>
                      <a:pt x="2165648" y="220350"/>
                    </a:cubicBezTo>
                    <a:lnTo>
                      <a:pt x="46998" y="220350"/>
                    </a:lnTo>
                    <a:cubicBezTo>
                      <a:pt x="34533" y="220350"/>
                      <a:pt x="22579" y="215399"/>
                      <a:pt x="13765" y="206585"/>
                    </a:cubicBezTo>
                    <a:cubicBezTo>
                      <a:pt x="4952" y="197771"/>
                      <a:pt x="0" y="185817"/>
                      <a:pt x="0" y="173352"/>
                    </a:cubicBezTo>
                    <a:lnTo>
                      <a:pt x="0" y="46998"/>
                    </a:lnTo>
                    <a:cubicBezTo>
                      <a:pt x="0" y="21042"/>
                      <a:pt x="21042" y="0"/>
                      <a:pt x="46998" y="0"/>
                    </a:cubicBezTo>
                    <a:close/>
                  </a:path>
                </a:pathLst>
              </a:custGeom>
              <a:solidFill>
                <a:srgbClr val="FDE9E2"/>
              </a:solidFill>
            </p:spPr>
          </p:sp>
          <p:sp>
            <p:nvSpPr>
              <p:cNvPr id="19" name="TextBox 8">
                <a:extLst>
                  <a:ext uri="{FF2B5EF4-FFF2-40B4-BE49-F238E27FC236}">
                    <a16:creationId xmlns:a16="http://schemas.microsoft.com/office/drawing/2014/main" id="{DB319D40-5CDE-48F8-9BC2-6A74EC9A5BE9}"/>
                  </a:ext>
                </a:extLst>
              </p:cNvPr>
              <p:cNvSpPr txBox="1"/>
              <p:nvPr/>
            </p:nvSpPr>
            <p:spPr>
              <a:xfrm>
                <a:off x="0" y="-38100"/>
                <a:ext cx="2212646" cy="25845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a:extLst>
                <a:ext uri="{FF2B5EF4-FFF2-40B4-BE49-F238E27FC236}">
                  <a16:creationId xmlns:a16="http://schemas.microsoft.com/office/drawing/2014/main" id="{BDD05698-61EC-4B41-B869-68FBE2D570FB}"/>
                </a:ext>
              </a:extLst>
            </p:cNvPr>
            <p:cNvSpPr txBox="1"/>
            <p:nvPr/>
          </p:nvSpPr>
          <p:spPr>
            <a:xfrm>
              <a:off x="3339095" y="1737379"/>
              <a:ext cx="12868994" cy="1843863"/>
            </a:xfrm>
            <a:prstGeom prst="rect">
              <a:avLst/>
            </a:prstGeom>
          </p:spPr>
          <p:txBody>
            <a:bodyPr wrap="square" lIns="0" tIns="0" rIns="0" bIns="0" rtlCol="0" anchor="ctr">
              <a:spAutoFit/>
            </a:bodyPr>
            <a:lstStyle/>
            <a:p>
              <a:pPr algn="ctr"/>
              <a:r>
                <a:rPr lang="en-US" sz="5400" b="1" smtClean="0">
                  <a:latin typeface="Arial" panose="020B0604020202020204" pitchFamily="34" charset="0"/>
                  <a:cs typeface="Arial" panose="020B0604020202020204" pitchFamily="34" charset="0"/>
                </a:rPr>
                <a:t>PHẦN MỘT. CÔNG NGHỆ VÀ ĐỜI SỐNG</a:t>
              </a:r>
              <a:endParaRPr lang="en-US" sz="5400" b="1">
                <a:latin typeface="Arial" panose="020B0604020202020204" pitchFamily="34" charset="0"/>
                <a:cs typeface="Arial" panose="020B0604020202020204" pitchFamily="34" charset="0"/>
              </a:endParaRPr>
            </a:p>
          </p:txBody>
        </p:sp>
      </p:grpSp>
      <p:sp>
        <p:nvSpPr>
          <p:cNvPr id="20" name="Freeform 14">
            <a:extLst>
              <a:ext uri="{FF2B5EF4-FFF2-40B4-BE49-F238E27FC236}">
                <a16:creationId xmlns:a16="http://schemas.microsoft.com/office/drawing/2014/main" id="{A76FFA92-9F30-4092-A0CB-74FA5A94D3DD}"/>
              </a:ext>
            </a:extLst>
          </p:cNvPr>
          <p:cNvSpPr/>
          <p:nvPr/>
        </p:nvSpPr>
        <p:spPr>
          <a:xfrm rot="13489113" flipH="1">
            <a:off x="1580907" y="2409434"/>
            <a:ext cx="825874" cy="1672656"/>
          </a:xfrm>
          <a:custGeom>
            <a:avLst/>
            <a:gdLst/>
            <a:ahLst/>
            <a:cxnLst/>
            <a:rect l="l" t="t" r="r" b="b"/>
            <a:pathLst>
              <a:path w="825874" h="1672656">
                <a:moveTo>
                  <a:pt x="825873" y="0"/>
                </a:moveTo>
                <a:lnTo>
                  <a:pt x="0" y="0"/>
                </a:lnTo>
                <a:lnTo>
                  <a:pt x="0" y="1672656"/>
                </a:lnTo>
                <a:lnTo>
                  <a:pt x="825873" y="1672656"/>
                </a:lnTo>
                <a:lnTo>
                  <a:pt x="82587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10">
            <a:extLst>
              <a:ext uri="{FF2B5EF4-FFF2-40B4-BE49-F238E27FC236}">
                <a16:creationId xmlns:a16="http://schemas.microsoft.com/office/drawing/2014/main" id="{9963A5EA-D34B-4093-83FC-79550D30DCF0}"/>
              </a:ext>
            </a:extLst>
          </p:cNvPr>
          <p:cNvSpPr/>
          <p:nvPr/>
        </p:nvSpPr>
        <p:spPr>
          <a:xfrm>
            <a:off x="14319554" y="2727306"/>
            <a:ext cx="3318834" cy="1605486"/>
          </a:xfrm>
          <a:custGeom>
            <a:avLst/>
            <a:gdLst/>
            <a:ahLst/>
            <a:cxnLst/>
            <a:rect l="l" t="t" r="r" b="b"/>
            <a:pathLst>
              <a:path w="3719719" h="1799414">
                <a:moveTo>
                  <a:pt x="0" y="0"/>
                </a:moveTo>
                <a:lnTo>
                  <a:pt x="3719719" y="0"/>
                </a:lnTo>
                <a:lnTo>
                  <a:pt x="3719719" y="1799414"/>
                </a:lnTo>
                <a:lnTo>
                  <a:pt x="0" y="1799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02762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rot="2138044">
            <a:off x="12739158" y="578494"/>
            <a:ext cx="1083823" cy="1637438"/>
          </a:xfrm>
          <a:custGeom>
            <a:avLst/>
            <a:gdLst/>
            <a:ahLst/>
            <a:cxnLst/>
            <a:rect l="l" t="t" r="r" b="b"/>
            <a:pathLst>
              <a:path w="1083823" h="1637438">
                <a:moveTo>
                  <a:pt x="0" y="0"/>
                </a:moveTo>
                <a:lnTo>
                  <a:pt x="1083823" y="0"/>
                </a:lnTo>
                <a:lnTo>
                  <a:pt x="1083823" y="1637439"/>
                </a:lnTo>
                <a:lnTo>
                  <a:pt x="0" y="1637439"/>
                </a:lnTo>
                <a:lnTo>
                  <a:pt x="0" y="0"/>
                </a:lnTo>
                <a:close/>
              </a:path>
            </a:pathLst>
          </a:custGeom>
          <a:blipFill>
            <a:blip r:embed="rId2">
              <a:extLst>
                <a:ext uri="{96DAC541-7B7A-43D3-8B79-37D633B846F1}">
                  <asvg:svgBlip xmlns="" xmlns:asvg="http://schemas.microsoft.com/office/drawing/2016/SVG/main" r:embed="rId3"/>
                </a:ext>
              </a:extLst>
            </a:blip>
            <a:stretch>
              <a:fillRect t="-131470" r="-103120"/>
            </a:stretch>
          </a:blipFill>
        </p:spPr>
      </p:sp>
      <p:sp>
        <p:nvSpPr>
          <p:cNvPr id="3" name="Freeform 3"/>
          <p:cNvSpPr/>
          <p:nvPr/>
        </p:nvSpPr>
        <p:spPr>
          <a:xfrm>
            <a:off x="838201" y="723900"/>
            <a:ext cx="10363200" cy="2416269"/>
          </a:xfrm>
          <a:custGeom>
            <a:avLst/>
            <a:gdLst/>
            <a:ahLst/>
            <a:cxnLst/>
            <a:rect l="l" t="t" r="r" b="b"/>
            <a:pathLst>
              <a:path w="7315200" h="1874520">
                <a:moveTo>
                  <a:pt x="0" y="0"/>
                </a:moveTo>
                <a:lnTo>
                  <a:pt x="7315200" y="0"/>
                </a:lnTo>
                <a:lnTo>
                  <a:pt x="7315200" y="1874520"/>
                </a:lnTo>
                <a:lnTo>
                  <a:pt x="0" y="18745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6">
              <a:extLst>
                <a:ext uri="{96DAC541-7B7A-43D3-8B79-37D633B846F1}">
                  <asvg:svgBlip xmlns="" xmlns:asvg="http://schemas.microsoft.com/office/drawing/2016/SVG/main" r:embed="rId7"/>
                </a:ext>
              </a:extLst>
            </a:blip>
            <a:stretch>
              <a:fillRect r="-56950" b="-92760"/>
            </a:stretch>
          </a:blipFill>
        </p:spPr>
      </p:sp>
      <p:sp>
        <p:nvSpPr>
          <p:cNvPr id="10" name="TextBox 10"/>
          <p:cNvSpPr txBox="1"/>
          <p:nvPr/>
        </p:nvSpPr>
        <p:spPr>
          <a:xfrm>
            <a:off x="2113060" y="1265185"/>
            <a:ext cx="7813482" cy="1333698"/>
          </a:xfrm>
          <a:prstGeom prst="rect">
            <a:avLst/>
          </a:prstGeom>
        </p:spPr>
        <p:txBody>
          <a:bodyPr wrap="square" lIns="0" tIns="0" rIns="0" bIns="0" rtlCol="0" anchor="t">
            <a:spAutoFit/>
          </a:bodyPr>
          <a:lstStyle/>
          <a:p>
            <a:pPr algn="ctr">
              <a:lnSpc>
                <a:spcPts val="10399"/>
              </a:lnSpc>
            </a:pPr>
            <a:r>
              <a:rPr lang="en-US" sz="6200" b="1">
                <a:solidFill>
                  <a:srgbClr val="593B1C"/>
                </a:solidFill>
                <a:latin typeface="Arial" panose="020B0604020202020204" pitchFamily="34" charset="0"/>
                <a:cs typeface="Arial" panose="020B0604020202020204" pitchFamily="34" charset="0"/>
              </a:rPr>
              <a:t>NỘI DUNG BÀI HỌC</a:t>
            </a:r>
          </a:p>
        </p:txBody>
      </p:sp>
      <p:grpSp>
        <p:nvGrpSpPr>
          <p:cNvPr id="9" name="Group 8"/>
          <p:cNvGrpSpPr/>
          <p:nvPr/>
        </p:nvGrpSpPr>
        <p:grpSpPr>
          <a:xfrm>
            <a:off x="6400800" y="5067300"/>
            <a:ext cx="10390708" cy="1143000"/>
            <a:chOff x="2182292" y="4229100"/>
            <a:chExt cx="10390708" cy="1143000"/>
          </a:xfrm>
        </p:grpSpPr>
        <p:sp>
          <p:nvSpPr>
            <p:cNvPr id="12" name="TextBox 8">
              <a:extLst>
                <a:ext uri="{FF2B5EF4-FFF2-40B4-BE49-F238E27FC236}">
                  <a16:creationId xmlns:a16="http://schemas.microsoft.com/office/drawing/2014/main" id="{8B3D0087-EFB9-4B12-A456-565D62B4852E}"/>
                </a:ext>
              </a:extLst>
            </p:cNvPr>
            <p:cNvSpPr txBox="1"/>
            <p:nvPr/>
          </p:nvSpPr>
          <p:spPr>
            <a:xfrm>
              <a:off x="3420614" y="4415588"/>
              <a:ext cx="9152386" cy="820738"/>
            </a:xfrm>
            <a:prstGeom prst="rect">
              <a:avLst/>
            </a:prstGeom>
          </p:spPr>
          <p:txBody>
            <a:bodyPr wrap="square" lIns="0" tIns="0" rIns="0" bIns="0" rtlCol="0" anchor="t">
              <a:spAutoFit/>
            </a:bodyPr>
            <a:lstStyle/>
            <a:p>
              <a:pPr marL="493894" lvl="1">
                <a:lnSpc>
                  <a:spcPts val="6405"/>
                </a:lnSpc>
              </a:pPr>
              <a:r>
                <a:rPr lang="en-US" sz="5500" b="1" smtClean="0">
                  <a:latin typeface="Arial" panose="020B0604020202020204" pitchFamily="34" charset="0"/>
                  <a:cs typeface="Arial" panose="020B0604020202020204" pitchFamily="34" charset="0"/>
                </a:rPr>
                <a:t>VAI TRÒ CỦA SÁNG CHẾ</a:t>
              </a:r>
              <a:endParaRPr lang="en-US" sz="5500" b="1">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8A4380F-8E61-4051-921C-D2AA3C97239E}"/>
                </a:ext>
              </a:extLst>
            </p:cNvPr>
            <p:cNvSpPr/>
            <p:nvPr/>
          </p:nvSpPr>
          <p:spPr>
            <a:xfrm>
              <a:off x="2182292" y="4229100"/>
              <a:ext cx="1143000" cy="11430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grpSp>
      <p:grpSp>
        <p:nvGrpSpPr>
          <p:cNvPr id="11" name="Group 10"/>
          <p:cNvGrpSpPr/>
          <p:nvPr/>
        </p:nvGrpSpPr>
        <p:grpSpPr>
          <a:xfrm>
            <a:off x="6400800" y="7353300"/>
            <a:ext cx="12676708" cy="1143000"/>
            <a:chOff x="2182292" y="6091125"/>
            <a:chExt cx="12676708" cy="1143000"/>
          </a:xfrm>
        </p:grpSpPr>
        <p:sp>
          <p:nvSpPr>
            <p:cNvPr id="14" name="TextBox 8">
              <a:extLst>
                <a:ext uri="{FF2B5EF4-FFF2-40B4-BE49-F238E27FC236}">
                  <a16:creationId xmlns:a16="http://schemas.microsoft.com/office/drawing/2014/main" id="{6865F030-F935-4D09-A007-B302C01851DB}"/>
                </a:ext>
              </a:extLst>
            </p:cNvPr>
            <p:cNvSpPr txBox="1"/>
            <p:nvPr/>
          </p:nvSpPr>
          <p:spPr>
            <a:xfrm>
              <a:off x="3325292" y="6277904"/>
              <a:ext cx="11533708" cy="846386"/>
            </a:xfrm>
            <a:prstGeom prst="rect">
              <a:avLst/>
            </a:prstGeom>
          </p:spPr>
          <p:txBody>
            <a:bodyPr wrap="square" lIns="0" tIns="0" rIns="0" bIns="0" rtlCol="0" anchor="t">
              <a:spAutoFit/>
            </a:bodyPr>
            <a:lstStyle/>
            <a:p>
              <a:pPr marL="493894" lvl="1" algn="just"/>
              <a:r>
                <a:rPr lang="en-US" sz="5500" b="1" smtClean="0">
                  <a:latin typeface="Arial" panose="020B0604020202020204" pitchFamily="34" charset="0"/>
                  <a:cs typeface="Arial" panose="020B0604020202020204" pitchFamily="34" charset="0"/>
                </a:rPr>
                <a:t>MỘT SỐ NHÀ SÁNG </a:t>
              </a:r>
              <a:r>
                <a:rPr lang="en-US" sz="5500" b="1" smtClean="0">
                  <a:latin typeface="Arial" panose="020B0604020202020204" pitchFamily="34" charset="0"/>
                  <a:cs typeface="Arial" panose="020B0604020202020204" pitchFamily="34" charset="0"/>
                </a:rPr>
                <a:t>CHẾ</a:t>
              </a:r>
              <a:endParaRPr lang="en-US" sz="5500" b="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F946D69F-05D3-487A-8F8C-97953C693B7B}"/>
                </a:ext>
              </a:extLst>
            </p:cNvPr>
            <p:cNvSpPr/>
            <p:nvPr/>
          </p:nvSpPr>
          <p:spPr>
            <a:xfrm>
              <a:off x="2182292" y="6091125"/>
              <a:ext cx="1143000" cy="11430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2</a:t>
              </a:r>
              <a:endParaRPr lang="en-US" sz="5500" b="1">
                <a:latin typeface="Arial" panose="020B0604020202020204" pitchFamily="34" charset="0"/>
                <a:cs typeface="Arial" panose="020B0604020202020204" pitchFamily="34" charset="0"/>
              </a:endParaRPr>
            </a:p>
          </p:txBody>
        </p:sp>
      </p:grpSp>
      <p:sp>
        <p:nvSpPr>
          <p:cNvPr id="19" name="Freeform 8"/>
          <p:cNvSpPr/>
          <p:nvPr/>
        </p:nvSpPr>
        <p:spPr>
          <a:xfrm>
            <a:off x="1905000" y="3543300"/>
            <a:ext cx="3810000" cy="6407850"/>
          </a:xfrm>
          <a:custGeom>
            <a:avLst/>
            <a:gdLst/>
            <a:ahLst/>
            <a:cxnLst/>
            <a:rect l="l" t="t" r="r" b="b"/>
            <a:pathLst>
              <a:path w="2446591" h="4114800">
                <a:moveTo>
                  <a:pt x="0" y="0"/>
                </a:moveTo>
                <a:lnTo>
                  <a:pt x="2446592" y="0"/>
                </a:lnTo>
                <a:lnTo>
                  <a:pt x="2446592" y="4114800"/>
                </a:lnTo>
                <a:lnTo>
                  <a:pt x="0" y="4114800"/>
                </a:lnTo>
                <a:lnTo>
                  <a:pt x="0" y="0"/>
                </a:lnTo>
                <a:close/>
              </a:path>
            </a:pathLst>
          </a:custGeom>
          <a:blipFill>
            <a:blip r:embed="rId8"/>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2" name="Freeform 2"/>
          <p:cNvSpPr/>
          <p:nvPr/>
        </p:nvSpPr>
        <p:spPr>
          <a:xfrm flipH="1">
            <a:off x="1564794" y="1325476"/>
            <a:ext cx="15158403" cy="7636047"/>
          </a:xfrm>
          <a:custGeom>
            <a:avLst/>
            <a:gdLst/>
            <a:ahLst/>
            <a:cxnLst/>
            <a:rect l="l" t="t" r="r" b="b"/>
            <a:pathLst>
              <a:path w="15158405" h="7636047">
                <a:moveTo>
                  <a:pt x="15158406" y="0"/>
                </a:moveTo>
                <a:lnTo>
                  <a:pt x="0" y="0"/>
                </a:lnTo>
                <a:lnTo>
                  <a:pt x="0" y="7636046"/>
                </a:lnTo>
                <a:lnTo>
                  <a:pt x="15158406" y="7636046"/>
                </a:lnTo>
                <a:lnTo>
                  <a:pt x="1515840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10">
            <a:extLst>
              <a:ext uri="{FF2B5EF4-FFF2-40B4-BE49-F238E27FC236}">
                <a16:creationId xmlns:a16="http://schemas.microsoft.com/office/drawing/2014/main" id="{05DDC61C-A5E9-44AE-B11A-44DD78B53ADC}"/>
              </a:ext>
            </a:extLst>
          </p:cNvPr>
          <p:cNvSpPr txBox="1"/>
          <p:nvPr/>
        </p:nvSpPr>
        <p:spPr>
          <a:xfrm>
            <a:off x="2698666" y="3386608"/>
            <a:ext cx="12890658" cy="3513782"/>
          </a:xfrm>
          <a:prstGeom prst="rect">
            <a:avLst/>
          </a:prstGeom>
        </p:spPr>
        <p:txBody>
          <a:bodyPr wrap="square" lIns="0" tIns="0" rIns="0" bIns="0" rtlCol="0" anchor="t">
            <a:spAutoFit/>
          </a:bodyPr>
          <a:lstStyle/>
          <a:p>
            <a:pPr marL="0" marR="0" lvl="0" indent="0" algn="ctr" defTabSz="914400" rtl="0" eaLnBrk="1" fontAlgn="auto" latinLnBrk="0" hangingPunct="1">
              <a:lnSpc>
                <a:spcPts val="13687"/>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rPr>
              <a:t>1. </a:t>
            </a:r>
            <a:endPar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13687"/>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593B1C"/>
                </a:solidFill>
                <a:effectLst/>
                <a:uLnTx/>
                <a:uFillTx/>
                <a:latin typeface="Arial" panose="020B0604020202020204" pitchFamily="34" charset="0"/>
                <a:cs typeface="Arial" panose="020B0604020202020204" pitchFamily="34" charset="0"/>
              </a:rPr>
              <a:t>VAI TRÒ</a:t>
            </a:r>
            <a:r>
              <a:rPr kumimoji="0" lang="en-US" sz="8000" b="1" i="0" u="none" strike="noStrike" kern="1200" cap="none" spc="0" normalizeH="0" noProof="0" smtClean="0">
                <a:ln>
                  <a:noFill/>
                </a:ln>
                <a:solidFill>
                  <a:srgbClr val="593B1C"/>
                </a:solidFill>
                <a:effectLst/>
                <a:uLnTx/>
                <a:uFillTx/>
                <a:latin typeface="Arial" panose="020B0604020202020204" pitchFamily="34" charset="0"/>
                <a:cs typeface="Arial" panose="020B0604020202020204" pitchFamily="34" charset="0"/>
              </a:rPr>
              <a:t> CỦA SÁNG CHẾ</a:t>
            </a:r>
            <a:endParaRPr kumimoji="0" lang="en-US" sz="8000" b="1" i="0" u="none" strike="noStrike" kern="1200" cap="none" spc="0" normalizeH="0" baseline="0" noProof="0">
              <a:ln>
                <a:noFill/>
              </a:ln>
              <a:solidFill>
                <a:srgbClr val="593B1C"/>
              </a:solidFill>
              <a:effectLst/>
              <a:uLnTx/>
              <a:uFillTx/>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8"/>
          <p:cNvSpPr/>
          <p:nvPr/>
        </p:nvSpPr>
        <p:spPr>
          <a:xfrm rot="13832274">
            <a:off x="16703842" y="8626592"/>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2">
              <a:extLst>
                <a:ext uri="{96DAC541-7B7A-43D3-8B79-37D633B846F1}">
                  <asvg:svgBlip xmlns="" xmlns:asvg="http://schemas.microsoft.com/office/drawing/2016/SVG/main" r:embed="rId3"/>
                </a:ext>
              </a:extLst>
            </a:blip>
            <a:stretch>
              <a:fillRect t="-131470" r="-103120"/>
            </a:stretch>
          </a:blipFill>
        </p:spPr>
      </p:sp>
      <p:sp>
        <p:nvSpPr>
          <p:cNvPr id="10" name="Freeform 10"/>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4">
              <a:extLst>
                <a:ext uri="{96DAC541-7B7A-43D3-8B79-37D633B846F1}">
                  <asvg:svgBlip xmlns="" xmlns:asvg="http://schemas.microsoft.com/office/drawing/2016/SVG/main" r:embed="rId5"/>
                </a:ext>
              </a:extLst>
            </a:blip>
            <a:stretch>
              <a:fillRect r="-56950" b="-92760"/>
            </a:stretch>
          </a:blipFill>
        </p:spPr>
      </p:sp>
      <p:grpSp>
        <p:nvGrpSpPr>
          <p:cNvPr id="14" name="Group 13">
            <a:extLst>
              <a:ext uri="{FF2B5EF4-FFF2-40B4-BE49-F238E27FC236}">
                <a16:creationId xmlns:a16="http://schemas.microsoft.com/office/drawing/2014/main" id="{BBA8D5CB-660C-4FB4-9AFA-341121ECA2A4}"/>
              </a:ext>
            </a:extLst>
          </p:cNvPr>
          <p:cNvGrpSpPr/>
          <p:nvPr/>
        </p:nvGrpSpPr>
        <p:grpSpPr>
          <a:xfrm>
            <a:off x="571500" y="571500"/>
            <a:ext cx="6705600" cy="1651716"/>
            <a:chOff x="381001" y="342900"/>
            <a:chExt cx="6705600" cy="1651716"/>
          </a:xfrm>
        </p:grpSpPr>
        <p:sp>
          <p:nvSpPr>
            <p:cNvPr id="15" name="Freeform 6">
              <a:extLst>
                <a:ext uri="{FF2B5EF4-FFF2-40B4-BE49-F238E27FC236}">
                  <a16:creationId xmlns:a16="http://schemas.microsoft.com/office/drawing/2014/main" id="{361F7C0B-4D95-4CA6-A6ED-9BD9925A8470}"/>
                </a:ext>
              </a:extLst>
            </p:cNvPr>
            <p:cNvSpPr/>
            <p:nvPr/>
          </p:nvSpPr>
          <p:spPr>
            <a:xfrm>
              <a:off x="381001" y="342900"/>
              <a:ext cx="6705600" cy="1651716"/>
            </a:xfrm>
            <a:custGeom>
              <a:avLst/>
              <a:gdLst/>
              <a:ahLst/>
              <a:cxnLst/>
              <a:rect l="l" t="t" r="r" b="b"/>
              <a:pathLst>
                <a:path w="5551435" h="1651716">
                  <a:moveTo>
                    <a:pt x="0" y="0"/>
                  </a:moveTo>
                  <a:lnTo>
                    <a:pt x="5551435" y="0"/>
                  </a:lnTo>
                  <a:lnTo>
                    <a:pt x="5551435" y="1651716"/>
                  </a:lnTo>
                  <a:lnTo>
                    <a:pt x="0" y="16517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5">
              <a:extLst>
                <a:ext uri="{FF2B5EF4-FFF2-40B4-BE49-F238E27FC236}">
                  <a16:creationId xmlns:a16="http://schemas.microsoft.com/office/drawing/2014/main" id="{E3127738-2953-41EE-9861-36A85EB22D91}"/>
                </a:ext>
              </a:extLst>
            </p:cNvPr>
            <p:cNvSpPr txBox="1"/>
            <p:nvPr/>
          </p:nvSpPr>
          <p:spPr>
            <a:xfrm>
              <a:off x="381001" y="776343"/>
              <a:ext cx="6705600" cy="784830"/>
            </a:xfrm>
            <a:prstGeom prst="rect">
              <a:avLst/>
            </a:prstGeom>
            <a:noFill/>
          </p:spPr>
          <p:txBody>
            <a:bodyPr wrap="square" rtlCol="0">
              <a:spAutoFit/>
            </a:bodyPr>
            <a:lstStyle/>
            <a:p>
              <a:pPr algn="ctr"/>
              <a:r>
                <a:rPr lang="en-US" sz="45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4500" b="1">
                <a:solidFill>
                  <a:schemeClr val="accent6">
                    <a:lumMod val="50000"/>
                  </a:schemeClr>
                </a:solidFill>
                <a:latin typeface="Arial" panose="020B0604020202020204" pitchFamily="34" charset="0"/>
                <a:cs typeface="Arial" panose="020B0604020202020204" pitchFamily="34" charset="0"/>
              </a:endParaRPr>
            </a:p>
          </p:txBody>
        </p:sp>
      </p:grpSp>
      <p:sp>
        <p:nvSpPr>
          <p:cNvPr id="21" name="Rectangle: Rounded Corners 20">
            <a:extLst>
              <a:ext uri="{FF2B5EF4-FFF2-40B4-BE49-F238E27FC236}">
                <a16:creationId xmlns:a16="http://schemas.microsoft.com/office/drawing/2014/main" id="{A48D6D24-49ED-4F2E-B78F-5FC2FCE4843D}"/>
              </a:ext>
            </a:extLst>
          </p:cNvPr>
          <p:cNvSpPr/>
          <p:nvPr/>
        </p:nvSpPr>
        <p:spPr>
          <a:xfrm>
            <a:off x="509508" y="3343275"/>
            <a:ext cx="6767592" cy="5562600"/>
          </a:xfrm>
          <a:prstGeom prst="roundRect">
            <a:avLst>
              <a:gd name="adj" fmla="val 10297"/>
            </a:avLst>
          </a:prstGeom>
          <a:solidFill>
            <a:schemeClr val="accent6">
              <a:lumMod val="20000"/>
              <a:lumOff val="80000"/>
            </a:schemeClr>
          </a:solidFill>
          <a:ln w="5715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SG" sz="4000">
                <a:solidFill>
                  <a:schemeClr val="tx1"/>
                </a:solidFill>
                <a:latin typeface="Arial" panose="020B0604020202020204" pitchFamily="34" charset="0"/>
                <a:cs typeface="Arial" panose="020B0604020202020204" pitchFamily="34" charset="0"/>
              </a:rPr>
              <a:t>Em hãy gắn thẻ mô tả vai trò của các sáng chế tương ứng với hình ảnh minh họa dưới đây.</a:t>
            </a:r>
            <a:endParaRPr lang="en-US" sz="400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stretch>
            <a:fillRect/>
          </a:stretch>
        </p:blipFill>
        <p:spPr>
          <a:xfrm>
            <a:off x="7543800" y="2628900"/>
            <a:ext cx="10467975" cy="6991350"/>
          </a:xfrm>
          <a:prstGeom prst="rect">
            <a:avLst/>
          </a:prstGeom>
        </p:spPr>
      </p:pic>
    </p:spTree>
    <p:extLst>
      <p:ext uri="{BB962C8B-B14F-4D97-AF65-F5344CB8AC3E}">
        <p14:creationId xmlns:p14="http://schemas.microsoft.com/office/powerpoint/2010/main" val="256128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8"/>
          <p:cNvSpPr/>
          <p:nvPr/>
        </p:nvSpPr>
        <p:spPr>
          <a:xfrm rot="13832274">
            <a:off x="16703842" y="8626592"/>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3">
              <a:extLst>
                <a:ext uri="{96DAC541-7B7A-43D3-8B79-37D633B846F1}">
                  <asvg:svgBlip xmlns="" xmlns:asvg="http://schemas.microsoft.com/office/drawing/2016/SVG/main" r:embed="rId4"/>
                </a:ext>
              </a:extLst>
            </a:blip>
            <a:stretch>
              <a:fillRect t="-131470" r="-103120"/>
            </a:stretch>
          </a:blipFill>
        </p:spPr>
      </p:sp>
      <p:sp>
        <p:nvSpPr>
          <p:cNvPr id="10" name="Freeform 10"/>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5">
              <a:extLst>
                <a:ext uri="{96DAC541-7B7A-43D3-8B79-37D633B846F1}">
                  <asvg:svgBlip xmlns="" xmlns:asvg="http://schemas.microsoft.com/office/drawing/2016/SVG/main" r:embed="rId6"/>
                </a:ext>
              </a:extLst>
            </a:blip>
            <a:stretch>
              <a:fillRect r="-56950" b="-92760"/>
            </a:stretch>
          </a:blipFill>
        </p:spPr>
      </p:sp>
      <p:grpSp>
        <p:nvGrpSpPr>
          <p:cNvPr id="19" name="Group 18"/>
          <p:cNvGrpSpPr/>
          <p:nvPr/>
        </p:nvGrpSpPr>
        <p:grpSpPr>
          <a:xfrm>
            <a:off x="8839200" y="5859993"/>
            <a:ext cx="7279640" cy="3722044"/>
            <a:chOff x="1254760" y="464694"/>
            <a:chExt cx="7279640" cy="3722044"/>
          </a:xfrm>
        </p:grpSpPr>
        <p:sp>
          <p:nvSpPr>
            <p:cNvPr id="20" name="Rounded Rectangle 19"/>
            <p:cNvSpPr/>
            <p:nvPr/>
          </p:nvSpPr>
          <p:spPr>
            <a:xfrm>
              <a:off x="1254760" y="883794"/>
              <a:ext cx="7279640" cy="3302944"/>
            </a:xfrm>
            <a:prstGeom prst="roundRect">
              <a:avLst/>
            </a:prstGeom>
            <a:solidFill>
              <a:schemeClr val="accent6">
                <a:lumMod val="20000"/>
                <a:lumOff val="80000"/>
              </a:schemeClr>
            </a:solidFill>
            <a:ln w="28575">
              <a:solidFill>
                <a:srgbClr val="EC9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Rounded Rectangle 20"/>
            <p:cNvSpPr/>
            <p:nvPr/>
          </p:nvSpPr>
          <p:spPr>
            <a:xfrm>
              <a:off x="1254760" y="464694"/>
              <a:ext cx="2133600" cy="800100"/>
            </a:xfrm>
            <a:prstGeom prst="roundRect">
              <a:avLst/>
            </a:prstGeom>
            <a:solidFill>
              <a:srgbClr val="EC9346"/>
            </a:solidFill>
            <a:ln>
              <a:solidFill>
                <a:srgbClr val="EC9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solidFill>
                    <a:schemeClr val="tx1"/>
                  </a:solidFill>
                  <a:latin typeface="Arial" panose="020B0604020202020204" pitchFamily="34" charset="0"/>
                  <a:cs typeface="Arial" panose="020B0604020202020204" pitchFamily="34" charset="0"/>
                </a:rPr>
                <a:t>Thẻ 1</a:t>
              </a:r>
              <a:endParaRPr lang="en-US" sz="3600" b="1">
                <a:solidFill>
                  <a:schemeClr val="tx1"/>
                </a:solidFill>
                <a:latin typeface="Arial" panose="020B0604020202020204" pitchFamily="34" charset="0"/>
                <a:cs typeface="Arial" panose="020B0604020202020204" pitchFamily="34" charset="0"/>
              </a:endParaRPr>
            </a:p>
          </p:txBody>
        </p:sp>
        <p:sp>
          <p:nvSpPr>
            <p:cNvPr id="23" name="TextBox 22"/>
            <p:cNvSpPr txBox="1"/>
            <p:nvPr/>
          </p:nvSpPr>
          <p:spPr>
            <a:xfrm>
              <a:off x="1394460" y="1532632"/>
              <a:ext cx="7000240" cy="2177969"/>
            </a:xfrm>
            <a:prstGeom prst="rect">
              <a:avLst/>
            </a:prstGeom>
            <a:noFill/>
          </p:spPr>
          <p:txBody>
            <a:bodyPr wrap="square" rtlCol="0">
              <a:spAutoFit/>
            </a:bodyPr>
            <a:lstStyle/>
            <a:p>
              <a:pPr algn="just">
                <a:lnSpc>
                  <a:spcPct val="130000"/>
                </a:lnSpc>
              </a:pPr>
              <a:r>
                <a:rPr lang="en-US" sz="3600" smtClean="0">
                  <a:latin typeface="Arial" panose="020B0604020202020204" pitchFamily="34" charset="0"/>
                  <a:cs typeface="Arial" panose="020B0604020202020204" pitchFamily="34" charset="0"/>
                </a:rPr>
                <a:t>Sáng chế này giúp con người di chuyển một quãng đường rất xa, qua sông, núi và biển.</a:t>
              </a:r>
              <a:endParaRPr lang="en-US" sz="3600">
                <a:latin typeface="Arial" panose="020B0604020202020204" pitchFamily="34" charset="0"/>
                <a:cs typeface="Arial" panose="020B0604020202020204" pitchFamily="34" charset="0"/>
              </a:endParaRPr>
            </a:p>
          </p:txBody>
        </p:sp>
      </p:grpSp>
      <p:grpSp>
        <p:nvGrpSpPr>
          <p:cNvPr id="28" name="Group 27"/>
          <p:cNvGrpSpPr/>
          <p:nvPr/>
        </p:nvGrpSpPr>
        <p:grpSpPr>
          <a:xfrm>
            <a:off x="8839200" y="862012"/>
            <a:ext cx="7406640" cy="3722044"/>
            <a:chOff x="1127760" y="3740024"/>
            <a:chExt cx="7406640" cy="3722044"/>
          </a:xfrm>
        </p:grpSpPr>
        <p:sp>
          <p:nvSpPr>
            <p:cNvPr id="29" name="Rounded Rectangle 28"/>
            <p:cNvSpPr/>
            <p:nvPr/>
          </p:nvSpPr>
          <p:spPr>
            <a:xfrm>
              <a:off x="1127760" y="4159124"/>
              <a:ext cx="7406640" cy="3302944"/>
            </a:xfrm>
            <a:prstGeom prst="roundRect">
              <a:avLst/>
            </a:prstGeom>
            <a:solidFill>
              <a:schemeClr val="accent3">
                <a:lumMod val="20000"/>
                <a:lumOff val="80000"/>
              </a:schemeClr>
            </a:solidFill>
            <a:ln w="28575">
              <a:solidFill>
                <a:srgbClr val="97D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0" name="Rounded Rectangle 29"/>
            <p:cNvSpPr/>
            <p:nvPr/>
          </p:nvSpPr>
          <p:spPr>
            <a:xfrm>
              <a:off x="1127760" y="3740024"/>
              <a:ext cx="2133600" cy="800100"/>
            </a:xfrm>
            <a:prstGeom prst="roundRect">
              <a:avLst/>
            </a:prstGeom>
            <a:solidFill>
              <a:srgbClr val="97DE74"/>
            </a:solidFill>
            <a:ln>
              <a:solidFill>
                <a:srgbClr val="97D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solidFill>
                    <a:schemeClr val="tx1"/>
                  </a:solidFill>
                  <a:latin typeface="Arial" panose="020B0604020202020204" pitchFamily="34" charset="0"/>
                  <a:cs typeface="Arial" panose="020B0604020202020204" pitchFamily="34" charset="0"/>
                </a:rPr>
                <a:t>Thẻ 2</a:t>
              </a:r>
              <a:endParaRPr lang="en-US" sz="3600" b="1">
                <a:solidFill>
                  <a:schemeClr val="tx1"/>
                </a:solidFill>
                <a:latin typeface="Arial" panose="020B0604020202020204" pitchFamily="34" charset="0"/>
                <a:cs typeface="Arial" panose="020B0604020202020204" pitchFamily="34" charset="0"/>
              </a:endParaRPr>
            </a:p>
          </p:txBody>
        </p:sp>
        <p:sp>
          <p:nvSpPr>
            <p:cNvPr id="31" name="TextBox 30"/>
            <p:cNvSpPr txBox="1"/>
            <p:nvPr/>
          </p:nvSpPr>
          <p:spPr>
            <a:xfrm>
              <a:off x="1356360" y="4821112"/>
              <a:ext cx="6949440" cy="2177969"/>
            </a:xfrm>
            <a:prstGeom prst="rect">
              <a:avLst/>
            </a:prstGeom>
            <a:noFill/>
          </p:spPr>
          <p:txBody>
            <a:bodyPr wrap="square" rtlCol="0">
              <a:spAutoFit/>
            </a:bodyPr>
            <a:lstStyle/>
            <a:p>
              <a:pPr algn="just">
                <a:lnSpc>
                  <a:spcPct val="130000"/>
                </a:lnSpc>
              </a:pPr>
              <a:r>
                <a:rPr lang="en-US" sz="3600" smtClean="0">
                  <a:latin typeface="Arial" panose="020B0604020202020204" pitchFamily="34" charset="0"/>
                  <a:cs typeface="Arial" panose="020B0604020202020204" pitchFamily="34" charset="0"/>
                </a:rPr>
                <a:t>Sáng chế này giúp con người ta có thể nói chuyện với nhau mặc dù ở cách xa nhau.</a:t>
              </a:r>
              <a:endParaRPr lang="en-US" sz="3600">
                <a:latin typeface="Arial" panose="020B0604020202020204" pitchFamily="34" charset="0"/>
                <a:cs typeface="Arial" panose="020B0604020202020204" pitchFamily="34" charset="0"/>
              </a:endParaRPr>
            </a:p>
          </p:txBody>
        </p:sp>
      </p:grpSp>
      <p:grpSp>
        <p:nvGrpSpPr>
          <p:cNvPr id="16" name="Group 15"/>
          <p:cNvGrpSpPr/>
          <p:nvPr/>
        </p:nvGrpSpPr>
        <p:grpSpPr>
          <a:xfrm>
            <a:off x="3104630" y="876300"/>
            <a:ext cx="3171825" cy="4444275"/>
            <a:chOff x="3575838" y="1116956"/>
            <a:chExt cx="3171825" cy="4444275"/>
          </a:xfrm>
        </p:grpSpPr>
        <p:pic>
          <p:nvPicPr>
            <p:cNvPr id="15" name="Picture 14"/>
            <p:cNvPicPr>
              <a:picLocks noChangeAspect="1"/>
            </p:cNvPicPr>
            <p:nvPr/>
          </p:nvPicPr>
          <p:blipFill>
            <a:blip r:embed="rId7"/>
            <a:stretch>
              <a:fillRect/>
            </a:stretch>
          </p:blipFill>
          <p:spPr>
            <a:xfrm>
              <a:off x="3575838" y="1116956"/>
              <a:ext cx="3171825" cy="3467100"/>
            </a:xfrm>
            <a:prstGeom prst="rect">
              <a:avLst/>
            </a:prstGeom>
          </p:spPr>
        </p:pic>
        <p:sp>
          <p:nvSpPr>
            <p:cNvPr id="34" name="TextBox 33"/>
            <p:cNvSpPr txBox="1"/>
            <p:nvPr/>
          </p:nvSpPr>
          <p:spPr>
            <a:xfrm>
              <a:off x="3637751" y="4914900"/>
              <a:ext cx="304800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Điện thoại</a:t>
              </a:r>
              <a:endParaRPr lang="en-US" sz="3600">
                <a:latin typeface="Arial" panose="020B0604020202020204" pitchFamily="34" charset="0"/>
                <a:cs typeface="Arial" panose="020B0604020202020204" pitchFamily="34" charset="0"/>
              </a:endParaRPr>
            </a:p>
          </p:txBody>
        </p:sp>
      </p:grpSp>
      <p:grpSp>
        <p:nvGrpSpPr>
          <p:cNvPr id="37" name="Group 36"/>
          <p:cNvGrpSpPr/>
          <p:nvPr/>
        </p:nvGrpSpPr>
        <p:grpSpPr>
          <a:xfrm>
            <a:off x="2299767" y="5859993"/>
            <a:ext cx="4781550" cy="3892238"/>
            <a:chOff x="2299767" y="5859993"/>
            <a:chExt cx="4781550" cy="3892238"/>
          </a:xfrm>
        </p:grpSpPr>
        <p:sp>
          <p:nvSpPr>
            <p:cNvPr id="36" name="TextBox 35"/>
            <p:cNvSpPr txBox="1"/>
            <p:nvPr/>
          </p:nvSpPr>
          <p:spPr>
            <a:xfrm>
              <a:off x="3200400" y="9105900"/>
              <a:ext cx="304800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Máy bay</a:t>
              </a:r>
              <a:endParaRPr lang="en-US" sz="3600">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8"/>
            <a:stretch>
              <a:fillRect/>
            </a:stretch>
          </p:blipFill>
          <p:spPr>
            <a:xfrm>
              <a:off x="2299767" y="5859993"/>
              <a:ext cx="4781550" cy="3000375"/>
            </a:xfrm>
            <a:prstGeom prst="rect">
              <a:avLst/>
            </a:prstGeom>
          </p:spPr>
        </p:pic>
      </p:grpSp>
    </p:spTree>
    <p:extLst>
      <p:ext uri="{BB962C8B-B14F-4D97-AF65-F5344CB8AC3E}">
        <p14:creationId xmlns:p14="http://schemas.microsoft.com/office/powerpoint/2010/main" val="4054672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8" name="Freeform 8"/>
          <p:cNvSpPr/>
          <p:nvPr/>
        </p:nvSpPr>
        <p:spPr>
          <a:xfrm rot="13832274">
            <a:off x="16703842" y="8626592"/>
            <a:ext cx="1176647" cy="1777676"/>
          </a:xfrm>
          <a:custGeom>
            <a:avLst/>
            <a:gdLst/>
            <a:ahLst/>
            <a:cxnLst/>
            <a:rect l="l" t="t" r="r" b="b"/>
            <a:pathLst>
              <a:path w="1176647" h="1777676">
                <a:moveTo>
                  <a:pt x="0" y="0"/>
                </a:moveTo>
                <a:lnTo>
                  <a:pt x="1176646" y="0"/>
                </a:lnTo>
                <a:lnTo>
                  <a:pt x="1176646" y="1777676"/>
                </a:lnTo>
                <a:lnTo>
                  <a:pt x="0" y="1777676"/>
                </a:lnTo>
                <a:lnTo>
                  <a:pt x="0" y="0"/>
                </a:lnTo>
                <a:close/>
              </a:path>
            </a:pathLst>
          </a:custGeom>
          <a:blipFill>
            <a:blip r:embed="rId3">
              <a:extLst>
                <a:ext uri="{96DAC541-7B7A-43D3-8B79-37D633B846F1}">
                  <asvg:svgBlip xmlns="" xmlns:asvg="http://schemas.microsoft.com/office/drawing/2016/SVG/main" r:embed="rId4"/>
                </a:ext>
              </a:extLst>
            </a:blip>
            <a:stretch>
              <a:fillRect t="-131470" r="-103120"/>
            </a:stretch>
          </a:blipFill>
        </p:spPr>
      </p:sp>
      <p:sp>
        <p:nvSpPr>
          <p:cNvPr id="10" name="Freeform 10"/>
          <p:cNvSpPr/>
          <p:nvPr/>
        </p:nvSpPr>
        <p:spPr>
          <a:xfrm rot="-4824056">
            <a:off x="15403442" y="-1577325"/>
            <a:ext cx="4606249" cy="2134667"/>
          </a:xfrm>
          <a:custGeom>
            <a:avLst/>
            <a:gdLst/>
            <a:ahLst/>
            <a:cxnLst/>
            <a:rect l="l" t="t" r="r" b="b"/>
            <a:pathLst>
              <a:path w="4606249" h="2134667">
                <a:moveTo>
                  <a:pt x="0" y="0"/>
                </a:moveTo>
                <a:lnTo>
                  <a:pt x="4606249" y="0"/>
                </a:lnTo>
                <a:lnTo>
                  <a:pt x="4606249" y="2134667"/>
                </a:lnTo>
                <a:lnTo>
                  <a:pt x="0" y="2134667"/>
                </a:lnTo>
                <a:lnTo>
                  <a:pt x="0" y="0"/>
                </a:lnTo>
                <a:close/>
              </a:path>
            </a:pathLst>
          </a:custGeom>
          <a:blipFill>
            <a:blip r:embed="rId5">
              <a:extLst>
                <a:ext uri="{96DAC541-7B7A-43D3-8B79-37D633B846F1}">
                  <asvg:svgBlip xmlns="" xmlns:asvg="http://schemas.microsoft.com/office/drawing/2016/SVG/main" r:embed="rId6"/>
                </a:ext>
              </a:extLst>
            </a:blip>
            <a:stretch>
              <a:fillRect r="-56950" b="-92760"/>
            </a:stretch>
          </a:blipFill>
        </p:spPr>
      </p:sp>
      <p:grpSp>
        <p:nvGrpSpPr>
          <p:cNvPr id="19" name="Group 18"/>
          <p:cNvGrpSpPr/>
          <p:nvPr/>
        </p:nvGrpSpPr>
        <p:grpSpPr>
          <a:xfrm>
            <a:off x="8823960" y="5859993"/>
            <a:ext cx="7279640" cy="3722044"/>
            <a:chOff x="1254760" y="464694"/>
            <a:chExt cx="7279640" cy="3722044"/>
          </a:xfrm>
        </p:grpSpPr>
        <p:sp>
          <p:nvSpPr>
            <p:cNvPr id="20" name="Rounded Rectangle 19"/>
            <p:cNvSpPr/>
            <p:nvPr/>
          </p:nvSpPr>
          <p:spPr>
            <a:xfrm>
              <a:off x="1254760" y="883794"/>
              <a:ext cx="7279640" cy="3302944"/>
            </a:xfrm>
            <a:prstGeom prst="roundRect">
              <a:avLst/>
            </a:prstGeom>
            <a:solidFill>
              <a:srgbClr val="F2DCDB"/>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254760" y="464694"/>
              <a:ext cx="2133600" cy="800100"/>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solidFill>
                    <a:schemeClr val="tx1"/>
                  </a:solidFill>
                  <a:latin typeface="Arial" panose="020B0604020202020204" pitchFamily="34" charset="0"/>
                  <a:cs typeface="Arial" panose="020B0604020202020204" pitchFamily="34" charset="0"/>
                </a:rPr>
                <a:t>Thẻ </a:t>
              </a:r>
              <a:r>
                <a:rPr lang="en-US" sz="3600" b="1" smtClean="0">
                  <a:solidFill>
                    <a:schemeClr val="tx1"/>
                  </a:solidFill>
                  <a:latin typeface="Arial" panose="020B0604020202020204" pitchFamily="34" charset="0"/>
                  <a:cs typeface="Arial" panose="020B0604020202020204" pitchFamily="34" charset="0"/>
                </a:rPr>
                <a:t>3</a:t>
              </a:r>
              <a:endParaRPr lang="en-US" sz="3600" b="1">
                <a:solidFill>
                  <a:schemeClr val="tx1"/>
                </a:solidFill>
                <a:latin typeface="Arial" panose="020B0604020202020204" pitchFamily="34" charset="0"/>
                <a:cs typeface="Arial" panose="020B0604020202020204" pitchFamily="34" charset="0"/>
              </a:endParaRPr>
            </a:p>
          </p:txBody>
        </p:sp>
        <p:sp>
          <p:nvSpPr>
            <p:cNvPr id="23" name="TextBox 22"/>
            <p:cNvSpPr txBox="1"/>
            <p:nvPr/>
          </p:nvSpPr>
          <p:spPr>
            <a:xfrm>
              <a:off x="1394460" y="1719336"/>
              <a:ext cx="7000240" cy="1651671"/>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Sáng chế này là nền tảng tạo ra các loại máy móc.</a:t>
              </a:r>
              <a:endParaRPr lang="en-US" sz="3600">
                <a:latin typeface="Arial" panose="020B0604020202020204" pitchFamily="34" charset="0"/>
                <a:cs typeface="Arial" panose="020B0604020202020204" pitchFamily="34" charset="0"/>
              </a:endParaRPr>
            </a:p>
          </p:txBody>
        </p:sp>
      </p:grpSp>
      <p:grpSp>
        <p:nvGrpSpPr>
          <p:cNvPr id="28" name="Group 27"/>
          <p:cNvGrpSpPr/>
          <p:nvPr/>
        </p:nvGrpSpPr>
        <p:grpSpPr>
          <a:xfrm>
            <a:off x="8823960" y="862012"/>
            <a:ext cx="7406640" cy="3722044"/>
            <a:chOff x="1127760" y="3740024"/>
            <a:chExt cx="7406640" cy="3722044"/>
          </a:xfrm>
        </p:grpSpPr>
        <p:sp>
          <p:nvSpPr>
            <p:cNvPr id="29" name="Rounded Rectangle 28"/>
            <p:cNvSpPr/>
            <p:nvPr/>
          </p:nvSpPr>
          <p:spPr>
            <a:xfrm>
              <a:off x="1127760" y="4159124"/>
              <a:ext cx="7406640" cy="3302944"/>
            </a:xfrm>
            <a:prstGeom prst="roundRect">
              <a:avLst/>
            </a:prstGeom>
            <a:solidFill>
              <a:srgbClr val="DCE6F2"/>
            </a:solidFill>
            <a:ln w="28575">
              <a:solidFill>
                <a:srgbClr val="95B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127760" y="3740024"/>
              <a:ext cx="2133600" cy="800100"/>
            </a:xfrm>
            <a:prstGeom prst="roundRect">
              <a:avLst/>
            </a:prstGeom>
            <a:solidFill>
              <a:srgbClr val="95B3D7"/>
            </a:solidFill>
            <a:ln>
              <a:solidFill>
                <a:srgbClr val="95B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solidFill>
                    <a:schemeClr val="tx1"/>
                  </a:solidFill>
                  <a:latin typeface="Arial" panose="020B0604020202020204" pitchFamily="34" charset="0"/>
                  <a:cs typeface="Arial" panose="020B0604020202020204" pitchFamily="34" charset="0"/>
                </a:rPr>
                <a:t>Thẻ </a:t>
              </a:r>
              <a:r>
                <a:rPr lang="en-US" sz="3600" b="1" smtClean="0">
                  <a:solidFill>
                    <a:schemeClr val="tx1"/>
                  </a:solidFill>
                  <a:latin typeface="Arial" panose="020B0604020202020204" pitchFamily="34" charset="0"/>
                  <a:cs typeface="Arial" panose="020B0604020202020204" pitchFamily="34" charset="0"/>
                </a:rPr>
                <a:t>4</a:t>
              </a:r>
              <a:endParaRPr lang="en-US" sz="3600" b="1">
                <a:solidFill>
                  <a:schemeClr val="tx1"/>
                </a:solidFill>
                <a:latin typeface="Arial" panose="020B0604020202020204" pitchFamily="34" charset="0"/>
                <a:cs typeface="Arial" panose="020B0604020202020204" pitchFamily="34" charset="0"/>
              </a:endParaRPr>
            </a:p>
          </p:txBody>
        </p:sp>
        <p:sp>
          <p:nvSpPr>
            <p:cNvPr id="31" name="TextBox 30"/>
            <p:cNvSpPr txBox="1"/>
            <p:nvPr/>
          </p:nvSpPr>
          <p:spPr>
            <a:xfrm>
              <a:off x="1236980" y="5487430"/>
              <a:ext cx="694944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Sáng chế này chiếu sáng.</a:t>
              </a:r>
              <a:endParaRPr lang="en-US" sz="3600">
                <a:latin typeface="Arial" panose="020B0604020202020204" pitchFamily="34" charset="0"/>
                <a:cs typeface="Arial" panose="020B0604020202020204" pitchFamily="34" charset="0"/>
              </a:endParaRPr>
            </a:p>
          </p:txBody>
        </p:sp>
      </p:grpSp>
      <p:grpSp>
        <p:nvGrpSpPr>
          <p:cNvPr id="6" name="Group 5"/>
          <p:cNvGrpSpPr/>
          <p:nvPr/>
        </p:nvGrpSpPr>
        <p:grpSpPr>
          <a:xfrm>
            <a:off x="2676448" y="967470"/>
            <a:ext cx="3600450" cy="3930225"/>
            <a:chOff x="2676448" y="1262062"/>
            <a:chExt cx="3600450" cy="3930225"/>
          </a:xfrm>
        </p:grpSpPr>
        <p:pic>
          <p:nvPicPr>
            <p:cNvPr id="5" name="Picture 4"/>
            <p:cNvPicPr>
              <a:picLocks noChangeAspect="1"/>
            </p:cNvPicPr>
            <p:nvPr/>
          </p:nvPicPr>
          <p:blipFill>
            <a:blip r:embed="rId7"/>
            <a:stretch>
              <a:fillRect/>
            </a:stretch>
          </p:blipFill>
          <p:spPr>
            <a:xfrm>
              <a:off x="2676448" y="1262062"/>
              <a:ext cx="3600450" cy="2971800"/>
            </a:xfrm>
            <a:prstGeom prst="rect">
              <a:avLst/>
            </a:prstGeom>
          </p:spPr>
        </p:pic>
        <p:sp>
          <p:nvSpPr>
            <p:cNvPr id="24" name="TextBox 23"/>
            <p:cNvSpPr txBox="1"/>
            <p:nvPr/>
          </p:nvSpPr>
          <p:spPr>
            <a:xfrm>
              <a:off x="2676448" y="4545956"/>
              <a:ext cx="3539057"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Bóng đèn điện</a:t>
              </a:r>
              <a:endParaRPr lang="en-US" sz="3600">
                <a:latin typeface="Arial" panose="020B0604020202020204" pitchFamily="34" charset="0"/>
                <a:cs typeface="Arial" panose="020B0604020202020204" pitchFamily="34" charset="0"/>
              </a:endParaRPr>
            </a:p>
          </p:txBody>
        </p:sp>
      </p:grpSp>
      <p:grpSp>
        <p:nvGrpSpPr>
          <p:cNvPr id="9" name="Group 8"/>
          <p:cNvGrpSpPr/>
          <p:nvPr/>
        </p:nvGrpSpPr>
        <p:grpSpPr>
          <a:xfrm>
            <a:off x="2147810" y="5759064"/>
            <a:ext cx="4657725" cy="3922246"/>
            <a:chOff x="2147810" y="5857779"/>
            <a:chExt cx="4657725" cy="3922246"/>
          </a:xfrm>
        </p:grpSpPr>
        <p:pic>
          <p:nvPicPr>
            <p:cNvPr id="7" name="Picture 6"/>
            <p:cNvPicPr>
              <a:picLocks noChangeAspect="1"/>
            </p:cNvPicPr>
            <p:nvPr/>
          </p:nvPicPr>
          <p:blipFill>
            <a:blip r:embed="rId8"/>
            <a:stretch>
              <a:fillRect/>
            </a:stretch>
          </p:blipFill>
          <p:spPr>
            <a:xfrm>
              <a:off x="2147810" y="5857779"/>
              <a:ext cx="4657725" cy="2981325"/>
            </a:xfrm>
            <a:prstGeom prst="rect">
              <a:avLst/>
            </a:prstGeom>
          </p:spPr>
        </p:pic>
        <p:sp>
          <p:nvSpPr>
            <p:cNvPr id="25" name="TextBox 24"/>
            <p:cNvSpPr txBox="1"/>
            <p:nvPr/>
          </p:nvSpPr>
          <p:spPr>
            <a:xfrm>
              <a:off x="2326985" y="9133694"/>
              <a:ext cx="4299373"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Động cơ hơi nước</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373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7687</TotalTime>
  <Words>1340</Words>
  <Application>Microsoft Office PowerPoint</Application>
  <PresentationFormat>Custom</PresentationFormat>
  <Paragraphs>184</Paragraphs>
  <Slides>39</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SimSun</vt:lpstr>
      <vt:lpstr>GiGi Font TH Bold</vt:lpstr>
      <vt:lpstr>Arial</vt:lpstr>
      <vt:lpstr>Wingdings</vt:lpstr>
      <vt:lpstr>GiGi Font TH</vt:lpstr>
      <vt:lpstr>Calibri</vt:lpstr>
      <vt:lpstr>Bell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c:title>
  <dc:creator>Admin</dc:creator>
  <cp:lastModifiedBy>Ngô Văn Minh</cp:lastModifiedBy>
  <cp:revision>102</cp:revision>
  <dcterms:created xsi:type="dcterms:W3CDTF">2006-08-16T00:00:00Z</dcterms:created>
  <dcterms:modified xsi:type="dcterms:W3CDTF">2024-06-26T16:25:42Z</dcterms:modified>
  <dc:identifier>DAFwHvmzFZw</dc:identifier>
</cp:coreProperties>
</file>