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5"/>
  </p:notesMasterIdLst>
  <p:sldIdLst>
    <p:sldId id="277" r:id="rId2"/>
    <p:sldId id="296" r:id="rId3"/>
    <p:sldId id="297" r:id="rId4"/>
    <p:sldId id="295" r:id="rId5"/>
    <p:sldId id="331" r:id="rId6"/>
    <p:sldId id="301" r:id="rId7"/>
    <p:sldId id="302" r:id="rId8"/>
    <p:sldId id="303" r:id="rId9"/>
    <p:sldId id="336" r:id="rId10"/>
    <p:sldId id="334" r:id="rId11"/>
    <p:sldId id="335" r:id="rId12"/>
    <p:sldId id="337" r:id="rId13"/>
    <p:sldId id="338" r:id="rId14"/>
    <p:sldId id="305" r:id="rId15"/>
    <p:sldId id="339" r:id="rId16"/>
    <p:sldId id="340" r:id="rId17"/>
    <p:sldId id="341" r:id="rId18"/>
    <p:sldId id="342" r:id="rId19"/>
    <p:sldId id="343" r:id="rId20"/>
    <p:sldId id="344" r:id="rId21"/>
    <p:sldId id="307" r:id="rId22"/>
    <p:sldId id="345" r:id="rId23"/>
    <p:sldId id="323" r:id="rId24"/>
    <p:sldId id="324" r:id="rId25"/>
    <p:sldId id="325" r:id="rId26"/>
    <p:sldId id="326" r:id="rId27"/>
    <p:sldId id="327" r:id="rId28"/>
    <p:sldId id="328" r:id="rId29"/>
    <p:sldId id="304" r:id="rId30"/>
    <p:sldId id="346" r:id="rId31"/>
    <p:sldId id="347" r:id="rId32"/>
    <p:sldId id="348" r:id="rId33"/>
    <p:sldId id="266" r:id="rId34"/>
    <p:sldId id="309" r:id="rId35"/>
    <p:sldId id="349" r:id="rId36"/>
    <p:sldId id="311" r:id="rId37"/>
    <p:sldId id="350" r:id="rId38"/>
    <p:sldId id="351" r:id="rId39"/>
    <p:sldId id="352" r:id="rId40"/>
    <p:sldId id="353" r:id="rId41"/>
    <p:sldId id="317" r:id="rId42"/>
    <p:sldId id="330" r:id="rId43"/>
    <p:sldId id="332" r:id="rId44"/>
  </p:sldIdLst>
  <p:sldSz cx="9144000" cy="5143500" type="screen16x9"/>
  <p:notesSz cx="6858000" cy="9144000"/>
  <p:embeddedFontLst>
    <p:embeddedFont>
      <p:font typeface="Fredoka One" panose="02000000000000000000" pitchFamily="2" charset="0"/>
      <p:regular r:id="rId46"/>
    </p:embeddedFont>
    <p:embeddedFont>
      <p:font typeface="Palanquin Dark" panose="020B0600070205080204" charset="0"/>
      <p:regular r:id="rId47"/>
      <p:bold r:id="rId48"/>
    </p:embeddedFont>
    <p:embeddedFont>
      <p:font typeface="Poppins" panose="00000500000000000000" pitchFamily="2" charset="0"/>
      <p:regular r:id="rId49"/>
      <p:bold r:id="rId50"/>
      <p:italic r:id="rId51"/>
      <p:boldItalic r:id="rId52"/>
    </p:embeddedFont>
    <p:embeddedFont>
      <p:font typeface="Roboto Condensed Light" panose="02000000000000000000" pitchFamily="2" charset="0"/>
      <p:regular r:id="rId53"/>
      <p: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2">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A4B6"/>
    <a:srgbClr val="FDEBEF"/>
    <a:srgbClr val="BDA8C8"/>
    <a:srgbClr val="F3EFF5"/>
    <a:srgbClr val="CCE8F6"/>
    <a:srgbClr val="EFF6D5"/>
    <a:srgbClr val="FE7443"/>
    <a:srgbClr val="EDF6F7"/>
    <a:srgbClr val="F9D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826F96-A43B-44A2-92DC-4C2025683710}">
  <a:tblStyle styleId="{C7826F96-A43B-44A2-92DC-4C20256837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7" autoAdjust="0"/>
    <p:restoredTop sz="92545" autoAdjust="0"/>
  </p:normalViewPr>
  <p:slideViewPr>
    <p:cSldViewPr snapToGrid="0">
      <p:cViewPr varScale="1">
        <p:scale>
          <a:sx n="99" d="100"/>
          <a:sy n="99" d="100"/>
        </p:scale>
        <p:origin x="880" y="65"/>
      </p:cViewPr>
      <p:guideLst>
        <p:guide orient="horz" pos="55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11fd4e82847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11fd4e82847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223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523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8419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435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fd4e8284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fd4e8284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817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0ad110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0ad110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7925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736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539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6456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315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757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093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391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fd4e8284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fd4e8284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7030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các vòng để mở câu hỏi, bấm vào hình mũi tên để chuyển sang phần Vận dụng.</a:t>
            </a:r>
            <a:endParaRPr lang="en-US"/>
          </a:p>
        </p:txBody>
      </p:sp>
    </p:spTree>
    <p:extLst>
      <p:ext uri="{BB962C8B-B14F-4D97-AF65-F5344CB8AC3E}">
        <p14:creationId xmlns:p14="http://schemas.microsoft.com/office/powerpoint/2010/main" val="1627451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a:t>
            </a:r>
            <a:endParaRPr lang="en-US"/>
          </a:p>
        </p:txBody>
      </p:sp>
    </p:spTree>
    <p:extLst>
      <p:ext uri="{BB962C8B-B14F-4D97-AF65-F5344CB8AC3E}">
        <p14:creationId xmlns:p14="http://schemas.microsoft.com/office/powerpoint/2010/main" val="1025647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a:t>
            </a:r>
            <a:endParaRPr lang="en-US"/>
          </a:p>
        </p:txBody>
      </p:sp>
    </p:spTree>
    <p:extLst>
      <p:ext uri="{BB962C8B-B14F-4D97-AF65-F5344CB8AC3E}">
        <p14:creationId xmlns:p14="http://schemas.microsoft.com/office/powerpoint/2010/main" val="2081665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GV </a:t>
            </a:r>
            <a:r>
              <a:rPr lang="en-US" dirty="0" err="1"/>
              <a:t>bấm</a:t>
            </a:r>
            <a:r>
              <a:rPr lang="en-US" baseline="0" dirty="0"/>
              <a:t> </a:t>
            </a:r>
            <a:r>
              <a:rPr lang="en-US" baseline="0" dirty="0" err="1"/>
              <a:t>vào</a:t>
            </a:r>
            <a:r>
              <a:rPr lang="en-US" baseline="0" dirty="0"/>
              <a:t> </a:t>
            </a:r>
            <a:r>
              <a:rPr lang="en-US" baseline="0" dirty="0" err="1"/>
              <a:t>hình</a:t>
            </a:r>
            <a:r>
              <a:rPr lang="en-US" baseline="0" dirty="0"/>
              <a:t> </a:t>
            </a:r>
            <a:r>
              <a:rPr lang="en-US" baseline="0" dirty="0" err="1"/>
              <a:t>mũi</a:t>
            </a:r>
            <a:r>
              <a:rPr lang="en-US" baseline="0" dirty="0"/>
              <a:t> </a:t>
            </a:r>
            <a:r>
              <a:rPr lang="en-US" baseline="0" dirty="0" err="1"/>
              <a:t>tên</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lại</a:t>
            </a:r>
            <a:r>
              <a:rPr lang="en-US" baseline="0" dirty="0"/>
              <a:t> slide </a:t>
            </a:r>
            <a:r>
              <a:rPr lang="en-US" baseline="0" dirty="0" err="1"/>
              <a:t>chọn</a:t>
            </a:r>
            <a:r>
              <a:rPr lang="en-US" baseline="0" dirty="0"/>
              <a:t> </a:t>
            </a:r>
            <a:r>
              <a:rPr lang="en-US" baseline="0" dirty="0" err="1"/>
              <a:t>câu</a:t>
            </a:r>
            <a:r>
              <a:rPr lang="en-US" baseline="0" dirty="0"/>
              <a:t>.</a:t>
            </a:r>
            <a:endParaRPr lang="en-US" dirty="0"/>
          </a:p>
        </p:txBody>
      </p:sp>
    </p:spTree>
    <p:extLst>
      <p:ext uri="{BB962C8B-B14F-4D97-AF65-F5344CB8AC3E}">
        <p14:creationId xmlns:p14="http://schemas.microsoft.com/office/powerpoint/2010/main" val="1130571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a:t>
            </a:r>
            <a:endParaRPr lang="en-US"/>
          </a:p>
        </p:txBody>
      </p:sp>
    </p:spTree>
    <p:extLst>
      <p:ext uri="{BB962C8B-B14F-4D97-AF65-F5344CB8AC3E}">
        <p14:creationId xmlns:p14="http://schemas.microsoft.com/office/powerpoint/2010/main" val="263405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a:t>
            </a:r>
            <a:endParaRPr lang="en-US"/>
          </a:p>
        </p:txBody>
      </p:sp>
    </p:spTree>
    <p:extLst>
      <p:ext uri="{BB962C8B-B14F-4D97-AF65-F5344CB8AC3E}">
        <p14:creationId xmlns:p14="http://schemas.microsoft.com/office/powerpoint/2010/main" val="902898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710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348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7386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048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8588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899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3694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fd4e8284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fd4e8284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411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416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608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91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11fd4e82847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11fd4e82847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1064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1659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9906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1fd4e8284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1fd4e8284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3489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11fd4e82847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11fd4e82847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124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078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0ad110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0ad110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76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25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7447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155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506647" y="1410524"/>
            <a:ext cx="6111000" cy="172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5500">
                <a:latin typeface="Arial" panose="020B0604020202020204" pitchFamily="34" charset="0"/>
                <a:cs typeface="Arial" panose="020B0604020202020204" pitchFamily="34" charset="0"/>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516500" y="3546356"/>
            <a:ext cx="6111000" cy="46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156"/>
        <p:cNvGrpSpPr/>
        <p:nvPr/>
      </p:nvGrpSpPr>
      <p:grpSpPr>
        <a:xfrm>
          <a:off x="0" y="0"/>
          <a:ext cx="0" cy="0"/>
          <a:chOff x="0" y="0"/>
          <a:chExt cx="0" cy="0"/>
        </a:xfrm>
      </p:grpSpPr>
      <p:sp>
        <p:nvSpPr>
          <p:cNvPr id="157" name="Google Shape;157;p30"/>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0"/>
          <p:cNvGrpSpPr/>
          <p:nvPr/>
        </p:nvGrpSpPr>
        <p:grpSpPr>
          <a:xfrm>
            <a:off x="8378513" y="199625"/>
            <a:ext cx="527900" cy="434500"/>
            <a:chOff x="4559250" y="2583950"/>
            <a:chExt cx="527900" cy="434500"/>
          </a:xfrm>
        </p:grpSpPr>
        <p:sp>
          <p:nvSpPr>
            <p:cNvPr id="159" name="Google Shape;159;p30"/>
            <p:cNvSpPr/>
            <p:nvPr/>
          </p:nvSpPr>
          <p:spPr>
            <a:xfrm>
              <a:off x="4559250" y="2583950"/>
              <a:ext cx="527900" cy="434500"/>
            </a:xfrm>
            <a:custGeom>
              <a:avLst/>
              <a:gdLst/>
              <a:ahLst/>
              <a:cxnLst/>
              <a:rect l="l" t="t" r="r" b="b"/>
              <a:pathLst>
                <a:path w="21116" h="17380" extrusionOk="0">
                  <a:moveTo>
                    <a:pt x="2369" y="1"/>
                  </a:moveTo>
                  <a:cubicBezTo>
                    <a:pt x="1035" y="1"/>
                    <a:pt x="1" y="1068"/>
                    <a:pt x="1" y="2369"/>
                  </a:cubicBezTo>
                  <a:lnTo>
                    <a:pt x="1" y="15045"/>
                  </a:lnTo>
                  <a:cubicBezTo>
                    <a:pt x="1" y="16346"/>
                    <a:pt x="1035" y="17380"/>
                    <a:pt x="2369" y="17380"/>
                  </a:cubicBezTo>
                  <a:lnTo>
                    <a:pt x="18781" y="17380"/>
                  </a:lnTo>
                  <a:cubicBezTo>
                    <a:pt x="20082" y="17380"/>
                    <a:pt x="21116" y="16346"/>
                    <a:pt x="21116" y="15045"/>
                  </a:cubicBezTo>
                  <a:lnTo>
                    <a:pt x="21116" y="2369"/>
                  </a:lnTo>
                  <a:cubicBezTo>
                    <a:pt x="21116" y="1068"/>
                    <a:pt x="20082" y="1"/>
                    <a:pt x="18781"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0"/>
            <p:cNvSpPr/>
            <p:nvPr/>
          </p:nvSpPr>
          <p:spPr>
            <a:xfrm>
              <a:off x="4754400" y="2694025"/>
              <a:ext cx="179325" cy="215200"/>
            </a:xfrm>
            <a:custGeom>
              <a:avLst/>
              <a:gdLst/>
              <a:ahLst/>
              <a:cxnLst/>
              <a:rect l="l" t="t" r="r" b="b"/>
              <a:pathLst>
                <a:path w="7173" h="8608" extrusionOk="0">
                  <a:moveTo>
                    <a:pt x="0" y="1"/>
                  </a:moveTo>
                  <a:lnTo>
                    <a:pt x="0" y="8607"/>
                  </a:lnTo>
                  <a:lnTo>
                    <a:pt x="7172" y="4304"/>
                  </a:lnTo>
                  <a:lnTo>
                    <a:pt x="0"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30"/>
          <p:cNvGrpSpPr/>
          <p:nvPr/>
        </p:nvGrpSpPr>
        <p:grpSpPr>
          <a:xfrm>
            <a:off x="209125" y="4277775"/>
            <a:ext cx="602100" cy="666100"/>
            <a:chOff x="1820650" y="1393100"/>
            <a:chExt cx="602100" cy="666100"/>
          </a:xfrm>
        </p:grpSpPr>
        <p:sp>
          <p:nvSpPr>
            <p:cNvPr id="162" name="Google Shape;162;p30"/>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0"/>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30"/>
          <p:cNvGrpSpPr/>
          <p:nvPr/>
        </p:nvGrpSpPr>
        <p:grpSpPr>
          <a:xfrm>
            <a:off x="8197650" y="4316725"/>
            <a:ext cx="737225" cy="627150"/>
            <a:chOff x="3475975" y="624225"/>
            <a:chExt cx="737225" cy="627150"/>
          </a:xfrm>
        </p:grpSpPr>
        <p:sp>
          <p:nvSpPr>
            <p:cNvPr id="165" name="Google Shape;165;p30"/>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0"/>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0"/>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0"/>
          <p:cNvGrpSpPr/>
          <p:nvPr/>
        </p:nvGrpSpPr>
        <p:grpSpPr>
          <a:xfrm>
            <a:off x="209125" y="199625"/>
            <a:ext cx="822125" cy="619150"/>
            <a:chOff x="1574625" y="624700"/>
            <a:chExt cx="822125" cy="619150"/>
          </a:xfrm>
        </p:grpSpPr>
        <p:sp>
          <p:nvSpPr>
            <p:cNvPr id="170" name="Google Shape;170;p30"/>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0"/>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30"/>
          <p:cNvSpPr/>
          <p:nvPr/>
        </p:nvSpPr>
        <p:spPr>
          <a:xfrm>
            <a:off x="8670010" y="963625"/>
            <a:ext cx="226000" cy="226025"/>
          </a:xfrm>
          <a:custGeom>
            <a:avLst/>
            <a:gdLst/>
            <a:ahLst/>
            <a:cxnLst/>
            <a:rect l="l" t="t" r="r" b="b"/>
            <a:pathLst>
              <a:path w="9040" h="9041" extrusionOk="0">
                <a:moveTo>
                  <a:pt x="3936" y="1"/>
                </a:moveTo>
                <a:cubicBezTo>
                  <a:pt x="3436" y="1"/>
                  <a:pt x="3036" y="401"/>
                  <a:pt x="3036" y="902"/>
                </a:cubicBezTo>
                <a:lnTo>
                  <a:pt x="3036" y="3036"/>
                </a:lnTo>
                <a:lnTo>
                  <a:pt x="901" y="3036"/>
                </a:lnTo>
                <a:cubicBezTo>
                  <a:pt x="400" y="3036"/>
                  <a:pt x="0" y="3437"/>
                  <a:pt x="0" y="3937"/>
                </a:cubicBezTo>
                <a:lnTo>
                  <a:pt x="0" y="5105"/>
                </a:lnTo>
                <a:cubicBezTo>
                  <a:pt x="0" y="5605"/>
                  <a:pt x="400" y="6005"/>
                  <a:pt x="901" y="6005"/>
                </a:cubicBezTo>
                <a:lnTo>
                  <a:pt x="3036" y="6005"/>
                </a:lnTo>
                <a:lnTo>
                  <a:pt x="3036" y="8140"/>
                </a:lnTo>
                <a:cubicBezTo>
                  <a:pt x="3036" y="8640"/>
                  <a:pt x="3436" y="9041"/>
                  <a:pt x="3936" y="9041"/>
                </a:cubicBezTo>
                <a:lnTo>
                  <a:pt x="5104" y="9041"/>
                </a:lnTo>
                <a:cubicBezTo>
                  <a:pt x="5604" y="9041"/>
                  <a:pt x="6004" y="8640"/>
                  <a:pt x="6004" y="8140"/>
                </a:cubicBezTo>
                <a:lnTo>
                  <a:pt x="6004" y="6005"/>
                </a:lnTo>
                <a:lnTo>
                  <a:pt x="8139" y="6005"/>
                </a:lnTo>
                <a:cubicBezTo>
                  <a:pt x="8640" y="6005"/>
                  <a:pt x="9040" y="5605"/>
                  <a:pt x="9040" y="5105"/>
                </a:cubicBezTo>
                <a:lnTo>
                  <a:pt x="9040" y="3937"/>
                </a:lnTo>
                <a:cubicBezTo>
                  <a:pt x="9040" y="3455"/>
                  <a:pt x="8668" y="3035"/>
                  <a:pt x="8193" y="3035"/>
                </a:cubicBezTo>
                <a:cubicBezTo>
                  <a:pt x="8175" y="3035"/>
                  <a:pt x="8157" y="3035"/>
                  <a:pt x="8139" y="3036"/>
                </a:cubicBezTo>
                <a:lnTo>
                  <a:pt x="6004" y="3036"/>
                </a:lnTo>
                <a:lnTo>
                  <a:pt x="6004" y="902"/>
                </a:lnTo>
                <a:cubicBezTo>
                  <a:pt x="6004" y="401"/>
                  <a:pt x="5604" y="1"/>
                  <a:pt x="5104"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173"/>
        <p:cNvGrpSpPr/>
        <p:nvPr/>
      </p:nvGrpSpPr>
      <p:grpSpPr>
        <a:xfrm>
          <a:off x="0" y="0"/>
          <a:ext cx="0" cy="0"/>
          <a:chOff x="0" y="0"/>
          <a:chExt cx="0" cy="0"/>
        </a:xfrm>
      </p:grpSpPr>
      <p:sp>
        <p:nvSpPr>
          <p:cNvPr id="174" name="Google Shape;174;p31"/>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31"/>
          <p:cNvGrpSpPr/>
          <p:nvPr/>
        </p:nvGrpSpPr>
        <p:grpSpPr>
          <a:xfrm>
            <a:off x="8379488" y="153663"/>
            <a:ext cx="624625" cy="830925"/>
            <a:chOff x="4863650" y="3815375"/>
            <a:chExt cx="624625" cy="830925"/>
          </a:xfrm>
        </p:grpSpPr>
        <p:sp>
          <p:nvSpPr>
            <p:cNvPr id="176" name="Google Shape;176;p31"/>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1"/>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1"/>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1"/>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1"/>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31"/>
          <p:cNvGrpSpPr/>
          <p:nvPr/>
        </p:nvGrpSpPr>
        <p:grpSpPr>
          <a:xfrm>
            <a:off x="139888" y="4556163"/>
            <a:ext cx="527900" cy="433675"/>
            <a:chOff x="2356025" y="3709750"/>
            <a:chExt cx="527900" cy="433675"/>
          </a:xfrm>
        </p:grpSpPr>
        <p:sp>
          <p:nvSpPr>
            <p:cNvPr id="184" name="Google Shape;184;p31"/>
            <p:cNvSpPr/>
            <p:nvPr/>
          </p:nvSpPr>
          <p:spPr>
            <a:xfrm>
              <a:off x="2356025" y="3709750"/>
              <a:ext cx="527900" cy="433675"/>
            </a:xfrm>
            <a:custGeom>
              <a:avLst/>
              <a:gdLst/>
              <a:ahLst/>
              <a:cxnLst/>
              <a:rect l="l" t="t" r="r" b="b"/>
              <a:pathLst>
                <a:path w="21116" h="17347" extrusionOk="0">
                  <a:moveTo>
                    <a:pt x="8114" y="0"/>
                  </a:moveTo>
                  <a:cubicBezTo>
                    <a:pt x="6841" y="0"/>
                    <a:pt x="5838" y="1055"/>
                    <a:pt x="5838" y="2336"/>
                  </a:cubicBezTo>
                  <a:lnTo>
                    <a:pt x="5838" y="4171"/>
                  </a:lnTo>
                  <a:lnTo>
                    <a:pt x="2335" y="4171"/>
                  </a:lnTo>
                  <a:cubicBezTo>
                    <a:pt x="1034" y="4171"/>
                    <a:pt x="0" y="5205"/>
                    <a:pt x="0" y="6506"/>
                  </a:cubicBezTo>
                  <a:lnTo>
                    <a:pt x="0" y="15012"/>
                  </a:lnTo>
                  <a:cubicBezTo>
                    <a:pt x="0" y="16313"/>
                    <a:pt x="1034" y="17347"/>
                    <a:pt x="2335" y="17347"/>
                  </a:cubicBezTo>
                  <a:lnTo>
                    <a:pt x="18747" y="17347"/>
                  </a:lnTo>
                  <a:cubicBezTo>
                    <a:pt x="20048" y="17347"/>
                    <a:pt x="21115" y="16313"/>
                    <a:pt x="21115" y="15012"/>
                  </a:cubicBezTo>
                  <a:lnTo>
                    <a:pt x="21115" y="6506"/>
                  </a:lnTo>
                  <a:cubicBezTo>
                    <a:pt x="21115" y="5225"/>
                    <a:pt x="20080" y="4170"/>
                    <a:pt x="18806" y="4170"/>
                  </a:cubicBezTo>
                  <a:cubicBezTo>
                    <a:pt x="18787" y="4170"/>
                    <a:pt x="18767" y="4170"/>
                    <a:pt x="18747" y="4171"/>
                  </a:cubicBezTo>
                  <a:lnTo>
                    <a:pt x="15278" y="4171"/>
                  </a:lnTo>
                  <a:lnTo>
                    <a:pt x="15278" y="2336"/>
                  </a:lnTo>
                  <a:cubicBezTo>
                    <a:pt x="15278" y="1055"/>
                    <a:pt x="14243" y="0"/>
                    <a:pt x="12969" y="0"/>
                  </a:cubicBezTo>
                  <a:cubicBezTo>
                    <a:pt x="12949" y="0"/>
                    <a:pt x="12929" y="1"/>
                    <a:pt x="12910" y="1"/>
                  </a:cubicBezTo>
                  <a:lnTo>
                    <a:pt x="8173" y="1"/>
                  </a:lnTo>
                  <a:cubicBezTo>
                    <a:pt x="8153" y="1"/>
                    <a:pt x="8133" y="0"/>
                    <a:pt x="8114"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1"/>
            <p:cNvSpPr/>
            <p:nvPr/>
          </p:nvSpPr>
          <p:spPr>
            <a:xfrm>
              <a:off x="2463600" y="3860700"/>
              <a:ext cx="273550" cy="233750"/>
            </a:xfrm>
            <a:custGeom>
              <a:avLst/>
              <a:gdLst/>
              <a:ahLst/>
              <a:cxnLst/>
              <a:rect l="l" t="t" r="r" b="b"/>
              <a:pathLst>
                <a:path w="10942" h="9350" extrusionOk="0">
                  <a:moveTo>
                    <a:pt x="6238" y="1"/>
                  </a:moveTo>
                  <a:cubicBezTo>
                    <a:pt x="2102" y="1"/>
                    <a:pt x="0" y="5038"/>
                    <a:pt x="2936" y="7973"/>
                  </a:cubicBezTo>
                  <a:cubicBezTo>
                    <a:pt x="3897" y="8923"/>
                    <a:pt x="5071" y="9349"/>
                    <a:pt x="6221" y="9349"/>
                  </a:cubicBezTo>
                  <a:cubicBezTo>
                    <a:pt x="8623" y="9349"/>
                    <a:pt x="10919" y="7491"/>
                    <a:pt x="10942" y="4671"/>
                  </a:cubicBezTo>
                  <a:cubicBezTo>
                    <a:pt x="10942" y="2102"/>
                    <a:pt x="8840" y="1"/>
                    <a:pt x="6238"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1"/>
            <p:cNvSpPr/>
            <p:nvPr/>
          </p:nvSpPr>
          <p:spPr>
            <a:xfrm>
              <a:off x="2546150" y="3922425"/>
              <a:ext cx="128450" cy="110225"/>
            </a:xfrm>
            <a:custGeom>
              <a:avLst/>
              <a:gdLst/>
              <a:ahLst/>
              <a:cxnLst/>
              <a:rect l="l" t="t" r="r" b="b"/>
              <a:pathLst>
                <a:path w="5138" h="4409" extrusionOk="0">
                  <a:moveTo>
                    <a:pt x="2936" y="0"/>
                  </a:moveTo>
                  <a:cubicBezTo>
                    <a:pt x="1001" y="0"/>
                    <a:pt x="1" y="2369"/>
                    <a:pt x="1402" y="3770"/>
                  </a:cubicBezTo>
                  <a:cubicBezTo>
                    <a:pt x="1843" y="4211"/>
                    <a:pt x="2388" y="4409"/>
                    <a:pt x="2925" y="4409"/>
                  </a:cubicBezTo>
                  <a:cubicBezTo>
                    <a:pt x="4051" y="4409"/>
                    <a:pt x="5138" y="3535"/>
                    <a:pt x="5138" y="2202"/>
                  </a:cubicBezTo>
                  <a:cubicBezTo>
                    <a:pt x="5138" y="1001"/>
                    <a:pt x="4170" y="0"/>
                    <a:pt x="2936"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1"/>
            <p:cNvSpPr/>
            <p:nvPr/>
          </p:nvSpPr>
          <p:spPr>
            <a:xfrm>
              <a:off x="2553650" y="3753975"/>
              <a:ext cx="132625" cy="51725"/>
            </a:xfrm>
            <a:custGeom>
              <a:avLst/>
              <a:gdLst/>
              <a:ahLst/>
              <a:cxnLst/>
              <a:rect l="l" t="t" r="r" b="b"/>
              <a:pathLst>
                <a:path w="5305" h="2069" extrusionOk="0">
                  <a:moveTo>
                    <a:pt x="1" y="0"/>
                  </a:moveTo>
                  <a:lnTo>
                    <a:pt x="1" y="2068"/>
                  </a:lnTo>
                  <a:lnTo>
                    <a:pt x="5305" y="2068"/>
                  </a:lnTo>
                  <a:lnTo>
                    <a:pt x="5305"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31"/>
          <p:cNvGrpSpPr/>
          <p:nvPr/>
        </p:nvGrpSpPr>
        <p:grpSpPr>
          <a:xfrm>
            <a:off x="8166813" y="4266588"/>
            <a:ext cx="837300" cy="723250"/>
            <a:chOff x="5203050" y="2778050"/>
            <a:chExt cx="837300" cy="723250"/>
          </a:xfrm>
        </p:grpSpPr>
        <p:sp>
          <p:nvSpPr>
            <p:cNvPr id="189" name="Google Shape;189;p31"/>
            <p:cNvSpPr/>
            <p:nvPr/>
          </p:nvSpPr>
          <p:spPr>
            <a:xfrm>
              <a:off x="5203050" y="2778050"/>
              <a:ext cx="837300" cy="514375"/>
            </a:xfrm>
            <a:custGeom>
              <a:avLst/>
              <a:gdLst/>
              <a:ahLst/>
              <a:cxnLst/>
              <a:rect l="l" t="t" r="r" b="b"/>
              <a:pathLst>
                <a:path w="33492" h="20575" extrusionOk="0">
                  <a:moveTo>
                    <a:pt x="14195" y="0"/>
                  </a:moveTo>
                  <a:cubicBezTo>
                    <a:pt x="11003" y="0"/>
                    <a:pt x="8215" y="2192"/>
                    <a:pt x="7539" y="5346"/>
                  </a:cubicBezTo>
                  <a:cubicBezTo>
                    <a:pt x="6956" y="5148"/>
                    <a:pt x="6368" y="5054"/>
                    <a:pt x="5792" y="5054"/>
                  </a:cubicBezTo>
                  <a:cubicBezTo>
                    <a:pt x="3271" y="5054"/>
                    <a:pt x="996" y="6848"/>
                    <a:pt x="534" y="9483"/>
                  </a:cubicBezTo>
                  <a:cubicBezTo>
                    <a:pt x="1" y="12718"/>
                    <a:pt x="2502" y="15687"/>
                    <a:pt x="5805" y="15687"/>
                  </a:cubicBezTo>
                  <a:cubicBezTo>
                    <a:pt x="6172" y="15654"/>
                    <a:pt x="6539" y="15620"/>
                    <a:pt x="6906" y="15554"/>
                  </a:cubicBezTo>
                  <a:lnTo>
                    <a:pt x="6906" y="15887"/>
                  </a:lnTo>
                  <a:cubicBezTo>
                    <a:pt x="6906" y="18784"/>
                    <a:pt x="9249" y="20574"/>
                    <a:pt x="11635" y="20574"/>
                  </a:cubicBezTo>
                  <a:cubicBezTo>
                    <a:pt x="13067" y="20574"/>
                    <a:pt x="14515" y="19928"/>
                    <a:pt x="15478" y="18489"/>
                  </a:cubicBezTo>
                  <a:cubicBezTo>
                    <a:pt x="16191" y="19716"/>
                    <a:pt x="17363" y="20270"/>
                    <a:pt x="18526" y="20270"/>
                  </a:cubicBezTo>
                  <a:cubicBezTo>
                    <a:pt x="20302" y="20270"/>
                    <a:pt x="22056" y="18978"/>
                    <a:pt x="22116" y="16821"/>
                  </a:cubicBezTo>
                  <a:cubicBezTo>
                    <a:pt x="23241" y="17509"/>
                    <a:pt x="24467" y="17829"/>
                    <a:pt x="25670" y="17829"/>
                  </a:cubicBezTo>
                  <a:cubicBezTo>
                    <a:pt x="28606" y="17829"/>
                    <a:pt x="31405" y="15928"/>
                    <a:pt x="32257" y="12852"/>
                  </a:cubicBezTo>
                  <a:cubicBezTo>
                    <a:pt x="33491" y="8482"/>
                    <a:pt x="30222" y="4145"/>
                    <a:pt x="25686" y="4145"/>
                  </a:cubicBezTo>
                  <a:cubicBezTo>
                    <a:pt x="23918" y="4145"/>
                    <a:pt x="22183" y="4846"/>
                    <a:pt x="20916" y="6080"/>
                  </a:cubicBezTo>
                  <a:cubicBezTo>
                    <a:pt x="20549" y="2744"/>
                    <a:pt x="17847" y="209"/>
                    <a:pt x="14544" y="9"/>
                  </a:cubicBezTo>
                  <a:cubicBezTo>
                    <a:pt x="14427" y="3"/>
                    <a:pt x="14311" y="0"/>
                    <a:pt x="1419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1"/>
            <p:cNvSpPr/>
            <p:nvPr/>
          </p:nvSpPr>
          <p:spPr>
            <a:xfrm>
              <a:off x="5611675" y="3095150"/>
              <a:ext cx="274400" cy="406150"/>
            </a:xfrm>
            <a:custGeom>
              <a:avLst/>
              <a:gdLst/>
              <a:ahLst/>
              <a:cxnLst/>
              <a:rect l="l" t="t" r="r" b="b"/>
              <a:pathLst>
                <a:path w="10976" h="16246" extrusionOk="0">
                  <a:moveTo>
                    <a:pt x="4337" y="1"/>
                  </a:moveTo>
                  <a:cubicBezTo>
                    <a:pt x="3737" y="1"/>
                    <a:pt x="3270" y="501"/>
                    <a:pt x="3270" y="1102"/>
                  </a:cubicBezTo>
                  <a:lnTo>
                    <a:pt x="3270" y="10275"/>
                  </a:lnTo>
                  <a:lnTo>
                    <a:pt x="1268" y="10275"/>
                  </a:lnTo>
                  <a:cubicBezTo>
                    <a:pt x="167" y="10275"/>
                    <a:pt x="1" y="11242"/>
                    <a:pt x="601" y="11809"/>
                  </a:cubicBezTo>
                  <a:lnTo>
                    <a:pt x="4704" y="15946"/>
                  </a:lnTo>
                  <a:cubicBezTo>
                    <a:pt x="4921" y="16146"/>
                    <a:pt x="5196" y="16246"/>
                    <a:pt x="5471" y="16246"/>
                  </a:cubicBezTo>
                  <a:cubicBezTo>
                    <a:pt x="5746" y="16246"/>
                    <a:pt x="6022" y="16146"/>
                    <a:pt x="6238" y="15946"/>
                  </a:cubicBezTo>
                  <a:lnTo>
                    <a:pt x="10375" y="11809"/>
                  </a:lnTo>
                  <a:cubicBezTo>
                    <a:pt x="10975" y="11209"/>
                    <a:pt x="10775" y="10275"/>
                    <a:pt x="9674" y="10275"/>
                  </a:cubicBezTo>
                  <a:lnTo>
                    <a:pt x="7673" y="10275"/>
                  </a:lnTo>
                  <a:lnTo>
                    <a:pt x="7673" y="1102"/>
                  </a:lnTo>
                  <a:cubicBezTo>
                    <a:pt x="7673" y="501"/>
                    <a:pt x="7206" y="1"/>
                    <a:pt x="6605"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31"/>
          <p:cNvGrpSpPr/>
          <p:nvPr/>
        </p:nvGrpSpPr>
        <p:grpSpPr>
          <a:xfrm>
            <a:off x="139888" y="153663"/>
            <a:ext cx="678825" cy="602975"/>
            <a:chOff x="2696275" y="963625"/>
            <a:chExt cx="678825" cy="602975"/>
          </a:xfrm>
        </p:grpSpPr>
        <p:sp>
          <p:nvSpPr>
            <p:cNvPr id="192" name="Google Shape;192;p31"/>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1"/>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1"/>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195;p31"/>
          <p:cNvSpPr/>
          <p:nvPr/>
        </p:nvSpPr>
        <p:spPr>
          <a:xfrm>
            <a:off x="220750" y="385832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5"/>
        <p:cNvGrpSpPr/>
        <p:nvPr/>
      </p:nvGrpSpPr>
      <p:grpSpPr>
        <a:xfrm>
          <a:off x="0" y="0"/>
          <a:ext cx="0" cy="0"/>
          <a:chOff x="0" y="0"/>
          <a:chExt cx="0" cy="0"/>
        </a:xfrm>
      </p:grpSpPr>
      <p:sp>
        <p:nvSpPr>
          <p:cNvPr id="166" name="Google Shape;166;p44"/>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7" name="Google Shape;167;p44"/>
          <p:cNvSpPr/>
          <p:nvPr/>
        </p:nvSpPr>
        <p:spPr>
          <a:xfrm rot="-5400000">
            <a:off x="7696103" y="-653001"/>
            <a:ext cx="794896" cy="2100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8" name="Google Shape;168;p44"/>
          <p:cNvGrpSpPr/>
          <p:nvPr/>
        </p:nvGrpSpPr>
        <p:grpSpPr>
          <a:xfrm>
            <a:off x="110182" y="-49483"/>
            <a:ext cx="1206193" cy="1177624"/>
            <a:chOff x="2180273" y="-464800"/>
            <a:chExt cx="1256975" cy="1227203"/>
          </a:xfrm>
        </p:grpSpPr>
        <p:sp>
          <p:nvSpPr>
            <p:cNvPr id="169" name="Google Shape;169;p4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4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 name="Google Shape;171;p44"/>
          <p:cNvGrpSpPr/>
          <p:nvPr/>
        </p:nvGrpSpPr>
        <p:grpSpPr>
          <a:xfrm flipH="1">
            <a:off x="7990632" y="4225504"/>
            <a:ext cx="1206193" cy="1177624"/>
            <a:chOff x="2180273" y="-464800"/>
            <a:chExt cx="1256975" cy="1227203"/>
          </a:xfrm>
        </p:grpSpPr>
        <p:sp>
          <p:nvSpPr>
            <p:cNvPr id="172" name="Google Shape;172;p4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4" name="Google Shape;174;p44"/>
          <p:cNvSpPr/>
          <p:nvPr/>
        </p:nvSpPr>
        <p:spPr>
          <a:xfrm rot="5400000">
            <a:off x="652978" y="3695649"/>
            <a:ext cx="794896" cy="2100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431146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559950" y="2038800"/>
            <a:ext cx="4419000" cy="15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4" name="Google Shape;14;p3"/>
          <p:cNvSpPr txBox="1">
            <a:spLocks noGrp="1"/>
          </p:cNvSpPr>
          <p:nvPr>
            <p:ph type="title" idx="2" hasCustomPrompt="1"/>
          </p:nvPr>
        </p:nvSpPr>
        <p:spPr>
          <a:xfrm>
            <a:off x="2112900" y="752412"/>
            <a:ext cx="1313100" cy="9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5" name="Google Shape;15;p3"/>
          <p:cNvSpPr txBox="1">
            <a:spLocks noGrp="1"/>
          </p:cNvSpPr>
          <p:nvPr>
            <p:ph type="subTitle" idx="1"/>
          </p:nvPr>
        </p:nvSpPr>
        <p:spPr>
          <a:xfrm>
            <a:off x="1249800" y="3816330"/>
            <a:ext cx="3039300" cy="650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a:lnSpc>
                <a:spcPct val="100000"/>
              </a:lnSpc>
              <a:spcBef>
                <a:spcPts val="0"/>
              </a:spcBef>
              <a:spcAft>
                <a:spcPts val="0"/>
              </a:spcAft>
              <a:buNone/>
              <a:defRPr sz="1600"/>
            </a:lvl2pPr>
            <a:lvl3pPr lvl="2" algn="ctr">
              <a:lnSpc>
                <a:spcPct val="100000"/>
              </a:lnSpc>
              <a:spcBef>
                <a:spcPts val="0"/>
              </a:spcBef>
              <a:spcAft>
                <a:spcPts val="0"/>
              </a:spcAft>
              <a:buNone/>
              <a:defRPr sz="1600"/>
            </a:lvl3pPr>
            <a:lvl4pPr lvl="3" algn="ctr">
              <a:lnSpc>
                <a:spcPct val="100000"/>
              </a:lnSpc>
              <a:spcBef>
                <a:spcPts val="0"/>
              </a:spcBef>
              <a:spcAft>
                <a:spcPts val="0"/>
              </a:spcAft>
              <a:buNone/>
              <a:defRPr sz="1600"/>
            </a:lvl4pPr>
            <a:lvl5pPr lvl="4" algn="ctr">
              <a:lnSpc>
                <a:spcPct val="100000"/>
              </a:lnSpc>
              <a:spcBef>
                <a:spcPts val="0"/>
              </a:spcBef>
              <a:spcAft>
                <a:spcPts val="0"/>
              </a:spcAft>
              <a:buNone/>
              <a:defRPr sz="1600"/>
            </a:lvl5pPr>
            <a:lvl6pPr lvl="5" algn="ctr">
              <a:lnSpc>
                <a:spcPct val="100000"/>
              </a:lnSpc>
              <a:spcBef>
                <a:spcPts val="0"/>
              </a:spcBef>
              <a:spcAft>
                <a:spcPts val="0"/>
              </a:spcAft>
              <a:buNone/>
              <a:defRPr sz="1600"/>
            </a:lvl6pPr>
            <a:lvl7pPr lvl="6" algn="ctr">
              <a:lnSpc>
                <a:spcPct val="100000"/>
              </a:lnSpc>
              <a:spcBef>
                <a:spcPts val="0"/>
              </a:spcBef>
              <a:spcAft>
                <a:spcPts val="0"/>
              </a:spcAft>
              <a:buNone/>
              <a:defRPr sz="1600"/>
            </a:lvl7pPr>
            <a:lvl8pPr lvl="7" algn="ctr">
              <a:lnSpc>
                <a:spcPct val="100000"/>
              </a:lnSpc>
              <a:spcBef>
                <a:spcPts val="0"/>
              </a:spcBef>
              <a:spcAft>
                <a:spcPts val="0"/>
              </a:spcAft>
              <a:buNone/>
              <a:defRPr sz="1600"/>
            </a:lvl8pPr>
            <a:lvl9pPr lvl="8" algn="ctr">
              <a:lnSpc>
                <a:spcPct val="100000"/>
              </a:lnSpc>
              <a:spcBef>
                <a:spcPts val="0"/>
              </a:spcBef>
              <a:spcAft>
                <a:spcPts val="0"/>
              </a:spcAft>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365700" y="1203800"/>
            <a:ext cx="8412600" cy="3573900"/>
          </a:xfrm>
          <a:prstGeom prst="roundRect">
            <a:avLst>
              <a:gd name="adj" fmla="val 406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720525" y="1377100"/>
            <a:ext cx="3388500" cy="30882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a:latin typeface="Arial" panose="020B0604020202020204" pitchFamily="34" charset="0"/>
                <a:cs typeface="Arial" panose="020B0604020202020204" pitchFamily="34" charset="0"/>
              </a:defRPr>
            </a:lvl1pPr>
            <a:lvl2pPr marL="914400" lvl="1" indent="-317500">
              <a:lnSpc>
                <a:spcPct val="100000"/>
              </a:lnSpc>
              <a:spcBef>
                <a:spcPts val="1000"/>
              </a:spcBef>
              <a:spcAft>
                <a:spcPts val="0"/>
              </a:spcAft>
              <a:buClr>
                <a:srgbClr val="434343"/>
              </a:buClr>
              <a:buSzPts val="1400"/>
              <a:buFont typeface="Roboto Condensed Light"/>
              <a:buChar char="○"/>
              <a:defRPr/>
            </a:lvl2pPr>
            <a:lvl3pPr marL="1371600" lvl="2" indent="-317500">
              <a:lnSpc>
                <a:spcPct val="100000"/>
              </a:lnSpc>
              <a:spcBef>
                <a:spcPts val="0"/>
              </a:spcBef>
              <a:spcAft>
                <a:spcPts val="0"/>
              </a:spcAft>
              <a:buClr>
                <a:srgbClr val="434343"/>
              </a:buClr>
              <a:buSzPts val="1400"/>
              <a:buFont typeface="Roboto Condensed Light"/>
              <a:buChar char="■"/>
              <a:defRPr/>
            </a:lvl3pPr>
            <a:lvl4pPr marL="1828800" lvl="3" indent="-317500">
              <a:lnSpc>
                <a:spcPct val="100000"/>
              </a:lnSpc>
              <a:spcBef>
                <a:spcPts val="0"/>
              </a:spcBef>
              <a:spcAft>
                <a:spcPts val="0"/>
              </a:spcAft>
              <a:buClr>
                <a:srgbClr val="434343"/>
              </a:buClr>
              <a:buSzPts val="1400"/>
              <a:buFont typeface="Roboto Condensed Light"/>
              <a:buChar char="●"/>
              <a:defRPr/>
            </a:lvl4pPr>
            <a:lvl5pPr marL="2286000" lvl="4" indent="-317500">
              <a:lnSpc>
                <a:spcPct val="100000"/>
              </a:lnSpc>
              <a:spcBef>
                <a:spcPts val="0"/>
              </a:spcBef>
              <a:spcAft>
                <a:spcPts val="0"/>
              </a:spcAft>
              <a:buClr>
                <a:srgbClr val="434343"/>
              </a:buClr>
              <a:buSzPts val="1400"/>
              <a:buFont typeface="Roboto Condensed Light"/>
              <a:buChar char="○"/>
              <a:defRPr/>
            </a:lvl5pPr>
            <a:lvl6pPr marL="2743200" lvl="5" indent="-317500">
              <a:lnSpc>
                <a:spcPct val="100000"/>
              </a:lnSpc>
              <a:spcBef>
                <a:spcPts val="0"/>
              </a:spcBef>
              <a:spcAft>
                <a:spcPts val="0"/>
              </a:spcAft>
              <a:buClr>
                <a:srgbClr val="434343"/>
              </a:buClr>
              <a:buSzPts val="1400"/>
              <a:buFont typeface="Roboto Condensed Light"/>
              <a:buChar char="■"/>
              <a:defRPr/>
            </a:lvl6pPr>
            <a:lvl7pPr marL="3200400" lvl="6" indent="-317500">
              <a:lnSpc>
                <a:spcPct val="100000"/>
              </a:lnSpc>
              <a:spcBef>
                <a:spcPts val="0"/>
              </a:spcBef>
              <a:spcAft>
                <a:spcPts val="0"/>
              </a:spcAft>
              <a:buClr>
                <a:srgbClr val="434343"/>
              </a:buClr>
              <a:buSzPts val="1400"/>
              <a:buFont typeface="Roboto Condensed Light"/>
              <a:buChar char="●"/>
              <a:defRPr/>
            </a:lvl7pPr>
            <a:lvl8pPr marL="3657600" lvl="7" indent="-317500">
              <a:lnSpc>
                <a:spcPct val="100000"/>
              </a:lnSpc>
              <a:spcBef>
                <a:spcPts val="0"/>
              </a:spcBef>
              <a:spcAft>
                <a:spcPts val="0"/>
              </a:spcAft>
              <a:buClr>
                <a:srgbClr val="434343"/>
              </a:buClr>
              <a:buSzPts val="1400"/>
              <a:buFont typeface="Roboto Condensed Light"/>
              <a:buChar char="○"/>
              <a:defRPr/>
            </a:lvl8pPr>
            <a:lvl9pPr marL="4114800" lvl="8" indent="-317500">
              <a:lnSpc>
                <a:spcPct val="100000"/>
              </a:lnSpc>
              <a:spcBef>
                <a:spcPts val="0"/>
              </a:spcBef>
              <a:spcAft>
                <a:spcPts val="0"/>
              </a:spcAft>
              <a:buClr>
                <a:srgbClr val="434343"/>
              </a:buClr>
              <a:buSzPts val="1400"/>
              <a:buFont typeface="Roboto Condensed Light"/>
              <a:buChar char="■"/>
              <a:defRPr/>
            </a:lvl9pPr>
          </a:lstStyle>
          <a:p>
            <a:endParaRPr/>
          </a:p>
        </p:txBody>
      </p:sp>
      <p:sp>
        <p:nvSpPr>
          <p:cNvPr id="19" name="Google Shape;19;p4"/>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sz="3200">
                <a:latin typeface="Arial" panose="020B0604020202020204" pitchFamily="34" charset="0"/>
                <a:cs typeface="Arial" panose="020B0604020202020204" pitchFamily="34" charset="0"/>
              </a:defRPr>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8"/>
          <p:cNvSpPr txBox="1">
            <a:spLocks noGrp="1"/>
          </p:cNvSpPr>
          <p:nvPr>
            <p:ph type="title"/>
          </p:nvPr>
        </p:nvSpPr>
        <p:spPr>
          <a:xfrm>
            <a:off x="1353600" y="1448709"/>
            <a:ext cx="6436800" cy="22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500"/>
              <a:buNone/>
              <a:defRPr sz="8500">
                <a:latin typeface="Arial" panose="020B0604020202020204" pitchFamily="34" charset="0"/>
                <a:cs typeface="Arial" panose="020B0604020202020204" pitchFamily="34" charset="0"/>
              </a:defRPr>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txBox="1">
            <a:spLocks noGrp="1"/>
          </p:cNvSpPr>
          <p:nvPr>
            <p:ph type="subTitle" idx="1"/>
          </p:nvPr>
        </p:nvSpPr>
        <p:spPr>
          <a:xfrm>
            <a:off x="699750" y="2096296"/>
            <a:ext cx="3942600" cy="16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8" name="Google Shape;38;p9"/>
          <p:cNvSpPr txBox="1">
            <a:spLocks noGrp="1"/>
          </p:cNvSpPr>
          <p:nvPr>
            <p:ph type="title"/>
          </p:nvPr>
        </p:nvSpPr>
        <p:spPr>
          <a:xfrm>
            <a:off x="699750" y="1460393"/>
            <a:ext cx="3942600" cy="47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600">
                <a:latin typeface="Arial" panose="020B0604020202020204" pitchFamily="34" charset="0"/>
                <a:cs typeface="Arial" panose="020B0604020202020204" pitchFamily="34" charset="0"/>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999925" y="1601450"/>
            <a:ext cx="7144500" cy="125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500"/>
              <a:buNone/>
              <a:defRPr sz="8500">
                <a:latin typeface="Arial" panose="020B0604020202020204" pitchFamily="34" charset="0"/>
                <a:cs typeface="Arial" panose="020B0604020202020204" pitchFamily="34" charset="0"/>
              </a:defRPr>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43" name="Google Shape;43;p11"/>
          <p:cNvSpPr txBox="1">
            <a:spLocks noGrp="1"/>
          </p:cNvSpPr>
          <p:nvPr>
            <p:ph type="subTitle" idx="1"/>
          </p:nvPr>
        </p:nvSpPr>
        <p:spPr>
          <a:xfrm flipH="1">
            <a:off x="999672" y="3290150"/>
            <a:ext cx="7144500" cy="46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3">
  <p:cSld name="CUSTOM_23_1_2_1">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720000" y="387600"/>
            <a:ext cx="77016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atin typeface="Arial" panose="020B0604020202020204" pitchFamily="34" charset="0"/>
                <a:cs typeface="Arial" panose="020B0604020202020204" pitchFamily="34" charset="0"/>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3" name="Google Shape;73;p17"/>
          <p:cNvSpPr txBox="1">
            <a:spLocks noGrp="1"/>
          </p:cNvSpPr>
          <p:nvPr>
            <p:ph type="subTitle" idx="1"/>
          </p:nvPr>
        </p:nvSpPr>
        <p:spPr>
          <a:xfrm>
            <a:off x="1737824" y="1548975"/>
            <a:ext cx="27810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74" name="Google Shape;74;p17"/>
          <p:cNvSpPr txBox="1">
            <a:spLocks noGrp="1"/>
          </p:cNvSpPr>
          <p:nvPr>
            <p:ph type="subTitle" idx="2"/>
          </p:nvPr>
        </p:nvSpPr>
        <p:spPr>
          <a:xfrm>
            <a:off x="1737824" y="1927484"/>
            <a:ext cx="27810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75" name="Google Shape;75;p17"/>
          <p:cNvSpPr txBox="1">
            <a:spLocks noGrp="1"/>
          </p:cNvSpPr>
          <p:nvPr>
            <p:ph type="subTitle" idx="3"/>
          </p:nvPr>
        </p:nvSpPr>
        <p:spPr>
          <a:xfrm>
            <a:off x="1737824" y="3450366"/>
            <a:ext cx="27810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76" name="Google Shape;76;p17"/>
          <p:cNvSpPr txBox="1">
            <a:spLocks noGrp="1"/>
          </p:cNvSpPr>
          <p:nvPr>
            <p:ph type="subTitle" idx="4"/>
          </p:nvPr>
        </p:nvSpPr>
        <p:spPr>
          <a:xfrm>
            <a:off x="1737824" y="3828876"/>
            <a:ext cx="27810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_2_1_1">
    <p:spTree>
      <p:nvGrpSpPr>
        <p:cNvPr id="1" name="Shape 77"/>
        <p:cNvGrpSpPr/>
        <p:nvPr/>
      </p:nvGrpSpPr>
      <p:grpSpPr>
        <a:xfrm>
          <a:off x="0" y="0"/>
          <a:ext cx="0" cy="0"/>
          <a:chOff x="0" y="0"/>
          <a:chExt cx="0" cy="0"/>
        </a:xfrm>
      </p:grpSpPr>
      <p:sp>
        <p:nvSpPr>
          <p:cNvPr id="78" name="Google Shape;78;p18"/>
          <p:cNvSpPr txBox="1">
            <a:spLocks noGrp="1"/>
          </p:cNvSpPr>
          <p:nvPr>
            <p:ph type="subTitle" idx="1"/>
          </p:nvPr>
        </p:nvSpPr>
        <p:spPr>
          <a:xfrm>
            <a:off x="587850"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79" name="Google Shape;79;p18"/>
          <p:cNvSpPr txBox="1">
            <a:spLocks noGrp="1"/>
          </p:cNvSpPr>
          <p:nvPr>
            <p:ph type="subTitle" idx="2"/>
          </p:nvPr>
        </p:nvSpPr>
        <p:spPr>
          <a:xfrm>
            <a:off x="587850"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0" name="Google Shape;80;p18"/>
          <p:cNvSpPr txBox="1">
            <a:spLocks noGrp="1"/>
          </p:cNvSpPr>
          <p:nvPr>
            <p:ph type="subTitle" idx="3"/>
          </p:nvPr>
        </p:nvSpPr>
        <p:spPr>
          <a:xfrm>
            <a:off x="3463856"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81" name="Google Shape;81;p18"/>
          <p:cNvSpPr txBox="1">
            <a:spLocks noGrp="1"/>
          </p:cNvSpPr>
          <p:nvPr>
            <p:ph type="subTitle" idx="4"/>
          </p:nvPr>
        </p:nvSpPr>
        <p:spPr>
          <a:xfrm>
            <a:off x="3463856"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2" name="Google Shape;82;p18"/>
          <p:cNvSpPr txBox="1">
            <a:spLocks noGrp="1"/>
          </p:cNvSpPr>
          <p:nvPr>
            <p:ph type="subTitle" idx="5"/>
          </p:nvPr>
        </p:nvSpPr>
        <p:spPr>
          <a:xfrm>
            <a:off x="6339862"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83" name="Google Shape;83;p18"/>
          <p:cNvSpPr txBox="1">
            <a:spLocks noGrp="1"/>
          </p:cNvSpPr>
          <p:nvPr>
            <p:ph type="subTitle" idx="6"/>
          </p:nvPr>
        </p:nvSpPr>
        <p:spPr>
          <a:xfrm>
            <a:off x="6339862"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4" name="Google Shape;84;p18"/>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atin typeface="Arial" panose="020B0604020202020204" pitchFamily="34" charset="0"/>
                <a:cs typeface="Arial" panose="020B0604020202020204" pitchFamily="34" charset="0"/>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1pPr>
            <a:lvl2pPr lvl="1"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7" r:id="rId6"/>
    <p:sldLayoutId id="2147483658" r:id="rId7"/>
    <p:sldLayoutId id="2147483663" r:id="rId8"/>
    <p:sldLayoutId id="2147483664" r:id="rId9"/>
    <p:sldLayoutId id="2147483676" r:id="rId10"/>
    <p:sldLayoutId id="2147483677" r:id="rId11"/>
    <p:sldLayoutId id="214748368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5.png"/><Relationship Id="rId18" Type="http://schemas.openxmlformats.org/officeDocument/2006/relationships/image" Target="../media/image29.png"/><Relationship Id="rId3" Type="http://schemas.openxmlformats.org/officeDocument/2006/relationships/slide" Target="slide25.xml"/><Relationship Id="rId21" Type="http://schemas.openxmlformats.org/officeDocument/2006/relationships/image" Target="../media/image31.png"/><Relationship Id="rId7" Type="http://schemas.openxmlformats.org/officeDocument/2006/relationships/image" Target="../media/image21.png"/><Relationship Id="rId12" Type="http://schemas.openxmlformats.org/officeDocument/2006/relationships/slide" Target="slide28.xml"/><Relationship Id="rId17" Type="http://schemas.openxmlformats.org/officeDocument/2006/relationships/image" Target="../media/image28.svg"/><Relationship Id="rId2" Type="http://schemas.openxmlformats.org/officeDocument/2006/relationships/notesSlide" Target="../notesSlides/notesSlide23.xml"/><Relationship Id="rId16" Type="http://schemas.openxmlformats.org/officeDocument/2006/relationships/image" Target="../media/image27.png"/><Relationship Id="rId20"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image" Target="../media/image24.svg"/><Relationship Id="rId5" Type="http://schemas.openxmlformats.org/officeDocument/2006/relationships/image" Target="../media/image20.svg"/><Relationship Id="rId15" Type="http://schemas.openxmlformats.org/officeDocument/2006/relationships/slide" Target="slide27.xml"/><Relationship Id="rId23" Type="http://schemas.openxmlformats.org/officeDocument/2006/relationships/image" Target="../media/image33.png"/><Relationship Id="rId10" Type="http://schemas.openxmlformats.org/officeDocument/2006/relationships/image" Target="../media/image23.png"/><Relationship Id="rId19" Type="http://schemas.openxmlformats.org/officeDocument/2006/relationships/image" Target="../media/image30.svg"/><Relationship Id="rId4" Type="http://schemas.openxmlformats.org/officeDocument/2006/relationships/image" Target="../media/image19.png"/><Relationship Id="rId9" Type="http://schemas.openxmlformats.org/officeDocument/2006/relationships/slide" Target="slide26.xml"/><Relationship Id="rId14" Type="http://schemas.openxmlformats.org/officeDocument/2006/relationships/image" Target="../media/image26.svg"/><Relationship Id="rId22" Type="http://schemas.openxmlformats.org/officeDocument/2006/relationships/image" Target="../media/image32.svg"/></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6.wdp"/><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40.png"/><Relationship Id="rId5" Type="http://schemas.microsoft.com/office/2007/relationships/hdphoto" Target="../media/hdphoto5.wdp"/><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44.svg"/></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grpSp>
        <p:nvGrpSpPr>
          <p:cNvPr id="892" name="Google Shape;892;p56"/>
          <p:cNvGrpSpPr/>
          <p:nvPr/>
        </p:nvGrpSpPr>
        <p:grpSpPr>
          <a:xfrm>
            <a:off x="1253425" y="731778"/>
            <a:ext cx="6637149" cy="3679964"/>
            <a:chOff x="1304387" y="764776"/>
            <a:chExt cx="6535200" cy="3679964"/>
          </a:xfrm>
        </p:grpSpPr>
        <p:cxnSp>
          <p:nvCxnSpPr>
            <p:cNvPr id="893" name="Google Shape;893;p56"/>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894" name="Google Shape;894;p56"/>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895" name="Google Shape;895;p56"/>
          <p:cNvGrpSpPr/>
          <p:nvPr/>
        </p:nvGrpSpPr>
        <p:grpSpPr>
          <a:xfrm>
            <a:off x="8072405" y="4111690"/>
            <a:ext cx="602100" cy="666100"/>
            <a:chOff x="1820650" y="1393100"/>
            <a:chExt cx="602100" cy="666100"/>
          </a:xfrm>
        </p:grpSpPr>
        <p:sp>
          <p:nvSpPr>
            <p:cNvPr id="896" name="Google Shape;896;p56"/>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56"/>
          <p:cNvGrpSpPr/>
          <p:nvPr/>
        </p:nvGrpSpPr>
        <p:grpSpPr>
          <a:xfrm>
            <a:off x="372108" y="4120879"/>
            <a:ext cx="761406" cy="647721"/>
            <a:chOff x="3475975" y="624225"/>
            <a:chExt cx="737225" cy="627150"/>
          </a:xfrm>
        </p:grpSpPr>
        <p:sp>
          <p:nvSpPr>
            <p:cNvPr id="899"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56"/>
          <p:cNvSpPr/>
          <p:nvPr/>
        </p:nvSpPr>
        <p:spPr>
          <a:xfrm>
            <a:off x="7948910" y="445047"/>
            <a:ext cx="849091" cy="565303"/>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a:hlinkClick r:id="rId3" action="ppaction://hlinksldjump"/>
          </p:cNvPr>
          <p:cNvSpPr/>
          <p:nvPr/>
        </p:nvSpPr>
        <p:spPr>
          <a:xfrm>
            <a:off x="8171995" y="665266"/>
            <a:ext cx="283375" cy="419239"/>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6"/>
          <p:cNvSpPr/>
          <p:nvPr/>
        </p:nvSpPr>
        <p:spPr>
          <a:xfrm>
            <a:off x="8429681" y="2325374"/>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56"/>
          <p:cNvGrpSpPr/>
          <p:nvPr/>
        </p:nvGrpSpPr>
        <p:grpSpPr>
          <a:xfrm>
            <a:off x="392864" y="445048"/>
            <a:ext cx="719894" cy="639455"/>
            <a:chOff x="2696275" y="963625"/>
            <a:chExt cx="678825" cy="602975"/>
          </a:xfrm>
        </p:grpSpPr>
        <p:sp>
          <p:nvSpPr>
            <p:cNvPr id="908" name="Google Shape;908;p56"/>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56"/>
          <p:cNvSpPr/>
          <p:nvPr/>
        </p:nvSpPr>
        <p:spPr>
          <a:xfrm>
            <a:off x="8395493" y="1514669"/>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56"/>
          <p:cNvGrpSpPr/>
          <p:nvPr/>
        </p:nvGrpSpPr>
        <p:grpSpPr>
          <a:xfrm>
            <a:off x="453290" y="1585435"/>
            <a:ext cx="295209" cy="296040"/>
            <a:chOff x="133738" y="317889"/>
            <a:chExt cx="460473" cy="461698"/>
          </a:xfrm>
        </p:grpSpPr>
        <p:sp>
          <p:nvSpPr>
            <p:cNvPr id="913"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56"/>
          <p:cNvGrpSpPr/>
          <p:nvPr/>
        </p:nvGrpSpPr>
        <p:grpSpPr>
          <a:xfrm>
            <a:off x="8395501" y="3116753"/>
            <a:ext cx="295209" cy="296040"/>
            <a:chOff x="133738" y="317889"/>
            <a:chExt cx="460473" cy="461698"/>
          </a:xfrm>
        </p:grpSpPr>
        <p:sp>
          <p:nvSpPr>
            <p:cNvPr id="916" name="Google Shape;916;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56"/>
          <p:cNvSpPr/>
          <p:nvPr/>
        </p:nvSpPr>
        <p:spPr>
          <a:xfrm>
            <a:off x="452769" y="3241981"/>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6"/>
          <p:cNvSpPr/>
          <p:nvPr/>
        </p:nvSpPr>
        <p:spPr>
          <a:xfrm>
            <a:off x="487432" y="24483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p35"/>
          <p:cNvSpPr/>
          <p:nvPr/>
        </p:nvSpPr>
        <p:spPr>
          <a:xfrm>
            <a:off x="972370" y="1400995"/>
            <a:ext cx="7199260" cy="2304400"/>
          </a:xfrm>
          <a:prstGeom prst="roundRect">
            <a:avLst>
              <a:gd name="adj" fmla="val 63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Title 1">
            <a:extLst>
              <a:ext uri="{FF2B5EF4-FFF2-40B4-BE49-F238E27FC236}">
                <a16:creationId xmlns:a16="http://schemas.microsoft.com/office/drawing/2014/main" id="{6004EDEF-9819-D656-C297-CE4263C518EC}"/>
              </a:ext>
            </a:extLst>
          </p:cNvPr>
          <p:cNvSpPr>
            <a:spLocks noGrp="1"/>
          </p:cNvSpPr>
          <p:nvPr>
            <p:ph type="title"/>
          </p:nvPr>
        </p:nvSpPr>
        <p:spPr>
          <a:xfrm>
            <a:off x="982400" y="1688744"/>
            <a:ext cx="7179198" cy="1744552"/>
          </a:xfrm>
        </p:spPr>
        <p:txBody>
          <a:bodyPr/>
          <a:lstStyle/>
          <a:p>
            <a:pPr>
              <a:lnSpc>
                <a:spcPct val="150000"/>
              </a:lnSpc>
            </a:pPr>
            <a:r>
              <a:rPr lang="en-US" sz="4000" b="1" dirty="0">
                <a:ln w="22225">
                  <a:noFill/>
                  <a:prstDash val="solid"/>
                </a:ln>
                <a:solidFill>
                  <a:schemeClr val="accent2">
                    <a:lumMod val="75000"/>
                  </a:schemeClr>
                </a:solidFill>
              </a:rPr>
              <a:t>NHIỆT LIỆT CHÀO MỪNG </a:t>
            </a:r>
            <a:br>
              <a:rPr lang="en-US" sz="4000" b="1" dirty="0">
                <a:ln w="22225">
                  <a:noFill/>
                  <a:prstDash val="solid"/>
                </a:ln>
                <a:solidFill>
                  <a:schemeClr val="accent2">
                    <a:lumMod val="75000"/>
                  </a:schemeClr>
                </a:solidFill>
              </a:rPr>
            </a:br>
            <a:r>
              <a:rPr lang="en-US" sz="4000" b="1" dirty="0">
                <a:ln w="22225">
                  <a:noFill/>
                  <a:prstDash val="solid"/>
                </a:ln>
                <a:solidFill>
                  <a:schemeClr val="accent2">
                    <a:lumMod val="75000"/>
                  </a:schemeClr>
                </a:solidFill>
              </a:rPr>
              <a:t>CÁC EM ĐẾN </a:t>
            </a:r>
            <a:r>
              <a:rPr lang="vi-VN" sz="4000" b="1" dirty="0">
                <a:ln w="22225">
                  <a:noFill/>
                  <a:prstDash val="solid"/>
                </a:ln>
                <a:solidFill>
                  <a:schemeClr val="accent2">
                    <a:lumMod val="75000"/>
                  </a:schemeClr>
                </a:solidFill>
              </a:rPr>
              <a:t>BÀI</a:t>
            </a:r>
            <a:r>
              <a:rPr lang="en-US" sz="4000" b="1" dirty="0">
                <a:ln w="22225">
                  <a:noFill/>
                  <a:prstDash val="solid"/>
                </a:ln>
                <a:solidFill>
                  <a:schemeClr val="accent2">
                    <a:lumMod val="75000"/>
                  </a:schemeClr>
                </a:solidFill>
              </a:rPr>
              <a:t> HỌC NÀY!</a:t>
            </a:r>
            <a:endParaRPr lang="vi-VN" sz="4000"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grpSp>
        <p:nvGrpSpPr>
          <p:cNvPr id="553" name="Google Shape;553;p44"/>
          <p:cNvGrpSpPr/>
          <p:nvPr/>
        </p:nvGrpSpPr>
        <p:grpSpPr>
          <a:xfrm>
            <a:off x="8482155" y="190707"/>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4518464"/>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690;p49"/>
          <p:cNvGrpSpPr/>
          <p:nvPr/>
        </p:nvGrpSpPr>
        <p:grpSpPr>
          <a:xfrm flipH="1">
            <a:off x="149922" y="144893"/>
            <a:ext cx="857628" cy="731407"/>
            <a:chOff x="1481225" y="4240975"/>
            <a:chExt cx="965350" cy="823275"/>
          </a:xfrm>
        </p:grpSpPr>
        <p:sp>
          <p:nvSpPr>
            <p:cNvPr id="16"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Rounded Corners 6">
            <a:extLst>
              <a:ext uri="{FF2B5EF4-FFF2-40B4-BE49-F238E27FC236}">
                <a16:creationId xmlns:a16="http://schemas.microsoft.com/office/drawing/2014/main" id="{127E6259-7717-671C-2F6E-C7587A71AFF6}"/>
              </a:ext>
            </a:extLst>
          </p:cNvPr>
          <p:cNvSpPr/>
          <p:nvPr/>
        </p:nvSpPr>
        <p:spPr>
          <a:xfrm>
            <a:off x="441163" y="731689"/>
            <a:ext cx="8265046" cy="503085"/>
          </a:xfrm>
          <a:prstGeom prst="roundRect">
            <a:avLst>
              <a:gd name="adj" fmla="val 50000"/>
            </a:avLst>
          </a:prstGeom>
          <a:solidFill>
            <a:srgbClr val="EFF6D5"/>
          </a:solidFill>
          <a:ln w="12700">
            <a:solidFill>
              <a:srgbClr val="00B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B050"/>
                </a:solidFill>
              </a:rPr>
              <a:t>Để tạo cây thư mục có cấu trúc hợp lí</a:t>
            </a:r>
          </a:p>
        </p:txBody>
      </p:sp>
      <p:sp>
        <p:nvSpPr>
          <p:cNvPr id="8" name="Rectangle: Rounded Corners 7">
            <a:extLst>
              <a:ext uri="{FF2B5EF4-FFF2-40B4-BE49-F238E27FC236}">
                <a16:creationId xmlns:a16="http://schemas.microsoft.com/office/drawing/2014/main" id="{4416BEA1-29D8-B6ED-1DA1-8330EEFFB822}"/>
              </a:ext>
            </a:extLst>
          </p:cNvPr>
          <p:cNvSpPr/>
          <p:nvPr/>
        </p:nvSpPr>
        <p:spPr>
          <a:xfrm>
            <a:off x="441162" y="1766159"/>
            <a:ext cx="2628004" cy="2813369"/>
          </a:xfrm>
          <a:prstGeom prst="roundRect">
            <a:avLst>
              <a:gd name="adj" fmla="val 7270"/>
            </a:avLst>
          </a:prstGeom>
          <a:solidFill>
            <a:srgbClr val="CCE8F6"/>
          </a:solidFill>
          <a:ln w="1270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1600" dirty="0">
                <a:solidFill>
                  <a:srgbClr val="000000"/>
                </a:solidFill>
              </a:rPr>
              <a:t>Trước khi tạo cây thư mục, nên mô tả cách phân loại, sắp xếp tài liệu cần quản lí, lưu trữ theo sơ đồ hình cây, từ đó xác định thư mục mẹ và các thư mục con tương ứng.</a:t>
            </a:r>
          </a:p>
        </p:txBody>
      </p:sp>
      <p:sp>
        <p:nvSpPr>
          <p:cNvPr id="9" name="Rectangle: Rounded Corners 8">
            <a:extLst>
              <a:ext uri="{FF2B5EF4-FFF2-40B4-BE49-F238E27FC236}">
                <a16:creationId xmlns:a16="http://schemas.microsoft.com/office/drawing/2014/main" id="{9FDDA8D9-6129-8496-18CF-8B2478DA8086}"/>
              </a:ext>
            </a:extLst>
          </p:cNvPr>
          <p:cNvSpPr/>
          <p:nvPr/>
        </p:nvSpPr>
        <p:spPr>
          <a:xfrm>
            <a:off x="3405899" y="1766159"/>
            <a:ext cx="2335573" cy="2813369"/>
          </a:xfrm>
          <a:prstGeom prst="roundRect">
            <a:avLst>
              <a:gd name="adj" fmla="val 7270"/>
            </a:avLst>
          </a:prstGeom>
          <a:solidFill>
            <a:srgbClr val="F3EFF5"/>
          </a:solidFill>
          <a:ln w="12700">
            <a:solidFill>
              <a:srgbClr val="BDA8C8"/>
            </a:solidFill>
            <a:prstDash val="sysDot"/>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1600" dirty="0">
                <a:solidFill>
                  <a:srgbClr val="000000"/>
                </a:solidFill>
              </a:rPr>
              <a:t>Đặt tên tệp, thư mục ngắn gọn, dễ đọc, dễ hiểu, gợi nhớ nội dung, mục đích lưu trữ của tệp, thư mục để dễ dàng nhận biết và tìm kiếm.</a:t>
            </a:r>
          </a:p>
        </p:txBody>
      </p:sp>
      <p:sp>
        <p:nvSpPr>
          <p:cNvPr id="10" name="Rectangle: Rounded Corners 9">
            <a:extLst>
              <a:ext uri="{FF2B5EF4-FFF2-40B4-BE49-F238E27FC236}">
                <a16:creationId xmlns:a16="http://schemas.microsoft.com/office/drawing/2014/main" id="{9D958C1B-BDC1-36BB-997F-54B8BDDE8CBB}"/>
              </a:ext>
            </a:extLst>
          </p:cNvPr>
          <p:cNvSpPr/>
          <p:nvPr/>
        </p:nvSpPr>
        <p:spPr>
          <a:xfrm>
            <a:off x="6078205" y="1766159"/>
            <a:ext cx="2628004" cy="2813369"/>
          </a:xfrm>
          <a:prstGeom prst="roundRect">
            <a:avLst>
              <a:gd name="adj" fmla="val 7270"/>
            </a:avLst>
          </a:prstGeom>
          <a:solidFill>
            <a:srgbClr val="FDEBEF"/>
          </a:solidFill>
          <a:ln w="12700">
            <a:solidFill>
              <a:srgbClr val="F6A4B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1600" dirty="0">
                <a:solidFill>
                  <a:srgbClr val="000000"/>
                </a:solidFill>
              </a:rPr>
              <a:t>Cây thư mục trong máy tính thường có cấu trúc tương ứng với sơ đồ hình cây mô tả cách phân loại, sắp xếp thông tin, tài liệu trong thực tiễn học tập, đời sống.</a:t>
            </a:r>
          </a:p>
        </p:txBody>
      </p:sp>
      <p:cxnSp>
        <p:nvCxnSpPr>
          <p:cNvPr id="12" name="Connector: Elbow 11">
            <a:extLst>
              <a:ext uri="{FF2B5EF4-FFF2-40B4-BE49-F238E27FC236}">
                <a16:creationId xmlns:a16="http://schemas.microsoft.com/office/drawing/2014/main" id="{BCCE9A09-B82E-156A-072C-BD6277582E54}"/>
              </a:ext>
            </a:extLst>
          </p:cNvPr>
          <p:cNvCxnSpPr>
            <a:stCxn id="7" idx="2"/>
            <a:endCxn id="8" idx="0"/>
          </p:cNvCxnSpPr>
          <p:nvPr/>
        </p:nvCxnSpPr>
        <p:spPr>
          <a:xfrm rot="5400000">
            <a:off x="2898733" y="91205"/>
            <a:ext cx="531385" cy="2818522"/>
          </a:xfrm>
          <a:prstGeom prst="bent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26E91DA8-A44F-1D60-26B4-CBFC6FD80BE3}"/>
              </a:ext>
            </a:extLst>
          </p:cNvPr>
          <p:cNvCxnSpPr>
            <a:cxnSpLocks/>
            <a:stCxn id="7" idx="2"/>
            <a:endCxn id="10" idx="0"/>
          </p:cNvCxnSpPr>
          <p:nvPr/>
        </p:nvCxnSpPr>
        <p:spPr>
          <a:xfrm rot="16200000" flipH="1">
            <a:off x="5717254" y="91205"/>
            <a:ext cx="531385" cy="2818521"/>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C55EBA8-1AC9-00E8-CEEF-D5E8C99BF5A2}"/>
              </a:ext>
            </a:extLst>
          </p:cNvPr>
          <p:cNvCxnSpPr>
            <a:stCxn id="7" idx="2"/>
            <a:endCxn id="9" idx="0"/>
          </p:cNvCxnSpPr>
          <p:nvPr/>
        </p:nvCxnSpPr>
        <p:spPr>
          <a:xfrm>
            <a:off x="4573686" y="1234774"/>
            <a:ext cx="0" cy="53138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5389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34" name="Google Shape;539;p44">
            <a:extLst>
              <a:ext uri="{FF2B5EF4-FFF2-40B4-BE49-F238E27FC236}">
                <a16:creationId xmlns:a16="http://schemas.microsoft.com/office/drawing/2014/main" id="{A3F19B1A-9B54-1773-466A-56A0D5408F6E}"/>
              </a:ext>
            </a:extLst>
          </p:cNvPr>
          <p:cNvSpPr/>
          <p:nvPr/>
        </p:nvSpPr>
        <p:spPr>
          <a:xfrm>
            <a:off x="365700" y="262805"/>
            <a:ext cx="8412600" cy="586228"/>
          </a:xfrm>
          <a:prstGeom prst="roundRect">
            <a:avLst>
              <a:gd name="adj" fmla="val 20371"/>
            </a:avLst>
          </a:prstGeom>
          <a:solidFill>
            <a:srgbClr val="FE744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898;p56">
            <a:extLst>
              <a:ext uri="{FF2B5EF4-FFF2-40B4-BE49-F238E27FC236}">
                <a16:creationId xmlns:a16="http://schemas.microsoft.com/office/drawing/2014/main" id="{8ADC47A7-9F1D-70AA-0C50-E8FC09C29503}"/>
              </a:ext>
            </a:extLst>
          </p:cNvPr>
          <p:cNvGrpSpPr/>
          <p:nvPr/>
        </p:nvGrpSpPr>
        <p:grpSpPr>
          <a:xfrm>
            <a:off x="120650" y="148340"/>
            <a:ext cx="484607" cy="407579"/>
            <a:chOff x="3475975" y="624225"/>
            <a:chExt cx="737225" cy="627150"/>
          </a:xfrm>
        </p:grpSpPr>
        <p:sp>
          <p:nvSpPr>
            <p:cNvPr id="36" name="Google Shape;899;p56">
              <a:extLst>
                <a:ext uri="{FF2B5EF4-FFF2-40B4-BE49-F238E27FC236}">
                  <a16:creationId xmlns:a16="http://schemas.microsoft.com/office/drawing/2014/main" id="{39AA7679-EF2C-8C74-5781-342D74E116CB}"/>
                </a:ext>
              </a:extLst>
            </p:cNvPr>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0;p56">
              <a:extLst>
                <a:ext uri="{FF2B5EF4-FFF2-40B4-BE49-F238E27FC236}">
                  <a16:creationId xmlns:a16="http://schemas.microsoft.com/office/drawing/2014/main" id="{432FE52E-FE0E-7C6D-2264-66021F508C18}"/>
                </a:ext>
              </a:extLst>
            </p:cNvPr>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01;p56">
              <a:extLst>
                <a:ext uri="{FF2B5EF4-FFF2-40B4-BE49-F238E27FC236}">
                  <a16:creationId xmlns:a16="http://schemas.microsoft.com/office/drawing/2014/main" id="{60C6DF08-5A88-D2F6-A7A1-5EA153D96654}"/>
                </a:ext>
              </a:extLst>
            </p:cNvPr>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2;p56">
              <a:extLst>
                <a:ext uri="{FF2B5EF4-FFF2-40B4-BE49-F238E27FC236}">
                  <a16:creationId xmlns:a16="http://schemas.microsoft.com/office/drawing/2014/main" id="{3127D2B4-2833-CE79-C6F1-B3349EE47B46}"/>
                </a:ext>
              </a:extLst>
            </p:cNvPr>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317;p39">
            <a:extLst>
              <a:ext uri="{FF2B5EF4-FFF2-40B4-BE49-F238E27FC236}">
                <a16:creationId xmlns:a16="http://schemas.microsoft.com/office/drawing/2014/main" id="{8461F14E-05CB-E24F-7D57-6299148A8AEB}"/>
              </a:ext>
            </a:extLst>
          </p:cNvPr>
          <p:cNvGrpSpPr/>
          <p:nvPr/>
        </p:nvGrpSpPr>
        <p:grpSpPr>
          <a:xfrm>
            <a:off x="8366714" y="501142"/>
            <a:ext cx="656636" cy="559995"/>
            <a:chOff x="1481225" y="4240975"/>
            <a:chExt cx="965350" cy="823275"/>
          </a:xfrm>
        </p:grpSpPr>
        <p:sp>
          <p:nvSpPr>
            <p:cNvPr id="45" name="Google Shape;318;p39">
              <a:extLst>
                <a:ext uri="{FF2B5EF4-FFF2-40B4-BE49-F238E27FC236}">
                  <a16:creationId xmlns:a16="http://schemas.microsoft.com/office/drawing/2014/main" id="{9C9BFE34-256E-85DB-B7B3-9A918498CDA0}"/>
                </a:ext>
              </a:extLst>
            </p:cNvPr>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19;p39">
              <a:extLst>
                <a:ext uri="{FF2B5EF4-FFF2-40B4-BE49-F238E27FC236}">
                  <a16:creationId xmlns:a16="http://schemas.microsoft.com/office/drawing/2014/main" id="{CFFA6A44-49FE-DBC2-CF68-5C8DDF84E4E8}"/>
                </a:ext>
              </a:extLst>
            </p:cNvPr>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0;p39">
              <a:extLst>
                <a:ext uri="{FF2B5EF4-FFF2-40B4-BE49-F238E27FC236}">
                  <a16:creationId xmlns:a16="http://schemas.microsoft.com/office/drawing/2014/main" id="{68761070-7605-7B87-2AE9-00E667F3F32A}"/>
                </a:ext>
              </a:extLst>
            </p:cNvPr>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1;p39">
              <a:extLst>
                <a:ext uri="{FF2B5EF4-FFF2-40B4-BE49-F238E27FC236}">
                  <a16:creationId xmlns:a16="http://schemas.microsoft.com/office/drawing/2014/main" id="{DD0099EB-4E66-D0C0-B477-FBAD948069A4}"/>
                </a:ext>
              </a:extLst>
            </p:cNvPr>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657EAEE0-997D-1E9C-2C79-52BAC496FB0E}"/>
              </a:ext>
            </a:extLst>
          </p:cNvPr>
          <p:cNvSpPr>
            <a:spLocks noGrp="1"/>
          </p:cNvSpPr>
          <p:nvPr>
            <p:ph type="title"/>
          </p:nvPr>
        </p:nvSpPr>
        <p:spPr>
          <a:xfrm>
            <a:off x="720000" y="256833"/>
            <a:ext cx="7704000" cy="592200"/>
          </a:xfrm>
        </p:spPr>
        <p:txBody>
          <a:bodyPr anchor="ctr"/>
          <a:lstStyle/>
          <a:p>
            <a:r>
              <a:rPr lang="vi-VN" sz="2400" dirty="0">
                <a:solidFill>
                  <a:schemeClr val="accent6"/>
                </a:solidFill>
              </a:rPr>
              <a:t>HOẠT ĐỘNG LÀM</a:t>
            </a:r>
          </a:p>
        </p:txBody>
      </p:sp>
      <p:sp>
        <p:nvSpPr>
          <p:cNvPr id="13" name="Rounded Rectangle 50">
            <a:extLst>
              <a:ext uri="{FF2B5EF4-FFF2-40B4-BE49-F238E27FC236}">
                <a16:creationId xmlns:a16="http://schemas.microsoft.com/office/drawing/2014/main" id="{8D0DC8E7-2E9F-D847-9275-10F47E92E814}"/>
              </a:ext>
            </a:extLst>
          </p:cNvPr>
          <p:cNvSpPr/>
          <p:nvPr/>
        </p:nvSpPr>
        <p:spPr>
          <a:xfrm>
            <a:off x="3004457" y="1257210"/>
            <a:ext cx="3135086" cy="574994"/>
          </a:xfrm>
          <a:prstGeom prst="roundRect">
            <a:avLst/>
          </a:prstGeom>
          <a:solidFill>
            <a:schemeClr val="tx2">
              <a:lumMod val="60000"/>
              <a:lumOff val="4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solidFill>
                  <a:srgbClr val="000000"/>
                </a:solidFill>
                <a:cs typeface="Arial" panose="020B0604020202020204" pitchFamily="34" charset="0"/>
              </a:rPr>
              <a:t>THẢO LUẬN NHÓM</a:t>
            </a:r>
            <a:endParaRPr lang="en-US" sz="2000" b="1" dirty="0">
              <a:solidFill>
                <a:srgbClr val="000000"/>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48B3E610-08F2-3A5D-FFE3-F78038654F00}"/>
              </a:ext>
            </a:extLst>
          </p:cNvPr>
          <p:cNvSpPr/>
          <p:nvPr/>
        </p:nvSpPr>
        <p:spPr>
          <a:xfrm>
            <a:off x="581477" y="2058729"/>
            <a:ext cx="2909701" cy="2488954"/>
          </a:xfrm>
          <a:prstGeom prst="roundRect">
            <a:avLst>
              <a:gd name="adj" fmla="val 9297"/>
            </a:avLst>
          </a:prstGeom>
          <a:solidFill>
            <a:schemeClr val="accent6"/>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b="1" dirty="0">
                <a:latin typeface="Arial" panose="020B0604020202020204" pitchFamily="34" charset="0"/>
                <a:cs typeface="Arial" panose="020B0604020202020204" pitchFamily="34" charset="0"/>
              </a:rPr>
              <a:t>1.</a:t>
            </a:r>
            <a:r>
              <a:rPr lang="vi-VN" sz="2000" dirty="0">
                <a:latin typeface="Arial" panose="020B0604020202020204" pitchFamily="34" charset="0"/>
                <a:cs typeface="Arial" panose="020B0604020202020204" pitchFamily="34" charset="0"/>
              </a:rPr>
              <a:t> Hãy đề xuất cây thư mục có cấu trúc hợp lí để quản lí, lưu trữ các tệp như Hình 2.</a:t>
            </a:r>
          </a:p>
        </p:txBody>
      </p:sp>
      <p:sp>
        <p:nvSpPr>
          <p:cNvPr id="15" name="Rectangle: Rounded Corners 14">
            <a:extLst>
              <a:ext uri="{FF2B5EF4-FFF2-40B4-BE49-F238E27FC236}">
                <a16:creationId xmlns:a16="http://schemas.microsoft.com/office/drawing/2014/main" id="{2F9CCD43-B1B6-0739-EB42-B394BE24FDE8}"/>
              </a:ext>
            </a:extLst>
          </p:cNvPr>
          <p:cNvSpPr/>
          <p:nvPr/>
        </p:nvSpPr>
        <p:spPr>
          <a:xfrm>
            <a:off x="5652822" y="2058729"/>
            <a:ext cx="2909701" cy="2488954"/>
          </a:xfrm>
          <a:prstGeom prst="roundRect">
            <a:avLst>
              <a:gd name="adj" fmla="val 9297"/>
            </a:avLst>
          </a:prstGeom>
          <a:solidFill>
            <a:schemeClr val="accent6"/>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b="1" dirty="0"/>
              <a:t>2.</a:t>
            </a:r>
            <a:r>
              <a:rPr lang="vi-VN" sz="2000" dirty="0"/>
              <a:t> Trao đổi với bạn và cho biết cây thư mục em đã vẽ ở phần Khởi động có cấu trúc hợp lí hay chưa? Tại sao?</a:t>
            </a:r>
          </a:p>
        </p:txBody>
      </p:sp>
      <p:pic>
        <p:nvPicPr>
          <p:cNvPr id="17" name="Picture 12">
            <a:extLst>
              <a:ext uri="{FF2B5EF4-FFF2-40B4-BE49-F238E27FC236}">
                <a16:creationId xmlns:a16="http://schemas.microsoft.com/office/drawing/2014/main" id="{B3C20CAF-4185-2735-27DB-DBCF337BC1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50404" y="2013857"/>
            <a:ext cx="1443191" cy="2672576"/>
          </a:xfrm>
          <a:prstGeom prst="rect">
            <a:avLst/>
          </a:prstGeom>
        </p:spPr>
      </p:pic>
    </p:spTree>
    <p:extLst>
      <p:ext uri="{BB962C8B-B14F-4D97-AF65-F5344CB8AC3E}">
        <p14:creationId xmlns:p14="http://schemas.microsoft.com/office/powerpoint/2010/main" val="8521387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a:extLst>
              <a:ext uri="{FF2B5EF4-FFF2-40B4-BE49-F238E27FC236}">
                <a16:creationId xmlns:a16="http://schemas.microsoft.com/office/drawing/2014/main" id="{657EAEE0-997D-1E9C-2C79-52BAC496FB0E}"/>
              </a:ext>
            </a:extLst>
          </p:cNvPr>
          <p:cNvSpPr>
            <a:spLocks noGrp="1"/>
          </p:cNvSpPr>
          <p:nvPr>
            <p:ph type="title"/>
          </p:nvPr>
        </p:nvSpPr>
        <p:spPr>
          <a:xfrm>
            <a:off x="720000" y="256833"/>
            <a:ext cx="7704000" cy="592200"/>
          </a:xfrm>
        </p:spPr>
        <p:txBody>
          <a:bodyPr anchor="ctr"/>
          <a:lstStyle/>
          <a:p>
            <a:r>
              <a:rPr lang="vi-VN" sz="2400" dirty="0"/>
              <a:t>HƯỚNG DẪN THỰC HIỆN</a:t>
            </a:r>
          </a:p>
        </p:txBody>
      </p:sp>
      <p:sp>
        <p:nvSpPr>
          <p:cNvPr id="13" name="Rounded Rectangle 50">
            <a:extLst>
              <a:ext uri="{FF2B5EF4-FFF2-40B4-BE49-F238E27FC236}">
                <a16:creationId xmlns:a16="http://schemas.microsoft.com/office/drawing/2014/main" id="{8D0DC8E7-2E9F-D847-9275-10F47E92E814}"/>
              </a:ext>
            </a:extLst>
          </p:cNvPr>
          <p:cNvSpPr/>
          <p:nvPr/>
        </p:nvSpPr>
        <p:spPr>
          <a:xfrm>
            <a:off x="581476" y="1253715"/>
            <a:ext cx="4962979" cy="466227"/>
          </a:xfrm>
          <a:prstGeom prst="roundRect">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vi-VN" sz="2000" b="1" dirty="0">
                <a:solidFill>
                  <a:srgbClr val="000000"/>
                </a:solidFill>
                <a:latin typeface="Arial" panose="020B0604020202020204" pitchFamily="34" charset="0"/>
                <a:cs typeface="Arial" panose="020B0604020202020204" pitchFamily="34" charset="0"/>
              </a:rPr>
              <a:t>Gợi ý nhiệm vụ 1</a:t>
            </a:r>
            <a:endParaRPr lang="en-US" sz="2000" b="1" dirty="0">
              <a:solidFill>
                <a:srgbClr val="000000"/>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48B3E610-08F2-3A5D-FFE3-F78038654F00}"/>
              </a:ext>
            </a:extLst>
          </p:cNvPr>
          <p:cNvSpPr/>
          <p:nvPr/>
        </p:nvSpPr>
        <p:spPr>
          <a:xfrm>
            <a:off x="581477" y="1946467"/>
            <a:ext cx="4962979" cy="1391820"/>
          </a:xfrm>
          <a:prstGeom prst="roundRect">
            <a:avLst>
              <a:gd name="adj" fmla="val 10498"/>
            </a:avLst>
          </a:prstGeom>
          <a:solidFill>
            <a:schemeClr val="accent6"/>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latin typeface="Arial" panose="020B0604020202020204" pitchFamily="34" charset="0"/>
                <a:cs typeface="Arial" panose="020B0604020202020204" pitchFamily="34" charset="0"/>
              </a:rPr>
              <a:t>HS đọc tên tệp và phân loại, sắp xếp lại các tệp theo nội dung. Cụ thể có thể phân loại tệp thành hai nhóm lớn gồm: Học tập và Giải trí.</a:t>
            </a:r>
          </a:p>
        </p:txBody>
      </p:sp>
      <p:grpSp>
        <p:nvGrpSpPr>
          <p:cNvPr id="6" name="Group 5">
            <a:extLst>
              <a:ext uri="{FF2B5EF4-FFF2-40B4-BE49-F238E27FC236}">
                <a16:creationId xmlns:a16="http://schemas.microsoft.com/office/drawing/2014/main" id="{C16C94D4-ADCB-98D7-9302-DA93467BE3A3}"/>
              </a:ext>
            </a:extLst>
          </p:cNvPr>
          <p:cNvGrpSpPr/>
          <p:nvPr/>
        </p:nvGrpSpPr>
        <p:grpSpPr>
          <a:xfrm>
            <a:off x="6144101" y="1110374"/>
            <a:ext cx="2368941" cy="3701360"/>
            <a:chOff x="6316393" y="1161142"/>
            <a:chExt cx="2368941" cy="3701360"/>
          </a:xfrm>
        </p:grpSpPr>
        <p:pic>
          <p:nvPicPr>
            <p:cNvPr id="4" name="Picture 3">
              <a:extLst>
                <a:ext uri="{FF2B5EF4-FFF2-40B4-BE49-F238E27FC236}">
                  <a16:creationId xmlns:a16="http://schemas.microsoft.com/office/drawing/2014/main" id="{3495B5A5-23F2-3E2D-A64A-F3EE13A3D931}"/>
                </a:ext>
              </a:extLst>
            </p:cNvPr>
            <p:cNvPicPr>
              <a:picLocks noChangeAspect="1"/>
            </p:cNvPicPr>
            <p:nvPr/>
          </p:nvPicPr>
          <p:blipFill>
            <a:blip r:embed="rId3"/>
            <a:stretch>
              <a:fillRect/>
            </a:stretch>
          </p:blipFill>
          <p:spPr>
            <a:xfrm>
              <a:off x="6316393" y="1161142"/>
              <a:ext cx="2368941" cy="3002643"/>
            </a:xfrm>
            <a:prstGeom prst="rect">
              <a:avLst/>
            </a:prstGeom>
          </p:spPr>
        </p:pic>
        <p:sp>
          <p:nvSpPr>
            <p:cNvPr id="5" name="TextBox 4">
              <a:extLst>
                <a:ext uri="{FF2B5EF4-FFF2-40B4-BE49-F238E27FC236}">
                  <a16:creationId xmlns:a16="http://schemas.microsoft.com/office/drawing/2014/main" id="{1B36227E-06C0-10E2-9FDF-B78E84F6B43A}"/>
                </a:ext>
              </a:extLst>
            </p:cNvPr>
            <p:cNvSpPr txBox="1"/>
            <p:nvPr/>
          </p:nvSpPr>
          <p:spPr>
            <a:xfrm>
              <a:off x="6316393" y="4163785"/>
              <a:ext cx="2368941" cy="698717"/>
            </a:xfrm>
            <a:prstGeom prst="rect">
              <a:avLst/>
            </a:prstGeom>
            <a:noFill/>
          </p:spPr>
          <p:txBody>
            <a:bodyPr wrap="square" rtlCol="0">
              <a:spAutoFit/>
            </a:bodyPr>
            <a:lstStyle/>
            <a:p>
              <a:pPr algn="ctr">
                <a:lnSpc>
                  <a:spcPct val="150000"/>
                </a:lnSpc>
              </a:pPr>
              <a:r>
                <a:rPr lang="vi-VN" i="1" dirty="0"/>
                <a:t>Hình 2. </a:t>
              </a:r>
            </a:p>
            <a:p>
              <a:pPr algn="ctr">
                <a:lnSpc>
                  <a:spcPct val="150000"/>
                </a:lnSpc>
              </a:pPr>
              <a:r>
                <a:rPr lang="vi-VN" i="1" dirty="0"/>
                <a:t>Các tệp cần quản lí, lưu trữ</a:t>
              </a:r>
            </a:p>
          </p:txBody>
        </p:sp>
      </p:grpSp>
      <p:sp>
        <p:nvSpPr>
          <p:cNvPr id="7" name="Rectangle: Rounded Corners 6">
            <a:extLst>
              <a:ext uri="{FF2B5EF4-FFF2-40B4-BE49-F238E27FC236}">
                <a16:creationId xmlns:a16="http://schemas.microsoft.com/office/drawing/2014/main" id="{D6EAFF87-5852-8396-3DA3-CEF582869872}"/>
              </a:ext>
            </a:extLst>
          </p:cNvPr>
          <p:cNvSpPr/>
          <p:nvPr/>
        </p:nvSpPr>
        <p:spPr>
          <a:xfrm>
            <a:off x="581477" y="3628572"/>
            <a:ext cx="4962980" cy="1088570"/>
          </a:xfrm>
          <a:prstGeom prst="roundRect">
            <a:avLst>
              <a:gd name="adj" fmla="val 13810"/>
            </a:avLst>
          </a:prstGeom>
          <a:solidFill>
            <a:schemeClr val="accent6"/>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latin typeface="Arial" panose="020B0604020202020204" pitchFamily="34" charset="0"/>
                <a:cs typeface="Arial" panose="020B0604020202020204" pitchFamily="34" charset="0"/>
              </a:rPr>
              <a:t>Trong mỗi nhóm lớn tiếp tục phân loại thành nhóm nhỏ hơn. </a:t>
            </a:r>
          </a:p>
        </p:txBody>
      </p:sp>
    </p:spTree>
    <p:extLst>
      <p:ext uri="{BB962C8B-B14F-4D97-AF65-F5344CB8AC3E}">
        <p14:creationId xmlns:p14="http://schemas.microsoft.com/office/powerpoint/2010/main" val="12870747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par>
                          <p:cTn id="19" fill="hold">
                            <p:stCondLst>
                              <p:cond delay="1000"/>
                            </p:stCondLst>
                            <p:childTnLst>
                              <p:par>
                                <p:cTn id="20" presetID="3"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a:extLst>
              <a:ext uri="{FF2B5EF4-FFF2-40B4-BE49-F238E27FC236}">
                <a16:creationId xmlns:a16="http://schemas.microsoft.com/office/drawing/2014/main" id="{657EAEE0-997D-1E9C-2C79-52BAC496FB0E}"/>
              </a:ext>
            </a:extLst>
          </p:cNvPr>
          <p:cNvSpPr>
            <a:spLocks noGrp="1"/>
          </p:cNvSpPr>
          <p:nvPr>
            <p:ph type="title"/>
          </p:nvPr>
        </p:nvSpPr>
        <p:spPr>
          <a:xfrm>
            <a:off x="720000" y="256833"/>
            <a:ext cx="7704000" cy="592200"/>
          </a:xfrm>
        </p:spPr>
        <p:txBody>
          <a:bodyPr anchor="ctr"/>
          <a:lstStyle/>
          <a:p>
            <a:r>
              <a:rPr lang="vi-VN" sz="2400" dirty="0"/>
              <a:t>HƯỚNG DẪN THỰC HIỆN</a:t>
            </a:r>
          </a:p>
        </p:txBody>
      </p:sp>
      <p:sp>
        <p:nvSpPr>
          <p:cNvPr id="13" name="Rounded Rectangle 50">
            <a:extLst>
              <a:ext uri="{FF2B5EF4-FFF2-40B4-BE49-F238E27FC236}">
                <a16:creationId xmlns:a16="http://schemas.microsoft.com/office/drawing/2014/main" id="{8D0DC8E7-2E9F-D847-9275-10F47E92E814}"/>
              </a:ext>
            </a:extLst>
          </p:cNvPr>
          <p:cNvSpPr/>
          <p:nvPr/>
        </p:nvSpPr>
        <p:spPr>
          <a:xfrm>
            <a:off x="719999" y="1425035"/>
            <a:ext cx="2233658" cy="466227"/>
          </a:xfrm>
          <a:prstGeom prst="rect">
            <a:avLst/>
          </a:prstGeom>
          <a:solidFill>
            <a:schemeClr val="accent6"/>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b="1" dirty="0">
                <a:solidFill>
                  <a:srgbClr val="000000"/>
                </a:solidFill>
                <a:latin typeface="Arial" panose="020B0604020202020204" pitchFamily="34" charset="0"/>
                <a:cs typeface="Arial" panose="020B0604020202020204" pitchFamily="34" charset="0"/>
              </a:rPr>
              <a:t>HOC TAP</a:t>
            </a:r>
            <a:endParaRPr lang="en-US" sz="2000" b="1" dirty="0">
              <a:solidFill>
                <a:srgbClr val="000000"/>
              </a:solidFill>
              <a:latin typeface="Arial" panose="020B0604020202020204" pitchFamily="34" charset="0"/>
              <a:cs typeface="Arial" panose="020B0604020202020204" pitchFamily="34" charset="0"/>
            </a:endParaRPr>
          </a:p>
        </p:txBody>
      </p:sp>
      <p:sp>
        <p:nvSpPr>
          <p:cNvPr id="3" name="Rounded Rectangle 50">
            <a:extLst>
              <a:ext uri="{FF2B5EF4-FFF2-40B4-BE49-F238E27FC236}">
                <a16:creationId xmlns:a16="http://schemas.microsoft.com/office/drawing/2014/main" id="{A5661999-F884-0C95-B726-7F7B24337BC4}"/>
              </a:ext>
            </a:extLst>
          </p:cNvPr>
          <p:cNvSpPr/>
          <p:nvPr/>
        </p:nvSpPr>
        <p:spPr>
          <a:xfrm>
            <a:off x="1525542" y="2237637"/>
            <a:ext cx="1428115" cy="466227"/>
          </a:xfrm>
          <a:prstGeom prst="rect">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vi-VN" sz="2000" dirty="0">
                <a:solidFill>
                  <a:srgbClr val="000000"/>
                </a:solidFill>
                <a:latin typeface="Arial" panose="020B0604020202020204" pitchFamily="34" charset="0"/>
                <a:cs typeface="Arial" panose="020B0604020202020204" pitchFamily="34" charset="0"/>
              </a:rPr>
              <a:t>Toan</a:t>
            </a:r>
            <a:endParaRPr lang="en-US" sz="2000" dirty="0">
              <a:solidFill>
                <a:srgbClr val="000000"/>
              </a:solidFill>
              <a:latin typeface="Arial" panose="020B0604020202020204" pitchFamily="34" charset="0"/>
              <a:cs typeface="Arial" panose="020B0604020202020204" pitchFamily="34" charset="0"/>
            </a:endParaRPr>
          </a:p>
        </p:txBody>
      </p:sp>
      <p:sp>
        <p:nvSpPr>
          <p:cNvPr id="8" name="Rounded Rectangle 50">
            <a:extLst>
              <a:ext uri="{FF2B5EF4-FFF2-40B4-BE49-F238E27FC236}">
                <a16:creationId xmlns:a16="http://schemas.microsoft.com/office/drawing/2014/main" id="{03AC687D-37C4-8B50-141A-7704DBCBBC29}"/>
              </a:ext>
            </a:extLst>
          </p:cNvPr>
          <p:cNvSpPr/>
          <p:nvPr/>
        </p:nvSpPr>
        <p:spPr>
          <a:xfrm>
            <a:off x="1525542" y="3072514"/>
            <a:ext cx="1428115" cy="466227"/>
          </a:xfrm>
          <a:prstGeom prst="rect">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vi-VN" sz="2000" dirty="0">
                <a:solidFill>
                  <a:srgbClr val="000000"/>
                </a:solidFill>
                <a:latin typeface="Arial" panose="020B0604020202020204" pitchFamily="34" charset="0"/>
                <a:cs typeface="Arial" panose="020B0604020202020204" pitchFamily="34" charset="0"/>
              </a:rPr>
              <a:t>Tieng Viet</a:t>
            </a:r>
            <a:endParaRPr lang="en-US" sz="2000" dirty="0">
              <a:solidFill>
                <a:srgbClr val="000000"/>
              </a:solidFill>
              <a:latin typeface="Arial" panose="020B0604020202020204" pitchFamily="34" charset="0"/>
              <a:cs typeface="Arial" panose="020B0604020202020204" pitchFamily="34" charset="0"/>
            </a:endParaRPr>
          </a:p>
        </p:txBody>
      </p:sp>
      <p:sp>
        <p:nvSpPr>
          <p:cNvPr id="9" name="Rounded Rectangle 50">
            <a:extLst>
              <a:ext uri="{FF2B5EF4-FFF2-40B4-BE49-F238E27FC236}">
                <a16:creationId xmlns:a16="http://schemas.microsoft.com/office/drawing/2014/main" id="{B78F0E53-A9E0-3281-A025-C3E05C3BA04B}"/>
              </a:ext>
            </a:extLst>
          </p:cNvPr>
          <p:cNvSpPr/>
          <p:nvPr/>
        </p:nvSpPr>
        <p:spPr>
          <a:xfrm>
            <a:off x="1525542" y="3907391"/>
            <a:ext cx="1428115" cy="466227"/>
          </a:xfrm>
          <a:prstGeom prst="rect">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vi-VN" sz="2000" dirty="0">
                <a:solidFill>
                  <a:srgbClr val="000000"/>
                </a:solidFill>
                <a:latin typeface="Arial" panose="020B0604020202020204" pitchFamily="34" charset="0"/>
                <a:cs typeface="Arial" panose="020B0604020202020204" pitchFamily="34" charset="0"/>
              </a:rPr>
              <a:t>Tin hoc</a:t>
            </a:r>
            <a:endParaRPr lang="en-US" sz="2000" dirty="0">
              <a:solidFill>
                <a:srgbClr val="000000"/>
              </a:solidFill>
              <a:latin typeface="Arial" panose="020B0604020202020204" pitchFamily="34" charset="0"/>
              <a:cs typeface="Arial" panose="020B0604020202020204" pitchFamily="34" charset="0"/>
            </a:endParaRPr>
          </a:p>
        </p:txBody>
      </p:sp>
      <p:cxnSp>
        <p:nvCxnSpPr>
          <p:cNvPr id="15" name="Connector: Elbow 14">
            <a:extLst>
              <a:ext uri="{FF2B5EF4-FFF2-40B4-BE49-F238E27FC236}">
                <a16:creationId xmlns:a16="http://schemas.microsoft.com/office/drawing/2014/main" id="{743E4F48-94F1-5713-B44B-2983A7D60F1F}"/>
              </a:ext>
            </a:extLst>
          </p:cNvPr>
          <p:cNvCxnSpPr>
            <a:cxnSpLocks/>
            <a:endCxn id="3" idx="1"/>
          </p:cNvCxnSpPr>
          <p:nvPr/>
        </p:nvCxnSpPr>
        <p:spPr>
          <a:xfrm rot="16200000" flipH="1">
            <a:off x="984655" y="1929863"/>
            <a:ext cx="579489" cy="502285"/>
          </a:xfrm>
          <a:prstGeom prst="bentConnector2">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D6FACD9B-5E4F-5D91-786D-3BD49ADBD70D}"/>
              </a:ext>
            </a:extLst>
          </p:cNvPr>
          <p:cNvCxnSpPr>
            <a:cxnSpLocks/>
            <a:endCxn id="8" idx="1"/>
          </p:cNvCxnSpPr>
          <p:nvPr/>
        </p:nvCxnSpPr>
        <p:spPr>
          <a:xfrm rot="16200000" flipH="1">
            <a:off x="790946" y="2571032"/>
            <a:ext cx="966904" cy="502288"/>
          </a:xfrm>
          <a:prstGeom prst="bentConnector2">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7E510D85-643C-23EB-7BA0-068B23B33A0B}"/>
              </a:ext>
            </a:extLst>
          </p:cNvPr>
          <p:cNvCxnSpPr>
            <a:cxnSpLocks/>
            <a:endCxn id="9" idx="1"/>
          </p:cNvCxnSpPr>
          <p:nvPr/>
        </p:nvCxnSpPr>
        <p:spPr>
          <a:xfrm rot="16200000" flipH="1">
            <a:off x="681348" y="3296311"/>
            <a:ext cx="1186100" cy="502288"/>
          </a:xfrm>
          <a:prstGeom prst="bentConnector2">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50">
            <a:extLst>
              <a:ext uri="{FF2B5EF4-FFF2-40B4-BE49-F238E27FC236}">
                <a16:creationId xmlns:a16="http://schemas.microsoft.com/office/drawing/2014/main" id="{5AE6A295-D99C-4173-1629-CAC57DEB5AEC}"/>
              </a:ext>
            </a:extLst>
          </p:cNvPr>
          <p:cNvSpPr/>
          <p:nvPr/>
        </p:nvSpPr>
        <p:spPr>
          <a:xfrm>
            <a:off x="3427345" y="1425035"/>
            <a:ext cx="2760559" cy="466227"/>
          </a:xfrm>
          <a:prstGeom prst="rect">
            <a:avLst/>
          </a:prstGeom>
          <a:solidFill>
            <a:schemeClr val="accent6"/>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b="1" dirty="0">
                <a:solidFill>
                  <a:srgbClr val="000000"/>
                </a:solidFill>
                <a:latin typeface="Arial" panose="020B0604020202020204" pitchFamily="34" charset="0"/>
                <a:cs typeface="Arial" panose="020B0604020202020204" pitchFamily="34" charset="0"/>
              </a:rPr>
              <a:t>GIAI TRI</a:t>
            </a:r>
            <a:endParaRPr lang="en-US" sz="2000" b="1" dirty="0">
              <a:solidFill>
                <a:srgbClr val="000000"/>
              </a:solidFill>
              <a:latin typeface="Arial" panose="020B0604020202020204" pitchFamily="34" charset="0"/>
              <a:cs typeface="Arial" panose="020B0604020202020204" pitchFamily="34" charset="0"/>
            </a:endParaRPr>
          </a:p>
        </p:txBody>
      </p:sp>
      <p:sp>
        <p:nvSpPr>
          <p:cNvPr id="25" name="Rounded Rectangle 50">
            <a:extLst>
              <a:ext uri="{FF2B5EF4-FFF2-40B4-BE49-F238E27FC236}">
                <a16:creationId xmlns:a16="http://schemas.microsoft.com/office/drawing/2014/main" id="{91A64671-A062-D34F-26F7-144C874B3657}"/>
              </a:ext>
            </a:extLst>
          </p:cNvPr>
          <p:cNvSpPr/>
          <p:nvPr/>
        </p:nvSpPr>
        <p:spPr>
          <a:xfrm>
            <a:off x="4232888" y="2456744"/>
            <a:ext cx="1955017" cy="466227"/>
          </a:xfrm>
          <a:prstGeom prst="rect">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vi-VN" sz="2000">
                <a:solidFill>
                  <a:srgbClr val="000000"/>
                </a:solidFill>
                <a:latin typeface="Arial" panose="020B0604020202020204" pitchFamily="34" charset="0"/>
                <a:cs typeface="Arial" panose="020B0604020202020204" pitchFamily="34" charset="0"/>
              </a:rPr>
              <a:t>Truyen co tich</a:t>
            </a:r>
            <a:endParaRPr lang="en-US" sz="2000" dirty="0">
              <a:solidFill>
                <a:srgbClr val="000000"/>
              </a:solidFill>
              <a:latin typeface="Arial" panose="020B0604020202020204" pitchFamily="34" charset="0"/>
              <a:cs typeface="Arial" panose="020B0604020202020204" pitchFamily="34" charset="0"/>
            </a:endParaRPr>
          </a:p>
        </p:txBody>
      </p:sp>
      <p:sp>
        <p:nvSpPr>
          <p:cNvPr id="26" name="Rounded Rectangle 50">
            <a:extLst>
              <a:ext uri="{FF2B5EF4-FFF2-40B4-BE49-F238E27FC236}">
                <a16:creationId xmlns:a16="http://schemas.microsoft.com/office/drawing/2014/main" id="{4EAA1567-18E7-311E-0BD8-86E990E6F6E5}"/>
              </a:ext>
            </a:extLst>
          </p:cNvPr>
          <p:cNvSpPr/>
          <p:nvPr/>
        </p:nvSpPr>
        <p:spPr>
          <a:xfrm>
            <a:off x="4232888" y="3601716"/>
            <a:ext cx="1955017" cy="466227"/>
          </a:xfrm>
          <a:prstGeom prst="rect">
            <a:avLst/>
          </a:prstGeom>
          <a:solidFill>
            <a:schemeClr val="accent6"/>
          </a:solidFill>
          <a:ln>
            <a:solidFill>
              <a:schemeClr val="accent6"/>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vi-VN" sz="2000" dirty="0">
                <a:solidFill>
                  <a:srgbClr val="000000"/>
                </a:solidFill>
                <a:latin typeface="Arial" panose="020B0604020202020204" pitchFamily="34" charset="0"/>
                <a:cs typeface="Arial" panose="020B0604020202020204" pitchFamily="34" charset="0"/>
              </a:rPr>
              <a:t>Phim hoat hinh</a:t>
            </a:r>
            <a:endParaRPr lang="en-US" sz="2000" dirty="0">
              <a:solidFill>
                <a:srgbClr val="000000"/>
              </a:solidFill>
              <a:latin typeface="Arial" panose="020B0604020202020204" pitchFamily="34" charset="0"/>
              <a:cs typeface="Arial" panose="020B0604020202020204" pitchFamily="34" charset="0"/>
            </a:endParaRPr>
          </a:p>
        </p:txBody>
      </p:sp>
      <p:cxnSp>
        <p:nvCxnSpPr>
          <p:cNvPr id="28" name="Connector: Elbow 27">
            <a:extLst>
              <a:ext uri="{FF2B5EF4-FFF2-40B4-BE49-F238E27FC236}">
                <a16:creationId xmlns:a16="http://schemas.microsoft.com/office/drawing/2014/main" id="{55ABDFCC-9DC5-D6AF-2A38-5AA0058030B5}"/>
              </a:ext>
            </a:extLst>
          </p:cNvPr>
          <p:cNvCxnSpPr>
            <a:cxnSpLocks/>
            <a:endCxn id="25" idx="1"/>
          </p:cNvCxnSpPr>
          <p:nvPr/>
        </p:nvCxnSpPr>
        <p:spPr>
          <a:xfrm rot="16200000" flipH="1">
            <a:off x="3582446" y="2039415"/>
            <a:ext cx="798599" cy="502286"/>
          </a:xfrm>
          <a:prstGeom prst="bentConnector2">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E0B457E-DA3A-2611-B404-9C8E4C218315}"/>
              </a:ext>
            </a:extLst>
          </p:cNvPr>
          <p:cNvCxnSpPr>
            <a:cxnSpLocks/>
            <a:endCxn id="26" idx="1"/>
          </p:cNvCxnSpPr>
          <p:nvPr/>
        </p:nvCxnSpPr>
        <p:spPr>
          <a:xfrm rot="16200000" flipH="1">
            <a:off x="3009960" y="2611902"/>
            <a:ext cx="1943570" cy="502286"/>
          </a:xfrm>
          <a:prstGeom prst="bentConnector2">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5" name="Freeform 57">
            <a:extLst>
              <a:ext uri="{FF2B5EF4-FFF2-40B4-BE49-F238E27FC236}">
                <a16:creationId xmlns:a16="http://schemas.microsoft.com/office/drawing/2014/main" id="{3546FB52-0CC4-6986-441E-22DA8A6AB430}"/>
              </a:ext>
            </a:extLst>
          </p:cNvPr>
          <p:cNvSpPr/>
          <p:nvPr/>
        </p:nvSpPr>
        <p:spPr>
          <a:xfrm>
            <a:off x="6638511" y="1689489"/>
            <a:ext cx="1685845" cy="3143767"/>
          </a:xfrm>
          <a:custGeom>
            <a:avLst/>
            <a:gdLst/>
            <a:ahLst/>
            <a:cxnLst/>
            <a:rect l="l" t="t" r="r" b="b"/>
            <a:pathLst>
              <a:path w="860302" h="1604293">
                <a:moveTo>
                  <a:pt x="0" y="0"/>
                </a:moveTo>
                <a:lnTo>
                  <a:pt x="860302" y="0"/>
                </a:lnTo>
                <a:lnTo>
                  <a:pt x="860302" y="1604293"/>
                </a:lnTo>
                <a:lnTo>
                  <a:pt x="0" y="1604293"/>
                </a:lnTo>
                <a:lnTo>
                  <a:pt x="0" y="0"/>
                </a:lnTo>
                <a:close/>
              </a:path>
            </a:pathLst>
          </a:custGeom>
          <a:blipFill>
            <a:blip r:embed="rId3"/>
            <a:stretch>
              <a:fillRect/>
            </a:stretch>
          </a:blipFill>
        </p:spPr>
      </p:sp>
    </p:spTree>
    <p:extLst>
      <p:ext uri="{BB962C8B-B14F-4D97-AF65-F5344CB8AC3E}">
        <p14:creationId xmlns:p14="http://schemas.microsoft.com/office/powerpoint/2010/main" val="4148673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8" grpId="0" animBg="1"/>
      <p:bldP spid="9"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p:nvPr/>
        </p:nvSpPr>
        <p:spPr>
          <a:xfrm>
            <a:off x="365700" y="959986"/>
            <a:ext cx="6124000" cy="3223528"/>
          </a:xfrm>
          <a:prstGeom prst="roundRect">
            <a:avLst>
              <a:gd name="adj" fmla="val 338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89" name="Google Shape;289;p38"/>
          <p:cNvGrpSpPr/>
          <p:nvPr/>
        </p:nvGrpSpPr>
        <p:grpSpPr>
          <a:xfrm>
            <a:off x="1253425" y="370396"/>
            <a:ext cx="6637149" cy="4402709"/>
            <a:chOff x="1304387" y="764776"/>
            <a:chExt cx="6535200" cy="3679964"/>
          </a:xfrm>
        </p:grpSpPr>
        <p:cxnSp>
          <p:nvCxnSpPr>
            <p:cNvPr id="290" name="Google Shape;290;p38"/>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291" name="Google Shape;291;p38"/>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292" name="Google Shape;292;p38"/>
          <p:cNvGrpSpPr/>
          <p:nvPr/>
        </p:nvGrpSpPr>
        <p:grpSpPr>
          <a:xfrm>
            <a:off x="8312384" y="4143550"/>
            <a:ext cx="602100" cy="666100"/>
            <a:chOff x="1820650" y="1393100"/>
            <a:chExt cx="602100" cy="666100"/>
          </a:xfrm>
        </p:grpSpPr>
        <p:sp>
          <p:nvSpPr>
            <p:cNvPr id="293" name="Google Shape;293;p38"/>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8"/>
          <p:cNvGrpSpPr/>
          <p:nvPr/>
        </p:nvGrpSpPr>
        <p:grpSpPr>
          <a:xfrm>
            <a:off x="233672" y="4034839"/>
            <a:ext cx="761406" cy="647721"/>
            <a:chOff x="3475975" y="624225"/>
            <a:chExt cx="737225" cy="627150"/>
          </a:xfrm>
        </p:grpSpPr>
        <p:sp>
          <p:nvSpPr>
            <p:cNvPr id="296" name="Google Shape;296;p3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8"/>
          <p:cNvGrpSpPr/>
          <p:nvPr/>
        </p:nvGrpSpPr>
        <p:grpSpPr>
          <a:xfrm>
            <a:off x="8065393" y="204580"/>
            <a:ext cx="849091" cy="639458"/>
            <a:chOff x="1574625" y="624700"/>
            <a:chExt cx="822125" cy="619150"/>
          </a:xfrm>
        </p:grpSpPr>
        <p:sp>
          <p:nvSpPr>
            <p:cNvPr id="301" name="Google Shape;301;p3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8"/>
          <p:cNvGrpSpPr/>
          <p:nvPr/>
        </p:nvGrpSpPr>
        <p:grpSpPr>
          <a:xfrm>
            <a:off x="233672" y="593776"/>
            <a:ext cx="719894" cy="639455"/>
            <a:chOff x="2696275" y="963625"/>
            <a:chExt cx="678825" cy="602975"/>
          </a:xfrm>
        </p:grpSpPr>
        <p:sp>
          <p:nvSpPr>
            <p:cNvPr id="304" name="Google Shape;304;p38"/>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38"/>
          <p:cNvSpPr/>
          <p:nvPr/>
        </p:nvSpPr>
        <p:spPr>
          <a:xfrm>
            <a:off x="218088" y="3042482"/>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a:off x="252263" y="18465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Freeform 31">
            <a:extLst>
              <a:ext uri="{FF2B5EF4-FFF2-40B4-BE49-F238E27FC236}">
                <a16:creationId xmlns:a16="http://schemas.microsoft.com/office/drawing/2014/main" id="{ACAEFEE4-2B0B-C600-EA2F-51B8DC73A7FE}"/>
              </a:ext>
            </a:extLst>
          </p:cNvPr>
          <p:cNvSpPr/>
          <p:nvPr/>
        </p:nvSpPr>
        <p:spPr>
          <a:xfrm>
            <a:off x="6366234" y="844038"/>
            <a:ext cx="1946150" cy="3514662"/>
          </a:xfrm>
          <a:custGeom>
            <a:avLst/>
            <a:gdLst/>
            <a:ahLst/>
            <a:cxnLst/>
            <a:rect l="l" t="t" r="r" b="b"/>
            <a:pathLst>
              <a:path w="677873" h="1345653">
                <a:moveTo>
                  <a:pt x="0" y="0"/>
                </a:moveTo>
                <a:lnTo>
                  <a:pt x="677873" y="0"/>
                </a:lnTo>
                <a:lnTo>
                  <a:pt x="677873" y="1345652"/>
                </a:lnTo>
                <a:lnTo>
                  <a:pt x="0" y="1345652"/>
                </a:lnTo>
                <a:lnTo>
                  <a:pt x="0" y="0"/>
                </a:lnTo>
                <a:close/>
              </a:path>
            </a:pathLst>
          </a:custGeom>
          <a:blipFill>
            <a:blip r:embed="rId3"/>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1200"/>
          </a:p>
        </p:txBody>
      </p:sp>
      <p:sp>
        <p:nvSpPr>
          <p:cNvPr id="33" name="TextBox 32"/>
          <p:cNvSpPr txBox="1"/>
          <p:nvPr/>
        </p:nvSpPr>
        <p:spPr>
          <a:xfrm>
            <a:off x="823093" y="1790849"/>
            <a:ext cx="5233361" cy="2060885"/>
          </a:xfrm>
          <a:prstGeom prst="rect">
            <a:avLst/>
          </a:prstGeom>
          <a:noFill/>
        </p:spPr>
        <p:txBody>
          <a:bodyPr wrap="square" rtlCol="0">
            <a:spAutoFit/>
          </a:bodyPr>
          <a:lstStyle/>
          <a:p>
            <a:pPr algn="just">
              <a:lnSpc>
                <a:spcPct val="150000"/>
              </a:lnSpc>
            </a:pPr>
            <a:r>
              <a:rPr lang="vi-VN" sz="2200" dirty="0">
                <a:ln w="22225">
                  <a:noFill/>
                  <a:prstDash val="solid"/>
                </a:ln>
              </a:rPr>
              <a:t>Mô tả cách phân loại, sắp xếp tài liệu cần quản lí, lưu trữ theo sơ đồ hình cây giúp em có thể xác định cấu trúc cây thư mục hợp lí.</a:t>
            </a:r>
          </a:p>
        </p:txBody>
      </p:sp>
      <p:sp>
        <p:nvSpPr>
          <p:cNvPr id="34" name="TextBox 33"/>
          <p:cNvSpPr txBox="1"/>
          <p:nvPr/>
        </p:nvSpPr>
        <p:spPr>
          <a:xfrm>
            <a:off x="365688" y="1212031"/>
            <a:ext cx="6124000" cy="523220"/>
          </a:xfrm>
          <a:prstGeom prst="rect">
            <a:avLst/>
          </a:prstGeom>
          <a:noFill/>
        </p:spPr>
        <p:txBody>
          <a:bodyPr wrap="square" rtlCol="0">
            <a:spAutoFit/>
          </a:bodyPr>
          <a:lstStyle/>
          <a:p>
            <a:pPr algn="ctr"/>
            <a:r>
              <a:rPr lang="vi-VN" sz="2800" b="1">
                <a:ln w="22225">
                  <a:noFill/>
                  <a:prstDash val="solid"/>
                </a:ln>
                <a:solidFill>
                  <a:schemeClr val="accent2">
                    <a:lumMod val="75000"/>
                  </a:schemeClr>
                </a:solidFill>
              </a:rPr>
              <a:t>KẾT LUẬN</a:t>
            </a:r>
            <a:endParaRPr lang="en-US" sz="2800" b="1" dirty="0">
              <a:ln w="22225">
                <a:noFill/>
                <a:prstDash val="solid"/>
              </a:ln>
              <a:solidFill>
                <a:schemeClr val="accent2">
                  <a:lumMod val="75000"/>
                </a:schemeClr>
              </a:solidFill>
            </a:endParaRPr>
          </a:p>
        </p:txBody>
      </p:sp>
    </p:spTree>
    <p:extLst>
      <p:ext uri="{BB962C8B-B14F-4D97-AF65-F5344CB8AC3E}">
        <p14:creationId xmlns:p14="http://schemas.microsoft.com/office/powerpoint/2010/main" val="360121376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35"/>
          <p:cNvGrpSpPr/>
          <p:nvPr/>
        </p:nvGrpSpPr>
        <p:grpSpPr>
          <a:xfrm>
            <a:off x="1484894" y="678075"/>
            <a:ext cx="6174213" cy="3787373"/>
            <a:chOff x="1438200" y="702550"/>
            <a:chExt cx="6267600" cy="3738400"/>
          </a:xfrm>
        </p:grpSpPr>
        <p:cxnSp>
          <p:nvCxnSpPr>
            <p:cNvPr id="207" name="Google Shape;207;p35"/>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208" name="Google Shape;208;p35"/>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sp>
        <p:nvSpPr>
          <p:cNvPr id="211" name="Google Shape;211;p35"/>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35"/>
          <p:cNvGrpSpPr/>
          <p:nvPr/>
        </p:nvGrpSpPr>
        <p:grpSpPr>
          <a:xfrm>
            <a:off x="666494" y="2258440"/>
            <a:ext cx="602100" cy="666100"/>
            <a:chOff x="1820650" y="1393100"/>
            <a:chExt cx="602100" cy="666100"/>
          </a:xfrm>
        </p:grpSpPr>
        <p:sp>
          <p:nvSpPr>
            <p:cNvPr id="216" name="Google Shape;216;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5"/>
          <p:cNvGrpSpPr/>
          <p:nvPr/>
        </p:nvGrpSpPr>
        <p:grpSpPr>
          <a:xfrm>
            <a:off x="717379" y="3817716"/>
            <a:ext cx="761406" cy="647721"/>
            <a:chOff x="3475975" y="624225"/>
            <a:chExt cx="737225" cy="627150"/>
          </a:xfrm>
        </p:grpSpPr>
        <p:sp>
          <p:nvSpPr>
            <p:cNvPr id="219" name="Google Shape;219;p35"/>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5"/>
          <p:cNvGrpSpPr/>
          <p:nvPr/>
        </p:nvGrpSpPr>
        <p:grpSpPr>
          <a:xfrm>
            <a:off x="7607090" y="678063"/>
            <a:ext cx="849091" cy="639458"/>
            <a:chOff x="1574625" y="624700"/>
            <a:chExt cx="822125" cy="619150"/>
          </a:xfrm>
        </p:grpSpPr>
        <p:sp>
          <p:nvSpPr>
            <p:cNvPr id="224" name="Google Shape;224;p35"/>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35"/>
          <p:cNvSpPr/>
          <p:nvPr/>
        </p:nvSpPr>
        <p:spPr>
          <a:xfrm>
            <a:off x="854119" y="32577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35"/>
          <p:cNvGrpSpPr/>
          <p:nvPr/>
        </p:nvGrpSpPr>
        <p:grpSpPr>
          <a:xfrm>
            <a:off x="7875406" y="3799337"/>
            <a:ext cx="602100" cy="666100"/>
            <a:chOff x="1820650" y="1393100"/>
            <a:chExt cx="602100" cy="666100"/>
          </a:xfrm>
        </p:grpSpPr>
        <p:sp>
          <p:nvSpPr>
            <p:cNvPr id="228" name="Google Shape;228;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5"/>
          <p:cNvGrpSpPr/>
          <p:nvPr/>
        </p:nvGrpSpPr>
        <p:grpSpPr>
          <a:xfrm>
            <a:off x="727312" y="678063"/>
            <a:ext cx="678825" cy="602975"/>
            <a:chOff x="2696275" y="963625"/>
            <a:chExt cx="678825" cy="602975"/>
          </a:xfrm>
        </p:grpSpPr>
        <p:sp>
          <p:nvSpPr>
            <p:cNvPr id="231" name="Google Shape;231;p35"/>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35"/>
          <p:cNvSpPr/>
          <p:nvPr/>
        </p:nvSpPr>
        <p:spPr>
          <a:xfrm>
            <a:off x="812419" y="1614202"/>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8021331" y="3173638"/>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8028844" y="163214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35"/>
          <p:cNvGrpSpPr/>
          <p:nvPr/>
        </p:nvGrpSpPr>
        <p:grpSpPr>
          <a:xfrm>
            <a:off x="7906400" y="2192944"/>
            <a:ext cx="500699" cy="666069"/>
            <a:chOff x="4863650" y="3815375"/>
            <a:chExt cx="624625" cy="830925"/>
          </a:xfrm>
        </p:grpSpPr>
        <p:sp>
          <p:nvSpPr>
            <p:cNvPr id="238" name="Google Shape;238;p35"/>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09;p35"/>
          <p:cNvSpPr/>
          <p:nvPr/>
        </p:nvSpPr>
        <p:spPr>
          <a:xfrm>
            <a:off x="1599925" y="1436250"/>
            <a:ext cx="5944150" cy="2271000"/>
          </a:xfrm>
          <a:prstGeom prst="roundRect">
            <a:avLst>
              <a:gd name="adj" fmla="val 63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Title 1">
            <a:extLst>
              <a:ext uri="{FF2B5EF4-FFF2-40B4-BE49-F238E27FC236}">
                <a16:creationId xmlns:a16="http://schemas.microsoft.com/office/drawing/2014/main" id="{BB7C88ED-9A02-A06D-4AC4-CD9A88D3168B}"/>
              </a:ext>
            </a:extLst>
          </p:cNvPr>
          <p:cNvSpPr>
            <a:spLocks noGrp="1"/>
          </p:cNvSpPr>
          <p:nvPr>
            <p:ph type="ctrTitle"/>
          </p:nvPr>
        </p:nvSpPr>
        <p:spPr>
          <a:xfrm>
            <a:off x="1516500" y="1780866"/>
            <a:ext cx="6111000" cy="1727400"/>
          </a:xfrm>
        </p:spPr>
        <p:txBody>
          <a:bodyPr/>
          <a:lstStyle/>
          <a:p>
            <a:pPr>
              <a:lnSpc>
                <a:spcPct val="150000"/>
              </a:lnSpc>
            </a:pPr>
            <a:r>
              <a:rPr lang="vi-VN" sz="3600" dirty="0"/>
              <a:t>2. TÌM TỆP, THƯ MỤC TRONG MÁY TÍNH</a:t>
            </a:r>
          </a:p>
        </p:txBody>
      </p:sp>
    </p:spTree>
    <p:extLst>
      <p:ext uri="{BB962C8B-B14F-4D97-AF65-F5344CB8AC3E}">
        <p14:creationId xmlns:p14="http://schemas.microsoft.com/office/powerpoint/2010/main" val="137291516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Rounded Rectangle 50"/>
          <p:cNvSpPr/>
          <p:nvPr/>
        </p:nvSpPr>
        <p:spPr>
          <a:xfrm>
            <a:off x="581478" y="1647901"/>
            <a:ext cx="2848606" cy="477247"/>
          </a:xfrm>
          <a:prstGeom prst="roundRect">
            <a:avLst/>
          </a:prstGeom>
          <a:solidFill>
            <a:schemeClr val="tx2">
              <a:lumMod val="60000"/>
              <a:lumOff val="4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solidFill>
                  <a:srgbClr val="000000"/>
                </a:solidFill>
                <a:cs typeface="Arial" panose="020B0604020202020204" pitchFamily="34" charset="0"/>
              </a:rPr>
              <a:t>THẢO LUẬN NHÓM</a:t>
            </a:r>
            <a:endParaRPr lang="en-US" sz="2000" b="1" dirty="0">
              <a:solidFill>
                <a:srgbClr val="0000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2FFEA4D-77D9-7A3E-2EBA-2F92FD22DFDB}"/>
              </a:ext>
            </a:extLst>
          </p:cNvPr>
          <p:cNvSpPr>
            <a:spLocks noGrp="1"/>
          </p:cNvSpPr>
          <p:nvPr>
            <p:ph type="title"/>
          </p:nvPr>
        </p:nvSpPr>
        <p:spPr>
          <a:xfrm>
            <a:off x="720000" y="246546"/>
            <a:ext cx="7704000" cy="592200"/>
          </a:xfrm>
        </p:spPr>
        <p:txBody>
          <a:bodyPr anchor="ctr"/>
          <a:lstStyle/>
          <a:p>
            <a:r>
              <a:rPr lang="vi-VN" sz="2400" dirty="0"/>
              <a:t>Quan sát hình SGK tr.14 và cho biết</a:t>
            </a:r>
          </a:p>
        </p:txBody>
      </p:sp>
      <p:sp>
        <p:nvSpPr>
          <p:cNvPr id="9" name="Rectangle: Rounded Corners 8">
            <a:extLst>
              <a:ext uri="{FF2B5EF4-FFF2-40B4-BE49-F238E27FC236}">
                <a16:creationId xmlns:a16="http://schemas.microsoft.com/office/drawing/2014/main" id="{9D0D5DE7-EC58-F856-43CD-04D03CD48830}"/>
              </a:ext>
            </a:extLst>
          </p:cNvPr>
          <p:cNvSpPr/>
          <p:nvPr/>
        </p:nvSpPr>
        <p:spPr>
          <a:xfrm>
            <a:off x="581477" y="2390804"/>
            <a:ext cx="2848607" cy="2000249"/>
          </a:xfrm>
          <a:prstGeom prst="roundRect">
            <a:avLst>
              <a:gd name="adj" fmla="val 9297"/>
            </a:avLst>
          </a:prstGeom>
          <a:solidFill>
            <a:schemeClr val="accent6"/>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2000" dirty="0">
                <a:solidFill>
                  <a:srgbClr val="000000"/>
                </a:solidFill>
                <a:latin typeface="Arial" panose="020B0604020202020204" pitchFamily="34" charset="0"/>
                <a:cs typeface="Arial" panose="020B0604020202020204" pitchFamily="34" charset="0"/>
              </a:rPr>
              <a:t>Nêu cách tìm tệp, </a:t>
            </a:r>
          </a:p>
          <a:p>
            <a:pPr algn="ctr">
              <a:lnSpc>
                <a:spcPct val="150000"/>
              </a:lnSpc>
            </a:pPr>
            <a:r>
              <a:rPr lang="vi-VN" sz="2000" dirty="0">
                <a:solidFill>
                  <a:srgbClr val="000000"/>
                </a:solidFill>
                <a:latin typeface="Arial" panose="020B0604020202020204" pitchFamily="34" charset="0"/>
                <a:cs typeface="Arial" panose="020B0604020202020204" pitchFamily="34" charset="0"/>
              </a:rPr>
              <a:t>thư mục dựa vào cấu trúc cây thư mục.</a:t>
            </a:r>
          </a:p>
        </p:txBody>
      </p:sp>
      <p:grpSp>
        <p:nvGrpSpPr>
          <p:cNvPr id="16" name="Group 15">
            <a:extLst>
              <a:ext uri="{FF2B5EF4-FFF2-40B4-BE49-F238E27FC236}">
                <a16:creationId xmlns:a16="http://schemas.microsoft.com/office/drawing/2014/main" id="{9AA619AE-F874-900E-A03B-A429B886DB66}"/>
              </a:ext>
            </a:extLst>
          </p:cNvPr>
          <p:cNvGrpSpPr/>
          <p:nvPr/>
        </p:nvGrpSpPr>
        <p:grpSpPr>
          <a:xfrm>
            <a:off x="3502961" y="1510235"/>
            <a:ext cx="5202462" cy="3036678"/>
            <a:chOff x="3229465" y="1285655"/>
            <a:chExt cx="5412574" cy="3215074"/>
          </a:xfrm>
        </p:grpSpPr>
        <p:pic>
          <p:nvPicPr>
            <p:cNvPr id="14" name="Picture 13">
              <a:extLst>
                <a:ext uri="{FF2B5EF4-FFF2-40B4-BE49-F238E27FC236}">
                  <a16:creationId xmlns:a16="http://schemas.microsoft.com/office/drawing/2014/main" id="{96A6594C-4734-AEE1-DE45-7A8E5AD85A9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40000"/>
                      </a14:imgEffect>
                    </a14:imgLayer>
                  </a14:imgProps>
                </a:ext>
              </a:extLst>
            </a:blip>
            <a:srcRect/>
            <a:stretch/>
          </p:blipFill>
          <p:spPr>
            <a:xfrm>
              <a:off x="3375566" y="1285655"/>
              <a:ext cx="5120372" cy="2780626"/>
            </a:xfrm>
            <a:prstGeom prst="rect">
              <a:avLst/>
            </a:prstGeom>
            <a:ln>
              <a:solidFill>
                <a:srgbClr val="00B0F0"/>
              </a:solidFill>
            </a:ln>
          </p:spPr>
        </p:pic>
        <p:sp>
          <p:nvSpPr>
            <p:cNvPr id="15" name="TextBox 14">
              <a:extLst>
                <a:ext uri="{FF2B5EF4-FFF2-40B4-BE49-F238E27FC236}">
                  <a16:creationId xmlns:a16="http://schemas.microsoft.com/office/drawing/2014/main" id="{29D1415E-68C4-A494-09EE-B42504DA1A52}"/>
                </a:ext>
              </a:extLst>
            </p:cNvPr>
            <p:cNvSpPr txBox="1"/>
            <p:nvPr/>
          </p:nvSpPr>
          <p:spPr>
            <a:xfrm>
              <a:off x="3229465" y="4174871"/>
              <a:ext cx="5412574" cy="325858"/>
            </a:xfrm>
            <a:prstGeom prst="rect">
              <a:avLst/>
            </a:prstGeom>
            <a:noFill/>
          </p:spPr>
          <p:txBody>
            <a:bodyPr wrap="square" rtlCol="0">
              <a:spAutoFit/>
            </a:bodyPr>
            <a:lstStyle/>
            <a:p>
              <a:pPr lvl="1" algn="ctr"/>
              <a:r>
                <a:rPr lang="vi-VN" i="1" dirty="0"/>
                <a:t>Hình 3. Tìm tệp, thư mục trong máy tính bằng công cụ tìm kiếm</a:t>
              </a:r>
              <a:endParaRPr lang="en-US" i="1" dirty="0"/>
            </a:p>
          </p:txBody>
        </p:sp>
      </p:grpSp>
    </p:spTree>
    <p:extLst>
      <p:ext uri="{BB962C8B-B14F-4D97-AF65-F5344CB8AC3E}">
        <p14:creationId xmlns:p14="http://schemas.microsoft.com/office/powerpoint/2010/main" val="2580397430"/>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Rounded Rectangle 50"/>
          <p:cNvSpPr/>
          <p:nvPr/>
        </p:nvSpPr>
        <p:spPr>
          <a:xfrm>
            <a:off x="581477" y="1510235"/>
            <a:ext cx="2848606" cy="477247"/>
          </a:xfrm>
          <a:prstGeom prst="roundRect">
            <a:avLst/>
          </a:prstGeom>
          <a:solidFill>
            <a:schemeClr val="tx2">
              <a:lumMod val="60000"/>
              <a:lumOff val="4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solidFill>
                  <a:srgbClr val="000000"/>
                </a:solidFill>
                <a:cs typeface="Arial" panose="020B0604020202020204" pitchFamily="34" charset="0"/>
              </a:rPr>
              <a:t>THẢO LUẬN NHÓM</a:t>
            </a:r>
            <a:endParaRPr lang="en-US" sz="2000" b="1" dirty="0">
              <a:solidFill>
                <a:srgbClr val="0000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2FFEA4D-77D9-7A3E-2EBA-2F92FD22DFDB}"/>
              </a:ext>
            </a:extLst>
          </p:cNvPr>
          <p:cNvSpPr>
            <a:spLocks noGrp="1"/>
          </p:cNvSpPr>
          <p:nvPr>
            <p:ph type="title"/>
          </p:nvPr>
        </p:nvSpPr>
        <p:spPr>
          <a:xfrm>
            <a:off x="720000" y="246546"/>
            <a:ext cx="7704000" cy="592200"/>
          </a:xfrm>
        </p:spPr>
        <p:txBody>
          <a:bodyPr anchor="ctr"/>
          <a:lstStyle/>
          <a:p>
            <a:r>
              <a:rPr lang="vi-VN" sz="2400" dirty="0"/>
              <a:t>Quan sát hình SGK tr.14 và cho biết</a:t>
            </a:r>
          </a:p>
        </p:txBody>
      </p:sp>
      <p:sp>
        <p:nvSpPr>
          <p:cNvPr id="9" name="Rectangle: Rounded Corners 8">
            <a:extLst>
              <a:ext uri="{FF2B5EF4-FFF2-40B4-BE49-F238E27FC236}">
                <a16:creationId xmlns:a16="http://schemas.microsoft.com/office/drawing/2014/main" id="{9D0D5DE7-EC58-F856-43CD-04D03CD48830}"/>
              </a:ext>
            </a:extLst>
          </p:cNvPr>
          <p:cNvSpPr/>
          <p:nvPr/>
        </p:nvSpPr>
        <p:spPr>
          <a:xfrm>
            <a:off x="581477" y="2079390"/>
            <a:ext cx="2848607" cy="2311663"/>
          </a:xfrm>
          <a:prstGeom prst="roundRect">
            <a:avLst>
              <a:gd name="adj" fmla="val 9297"/>
            </a:avLst>
          </a:prstGeom>
          <a:solidFill>
            <a:schemeClr val="accent6"/>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latin typeface="Arial" panose="020B0604020202020204" pitchFamily="34" charset="0"/>
                <a:cs typeface="Arial" panose="020B0604020202020204" pitchFamily="34" charset="0"/>
              </a:rPr>
              <a:t>Nêu các việc cần thực hiện để tìm tệp, thư mục bằng công cụ tìm kiếm có sẵn trong cửa sổ phần mềm File Explorer. </a:t>
            </a:r>
          </a:p>
        </p:txBody>
      </p:sp>
      <p:grpSp>
        <p:nvGrpSpPr>
          <p:cNvPr id="16" name="Group 15">
            <a:extLst>
              <a:ext uri="{FF2B5EF4-FFF2-40B4-BE49-F238E27FC236}">
                <a16:creationId xmlns:a16="http://schemas.microsoft.com/office/drawing/2014/main" id="{9AA619AE-F874-900E-A03B-A429B886DB66}"/>
              </a:ext>
            </a:extLst>
          </p:cNvPr>
          <p:cNvGrpSpPr/>
          <p:nvPr/>
        </p:nvGrpSpPr>
        <p:grpSpPr>
          <a:xfrm>
            <a:off x="3502961" y="1510235"/>
            <a:ext cx="5202462" cy="3036678"/>
            <a:chOff x="3229465" y="1285655"/>
            <a:chExt cx="5412574" cy="3215074"/>
          </a:xfrm>
        </p:grpSpPr>
        <p:pic>
          <p:nvPicPr>
            <p:cNvPr id="14" name="Picture 13">
              <a:extLst>
                <a:ext uri="{FF2B5EF4-FFF2-40B4-BE49-F238E27FC236}">
                  <a16:creationId xmlns:a16="http://schemas.microsoft.com/office/drawing/2014/main" id="{96A6594C-4734-AEE1-DE45-7A8E5AD85A9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40000"/>
                      </a14:imgEffect>
                    </a14:imgLayer>
                  </a14:imgProps>
                </a:ext>
              </a:extLst>
            </a:blip>
            <a:srcRect/>
            <a:stretch/>
          </p:blipFill>
          <p:spPr>
            <a:xfrm>
              <a:off x="3375566" y="1285655"/>
              <a:ext cx="5120372" cy="2780626"/>
            </a:xfrm>
            <a:prstGeom prst="rect">
              <a:avLst/>
            </a:prstGeom>
            <a:ln>
              <a:solidFill>
                <a:srgbClr val="00B0F0"/>
              </a:solidFill>
            </a:ln>
          </p:spPr>
        </p:pic>
        <p:sp>
          <p:nvSpPr>
            <p:cNvPr id="15" name="TextBox 14">
              <a:extLst>
                <a:ext uri="{FF2B5EF4-FFF2-40B4-BE49-F238E27FC236}">
                  <a16:creationId xmlns:a16="http://schemas.microsoft.com/office/drawing/2014/main" id="{29D1415E-68C4-A494-09EE-B42504DA1A52}"/>
                </a:ext>
              </a:extLst>
            </p:cNvPr>
            <p:cNvSpPr txBox="1"/>
            <p:nvPr/>
          </p:nvSpPr>
          <p:spPr>
            <a:xfrm>
              <a:off x="3229465" y="4174871"/>
              <a:ext cx="5412574" cy="325858"/>
            </a:xfrm>
            <a:prstGeom prst="rect">
              <a:avLst/>
            </a:prstGeom>
            <a:noFill/>
          </p:spPr>
          <p:txBody>
            <a:bodyPr wrap="square" rtlCol="0">
              <a:spAutoFit/>
            </a:bodyPr>
            <a:lstStyle/>
            <a:p>
              <a:pPr lvl="1" algn="ctr"/>
              <a:r>
                <a:rPr lang="vi-VN" i="1" dirty="0"/>
                <a:t>Hình 3. Tìm tệp, thư mục trong máy tính bằng công cụ tìm kiếm</a:t>
              </a:r>
              <a:endParaRPr lang="en-US" i="1" dirty="0"/>
            </a:p>
          </p:txBody>
        </p:sp>
      </p:grpSp>
    </p:spTree>
    <p:extLst>
      <p:ext uri="{BB962C8B-B14F-4D97-AF65-F5344CB8AC3E}">
        <p14:creationId xmlns:p14="http://schemas.microsoft.com/office/powerpoint/2010/main" val="380324870"/>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a:extLst>
              <a:ext uri="{FF2B5EF4-FFF2-40B4-BE49-F238E27FC236}">
                <a16:creationId xmlns:a16="http://schemas.microsoft.com/office/drawing/2014/main" id="{657EAEE0-997D-1E9C-2C79-52BAC496FB0E}"/>
              </a:ext>
            </a:extLst>
          </p:cNvPr>
          <p:cNvSpPr>
            <a:spLocks noGrp="1"/>
          </p:cNvSpPr>
          <p:nvPr>
            <p:ph type="title"/>
          </p:nvPr>
        </p:nvSpPr>
        <p:spPr>
          <a:xfrm>
            <a:off x="720000" y="256833"/>
            <a:ext cx="7704000" cy="592200"/>
          </a:xfrm>
        </p:spPr>
        <p:txBody>
          <a:bodyPr anchor="ctr"/>
          <a:lstStyle/>
          <a:p>
            <a:r>
              <a:rPr lang="vi-VN" sz="2400" dirty="0"/>
              <a:t>HƯỚNG DẪN THỰC HIỆN</a:t>
            </a:r>
          </a:p>
        </p:txBody>
      </p:sp>
      <p:sp>
        <p:nvSpPr>
          <p:cNvPr id="13" name="Rounded Rectangle 50">
            <a:extLst>
              <a:ext uri="{FF2B5EF4-FFF2-40B4-BE49-F238E27FC236}">
                <a16:creationId xmlns:a16="http://schemas.microsoft.com/office/drawing/2014/main" id="{8D0DC8E7-2E9F-D847-9275-10F47E92E814}"/>
              </a:ext>
            </a:extLst>
          </p:cNvPr>
          <p:cNvSpPr/>
          <p:nvPr/>
        </p:nvSpPr>
        <p:spPr>
          <a:xfrm>
            <a:off x="581476" y="1253715"/>
            <a:ext cx="3979461" cy="466227"/>
          </a:xfrm>
          <a:prstGeom prst="roundRect">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vi-VN" sz="2000" b="1" dirty="0">
                <a:solidFill>
                  <a:srgbClr val="000000"/>
                </a:solidFill>
                <a:latin typeface="Arial" panose="020B0604020202020204" pitchFamily="34" charset="0"/>
                <a:cs typeface="Arial" panose="020B0604020202020204" pitchFamily="34" charset="0"/>
              </a:rPr>
              <a:t>Gợi ý</a:t>
            </a:r>
            <a:endParaRPr lang="en-US" sz="2000" b="1" dirty="0">
              <a:solidFill>
                <a:srgbClr val="000000"/>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48B3E610-08F2-3A5D-FFE3-F78038654F00}"/>
              </a:ext>
            </a:extLst>
          </p:cNvPr>
          <p:cNvSpPr/>
          <p:nvPr/>
        </p:nvSpPr>
        <p:spPr>
          <a:xfrm>
            <a:off x="581477" y="1946467"/>
            <a:ext cx="3990523" cy="1391820"/>
          </a:xfrm>
          <a:prstGeom prst="roundRect">
            <a:avLst>
              <a:gd name="adj" fmla="val 10498"/>
            </a:avLst>
          </a:prstGeom>
          <a:solidFill>
            <a:schemeClr val="accent6"/>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t>Tại cửa sổ File Explorer, thực hiện mở các mục từ thư mục mẹ đến thư mục con.</a:t>
            </a:r>
          </a:p>
        </p:txBody>
      </p:sp>
      <p:sp>
        <p:nvSpPr>
          <p:cNvPr id="7" name="Rectangle: Rounded Corners 6">
            <a:extLst>
              <a:ext uri="{FF2B5EF4-FFF2-40B4-BE49-F238E27FC236}">
                <a16:creationId xmlns:a16="http://schemas.microsoft.com/office/drawing/2014/main" id="{D6EAFF87-5852-8396-3DA3-CEF582869872}"/>
              </a:ext>
            </a:extLst>
          </p:cNvPr>
          <p:cNvSpPr/>
          <p:nvPr/>
        </p:nvSpPr>
        <p:spPr>
          <a:xfrm>
            <a:off x="581477" y="3523658"/>
            <a:ext cx="3990523" cy="1088570"/>
          </a:xfrm>
          <a:prstGeom prst="roundRect">
            <a:avLst>
              <a:gd name="adj" fmla="val 13810"/>
            </a:avLst>
          </a:prstGeom>
          <a:solidFill>
            <a:schemeClr val="accent6"/>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t>Khi không biết nơi lưu trữ, sử dụng công cụ tìm kiếm có sẵn. </a:t>
            </a:r>
          </a:p>
        </p:txBody>
      </p:sp>
      <p:pic>
        <p:nvPicPr>
          <p:cNvPr id="1026" name="Picture 2" descr="Hiển thị File Explorer, với menu chuột phải đang mở cho một tệp. &quot;Ghim vào Truy cập nhanh&quot; được tô sáng trong menu.">
            <a:extLst>
              <a:ext uri="{FF2B5EF4-FFF2-40B4-BE49-F238E27FC236}">
                <a16:creationId xmlns:a16="http://schemas.microsoft.com/office/drawing/2014/main" id="{2EFFB862-8716-51FE-F014-EB50E421A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777" y="1253715"/>
            <a:ext cx="3763683" cy="346342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0350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a:extLst>
              <a:ext uri="{FF2B5EF4-FFF2-40B4-BE49-F238E27FC236}">
                <a16:creationId xmlns:a16="http://schemas.microsoft.com/office/drawing/2014/main" id="{657EAEE0-997D-1E9C-2C79-52BAC496FB0E}"/>
              </a:ext>
            </a:extLst>
          </p:cNvPr>
          <p:cNvSpPr>
            <a:spLocks noGrp="1"/>
          </p:cNvSpPr>
          <p:nvPr>
            <p:ph type="title"/>
          </p:nvPr>
        </p:nvSpPr>
        <p:spPr>
          <a:xfrm>
            <a:off x="720000" y="256833"/>
            <a:ext cx="7704000" cy="592200"/>
          </a:xfrm>
        </p:spPr>
        <p:txBody>
          <a:bodyPr anchor="ctr"/>
          <a:lstStyle/>
          <a:p>
            <a:r>
              <a:rPr lang="vi-VN" sz="2400" dirty="0"/>
              <a:t>HƯỚNG DẪN THỰC HIỆN</a:t>
            </a:r>
          </a:p>
        </p:txBody>
      </p:sp>
      <p:sp>
        <p:nvSpPr>
          <p:cNvPr id="14" name="Rectangle: Rounded Corners 13">
            <a:extLst>
              <a:ext uri="{FF2B5EF4-FFF2-40B4-BE49-F238E27FC236}">
                <a16:creationId xmlns:a16="http://schemas.microsoft.com/office/drawing/2014/main" id="{48B3E610-08F2-3A5D-FFE3-F78038654F00}"/>
              </a:ext>
            </a:extLst>
          </p:cNvPr>
          <p:cNvSpPr/>
          <p:nvPr/>
        </p:nvSpPr>
        <p:spPr>
          <a:xfrm>
            <a:off x="491043" y="1428683"/>
            <a:ext cx="5750100" cy="566239"/>
          </a:xfrm>
          <a:prstGeom prst="roundRect">
            <a:avLst>
              <a:gd name="adj" fmla="val 18188"/>
            </a:avLst>
          </a:prstGeom>
          <a:solidFill>
            <a:schemeClr val="accent6"/>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bIns="36000" rtlCol="0" anchor="ctr"/>
          <a:lstStyle/>
          <a:p>
            <a:pPr algn="ctr"/>
            <a:r>
              <a:rPr lang="vi-VN" sz="1800" dirty="0">
                <a:solidFill>
                  <a:srgbClr val="000000"/>
                </a:solidFill>
                <a:latin typeface="Arial" panose="020B0604020202020204" pitchFamily="34" charset="0"/>
                <a:cs typeface="Arial" panose="020B0604020202020204" pitchFamily="34" charset="0"/>
              </a:rPr>
              <a:t>1. Chọn phạm vi tìm kiếm (thư mục, ổ đĩa, máy tính).</a:t>
            </a:r>
          </a:p>
        </p:txBody>
      </p:sp>
      <p:sp>
        <p:nvSpPr>
          <p:cNvPr id="7" name="Rectangle: Rounded Corners 6">
            <a:extLst>
              <a:ext uri="{FF2B5EF4-FFF2-40B4-BE49-F238E27FC236}">
                <a16:creationId xmlns:a16="http://schemas.microsoft.com/office/drawing/2014/main" id="{D6EAFF87-5852-8396-3DA3-CEF582869872}"/>
              </a:ext>
            </a:extLst>
          </p:cNvPr>
          <p:cNvSpPr/>
          <p:nvPr/>
        </p:nvSpPr>
        <p:spPr>
          <a:xfrm>
            <a:off x="491043" y="2279859"/>
            <a:ext cx="7107186" cy="583781"/>
          </a:xfrm>
          <a:prstGeom prst="roundRect">
            <a:avLst>
              <a:gd name="adj" fmla="val 23755"/>
            </a:avLst>
          </a:prstGeom>
          <a:solidFill>
            <a:schemeClr val="accent6"/>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bIns="36000" rtlCol="0" anchor="ctr"/>
          <a:lstStyle/>
          <a:p>
            <a:pPr algn="ctr"/>
            <a:r>
              <a:rPr lang="vi-VN" sz="1800" dirty="0"/>
              <a:t>2. Gõ từ khóa (tên tệp, thư mục) vào ô tìm kiếm rồi gõ phím Enter. </a:t>
            </a:r>
          </a:p>
        </p:txBody>
      </p:sp>
      <p:sp>
        <p:nvSpPr>
          <p:cNvPr id="3" name="Rectangle: Rounded Corners 2">
            <a:extLst>
              <a:ext uri="{FF2B5EF4-FFF2-40B4-BE49-F238E27FC236}">
                <a16:creationId xmlns:a16="http://schemas.microsoft.com/office/drawing/2014/main" id="{FEA41889-9AE5-B95D-519F-116823EAE354}"/>
              </a:ext>
            </a:extLst>
          </p:cNvPr>
          <p:cNvSpPr/>
          <p:nvPr/>
        </p:nvSpPr>
        <p:spPr>
          <a:xfrm>
            <a:off x="491043" y="3200400"/>
            <a:ext cx="8161914" cy="1251362"/>
          </a:xfrm>
          <a:prstGeom prst="roundRect">
            <a:avLst>
              <a:gd name="adj" fmla="val 10498"/>
            </a:avLst>
          </a:prstGeom>
          <a:solidFill>
            <a:schemeClr val="accent6"/>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ctr">
              <a:lnSpc>
                <a:spcPct val="150000"/>
              </a:lnSpc>
            </a:pPr>
            <a:r>
              <a:rPr lang="vi-VN" sz="1800" dirty="0">
                <a:latin typeface="Arial" panose="020B0604020202020204" pitchFamily="34" charset="0"/>
                <a:cs typeface="Arial" panose="020B0604020202020204" pitchFamily="34" charset="0"/>
              </a:rPr>
              <a:t>3. Chọn tệp (thư mục) trong danh sách kết quả tìm kiếm, nháy chuột rồi chọn Open file location (Open folder location) để mở thư mục chứa tệp (thư mục). </a:t>
            </a:r>
          </a:p>
        </p:txBody>
      </p:sp>
      <p:sp>
        <p:nvSpPr>
          <p:cNvPr id="4" name="Arrow: Bent 3">
            <a:extLst>
              <a:ext uri="{FF2B5EF4-FFF2-40B4-BE49-F238E27FC236}">
                <a16:creationId xmlns:a16="http://schemas.microsoft.com/office/drawing/2014/main" id="{ECDBF32F-6CBC-C033-3470-F4F8496E332D}"/>
              </a:ext>
            </a:extLst>
          </p:cNvPr>
          <p:cNvSpPr/>
          <p:nvPr/>
        </p:nvSpPr>
        <p:spPr>
          <a:xfrm rot="16200000" flipH="1" flipV="1">
            <a:off x="6179531" y="1723748"/>
            <a:ext cx="617724" cy="494501"/>
          </a:xfrm>
          <a:prstGeom prst="bentArrow">
            <a:avLst>
              <a:gd name="adj1" fmla="val 25000"/>
              <a:gd name="adj2" fmla="val 23991"/>
              <a:gd name="adj3" fmla="val 25000"/>
              <a:gd name="adj4" fmla="val 3265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Arrow: Bent 5">
            <a:extLst>
              <a:ext uri="{FF2B5EF4-FFF2-40B4-BE49-F238E27FC236}">
                <a16:creationId xmlns:a16="http://schemas.microsoft.com/office/drawing/2014/main" id="{2AB8555F-5884-7BF0-8930-A716D7B1C5B5}"/>
              </a:ext>
            </a:extLst>
          </p:cNvPr>
          <p:cNvSpPr/>
          <p:nvPr/>
        </p:nvSpPr>
        <p:spPr>
          <a:xfrm rot="16200000" flipH="1" flipV="1">
            <a:off x="7536617" y="2633361"/>
            <a:ext cx="617724" cy="494501"/>
          </a:xfrm>
          <a:prstGeom prst="bentArrow">
            <a:avLst>
              <a:gd name="adj1" fmla="val 25000"/>
              <a:gd name="adj2" fmla="val 23991"/>
              <a:gd name="adj3" fmla="val 25000"/>
              <a:gd name="adj4" fmla="val 3265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356390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3" grpId="0" animBg="1"/>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D5E7636-A404-BEAB-4F9D-ACFBAA5D583C}"/>
              </a:ext>
            </a:extLst>
          </p:cNvPr>
          <p:cNvSpPr/>
          <p:nvPr/>
        </p:nvSpPr>
        <p:spPr>
          <a:xfrm>
            <a:off x="702659" y="2041905"/>
            <a:ext cx="4994198" cy="2341410"/>
          </a:xfrm>
          <a:prstGeom prst="roundRect">
            <a:avLst>
              <a:gd name="adj" fmla="val 9297"/>
            </a:avLst>
          </a:prstGeom>
          <a:solidFill>
            <a:schemeClr val="accent6"/>
          </a:solidFill>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effectLst/>
                <a:latin typeface="Arial" panose="020B0604020202020204" pitchFamily="34" charset="0"/>
                <a:ea typeface="Calibri" panose="020F0502020204030204" pitchFamily="34" charset="0"/>
                <a:cs typeface="Arial" panose="020B0604020202020204" pitchFamily="34" charset="0"/>
              </a:rPr>
              <a:t>Hãy vẽ trên giấy sơ đồ hình cây mô tả cây thư mục lưu trữ tài liệu học tập, giải trí của em trong máy tính. Nêu lí do em cần tạo cây thư mục có cấu trúc như vậy.</a:t>
            </a:r>
            <a:endParaRPr lang="vi-VN" sz="2000" dirty="0">
              <a:effectLst/>
              <a:latin typeface="Arial" panose="020B0604020202020204" pitchFamily="34" charset="0"/>
              <a:cs typeface="Arial" panose="020B0604020202020204" pitchFamily="34" charset="0"/>
            </a:endParaRPr>
          </a:p>
        </p:txBody>
      </p:sp>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roup 19"/>
          <p:cNvGrpSpPr/>
          <p:nvPr/>
        </p:nvGrpSpPr>
        <p:grpSpPr>
          <a:xfrm>
            <a:off x="702659" y="1394517"/>
            <a:ext cx="7721341" cy="428505"/>
            <a:chOff x="559739" y="1144219"/>
            <a:chExt cx="7721341" cy="428505"/>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39" y="1144219"/>
              <a:ext cx="451033" cy="413256"/>
            </a:xfrm>
            <a:prstGeom prst="rect">
              <a:avLst/>
            </a:prstGeom>
          </p:spPr>
        </p:pic>
        <p:sp>
          <p:nvSpPr>
            <p:cNvPr id="22" name="Rectangle 21"/>
            <p:cNvSpPr/>
            <p:nvPr/>
          </p:nvSpPr>
          <p:spPr>
            <a:xfrm>
              <a:off x="1085101" y="1144465"/>
              <a:ext cx="7195979" cy="428259"/>
            </a:xfrm>
            <a:prstGeom prst="rect">
              <a:avLst/>
            </a:prstGeom>
          </p:spPr>
          <p:txBody>
            <a:bodyPr wrap="square">
              <a:spAutoFit/>
            </a:bodyPr>
            <a:lstStyle/>
            <a:p>
              <a:pPr>
                <a:lnSpc>
                  <a:spcPct val="107000"/>
                </a:lnSpc>
              </a:pPr>
              <a:r>
                <a:rPr lang="vi-VN" sz="2200" b="1"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Đọc tình huống SGK tr.14 và thực hiện theo yêu cầu</a:t>
              </a:r>
              <a:endParaRPr lang="vi-VN" sz="2200" b="1" dirty="0">
                <a:solidFill>
                  <a:schemeClr val="accent2">
                    <a:lumMod val="75000"/>
                  </a:schemeClr>
                </a:solidFill>
                <a:effectLst/>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FCD86078-28FF-FAC1-47BD-9B2D9408E32C}"/>
              </a:ext>
            </a:extLst>
          </p:cNvPr>
          <p:cNvSpPr>
            <a:spLocks noGrp="1"/>
          </p:cNvSpPr>
          <p:nvPr>
            <p:ph type="title"/>
          </p:nvPr>
        </p:nvSpPr>
        <p:spPr>
          <a:xfrm>
            <a:off x="720000" y="430844"/>
            <a:ext cx="7704000" cy="592200"/>
          </a:xfrm>
        </p:spPr>
        <p:txBody>
          <a:bodyPr anchor="ctr"/>
          <a:lstStyle/>
          <a:p>
            <a:r>
              <a:rPr lang="en-US" sz="3200" b="1" dirty="0">
                <a:ln w="22225">
                  <a:noFill/>
                  <a:prstDash val="solid"/>
                </a:ln>
              </a:rPr>
              <a:t>KHỞI ĐỘNG</a:t>
            </a:r>
            <a:endParaRPr lang="vi-VN" dirty="0"/>
          </a:p>
        </p:txBody>
      </p:sp>
      <p:grpSp>
        <p:nvGrpSpPr>
          <p:cNvPr id="7" name="Group 6">
            <a:extLst>
              <a:ext uri="{FF2B5EF4-FFF2-40B4-BE49-F238E27FC236}">
                <a16:creationId xmlns:a16="http://schemas.microsoft.com/office/drawing/2014/main" id="{0B799022-D7F4-C093-57ED-ED3162C61B47}"/>
              </a:ext>
            </a:extLst>
          </p:cNvPr>
          <p:cNvGrpSpPr/>
          <p:nvPr/>
        </p:nvGrpSpPr>
        <p:grpSpPr>
          <a:xfrm>
            <a:off x="5936573" y="2055568"/>
            <a:ext cx="2256049" cy="2722232"/>
            <a:chOff x="5936573" y="2055568"/>
            <a:chExt cx="2256049" cy="2722232"/>
          </a:xfrm>
        </p:grpSpPr>
        <p:pic>
          <p:nvPicPr>
            <p:cNvPr id="5" name="Picture 18">
              <a:extLst>
                <a:ext uri="{FF2B5EF4-FFF2-40B4-BE49-F238E27FC236}">
                  <a16:creationId xmlns:a16="http://schemas.microsoft.com/office/drawing/2014/main" id="{A9D2DE47-56C1-867A-E6BA-D2D6C47A44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36573" y="2055568"/>
              <a:ext cx="2256049" cy="2722232"/>
            </a:xfrm>
            <a:prstGeom prst="rect">
              <a:avLst/>
            </a:prstGeom>
          </p:spPr>
        </p:pic>
        <p:sp>
          <p:nvSpPr>
            <p:cNvPr id="6" name="TextBox 5">
              <a:extLst>
                <a:ext uri="{FF2B5EF4-FFF2-40B4-BE49-F238E27FC236}">
                  <a16:creationId xmlns:a16="http://schemas.microsoft.com/office/drawing/2014/main" id="{2ED7428F-B049-D607-D45F-C419E180F307}"/>
                </a:ext>
              </a:extLst>
            </p:cNvPr>
            <p:cNvSpPr txBox="1"/>
            <p:nvPr/>
          </p:nvSpPr>
          <p:spPr>
            <a:xfrm>
              <a:off x="5936573" y="2402114"/>
              <a:ext cx="2256049" cy="1131848"/>
            </a:xfrm>
            <a:prstGeom prst="rect">
              <a:avLst/>
            </a:prstGeom>
            <a:noFill/>
          </p:spPr>
          <p:txBody>
            <a:bodyPr wrap="square" rtlCol="0">
              <a:spAutoFit/>
            </a:bodyPr>
            <a:lstStyle/>
            <a:p>
              <a:pPr algn="ctr">
                <a:lnSpc>
                  <a:spcPct val="150000"/>
                </a:lnSpc>
              </a:pPr>
              <a:r>
                <a:rPr lang="vi-VN" sz="2400" b="1">
                  <a:solidFill>
                    <a:schemeClr val="accent3">
                      <a:lumMod val="50000"/>
                    </a:schemeClr>
                  </a:solidFill>
                </a:rPr>
                <a:t>HOẠT ĐỘNG NHÓM</a:t>
              </a:r>
            </a:p>
          </p:txBody>
        </p:sp>
      </p:grpSp>
    </p:spTree>
    <p:extLst>
      <p:ext uri="{BB962C8B-B14F-4D97-AF65-F5344CB8AC3E}">
        <p14:creationId xmlns:p14="http://schemas.microsoft.com/office/powerpoint/2010/main" val="21059123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34" name="Google Shape;539;p44">
            <a:extLst>
              <a:ext uri="{FF2B5EF4-FFF2-40B4-BE49-F238E27FC236}">
                <a16:creationId xmlns:a16="http://schemas.microsoft.com/office/drawing/2014/main" id="{A3F19B1A-9B54-1773-466A-56A0D5408F6E}"/>
              </a:ext>
            </a:extLst>
          </p:cNvPr>
          <p:cNvSpPr/>
          <p:nvPr/>
        </p:nvSpPr>
        <p:spPr>
          <a:xfrm>
            <a:off x="365700" y="262805"/>
            <a:ext cx="8412600" cy="586228"/>
          </a:xfrm>
          <a:prstGeom prst="roundRect">
            <a:avLst>
              <a:gd name="adj" fmla="val 20371"/>
            </a:avLst>
          </a:prstGeom>
          <a:solidFill>
            <a:srgbClr val="FE744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898;p56">
            <a:extLst>
              <a:ext uri="{FF2B5EF4-FFF2-40B4-BE49-F238E27FC236}">
                <a16:creationId xmlns:a16="http://schemas.microsoft.com/office/drawing/2014/main" id="{8ADC47A7-9F1D-70AA-0C50-E8FC09C29503}"/>
              </a:ext>
            </a:extLst>
          </p:cNvPr>
          <p:cNvGrpSpPr/>
          <p:nvPr/>
        </p:nvGrpSpPr>
        <p:grpSpPr>
          <a:xfrm>
            <a:off x="120650" y="148340"/>
            <a:ext cx="484607" cy="407579"/>
            <a:chOff x="3475975" y="624225"/>
            <a:chExt cx="737225" cy="627150"/>
          </a:xfrm>
        </p:grpSpPr>
        <p:sp>
          <p:nvSpPr>
            <p:cNvPr id="36" name="Google Shape;899;p56">
              <a:extLst>
                <a:ext uri="{FF2B5EF4-FFF2-40B4-BE49-F238E27FC236}">
                  <a16:creationId xmlns:a16="http://schemas.microsoft.com/office/drawing/2014/main" id="{39AA7679-EF2C-8C74-5781-342D74E116CB}"/>
                </a:ext>
              </a:extLst>
            </p:cNvPr>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0;p56">
              <a:extLst>
                <a:ext uri="{FF2B5EF4-FFF2-40B4-BE49-F238E27FC236}">
                  <a16:creationId xmlns:a16="http://schemas.microsoft.com/office/drawing/2014/main" id="{432FE52E-FE0E-7C6D-2264-66021F508C18}"/>
                </a:ext>
              </a:extLst>
            </p:cNvPr>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01;p56">
              <a:extLst>
                <a:ext uri="{FF2B5EF4-FFF2-40B4-BE49-F238E27FC236}">
                  <a16:creationId xmlns:a16="http://schemas.microsoft.com/office/drawing/2014/main" id="{60C6DF08-5A88-D2F6-A7A1-5EA153D96654}"/>
                </a:ext>
              </a:extLst>
            </p:cNvPr>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2;p56">
              <a:extLst>
                <a:ext uri="{FF2B5EF4-FFF2-40B4-BE49-F238E27FC236}">
                  <a16:creationId xmlns:a16="http://schemas.microsoft.com/office/drawing/2014/main" id="{3127D2B4-2833-CE79-C6F1-B3349EE47B46}"/>
                </a:ext>
              </a:extLst>
            </p:cNvPr>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317;p39">
            <a:extLst>
              <a:ext uri="{FF2B5EF4-FFF2-40B4-BE49-F238E27FC236}">
                <a16:creationId xmlns:a16="http://schemas.microsoft.com/office/drawing/2014/main" id="{8461F14E-05CB-E24F-7D57-6299148A8AEB}"/>
              </a:ext>
            </a:extLst>
          </p:cNvPr>
          <p:cNvGrpSpPr/>
          <p:nvPr/>
        </p:nvGrpSpPr>
        <p:grpSpPr>
          <a:xfrm>
            <a:off x="8366714" y="501142"/>
            <a:ext cx="656636" cy="559995"/>
            <a:chOff x="1481225" y="4240975"/>
            <a:chExt cx="965350" cy="823275"/>
          </a:xfrm>
        </p:grpSpPr>
        <p:sp>
          <p:nvSpPr>
            <p:cNvPr id="45" name="Google Shape;318;p39">
              <a:extLst>
                <a:ext uri="{FF2B5EF4-FFF2-40B4-BE49-F238E27FC236}">
                  <a16:creationId xmlns:a16="http://schemas.microsoft.com/office/drawing/2014/main" id="{9C9BFE34-256E-85DB-B7B3-9A918498CDA0}"/>
                </a:ext>
              </a:extLst>
            </p:cNvPr>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19;p39">
              <a:extLst>
                <a:ext uri="{FF2B5EF4-FFF2-40B4-BE49-F238E27FC236}">
                  <a16:creationId xmlns:a16="http://schemas.microsoft.com/office/drawing/2014/main" id="{CFFA6A44-49FE-DBC2-CF68-5C8DDF84E4E8}"/>
                </a:ext>
              </a:extLst>
            </p:cNvPr>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0;p39">
              <a:extLst>
                <a:ext uri="{FF2B5EF4-FFF2-40B4-BE49-F238E27FC236}">
                  <a16:creationId xmlns:a16="http://schemas.microsoft.com/office/drawing/2014/main" id="{68761070-7605-7B87-2AE9-00E667F3F32A}"/>
                </a:ext>
              </a:extLst>
            </p:cNvPr>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1;p39">
              <a:extLst>
                <a:ext uri="{FF2B5EF4-FFF2-40B4-BE49-F238E27FC236}">
                  <a16:creationId xmlns:a16="http://schemas.microsoft.com/office/drawing/2014/main" id="{DD0099EB-4E66-D0C0-B477-FBAD948069A4}"/>
                </a:ext>
              </a:extLst>
            </p:cNvPr>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657EAEE0-997D-1E9C-2C79-52BAC496FB0E}"/>
              </a:ext>
            </a:extLst>
          </p:cNvPr>
          <p:cNvSpPr>
            <a:spLocks noGrp="1"/>
          </p:cNvSpPr>
          <p:nvPr>
            <p:ph type="title"/>
          </p:nvPr>
        </p:nvSpPr>
        <p:spPr>
          <a:xfrm>
            <a:off x="720000" y="256833"/>
            <a:ext cx="7704000" cy="592200"/>
          </a:xfrm>
        </p:spPr>
        <p:txBody>
          <a:bodyPr anchor="ctr"/>
          <a:lstStyle/>
          <a:p>
            <a:r>
              <a:rPr lang="vi-VN" sz="2400" dirty="0">
                <a:solidFill>
                  <a:schemeClr val="accent6"/>
                </a:solidFill>
              </a:rPr>
              <a:t>HOẠT ĐỘNG LÀM</a:t>
            </a:r>
          </a:p>
        </p:txBody>
      </p:sp>
      <p:sp>
        <p:nvSpPr>
          <p:cNvPr id="13" name="Rounded Rectangle 50">
            <a:extLst>
              <a:ext uri="{FF2B5EF4-FFF2-40B4-BE49-F238E27FC236}">
                <a16:creationId xmlns:a16="http://schemas.microsoft.com/office/drawing/2014/main" id="{8D0DC8E7-2E9F-D847-9275-10F47E92E814}"/>
              </a:ext>
            </a:extLst>
          </p:cNvPr>
          <p:cNvSpPr/>
          <p:nvPr/>
        </p:nvSpPr>
        <p:spPr>
          <a:xfrm>
            <a:off x="3004457" y="1257210"/>
            <a:ext cx="3135086" cy="574994"/>
          </a:xfrm>
          <a:prstGeom prst="roundRect">
            <a:avLst/>
          </a:prstGeom>
          <a:solidFill>
            <a:schemeClr val="tx2">
              <a:lumMod val="60000"/>
              <a:lumOff val="4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solidFill>
                  <a:srgbClr val="000000"/>
                </a:solidFill>
                <a:cs typeface="Arial" panose="020B0604020202020204" pitchFamily="34" charset="0"/>
              </a:rPr>
              <a:t>THẢO LUẬN NHÓM</a:t>
            </a:r>
            <a:endParaRPr lang="en-US" sz="2000" b="1" dirty="0">
              <a:solidFill>
                <a:srgbClr val="000000"/>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48B3E610-08F2-3A5D-FFE3-F78038654F00}"/>
              </a:ext>
            </a:extLst>
          </p:cNvPr>
          <p:cNvSpPr/>
          <p:nvPr/>
        </p:nvSpPr>
        <p:spPr>
          <a:xfrm>
            <a:off x="581477" y="2058729"/>
            <a:ext cx="2909701" cy="2488954"/>
          </a:xfrm>
          <a:prstGeom prst="roundRect">
            <a:avLst>
              <a:gd name="adj" fmla="val 9297"/>
            </a:avLst>
          </a:prstGeom>
          <a:solidFill>
            <a:schemeClr val="accent6"/>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solidFill>
                  <a:srgbClr val="000000"/>
                </a:solidFill>
                <a:latin typeface="Arial" panose="020B0604020202020204" pitchFamily="34" charset="0"/>
                <a:cs typeface="Arial" panose="020B0604020202020204" pitchFamily="34" charset="0"/>
              </a:rPr>
              <a:t>Các cách tìm tệp, thư mục trong máy tính, sự thay đổi phạm vi tìm kiếm khi chọn  Ổ (D:) thay vì chọn This PC.</a:t>
            </a:r>
          </a:p>
        </p:txBody>
      </p:sp>
      <p:sp>
        <p:nvSpPr>
          <p:cNvPr id="15" name="Rectangle: Rounded Corners 14">
            <a:extLst>
              <a:ext uri="{FF2B5EF4-FFF2-40B4-BE49-F238E27FC236}">
                <a16:creationId xmlns:a16="http://schemas.microsoft.com/office/drawing/2014/main" id="{2F9CCD43-B1B6-0739-EB42-B394BE24FDE8}"/>
              </a:ext>
            </a:extLst>
          </p:cNvPr>
          <p:cNvSpPr/>
          <p:nvPr/>
        </p:nvSpPr>
        <p:spPr>
          <a:xfrm>
            <a:off x="5652822" y="2058729"/>
            <a:ext cx="2909701" cy="2488954"/>
          </a:xfrm>
          <a:prstGeom prst="roundRect">
            <a:avLst>
              <a:gd name="adj" fmla="val 9297"/>
            </a:avLst>
          </a:prstGeom>
          <a:solidFill>
            <a:schemeClr val="accent6"/>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solidFill>
                  <a:srgbClr val="000000"/>
                </a:solidFill>
                <a:latin typeface="Arial" panose="020B0604020202020204" pitchFamily="34" charset="0"/>
                <a:cs typeface="Arial" panose="020B0604020202020204" pitchFamily="34" charset="0"/>
              </a:rPr>
              <a:t>Ý nghĩa của việc tô vàng một số từ trong tên tệp trong danh sách kết quả tìm kiếm.</a:t>
            </a:r>
          </a:p>
        </p:txBody>
      </p:sp>
      <p:pic>
        <p:nvPicPr>
          <p:cNvPr id="17" name="Picture 12">
            <a:extLst>
              <a:ext uri="{FF2B5EF4-FFF2-40B4-BE49-F238E27FC236}">
                <a16:creationId xmlns:a16="http://schemas.microsoft.com/office/drawing/2014/main" id="{B3C20CAF-4185-2735-27DB-DBCF337BC1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50404" y="2013857"/>
            <a:ext cx="1443191" cy="2672576"/>
          </a:xfrm>
          <a:prstGeom prst="rect">
            <a:avLst/>
          </a:prstGeom>
        </p:spPr>
      </p:pic>
    </p:spTree>
    <p:extLst>
      <p:ext uri="{BB962C8B-B14F-4D97-AF65-F5344CB8AC3E}">
        <p14:creationId xmlns:p14="http://schemas.microsoft.com/office/powerpoint/2010/main" val="6361831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E744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898;p56"/>
          <p:cNvGrpSpPr/>
          <p:nvPr/>
        </p:nvGrpSpPr>
        <p:grpSpPr>
          <a:xfrm>
            <a:off x="120650" y="148340"/>
            <a:ext cx="484607" cy="407579"/>
            <a:chOff x="3475975" y="624225"/>
            <a:chExt cx="737225" cy="627150"/>
          </a:xfrm>
        </p:grpSpPr>
        <p:sp>
          <p:nvSpPr>
            <p:cNvPr id="38"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692575" y="1204025"/>
            <a:ext cx="2695549" cy="3178340"/>
            <a:chOff x="636184" y="1101602"/>
            <a:chExt cx="2695549" cy="3178340"/>
          </a:xfrm>
        </p:grpSpPr>
        <p:sp>
          <p:nvSpPr>
            <p:cNvPr id="50" name="Rounded Rectangular Callout 49"/>
            <p:cNvSpPr/>
            <p:nvPr/>
          </p:nvSpPr>
          <p:spPr>
            <a:xfrm>
              <a:off x="734911" y="1522736"/>
              <a:ext cx="2596822" cy="2757206"/>
            </a:xfrm>
            <a:prstGeom prst="roundRect">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1800" dirty="0">
                  <a:solidFill>
                    <a:srgbClr val="000000"/>
                  </a:solidFill>
                  <a:latin typeface="Arial" panose="020B0604020202020204" pitchFamily="34" charset="0"/>
                  <a:cs typeface="Arial" panose="020B0604020202020204" pitchFamily="34" charset="0"/>
                </a:rPr>
                <a:t>Các cách tìm tệp, thư mục trong máy tính, sự thay đổi phạm vi tìm kiếm khi chọn  Ổ (D:) thay vì chọn This PC.</a:t>
              </a:r>
            </a:p>
          </p:txBody>
        </p:sp>
        <p:pic>
          <p:nvPicPr>
            <p:cNvPr id="51" name="Picture 50"/>
            <p:cNvPicPr>
              <a:picLocks noChangeAspect="1"/>
            </p:cNvPicPr>
            <p:nvPr/>
          </p:nvPicPr>
          <p:blipFill rotWithShape="1">
            <a:blip r:embed="rId3">
              <a:extLst>
                <a:ext uri="{28A0092B-C50C-407E-A947-70E740481C1C}">
                  <a14:useLocalDpi xmlns:a14="http://schemas.microsoft.com/office/drawing/2010/main" val="0"/>
                </a:ext>
              </a:extLst>
            </a:blip>
            <a:srcRect l="23968" r="23968"/>
            <a:stretch/>
          </p:blipFill>
          <p:spPr>
            <a:xfrm>
              <a:off x="636184" y="1101602"/>
              <a:ext cx="556951" cy="1000889"/>
            </a:xfrm>
            <a:prstGeom prst="rect">
              <a:avLst/>
            </a:prstGeom>
          </p:spPr>
        </p:pic>
      </p:grpSp>
      <p:sp>
        <p:nvSpPr>
          <p:cNvPr id="52" name="Rounded Rectangle 51"/>
          <p:cNvSpPr/>
          <p:nvPr/>
        </p:nvSpPr>
        <p:spPr>
          <a:xfrm>
            <a:off x="4622799" y="1526447"/>
            <a:ext cx="3786289" cy="2855917"/>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dirty="0">
                <a:solidFill>
                  <a:srgbClr val="000000"/>
                </a:solidFill>
                <a:latin typeface="Arial" panose="020B0604020202020204" pitchFamily="34" charset="0"/>
                <a:cs typeface="Arial" panose="020B0604020202020204" pitchFamily="34" charset="0"/>
              </a:rPr>
              <a:t>Tại bước 1  thay vì chọn (D:) ta chọn This PC thi (D:) thì phạm vi tìm kiếm sẽ thay đổi từ trong ổ đĩa (D:) sang toàn bộ máy tính (tất cả các ổ đĩa).</a:t>
            </a:r>
          </a:p>
        </p:txBody>
      </p:sp>
      <p:grpSp>
        <p:nvGrpSpPr>
          <p:cNvPr id="54" name="Google Shape;317;p39"/>
          <p:cNvGrpSpPr/>
          <p:nvPr/>
        </p:nvGrpSpPr>
        <p:grpSpPr>
          <a:xfrm>
            <a:off x="8366714" y="501142"/>
            <a:ext cx="656636" cy="559995"/>
            <a:chOff x="1481225" y="4240975"/>
            <a:chExt cx="965350" cy="823275"/>
          </a:xfrm>
        </p:grpSpPr>
        <p:sp>
          <p:nvSpPr>
            <p:cNvPr id="55" name="Google Shape;318;p3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9;p3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0;p3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1;p3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911;p56"/>
          <p:cNvSpPr/>
          <p:nvPr/>
        </p:nvSpPr>
        <p:spPr>
          <a:xfrm>
            <a:off x="8608271" y="4611121"/>
            <a:ext cx="340057" cy="283558"/>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912;p56"/>
          <p:cNvGrpSpPr/>
          <p:nvPr/>
        </p:nvGrpSpPr>
        <p:grpSpPr>
          <a:xfrm>
            <a:off x="172119" y="4504591"/>
            <a:ext cx="387162" cy="388252"/>
            <a:chOff x="133738" y="317889"/>
            <a:chExt cx="460473" cy="461698"/>
          </a:xfrm>
        </p:grpSpPr>
        <p:sp>
          <p:nvSpPr>
            <p:cNvPr id="65"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 name="Picture 7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777188" y="2692657"/>
            <a:ext cx="456546" cy="720921"/>
          </a:xfrm>
          <a:prstGeom prst="rect">
            <a:avLst/>
          </a:prstGeom>
        </p:spPr>
      </p:pic>
      <p:sp>
        <p:nvSpPr>
          <p:cNvPr id="2" name="Title 1">
            <a:extLst>
              <a:ext uri="{FF2B5EF4-FFF2-40B4-BE49-F238E27FC236}">
                <a16:creationId xmlns:a16="http://schemas.microsoft.com/office/drawing/2014/main" id="{BBECF344-4AC0-58E6-1218-F7AB9D0CFE1A}"/>
              </a:ext>
            </a:extLst>
          </p:cNvPr>
          <p:cNvSpPr>
            <a:spLocks noGrp="1"/>
          </p:cNvSpPr>
          <p:nvPr>
            <p:ph type="title"/>
          </p:nvPr>
        </p:nvSpPr>
        <p:spPr>
          <a:xfrm>
            <a:off x="720000" y="261414"/>
            <a:ext cx="7704000" cy="592200"/>
          </a:xfrm>
        </p:spPr>
        <p:txBody>
          <a:bodyPr anchor="ctr"/>
          <a:lstStyle/>
          <a:p>
            <a:r>
              <a:rPr lang="vi-VN" sz="2400" dirty="0">
                <a:solidFill>
                  <a:schemeClr val="accent5"/>
                </a:solidFill>
              </a:rPr>
              <a:t>Gợi ý trả lời</a:t>
            </a:r>
          </a:p>
        </p:txBody>
      </p:sp>
    </p:spTree>
    <p:extLst>
      <p:ext uri="{BB962C8B-B14F-4D97-AF65-F5344CB8AC3E}">
        <p14:creationId xmlns:p14="http://schemas.microsoft.com/office/powerpoint/2010/main" val="159428830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wipe(left)">
                                      <p:cBhvr>
                                        <p:cTn id="14" dur="500"/>
                                        <p:tgtEl>
                                          <p:spTgt spid="7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left)">
                                      <p:cBhvr>
                                        <p:cTn id="1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p:nvPr/>
        </p:nvSpPr>
        <p:spPr>
          <a:xfrm>
            <a:off x="365700" y="733433"/>
            <a:ext cx="6124000" cy="3832470"/>
          </a:xfrm>
          <a:prstGeom prst="roundRect">
            <a:avLst>
              <a:gd name="adj" fmla="val 338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nvGrpSpPr>
          <p:cNvPr id="289" name="Google Shape;289;p38"/>
          <p:cNvGrpSpPr/>
          <p:nvPr/>
        </p:nvGrpSpPr>
        <p:grpSpPr>
          <a:xfrm>
            <a:off x="1253425" y="370396"/>
            <a:ext cx="6637149" cy="4402709"/>
            <a:chOff x="1304387" y="764776"/>
            <a:chExt cx="6535200" cy="3679964"/>
          </a:xfrm>
        </p:grpSpPr>
        <p:cxnSp>
          <p:nvCxnSpPr>
            <p:cNvPr id="290" name="Google Shape;290;p38"/>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291" name="Google Shape;291;p38"/>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292" name="Google Shape;292;p38"/>
          <p:cNvGrpSpPr/>
          <p:nvPr/>
        </p:nvGrpSpPr>
        <p:grpSpPr>
          <a:xfrm>
            <a:off x="8312384" y="4143550"/>
            <a:ext cx="602100" cy="666100"/>
            <a:chOff x="1820650" y="1393100"/>
            <a:chExt cx="602100" cy="666100"/>
          </a:xfrm>
        </p:grpSpPr>
        <p:sp>
          <p:nvSpPr>
            <p:cNvPr id="293" name="Google Shape;293;p38"/>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8"/>
          <p:cNvGrpSpPr/>
          <p:nvPr/>
        </p:nvGrpSpPr>
        <p:grpSpPr>
          <a:xfrm>
            <a:off x="233672" y="4233659"/>
            <a:ext cx="761406" cy="647721"/>
            <a:chOff x="3475975" y="624225"/>
            <a:chExt cx="737225" cy="627150"/>
          </a:xfrm>
        </p:grpSpPr>
        <p:sp>
          <p:nvSpPr>
            <p:cNvPr id="296" name="Google Shape;296;p3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8"/>
          <p:cNvGrpSpPr/>
          <p:nvPr/>
        </p:nvGrpSpPr>
        <p:grpSpPr>
          <a:xfrm>
            <a:off x="8065393" y="204580"/>
            <a:ext cx="849091" cy="639458"/>
            <a:chOff x="1574625" y="624700"/>
            <a:chExt cx="822125" cy="619150"/>
          </a:xfrm>
        </p:grpSpPr>
        <p:sp>
          <p:nvSpPr>
            <p:cNvPr id="301" name="Google Shape;301;p3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8"/>
          <p:cNvGrpSpPr/>
          <p:nvPr/>
        </p:nvGrpSpPr>
        <p:grpSpPr>
          <a:xfrm>
            <a:off x="233672" y="593776"/>
            <a:ext cx="719894" cy="639455"/>
            <a:chOff x="2696275" y="963625"/>
            <a:chExt cx="678825" cy="602975"/>
          </a:xfrm>
        </p:grpSpPr>
        <p:sp>
          <p:nvSpPr>
            <p:cNvPr id="304" name="Google Shape;304;p38"/>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38"/>
          <p:cNvSpPr/>
          <p:nvPr/>
        </p:nvSpPr>
        <p:spPr>
          <a:xfrm>
            <a:off x="218088" y="3042482"/>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a:off x="252263" y="18465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Freeform 31">
            <a:extLst>
              <a:ext uri="{FF2B5EF4-FFF2-40B4-BE49-F238E27FC236}">
                <a16:creationId xmlns:a16="http://schemas.microsoft.com/office/drawing/2014/main" id="{ACAEFEE4-2B0B-C600-EA2F-51B8DC73A7FE}"/>
              </a:ext>
            </a:extLst>
          </p:cNvPr>
          <p:cNvSpPr/>
          <p:nvPr/>
        </p:nvSpPr>
        <p:spPr>
          <a:xfrm>
            <a:off x="6366234" y="844038"/>
            <a:ext cx="1946150" cy="3514662"/>
          </a:xfrm>
          <a:custGeom>
            <a:avLst/>
            <a:gdLst/>
            <a:ahLst/>
            <a:cxnLst/>
            <a:rect l="l" t="t" r="r" b="b"/>
            <a:pathLst>
              <a:path w="677873" h="1345653">
                <a:moveTo>
                  <a:pt x="0" y="0"/>
                </a:moveTo>
                <a:lnTo>
                  <a:pt x="677873" y="0"/>
                </a:lnTo>
                <a:lnTo>
                  <a:pt x="677873" y="1345652"/>
                </a:lnTo>
                <a:lnTo>
                  <a:pt x="0" y="1345652"/>
                </a:lnTo>
                <a:lnTo>
                  <a:pt x="0" y="0"/>
                </a:lnTo>
                <a:close/>
              </a:path>
            </a:pathLst>
          </a:custGeom>
          <a:blipFill>
            <a:blip r:embed="rId3"/>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1200"/>
          </a:p>
        </p:txBody>
      </p:sp>
      <p:sp>
        <p:nvSpPr>
          <p:cNvPr id="33" name="TextBox 32"/>
          <p:cNvSpPr txBox="1"/>
          <p:nvPr/>
        </p:nvSpPr>
        <p:spPr>
          <a:xfrm>
            <a:off x="823093" y="1404588"/>
            <a:ext cx="5233361" cy="2805320"/>
          </a:xfrm>
          <a:prstGeom prst="rect">
            <a:avLst/>
          </a:prstGeom>
          <a:noFill/>
        </p:spPr>
        <p:txBody>
          <a:bodyPr wrap="square" rtlCol="0">
            <a:spAutoFit/>
          </a:bodyPr>
          <a:lstStyle/>
          <a:p>
            <a:pPr algn="just">
              <a:lnSpc>
                <a:spcPct val="150000"/>
              </a:lnSpc>
            </a:pPr>
            <a:r>
              <a:rPr lang="vi-VN" sz="2000" dirty="0">
                <a:ln w="22225">
                  <a:noFill/>
                  <a:prstDash val="solid"/>
                </a:ln>
              </a:rPr>
              <a:t>Tìm tập, thư mục trong máy tính bằng công cụ tìm kiếm: chọn phạm vi tìm kiếm; gõ từ khoá vào ô tìm kiếm rồi gõ phím Enter; chọn tệp (thư mục) trong danh sách kết quả tìm kiếm, nháy phải chuột rồi chọn Open file location (Open folder location).</a:t>
            </a:r>
          </a:p>
        </p:txBody>
      </p:sp>
      <p:sp>
        <p:nvSpPr>
          <p:cNvPr id="34" name="TextBox 33"/>
          <p:cNvSpPr txBox="1"/>
          <p:nvPr/>
        </p:nvSpPr>
        <p:spPr>
          <a:xfrm>
            <a:off x="365688" y="868126"/>
            <a:ext cx="6124000" cy="523220"/>
          </a:xfrm>
          <a:prstGeom prst="rect">
            <a:avLst/>
          </a:prstGeom>
          <a:noFill/>
        </p:spPr>
        <p:txBody>
          <a:bodyPr wrap="square" rtlCol="0">
            <a:spAutoFit/>
          </a:bodyPr>
          <a:lstStyle/>
          <a:p>
            <a:pPr algn="ctr"/>
            <a:r>
              <a:rPr lang="vi-VN" sz="2800" b="1" dirty="0">
                <a:ln w="22225">
                  <a:noFill/>
                  <a:prstDash val="solid"/>
                </a:ln>
                <a:solidFill>
                  <a:schemeClr val="accent2">
                    <a:lumMod val="75000"/>
                  </a:schemeClr>
                </a:solidFill>
              </a:rPr>
              <a:t>KẾT LUẬN</a:t>
            </a:r>
            <a:endParaRPr lang="en-US" sz="2800" b="1" dirty="0">
              <a:ln w="22225">
                <a:noFill/>
                <a:prstDash val="solid"/>
              </a:ln>
              <a:solidFill>
                <a:schemeClr val="accent2">
                  <a:lumMod val="75000"/>
                </a:schemeClr>
              </a:solidFill>
            </a:endParaRPr>
          </a:p>
        </p:txBody>
      </p:sp>
    </p:spTree>
    <p:extLst>
      <p:ext uri="{BB962C8B-B14F-4D97-AF65-F5344CB8AC3E}">
        <p14:creationId xmlns:p14="http://schemas.microsoft.com/office/powerpoint/2010/main" val="2090159873"/>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2">
            <a:hlinkClick r:id="rId3" action="ppaction://hlinksldjump"/>
            <a:extLst>
              <a:ext uri="{FF2B5EF4-FFF2-40B4-BE49-F238E27FC236}">
                <a16:creationId xmlns:a16="http://schemas.microsoft.com/office/drawing/2014/main" id="{E96605D0-08D9-2826-4282-B0222F360F8C}"/>
              </a:ext>
            </a:extLst>
          </p:cNvPr>
          <p:cNvSpPr/>
          <p:nvPr/>
        </p:nvSpPr>
        <p:spPr>
          <a:xfrm rot="706335">
            <a:off x="2266193" y="1018979"/>
            <a:ext cx="1326215" cy="386260"/>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1">
            <a:hlinkClick r:id="rId6" action="ppaction://hlinksldjump"/>
            <a:extLst>
              <a:ext uri="{FF2B5EF4-FFF2-40B4-BE49-F238E27FC236}">
                <a16:creationId xmlns:a16="http://schemas.microsoft.com/office/drawing/2014/main" id="{06FA76DB-F7B5-94F5-945C-511ECA613A99}"/>
              </a:ext>
            </a:extLst>
          </p:cNvPr>
          <p:cNvSpPr/>
          <p:nvPr/>
        </p:nvSpPr>
        <p:spPr>
          <a:xfrm rot="706335">
            <a:off x="648895" y="1018979"/>
            <a:ext cx="1326215" cy="386260"/>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3">
            <a:hlinkClick r:id="rId9" action="ppaction://hlinksldjump"/>
            <a:extLst>
              <a:ext uri="{FF2B5EF4-FFF2-40B4-BE49-F238E27FC236}">
                <a16:creationId xmlns:a16="http://schemas.microsoft.com/office/drawing/2014/main" id="{9D495621-9160-577F-215C-7C473D557729}"/>
              </a:ext>
            </a:extLst>
          </p:cNvPr>
          <p:cNvSpPr/>
          <p:nvPr/>
        </p:nvSpPr>
        <p:spPr>
          <a:xfrm rot="706335">
            <a:off x="3883492" y="1018980"/>
            <a:ext cx="1326215" cy="38626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5">
            <a:hlinkClick r:id="rId12" action="ppaction://hlinksldjump"/>
            <a:extLst>
              <a:ext uri="{FF2B5EF4-FFF2-40B4-BE49-F238E27FC236}">
                <a16:creationId xmlns:a16="http://schemas.microsoft.com/office/drawing/2014/main" id="{757A1617-817E-E487-40E7-A15859CF9BDB}"/>
              </a:ext>
            </a:extLst>
          </p:cNvPr>
          <p:cNvSpPr/>
          <p:nvPr/>
        </p:nvSpPr>
        <p:spPr>
          <a:xfrm rot="706335">
            <a:off x="7118086" y="1018980"/>
            <a:ext cx="1326215" cy="38626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4">
            <a:hlinkClick r:id="rId15" action="ppaction://hlinksldjump"/>
            <a:extLst>
              <a:ext uri="{FF2B5EF4-FFF2-40B4-BE49-F238E27FC236}">
                <a16:creationId xmlns:a16="http://schemas.microsoft.com/office/drawing/2014/main" id="{A825CE4E-0F93-8E09-4C7D-50C41B468BB2}"/>
              </a:ext>
            </a:extLst>
          </p:cNvPr>
          <p:cNvSpPr/>
          <p:nvPr/>
        </p:nvSpPr>
        <p:spPr>
          <a:xfrm rot="706335">
            <a:off x="5500789" y="1018979"/>
            <a:ext cx="1326215" cy="38626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4" name="Freeform 5">
            <a:extLst>
              <a:ext uri="{FF2B5EF4-FFF2-40B4-BE49-F238E27FC236}">
                <a16:creationId xmlns:a16="http://schemas.microsoft.com/office/drawing/2014/main" id="{7C1F2F5B-3657-205D-D610-66F6BC9AC9AA}"/>
              </a:ext>
            </a:extLst>
          </p:cNvPr>
          <p:cNvSpPr/>
          <p:nvPr/>
        </p:nvSpPr>
        <p:spPr>
          <a:xfrm>
            <a:off x="3300010" y="3787431"/>
            <a:ext cx="2924975" cy="967344"/>
          </a:xfrm>
          <a:custGeom>
            <a:avLst/>
            <a:gdLst/>
            <a:ahLst/>
            <a:cxnLst/>
            <a:rect l="l" t="t" r="r" b="b"/>
            <a:pathLst>
              <a:path w="4963725" h="3009258">
                <a:moveTo>
                  <a:pt x="0" y="0"/>
                </a:moveTo>
                <a:lnTo>
                  <a:pt x="4963724" y="0"/>
                </a:lnTo>
                <a:lnTo>
                  <a:pt x="4963724" y="3009258"/>
                </a:lnTo>
                <a:lnTo>
                  <a:pt x="0" y="300925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pic>
        <p:nvPicPr>
          <p:cNvPr id="15" name="Graphic 20" descr="Back with solid fill">
            <a:hlinkClick r:id="rId20" action="ppaction://hlinksldjump"/>
            <a:extLst>
              <a:ext uri="{FF2B5EF4-FFF2-40B4-BE49-F238E27FC236}">
                <a16:creationId xmlns:a16="http://schemas.microsoft.com/office/drawing/2014/main" id="{0F1FA73D-6874-B769-A9B2-454CDB2D3A9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29500" y="3546030"/>
            <a:ext cx="1352608" cy="1352608"/>
          </a:xfrm>
          <a:prstGeom prst="rect">
            <a:avLst/>
          </a:prstGeom>
        </p:spPr>
      </p:pic>
      <p:sp>
        <p:nvSpPr>
          <p:cNvPr id="16" name="1">
            <a:extLst>
              <a:ext uri="{FF2B5EF4-FFF2-40B4-BE49-F238E27FC236}">
                <a16:creationId xmlns:a16="http://schemas.microsoft.com/office/drawing/2014/main" id="{5C26BD17-2FE3-B865-8953-AF39CCC61503}"/>
              </a:ext>
            </a:extLst>
          </p:cNvPr>
          <p:cNvSpPr/>
          <p:nvPr/>
        </p:nvSpPr>
        <p:spPr>
          <a:xfrm rot="10649425">
            <a:off x="3914416" y="3601597"/>
            <a:ext cx="1696158" cy="698420"/>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vn 2">
            <a:extLst>
              <a:ext uri="{FF2B5EF4-FFF2-40B4-BE49-F238E27FC236}">
                <a16:creationId xmlns:a16="http://schemas.microsoft.com/office/drawing/2014/main" id="{94D76F8E-FC80-2D61-EA0D-1FE3899FA777}"/>
              </a:ext>
            </a:extLst>
          </p:cNvPr>
          <p:cNvSpPr/>
          <p:nvPr/>
        </p:nvSpPr>
        <p:spPr>
          <a:xfrm rot="11277162">
            <a:off x="3993769" y="3536194"/>
            <a:ext cx="1537450" cy="631588"/>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vn 3">
            <a:extLst>
              <a:ext uri="{FF2B5EF4-FFF2-40B4-BE49-F238E27FC236}">
                <a16:creationId xmlns:a16="http://schemas.microsoft.com/office/drawing/2014/main" id="{141DAAAE-1F66-4C95-7167-7E26DC884694}"/>
              </a:ext>
            </a:extLst>
          </p:cNvPr>
          <p:cNvSpPr/>
          <p:nvPr/>
        </p:nvSpPr>
        <p:spPr>
          <a:xfrm rot="10800000">
            <a:off x="3738056" y="3540178"/>
            <a:ext cx="1555153" cy="67919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vn4">
            <a:extLst>
              <a:ext uri="{FF2B5EF4-FFF2-40B4-BE49-F238E27FC236}">
                <a16:creationId xmlns:a16="http://schemas.microsoft.com/office/drawing/2014/main" id="{F962730D-0031-D43D-2482-2E56F89E0274}"/>
              </a:ext>
            </a:extLst>
          </p:cNvPr>
          <p:cNvSpPr/>
          <p:nvPr/>
        </p:nvSpPr>
        <p:spPr>
          <a:xfrm rot="10800000">
            <a:off x="4150960" y="3399759"/>
            <a:ext cx="1531010" cy="802069"/>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0" name="vn5">
            <a:extLst>
              <a:ext uri="{FF2B5EF4-FFF2-40B4-BE49-F238E27FC236}">
                <a16:creationId xmlns:a16="http://schemas.microsoft.com/office/drawing/2014/main" id="{97252BB7-9AB4-F4E2-8672-6D00463E45D1}"/>
              </a:ext>
            </a:extLst>
          </p:cNvPr>
          <p:cNvSpPr/>
          <p:nvPr/>
        </p:nvSpPr>
        <p:spPr>
          <a:xfrm rot="10593317">
            <a:off x="3581841" y="3420937"/>
            <a:ext cx="2008354" cy="790544"/>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VN" dirty="0"/>
          </a:p>
        </p:txBody>
      </p:sp>
      <p:sp>
        <p:nvSpPr>
          <p:cNvPr id="21" name="Can 20">
            <a:extLst>
              <a:ext uri="{FF2B5EF4-FFF2-40B4-BE49-F238E27FC236}">
                <a16:creationId xmlns:a16="http://schemas.microsoft.com/office/drawing/2014/main" id="{94DC7E6C-547F-DDAD-2457-8B45532864E5}"/>
              </a:ext>
            </a:extLst>
          </p:cNvPr>
          <p:cNvSpPr/>
          <p:nvPr/>
        </p:nvSpPr>
        <p:spPr>
          <a:xfrm>
            <a:off x="4515633" y="2379216"/>
            <a:ext cx="493727" cy="1603821"/>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22" name="Picture 2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flipH="1">
            <a:off x="417533" y="2201416"/>
            <a:ext cx="2170576" cy="2731679"/>
          </a:xfrm>
          <a:prstGeom prst="rect">
            <a:avLst/>
          </a:prstGeom>
        </p:spPr>
      </p:pic>
      <p:sp>
        <p:nvSpPr>
          <p:cNvPr id="24" name="TextBox 23"/>
          <p:cNvSpPr txBox="1"/>
          <p:nvPr/>
        </p:nvSpPr>
        <p:spPr>
          <a:xfrm>
            <a:off x="0" y="341422"/>
            <a:ext cx="9144000" cy="477054"/>
          </a:xfrm>
          <a:prstGeom prst="rect">
            <a:avLst/>
          </a:prstGeom>
          <a:noFill/>
        </p:spPr>
        <p:txBody>
          <a:bodyPr wrap="square" rtlCol="0">
            <a:spAutoFit/>
          </a:bodyPr>
          <a:lstStyle/>
          <a:p>
            <a:pPr algn="ctr"/>
            <a:r>
              <a:rPr lang="en-US" sz="2500" b="1">
                <a:ln w="22225">
                  <a:noFill/>
                  <a:prstDash val="solid"/>
                </a:ln>
              </a:rPr>
              <a:t>TRÒ CHƠI NÉM VÒNG</a:t>
            </a:r>
          </a:p>
        </p:txBody>
      </p:sp>
    </p:spTree>
    <p:extLst>
      <p:ext uri="{BB962C8B-B14F-4D97-AF65-F5344CB8AC3E}">
        <p14:creationId xmlns:p14="http://schemas.microsoft.com/office/powerpoint/2010/main" val="89745992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9"/>
                                        </p:tgtEl>
                                        <p:attrNameLst>
                                          <p:attrName>r</p:attrName>
                                        </p:attrNameLst>
                                      </p:cBhvr>
                                    </p:animRot>
                                    <p:animRot by="-240000">
                                      <p:cBhvr>
                                        <p:cTn id="13" dur="100" fill="hold">
                                          <p:stCondLst>
                                            <p:cond delay="100"/>
                                          </p:stCondLst>
                                        </p:cTn>
                                        <p:tgtEl>
                                          <p:spTgt spid="9"/>
                                        </p:tgtEl>
                                        <p:attrNameLst>
                                          <p:attrName>r</p:attrName>
                                        </p:attrNameLst>
                                      </p:cBhvr>
                                    </p:animRot>
                                    <p:animRot by="240000">
                                      <p:cBhvr>
                                        <p:cTn id="14" dur="100" fill="hold">
                                          <p:stCondLst>
                                            <p:cond delay="200"/>
                                          </p:stCondLst>
                                        </p:cTn>
                                        <p:tgtEl>
                                          <p:spTgt spid="9"/>
                                        </p:tgtEl>
                                        <p:attrNameLst>
                                          <p:attrName>r</p:attrName>
                                        </p:attrNameLst>
                                      </p:cBhvr>
                                    </p:animRot>
                                    <p:animRot by="-240000">
                                      <p:cBhvr>
                                        <p:cTn id="15" dur="100" fill="hold">
                                          <p:stCondLst>
                                            <p:cond delay="300"/>
                                          </p:stCondLst>
                                        </p:cTn>
                                        <p:tgtEl>
                                          <p:spTgt spid="9"/>
                                        </p:tgtEl>
                                        <p:attrNameLst>
                                          <p:attrName>r</p:attrName>
                                        </p:attrNameLst>
                                      </p:cBhvr>
                                    </p:animRot>
                                    <p:animRot by="120000">
                                      <p:cBhvr>
                                        <p:cTn id="16" dur="100" fill="hold">
                                          <p:stCondLst>
                                            <p:cond delay="400"/>
                                          </p:stCondLst>
                                        </p:cTn>
                                        <p:tgtEl>
                                          <p:spTgt spid="9"/>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0" fill="hold">
                                          <p:stCondLst>
                                            <p:cond delay="0"/>
                                          </p:stCondLst>
                                        </p:cTn>
                                        <p:tgtEl>
                                          <p:spTgt spid="11"/>
                                        </p:tgtEl>
                                        <p:attrNameLst>
                                          <p:attrName>r</p:attrName>
                                        </p:attrNameLst>
                                      </p:cBhvr>
                                    </p:animRot>
                                    <p:animRot by="-240000">
                                      <p:cBhvr>
                                        <p:cTn id="19" dur="100" fill="hold">
                                          <p:stCondLst>
                                            <p:cond delay="100"/>
                                          </p:stCondLst>
                                        </p:cTn>
                                        <p:tgtEl>
                                          <p:spTgt spid="11"/>
                                        </p:tgtEl>
                                        <p:attrNameLst>
                                          <p:attrName>r</p:attrName>
                                        </p:attrNameLst>
                                      </p:cBhvr>
                                    </p:animRot>
                                    <p:animRot by="240000">
                                      <p:cBhvr>
                                        <p:cTn id="20" dur="100" fill="hold">
                                          <p:stCondLst>
                                            <p:cond delay="200"/>
                                          </p:stCondLst>
                                        </p:cTn>
                                        <p:tgtEl>
                                          <p:spTgt spid="11"/>
                                        </p:tgtEl>
                                        <p:attrNameLst>
                                          <p:attrName>r</p:attrName>
                                        </p:attrNameLst>
                                      </p:cBhvr>
                                    </p:animRot>
                                    <p:animRot by="-240000">
                                      <p:cBhvr>
                                        <p:cTn id="21" dur="100" fill="hold">
                                          <p:stCondLst>
                                            <p:cond delay="300"/>
                                          </p:stCondLst>
                                        </p:cTn>
                                        <p:tgtEl>
                                          <p:spTgt spid="11"/>
                                        </p:tgtEl>
                                        <p:attrNameLst>
                                          <p:attrName>r</p:attrName>
                                        </p:attrNameLst>
                                      </p:cBhvr>
                                    </p:animRot>
                                    <p:animRot by="120000">
                                      <p:cBhvr>
                                        <p:cTn id="22" dur="100" fill="hold">
                                          <p:stCondLst>
                                            <p:cond delay="400"/>
                                          </p:stCondLst>
                                        </p:cTn>
                                        <p:tgtEl>
                                          <p:spTgt spid="1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50" fill="hold">
                                          <p:stCondLst>
                                            <p:cond delay="0"/>
                                          </p:stCondLst>
                                        </p:cTn>
                                        <p:tgtEl>
                                          <p:spTgt spid="13"/>
                                        </p:tgtEl>
                                        <p:attrNameLst>
                                          <p:attrName>r</p:attrName>
                                        </p:attrNameLst>
                                      </p:cBhvr>
                                    </p:animRot>
                                    <p:animRot by="-240000">
                                      <p:cBhvr>
                                        <p:cTn id="25" dur="100" fill="hold">
                                          <p:stCondLst>
                                            <p:cond delay="100"/>
                                          </p:stCondLst>
                                        </p:cTn>
                                        <p:tgtEl>
                                          <p:spTgt spid="13"/>
                                        </p:tgtEl>
                                        <p:attrNameLst>
                                          <p:attrName>r</p:attrName>
                                        </p:attrNameLst>
                                      </p:cBhvr>
                                    </p:animRot>
                                    <p:animRot by="240000">
                                      <p:cBhvr>
                                        <p:cTn id="26" dur="100" fill="hold">
                                          <p:stCondLst>
                                            <p:cond delay="200"/>
                                          </p:stCondLst>
                                        </p:cTn>
                                        <p:tgtEl>
                                          <p:spTgt spid="13"/>
                                        </p:tgtEl>
                                        <p:attrNameLst>
                                          <p:attrName>r</p:attrName>
                                        </p:attrNameLst>
                                      </p:cBhvr>
                                    </p:animRot>
                                    <p:animRot by="-240000">
                                      <p:cBhvr>
                                        <p:cTn id="27" dur="100" fill="hold">
                                          <p:stCondLst>
                                            <p:cond delay="300"/>
                                          </p:stCondLst>
                                        </p:cTn>
                                        <p:tgtEl>
                                          <p:spTgt spid="13"/>
                                        </p:tgtEl>
                                        <p:attrNameLst>
                                          <p:attrName>r</p:attrName>
                                        </p:attrNameLst>
                                      </p:cBhvr>
                                    </p:animRot>
                                    <p:animRot by="120000">
                                      <p:cBhvr>
                                        <p:cTn id="28" dur="100" fill="hold">
                                          <p:stCondLst>
                                            <p:cond delay="400"/>
                                          </p:stCondLst>
                                        </p:cTn>
                                        <p:tgtEl>
                                          <p:spTgt spid="13"/>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50" fill="hold">
                                          <p:stCondLst>
                                            <p:cond delay="0"/>
                                          </p:stCondLst>
                                        </p:cTn>
                                        <p:tgtEl>
                                          <p:spTgt spid="12"/>
                                        </p:tgtEl>
                                        <p:attrNameLst>
                                          <p:attrName>r</p:attrName>
                                        </p:attrNameLst>
                                      </p:cBhvr>
                                    </p:animRot>
                                    <p:animRot by="-240000">
                                      <p:cBhvr>
                                        <p:cTn id="31" dur="100" fill="hold">
                                          <p:stCondLst>
                                            <p:cond delay="100"/>
                                          </p:stCondLst>
                                        </p:cTn>
                                        <p:tgtEl>
                                          <p:spTgt spid="12"/>
                                        </p:tgtEl>
                                        <p:attrNameLst>
                                          <p:attrName>r</p:attrName>
                                        </p:attrNameLst>
                                      </p:cBhvr>
                                    </p:animRot>
                                    <p:animRot by="240000">
                                      <p:cBhvr>
                                        <p:cTn id="32" dur="100" fill="hold">
                                          <p:stCondLst>
                                            <p:cond delay="200"/>
                                          </p:stCondLst>
                                        </p:cTn>
                                        <p:tgtEl>
                                          <p:spTgt spid="12"/>
                                        </p:tgtEl>
                                        <p:attrNameLst>
                                          <p:attrName>r</p:attrName>
                                        </p:attrNameLst>
                                      </p:cBhvr>
                                    </p:animRot>
                                    <p:animRot by="-240000">
                                      <p:cBhvr>
                                        <p:cTn id="33" dur="100" fill="hold">
                                          <p:stCondLst>
                                            <p:cond delay="300"/>
                                          </p:stCondLst>
                                        </p:cTn>
                                        <p:tgtEl>
                                          <p:spTgt spid="12"/>
                                        </p:tgtEl>
                                        <p:attrNameLst>
                                          <p:attrName>r</p:attrName>
                                        </p:attrNameLst>
                                      </p:cBhvr>
                                    </p:animRot>
                                    <p:animRot by="120000">
                                      <p:cBhvr>
                                        <p:cTn id="34" dur="100" fill="hold">
                                          <p:stCondLst>
                                            <p:cond delay="4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withEffect">
                                  <p:stCondLst>
                                    <p:cond delay="0"/>
                                  </p:stCondLst>
                                  <p:childTnLst>
                                    <p:animEffect transition="out" filter="fade">
                                      <p:cBhvr>
                                        <p:cTn id="39" dur="250"/>
                                        <p:tgtEl>
                                          <p:spTgt spid="10"/>
                                        </p:tgtEl>
                                      </p:cBhvr>
                                    </p:animEffect>
                                    <p:set>
                                      <p:cBhvr>
                                        <p:cTn id="40" dur="1" fill="hold">
                                          <p:stCondLst>
                                            <p:cond delay="249"/>
                                          </p:stCondLst>
                                        </p:cTn>
                                        <p:tgtEl>
                                          <p:spTgt spid="10"/>
                                        </p:tgtEl>
                                        <p:attrNameLst>
                                          <p:attrName>style.visibility</p:attrName>
                                        </p:attrNameLst>
                                      </p:cBhvr>
                                      <p:to>
                                        <p:strVal val="hidden"/>
                                      </p:to>
                                    </p:set>
                                  </p:childTnLst>
                                </p:cTn>
                              </p:par>
                            </p:childTnLst>
                          </p:cTn>
                        </p:par>
                        <p:par>
                          <p:cTn id="41" fill="hold">
                            <p:stCondLst>
                              <p:cond delay="250"/>
                            </p:stCondLst>
                            <p:childTnLst>
                              <p:par>
                                <p:cTn id="42" presetID="2" presetClass="entr" presetSubtype="1"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par>
                          <p:cTn id="52" fill="hold">
                            <p:stCondLst>
                              <p:cond delay="500"/>
                            </p:stCondLst>
                            <p:childTnLst>
                              <p:par>
                                <p:cTn id="53" presetID="2"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par>
                          <p:cTn id="63" fill="hold">
                            <p:stCondLst>
                              <p:cond delay="500"/>
                            </p:stCondLst>
                            <p:childTnLst>
                              <p:par>
                                <p:cTn id="64" presetID="2" presetClass="entr" presetSubtype="1"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ppt_x"/>
                                          </p:val>
                                        </p:tav>
                                        <p:tav tm="100000">
                                          <p:val>
                                            <p:strVal val="#ppt_x"/>
                                          </p:val>
                                        </p:tav>
                                      </p:tavLst>
                                    </p:anim>
                                    <p:anim calcmode="lin" valueType="num">
                                      <p:cBhvr additive="base">
                                        <p:cTn id="67"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1"/>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par>
                          <p:cTn id="74" fill="hold">
                            <p:stCondLst>
                              <p:cond delay="500"/>
                            </p:stCondLst>
                            <p:childTnLst>
                              <p:par>
                                <p:cTn id="75" presetID="2" presetClass="entr" presetSubtype="1"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3"/>
                  </p:tgtEl>
                </p:cond>
              </p:nextCondLst>
            </p:seq>
            <p:seq concurrent="1" nextAc="seek">
              <p:cTn id="79" restart="whenNotActive" fill="hold" evtFilter="cancelBubble" nodeType="interactiveSeq">
                <p:stCondLst>
                  <p:cond evt="onClick" delay="0">
                    <p:tgtEl>
                      <p:spTgt spid="12"/>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2"/>
                                        </p:tgtEl>
                                      </p:cBhvr>
                                    </p:animEffect>
                                    <p:set>
                                      <p:cBhvr>
                                        <p:cTn id="84" dur="1" fill="hold">
                                          <p:stCondLst>
                                            <p:cond delay="499"/>
                                          </p:stCondLst>
                                        </p:cTn>
                                        <p:tgtEl>
                                          <p:spTgt spid="12"/>
                                        </p:tgtEl>
                                        <p:attrNameLst>
                                          <p:attrName>style.visibility</p:attrName>
                                        </p:attrNameLst>
                                      </p:cBhvr>
                                      <p:to>
                                        <p:strVal val="hidden"/>
                                      </p:to>
                                    </p:set>
                                  </p:childTnLst>
                                </p:cTn>
                              </p:par>
                            </p:childTnLst>
                          </p:cTn>
                        </p:par>
                        <p:par>
                          <p:cTn id="85" fill="hold">
                            <p:stCondLst>
                              <p:cond delay="500"/>
                            </p:stCondLst>
                            <p:childTnLst>
                              <p:par>
                                <p:cTn id="86" presetID="2" presetClass="entr" presetSubtype="1"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541266"/>
            <a:ext cx="7971807" cy="767144"/>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buSzPts val="3200"/>
            </a:pPr>
            <a:r>
              <a:rPr lang="vi-VN" sz="2000" b="1" dirty="0"/>
              <a:t>Câu 1: </a:t>
            </a:r>
            <a:r>
              <a:rPr lang="vi-VN" sz="2000" dirty="0"/>
              <a:t>Cho cây thư mục sau. Khẳng định nào sau đây là đúng?</a:t>
            </a:r>
            <a:endParaRPr sz="2000" dirty="0"/>
          </a:p>
        </p:txBody>
      </p:sp>
      <p:sp>
        <p:nvSpPr>
          <p:cNvPr id="23" name="Google Shape;284;p3"/>
          <p:cNvSpPr/>
          <p:nvPr/>
        </p:nvSpPr>
        <p:spPr>
          <a:xfrm>
            <a:off x="4386146" y="1541373"/>
            <a:ext cx="4171756" cy="642757"/>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just"/>
            <a:r>
              <a:rPr lang="vi-VN" sz="1800" dirty="0"/>
              <a:t>A. Thư mục gốc là thư mục Ten-lop.</a:t>
            </a:r>
          </a:p>
        </p:txBody>
      </p:sp>
      <p:sp>
        <p:nvSpPr>
          <p:cNvPr id="24" name="Google Shape;285;p3"/>
          <p:cNvSpPr/>
          <p:nvPr/>
        </p:nvSpPr>
        <p:spPr>
          <a:xfrm>
            <a:off x="4386147" y="2287484"/>
            <a:ext cx="4171756" cy="642757"/>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just"/>
            <a:r>
              <a:rPr lang="vi-VN" sz="1800" dirty="0"/>
              <a:t>B. Thư mục gốc là thư mục Toan.</a:t>
            </a:r>
          </a:p>
        </p:txBody>
      </p:sp>
      <p:sp>
        <p:nvSpPr>
          <p:cNvPr id="25" name="Google Shape;286;p3"/>
          <p:cNvSpPr/>
          <p:nvPr/>
        </p:nvSpPr>
        <p:spPr>
          <a:xfrm>
            <a:off x="4386146" y="3024218"/>
            <a:ext cx="4171756" cy="642757"/>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just"/>
            <a:r>
              <a:rPr lang="vi-VN" sz="1800" dirty="0"/>
              <a:t>C. Thư mục gốc là thư mục Tin.</a:t>
            </a:r>
          </a:p>
        </p:txBody>
      </p:sp>
      <p:sp>
        <p:nvSpPr>
          <p:cNvPr id="26" name="Google Shape;287;p3"/>
          <p:cNvSpPr/>
          <p:nvPr/>
        </p:nvSpPr>
        <p:spPr>
          <a:xfrm>
            <a:off x="4386146" y="3768125"/>
            <a:ext cx="4171756" cy="642757"/>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just"/>
            <a:r>
              <a:rPr lang="vi-VN" sz="1800" dirty="0"/>
              <a:t>D. Thư mục gốc là ổ đĩa D.</a:t>
            </a:r>
          </a:p>
        </p:txBody>
      </p:sp>
      <p:sp>
        <p:nvSpPr>
          <p:cNvPr id="27" name="Google Shape;288;p3"/>
          <p:cNvSpPr/>
          <p:nvPr/>
        </p:nvSpPr>
        <p:spPr>
          <a:xfrm>
            <a:off x="4386146" y="3768125"/>
            <a:ext cx="4171756" cy="642757"/>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just"/>
            <a:r>
              <a:rPr lang="vi-VN" sz="1800" dirty="0"/>
              <a:t>D. Thư mục gốc là ổ đĩa D.</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AF7342D-7417-7D20-7A19-BDB01242868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Lst>
          </a:blip>
          <a:srcRect l="3034" r="8166"/>
          <a:stretch/>
        </p:blipFill>
        <p:spPr>
          <a:xfrm>
            <a:off x="586096" y="1539234"/>
            <a:ext cx="3599328" cy="2871647"/>
          </a:xfrm>
          <a:prstGeom prst="rect">
            <a:avLst/>
          </a:prstGeom>
          <a:ln>
            <a:solidFill>
              <a:srgbClr val="00B0F0"/>
            </a:solidFill>
          </a:ln>
        </p:spPr>
      </p:pic>
    </p:spTree>
    <p:extLst>
      <p:ext uri="{BB962C8B-B14F-4D97-AF65-F5344CB8AC3E}">
        <p14:creationId xmlns:p14="http://schemas.microsoft.com/office/powerpoint/2010/main" val="415707883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outVertical)">
                                      <p:cBhvr>
                                        <p:cTn id="19" dur="500"/>
                                        <p:tgtEl>
                                          <p:spTgt spid="23"/>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outVertical)">
                                      <p:cBhvr>
                                        <p:cTn id="22" dur="500"/>
                                        <p:tgtEl>
                                          <p:spTgt spid="2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outVertical)">
                                      <p:cBhvr>
                                        <p:cTn id="25" dur="500"/>
                                        <p:tgtEl>
                                          <p:spTgt spid="25"/>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outVertic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randombar(horizontal)">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83;p3"/>
          <p:cNvSpPr/>
          <p:nvPr/>
        </p:nvSpPr>
        <p:spPr>
          <a:xfrm>
            <a:off x="586096" y="482601"/>
            <a:ext cx="7971807" cy="800099"/>
          </a:xfrm>
          <a:prstGeom prst="roundRect">
            <a:avLst>
              <a:gd name="adj" fmla="val 18525"/>
            </a:avLst>
          </a:prstGeom>
          <a:solidFill>
            <a:schemeClr val="accent6"/>
          </a:solidFill>
          <a:ln w="12700">
            <a:solidFill>
              <a:srgbClr val="000000"/>
            </a:solidFill>
          </a:ln>
        </p:spPr>
        <p:txBody>
          <a:bodyPr spcFirstLastPara="1" wrap="square" lIns="68569" tIns="34275" rIns="68569" bIns="34275" anchor="ctr" anchorCtr="0">
            <a:noAutofit/>
          </a:bodyPr>
          <a:lstStyle/>
          <a:p>
            <a:pPr algn="ctr">
              <a:buSzPts val="3200"/>
            </a:pPr>
            <a:r>
              <a:rPr lang="vi-VN" sz="2200" b="1" dirty="0"/>
              <a:t>Câu 2: </a:t>
            </a:r>
            <a:r>
              <a:rPr lang="vi-VN" sz="2200" dirty="0"/>
              <a:t>Em hãy chọn phương án đúng?</a:t>
            </a:r>
          </a:p>
        </p:txBody>
      </p:sp>
      <p:sp>
        <p:nvSpPr>
          <p:cNvPr id="23" name="Google Shape;284;p3"/>
          <p:cNvSpPr/>
          <p:nvPr/>
        </p:nvSpPr>
        <p:spPr>
          <a:xfrm>
            <a:off x="586095" y="1466861"/>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marL="457200" indent="-457200" algn="ctr">
              <a:lnSpc>
                <a:spcPct val="150000"/>
              </a:lnSpc>
              <a:buAutoNum type="alphaUcPeriod"/>
            </a:pPr>
            <a:r>
              <a:rPr lang="vi-VN" sz="2200" dirty="0"/>
              <a:t>Trong thư mục </a:t>
            </a:r>
          </a:p>
          <a:p>
            <a:pPr algn="ctr">
              <a:lnSpc>
                <a:spcPct val="150000"/>
              </a:lnSpc>
            </a:pPr>
            <a:r>
              <a:rPr lang="vi-VN" sz="2200" dirty="0"/>
              <a:t>có tệp và ổ đĩa</a:t>
            </a:r>
          </a:p>
        </p:txBody>
      </p:sp>
      <p:sp>
        <p:nvSpPr>
          <p:cNvPr id="24" name="Google Shape;285;p3"/>
          <p:cNvSpPr/>
          <p:nvPr/>
        </p:nvSpPr>
        <p:spPr>
          <a:xfrm>
            <a:off x="586096" y="3141468"/>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pPr>
            <a:r>
              <a:rPr lang="vi-VN" sz="2200" dirty="0"/>
              <a:t>B. Trong ổ đĩa </a:t>
            </a:r>
          </a:p>
          <a:p>
            <a:pPr algn="ctr">
              <a:lnSpc>
                <a:spcPct val="150000"/>
              </a:lnSpc>
            </a:pPr>
            <a:r>
              <a:rPr lang="vi-VN" sz="2200" dirty="0"/>
              <a:t>có thư mục và tệp</a:t>
            </a:r>
          </a:p>
        </p:txBody>
      </p:sp>
      <p:sp>
        <p:nvSpPr>
          <p:cNvPr id="25" name="Google Shape;286;p3"/>
          <p:cNvSpPr/>
          <p:nvPr/>
        </p:nvSpPr>
        <p:spPr>
          <a:xfrm>
            <a:off x="4702664" y="1466861"/>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pPr>
            <a:r>
              <a:rPr lang="vi-VN" sz="2200" dirty="0"/>
              <a:t>C. Trong tệp có </a:t>
            </a:r>
          </a:p>
          <a:p>
            <a:pPr algn="ctr">
              <a:lnSpc>
                <a:spcPct val="150000"/>
              </a:lnSpc>
            </a:pPr>
            <a:r>
              <a:rPr lang="vi-VN" sz="2200" dirty="0"/>
              <a:t>thư mục và ổ đĩa</a:t>
            </a:r>
          </a:p>
        </p:txBody>
      </p:sp>
      <p:sp>
        <p:nvSpPr>
          <p:cNvPr id="26" name="Google Shape;287;p3"/>
          <p:cNvSpPr/>
          <p:nvPr/>
        </p:nvSpPr>
        <p:spPr>
          <a:xfrm>
            <a:off x="4702664" y="3141468"/>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pPr>
            <a:r>
              <a:rPr lang="vi-VN" sz="2200" dirty="0"/>
              <a:t>D. Trong thư mục </a:t>
            </a:r>
          </a:p>
          <a:p>
            <a:pPr algn="ctr">
              <a:lnSpc>
                <a:spcPct val="150000"/>
              </a:lnSpc>
            </a:pPr>
            <a:r>
              <a:rPr lang="vi-VN" sz="2200" dirty="0"/>
              <a:t>luôn có tệp</a:t>
            </a:r>
          </a:p>
        </p:txBody>
      </p:sp>
      <p:sp>
        <p:nvSpPr>
          <p:cNvPr id="27" name="Google Shape;288;p3"/>
          <p:cNvSpPr/>
          <p:nvPr/>
        </p:nvSpPr>
        <p:spPr>
          <a:xfrm>
            <a:off x="586056" y="3141467"/>
            <a:ext cx="3855277" cy="1442449"/>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pPr>
            <a:r>
              <a:rPr lang="vi-VN" sz="2200" dirty="0"/>
              <a:t>B. Trong ổ đĩa </a:t>
            </a:r>
          </a:p>
          <a:p>
            <a:pPr algn="ctr">
              <a:lnSpc>
                <a:spcPct val="150000"/>
              </a:lnSpc>
            </a:pPr>
            <a:r>
              <a:rPr lang="vi-VN" sz="2200" dirty="0"/>
              <a:t>có thư mục và tệp</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6063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28095"/>
            <a:ext cx="7971807" cy="840677"/>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just">
              <a:lnSpc>
                <a:spcPct val="150000"/>
              </a:lnSpc>
            </a:pPr>
            <a:r>
              <a:rPr lang="vi-VN" sz="1600" b="1" dirty="0"/>
              <a:t>Câu 3: </a:t>
            </a:r>
            <a:r>
              <a:rPr lang="vi-VN" sz="1600" dirty="0"/>
              <a:t>Sau khi nhập cụm từ tìm kiếm Ho-Than-tho vào ô tìm kiếm và nhấn phím Enter thì công cụ tìm kiếm sẽ tìm kiếm thư mục hoặc tệp có tên Ho-Than-tho ở đâu?</a:t>
            </a:r>
          </a:p>
        </p:txBody>
      </p:sp>
      <p:sp>
        <p:nvSpPr>
          <p:cNvPr id="23" name="Google Shape;284;p3"/>
          <p:cNvSpPr/>
          <p:nvPr/>
        </p:nvSpPr>
        <p:spPr>
          <a:xfrm>
            <a:off x="586095" y="3444586"/>
            <a:ext cx="3855238" cy="562044"/>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r>
              <a:rPr lang="nn-NO" sz="1600" dirty="0"/>
              <a:t>A. Trong ổ đĩa D:</a:t>
            </a:r>
          </a:p>
        </p:txBody>
      </p:sp>
      <p:sp>
        <p:nvSpPr>
          <p:cNvPr id="24" name="Google Shape;285;p3"/>
          <p:cNvSpPr/>
          <p:nvPr/>
        </p:nvSpPr>
        <p:spPr>
          <a:xfrm>
            <a:off x="586096" y="4098855"/>
            <a:ext cx="3855238" cy="562044"/>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r>
              <a:rPr lang="vi-VN" sz="1600" dirty="0"/>
              <a:t>B. Trong thư mục Anh-Bai-tap-nhom</a:t>
            </a:r>
          </a:p>
        </p:txBody>
      </p:sp>
      <p:sp>
        <p:nvSpPr>
          <p:cNvPr id="25" name="Google Shape;286;p3"/>
          <p:cNvSpPr/>
          <p:nvPr/>
        </p:nvSpPr>
        <p:spPr>
          <a:xfrm>
            <a:off x="4702664" y="3444586"/>
            <a:ext cx="3855238" cy="562044"/>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r>
              <a:rPr lang="vi-VN" sz="1600" dirty="0"/>
              <a:t>C. Trong máy tính</a:t>
            </a:r>
          </a:p>
        </p:txBody>
      </p:sp>
      <p:sp>
        <p:nvSpPr>
          <p:cNvPr id="26" name="Google Shape;287;p3"/>
          <p:cNvSpPr/>
          <p:nvPr/>
        </p:nvSpPr>
        <p:spPr>
          <a:xfrm>
            <a:off x="4702664" y="4098855"/>
            <a:ext cx="3855238" cy="562044"/>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r>
              <a:rPr lang="en-US" sz="1600" dirty="0"/>
              <a:t>D. Trong </a:t>
            </a:r>
            <a:r>
              <a:rPr lang="en-US" sz="1600" dirty="0" err="1"/>
              <a:t>thư</a:t>
            </a:r>
            <a:r>
              <a:rPr lang="en-US" sz="1600" dirty="0"/>
              <a:t> </a:t>
            </a:r>
            <a:r>
              <a:rPr lang="en-US" sz="1600" dirty="0" err="1"/>
              <a:t>mục</a:t>
            </a:r>
            <a:r>
              <a:rPr lang="en-US" sz="1600" dirty="0"/>
              <a:t> An</a:t>
            </a:r>
          </a:p>
        </p:txBody>
      </p:sp>
      <p:sp>
        <p:nvSpPr>
          <p:cNvPr id="27" name="Google Shape;288;p3"/>
          <p:cNvSpPr/>
          <p:nvPr/>
        </p:nvSpPr>
        <p:spPr>
          <a:xfrm>
            <a:off x="586056" y="4098855"/>
            <a:ext cx="3855277" cy="562044"/>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r>
              <a:rPr lang="vi-VN" sz="1600" dirty="0"/>
              <a:t>B. Trong thư mục Anh-Bai-tap-nhom</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5618" y="4601737"/>
            <a:ext cx="421940" cy="4219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F9C7F0C-C86C-208A-50FE-5192865C999E}"/>
              </a:ext>
            </a:extLst>
          </p:cNvPr>
          <p:cNvPicPr>
            <a:picLocks noChangeAspect="1"/>
          </p:cNvPicPr>
          <p:nvPr/>
        </p:nvPicPr>
        <p:blipFill>
          <a:blip r:embed="rId5"/>
          <a:stretch>
            <a:fillRect/>
          </a:stretch>
        </p:blipFill>
        <p:spPr>
          <a:xfrm>
            <a:off x="1619088" y="1345854"/>
            <a:ext cx="5905822" cy="2021650"/>
          </a:xfrm>
          <a:prstGeom prst="rect">
            <a:avLst/>
          </a:prstGeom>
        </p:spPr>
      </p:pic>
    </p:spTree>
    <p:extLst>
      <p:ext uri="{BB962C8B-B14F-4D97-AF65-F5344CB8AC3E}">
        <p14:creationId xmlns:p14="http://schemas.microsoft.com/office/powerpoint/2010/main" val="347300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outVertical)">
                                      <p:cBhvr>
                                        <p:cTn id="19" dur="500"/>
                                        <p:tgtEl>
                                          <p:spTgt spid="23"/>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outVertical)">
                                      <p:cBhvr>
                                        <p:cTn id="22" dur="500"/>
                                        <p:tgtEl>
                                          <p:spTgt spid="2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outVertical)">
                                      <p:cBhvr>
                                        <p:cTn id="25" dur="500"/>
                                        <p:tgtEl>
                                          <p:spTgt spid="25"/>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outVertic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randombar(horizontal)">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1323580"/>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buSzPts val="3200"/>
            </a:pPr>
            <a:r>
              <a:rPr lang="vi-VN" sz="2200" b="1" dirty="0"/>
              <a:t>Câu 4: </a:t>
            </a:r>
            <a:r>
              <a:rPr lang="vi-VN" sz="2200" dirty="0"/>
              <a:t>Để đặt lại tên thư mục, em thực hiện như thế nào?</a:t>
            </a:r>
          </a:p>
        </p:txBody>
      </p:sp>
      <p:sp>
        <p:nvSpPr>
          <p:cNvPr id="23" name="Google Shape;284;p3"/>
          <p:cNvSpPr/>
          <p:nvPr/>
        </p:nvSpPr>
        <p:spPr>
          <a:xfrm>
            <a:off x="586095"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pPr>
            <a:r>
              <a:rPr lang="vi-VN" sz="2200" dirty="0"/>
              <a:t>A. Nháy phải chuột vào tên tệp và chọn Rename.</a:t>
            </a:r>
          </a:p>
        </p:txBody>
      </p:sp>
      <p:sp>
        <p:nvSpPr>
          <p:cNvPr id="24" name="Google Shape;285;p3"/>
          <p:cNvSpPr/>
          <p:nvPr/>
        </p:nvSpPr>
        <p:spPr>
          <a:xfrm>
            <a:off x="586096"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pPr>
            <a:r>
              <a:rPr lang="vi-VN" sz="2200" dirty="0"/>
              <a:t>B. Nháy phải chuột vào tên tệp và chọn Change.</a:t>
            </a:r>
          </a:p>
        </p:txBody>
      </p:sp>
      <p:sp>
        <p:nvSpPr>
          <p:cNvPr id="25" name="Google Shape;286;p3"/>
          <p:cNvSpPr/>
          <p:nvPr/>
        </p:nvSpPr>
        <p:spPr>
          <a:xfrm>
            <a:off x="4702664"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pPr>
            <a:r>
              <a:rPr lang="vi-VN" sz="2200" dirty="0"/>
              <a:t>C. Nháy phải chuột vào tên tệp và chọn Delete.</a:t>
            </a:r>
          </a:p>
        </p:txBody>
      </p:sp>
      <p:sp>
        <p:nvSpPr>
          <p:cNvPr id="26" name="Google Shape;287;p3"/>
          <p:cNvSpPr/>
          <p:nvPr/>
        </p:nvSpPr>
        <p:spPr>
          <a:xfrm>
            <a:off x="4702664"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pPr>
            <a:r>
              <a:rPr lang="vi-VN" sz="2200" dirty="0"/>
              <a:t>D. Nháy phải chuột vào tên tệp và chọn Copy.</a:t>
            </a:r>
          </a:p>
        </p:txBody>
      </p:sp>
      <p:sp>
        <p:nvSpPr>
          <p:cNvPr id="27" name="Google Shape;288;p3"/>
          <p:cNvSpPr/>
          <p:nvPr/>
        </p:nvSpPr>
        <p:spPr>
          <a:xfrm>
            <a:off x="586056" y="2037211"/>
            <a:ext cx="3855277" cy="1157838"/>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pPr>
            <a:r>
              <a:rPr lang="vi-VN" sz="2200" dirty="0"/>
              <a:t>A. Nháy phải chuột vào tên tệp và chọn Rename.</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80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879742"/>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buSzPts val="3200"/>
            </a:pPr>
            <a:r>
              <a:rPr lang="vi-VN" sz="1800" b="1" dirty="0"/>
              <a:t>Câu 5: </a:t>
            </a:r>
            <a:r>
              <a:rPr lang="vi-VN" sz="1800" dirty="0"/>
              <a:t>Để sao chép tệp vào thư mục khác, em thực hiện như thế nào?</a:t>
            </a:r>
          </a:p>
        </p:txBody>
      </p:sp>
      <p:sp>
        <p:nvSpPr>
          <p:cNvPr id="23" name="Google Shape;284;p3"/>
          <p:cNvSpPr/>
          <p:nvPr/>
        </p:nvSpPr>
        <p:spPr>
          <a:xfrm>
            <a:off x="586096" y="1524399"/>
            <a:ext cx="3650623" cy="1521564"/>
          </a:xfrm>
          <a:prstGeom prst="roundRect">
            <a:avLst>
              <a:gd name="adj" fmla="val 8449"/>
            </a:avLst>
          </a:prstGeom>
          <a:solidFill>
            <a:schemeClr val="accent6"/>
          </a:solidFill>
          <a:ln w="12700">
            <a:solidFill>
              <a:srgbClr val="000000"/>
            </a:solidFill>
          </a:ln>
        </p:spPr>
        <p:txBody>
          <a:bodyPr spcFirstLastPara="1" wrap="square" lIns="68569" tIns="34275" rIns="68569" bIns="34275" anchor="ctr" anchorCtr="0">
            <a:noAutofit/>
          </a:bodyPr>
          <a:lstStyle/>
          <a:p>
            <a:pPr algn="just">
              <a:lnSpc>
                <a:spcPct val="150000"/>
              </a:lnSpc>
            </a:pPr>
            <a:r>
              <a:rPr lang="vi-VN" sz="1600" dirty="0"/>
              <a:t>A. Chọn tệp muốn sao chép → Nhấn Ctrl + V → Mở thư mục muốn sao chép tệp vào → Nhấn Ctrl + C.</a:t>
            </a:r>
          </a:p>
        </p:txBody>
      </p:sp>
      <p:sp>
        <p:nvSpPr>
          <p:cNvPr id="24" name="Google Shape;285;p3"/>
          <p:cNvSpPr/>
          <p:nvPr/>
        </p:nvSpPr>
        <p:spPr>
          <a:xfrm>
            <a:off x="586097" y="3208020"/>
            <a:ext cx="3650623" cy="1521564"/>
          </a:xfrm>
          <a:prstGeom prst="roundRect">
            <a:avLst>
              <a:gd name="adj" fmla="val 8449"/>
            </a:avLst>
          </a:prstGeom>
          <a:solidFill>
            <a:schemeClr val="accent6"/>
          </a:solidFill>
          <a:ln w="12700">
            <a:solidFill>
              <a:srgbClr val="000000"/>
            </a:solidFill>
          </a:ln>
        </p:spPr>
        <p:txBody>
          <a:bodyPr spcFirstLastPara="1" wrap="square" lIns="68569" tIns="34275" rIns="68569" bIns="34275" anchor="ctr" anchorCtr="0">
            <a:noAutofit/>
          </a:bodyPr>
          <a:lstStyle/>
          <a:p>
            <a:pPr algn="just">
              <a:lnSpc>
                <a:spcPct val="150000"/>
              </a:lnSpc>
            </a:pPr>
            <a:r>
              <a:rPr lang="vi-VN" sz="1600" dirty="0"/>
              <a:t>B. Chọn tệp muốn sao chép → Nhấn Ctrl + Z → Mở thư mục muốn sao chép tệp vào → Nhấn Ctrl + V.</a:t>
            </a:r>
          </a:p>
        </p:txBody>
      </p:sp>
      <p:sp>
        <p:nvSpPr>
          <p:cNvPr id="25" name="Google Shape;286;p3"/>
          <p:cNvSpPr/>
          <p:nvPr/>
        </p:nvSpPr>
        <p:spPr>
          <a:xfrm>
            <a:off x="4907281" y="1524399"/>
            <a:ext cx="3650622" cy="1521564"/>
          </a:xfrm>
          <a:prstGeom prst="roundRect">
            <a:avLst>
              <a:gd name="adj" fmla="val 10691"/>
            </a:avLst>
          </a:prstGeom>
          <a:solidFill>
            <a:schemeClr val="accent6"/>
          </a:solidFill>
          <a:ln w="12700">
            <a:solidFill>
              <a:srgbClr val="000000"/>
            </a:solidFill>
          </a:ln>
        </p:spPr>
        <p:txBody>
          <a:bodyPr spcFirstLastPara="1" wrap="square" lIns="68569" tIns="34275" rIns="68569" bIns="34275" anchor="ctr" anchorCtr="0">
            <a:noAutofit/>
          </a:bodyPr>
          <a:lstStyle/>
          <a:p>
            <a:pPr algn="just">
              <a:lnSpc>
                <a:spcPct val="150000"/>
              </a:lnSpc>
            </a:pPr>
            <a:r>
              <a:rPr lang="vi-VN" sz="1600" dirty="0"/>
              <a:t>C. Chọn tệp muốn sao chép → Nhấn Ctrl + C → Mở thư mục muốn sao chép tệp vào → Nhấn Ctrl + V.</a:t>
            </a:r>
          </a:p>
        </p:txBody>
      </p:sp>
      <p:sp>
        <p:nvSpPr>
          <p:cNvPr id="26" name="Google Shape;287;p3"/>
          <p:cNvSpPr/>
          <p:nvPr/>
        </p:nvSpPr>
        <p:spPr>
          <a:xfrm>
            <a:off x="4907281" y="3208020"/>
            <a:ext cx="3650622" cy="1521564"/>
          </a:xfrm>
          <a:prstGeom prst="roundRect">
            <a:avLst>
              <a:gd name="adj" fmla="val 10691"/>
            </a:avLst>
          </a:prstGeom>
          <a:solidFill>
            <a:schemeClr val="accent6"/>
          </a:solidFill>
          <a:ln w="12700">
            <a:solidFill>
              <a:srgbClr val="000000"/>
            </a:solidFill>
          </a:ln>
        </p:spPr>
        <p:txBody>
          <a:bodyPr spcFirstLastPara="1" wrap="square" lIns="68569" tIns="34275" rIns="68569" bIns="34275" anchor="ctr" anchorCtr="0">
            <a:noAutofit/>
          </a:bodyPr>
          <a:lstStyle/>
          <a:p>
            <a:pPr algn="just">
              <a:lnSpc>
                <a:spcPct val="150000"/>
              </a:lnSpc>
            </a:pPr>
            <a:r>
              <a:rPr lang="vi-VN" sz="1600" dirty="0"/>
              <a:t>D. Chọn tệp muốn sao chép → Nhấn Ctrl + A → Mở thư mục muốn sao chép tệp vào → Nhấn Ctrl + C.</a:t>
            </a:r>
          </a:p>
        </p:txBody>
      </p:sp>
      <p:sp>
        <p:nvSpPr>
          <p:cNvPr id="27" name="Google Shape;288;p3"/>
          <p:cNvSpPr/>
          <p:nvPr/>
        </p:nvSpPr>
        <p:spPr>
          <a:xfrm>
            <a:off x="4907280" y="1524399"/>
            <a:ext cx="3648600" cy="1521564"/>
          </a:xfrm>
          <a:prstGeom prst="roundRect">
            <a:avLst>
              <a:gd name="adj" fmla="val 9196"/>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just">
              <a:lnSpc>
                <a:spcPct val="150000"/>
              </a:lnSpc>
            </a:pPr>
            <a:r>
              <a:rPr lang="vi-VN" sz="1600" dirty="0"/>
              <a:t>C. Chọn tệp muốn sao chép → Nhấn Ctrl + C → Mở thư mục muốn sao chép tệp vào → Nhấn Ctrl + V.</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5880" y="4571999"/>
            <a:ext cx="451677" cy="45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953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24"/>
          <p:cNvSpPr/>
          <p:nvPr/>
        </p:nvSpPr>
        <p:spPr>
          <a:xfrm>
            <a:off x="591482" y="953531"/>
            <a:ext cx="7961036" cy="95866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Quan sát cây thư mục bạn An đã tạo để quản lí, lưu trữ tài liệu trong máy tính (Hình 4) và cho biết</a:t>
            </a:r>
            <a:endParaRPr lang="vi-VN" sz="2000" b="1" dirty="0">
              <a:solidFill>
                <a:schemeClr val="accent2">
                  <a:lumMod val="75000"/>
                </a:schemeClr>
              </a:solidFill>
              <a:effectLst/>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596A4D4-CB15-FA26-7275-488A48BA2261}"/>
              </a:ext>
            </a:extLst>
          </p:cNvPr>
          <p:cNvSpPr>
            <a:spLocks noGrp="1"/>
          </p:cNvSpPr>
          <p:nvPr>
            <p:ph type="title"/>
          </p:nvPr>
        </p:nvSpPr>
        <p:spPr>
          <a:xfrm>
            <a:off x="720000" y="254543"/>
            <a:ext cx="7704000" cy="592200"/>
          </a:xfrm>
        </p:spPr>
        <p:txBody>
          <a:bodyPr anchor="ctr"/>
          <a:lstStyle/>
          <a:p>
            <a:r>
              <a:rPr lang="vi-VN" sz="3000" dirty="0"/>
              <a:t>LUYỆN TẬP</a:t>
            </a:r>
          </a:p>
        </p:txBody>
      </p:sp>
      <p:sp>
        <p:nvSpPr>
          <p:cNvPr id="9" name="Rounded Rectangle 50">
            <a:extLst>
              <a:ext uri="{FF2B5EF4-FFF2-40B4-BE49-F238E27FC236}">
                <a16:creationId xmlns:a16="http://schemas.microsoft.com/office/drawing/2014/main" id="{08C679CB-9A2D-21BC-FD98-DA9A3DBD5869}"/>
              </a:ext>
            </a:extLst>
          </p:cNvPr>
          <p:cNvSpPr/>
          <p:nvPr/>
        </p:nvSpPr>
        <p:spPr>
          <a:xfrm>
            <a:off x="581476" y="2076924"/>
            <a:ext cx="5261763" cy="464931"/>
          </a:xfrm>
          <a:prstGeom prst="roundRect">
            <a:avLst/>
          </a:prstGeom>
          <a:solidFill>
            <a:schemeClr val="tx2">
              <a:lumMod val="60000"/>
              <a:lumOff val="4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solidFill>
                  <a:srgbClr val="000000"/>
                </a:solidFill>
                <a:cs typeface="Arial" panose="020B0604020202020204" pitchFamily="34" charset="0"/>
              </a:rPr>
              <a:t>THẢO LUẬN NHÓM</a:t>
            </a:r>
            <a:endParaRPr lang="en-US" sz="2000" b="1" dirty="0">
              <a:solidFill>
                <a:srgbClr val="000000"/>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3C5F9A51-7946-5B1C-E29A-D2D1D2EBDEF9}"/>
              </a:ext>
            </a:extLst>
          </p:cNvPr>
          <p:cNvSpPr/>
          <p:nvPr/>
        </p:nvSpPr>
        <p:spPr>
          <a:xfrm>
            <a:off x="581477" y="2738066"/>
            <a:ext cx="5261764" cy="986487"/>
          </a:xfrm>
          <a:prstGeom prst="roundRect">
            <a:avLst>
              <a:gd name="adj" fmla="val 9297"/>
            </a:avLst>
          </a:prstGeom>
          <a:solidFill>
            <a:schemeClr val="accent6"/>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solidFill>
                  <a:srgbClr val="000000"/>
                </a:solidFill>
              </a:rPr>
              <a:t>Bạn An phân loại tài liệu để quản lí, lưu trữ trên máy tính như thế nào.</a:t>
            </a:r>
          </a:p>
        </p:txBody>
      </p:sp>
      <p:sp>
        <p:nvSpPr>
          <p:cNvPr id="11" name="Rectangle: Rounded Corners 10">
            <a:extLst>
              <a:ext uri="{FF2B5EF4-FFF2-40B4-BE49-F238E27FC236}">
                <a16:creationId xmlns:a16="http://schemas.microsoft.com/office/drawing/2014/main" id="{0F3B2A66-D42E-DE38-09DF-20EAEDA4851D}"/>
              </a:ext>
            </a:extLst>
          </p:cNvPr>
          <p:cNvSpPr/>
          <p:nvPr/>
        </p:nvSpPr>
        <p:spPr>
          <a:xfrm>
            <a:off x="581475" y="3894207"/>
            <a:ext cx="5261764" cy="986488"/>
          </a:xfrm>
          <a:prstGeom prst="roundRect">
            <a:avLst>
              <a:gd name="adj" fmla="val 9297"/>
            </a:avLst>
          </a:prstGeom>
          <a:solidFill>
            <a:schemeClr val="accent6"/>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t>Cấu trúc cây thư mục của bạn An có phù hợp để quản lí, lưu trữ các tệp ở Hình 2 không. Tại sao?</a:t>
            </a:r>
          </a:p>
        </p:txBody>
      </p:sp>
      <p:grpSp>
        <p:nvGrpSpPr>
          <p:cNvPr id="15" name="Group 14">
            <a:extLst>
              <a:ext uri="{FF2B5EF4-FFF2-40B4-BE49-F238E27FC236}">
                <a16:creationId xmlns:a16="http://schemas.microsoft.com/office/drawing/2014/main" id="{2B2C155F-534E-71D2-8A37-B799482FBC81}"/>
              </a:ext>
            </a:extLst>
          </p:cNvPr>
          <p:cNvGrpSpPr/>
          <p:nvPr/>
        </p:nvGrpSpPr>
        <p:grpSpPr>
          <a:xfrm>
            <a:off x="6230562" y="1552272"/>
            <a:ext cx="2454772" cy="3400155"/>
            <a:chOff x="5678184" y="1552272"/>
            <a:chExt cx="2306089" cy="3194211"/>
          </a:xfrm>
        </p:grpSpPr>
        <p:pic>
          <p:nvPicPr>
            <p:cNvPr id="13" name="Picture 12">
              <a:extLst>
                <a:ext uri="{FF2B5EF4-FFF2-40B4-BE49-F238E27FC236}">
                  <a16:creationId xmlns:a16="http://schemas.microsoft.com/office/drawing/2014/main" id="{6E98661A-0776-8E04-51A3-4B363E1245E3}"/>
                </a:ext>
              </a:extLst>
            </p:cNvPr>
            <p:cNvPicPr>
              <a:picLocks noChangeAspect="1"/>
            </p:cNvPicPr>
            <p:nvPr/>
          </p:nvPicPr>
          <p:blipFill>
            <a:blip r:embed="rId3"/>
            <a:stretch>
              <a:fillRect/>
            </a:stretch>
          </p:blipFill>
          <p:spPr>
            <a:xfrm>
              <a:off x="5678184" y="1552272"/>
              <a:ext cx="2286252" cy="2848743"/>
            </a:xfrm>
            <a:prstGeom prst="rect">
              <a:avLst/>
            </a:prstGeom>
            <a:ln>
              <a:solidFill>
                <a:srgbClr val="00B0F0"/>
              </a:solidFill>
            </a:ln>
          </p:spPr>
        </p:pic>
        <p:sp>
          <p:nvSpPr>
            <p:cNvPr id="14" name="TextBox 13">
              <a:extLst>
                <a:ext uri="{FF2B5EF4-FFF2-40B4-BE49-F238E27FC236}">
                  <a16:creationId xmlns:a16="http://schemas.microsoft.com/office/drawing/2014/main" id="{79B419E8-6372-05C2-E522-98158755D5CE}"/>
                </a:ext>
              </a:extLst>
            </p:cNvPr>
            <p:cNvSpPr txBox="1"/>
            <p:nvPr/>
          </p:nvSpPr>
          <p:spPr>
            <a:xfrm>
              <a:off x="5687122" y="4407929"/>
              <a:ext cx="2297151" cy="338554"/>
            </a:xfrm>
            <a:prstGeom prst="rect">
              <a:avLst/>
            </a:prstGeom>
            <a:noFill/>
          </p:spPr>
          <p:txBody>
            <a:bodyPr wrap="square" rtlCol="0" anchor="ctr">
              <a:spAutoFit/>
            </a:bodyPr>
            <a:lstStyle/>
            <a:p>
              <a:pPr algn="ctr"/>
              <a:r>
                <a:rPr lang="vi-VN" sz="1600" i="1"/>
                <a:t>Hình 4. </a:t>
              </a:r>
              <a:r>
                <a:rPr lang="vi-VN" sz="1600" i="1" dirty="0"/>
                <a:t>Cây thư mục</a:t>
              </a:r>
            </a:p>
          </p:txBody>
        </p:sp>
      </p:grpSp>
    </p:spTree>
    <p:extLst>
      <p:ext uri="{BB962C8B-B14F-4D97-AF65-F5344CB8AC3E}">
        <p14:creationId xmlns:p14="http://schemas.microsoft.com/office/powerpoint/2010/main" val="19522397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par>
                          <p:cTn id="24" fill="hold">
                            <p:stCondLst>
                              <p:cond delay="1000"/>
                            </p:stCondLst>
                            <p:childTnLst>
                              <p:par>
                                <p:cTn id="25" presetID="3" presetClass="entr" presetSubtype="1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6"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bwMode="auto">
          <a:xfrm>
            <a:off x="0" y="0"/>
            <a:ext cx="3962400" cy="5140580"/>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5BF066-486E-214E-1857-33E823AD7DA9}"/>
              </a:ext>
            </a:extLst>
          </p:cNvPr>
          <p:cNvSpPr>
            <a:spLocks noGrp="1"/>
          </p:cNvSpPr>
          <p:nvPr>
            <p:ph type="title"/>
          </p:nvPr>
        </p:nvSpPr>
        <p:spPr>
          <a:xfrm>
            <a:off x="4522206" y="651366"/>
            <a:ext cx="3907657" cy="592200"/>
          </a:xfrm>
        </p:spPr>
        <p:txBody>
          <a:bodyPr anchor="ctr"/>
          <a:lstStyle/>
          <a:p>
            <a:r>
              <a:rPr lang="vi-VN" sz="2400" dirty="0">
                <a:solidFill>
                  <a:schemeClr val="tx2">
                    <a:lumMod val="75000"/>
                  </a:schemeClr>
                </a:solidFill>
              </a:rPr>
              <a:t>Sơ đồ cây tham khảo</a:t>
            </a:r>
          </a:p>
        </p:txBody>
      </p:sp>
      <p:grpSp>
        <p:nvGrpSpPr>
          <p:cNvPr id="275" name="Google Shape;275;p37"/>
          <p:cNvGrpSpPr/>
          <p:nvPr/>
        </p:nvGrpSpPr>
        <p:grpSpPr>
          <a:xfrm>
            <a:off x="-215778" y="4873370"/>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Rounded Corners 7">
            <a:extLst>
              <a:ext uri="{FF2B5EF4-FFF2-40B4-BE49-F238E27FC236}">
                <a16:creationId xmlns:a16="http://schemas.microsoft.com/office/drawing/2014/main" id="{DDE238BD-99C9-7EC7-F0B8-37BB8D237DCC}"/>
              </a:ext>
            </a:extLst>
          </p:cNvPr>
          <p:cNvSpPr/>
          <p:nvPr/>
        </p:nvSpPr>
        <p:spPr>
          <a:xfrm>
            <a:off x="4624821" y="1415143"/>
            <a:ext cx="3702426" cy="1781566"/>
          </a:xfrm>
          <a:prstGeom prst="roundRect">
            <a:avLst>
              <a:gd name="adj" fmla="val 9297"/>
            </a:avLst>
          </a:prstGeom>
          <a:solidFill>
            <a:schemeClr val="accent6"/>
          </a:solidFill>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latin typeface="Arial" panose="020B0604020202020204" pitchFamily="34" charset="0"/>
                <a:cs typeface="Arial" panose="020B0604020202020204" pitchFamily="34" charset="0"/>
              </a:rPr>
              <a:t>Em cần tạo cây thư mục có cấu trúc như vậy để dễ dàng tìm kiếm tài liệu khi cần thiết.</a:t>
            </a:r>
          </a:p>
        </p:txBody>
      </p:sp>
      <p:pic>
        <p:nvPicPr>
          <p:cNvPr id="9" name="Picture 6">
            <a:extLst>
              <a:ext uri="{FF2B5EF4-FFF2-40B4-BE49-F238E27FC236}">
                <a16:creationId xmlns:a16="http://schemas.microsoft.com/office/drawing/2014/main" id="{7E327B82-9DB9-9BD7-8F6F-5F076ADE8A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325150" y="3138652"/>
            <a:ext cx="2301767" cy="2232714"/>
          </a:xfrm>
          <a:prstGeom prst="rect">
            <a:avLst/>
          </a:prstGeom>
        </p:spPr>
      </p:pic>
    </p:spTree>
    <p:extLst>
      <p:ext uri="{BB962C8B-B14F-4D97-AF65-F5344CB8AC3E}">
        <p14:creationId xmlns:p14="http://schemas.microsoft.com/office/powerpoint/2010/main" val="35897619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up)">
                                      <p:cBhvr>
                                        <p:cTn id="7" dur="500"/>
                                        <p:tgtEl>
                                          <p:spTgt spid="307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roup 26"/>
          <p:cNvGrpSpPr/>
          <p:nvPr/>
        </p:nvGrpSpPr>
        <p:grpSpPr>
          <a:xfrm>
            <a:off x="595931" y="1315219"/>
            <a:ext cx="5235931" cy="872034"/>
            <a:chOff x="583826" y="2456835"/>
            <a:chExt cx="5111862" cy="872034"/>
          </a:xfrm>
        </p:grpSpPr>
        <p:sp>
          <p:nvSpPr>
            <p:cNvPr id="28" name="TextBox 27"/>
            <p:cNvSpPr txBox="1"/>
            <p:nvPr/>
          </p:nvSpPr>
          <p:spPr>
            <a:xfrm>
              <a:off x="583826" y="2456835"/>
              <a:ext cx="5111862" cy="872034"/>
            </a:xfrm>
            <a:prstGeom prst="rect">
              <a:avLst/>
            </a:prstGeom>
            <a:noFill/>
          </p:spPr>
          <p:txBody>
            <a:bodyPr wrap="square" rtlCol="0">
              <a:spAutoFit/>
            </a:bodyPr>
            <a:lstStyle/>
            <a:p>
              <a:pPr algn="just">
                <a:lnSpc>
                  <a:spcPct val="150000"/>
                </a:lnSpc>
              </a:pPr>
              <a:r>
                <a:rPr lang="vi-VN" sz="1800" dirty="0">
                  <a:effectLst/>
                  <a:latin typeface="Arial" panose="020B0604020202020204" pitchFamily="34" charset="0"/>
                  <a:ea typeface="Calibri" panose="020F0502020204030204" pitchFamily="34" charset="0"/>
                  <a:cs typeface="Arial" panose="020B0604020202020204" pitchFamily="34" charset="0"/>
                </a:rPr>
                <a:t>     Cách bạn An đã phân loại, lưu trữ tài liệu tương ứng cấu trúc cây thư mục trên máy tính</a:t>
              </a:r>
              <a:endParaRPr lang="vi-VN" sz="1800" dirty="0">
                <a:effectLst/>
                <a:latin typeface="Arial" panose="020B0604020202020204" pitchFamily="34" charset="0"/>
                <a:cs typeface="Arial" panose="020B0604020202020204" pitchFamily="34" charset="0"/>
              </a:endParaRPr>
            </a:p>
          </p:txBody>
        </p:sp>
        <p:pic>
          <p:nvPicPr>
            <p:cNvPr id="29"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6596A4D4-CB15-FA26-7275-488A48BA2261}"/>
              </a:ext>
            </a:extLst>
          </p:cNvPr>
          <p:cNvSpPr>
            <a:spLocks noGrp="1"/>
          </p:cNvSpPr>
          <p:nvPr>
            <p:ph type="title"/>
          </p:nvPr>
        </p:nvSpPr>
        <p:spPr>
          <a:xfrm>
            <a:off x="720000" y="254543"/>
            <a:ext cx="7704000" cy="592200"/>
          </a:xfrm>
        </p:spPr>
        <p:txBody>
          <a:bodyPr anchor="ctr"/>
          <a:lstStyle/>
          <a:p>
            <a:r>
              <a:rPr lang="vi-VN" sz="3000" dirty="0"/>
              <a:t>LUYỆN TẬP</a:t>
            </a:r>
          </a:p>
        </p:txBody>
      </p:sp>
      <p:grpSp>
        <p:nvGrpSpPr>
          <p:cNvPr id="3" name="Group 2">
            <a:extLst>
              <a:ext uri="{FF2B5EF4-FFF2-40B4-BE49-F238E27FC236}">
                <a16:creationId xmlns:a16="http://schemas.microsoft.com/office/drawing/2014/main" id="{271B3A00-78B3-6D5D-C480-6C2B07C6B440}"/>
              </a:ext>
            </a:extLst>
          </p:cNvPr>
          <p:cNvGrpSpPr/>
          <p:nvPr/>
        </p:nvGrpSpPr>
        <p:grpSpPr>
          <a:xfrm>
            <a:off x="6114413" y="1254328"/>
            <a:ext cx="2454772" cy="3400155"/>
            <a:chOff x="5678184" y="1552272"/>
            <a:chExt cx="2306089" cy="3194211"/>
          </a:xfrm>
        </p:grpSpPr>
        <p:pic>
          <p:nvPicPr>
            <p:cNvPr id="4" name="Picture 3">
              <a:extLst>
                <a:ext uri="{FF2B5EF4-FFF2-40B4-BE49-F238E27FC236}">
                  <a16:creationId xmlns:a16="http://schemas.microsoft.com/office/drawing/2014/main" id="{9D6C2861-FC10-121A-20DE-089AE1757A62}"/>
                </a:ext>
              </a:extLst>
            </p:cNvPr>
            <p:cNvPicPr>
              <a:picLocks noChangeAspect="1"/>
            </p:cNvPicPr>
            <p:nvPr/>
          </p:nvPicPr>
          <p:blipFill>
            <a:blip r:embed="rId4"/>
            <a:stretch>
              <a:fillRect/>
            </a:stretch>
          </p:blipFill>
          <p:spPr>
            <a:xfrm>
              <a:off x="5678184" y="1552272"/>
              <a:ext cx="2286252" cy="2848743"/>
            </a:xfrm>
            <a:prstGeom prst="rect">
              <a:avLst/>
            </a:prstGeom>
            <a:ln>
              <a:solidFill>
                <a:srgbClr val="00B0F0"/>
              </a:solidFill>
            </a:ln>
          </p:spPr>
        </p:pic>
        <p:sp>
          <p:nvSpPr>
            <p:cNvPr id="5" name="TextBox 4">
              <a:extLst>
                <a:ext uri="{FF2B5EF4-FFF2-40B4-BE49-F238E27FC236}">
                  <a16:creationId xmlns:a16="http://schemas.microsoft.com/office/drawing/2014/main" id="{EDEC2513-B695-D87B-2C72-6C474C9DF1B7}"/>
                </a:ext>
              </a:extLst>
            </p:cNvPr>
            <p:cNvSpPr txBox="1"/>
            <p:nvPr/>
          </p:nvSpPr>
          <p:spPr>
            <a:xfrm>
              <a:off x="5687122" y="4407929"/>
              <a:ext cx="2297151" cy="338554"/>
            </a:xfrm>
            <a:prstGeom prst="rect">
              <a:avLst/>
            </a:prstGeom>
            <a:noFill/>
          </p:spPr>
          <p:txBody>
            <a:bodyPr wrap="square" rtlCol="0" anchor="ctr">
              <a:spAutoFit/>
            </a:bodyPr>
            <a:lstStyle/>
            <a:p>
              <a:pPr algn="ctr"/>
              <a:r>
                <a:rPr lang="vi-VN" sz="1600" i="1"/>
                <a:t>Hình 4. </a:t>
              </a:r>
              <a:r>
                <a:rPr lang="vi-VN" sz="1600" i="1" dirty="0"/>
                <a:t>Cây thư mục</a:t>
              </a:r>
            </a:p>
          </p:txBody>
        </p:sp>
      </p:grpSp>
      <p:sp>
        <p:nvSpPr>
          <p:cNvPr id="8" name="Rectangle: Rounded Corners 7">
            <a:extLst>
              <a:ext uri="{FF2B5EF4-FFF2-40B4-BE49-F238E27FC236}">
                <a16:creationId xmlns:a16="http://schemas.microsoft.com/office/drawing/2014/main" id="{0C6BF290-D218-2419-0860-748DDF9AAF50}"/>
              </a:ext>
            </a:extLst>
          </p:cNvPr>
          <p:cNvSpPr/>
          <p:nvPr/>
        </p:nvSpPr>
        <p:spPr>
          <a:xfrm>
            <a:off x="595931" y="2426914"/>
            <a:ext cx="1848716" cy="2105790"/>
          </a:xfrm>
          <a:prstGeom prst="roundRect">
            <a:avLst>
              <a:gd name="adj" fmla="val 10498"/>
            </a:avLst>
          </a:prstGeom>
          <a:solidFill>
            <a:schemeClr val="accent6"/>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lvl="0" algn="just">
              <a:lnSpc>
                <a:spcPct val="150000"/>
              </a:lnSpc>
            </a:pPr>
            <a:r>
              <a:rPr lang="vi-VN" sz="1800" dirty="0">
                <a:solidFill>
                  <a:srgbClr val="000000"/>
                </a:solidFill>
              </a:rPr>
              <a:t>Trong thư mục Lớp 5 có hai thư mục: Giải trí, Học tập.</a:t>
            </a:r>
          </a:p>
        </p:txBody>
      </p:sp>
      <p:sp>
        <p:nvSpPr>
          <p:cNvPr id="9" name="Rectangle: Rounded Corners 8">
            <a:extLst>
              <a:ext uri="{FF2B5EF4-FFF2-40B4-BE49-F238E27FC236}">
                <a16:creationId xmlns:a16="http://schemas.microsoft.com/office/drawing/2014/main" id="{AF651345-3E76-5666-CC45-6AE33B794FE1}"/>
              </a:ext>
            </a:extLst>
          </p:cNvPr>
          <p:cNvSpPr/>
          <p:nvPr/>
        </p:nvSpPr>
        <p:spPr>
          <a:xfrm>
            <a:off x="2653762" y="2426914"/>
            <a:ext cx="3178099" cy="2105790"/>
          </a:xfrm>
          <a:prstGeom prst="roundRect">
            <a:avLst>
              <a:gd name="adj" fmla="val 10498"/>
            </a:avLst>
          </a:prstGeom>
          <a:solidFill>
            <a:schemeClr val="accent6"/>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t>Trong thư mục Giải trí có bốn thư mục: Động vật, Phim hoạt hình, Truyện cổ tích, Truyện tranh.</a:t>
            </a:r>
          </a:p>
        </p:txBody>
      </p:sp>
    </p:spTree>
    <p:extLst>
      <p:ext uri="{BB962C8B-B14F-4D97-AF65-F5344CB8AC3E}">
        <p14:creationId xmlns:p14="http://schemas.microsoft.com/office/powerpoint/2010/main" val="20385950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roup 26"/>
          <p:cNvGrpSpPr/>
          <p:nvPr/>
        </p:nvGrpSpPr>
        <p:grpSpPr>
          <a:xfrm>
            <a:off x="595931" y="1315219"/>
            <a:ext cx="5235931" cy="872034"/>
            <a:chOff x="583826" y="2456835"/>
            <a:chExt cx="5111862" cy="872034"/>
          </a:xfrm>
        </p:grpSpPr>
        <p:sp>
          <p:nvSpPr>
            <p:cNvPr id="28" name="TextBox 27"/>
            <p:cNvSpPr txBox="1"/>
            <p:nvPr/>
          </p:nvSpPr>
          <p:spPr>
            <a:xfrm>
              <a:off x="583826" y="2456835"/>
              <a:ext cx="5111862" cy="872034"/>
            </a:xfrm>
            <a:prstGeom prst="rect">
              <a:avLst/>
            </a:prstGeom>
            <a:noFill/>
          </p:spPr>
          <p:txBody>
            <a:bodyPr wrap="square" rtlCol="0">
              <a:spAutoFit/>
            </a:bodyPr>
            <a:lstStyle/>
            <a:p>
              <a:pPr algn="just">
                <a:lnSpc>
                  <a:spcPct val="150000"/>
                </a:lnSpc>
              </a:pPr>
              <a:r>
                <a:rPr lang="vi-VN" sz="1800" dirty="0">
                  <a:effectLst/>
                  <a:latin typeface="Arial" panose="020B0604020202020204" pitchFamily="34" charset="0"/>
                  <a:ea typeface="Calibri" panose="020F0502020204030204" pitchFamily="34" charset="0"/>
                  <a:cs typeface="Arial" panose="020B0604020202020204" pitchFamily="34" charset="0"/>
                </a:rPr>
                <a:t>     Cách bạn An đã phân loại, lưu trữ tài liệu tương ứng cấu trúc cây thư mục trên máy tính</a:t>
              </a:r>
              <a:endParaRPr lang="vi-VN" sz="1800" dirty="0">
                <a:effectLst/>
                <a:latin typeface="Arial" panose="020B0604020202020204" pitchFamily="34" charset="0"/>
                <a:cs typeface="Arial" panose="020B0604020202020204" pitchFamily="34" charset="0"/>
              </a:endParaRPr>
            </a:p>
          </p:txBody>
        </p:sp>
        <p:pic>
          <p:nvPicPr>
            <p:cNvPr id="29"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6596A4D4-CB15-FA26-7275-488A48BA2261}"/>
              </a:ext>
            </a:extLst>
          </p:cNvPr>
          <p:cNvSpPr>
            <a:spLocks noGrp="1"/>
          </p:cNvSpPr>
          <p:nvPr>
            <p:ph type="title"/>
          </p:nvPr>
        </p:nvSpPr>
        <p:spPr>
          <a:xfrm>
            <a:off x="720000" y="254543"/>
            <a:ext cx="7704000" cy="592200"/>
          </a:xfrm>
        </p:spPr>
        <p:txBody>
          <a:bodyPr anchor="ctr"/>
          <a:lstStyle/>
          <a:p>
            <a:r>
              <a:rPr lang="vi-VN" sz="3000" dirty="0"/>
              <a:t>LUYỆN TẬP</a:t>
            </a:r>
          </a:p>
        </p:txBody>
      </p:sp>
      <p:grpSp>
        <p:nvGrpSpPr>
          <p:cNvPr id="3" name="Group 2">
            <a:extLst>
              <a:ext uri="{FF2B5EF4-FFF2-40B4-BE49-F238E27FC236}">
                <a16:creationId xmlns:a16="http://schemas.microsoft.com/office/drawing/2014/main" id="{271B3A00-78B3-6D5D-C480-6C2B07C6B440}"/>
              </a:ext>
            </a:extLst>
          </p:cNvPr>
          <p:cNvGrpSpPr/>
          <p:nvPr/>
        </p:nvGrpSpPr>
        <p:grpSpPr>
          <a:xfrm>
            <a:off x="6114413" y="1254328"/>
            <a:ext cx="2454772" cy="3400155"/>
            <a:chOff x="5678184" y="1552272"/>
            <a:chExt cx="2306089" cy="3194211"/>
          </a:xfrm>
        </p:grpSpPr>
        <p:pic>
          <p:nvPicPr>
            <p:cNvPr id="4" name="Picture 3">
              <a:extLst>
                <a:ext uri="{FF2B5EF4-FFF2-40B4-BE49-F238E27FC236}">
                  <a16:creationId xmlns:a16="http://schemas.microsoft.com/office/drawing/2014/main" id="{9D6C2861-FC10-121A-20DE-089AE1757A62}"/>
                </a:ext>
              </a:extLst>
            </p:cNvPr>
            <p:cNvPicPr>
              <a:picLocks noChangeAspect="1"/>
            </p:cNvPicPr>
            <p:nvPr/>
          </p:nvPicPr>
          <p:blipFill>
            <a:blip r:embed="rId4"/>
            <a:stretch>
              <a:fillRect/>
            </a:stretch>
          </p:blipFill>
          <p:spPr>
            <a:xfrm>
              <a:off x="5678184" y="1552272"/>
              <a:ext cx="2286252" cy="2848743"/>
            </a:xfrm>
            <a:prstGeom prst="rect">
              <a:avLst/>
            </a:prstGeom>
            <a:ln>
              <a:solidFill>
                <a:srgbClr val="00B0F0"/>
              </a:solidFill>
            </a:ln>
          </p:spPr>
        </p:pic>
        <p:sp>
          <p:nvSpPr>
            <p:cNvPr id="5" name="TextBox 4">
              <a:extLst>
                <a:ext uri="{FF2B5EF4-FFF2-40B4-BE49-F238E27FC236}">
                  <a16:creationId xmlns:a16="http://schemas.microsoft.com/office/drawing/2014/main" id="{EDEC2513-B695-D87B-2C72-6C474C9DF1B7}"/>
                </a:ext>
              </a:extLst>
            </p:cNvPr>
            <p:cNvSpPr txBox="1"/>
            <p:nvPr/>
          </p:nvSpPr>
          <p:spPr>
            <a:xfrm>
              <a:off x="5687122" y="4407929"/>
              <a:ext cx="2297151" cy="338554"/>
            </a:xfrm>
            <a:prstGeom prst="rect">
              <a:avLst/>
            </a:prstGeom>
            <a:noFill/>
          </p:spPr>
          <p:txBody>
            <a:bodyPr wrap="square" rtlCol="0" anchor="ctr">
              <a:spAutoFit/>
            </a:bodyPr>
            <a:lstStyle/>
            <a:p>
              <a:pPr algn="ctr"/>
              <a:r>
                <a:rPr lang="vi-VN" sz="1600" i="1"/>
                <a:t>Hình 4. </a:t>
              </a:r>
              <a:r>
                <a:rPr lang="vi-VN" sz="1600" i="1" dirty="0"/>
                <a:t>Cây thư mục</a:t>
              </a:r>
            </a:p>
          </p:txBody>
        </p:sp>
      </p:grpSp>
      <p:sp>
        <p:nvSpPr>
          <p:cNvPr id="8" name="Rectangle: Rounded Corners 7">
            <a:extLst>
              <a:ext uri="{FF2B5EF4-FFF2-40B4-BE49-F238E27FC236}">
                <a16:creationId xmlns:a16="http://schemas.microsoft.com/office/drawing/2014/main" id="{0C6BF290-D218-2419-0860-748DDF9AAF50}"/>
              </a:ext>
            </a:extLst>
          </p:cNvPr>
          <p:cNvSpPr/>
          <p:nvPr/>
        </p:nvSpPr>
        <p:spPr>
          <a:xfrm>
            <a:off x="595930" y="2426914"/>
            <a:ext cx="2682755" cy="2105790"/>
          </a:xfrm>
          <a:prstGeom prst="roundRect">
            <a:avLst>
              <a:gd name="adj" fmla="val 10498"/>
            </a:avLst>
          </a:prstGeom>
          <a:solidFill>
            <a:schemeClr val="accent6"/>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solidFill>
                  <a:srgbClr val="000000"/>
                </a:solidFill>
                <a:latin typeface="Arial" panose="020B0604020202020204" pitchFamily="34" charset="0"/>
                <a:cs typeface="Arial" panose="020B0604020202020204" pitchFamily="34" charset="0"/>
              </a:rPr>
              <a:t>Trong thư mục Truyện cổ tích có hai thư mục: Nước ngoài, Việt Nam.</a:t>
            </a:r>
          </a:p>
        </p:txBody>
      </p:sp>
      <p:sp>
        <p:nvSpPr>
          <p:cNvPr id="9" name="Rectangle: Rounded Corners 8">
            <a:extLst>
              <a:ext uri="{FF2B5EF4-FFF2-40B4-BE49-F238E27FC236}">
                <a16:creationId xmlns:a16="http://schemas.microsoft.com/office/drawing/2014/main" id="{AF651345-3E76-5666-CC45-6AE33B794FE1}"/>
              </a:ext>
            </a:extLst>
          </p:cNvPr>
          <p:cNvSpPr/>
          <p:nvPr/>
        </p:nvSpPr>
        <p:spPr>
          <a:xfrm>
            <a:off x="3508917" y="2426914"/>
            <a:ext cx="2322944" cy="2105790"/>
          </a:xfrm>
          <a:prstGeom prst="roundRect">
            <a:avLst>
              <a:gd name="adj" fmla="val 10498"/>
            </a:avLst>
          </a:prstGeom>
          <a:solidFill>
            <a:schemeClr val="accent6"/>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lvl="0" algn="just">
              <a:lnSpc>
                <a:spcPct val="150000"/>
              </a:lnSpc>
            </a:pPr>
            <a:r>
              <a:rPr lang="vi-VN" sz="1800" dirty="0">
                <a:solidFill>
                  <a:srgbClr val="000000"/>
                </a:solidFill>
                <a:latin typeface="Arial" panose="020B0604020202020204" pitchFamily="34" charset="0"/>
                <a:cs typeface="Arial" panose="020B0604020202020204" pitchFamily="34" charset="0"/>
              </a:rPr>
              <a:t>Trong thư mục Học tập có ba thư mục: Tiếng Việt, Tin học, Toán.</a:t>
            </a:r>
          </a:p>
        </p:txBody>
      </p:sp>
    </p:spTree>
    <p:extLst>
      <p:ext uri="{BB962C8B-B14F-4D97-AF65-F5344CB8AC3E}">
        <p14:creationId xmlns:p14="http://schemas.microsoft.com/office/powerpoint/2010/main" val="9387507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roup 26"/>
          <p:cNvGrpSpPr/>
          <p:nvPr/>
        </p:nvGrpSpPr>
        <p:grpSpPr>
          <a:xfrm>
            <a:off x="811522" y="1551746"/>
            <a:ext cx="4719484" cy="2805320"/>
            <a:chOff x="583827" y="2456835"/>
            <a:chExt cx="4607653" cy="2805320"/>
          </a:xfrm>
        </p:grpSpPr>
        <p:sp>
          <p:nvSpPr>
            <p:cNvPr id="28" name="TextBox 27"/>
            <p:cNvSpPr txBox="1"/>
            <p:nvPr/>
          </p:nvSpPr>
          <p:spPr>
            <a:xfrm>
              <a:off x="583827" y="2456835"/>
              <a:ext cx="4607653" cy="2805320"/>
            </a:xfrm>
            <a:prstGeom prst="rect">
              <a:avLst/>
            </a:prstGeom>
            <a:noFill/>
          </p:spPr>
          <p:txBody>
            <a:bodyPr wrap="square" rtlCol="0">
              <a:spAutoFit/>
            </a:bodyPr>
            <a:lstStyle/>
            <a:p>
              <a:pPr algn="just">
                <a:lnSpc>
                  <a:spcPct val="150000"/>
                </a:lnSpc>
              </a:pPr>
              <a:r>
                <a:rPr lang="vi-VN" sz="2000" dirty="0">
                  <a:effectLst/>
                  <a:latin typeface="Arial" panose="020B0604020202020204" pitchFamily="34" charset="0"/>
                  <a:ea typeface="Calibri" panose="020F0502020204030204" pitchFamily="34" charset="0"/>
                  <a:cs typeface="Arial" panose="020B0604020202020204" pitchFamily="34" charset="0"/>
                </a:rPr>
                <a:t>     Cấu trúc cây thư mục ở Hình 4 trong SGK không hợp lí để quản li, lưu trữ trừ các các tệp tệp ở Hình 2 trong SGK vì thừa các thư mục Động vật, Truyện tranh (trong thư mục Giải trí), Nước ngoài (trong thư mục Truyện cổ tích).</a:t>
              </a:r>
              <a:endParaRPr lang="vi-VN" sz="2000" dirty="0">
                <a:effectLst/>
                <a:latin typeface="Arial" panose="020B0604020202020204" pitchFamily="34" charset="0"/>
                <a:cs typeface="Arial" panose="020B0604020202020204" pitchFamily="34" charset="0"/>
              </a:endParaRPr>
            </a:p>
          </p:txBody>
        </p:sp>
        <p:pic>
          <p:nvPicPr>
            <p:cNvPr id="29"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6596A4D4-CB15-FA26-7275-488A48BA2261}"/>
              </a:ext>
            </a:extLst>
          </p:cNvPr>
          <p:cNvSpPr>
            <a:spLocks noGrp="1"/>
          </p:cNvSpPr>
          <p:nvPr>
            <p:ph type="title"/>
          </p:nvPr>
        </p:nvSpPr>
        <p:spPr>
          <a:xfrm>
            <a:off x="720000" y="254543"/>
            <a:ext cx="7704000" cy="592200"/>
          </a:xfrm>
        </p:spPr>
        <p:txBody>
          <a:bodyPr anchor="ctr"/>
          <a:lstStyle/>
          <a:p>
            <a:r>
              <a:rPr lang="vi-VN" sz="3000" dirty="0"/>
              <a:t>LUYỆN TẬP</a:t>
            </a:r>
          </a:p>
        </p:txBody>
      </p:sp>
      <p:grpSp>
        <p:nvGrpSpPr>
          <p:cNvPr id="3" name="Group 2">
            <a:extLst>
              <a:ext uri="{FF2B5EF4-FFF2-40B4-BE49-F238E27FC236}">
                <a16:creationId xmlns:a16="http://schemas.microsoft.com/office/drawing/2014/main" id="{271B3A00-78B3-6D5D-C480-6C2B07C6B440}"/>
              </a:ext>
            </a:extLst>
          </p:cNvPr>
          <p:cNvGrpSpPr/>
          <p:nvPr/>
        </p:nvGrpSpPr>
        <p:grpSpPr>
          <a:xfrm>
            <a:off x="5898822" y="1254328"/>
            <a:ext cx="2454772" cy="3400155"/>
            <a:chOff x="5678184" y="1552272"/>
            <a:chExt cx="2306089" cy="3194211"/>
          </a:xfrm>
        </p:grpSpPr>
        <p:pic>
          <p:nvPicPr>
            <p:cNvPr id="4" name="Picture 3">
              <a:extLst>
                <a:ext uri="{FF2B5EF4-FFF2-40B4-BE49-F238E27FC236}">
                  <a16:creationId xmlns:a16="http://schemas.microsoft.com/office/drawing/2014/main" id="{9D6C2861-FC10-121A-20DE-089AE1757A62}"/>
                </a:ext>
              </a:extLst>
            </p:cNvPr>
            <p:cNvPicPr>
              <a:picLocks noChangeAspect="1"/>
            </p:cNvPicPr>
            <p:nvPr/>
          </p:nvPicPr>
          <p:blipFill>
            <a:blip r:embed="rId4"/>
            <a:stretch>
              <a:fillRect/>
            </a:stretch>
          </p:blipFill>
          <p:spPr>
            <a:xfrm>
              <a:off x="5678184" y="1552272"/>
              <a:ext cx="2286252" cy="2848743"/>
            </a:xfrm>
            <a:prstGeom prst="rect">
              <a:avLst/>
            </a:prstGeom>
            <a:ln>
              <a:solidFill>
                <a:srgbClr val="00B0F0"/>
              </a:solidFill>
            </a:ln>
          </p:spPr>
        </p:pic>
        <p:sp>
          <p:nvSpPr>
            <p:cNvPr id="5" name="TextBox 4">
              <a:extLst>
                <a:ext uri="{FF2B5EF4-FFF2-40B4-BE49-F238E27FC236}">
                  <a16:creationId xmlns:a16="http://schemas.microsoft.com/office/drawing/2014/main" id="{EDEC2513-B695-D87B-2C72-6C474C9DF1B7}"/>
                </a:ext>
              </a:extLst>
            </p:cNvPr>
            <p:cNvSpPr txBox="1"/>
            <p:nvPr/>
          </p:nvSpPr>
          <p:spPr>
            <a:xfrm>
              <a:off x="5687122" y="4407929"/>
              <a:ext cx="2297151" cy="338554"/>
            </a:xfrm>
            <a:prstGeom prst="rect">
              <a:avLst/>
            </a:prstGeom>
            <a:noFill/>
          </p:spPr>
          <p:txBody>
            <a:bodyPr wrap="square" rtlCol="0" anchor="ctr">
              <a:spAutoFit/>
            </a:bodyPr>
            <a:lstStyle/>
            <a:p>
              <a:pPr algn="ctr"/>
              <a:r>
                <a:rPr lang="vi-VN" sz="1600" i="1"/>
                <a:t>Hình 4. </a:t>
              </a:r>
              <a:r>
                <a:rPr lang="vi-VN" sz="1600" i="1" dirty="0"/>
                <a:t>Cây thư mục</a:t>
              </a:r>
            </a:p>
          </p:txBody>
        </p:sp>
      </p:grpSp>
    </p:spTree>
    <p:extLst>
      <p:ext uri="{BB962C8B-B14F-4D97-AF65-F5344CB8AC3E}">
        <p14:creationId xmlns:p14="http://schemas.microsoft.com/office/powerpoint/2010/main" val="160687116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9" name="Group 8">
            <a:extLst>
              <a:ext uri="{FF2B5EF4-FFF2-40B4-BE49-F238E27FC236}">
                <a16:creationId xmlns:a16="http://schemas.microsoft.com/office/drawing/2014/main" id="{CB119301-6F57-9AD2-3B19-8A2456CA0004}"/>
              </a:ext>
            </a:extLst>
          </p:cNvPr>
          <p:cNvGrpSpPr/>
          <p:nvPr/>
        </p:nvGrpSpPr>
        <p:grpSpPr>
          <a:xfrm>
            <a:off x="775825" y="1240271"/>
            <a:ext cx="7473932" cy="488207"/>
            <a:chOff x="1416423" y="1208215"/>
            <a:chExt cx="7473932" cy="488207"/>
          </a:xfrm>
        </p:grpSpPr>
        <p:grpSp>
          <p:nvGrpSpPr>
            <p:cNvPr id="481" name="Google Shape;481;p11"/>
            <p:cNvGrpSpPr/>
            <p:nvPr/>
          </p:nvGrpSpPr>
          <p:grpSpPr>
            <a:xfrm>
              <a:off x="1416423" y="1208215"/>
              <a:ext cx="7473932" cy="488207"/>
              <a:chOff x="539432" y="1410963"/>
              <a:chExt cx="6563849" cy="488207"/>
            </a:xfrm>
          </p:grpSpPr>
          <p:sp>
            <p:nvSpPr>
              <p:cNvPr id="482" name="Google Shape;482;p11"/>
              <p:cNvSpPr/>
              <p:nvPr/>
            </p:nvSpPr>
            <p:spPr>
              <a:xfrm>
                <a:off x="773657" y="1410963"/>
                <a:ext cx="6329624" cy="48820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algn="r">
                  <a:lnSpc>
                    <a:spcPct val="107000"/>
                  </a:lnSpc>
                </a:pPr>
                <a:endParaRPr lang="vi-VN" sz="2000" dirty="0">
                  <a:effectLst/>
                  <a:latin typeface="Arial" panose="020B0604020202020204" pitchFamily="34" charset="0"/>
                  <a:cs typeface="Arial" panose="020B0604020202020204" pitchFamily="34" charset="0"/>
                </a:endParaRPr>
              </a:p>
            </p:txBody>
          </p:sp>
          <p:sp>
            <p:nvSpPr>
              <p:cNvPr id="483" name="Google Shape;483;p11"/>
              <p:cNvSpPr/>
              <p:nvPr/>
            </p:nvSpPr>
            <p:spPr>
              <a:xfrm>
                <a:off x="539432" y="1410963"/>
                <a:ext cx="468449"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A</a:t>
                </a:r>
                <a:endParaRPr sz="2000" b="0" i="0" u="none" strike="noStrike" cap="none" dirty="0">
                  <a:solidFill>
                    <a:srgbClr val="000000"/>
                  </a:solidFill>
                  <a:latin typeface="Arial"/>
                  <a:ea typeface="Arial"/>
                  <a:cs typeface="Arial"/>
                  <a:sym typeface="Arial"/>
                </a:endParaRPr>
              </a:p>
            </p:txBody>
          </p:sp>
        </p:grpSp>
        <p:sp>
          <p:nvSpPr>
            <p:cNvPr id="3" name="TextBox 2">
              <a:extLst>
                <a:ext uri="{FF2B5EF4-FFF2-40B4-BE49-F238E27FC236}">
                  <a16:creationId xmlns:a16="http://schemas.microsoft.com/office/drawing/2014/main" id="{2038CF5F-698D-A6A2-FEC9-0443227D4A83}"/>
                </a:ext>
              </a:extLst>
            </p:cNvPr>
            <p:cNvSpPr txBox="1"/>
            <p:nvPr/>
          </p:nvSpPr>
          <p:spPr>
            <a:xfrm>
              <a:off x="2181559" y="1274098"/>
              <a:ext cx="6294120" cy="367216"/>
            </a:xfrm>
            <a:prstGeom prst="rect">
              <a:avLst/>
            </a:prstGeom>
            <a:noFill/>
          </p:spPr>
          <p:txBody>
            <a:bodyPr wrap="square">
              <a:spAutoFit/>
            </a:bodyPr>
            <a:lstStyle/>
            <a:p>
              <a:pPr>
                <a:lnSpc>
                  <a:spcPct val="107000"/>
                </a:lnSpc>
              </a:pPr>
              <a:r>
                <a:rPr lang="vi-VN" sz="1800" dirty="0">
                  <a:effectLst/>
                  <a:latin typeface="Arial" panose="020B0604020202020204" pitchFamily="34" charset="0"/>
                  <a:ea typeface="Calibri" panose="020F0502020204030204" pitchFamily="34" charset="0"/>
                  <a:cs typeface="Arial" panose="020B0604020202020204" pitchFamily="34" charset="0"/>
                </a:rPr>
                <a:t>Gõ từ khoá vào ô tìm kiếm.</a:t>
              </a:r>
              <a:endParaRPr lang="vi-VN" sz="1800" dirty="0">
                <a:effectLst/>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46719112-E741-C497-71E1-902C24296968}"/>
              </a:ext>
            </a:extLst>
          </p:cNvPr>
          <p:cNvGrpSpPr/>
          <p:nvPr/>
        </p:nvGrpSpPr>
        <p:grpSpPr>
          <a:xfrm>
            <a:off x="779135" y="1852083"/>
            <a:ext cx="7473931" cy="488207"/>
            <a:chOff x="1416423" y="2049212"/>
            <a:chExt cx="7473931" cy="488207"/>
          </a:xfrm>
        </p:grpSpPr>
        <p:grpSp>
          <p:nvGrpSpPr>
            <p:cNvPr id="484" name="Google Shape;484;p11"/>
            <p:cNvGrpSpPr/>
            <p:nvPr/>
          </p:nvGrpSpPr>
          <p:grpSpPr>
            <a:xfrm>
              <a:off x="1416423" y="2049212"/>
              <a:ext cx="7473931" cy="488207"/>
              <a:chOff x="543935" y="1410963"/>
              <a:chExt cx="7473931" cy="488207"/>
            </a:xfrm>
          </p:grpSpPr>
          <p:sp>
            <p:nvSpPr>
              <p:cNvPr id="485" name="Google Shape;485;p11"/>
              <p:cNvSpPr/>
              <p:nvPr/>
            </p:nvSpPr>
            <p:spPr>
              <a:xfrm>
                <a:off x="773657" y="1410963"/>
                <a:ext cx="7244209" cy="48820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algn="ctr"/>
                <a:endParaRPr lang="vi-VN" sz="2000" dirty="0">
                  <a:effectLst/>
                  <a:latin typeface="Arial" panose="020B0604020202020204" pitchFamily="34" charset="0"/>
                  <a:cs typeface="Arial" panose="020B0604020202020204" pitchFamily="34" charset="0"/>
                </a:endParaRPr>
              </a:p>
            </p:txBody>
          </p:sp>
          <p:sp>
            <p:nvSpPr>
              <p:cNvPr id="486" name="Google Shape;486;p11"/>
              <p:cNvSpPr/>
              <p:nvPr/>
            </p:nvSpPr>
            <p:spPr>
              <a:xfrm>
                <a:off x="543935" y="1410963"/>
                <a:ext cx="533400"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B</a:t>
                </a:r>
                <a:endParaRPr sz="2000" b="0" i="0" u="none" strike="noStrike" cap="none" dirty="0">
                  <a:solidFill>
                    <a:srgbClr val="000000"/>
                  </a:solidFill>
                  <a:latin typeface="Arial"/>
                  <a:ea typeface="Arial"/>
                  <a:cs typeface="Arial"/>
                  <a:sym typeface="Arial"/>
                </a:endParaRPr>
              </a:p>
            </p:txBody>
          </p:sp>
        </p:grpSp>
        <p:sp>
          <p:nvSpPr>
            <p:cNvPr id="5" name="TextBox 4">
              <a:extLst>
                <a:ext uri="{FF2B5EF4-FFF2-40B4-BE49-F238E27FC236}">
                  <a16:creationId xmlns:a16="http://schemas.microsoft.com/office/drawing/2014/main" id="{FB1D5367-CDC4-FD97-45A8-50250212FF26}"/>
                </a:ext>
              </a:extLst>
            </p:cNvPr>
            <p:cNvSpPr txBox="1"/>
            <p:nvPr/>
          </p:nvSpPr>
          <p:spPr>
            <a:xfrm>
              <a:off x="2179545" y="2109707"/>
              <a:ext cx="5318760" cy="367216"/>
            </a:xfrm>
            <a:prstGeom prst="rect">
              <a:avLst/>
            </a:prstGeom>
            <a:noFill/>
          </p:spPr>
          <p:txBody>
            <a:bodyPr wrap="square">
              <a:spAutoFit/>
            </a:bodyPr>
            <a:lstStyle/>
            <a:p>
              <a:pPr>
                <a:lnSpc>
                  <a:spcPct val="107000"/>
                </a:lnSpc>
              </a:pPr>
              <a:r>
                <a:rPr lang="vi-VN" sz="1800" dirty="0">
                  <a:effectLst/>
                  <a:latin typeface="Arial" panose="020B0604020202020204" pitchFamily="34" charset="0"/>
                  <a:ea typeface="Calibri" panose="020F0502020204030204" pitchFamily="34" charset="0"/>
                  <a:cs typeface="Arial" panose="020B0604020202020204" pitchFamily="34" charset="0"/>
                </a:rPr>
                <a:t>Kích hoạt phần mềm File Explorer.</a:t>
              </a:r>
              <a:endParaRPr lang="vi-VN" sz="1800" dirty="0">
                <a:effectLst/>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12B77514-264B-986F-F70B-E98BEB1116D8}"/>
              </a:ext>
            </a:extLst>
          </p:cNvPr>
          <p:cNvGrpSpPr/>
          <p:nvPr/>
        </p:nvGrpSpPr>
        <p:grpSpPr>
          <a:xfrm>
            <a:off x="779135" y="2452284"/>
            <a:ext cx="7483735" cy="934922"/>
            <a:chOff x="1416424" y="2750675"/>
            <a:chExt cx="7483735" cy="934922"/>
          </a:xfrm>
        </p:grpSpPr>
        <p:grpSp>
          <p:nvGrpSpPr>
            <p:cNvPr id="487" name="Google Shape;487;p11"/>
            <p:cNvGrpSpPr/>
            <p:nvPr/>
          </p:nvGrpSpPr>
          <p:grpSpPr>
            <a:xfrm>
              <a:off x="1416424" y="2754658"/>
              <a:ext cx="7483735" cy="912764"/>
              <a:chOff x="542625" y="1198685"/>
              <a:chExt cx="7218347" cy="912764"/>
            </a:xfrm>
          </p:grpSpPr>
          <p:sp>
            <p:nvSpPr>
              <p:cNvPr id="488" name="Google Shape;488;p11"/>
              <p:cNvSpPr/>
              <p:nvPr/>
            </p:nvSpPr>
            <p:spPr>
              <a:xfrm>
                <a:off x="773657" y="1198685"/>
                <a:ext cx="6987315" cy="912764"/>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algn="r">
                  <a:lnSpc>
                    <a:spcPct val="107000"/>
                  </a:lnSpc>
                </a:pPr>
                <a:endParaRPr lang="vi-VN" sz="2000" dirty="0">
                  <a:effectLst/>
                  <a:latin typeface="Arial" panose="020B0604020202020204" pitchFamily="34" charset="0"/>
                  <a:cs typeface="Arial" panose="020B0604020202020204" pitchFamily="34" charset="0"/>
                </a:endParaRPr>
              </a:p>
            </p:txBody>
          </p:sp>
          <p:sp>
            <p:nvSpPr>
              <p:cNvPr id="489" name="Google Shape;489;p11"/>
              <p:cNvSpPr/>
              <p:nvPr/>
            </p:nvSpPr>
            <p:spPr>
              <a:xfrm>
                <a:off x="542625" y="1410963"/>
                <a:ext cx="514485"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C</a:t>
                </a:r>
                <a:endParaRPr sz="2000" b="0" i="0" u="none" strike="noStrike" cap="none" dirty="0">
                  <a:solidFill>
                    <a:srgbClr val="000000"/>
                  </a:solidFill>
                  <a:latin typeface="Arial"/>
                  <a:ea typeface="Arial"/>
                  <a:cs typeface="Arial"/>
                  <a:sym typeface="Arial"/>
                </a:endParaRPr>
              </a:p>
            </p:txBody>
          </p:sp>
        </p:grpSp>
        <p:sp>
          <p:nvSpPr>
            <p:cNvPr id="8" name="TextBox 7">
              <a:extLst>
                <a:ext uri="{FF2B5EF4-FFF2-40B4-BE49-F238E27FC236}">
                  <a16:creationId xmlns:a16="http://schemas.microsoft.com/office/drawing/2014/main" id="{2886E473-1021-31F3-566D-B73BD5B0AEC3}"/>
                </a:ext>
              </a:extLst>
            </p:cNvPr>
            <p:cNvSpPr txBox="1"/>
            <p:nvPr/>
          </p:nvSpPr>
          <p:spPr>
            <a:xfrm>
              <a:off x="2179546" y="2750675"/>
              <a:ext cx="6296134" cy="934922"/>
            </a:xfrm>
            <a:prstGeom prst="rect">
              <a:avLst/>
            </a:prstGeom>
            <a:noFill/>
          </p:spPr>
          <p:txBody>
            <a:bodyPr wrap="square" bIns="108000" anchor="ctr">
              <a:spAutoFit/>
            </a:bodyPr>
            <a:lstStyle/>
            <a:p>
              <a:pPr>
                <a:lnSpc>
                  <a:spcPct val="150000"/>
                </a:lnSpc>
              </a:pPr>
              <a:r>
                <a:rPr lang="vi-VN" sz="1800" dirty="0">
                  <a:effectLst/>
                  <a:latin typeface="Arial" panose="020B0604020202020204" pitchFamily="34" charset="0"/>
                  <a:ea typeface="Calibri" panose="020F0502020204030204" pitchFamily="34" charset="0"/>
                  <a:cs typeface="Arial" panose="020B0604020202020204" pitchFamily="34" charset="0"/>
                </a:rPr>
                <a:t>Chọn tệp (thư mục) trong danh sách kết quả tìm kiếm, nháy phải chuột rồi chọn Open file location (Open folder location).</a:t>
              </a:r>
              <a:endParaRPr lang="vi-VN" sz="1800" dirty="0">
                <a:effectLst/>
                <a:latin typeface="Arial" panose="020B0604020202020204" pitchFamily="34" charset="0"/>
                <a:cs typeface="Arial" panose="020B0604020202020204" pitchFamily="34" charset="0"/>
              </a:endParaRPr>
            </a:p>
          </p:txBody>
        </p:sp>
      </p:grpSp>
      <p:grpSp>
        <p:nvGrpSpPr>
          <p:cNvPr id="11" name="Google Shape;553;p44">
            <a:extLst>
              <a:ext uri="{FF2B5EF4-FFF2-40B4-BE49-F238E27FC236}">
                <a16:creationId xmlns:a16="http://schemas.microsoft.com/office/drawing/2014/main" id="{E1B28140-A09C-6C75-D303-014EFDEBD6EB}"/>
              </a:ext>
            </a:extLst>
          </p:cNvPr>
          <p:cNvGrpSpPr/>
          <p:nvPr/>
        </p:nvGrpSpPr>
        <p:grpSpPr>
          <a:xfrm>
            <a:off x="8651051" y="10226"/>
            <a:ext cx="448108" cy="398038"/>
            <a:chOff x="2696275" y="963625"/>
            <a:chExt cx="678825" cy="602975"/>
          </a:xfrm>
        </p:grpSpPr>
        <p:sp>
          <p:nvSpPr>
            <p:cNvPr id="12" name="Google Shape;554;p44">
              <a:extLst>
                <a:ext uri="{FF2B5EF4-FFF2-40B4-BE49-F238E27FC236}">
                  <a16:creationId xmlns:a16="http://schemas.microsoft.com/office/drawing/2014/main" id="{F8C58A2F-430A-2CA0-FEFF-856613A2F2A1}"/>
                </a:ext>
              </a:extLst>
            </p:cNvPr>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5;p44">
              <a:extLst>
                <a:ext uri="{FF2B5EF4-FFF2-40B4-BE49-F238E27FC236}">
                  <a16:creationId xmlns:a16="http://schemas.microsoft.com/office/drawing/2014/main" id="{D34ECBB3-337D-B44B-1F8E-6526789F957B}"/>
                </a:ext>
              </a:extLst>
            </p:cNvPr>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6;p44">
              <a:extLst>
                <a:ext uri="{FF2B5EF4-FFF2-40B4-BE49-F238E27FC236}">
                  <a16:creationId xmlns:a16="http://schemas.microsoft.com/office/drawing/2014/main" id="{1B855E98-E323-E73C-3458-D98311A56268}"/>
                </a:ext>
              </a:extLst>
            </p:cNvPr>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557;p44">
            <a:extLst>
              <a:ext uri="{FF2B5EF4-FFF2-40B4-BE49-F238E27FC236}">
                <a16:creationId xmlns:a16="http://schemas.microsoft.com/office/drawing/2014/main" id="{32272CA5-8579-F2D7-4D58-7DABBA69C962}"/>
              </a:ext>
            </a:extLst>
          </p:cNvPr>
          <p:cNvGrpSpPr/>
          <p:nvPr/>
        </p:nvGrpSpPr>
        <p:grpSpPr>
          <a:xfrm>
            <a:off x="152789" y="291584"/>
            <a:ext cx="431555" cy="432703"/>
            <a:chOff x="133738" y="317889"/>
            <a:chExt cx="460473" cy="461698"/>
          </a:xfrm>
        </p:grpSpPr>
        <p:sp>
          <p:nvSpPr>
            <p:cNvPr id="16" name="Google Shape;558;p44">
              <a:extLst>
                <a:ext uri="{FF2B5EF4-FFF2-40B4-BE49-F238E27FC236}">
                  <a16:creationId xmlns:a16="http://schemas.microsoft.com/office/drawing/2014/main" id="{2E46ADE8-04BF-045D-BBE3-BF72FE26152F}"/>
                </a:ext>
              </a:extLst>
            </p:cNvPr>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59;p44">
              <a:extLst>
                <a:ext uri="{FF2B5EF4-FFF2-40B4-BE49-F238E27FC236}">
                  <a16:creationId xmlns:a16="http://schemas.microsoft.com/office/drawing/2014/main" id="{5CE11A8A-410F-A4D5-F04D-6372F6CD67E6}"/>
                </a:ext>
              </a:extLst>
            </p:cNvPr>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angle 17">
            <a:extLst>
              <a:ext uri="{FF2B5EF4-FFF2-40B4-BE49-F238E27FC236}">
                <a16:creationId xmlns:a16="http://schemas.microsoft.com/office/drawing/2014/main" id="{264AE97A-3DA9-85DC-BAF3-AB68AFF76DDE}"/>
              </a:ext>
            </a:extLst>
          </p:cNvPr>
          <p:cNvSpPr/>
          <p:nvPr/>
        </p:nvSpPr>
        <p:spPr>
          <a:xfrm>
            <a:off x="779135" y="151144"/>
            <a:ext cx="7585730" cy="95866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2. Sắp xếp các việc dưới đây theo thứ tự đúng để thực hiện tìm tệp, thư mục trong máy tính bằng công cụ tìm kiếm.</a:t>
            </a:r>
            <a:endParaRPr lang="vi-VN" sz="2000" b="1" dirty="0">
              <a:solidFill>
                <a:schemeClr val="accent2">
                  <a:lumMod val="75000"/>
                </a:schemeClr>
              </a:solidFill>
              <a:effectLst/>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7D6D7CB5-005D-5C4B-2170-9544041132FA}"/>
              </a:ext>
            </a:extLst>
          </p:cNvPr>
          <p:cNvGrpSpPr/>
          <p:nvPr/>
        </p:nvGrpSpPr>
        <p:grpSpPr>
          <a:xfrm>
            <a:off x="775825" y="3505027"/>
            <a:ext cx="7473931" cy="872034"/>
            <a:chOff x="1416423" y="1931326"/>
            <a:chExt cx="7473931" cy="872034"/>
          </a:xfrm>
        </p:grpSpPr>
        <p:grpSp>
          <p:nvGrpSpPr>
            <p:cNvPr id="23" name="Google Shape;484;p11">
              <a:extLst>
                <a:ext uri="{FF2B5EF4-FFF2-40B4-BE49-F238E27FC236}">
                  <a16:creationId xmlns:a16="http://schemas.microsoft.com/office/drawing/2014/main" id="{F163A3E2-44C4-38EB-51FA-87A83CBFF0E5}"/>
                </a:ext>
              </a:extLst>
            </p:cNvPr>
            <p:cNvGrpSpPr/>
            <p:nvPr/>
          </p:nvGrpSpPr>
          <p:grpSpPr>
            <a:xfrm>
              <a:off x="1416423" y="1949501"/>
              <a:ext cx="7473931" cy="820561"/>
              <a:chOff x="543935" y="1311252"/>
              <a:chExt cx="7473931" cy="820561"/>
            </a:xfrm>
          </p:grpSpPr>
          <p:sp>
            <p:nvSpPr>
              <p:cNvPr id="25" name="Google Shape;485;p11">
                <a:extLst>
                  <a:ext uri="{FF2B5EF4-FFF2-40B4-BE49-F238E27FC236}">
                    <a16:creationId xmlns:a16="http://schemas.microsoft.com/office/drawing/2014/main" id="{62DAB484-C936-AEBE-AAB5-AF8C785F0088}"/>
                  </a:ext>
                </a:extLst>
              </p:cNvPr>
              <p:cNvSpPr/>
              <p:nvPr/>
            </p:nvSpPr>
            <p:spPr>
              <a:xfrm>
                <a:off x="773657" y="1311252"/>
                <a:ext cx="7244209" cy="820561"/>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algn="ctr"/>
                <a:endParaRPr lang="vi-VN" sz="2000" dirty="0">
                  <a:effectLst/>
                  <a:latin typeface="Arial" panose="020B0604020202020204" pitchFamily="34" charset="0"/>
                  <a:cs typeface="Arial" panose="020B0604020202020204" pitchFamily="34" charset="0"/>
                </a:endParaRPr>
              </a:p>
            </p:txBody>
          </p:sp>
          <p:sp>
            <p:nvSpPr>
              <p:cNvPr id="26" name="Google Shape;486;p11">
                <a:extLst>
                  <a:ext uri="{FF2B5EF4-FFF2-40B4-BE49-F238E27FC236}">
                    <a16:creationId xmlns:a16="http://schemas.microsoft.com/office/drawing/2014/main" id="{8F426C6A-6C72-A91B-C3C6-074A65D7B16C}"/>
                  </a:ext>
                </a:extLst>
              </p:cNvPr>
              <p:cNvSpPr/>
              <p:nvPr/>
            </p:nvSpPr>
            <p:spPr>
              <a:xfrm>
                <a:off x="543935" y="1440014"/>
                <a:ext cx="533400"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dirty="0"/>
                  <a:t>D</a:t>
                </a:r>
                <a:endParaRPr sz="2000" b="0" i="0" u="none" strike="noStrike" cap="none" dirty="0">
                  <a:solidFill>
                    <a:srgbClr val="000000"/>
                  </a:solidFill>
                  <a:latin typeface="Arial"/>
                  <a:ea typeface="Arial"/>
                  <a:cs typeface="Arial"/>
                  <a:sym typeface="Arial"/>
                </a:endParaRPr>
              </a:p>
            </p:txBody>
          </p:sp>
        </p:grpSp>
        <p:sp>
          <p:nvSpPr>
            <p:cNvPr id="24" name="TextBox 23">
              <a:extLst>
                <a:ext uri="{FF2B5EF4-FFF2-40B4-BE49-F238E27FC236}">
                  <a16:creationId xmlns:a16="http://schemas.microsoft.com/office/drawing/2014/main" id="{1324346F-F8D5-8B2D-6F84-E08603C391A7}"/>
                </a:ext>
              </a:extLst>
            </p:cNvPr>
            <p:cNvSpPr txBox="1"/>
            <p:nvPr/>
          </p:nvSpPr>
          <p:spPr>
            <a:xfrm>
              <a:off x="2179545" y="1931326"/>
              <a:ext cx="6599506" cy="872034"/>
            </a:xfrm>
            <a:prstGeom prst="rect">
              <a:avLst/>
            </a:prstGeom>
            <a:noFill/>
          </p:spPr>
          <p:txBody>
            <a:bodyPr wrap="square">
              <a:spAutoFit/>
            </a:bodyPr>
            <a:lstStyle/>
            <a:p>
              <a:pPr>
                <a:lnSpc>
                  <a:spcPct val="150000"/>
                </a:lnSpc>
              </a:pPr>
              <a:r>
                <a:rPr lang="vi-VN" sz="1800" dirty="0">
                  <a:effectLst/>
                  <a:latin typeface="Arial" panose="020B0604020202020204" pitchFamily="34" charset="0"/>
                  <a:ea typeface="Calibri" panose="020F0502020204030204" pitchFamily="34" charset="0"/>
                  <a:cs typeface="Arial" panose="020B0604020202020204" pitchFamily="34" charset="0"/>
                </a:rPr>
                <a:t>Gõ phím Enter hoặc nháy chuột vào nút lệnh Chuột ở bên phải ô tìm kiếm.</a:t>
              </a:r>
              <a:endParaRPr lang="vi-VN" sz="1800" dirty="0">
                <a:effectLst/>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03B0429A-C4D7-0A42-4893-1EFE9D1B6A16}"/>
              </a:ext>
            </a:extLst>
          </p:cNvPr>
          <p:cNvGrpSpPr/>
          <p:nvPr/>
        </p:nvGrpSpPr>
        <p:grpSpPr>
          <a:xfrm>
            <a:off x="772515" y="4436601"/>
            <a:ext cx="7473931" cy="488207"/>
            <a:chOff x="1416423" y="2049212"/>
            <a:chExt cx="7473931" cy="488207"/>
          </a:xfrm>
        </p:grpSpPr>
        <p:grpSp>
          <p:nvGrpSpPr>
            <p:cNvPr id="28" name="Google Shape;484;p11">
              <a:extLst>
                <a:ext uri="{FF2B5EF4-FFF2-40B4-BE49-F238E27FC236}">
                  <a16:creationId xmlns:a16="http://schemas.microsoft.com/office/drawing/2014/main" id="{63380D06-A1CF-0236-921C-B11015978344}"/>
                </a:ext>
              </a:extLst>
            </p:cNvPr>
            <p:cNvGrpSpPr/>
            <p:nvPr/>
          </p:nvGrpSpPr>
          <p:grpSpPr>
            <a:xfrm>
              <a:off x="1416423" y="2049212"/>
              <a:ext cx="7473931" cy="488207"/>
              <a:chOff x="543935" y="1410963"/>
              <a:chExt cx="7473931" cy="488207"/>
            </a:xfrm>
          </p:grpSpPr>
          <p:sp>
            <p:nvSpPr>
              <p:cNvPr id="30" name="Google Shape;485;p11">
                <a:extLst>
                  <a:ext uri="{FF2B5EF4-FFF2-40B4-BE49-F238E27FC236}">
                    <a16:creationId xmlns:a16="http://schemas.microsoft.com/office/drawing/2014/main" id="{D6BF4803-1956-5485-ECE9-D5E121627352}"/>
                  </a:ext>
                </a:extLst>
              </p:cNvPr>
              <p:cNvSpPr/>
              <p:nvPr/>
            </p:nvSpPr>
            <p:spPr>
              <a:xfrm>
                <a:off x="773657" y="1410963"/>
                <a:ext cx="7244209" cy="48820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algn="ctr"/>
                <a:endParaRPr lang="vi-VN" sz="2000" dirty="0">
                  <a:effectLst/>
                  <a:latin typeface="Arial" panose="020B0604020202020204" pitchFamily="34" charset="0"/>
                  <a:cs typeface="Arial" panose="020B0604020202020204" pitchFamily="34" charset="0"/>
                </a:endParaRPr>
              </a:p>
            </p:txBody>
          </p:sp>
          <p:sp>
            <p:nvSpPr>
              <p:cNvPr id="31" name="Google Shape;486;p11">
                <a:extLst>
                  <a:ext uri="{FF2B5EF4-FFF2-40B4-BE49-F238E27FC236}">
                    <a16:creationId xmlns:a16="http://schemas.microsoft.com/office/drawing/2014/main" id="{FD339713-B57E-2307-C346-DEB60C75AE66}"/>
                  </a:ext>
                </a:extLst>
              </p:cNvPr>
              <p:cNvSpPr/>
              <p:nvPr/>
            </p:nvSpPr>
            <p:spPr>
              <a:xfrm>
                <a:off x="543935" y="1410963"/>
                <a:ext cx="533400"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dirty="0"/>
                  <a:t>E</a:t>
                </a:r>
                <a:endParaRPr sz="2000" b="0" i="0" u="none" strike="noStrike" cap="none" dirty="0">
                  <a:solidFill>
                    <a:srgbClr val="000000"/>
                  </a:solidFill>
                  <a:latin typeface="Arial"/>
                  <a:ea typeface="Arial"/>
                  <a:cs typeface="Arial"/>
                  <a:sym typeface="Arial"/>
                </a:endParaRPr>
              </a:p>
            </p:txBody>
          </p:sp>
        </p:grpSp>
        <p:sp>
          <p:nvSpPr>
            <p:cNvPr id="29" name="TextBox 28">
              <a:extLst>
                <a:ext uri="{FF2B5EF4-FFF2-40B4-BE49-F238E27FC236}">
                  <a16:creationId xmlns:a16="http://schemas.microsoft.com/office/drawing/2014/main" id="{759B2D1D-8692-FF2B-4AC3-B30BBB7AF8D3}"/>
                </a:ext>
              </a:extLst>
            </p:cNvPr>
            <p:cNvSpPr txBox="1"/>
            <p:nvPr/>
          </p:nvSpPr>
          <p:spPr>
            <a:xfrm>
              <a:off x="2179545" y="2109707"/>
              <a:ext cx="5318760" cy="367216"/>
            </a:xfrm>
            <a:prstGeom prst="rect">
              <a:avLst/>
            </a:prstGeom>
            <a:noFill/>
          </p:spPr>
          <p:txBody>
            <a:bodyPr wrap="square">
              <a:spAutoFit/>
            </a:bodyPr>
            <a:lstStyle/>
            <a:p>
              <a:pPr>
                <a:lnSpc>
                  <a:spcPct val="107000"/>
                </a:lnSpc>
              </a:pPr>
              <a:r>
                <a:rPr lang="vi-VN" sz="1800" dirty="0">
                  <a:effectLst/>
                  <a:latin typeface="Arial" panose="020B0604020202020204" pitchFamily="34" charset="0"/>
                  <a:cs typeface="Arial" panose="020B0604020202020204" pitchFamily="34" charset="0"/>
                </a:rPr>
                <a:t>Chọn phạm vi tìm kiếm.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accel="50000" decel="50000" fill="hold" nodeType="clickEffect">
                                  <p:stCondLst>
                                    <p:cond delay="0"/>
                                  </p:stCondLst>
                                  <p:childTnLst>
                                    <p:animMotion origin="layout" path="M -3.61111E-6 2.59259E-6 L -3.61111E-6 -0.11543 " pathEditMode="relative" rAng="0" ptsTypes="AA">
                                      <p:cBhvr>
                                        <p:cTn id="28" dur="2000" fill="hold"/>
                                        <p:tgtEl>
                                          <p:spTgt spid="6"/>
                                        </p:tgtEl>
                                        <p:attrNameLst>
                                          <p:attrName>ppt_x</p:attrName>
                                          <p:attrName>ppt_y</p:attrName>
                                        </p:attrNameLst>
                                      </p:cBhvr>
                                      <p:rCtr x="0" y="-5772"/>
                                    </p:animMotion>
                                  </p:childTnLst>
                                </p:cTn>
                              </p:par>
                            </p:childTnLst>
                          </p:cTn>
                        </p:par>
                      </p:childTnLst>
                    </p:cTn>
                  </p:par>
                  <p:par>
                    <p:cTn id="29" fill="hold">
                      <p:stCondLst>
                        <p:cond delay="indefinite"/>
                      </p:stCondLst>
                      <p:childTnLst>
                        <p:par>
                          <p:cTn id="30" fill="hold">
                            <p:stCondLst>
                              <p:cond delay="0"/>
                            </p:stCondLst>
                            <p:childTnLst>
                              <p:par>
                                <p:cTn id="31" presetID="64" presetClass="path" presetSubtype="0" accel="50000" decel="50000" fill="hold" nodeType="clickEffect">
                                  <p:stCondLst>
                                    <p:cond delay="0"/>
                                  </p:stCondLst>
                                  <p:childTnLst>
                                    <p:animMotion origin="layout" path="M 8.33333E-7 3.45679E-6 L 0.0007 -0.50247 " pathEditMode="relative" rAng="0" ptsTypes="AA">
                                      <p:cBhvr>
                                        <p:cTn id="32" dur="2000" fill="hold"/>
                                        <p:tgtEl>
                                          <p:spTgt spid="27"/>
                                        </p:tgtEl>
                                        <p:attrNameLst>
                                          <p:attrName>ppt_x</p:attrName>
                                          <p:attrName>ppt_y</p:attrName>
                                        </p:attrNameLst>
                                      </p:cBhvr>
                                      <p:rCtr x="0" y="-24969"/>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0 0 L 0 0.25 E" pathEditMode="relative" ptsTypes="">
                                      <p:cBhvr>
                                        <p:cTn id="36" dur="2000" fill="hold"/>
                                        <p:tgtEl>
                                          <p:spTgt spid="9"/>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64" presetClass="path" presetSubtype="0" accel="50000" decel="50000" fill="hold" nodeType="clickEffect">
                                  <p:stCondLst>
                                    <p:cond delay="0"/>
                                  </p:stCondLst>
                                  <p:childTnLst>
                                    <p:animMotion origin="layout" path="M 3.61111E-6 6.17284E-7 L 3.61111E-6 -0.06945 " pathEditMode="relative" rAng="0" ptsTypes="AA">
                                      <p:cBhvr>
                                        <p:cTn id="40" dur="2000" fill="hold"/>
                                        <p:tgtEl>
                                          <p:spTgt spid="22"/>
                                        </p:tgtEl>
                                        <p:attrNameLst>
                                          <p:attrName>ppt_x</p:attrName>
                                          <p:attrName>ppt_y</p:attrName>
                                        </p:attrNameLst>
                                      </p:cBhvr>
                                      <p:rCtr x="0" y="-3488"/>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4.44444E-6 -2.59259E-6 L -0.00122 0.34228 " pathEditMode="relative" rAng="0" ptsTypes="AA">
                                      <p:cBhvr>
                                        <p:cTn id="44" dur="2000" fill="hold"/>
                                        <p:tgtEl>
                                          <p:spTgt spid="10"/>
                                        </p:tgtEl>
                                        <p:attrNameLst>
                                          <p:attrName>ppt_x</p:attrName>
                                          <p:attrName>ppt_y</p:attrName>
                                        </p:attrNameLst>
                                      </p:cBhvr>
                                      <p:rCtr x="-174" y="153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30484"/>
            <a:ext cx="8412600" cy="384784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9BE175AE-E74B-F5F4-E932-F17BA3F65311}"/>
              </a:ext>
            </a:extLst>
          </p:cNvPr>
          <p:cNvSpPr>
            <a:spLocks noGrp="1"/>
          </p:cNvSpPr>
          <p:nvPr>
            <p:ph type="title"/>
          </p:nvPr>
        </p:nvSpPr>
        <p:spPr>
          <a:xfrm>
            <a:off x="720000" y="265801"/>
            <a:ext cx="7704000" cy="592200"/>
          </a:xfrm>
        </p:spPr>
        <p:txBody>
          <a:bodyPr anchor="ctr"/>
          <a:lstStyle/>
          <a:p>
            <a:r>
              <a:rPr lang="vi-VN" sz="2400" dirty="0"/>
              <a:t>THỰC HÀNH BÀI 1</a:t>
            </a:r>
          </a:p>
        </p:txBody>
      </p:sp>
      <p:sp>
        <p:nvSpPr>
          <p:cNvPr id="10" name="Rounded Rectangle 50">
            <a:extLst>
              <a:ext uri="{FF2B5EF4-FFF2-40B4-BE49-F238E27FC236}">
                <a16:creationId xmlns:a16="http://schemas.microsoft.com/office/drawing/2014/main" id="{4CD9D56E-E1C1-06C8-E39F-12D895C1A82F}"/>
              </a:ext>
            </a:extLst>
          </p:cNvPr>
          <p:cNvSpPr/>
          <p:nvPr/>
        </p:nvSpPr>
        <p:spPr>
          <a:xfrm>
            <a:off x="581476" y="1319806"/>
            <a:ext cx="5261763" cy="464931"/>
          </a:xfrm>
          <a:prstGeom prst="roundRect">
            <a:avLst/>
          </a:prstGeom>
          <a:solidFill>
            <a:schemeClr val="tx2">
              <a:lumMod val="60000"/>
              <a:lumOff val="4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solidFill>
                  <a:srgbClr val="000000"/>
                </a:solidFill>
                <a:cs typeface="Arial" panose="020B0604020202020204" pitchFamily="34" charset="0"/>
              </a:rPr>
              <a:t>THẢO LUẬN NHÓM </a:t>
            </a:r>
            <a:r>
              <a:rPr lang="vi-VN" sz="2000" b="1" dirty="0">
                <a:solidFill>
                  <a:srgbClr val="000000"/>
                </a:solidFill>
                <a:cs typeface="Arial" panose="020B0604020202020204" pitchFamily="34" charset="0"/>
              </a:rPr>
              <a:t>ĐÔI</a:t>
            </a:r>
            <a:endParaRPr lang="en-US" sz="2000" b="1" dirty="0">
              <a:solidFill>
                <a:srgbClr val="000000"/>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DDDF2CEB-FD0D-6BA4-DB71-FA04351731D3}"/>
              </a:ext>
            </a:extLst>
          </p:cNvPr>
          <p:cNvSpPr/>
          <p:nvPr/>
        </p:nvSpPr>
        <p:spPr>
          <a:xfrm>
            <a:off x="581477" y="1922126"/>
            <a:ext cx="5261764" cy="2669919"/>
          </a:xfrm>
          <a:prstGeom prst="roundRect">
            <a:avLst>
              <a:gd name="adj" fmla="val 9297"/>
            </a:avLst>
          </a:prstGeom>
          <a:solidFill>
            <a:schemeClr val="accent6"/>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solidFill>
                  <a:srgbClr val="000000"/>
                </a:solidFill>
              </a:rPr>
              <a:t>a) Tạo cây thư mục theo cấu trúc em đã để xuất ở 1 trong mục 1 của phần Khám phá. Sau đó, sao chép các tệp (tương tự như ở Hình 2) ở thư mục Tài liệu trong ổ đĩa D: vào cây thư mục vừa tạo.</a:t>
            </a:r>
          </a:p>
        </p:txBody>
      </p:sp>
      <p:grpSp>
        <p:nvGrpSpPr>
          <p:cNvPr id="15" name="Group 14">
            <a:extLst>
              <a:ext uri="{FF2B5EF4-FFF2-40B4-BE49-F238E27FC236}">
                <a16:creationId xmlns:a16="http://schemas.microsoft.com/office/drawing/2014/main" id="{E69D65A5-96B9-3BCE-FE56-912783756976}"/>
              </a:ext>
            </a:extLst>
          </p:cNvPr>
          <p:cNvGrpSpPr/>
          <p:nvPr/>
        </p:nvGrpSpPr>
        <p:grpSpPr>
          <a:xfrm>
            <a:off x="6144101" y="1110374"/>
            <a:ext cx="2368941" cy="3701360"/>
            <a:chOff x="6316393" y="1161142"/>
            <a:chExt cx="2368941" cy="3701360"/>
          </a:xfrm>
        </p:grpSpPr>
        <p:pic>
          <p:nvPicPr>
            <p:cNvPr id="16" name="Picture 15">
              <a:extLst>
                <a:ext uri="{FF2B5EF4-FFF2-40B4-BE49-F238E27FC236}">
                  <a16:creationId xmlns:a16="http://schemas.microsoft.com/office/drawing/2014/main" id="{4CBF5E8E-3A58-596A-FC39-E2E30E07542B}"/>
                </a:ext>
              </a:extLst>
            </p:cNvPr>
            <p:cNvPicPr>
              <a:picLocks noChangeAspect="1"/>
            </p:cNvPicPr>
            <p:nvPr/>
          </p:nvPicPr>
          <p:blipFill>
            <a:blip r:embed="rId3"/>
            <a:stretch>
              <a:fillRect/>
            </a:stretch>
          </p:blipFill>
          <p:spPr>
            <a:xfrm>
              <a:off x="6316393" y="1161142"/>
              <a:ext cx="2368941" cy="3002643"/>
            </a:xfrm>
            <a:prstGeom prst="rect">
              <a:avLst/>
            </a:prstGeom>
          </p:spPr>
        </p:pic>
        <p:sp>
          <p:nvSpPr>
            <p:cNvPr id="17" name="TextBox 16">
              <a:extLst>
                <a:ext uri="{FF2B5EF4-FFF2-40B4-BE49-F238E27FC236}">
                  <a16:creationId xmlns:a16="http://schemas.microsoft.com/office/drawing/2014/main" id="{78E389B9-C4DE-CE71-0A5B-B47663780654}"/>
                </a:ext>
              </a:extLst>
            </p:cNvPr>
            <p:cNvSpPr txBox="1"/>
            <p:nvPr/>
          </p:nvSpPr>
          <p:spPr>
            <a:xfrm>
              <a:off x="6316393" y="4163785"/>
              <a:ext cx="2368941" cy="698717"/>
            </a:xfrm>
            <a:prstGeom prst="rect">
              <a:avLst/>
            </a:prstGeom>
            <a:noFill/>
          </p:spPr>
          <p:txBody>
            <a:bodyPr wrap="square" rtlCol="0">
              <a:spAutoFit/>
            </a:bodyPr>
            <a:lstStyle/>
            <a:p>
              <a:pPr algn="ctr">
                <a:lnSpc>
                  <a:spcPct val="150000"/>
                </a:lnSpc>
              </a:pPr>
              <a:r>
                <a:rPr lang="vi-VN" i="1" dirty="0"/>
                <a:t>Hình 2. </a:t>
              </a:r>
            </a:p>
            <a:p>
              <a:pPr algn="ctr">
                <a:lnSpc>
                  <a:spcPct val="150000"/>
                </a:lnSpc>
              </a:pPr>
              <a:r>
                <a:rPr lang="vi-VN" i="1" dirty="0"/>
                <a:t>Các tệp cần quản lí, lưu trữ</a:t>
              </a:r>
            </a:p>
          </p:txBody>
        </p:sp>
      </p:grpSp>
    </p:spTree>
    <p:extLst>
      <p:ext uri="{BB962C8B-B14F-4D97-AF65-F5344CB8AC3E}">
        <p14:creationId xmlns:p14="http://schemas.microsoft.com/office/powerpoint/2010/main" val="1771848182"/>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30484"/>
            <a:ext cx="8412600" cy="384784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9BE175AE-E74B-F5F4-E932-F17BA3F65311}"/>
              </a:ext>
            </a:extLst>
          </p:cNvPr>
          <p:cNvSpPr>
            <a:spLocks noGrp="1"/>
          </p:cNvSpPr>
          <p:nvPr>
            <p:ph type="title"/>
          </p:nvPr>
        </p:nvSpPr>
        <p:spPr>
          <a:xfrm>
            <a:off x="720000" y="265801"/>
            <a:ext cx="7704000" cy="592200"/>
          </a:xfrm>
        </p:spPr>
        <p:txBody>
          <a:bodyPr anchor="ctr"/>
          <a:lstStyle/>
          <a:p>
            <a:r>
              <a:rPr lang="vi-VN" sz="2400" dirty="0"/>
              <a:t>THỰC HÀNH BÀI 1</a:t>
            </a:r>
          </a:p>
        </p:txBody>
      </p:sp>
      <p:sp>
        <p:nvSpPr>
          <p:cNvPr id="10" name="Rounded Rectangle 50">
            <a:extLst>
              <a:ext uri="{FF2B5EF4-FFF2-40B4-BE49-F238E27FC236}">
                <a16:creationId xmlns:a16="http://schemas.microsoft.com/office/drawing/2014/main" id="{4CD9D56E-E1C1-06C8-E39F-12D895C1A82F}"/>
              </a:ext>
            </a:extLst>
          </p:cNvPr>
          <p:cNvSpPr/>
          <p:nvPr/>
        </p:nvSpPr>
        <p:spPr>
          <a:xfrm>
            <a:off x="609547" y="1319806"/>
            <a:ext cx="4897489" cy="464931"/>
          </a:xfrm>
          <a:prstGeom prst="roundRect">
            <a:avLst/>
          </a:prstGeom>
          <a:solidFill>
            <a:schemeClr val="tx2">
              <a:lumMod val="60000"/>
              <a:lumOff val="4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solidFill>
                  <a:srgbClr val="000000"/>
                </a:solidFill>
                <a:cs typeface="Arial" panose="020B0604020202020204" pitchFamily="34" charset="0"/>
              </a:rPr>
              <a:t>THẢO LUẬN NHÓM </a:t>
            </a:r>
            <a:r>
              <a:rPr lang="vi-VN" sz="2000" b="1" dirty="0">
                <a:solidFill>
                  <a:srgbClr val="000000"/>
                </a:solidFill>
                <a:cs typeface="Arial" panose="020B0604020202020204" pitchFamily="34" charset="0"/>
              </a:rPr>
              <a:t>ĐÔI</a:t>
            </a:r>
            <a:endParaRPr lang="en-US" sz="2000" b="1" dirty="0">
              <a:solidFill>
                <a:srgbClr val="000000"/>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DDDF2CEB-FD0D-6BA4-DB71-FA04351731D3}"/>
              </a:ext>
            </a:extLst>
          </p:cNvPr>
          <p:cNvSpPr/>
          <p:nvPr/>
        </p:nvSpPr>
        <p:spPr>
          <a:xfrm>
            <a:off x="609548" y="1922126"/>
            <a:ext cx="4897489" cy="2669919"/>
          </a:xfrm>
          <a:prstGeom prst="roundRect">
            <a:avLst>
              <a:gd name="adj" fmla="val 9297"/>
            </a:avLst>
          </a:prstGeom>
          <a:solidFill>
            <a:schemeClr val="accent6"/>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solidFill>
                  <a:srgbClr val="000000"/>
                </a:solidFill>
              </a:rPr>
              <a:t>b) Thực hiện chỉnh sửa cây thư mục đã tạo ở câu a để quản lí, lưu trữ thêm các tệp như ở Hình 5. Sau đó, sao chép các tệp (tương tự như ở Hình 5) ở thư mục Tài liệu bổ sung trong ổ đĩa D: vào cây thư mục đã được chỉnh sửa. </a:t>
            </a:r>
          </a:p>
        </p:txBody>
      </p:sp>
      <p:grpSp>
        <p:nvGrpSpPr>
          <p:cNvPr id="15" name="Group 14">
            <a:extLst>
              <a:ext uri="{FF2B5EF4-FFF2-40B4-BE49-F238E27FC236}">
                <a16:creationId xmlns:a16="http://schemas.microsoft.com/office/drawing/2014/main" id="{E69D65A5-96B9-3BCE-FE56-912783756976}"/>
              </a:ext>
            </a:extLst>
          </p:cNvPr>
          <p:cNvGrpSpPr/>
          <p:nvPr/>
        </p:nvGrpSpPr>
        <p:grpSpPr>
          <a:xfrm>
            <a:off x="5750884" y="1229436"/>
            <a:ext cx="2818301" cy="3449942"/>
            <a:chOff x="6323055" y="1312737"/>
            <a:chExt cx="2818301" cy="3449942"/>
          </a:xfrm>
        </p:grpSpPr>
        <p:pic>
          <p:nvPicPr>
            <p:cNvPr id="16" name="Picture 15">
              <a:extLst>
                <a:ext uri="{FF2B5EF4-FFF2-40B4-BE49-F238E27FC236}">
                  <a16:creationId xmlns:a16="http://schemas.microsoft.com/office/drawing/2014/main" id="{4CBF5E8E-3A58-596A-FC39-E2E30E07542B}"/>
                </a:ext>
              </a:extLst>
            </p:cNvPr>
            <p:cNvPicPr>
              <a:picLocks noChangeAspect="1"/>
            </p:cNvPicPr>
            <p:nvPr/>
          </p:nvPicPr>
          <p:blipFill>
            <a:blip r:embed="rId3"/>
            <a:srcRect/>
            <a:stretch/>
          </p:blipFill>
          <p:spPr>
            <a:xfrm>
              <a:off x="6323055" y="1312737"/>
              <a:ext cx="2818301" cy="2676855"/>
            </a:xfrm>
            <a:prstGeom prst="rect">
              <a:avLst/>
            </a:prstGeom>
          </p:spPr>
        </p:pic>
        <p:sp>
          <p:nvSpPr>
            <p:cNvPr id="17" name="TextBox 16">
              <a:extLst>
                <a:ext uri="{FF2B5EF4-FFF2-40B4-BE49-F238E27FC236}">
                  <a16:creationId xmlns:a16="http://schemas.microsoft.com/office/drawing/2014/main" id="{78E389B9-C4DE-CE71-0A5B-B47663780654}"/>
                </a:ext>
              </a:extLst>
            </p:cNvPr>
            <p:cNvSpPr txBox="1"/>
            <p:nvPr/>
          </p:nvSpPr>
          <p:spPr>
            <a:xfrm>
              <a:off x="6638989" y="3977336"/>
              <a:ext cx="2190858" cy="785343"/>
            </a:xfrm>
            <a:prstGeom prst="rect">
              <a:avLst/>
            </a:prstGeom>
            <a:noFill/>
          </p:spPr>
          <p:txBody>
            <a:bodyPr wrap="square" rtlCol="0">
              <a:spAutoFit/>
            </a:bodyPr>
            <a:lstStyle/>
            <a:p>
              <a:pPr algn="ctr">
                <a:lnSpc>
                  <a:spcPct val="150000"/>
                </a:lnSpc>
              </a:pPr>
              <a:r>
                <a:rPr lang="vi-VN" sz="1600" i="1" dirty="0"/>
                <a:t>Hình 5. Các tệp cần quản lí, lưu trữ thêm</a:t>
              </a:r>
            </a:p>
          </p:txBody>
        </p:sp>
      </p:grpSp>
    </p:spTree>
    <p:extLst>
      <p:ext uri="{BB962C8B-B14F-4D97-AF65-F5344CB8AC3E}">
        <p14:creationId xmlns:p14="http://schemas.microsoft.com/office/powerpoint/2010/main" val="2230675947"/>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32" name="Freeform 31">
            <a:extLst>
              <a:ext uri="{FF2B5EF4-FFF2-40B4-BE49-F238E27FC236}">
                <a16:creationId xmlns:a16="http://schemas.microsoft.com/office/drawing/2014/main" id="{ACAEFEE4-2B0B-C600-EA2F-51B8DC73A7FE}"/>
              </a:ext>
            </a:extLst>
          </p:cNvPr>
          <p:cNvSpPr/>
          <p:nvPr/>
        </p:nvSpPr>
        <p:spPr>
          <a:xfrm>
            <a:off x="6739360" y="1910576"/>
            <a:ext cx="1790145" cy="3232924"/>
          </a:xfrm>
          <a:custGeom>
            <a:avLst/>
            <a:gdLst/>
            <a:ahLst/>
            <a:cxnLst/>
            <a:rect l="l" t="t" r="r" b="b"/>
            <a:pathLst>
              <a:path w="677873" h="1345653">
                <a:moveTo>
                  <a:pt x="0" y="0"/>
                </a:moveTo>
                <a:lnTo>
                  <a:pt x="677873" y="0"/>
                </a:lnTo>
                <a:lnTo>
                  <a:pt x="677873" y="1345652"/>
                </a:lnTo>
                <a:lnTo>
                  <a:pt x="0" y="1345652"/>
                </a:lnTo>
                <a:lnTo>
                  <a:pt x="0" y="0"/>
                </a:lnTo>
                <a:close/>
              </a:path>
            </a:pathLst>
          </a:custGeom>
          <a:blipFill>
            <a:blip r:embed="rId3"/>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1200"/>
          </a:p>
        </p:txBody>
      </p:sp>
      <p:sp>
        <p:nvSpPr>
          <p:cNvPr id="2" name="Title 1">
            <a:extLst>
              <a:ext uri="{FF2B5EF4-FFF2-40B4-BE49-F238E27FC236}">
                <a16:creationId xmlns:a16="http://schemas.microsoft.com/office/drawing/2014/main" id="{6FAE8FAC-9195-E214-A48E-49F9A501F542}"/>
              </a:ext>
            </a:extLst>
          </p:cNvPr>
          <p:cNvSpPr>
            <a:spLocks noGrp="1"/>
          </p:cNvSpPr>
          <p:nvPr>
            <p:ph type="title"/>
          </p:nvPr>
        </p:nvSpPr>
        <p:spPr>
          <a:xfrm>
            <a:off x="6644487" y="339810"/>
            <a:ext cx="1885018" cy="1206492"/>
          </a:xfrm>
        </p:spPr>
        <p:txBody>
          <a:bodyPr/>
          <a:lstStyle/>
          <a:p>
            <a:pPr>
              <a:lnSpc>
                <a:spcPct val="150000"/>
              </a:lnSpc>
            </a:pPr>
            <a:r>
              <a:rPr lang="vi-VN" sz="2400" dirty="0">
                <a:solidFill>
                  <a:schemeClr val="accent2">
                    <a:lumMod val="75000"/>
                  </a:schemeClr>
                </a:solidFill>
              </a:rPr>
              <a:t>Đáp án tham khảo</a:t>
            </a:r>
          </a:p>
        </p:txBody>
      </p:sp>
      <p:pic>
        <p:nvPicPr>
          <p:cNvPr id="5" name="Picture 4">
            <a:extLst>
              <a:ext uri="{FF2B5EF4-FFF2-40B4-BE49-F238E27FC236}">
                <a16:creationId xmlns:a16="http://schemas.microsoft.com/office/drawing/2014/main" id="{6148F857-DED1-B07E-B2A6-44E4141D88E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113189" y="72622"/>
            <a:ext cx="2756391" cy="4998255"/>
          </a:xfrm>
          <a:prstGeom prst="rect">
            <a:avLst/>
          </a:prstGeom>
        </p:spPr>
      </p:pic>
      <p:sp>
        <p:nvSpPr>
          <p:cNvPr id="301" name="Google Shape;301;p38"/>
          <p:cNvSpPr/>
          <p:nvPr/>
        </p:nvSpPr>
        <p:spPr>
          <a:xfrm>
            <a:off x="2371296" y="186262"/>
            <a:ext cx="653918" cy="426819"/>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0" tIns="91425" rIns="108000" bIns="91425" anchor="ctr" anchorCtr="0">
            <a:noAutofit/>
          </a:bodyPr>
          <a:lstStyle/>
          <a:p>
            <a:pPr marL="0" lvl="0" indent="0" algn="ctr" rtl="0">
              <a:spcBef>
                <a:spcPts val="0"/>
              </a:spcBef>
              <a:spcAft>
                <a:spcPts val="0"/>
              </a:spcAft>
              <a:buNone/>
            </a:pPr>
            <a:r>
              <a:rPr lang="vi-VN" sz="2000" b="1" dirty="0"/>
              <a:t>a</a:t>
            </a:r>
            <a:endParaRPr sz="2000" b="1" dirty="0"/>
          </a:p>
        </p:txBody>
      </p:sp>
      <p:pic>
        <p:nvPicPr>
          <p:cNvPr id="7" name="Picture 6">
            <a:extLst>
              <a:ext uri="{FF2B5EF4-FFF2-40B4-BE49-F238E27FC236}">
                <a16:creationId xmlns:a16="http://schemas.microsoft.com/office/drawing/2014/main" id="{9F91DC4A-D99C-C015-78AB-C8CD15CFFFE3}"/>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40000"/>
                    </a14:imgEffect>
                  </a14:imgLayer>
                </a14:imgProps>
              </a:ext>
            </a:extLst>
          </a:blip>
          <a:stretch>
            <a:fillRect/>
          </a:stretch>
        </p:blipFill>
        <p:spPr>
          <a:xfrm>
            <a:off x="3390545" y="307192"/>
            <a:ext cx="2569480" cy="4529115"/>
          </a:xfrm>
          <a:prstGeom prst="rect">
            <a:avLst/>
          </a:prstGeom>
        </p:spPr>
      </p:pic>
      <p:sp>
        <p:nvSpPr>
          <p:cNvPr id="8" name="Google Shape;301;p38">
            <a:extLst>
              <a:ext uri="{FF2B5EF4-FFF2-40B4-BE49-F238E27FC236}">
                <a16:creationId xmlns:a16="http://schemas.microsoft.com/office/drawing/2014/main" id="{0D0DF79C-9F28-8179-B6C0-289B7E0B3BC8}"/>
              </a:ext>
            </a:extLst>
          </p:cNvPr>
          <p:cNvSpPr/>
          <p:nvPr/>
        </p:nvSpPr>
        <p:spPr>
          <a:xfrm>
            <a:off x="5633066" y="373028"/>
            <a:ext cx="653918" cy="426819"/>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0" tIns="91425" rIns="108000" bIns="91425" anchor="ctr" anchorCtr="0">
            <a:noAutofit/>
          </a:bodyPr>
          <a:lstStyle/>
          <a:p>
            <a:pPr marL="0" lvl="0" indent="0" algn="ctr" rtl="0">
              <a:spcBef>
                <a:spcPts val="0"/>
              </a:spcBef>
              <a:spcAft>
                <a:spcPts val="0"/>
              </a:spcAft>
              <a:buNone/>
            </a:pPr>
            <a:r>
              <a:rPr lang="vi-VN" sz="2000" b="1" dirty="0"/>
              <a:t>b</a:t>
            </a:r>
            <a:endParaRPr sz="2000" b="1" dirty="0"/>
          </a:p>
        </p:txBody>
      </p:sp>
    </p:spTree>
    <p:extLst>
      <p:ext uri="{BB962C8B-B14F-4D97-AF65-F5344CB8AC3E}">
        <p14:creationId xmlns:p14="http://schemas.microsoft.com/office/powerpoint/2010/main" val="416975153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1"/>
                                        </p:tgtEl>
                                        <p:attrNameLst>
                                          <p:attrName>style.visibility</p:attrName>
                                        </p:attrNameLst>
                                      </p:cBhvr>
                                      <p:to>
                                        <p:strVal val="visible"/>
                                      </p:to>
                                    </p:set>
                                    <p:anim calcmode="lin" valueType="num">
                                      <p:cBhvr>
                                        <p:cTn id="7" dur="500" fill="hold"/>
                                        <p:tgtEl>
                                          <p:spTgt spid="301"/>
                                        </p:tgtEl>
                                        <p:attrNameLst>
                                          <p:attrName>ppt_w</p:attrName>
                                        </p:attrNameLst>
                                      </p:cBhvr>
                                      <p:tavLst>
                                        <p:tav tm="0">
                                          <p:val>
                                            <p:fltVal val="0"/>
                                          </p:val>
                                        </p:tav>
                                        <p:tav tm="100000">
                                          <p:val>
                                            <p:strVal val="#ppt_w"/>
                                          </p:val>
                                        </p:tav>
                                      </p:tavLst>
                                    </p:anim>
                                    <p:anim calcmode="lin" valueType="num">
                                      <p:cBhvr>
                                        <p:cTn id="8" dur="500" fill="hold"/>
                                        <p:tgtEl>
                                          <p:spTgt spid="301"/>
                                        </p:tgtEl>
                                        <p:attrNameLst>
                                          <p:attrName>ppt_h</p:attrName>
                                        </p:attrNameLst>
                                      </p:cBhvr>
                                      <p:tavLst>
                                        <p:tav tm="0">
                                          <p:val>
                                            <p:fltVal val="0"/>
                                          </p:val>
                                        </p:tav>
                                        <p:tav tm="100000">
                                          <p:val>
                                            <p:strVal val="#ppt_h"/>
                                          </p:val>
                                        </p:tav>
                                      </p:tavLst>
                                    </p:anim>
                                    <p:animEffect transition="in" filter="fade">
                                      <p:cBhvr>
                                        <p:cTn id="9" dur="500"/>
                                        <p:tgtEl>
                                          <p:spTgt spid="301"/>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30484"/>
            <a:ext cx="8412600" cy="384784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9BE175AE-E74B-F5F4-E932-F17BA3F65311}"/>
              </a:ext>
            </a:extLst>
          </p:cNvPr>
          <p:cNvSpPr>
            <a:spLocks noGrp="1"/>
          </p:cNvSpPr>
          <p:nvPr>
            <p:ph type="title"/>
          </p:nvPr>
        </p:nvSpPr>
        <p:spPr>
          <a:xfrm>
            <a:off x="720000" y="265801"/>
            <a:ext cx="7704000" cy="592200"/>
          </a:xfrm>
        </p:spPr>
        <p:txBody>
          <a:bodyPr anchor="ctr"/>
          <a:lstStyle/>
          <a:p>
            <a:r>
              <a:rPr lang="vi-VN" sz="2400" dirty="0"/>
              <a:t>THỰC HÀNH BÀI 2</a:t>
            </a:r>
          </a:p>
        </p:txBody>
      </p:sp>
      <p:sp>
        <p:nvSpPr>
          <p:cNvPr id="10" name="Rounded Rectangle 50">
            <a:extLst>
              <a:ext uri="{FF2B5EF4-FFF2-40B4-BE49-F238E27FC236}">
                <a16:creationId xmlns:a16="http://schemas.microsoft.com/office/drawing/2014/main" id="{4CD9D56E-E1C1-06C8-E39F-12D895C1A82F}"/>
              </a:ext>
            </a:extLst>
          </p:cNvPr>
          <p:cNvSpPr/>
          <p:nvPr/>
        </p:nvSpPr>
        <p:spPr>
          <a:xfrm>
            <a:off x="581478" y="1284712"/>
            <a:ext cx="7840434" cy="464931"/>
          </a:xfrm>
          <a:prstGeom prst="roundRect">
            <a:avLst/>
          </a:prstGeom>
          <a:solidFill>
            <a:schemeClr val="tx2">
              <a:lumMod val="60000"/>
              <a:lumOff val="4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solidFill>
                  <a:srgbClr val="000000"/>
                </a:solidFill>
                <a:cs typeface="Arial" panose="020B0604020202020204" pitchFamily="34" charset="0"/>
              </a:rPr>
              <a:t>THẢO LUẬN NHÓM </a:t>
            </a:r>
            <a:r>
              <a:rPr lang="vi-VN" sz="2000" b="1" dirty="0">
                <a:solidFill>
                  <a:srgbClr val="000000"/>
                </a:solidFill>
                <a:cs typeface="Arial" panose="020B0604020202020204" pitchFamily="34" charset="0"/>
              </a:rPr>
              <a:t>ĐÔI</a:t>
            </a:r>
            <a:endParaRPr lang="en-US" sz="2000" b="1" dirty="0">
              <a:solidFill>
                <a:srgbClr val="000000"/>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DDDF2CEB-FD0D-6BA4-DB71-FA04351731D3}"/>
              </a:ext>
            </a:extLst>
          </p:cNvPr>
          <p:cNvSpPr/>
          <p:nvPr/>
        </p:nvSpPr>
        <p:spPr>
          <a:xfrm>
            <a:off x="581477" y="1922126"/>
            <a:ext cx="4235850" cy="2669919"/>
          </a:xfrm>
          <a:prstGeom prst="roundRect">
            <a:avLst>
              <a:gd name="adj" fmla="val 9297"/>
            </a:avLst>
          </a:prstGeom>
          <a:solidFill>
            <a:schemeClr val="accent6"/>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1800" dirty="0">
                <a:solidFill>
                  <a:srgbClr val="000000"/>
                </a:solidFill>
              </a:rPr>
              <a:t>Trong cửa sổ của phần mềm File Explorer, sử dụng từ khoá ở Bằng 1 để tìm tệp, thư mục bằng công cụ tìm kiếm. Cho biết tên tệp, thư mục và số lượng kết quả tìm được tương ứng với mỗi từ khoá.</a:t>
            </a:r>
          </a:p>
        </p:txBody>
      </p:sp>
      <p:sp>
        <p:nvSpPr>
          <p:cNvPr id="2" name="Freeform 110">
            <a:extLst>
              <a:ext uri="{FF2B5EF4-FFF2-40B4-BE49-F238E27FC236}">
                <a16:creationId xmlns:a16="http://schemas.microsoft.com/office/drawing/2014/main" id="{40AD7118-380C-4037-15D9-ABEECEC06CFE}"/>
              </a:ext>
            </a:extLst>
          </p:cNvPr>
          <p:cNvSpPr/>
          <p:nvPr/>
        </p:nvSpPr>
        <p:spPr>
          <a:xfrm>
            <a:off x="5173715" y="2310189"/>
            <a:ext cx="3248197" cy="2281856"/>
          </a:xfrm>
          <a:custGeom>
            <a:avLst/>
            <a:gdLst/>
            <a:ahLst/>
            <a:cxnLst/>
            <a:rect l="l" t="t" r="r" b="b"/>
            <a:pathLst>
              <a:path w="1425193" h="1001198">
                <a:moveTo>
                  <a:pt x="0" y="0"/>
                </a:moveTo>
                <a:lnTo>
                  <a:pt x="1425193" y="0"/>
                </a:lnTo>
                <a:lnTo>
                  <a:pt x="1425193" y="1001198"/>
                </a:lnTo>
                <a:lnTo>
                  <a:pt x="0" y="1001198"/>
                </a:lnTo>
                <a:lnTo>
                  <a:pt x="0" y="0"/>
                </a:lnTo>
                <a:close/>
              </a:path>
            </a:pathLst>
          </a:custGeom>
          <a:blipFill>
            <a:blip r:embed="rId3"/>
            <a:stretch>
              <a:fillRect/>
            </a:stretch>
          </a:blipFill>
        </p:spPr>
      </p:sp>
    </p:spTree>
    <p:extLst>
      <p:ext uri="{BB962C8B-B14F-4D97-AF65-F5344CB8AC3E}">
        <p14:creationId xmlns:p14="http://schemas.microsoft.com/office/powerpoint/2010/main" val="3882710435"/>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30484"/>
            <a:ext cx="8412600" cy="384784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9BE175AE-E74B-F5F4-E932-F17BA3F65311}"/>
              </a:ext>
            </a:extLst>
          </p:cNvPr>
          <p:cNvSpPr>
            <a:spLocks noGrp="1"/>
          </p:cNvSpPr>
          <p:nvPr>
            <p:ph type="title"/>
          </p:nvPr>
        </p:nvSpPr>
        <p:spPr>
          <a:xfrm>
            <a:off x="720000" y="265801"/>
            <a:ext cx="7704000" cy="592200"/>
          </a:xfrm>
        </p:spPr>
        <p:txBody>
          <a:bodyPr anchor="ctr"/>
          <a:lstStyle/>
          <a:p>
            <a:r>
              <a:rPr lang="vi-VN" sz="2400" dirty="0"/>
              <a:t>THỰC HÀNH BÀI 2</a:t>
            </a:r>
          </a:p>
        </p:txBody>
      </p:sp>
      <p:graphicFrame>
        <p:nvGraphicFramePr>
          <p:cNvPr id="4" name="Table 3">
            <a:extLst>
              <a:ext uri="{FF2B5EF4-FFF2-40B4-BE49-F238E27FC236}">
                <a16:creationId xmlns:a16="http://schemas.microsoft.com/office/drawing/2014/main" id="{5CFB3CC0-CE10-BFA7-ED22-071624F8B472}"/>
              </a:ext>
            </a:extLst>
          </p:cNvPr>
          <p:cNvGraphicFramePr>
            <a:graphicFrameLocks noGrp="1"/>
          </p:cNvGraphicFramePr>
          <p:nvPr>
            <p:extLst>
              <p:ext uri="{D42A27DB-BD31-4B8C-83A1-F6EECF244321}">
                <p14:modId xmlns:p14="http://schemas.microsoft.com/office/powerpoint/2010/main" val="4138094107"/>
              </p:ext>
            </p:extLst>
          </p:nvPr>
        </p:nvGraphicFramePr>
        <p:xfrm>
          <a:off x="547216" y="1165102"/>
          <a:ext cx="8049567" cy="3585317"/>
        </p:xfrm>
        <a:graphic>
          <a:graphicData uri="http://schemas.openxmlformats.org/drawingml/2006/table">
            <a:tbl>
              <a:tblPr>
                <a:tableStyleId>{BC89EF96-8CEA-46FF-86C4-4CE0E7609802}</a:tableStyleId>
              </a:tblPr>
              <a:tblGrid>
                <a:gridCol w="2262891">
                  <a:extLst>
                    <a:ext uri="{9D8B030D-6E8A-4147-A177-3AD203B41FA5}">
                      <a16:colId xmlns:a16="http://schemas.microsoft.com/office/drawing/2014/main" val="2150783531"/>
                    </a:ext>
                  </a:extLst>
                </a:gridCol>
                <a:gridCol w="5786676">
                  <a:extLst>
                    <a:ext uri="{9D8B030D-6E8A-4147-A177-3AD203B41FA5}">
                      <a16:colId xmlns:a16="http://schemas.microsoft.com/office/drawing/2014/main" val="3943880043"/>
                    </a:ext>
                  </a:extLst>
                </a:gridCol>
              </a:tblGrid>
              <a:tr h="664962">
                <a:tc>
                  <a:txBody>
                    <a:bodyPr/>
                    <a:lstStyle/>
                    <a:p>
                      <a:pPr algn="ctr">
                        <a:lnSpc>
                          <a:spcPct val="100000"/>
                        </a:lnSpc>
                      </a:pPr>
                      <a:r>
                        <a:rPr lang="vi-VN" sz="2000" b="1" dirty="0">
                          <a:effectLst/>
                        </a:rPr>
                        <a:t>Từ khóa</a:t>
                      </a:r>
                      <a:endParaRPr lang="vi-VN" sz="2000" b="1" dirty="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40000"/>
                        <a:lumOff val="60000"/>
                      </a:schemeClr>
                    </a:solidFill>
                  </a:tcPr>
                </a:tc>
                <a:tc>
                  <a:txBody>
                    <a:bodyPr/>
                    <a:lstStyle/>
                    <a:p>
                      <a:pPr algn="ctr">
                        <a:lnSpc>
                          <a:spcPct val="100000"/>
                        </a:lnSpc>
                      </a:pPr>
                      <a:r>
                        <a:rPr lang="vi-VN" sz="2000" b="1" dirty="0">
                          <a:effectLst/>
                        </a:rPr>
                        <a:t>Tên tệp, thư mục, số lượng tìm được</a:t>
                      </a:r>
                      <a:endParaRPr lang="vi-VN" sz="2000" b="1" dirty="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274574267"/>
                  </a:ext>
                </a:extLst>
              </a:tr>
              <a:tr h="497452">
                <a:tc>
                  <a:txBody>
                    <a:bodyPr/>
                    <a:lstStyle/>
                    <a:p>
                      <a:pPr algn="l">
                        <a:lnSpc>
                          <a:spcPct val="100000"/>
                        </a:lnSpc>
                      </a:pPr>
                      <a:r>
                        <a:rPr lang="vi-VN" sz="2000" dirty="0">
                          <a:effectLst/>
                        </a:rPr>
                        <a:t>Toán</a:t>
                      </a:r>
                      <a:endParaRPr lang="vi-VN" sz="2000" dirty="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solidFill>
                  </a:tcPr>
                </a:tc>
                <a:tc>
                  <a:txBody>
                    <a:bodyPr/>
                    <a:lstStyle/>
                    <a:p>
                      <a:pPr algn="ctr">
                        <a:lnSpc>
                          <a:spcPct val="100000"/>
                        </a:lnSpc>
                      </a:pPr>
                      <a:endParaRPr lang="vi-VN" sz="2000" dirty="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3973803838"/>
                  </a:ext>
                </a:extLst>
              </a:tr>
              <a:tr h="1067365">
                <a:tc>
                  <a:txBody>
                    <a:bodyPr/>
                    <a:lstStyle/>
                    <a:p>
                      <a:pPr algn="l">
                        <a:lnSpc>
                          <a:spcPct val="100000"/>
                        </a:lnSpc>
                      </a:pPr>
                      <a:r>
                        <a:rPr lang="vi-VN" sz="2000" dirty="0">
                          <a:effectLst/>
                        </a:rPr>
                        <a:t>Truyện cổ tích</a:t>
                      </a:r>
                      <a:endParaRPr lang="vi-VN" sz="2000" dirty="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solidFill>
                  </a:tcPr>
                </a:tc>
                <a:tc>
                  <a:txBody>
                    <a:bodyPr/>
                    <a:lstStyle/>
                    <a:p>
                      <a:pPr algn="ctr">
                        <a:lnSpc>
                          <a:spcPct val="100000"/>
                        </a:lnSpc>
                      </a:pPr>
                      <a:endParaRPr lang="vi-VN" sz="200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9445056"/>
                  </a:ext>
                </a:extLst>
              </a:tr>
              <a:tr h="690576">
                <a:tc>
                  <a:txBody>
                    <a:bodyPr/>
                    <a:lstStyle/>
                    <a:p>
                      <a:pPr algn="l">
                        <a:lnSpc>
                          <a:spcPct val="100000"/>
                        </a:lnSpc>
                      </a:pPr>
                      <a:r>
                        <a:rPr lang="vi-VN" sz="2000">
                          <a:effectLst/>
                        </a:rPr>
                        <a:t>Tấm Cám</a:t>
                      </a:r>
                      <a:endParaRPr lang="vi-VN" sz="200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solidFill>
                  </a:tcPr>
                </a:tc>
                <a:tc>
                  <a:txBody>
                    <a:bodyPr/>
                    <a:lstStyle/>
                    <a:p>
                      <a:pPr algn="ctr">
                        <a:lnSpc>
                          <a:spcPct val="100000"/>
                        </a:lnSpc>
                      </a:pPr>
                      <a:endParaRPr lang="vi-VN" sz="2000" dirty="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780816339"/>
                  </a:ext>
                </a:extLst>
              </a:tr>
              <a:tr h="664962">
                <a:tc>
                  <a:txBody>
                    <a:bodyPr/>
                    <a:lstStyle/>
                    <a:p>
                      <a:pPr algn="l">
                        <a:lnSpc>
                          <a:spcPct val="100000"/>
                        </a:lnSpc>
                      </a:pPr>
                      <a:r>
                        <a:rPr lang="vi-VN" sz="2000" dirty="0">
                          <a:effectLst/>
                        </a:rPr>
                        <a:t>Bài tập Tiếng Việt</a:t>
                      </a:r>
                      <a:endParaRPr lang="vi-VN" sz="2000" dirty="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solidFill>
                  </a:tcPr>
                </a:tc>
                <a:tc>
                  <a:txBody>
                    <a:bodyPr/>
                    <a:lstStyle/>
                    <a:p>
                      <a:pPr algn="ctr">
                        <a:lnSpc>
                          <a:spcPct val="100000"/>
                        </a:lnSpc>
                      </a:pPr>
                      <a:endParaRPr lang="vi-VN" sz="2000" dirty="0">
                        <a:effectLst/>
                        <a:latin typeface="Arial" panose="020B0604020202020204" pitchFamily="34" charset="0"/>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1455637955"/>
                  </a:ext>
                </a:extLst>
              </a:tr>
            </a:tbl>
          </a:graphicData>
        </a:graphic>
      </p:graphicFrame>
      <p:sp>
        <p:nvSpPr>
          <p:cNvPr id="6" name="TextBox 5">
            <a:extLst>
              <a:ext uri="{FF2B5EF4-FFF2-40B4-BE49-F238E27FC236}">
                <a16:creationId xmlns:a16="http://schemas.microsoft.com/office/drawing/2014/main" id="{6EFF0763-93D2-7686-7FF7-08C778AFFB3D}"/>
              </a:ext>
            </a:extLst>
          </p:cNvPr>
          <p:cNvSpPr txBox="1"/>
          <p:nvPr/>
        </p:nvSpPr>
        <p:spPr>
          <a:xfrm>
            <a:off x="3460596" y="1876487"/>
            <a:ext cx="4572000" cy="428259"/>
          </a:xfrm>
          <a:prstGeom prst="rect">
            <a:avLst/>
          </a:prstGeom>
          <a:noFill/>
        </p:spPr>
        <p:txBody>
          <a:bodyPr wrap="square">
            <a:spAutoFit/>
          </a:bodyPr>
          <a:lstStyle/>
          <a:p>
            <a:pPr algn="ctr">
              <a:lnSpc>
                <a:spcPct val="107000"/>
              </a:lnSpc>
            </a:pPr>
            <a:r>
              <a:rPr lang="vi-VN" sz="2200" dirty="0">
                <a:effectLst/>
                <a:latin typeface="Arial" panose="020B0604020202020204" pitchFamily="34" charset="0"/>
                <a:ea typeface="Calibri" panose="020F0502020204030204" pitchFamily="34" charset="0"/>
                <a:cs typeface="Arial" panose="020B0604020202020204" pitchFamily="34" charset="0"/>
              </a:rPr>
              <a:t>0</a:t>
            </a:r>
            <a:endParaRPr lang="vi-VN" sz="2200"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97A715-F01F-4324-7EDC-E8731B8F63D6}"/>
              </a:ext>
            </a:extLst>
          </p:cNvPr>
          <p:cNvSpPr txBox="1"/>
          <p:nvPr/>
        </p:nvSpPr>
        <p:spPr>
          <a:xfrm>
            <a:off x="3460596" y="3550139"/>
            <a:ext cx="4572000" cy="428259"/>
          </a:xfrm>
          <a:prstGeom prst="rect">
            <a:avLst/>
          </a:prstGeom>
          <a:noFill/>
        </p:spPr>
        <p:txBody>
          <a:bodyPr wrap="square">
            <a:spAutoFit/>
          </a:bodyPr>
          <a:lstStyle/>
          <a:p>
            <a:pPr algn="ctr">
              <a:lnSpc>
                <a:spcPct val="107000"/>
              </a:lnSpc>
            </a:pPr>
            <a:r>
              <a:rPr lang="vi-VN" sz="2200" dirty="0">
                <a:effectLst/>
                <a:latin typeface="Arial" panose="020B0604020202020204" pitchFamily="34" charset="0"/>
                <a:ea typeface="Calibri" panose="020F0502020204030204" pitchFamily="34" charset="0"/>
                <a:cs typeface="Arial" panose="020B0604020202020204" pitchFamily="34" charset="0"/>
              </a:rPr>
              <a:t>0</a:t>
            </a:r>
            <a:endParaRPr lang="vi-VN" sz="2200" dirty="0">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E7E9628-1728-F0E6-95B7-A4D78195DAF6}"/>
              </a:ext>
            </a:extLst>
          </p:cNvPr>
          <p:cNvSpPr txBox="1"/>
          <p:nvPr/>
        </p:nvSpPr>
        <p:spPr>
          <a:xfrm>
            <a:off x="3460596" y="4235756"/>
            <a:ext cx="4572000" cy="428259"/>
          </a:xfrm>
          <a:prstGeom prst="rect">
            <a:avLst/>
          </a:prstGeom>
          <a:noFill/>
        </p:spPr>
        <p:txBody>
          <a:bodyPr wrap="square">
            <a:spAutoFit/>
          </a:bodyPr>
          <a:lstStyle/>
          <a:p>
            <a:pPr algn="ctr">
              <a:lnSpc>
                <a:spcPct val="107000"/>
              </a:lnSpc>
            </a:pPr>
            <a:r>
              <a:rPr lang="vi-VN" sz="2200" dirty="0">
                <a:effectLst/>
                <a:latin typeface="Arial" panose="020B0604020202020204" pitchFamily="34" charset="0"/>
                <a:ea typeface="Calibri" panose="020F0502020204030204" pitchFamily="34" charset="0"/>
                <a:cs typeface="Arial" panose="020B0604020202020204" pitchFamily="34" charset="0"/>
              </a:rPr>
              <a:t>0</a:t>
            </a:r>
            <a:endParaRPr lang="vi-VN" sz="2200" dirty="0">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5482D0F-A546-C8AB-6DF9-A67C2EC5D0E5}"/>
              </a:ext>
            </a:extLst>
          </p:cNvPr>
          <p:cNvSpPr txBox="1"/>
          <p:nvPr/>
        </p:nvSpPr>
        <p:spPr>
          <a:xfrm>
            <a:off x="3460596" y="2359425"/>
            <a:ext cx="4865648" cy="95866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vi-VN" sz="2000" dirty="0">
                <a:effectLst/>
                <a:latin typeface="Arial" panose="020B0604020202020204" pitchFamily="34" charset="0"/>
                <a:ea typeface="Calibri" panose="020F0502020204030204" pitchFamily="34" charset="0"/>
                <a:cs typeface="Arial" panose="020B0604020202020204" pitchFamily="34" charset="0"/>
              </a:rPr>
              <a:t>Truyện cổ tích Cô bé Lọ Lem </a:t>
            </a:r>
            <a:endParaRPr lang="vi-VN" sz="2000" dirty="0">
              <a:effectLst/>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vi-VN" sz="2000" dirty="0">
                <a:effectLst/>
                <a:latin typeface="Arial" panose="020B0604020202020204" pitchFamily="34" charset="0"/>
                <a:ea typeface="Calibri" panose="020F0502020204030204" pitchFamily="34" charset="0"/>
                <a:cs typeface="Arial" panose="020B0604020202020204" pitchFamily="34" charset="0"/>
              </a:rPr>
              <a:t>Truyện cổ tích Cô bé quàng khăn đỏ</a:t>
            </a:r>
            <a:endParaRPr lang="vi-VN"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3715188"/>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30484"/>
            <a:ext cx="8412600" cy="384784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9BE175AE-E74B-F5F4-E932-F17BA3F65311}"/>
              </a:ext>
            </a:extLst>
          </p:cNvPr>
          <p:cNvSpPr>
            <a:spLocks noGrp="1"/>
          </p:cNvSpPr>
          <p:nvPr>
            <p:ph type="title"/>
          </p:nvPr>
        </p:nvSpPr>
        <p:spPr>
          <a:xfrm>
            <a:off x="720000" y="265801"/>
            <a:ext cx="7704000" cy="592200"/>
          </a:xfrm>
        </p:spPr>
        <p:txBody>
          <a:bodyPr anchor="ctr"/>
          <a:lstStyle/>
          <a:p>
            <a:r>
              <a:rPr lang="vi-VN" sz="2400" dirty="0"/>
              <a:t>THỰC HÀNH BÀI 3</a:t>
            </a:r>
          </a:p>
        </p:txBody>
      </p:sp>
      <p:sp>
        <p:nvSpPr>
          <p:cNvPr id="10" name="Rounded Rectangle 50">
            <a:extLst>
              <a:ext uri="{FF2B5EF4-FFF2-40B4-BE49-F238E27FC236}">
                <a16:creationId xmlns:a16="http://schemas.microsoft.com/office/drawing/2014/main" id="{4CD9D56E-E1C1-06C8-E39F-12D895C1A82F}"/>
              </a:ext>
            </a:extLst>
          </p:cNvPr>
          <p:cNvSpPr/>
          <p:nvPr/>
        </p:nvSpPr>
        <p:spPr>
          <a:xfrm>
            <a:off x="2447449" y="1168003"/>
            <a:ext cx="3299145" cy="464931"/>
          </a:xfrm>
          <a:prstGeom prst="roundRect">
            <a:avLst/>
          </a:prstGeom>
          <a:solidFill>
            <a:schemeClr val="tx2">
              <a:lumMod val="60000"/>
              <a:lumOff val="4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vi-VN" sz="2000" b="1" dirty="0">
                <a:solidFill>
                  <a:srgbClr val="000000"/>
                </a:solidFill>
                <a:cs typeface="Arial" panose="020B0604020202020204" pitchFamily="34" charset="0"/>
              </a:rPr>
              <a:t>HOẠT ĐỘNG NHÓM</a:t>
            </a:r>
            <a:endParaRPr lang="en-US" sz="2000" b="1" dirty="0">
              <a:solidFill>
                <a:srgbClr val="000000"/>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DDDF2CEB-FD0D-6BA4-DB71-FA04351731D3}"/>
              </a:ext>
            </a:extLst>
          </p:cNvPr>
          <p:cNvSpPr/>
          <p:nvPr/>
        </p:nvSpPr>
        <p:spPr>
          <a:xfrm>
            <a:off x="2447448" y="1805418"/>
            <a:ext cx="3299147" cy="2786628"/>
          </a:xfrm>
          <a:prstGeom prst="roundRect">
            <a:avLst>
              <a:gd name="adj" fmla="val 9297"/>
            </a:avLst>
          </a:prstGeom>
          <a:solidFill>
            <a:schemeClr val="accent6"/>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solidFill>
                  <a:srgbClr val="000000"/>
                </a:solidFill>
                <a:latin typeface="Arial" panose="020B0604020202020204" pitchFamily="34" charset="0"/>
                <a:cs typeface="Arial" panose="020B0604020202020204" pitchFamily="34" charset="0"/>
              </a:rPr>
              <a:t>Trong cây thư mục đã tạo ở Bài tập 1, thực hiện đổi tên tệp để các tệp có tên ngắn gọn mà vẫn dễ nhận biết và dễ tìm.</a:t>
            </a:r>
          </a:p>
        </p:txBody>
      </p:sp>
      <p:grpSp>
        <p:nvGrpSpPr>
          <p:cNvPr id="4" name="Group 3">
            <a:extLst>
              <a:ext uri="{FF2B5EF4-FFF2-40B4-BE49-F238E27FC236}">
                <a16:creationId xmlns:a16="http://schemas.microsoft.com/office/drawing/2014/main" id="{30160D1D-0FAF-8AC4-1CC3-F4B61D216590}"/>
              </a:ext>
            </a:extLst>
          </p:cNvPr>
          <p:cNvGrpSpPr/>
          <p:nvPr/>
        </p:nvGrpSpPr>
        <p:grpSpPr>
          <a:xfrm>
            <a:off x="5972737" y="1168003"/>
            <a:ext cx="2579420" cy="3572807"/>
            <a:chOff x="5678184" y="1552272"/>
            <a:chExt cx="2306089" cy="3194211"/>
          </a:xfrm>
        </p:grpSpPr>
        <p:pic>
          <p:nvPicPr>
            <p:cNvPr id="5" name="Picture 4">
              <a:extLst>
                <a:ext uri="{FF2B5EF4-FFF2-40B4-BE49-F238E27FC236}">
                  <a16:creationId xmlns:a16="http://schemas.microsoft.com/office/drawing/2014/main" id="{606DE3B1-1051-29E1-599D-6333095F42DB}"/>
                </a:ext>
              </a:extLst>
            </p:cNvPr>
            <p:cNvPicPr>
              <a:picLocks noChangeAspect="1"/>
            </p:cNvPicPr>
            <p:nvPr/>
          </p:nvPicPr>
          <p:blipFill>
            <a:blip r:embed="rId3"/>
            <a:stretch>
              <a:fillRect/>
            </a:stretch>
          </p:blipFill>
          <p:spPr>
            <a:xfrm>
              <a:off x="5678184" y="1552272"/>
              <a:ext cx="2286252" cy="2848743"/>
            </a:xfrm>
            <a:prstGeom prst="rect">
              <a:avLst/>
            </a:prstGeom>
            <a:ln>
              <a:solidFill>
                <a:srgbClr val="00B0F0"/>
              </a:solidFill>
            </a:ln>
          </p:spPr>
        </p:pic>
        <p:sp>
          <p:nvSpPr>
            <p:cNvPr id="6" name="TextBox 5">
              <a:extLst>
                <a:ext uri="{FF2B5EF4-FFF2-40B4-BE49-F238E27FC236}">
                  <a16:creationId xmlns:a16="http://schemas.microsoft.com/office/drawing/2014/main" id="{70E06C99-4CFB-1162-D91B-B69CFEA09AAF}"/>
                </a:ext>
              </a:extLst>
            </p:cNvPr>
            <p:cNvSpPr txBox="1"/>
            <p:nvPr/>
          </p:nvSpPr>
          <p:spPr>
            <a:xfrm>
              <a:off x="5687122" y="4407929"/>
              <a:ext cx="2297151" cy="338554"/>
            </a:xfrm>
            <a:prstGeom prst="rect">
              <a:avLst/>
            </a:prstGeom>
            <a:noFill/>
          </p:spPr>
          <p:txBody>
            <a:bodyPr wrap="square" rtlCol="0" anchor="ctr">
              <a:spAutoFit/>
            </a:bodyPr>
            <a:lstStyle/>
            <a:p>
              <a:pPr algn="ctr"/>
              <a:r>
                <a:rPr lang="vi-VN" sz="1600" i="1"/>
                <a:t>Hình 4. </a:t>
              </a:r>
              <a:r>
                <a:rPr lang="vi-VN" sz="1600" i="1" dirty="0"/>
                <a:t>Cây thư mục</a:t>
              </a:r>
            </a:p>
          </p:txBody>
        </p:sp>
      </p:grpSp>
      <p:pic>
        <p:nvPicPr>
          <p:cNvPr id="8" name="Picture 12">
            <a:extLst>
              <a:ext uri="{FF2B5EF4-FFF2-40B4-BE49-F238E27FC236}">
                <a16:creationId xmlns:a16="http://schemas.microsoft.com/office/drawing/2014/main" id="{DBE0AC76-8C5E-B54B-1CAF-A4C6959FB7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4891" y="1486711"/>
            <a:ext cx="1585111" cy="2935392"/>
          </a:xfrm>
          <a:prstGeom prst="rect">
            <a:avLst/>
          </a:prstGeom>
        </p:spPr>
      </p:pic>
    </p:spTree>
    <p:extLst>
      <p:ext uri="{BB962C8B-B14F-4D97-AF65-F5344CB8AC3E}">
        <p14:creationId xmlns:p14="http://schemas.microsoft.com/office/powerpoint/2010/main" val="840120814"/>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52"/>
          <p:cNvSpPr/>
          <p:nvPr/>
        </p:nvSpPr>
        <p:spPr>
          <a:xfrm>
            <a:off x="1353600" y="995163"/>
            <a:ext cx="6436800" cy="3153074"/>
          </a:xfrm>
          <a:prstGeom prst="roundRect">
            <a:avLst>
              <a:gd name="adj" fmla="val 4688"/>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803" name="Google Shape;803;p52"/>
          <p:cNvGrpSpPr/>
          <p:nvPr/>
        </p:nvGrpSpPr>
        <p:grpSpPr>
          <a:xfrm>
            <a:off x="1639703" y="678075"/>
            <a:ext cx="5864593" cy="3787373"/>
            <a:chOff x="1438200" y="702550"/>
            <a:chExt cx="6267600" cy="3738400"/>
          </a:xfrm>
        </p:grpSpPr>
        <p:cxnSp>
          <p:nvCxnSpPr>
            <p:cNvPr id="804" name="Google Shape;804;p52"/>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805" name="Google Shape;805;p52"/>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grpSp>
        <p:nvGrpSpPr>
          <p:cNvPr id="806" name="Google Shape;806;p52"/>
          <p:cNvGrpSpPr/>
          <p:nvPr/>
        </p:nvGrpSpPr>
        <p:grpSpPr>
          <a:xfrm>
            <a:off x="666494" y="3799337"/>
            <a:ext cx="602100" cy="666100"/>
            <a:chOff x="1820650" y="1393100"/>
            <a:chExt cx="602100" cy="666100"/>
          </a:xfrm>
        </p:grpSpPr>
        <p:sp>
          <p:nvSpPr>
            <p:cNvPr id="807" name="Google Shape;807;p52"/>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2"/>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52"/>
          <p:cNvGrpSpPr/>
          <p:nvPr/>
        </p:nvGrpSpPr>
        <p:grpSpPr>
          <a:xfrm>
            <a:off x="7659104" y="678063"/>
            <a:ext cx="761406" cy="647721"/>
            <a:chOff x="3475975" y="624225"/>
            <a:chExt cx="737225" cy="627150"/>
          </a:xfrm>
        </p:grpSpPr>
        <p:sp>
          <p:nvSpPr>
            <p:cNvPr id="810" name="Google Shape;810;p52"/>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2"/>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2"/>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2"/>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52"/>
          <p:cNvSpPr/>
          <p:nvPr/>
        </p:nvSpPr>
        <p:spPr>
          <a:xfrm>
            <a:off x="854119" y="16121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2"/>
          <p:cNvSpPr/>
          <p:nvPr/>
        </p:nvSpPr>
        <p:spPr>
          <a:xfrm>
            <a:off x="8001010" y="1668916"/>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2"/>
          <p:cNvSpPr/>
          <p:nvPr/>
        </p:nvSpPr>
        <p:spPr>
          <a:xfrm>
            <a:off x="819931" y="3203807"/>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7" name="Google Shape;817;p52"/>
          <p:cNvGrpSpPr/>
          <p:nvPr/>
        </p:nvGrpSpPr>
        <p:grpSpPr>
          <a:xfrm>
            <a:off x="697487" y="2188383"/>
            <a:ext cx="500699" cy="666069"/>
            <a:chOff x="4863650" y="3815375"/>
            <a:chExt cx="624625" cy="830925"/>
          </a:xfrm>
        </p:grpSpPr>
        <p:sp>
          <p:nvSpPr>
            <p:cNvPr id="818" name="Google Shape;818;p52"/>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2"/>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2"/>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2"/>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2"/>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2"/>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2"/>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52"/>
          <p:cNvGrpSpPr/>
          <p:nvPr/>
        </p:nvGrpSpPr>
        <p:grpSpPr>
          <a:xfrm>
            <a:off x="7486242" y="3642162"/>
            <a:ext cx="965350" cy="823275"/>
            <a:chOff x="1481225" y="4240975"/>
            <a:chExt cx="965350" cy="823275"/>
          </a:xfrm>
        </p:grpSpPr>
        <p:sp>
          <p:nvSpPr>
            <p:cNvPr id="826" name="Google Shape;826;p52"/>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2"/>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2"/>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2"/>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52"/>
          <p:cNvGrpSpPr/>
          <p:nvPr/>
        </p:nvGrpSpPr>
        <p:grpSpPr>
          <a:xfrm>
            <a:off x="727312" y="678063"/>
            <a:ext cx="837300" cy="723250"/>
            <a:chOff x="5203050" y="2778050"/>
            <a:chExt cx="837300" cy="723250"/>
          </a:xfrm>
        </p:grpSpPr>
        <p:sp>
          <p:nvSpPr>
            <p:cNvPr id="831" name="Google Shape;831;p52"/>
            <p:cNvSpPr/>
            <p:nvPr/>
          </p:nvSpPr>
          <p:spPr>
            <a:xfrm>
              <a:off x="5203050" y="2778050"/>
              <a:ext cx="837300" cy="514375"/>
            </a:xfrm>
            <a:custGeom>
              <a:avLst/>
              <a:gdLst/>
              <a:ahLst/>
              <a:cxnLst/>
              <a:rect l="l" t="t" r="r" b="b"/>
              <a:pathLst>
                <a:path w="33492" h="20575" extrusionOk="0">
                  <a:moveTo>
                    <a:pt x="14195" y="0"/>
                  </a:moveTo>
                  <a:cubicBezTo>
                    <a:pt x="11003" y="0"/>
                    <a:pt x="8215" y="2192"/>
                    <a:pt x="7539" y="5346"/>
                  </a:cubicBezTo>
                  <a:cubicBezTo>
                    <a:pt x="6956" y="5148"/>
                    <a:pt x="6368" y="5054"/>
                    <a:pt x="5792" y="5054"/>
                  </a:cubicBezTo>
                  <a:cubicBezTo>
                    <a:pt x="3271" y="5054"/>
                    <a:pt x="996" y="6848"/>
                    <a:pt x="534" y="9483"/>
                  </a:cubicBezTo>
                  <a:cubicBezTo>
                    <a:pt x="1" y="12718"/>
                    <a:pt x="2502" y="15687"/>
                    <a:pt x="5805" y="15687"/>
                  </a:cubicBezTo>
                  <a:cubicBezTo>
                    <a:pt x="6172" y="15654"/>
                    <a:pt x="6539" y="15620"/>
                    <a:pt x="6906" y="15554"/>
                  </a:cubicBezTo>
                  <a:lnTo>
                    <a:pt x="6906" y="15887"/>
                  </a:lnTo>
                  <a:cubicBezTo>
                    <a:pt x="6906" y="18784"/>
                    <a:pt x="9249" y="20574"/>
                    <a:pt x="11635" y="20574"/>
                  </a:cubicBezTo>
                  <a:cubicBezTo>
                    <a:pt x="13067" y="20574"/>
                    <a:pt x="14515" y="19928"/>
                    <a:pt x="15478" y="18489"/>
                  </a:cubicBezTo>
                  <a:cubicBezTo>
                    <a:pt x="16191" y="19716"/>
                    <a:pt x="17363" y="20270"/>
                    <a:pt x="18526" y="20270"/>
                  </a:cubicBezTo>
                  <a:cubicBezTo>
                    <a:pt x="20302" y="20270"/>
                    <a:pt x="22056" y="18978"/>
                    <a:pt x="22116" y="16821"/>
                  </a:cubicBezTo>
                  <a:cubicBezTo>
                    <a:pt x="23241" y="17509"/>
                    <a:pt x="24467" y="17829"/>
                    <a:pt x="25670" y="17829"/>
                  </a:cubicBezTo>
                  <a:cubicBezTo>
                    <a:pt x="28606" y="17829"/>
                    <a:pt x="31405" y="15928"/>
                    <a:pt x="32257" y="12852"/>
                  </a:cubicBezTo>
                  <a:cubicBezTo>
                    <a:pt x="33491" y="8482"/>
                    <a:pt x="30222" y="4145"/>
                    <a:pt x="25686" y="4145"/>
                  </a:cubicBezTo>
                  <a:cubicBezTo>
                    <a:pt x="23918" y="4145"/>
                    <a:pt x="22183" y="4846"/>
                    <a:pt x="20916" y="6080"/>
                  </a:cubicBezTo>
                  <a:cubicBezTo>
                    <a:pt x="20549" y="2744"/>
                    <a:pt x="17847" y="209"/>
                    <a:pt x="14544" y="9"/>
                  </a:cubicBezTo>
                  <a:cubicBezTo>
                    <a:pt x="14427" y="3"/>
                    <a:pt x="14311" y="0"/>
                    <a:pt x="1419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2"/>
            <p:cNvSpPr/>
            <p:nvPr/>
          </p:nvSpPr>
          <p:spPr>
            <a:xfrm>
              <a:off x="5700356" y="3095150"/>
              <a:ext cx="274400" cy="406150"/>
            </a:xfrm>
            <a:custGeom>
              <a:avLst/>
              <a:gdLst/>
              <a:ahLst/>
              <a:cxnLst/>
              <a:rect l="l" t="t" r="r" b="b"/>
              <a:pathLst>
                <a:path w="10976" h="16246" extrusionOk="0">
                  <a:moveTo>
                    <a:pt x="4337" y="1"/>
                  </a:moveTo>
                  <a:cubicBezTo>
                    <a:pt x="3737" y="1"/>
                    <a:pt x="3270" y="501"/>
                    <a:pt x="3270" y="1102"/>
                  </a:cubicBezTo>
                  <a:lnTo>
                    <a:pt x="3270" y="10275"/>
                  </a:lnTo>
                  <a:lnTo>
                    <a:pt x="1268" y="10275"/>
                  </a:lnTo>
                  <a:cubicBezTo>
                    <a:pt x="167" y="10275"/>
                    <a:pt x="1" y="11242"/>
                    <a:pt x="601" y="11809"/>
                  </a:cubicBezTo>
                  <a:lnTo>
                    <a:pt x="4704" y="15946"/>
                  </a:lnTo>
                  <a:cubicBezTo>
                    <a:pt x="4921" y="16146"/>
                    <a:pt x="5196" y="16246"/>
                    <a:pt x="5471" y="16246"/>
                  </a:cubicBezTo>
                  <a:cubicBezTo>
                    <a:pt x="5746" y="16246"/>
                    <a:pt x="6022" y="16146"/>
                    <a:pt x="6238" y="15946"/>
                  </a:cubicBezTo>
                  <a:lnTo>
                    <a:pt x="10375" y="11809"/>
                  </a:lnTo>
                  <a:cubicBezTo>
                    <a:pt x="10975" y="11209"/>
                    <a:pt x="10775" y="10275"/>
                    <a:pt x="9674" y="10275"/>
                  </a:cubicBezTo>
                  <a:lnTo>
                    <a:pt x="7673" y="10275"/>
                  </a:lnTo>
                  <a:lnTo>
                    <a:pt x="7673" y="1102"/>
                  </a:lnTo>
                  <a:cubicBezTo>
                    <a:pt x="7673" y="501"/>
                    <a:pt x="7206" y="1"/>
                    <a:pt x="6605"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52"/>
          <p:cNvSpPr/>
          <p:nvPr/>
        </p:nvSpPr>
        <p:spPr>
          <a:xfrm>
            <a:off x="8042710" y="3072180"/>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2"/>
          <p:cNvSpPr/>
          <p:nvPr/>
        </p:nvSpPr>
        <p:spPr>
          <a:xfrm>
            <a:off x="8018948" y="2323123"/>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D038FB4A-C8A5-5D82-342D-0B000C4C4D4E}"/>
              </a:ext>
            </a:extLst>
          </p:cNvPr>
          <p:cNvSpPr>
            <a:spLocks noGrp="1"/>
          </p:cNvSpPr>
          <p:nvPr>
            <p:ph type="title"/>
          </p:nvPr>
        </p:nvSpPr>
        <p:spPr>
          <a:xfrm>
            <a:off x="2117260" y="1086751"/>
            <a:ext cx="4911734" cy="2969898"/>
          </a:xfrm>
        </p:spPr>
        <p:txBody>
          <a:bodyPr/>
          <a:lstStyle/>
          <a:p>
            <a:pPr>
              <a:lnSpc>
                <a:spcPct val="150000"/>
              </a:lnSpc>
            </a:pPr>
            <a:r>
              <a:rPr lang="en-US" sz="3400" b="1" dirty="0">
                <a:ln w="22225">
                  <a:noFill/>
                  <a:prstDash val="solid"/>
                </a:ln>
                <a:solidFill>
                  <a:schemeClr val="tx2">
                    <a:lumMod val="75000"/>
                  </a:schemeClr>
                </a:solidFill>
              </a:rPr>
              <a:t>BÀI 4: </a:t>
            </a:r>
            <a:br>
              <a:rPr lang="vi-VN" sz="3400" b="1" dirty="0">
                <a:ln w="22225">
                  <a:noFill/>
                  <a:prstDash val="solid"/>
                </a:ln>
                <a:solidFill>
                  <a:srgbClr val="C00000"/>
                </a:solidFill>
              </a:rPr>
            </a:br>
            <a:r>
              <a:rPr lang="vi-VN" sz="3400" b="1" dirty="0">
                <a:solidFill>
                  <a:schemeClr val="accent1">
                    <a:lumMod val="50000"/>
                  </a:schemeClr>
                </a:solidFill>
              </a:rPr>
              <a:t>TỔ CHỨC, LƯU TRỮ VÀ TÌM TỆP, THƯ MỤC TRONG MÁY TÍNH</a:t>
            </a:r>
            <a:endParaRPr lang="vi-VN" sz="3400" dirty="0">
              <a:solidFill>
                <a:schemeClr val="accent1">
                  <a:lumMod val="50000"/>
                </a:schemeClr>
              </a:solidFill>
            </a:endParaRPr>
          </a:p>
        </p:txBody>
      </p:sp>
    </p:spTree>
    <p:extLst>
      <p:ext uri="{BB962C8B-B14F-4D97-AF65-F5344CB8AC3E}">
        <p14:creationId xmlns:p14="http://schemas.microsoft.com/office/powerpoint/2010/main" val="612288101"/>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a:extLst>
              <a:ext uri="{FF2B5EF4-FFF2-40B4-BE49-F238E27FC236}">
                <a16:creationId xmlns:a16="http://schemas.microsoft.com/office/drawing/2014/main" id="{657EAEE0-997D-1E9C-2C79-52BAC496FB0E}"/>
              </a:ext>
            </a:extLst>
          </p:cNvPr>
          <p:cNvSpPr>
            <a:spLocks noGrp="1"/>
          </p:cNvSpPr>
          <p:nvPr>
            <p:ph type="title"/>
          </p:nvPr>
        </p:nvSpPr>
        <p:spPr>
          <a:xfrm>
            <a:off x="720000" y="256833"/>
            <a:ext cx="7704000" cy="592200"/>
          </a:xfrm>
        </p:spPr>
        <p:txBody>
          <a:bodyPr anchor="ctr"/>
          <a:lstStyle/>
          <a:p>
            <a:r>
              <a:rPr lang="vi-VN" sz="2400" dirty="0"/>
              <a:t>HƯỚNG DẪN THỰC HIỆN</a:t>
            </a:r>
          </a:p>
        </p:txBody>
      </p:sp>
      <p:sp>
        <p:nvSpPr>
          <p:cNvPr id="14" name="Rectangle: Rounded Corners 13">
            <a:extLst>
              <a:ext uri="{FF2B5EF4-FFF2-40B4-BE49-F238E27FC236}">
                <a16:creationId xmlns:a16="http://schemas.microsoft.com/office/drawing/2014/main" id="{48B3E610-08F2-3A5D-FFE3-F78038654F00}"/>
              </a:ext>
            </a:extLst>
          </p:cNvPr>
          <p:cNvSpPr/>
          <p:nvPr/>
        </p:nvSpPr>
        <p:spPr>
          <a:xfrm>
            <a:off x="581477" y="1437007"/>
            <a:ext cx="2435735" cy="3034798"/>
          </a:xfrm>
          <a:prstGeom prst="roundRect">
            <a:avLst>
              <a:gd name="adj" fmla="val 10498"/>
            </a:avLst>
          </a:prstGeom>
          <a:solidFill>
            <a:schemeClr val="accent6"/>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solidFill>
                  <a:srgbClr val="000000"/>
                </a:solidFill>
                <a:latin typeface="Arial" panose="020B0604020202020204" pitchFamily="34" charset="0"/>
                <a:cs typeface="Arial" panose="020B0604020202020204" pitchFamily="34" charset="0"/>
              </a:rPr>
              <a:t>Đổi tên tệp Truyện cổ tích Cô bé Lọ Lem thành Cô bé lọ lem, Bài tập Tiếng Việt 1 thành Bài tập 1: ....</a:t>
            </a:r>
          </a:p>
        </p:txBody>
      </p:sp>
      <p:pic>
        <p:nvPicPr>
          <p:cNvPr id="1026" name="Picture 2">
            <a:extLst>
              <a:ext uri="{FF2B5EF4-FFF2-40B4-BE49-F238E27FC236}">
                <a16:creationId xmlns:a16="http://schemas.microsoft.com/office/drawing/2014/main" id="{2EFFB862-8716-51FE-F014-EB50E421A62B}"/>
              </a:ext>
            </a:extLst>
          </p:cNvPr>
          <p:cNvPicPr>
            <a:picLocks noChangeAspect="1" noChangeArrowheads="1"/>
          </p:cNvPicPr>
          <p:nvPr/>
        </p:nvPicPr>
        <p:blipFill>
          <a:blip r:embed="rId3"/>
          <a:srcRect/>
          <a:stretch/>
        </p:blipFill>
        <p:spPr bwMode="auto">
          <a:xfrm>
            <a:off x="3208805" y="1437007"/>
            <a:ext cx="5360380" cy="303479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8688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4893496" y="262804"/>
            <a:ext cx="3884803"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699" y="262804"/>
            <a:ext cx="4347549" cy="4570451"/>
          </a:xfrm>
          <a:prstGeom prst="roundRect">
            <a:avLst>
              <a:gd name="adj" fmla="val 4195"/>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532100" y="452872"/>
            <a:ext cx="4003080" cy="4196020"/>
          </a:xfrm>
          <a:prstGeom prst="rect">
            <a:avLst/>
          </a:prstGeom>
          <a:noFill/>
        </p:spPr>
        <p:txBody>
          <a:bodyPr wrap="square" rtlCol="0">
            <a:spAutoFit/>
          </a:bodyPr>
          <a:lstStyle/>
          <a:p>
            <a:pPr algn="just">
              <a:lnSpc>
                <a:spcPct val="150000"/>
              </a:lnSpc>
            </a:pPr>
            <a:r>
              <a:rPr lang="vi-VN" sz="1800" dirty="0"/>
              <a:t>+ Tạo cây thư mục có cấu trúc hợp lí để quản lí, lưu trữ tài liệu học tập, giải trí của em trong máy tính.</a:t>
            </a:r>
          </a:p>
          <a:p>
            <a:pPr algn="just">
              <a:lnSpc>
                <a:spcPct val="150000"/>
              </a:lnSpc>
            </a:pPr>
            <a:r>
              <a:rPr lang="vi-VN" sz="1800" dirty="0"/>
              <a:t>+ Giới thiệu, lấy ý kiến góp ý của bạn để chỉnh sửa, hoàn thiện sản phẩm của em. </a:t>
            </a:r>
          </a:p>
          <a:p>
            <a:pPr algn="just">
              <a:lnSpc>
                <a:spcPct val="150000"/>
              </a:lnSpc>
            </a:pPr>
            <a:r>
              <a:rPr lang="vi-VN" sz="1800" dirty="0"/>
              <a:t>+ Sao chép, di chuyển các tệp tài liệu vào các thư mục tương ứng để quản lí, lưu trữ, phục vụ cho việc học tập, giải trí của em.</a:t>
            </a:r>
          </a:p>
        </p:txBody>
      </p:sp>
      <p:grpSp>
        <p:nvGrpSpPr>
          <p:cNvPr id="42" name="Google Shape;557;p44"/>
          <p:cNvGrpSpPr/>
          <p:nvPr/>
        </p:nvGrpSpPr>
        <p:grpSpPr>
          <a:xfrm>
            <a:off x="4453747" y="4589341"/>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 name="Google Shape;529;p43"/>
          <p:cNvGrpSpPr/>
          <p:nvPr/>
        </p:nvGrpSpPr>
        <p:grpSpPr>
          <a:xfrm>
            <a:off x="5106743" y="116770"/>
            <a:ext cx="438896" cy="434500"/>
            <a:chOff x="2532825" y="1741700"/>
            <a:chExt cx="438896" cy="434500"/>
          </a:xfrm>
        </p:grpSpPr>
        <p:sp>
          <p:nvSpPr>
            <p:cNvPr id="20" name="Google Shape;530;p43"/>
            <p:cNvSpPr/>
            <p:nvPr/>
          </p:nvSpPr>
          <p:spPr>
            <a:xfrm>
              <a:off x="2532825" y="1741700"/>
              <a:ext cx="438896" cy="434500"/>
            </a:xfrm>
            <a:custGeom>
              <a:avLst/>
              <a:gdLst/>
              <a:ahLst/>
              <a:cxnLst/>
              <a:rect l="l" t="t" r="r" b="b"/>
              <a:pathLst>
                <a:path w="21116" h="17380" extrusionOk="0">
                  <a:moveTo>
                    <a:pt x="2335" y="0"/>
                  </a:moveTo>
                  <a:cubicBezTo>
                    <a:pt x="1034" y="0"/>
                    <a:pt x="0" y="1067"/>
                    <a:pt x="0" y="2368"/>
                  </a:cubicBezTo>
                  <a:lnTo>
                    <a:pt x="0" y="15011"/>
                  </a:lnTo>
                  <a:cubicBezTo>
                    <a:pt x="0" y="16345"/>
                    <a:pt x="1034" y="17379"/>
                    <a:pt x="2335" y="17379"/>
                  </a:cubicBezTo>
                  <a:lnTo>
                    <a:pt x="18780" y="17379"/>
                  </a:lnTo>
                  <a:cubicBezTo>
                    <a:pt x="20081" y="17379"/>
                    <a:pt x="21115" y="16345"/>
                    <a:pt x="21115" y="15011"/>
                  </a:cubicBezTo>
                  <a:lnTo>
                    <a:pt x="21115" y="2368"/>
                  </a:lnTo>
                  <a:cubicBezTo>
                    <a:pt x="21115" y="1067"/>
                    <a:pt x="20081" y="0"/>
                    <a:pt x="1878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31;p43"/>
            <p:cNvSpPr/>
            <p:nvPr/>
          </p:nvSpPr>
          <p:spPr>
            <a:xfrm>
              <a:off x="2604660" y="1828676"/>
              <a:ext cx="295226" cy="260549"/>
            </a:xfrm>
            <a:custGeom>
              <a:avLst/>
              <a:gdLst/>
              <a:ahLst/>
              <a:cxnLst/>
              <a:rect l="l" t="t" r="r" b="b"/>
              <a:pathLst>
                <a:path w="13911" h="12277" extrusionOk="0">
                  <a:moveTo>
                    <a:pt x="6943" y="1"/>
                  </a:moveTo>
                  <a:cubicBezTo>
                    <a:pt x="6589" y="1"/>
                    <a:pt x="6238" y="134"/>
                    <a:pt x="5972" y="401"/>
                  </a:cubicBezTo>
                  <a:lnTo>
                    <a:pt x="734" y="5638"/>
                  </a:lnTo>
                  <a:cubicBezTo>
                    <a:pt x="1" y="6372"/>
                    <a:pt x="201" y="7573"/>
                    <a:pt x="1602" y="7573"/>
                  </a:cubicBezTo>
                  <a:lnTo>
                    <a:pt x="2903" y="7573"/>
                  </a:lnTo>
                  <a:lnTo>
                    <a:pt x="2903" y="10875"/>
                  </a:lnTo>
                  <a:cubicBezTo>
                    <a:pt x="2903" y="11642"/>
                    <a:pt x="3503" y="12276"/>
                    <a:pt x="4270" y="12276"/>
                  </a:cubicBezTo>
                  <a:lnTo>
                    <a:pt x="5404" y="12276"/>
                  </a:lnTo>
                  <a:lnTo>
                    <a:pt x="5404" y="9774"/>
                  </a:lnTo>
                  <a:cubicBezTo>
                    <a:pt x="5404" y="9007"/>
                    <a:pt x="6005" y="8373"/>
                    <a:pt x="6772" y="8373"/>
                  </a:cubicBezTo>
                  <a:lnTo>
                    <a:pt x="7139" y="8373"/>
                  </a:lnTo>
                  <a:cubicBezTo>
                    <a:pt x="7873" y="8373"/>
                    <a:pt x="8507" y="9007"/>
                    <a:pt x="8507" y="9774"/>
                  </a:cubicBezTo>
                  <a:lnTo>
                    <a:pt x="8507" y="12276"/>
                  </a:lnTo>
                  <a:lnTo>
                    <a:pt x="9641" y="12276"/>
                  </a:lnTo>
                  <a:cubicBezTo>
                    <a:pt x="10375" y="12276"/>
                    <a:pt x="11008" y="11642"/>
                    <a:pt x="11008" y="10875"/>
                  </a:cubicBezTo>
                  <a:lnTo>
                    <a:pt x="11008" y="7573"/>
                  </a:lnTo>
                  <a:lnTo>
                    <a:pt x="12309" y="7573"/>
                  </a:lnTo>
                  <a:cubicBezTo>
                    <a:pt x="13710" y="7573"/>
                    <a:pt x="13911" y="6372"/>
                    <a:pt x="13177" y="5638"/>
                  </a:cubicBezTo>
                  <a:lnTo>
                    <a:pt x="7940" y="401"/>
                  </a:lnTo>
                  <a:cubicBezTo>
                    <a:pt x="7656" y="134"/>
                    <a:pt x="7297" y="1"/>
                    <a:pt x="694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Freeform 80">
            <a:extLst>
              <a:ext uri="{FF2B5EF4-FFF2-40B4-BE49-F238E27FC236}">
                <a16:creationId xmlns:a16="http://schemas.microsoft.com/office/drawing/2014/main" id="{29E4C532-1E11-BDB9-D1E2-B93579625DCD}"/>
              </a:ext>
            </a:extLst>
          </p:cNvPr>
          <p:cNvSpPr/>
          <p:nvPr/>
        </p:nvSpPr>
        <p:spPr>
          <a:xfrm>
            <a:off x="5106743" y="2256072"/>
            <a:ext cx="3550688" cy="2556495"/>
          </a:xfrm>
          <a:custGeom>
            <a:avLst/>
            <a:gdLst/>
            <a:ahLst/>
            <a:cxnLst/>
            <a:rect l="l" t="t" r="r" b="b"/>
            <a:pathLst>
              <a:path w="1104427" h="795187">
                <a:moveTo>
                  <a:pt x="0" y="0"/>
                </a:moveTo>
                <a:lnTo>
                  <a:pt x="1104427" y="0"/>
                </a:lnTo>
                <a:lnTo>
                  <a:pt x="1104427" y="795187"/>
                </a:lnTo>
                <a:lnTo>
                  <a:pt x="0" y="795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itle 2">
            <a:extLst>
              <a:ext uri="{FF2B5EF4-FFF2-40B4-BE49-F238E27FC236}">
                <a16:creationId xmlns:a16="http://schemas.microsoft.com/office/drawing/2014/main" id="{C3181F34-9CDD-DFFC-2330-6586A448773E}"/>
              </a:ext>
            </a:extLst>
          </p:cNvPr>
          <p:cNvSpPr>
            <a:spLocks noGrp="1"/>
          </p:cNvSpPr>
          <p:nvPr>
            <p:ph type="title"/>
          </p:nvPr>
        </p:nvSpPr>
        <p:spPr>
          <a:xfrm>
            <a:off x="5136638" y="774175"/>
            <a:ext cx="3398517" cy="592200"/>
          </a:xfrm>
        </p:spPr>
        <p:txBody>
          <a:bodyPr anchor="ctr"/>
          <a:lstStyle/>
          <a:p>
            <a:r>
              <a:rPr lang="vi-VN" sz="3000" dirty="0">
                <a:solidFill>
                  <a:schemeClr val="accent2">
                    <a:lumMod val="75000"/>
                  </a:schemeClr>
                </a:solidFill>
              </a:rPr>
              <a:t>VẬN DỤNG</a:t>
            </a:r>
          </a:p>
        </p:txBody>
      </p:sp>
    </p:spTree>
    <p:extLst>
      <p:ext uri="{BB962C8B-B14F-4D97-AF65-F5344CB8AC3E}">
        <p14:creationId xmlns:p14="http://schemas.microsoft.com/office/powerpoint/2010/main" val="30371698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randombar(horizontal)">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randombar(horizontal)">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randombar(horizontal)">
                                      <p:cBhvr>
                                        <p:cTn id="17" dur="500"/>
                                        <p:tgtEl>
                                          <p:spTgt spid="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1" name="Google Shape;661;p48"/>
          <p:cNvSpPr/>
          <p:nvPr/>
        </p:nvSpPr>
        <p:spPr>
          <a:xfrm>
            <a:off x="365700" y="1450288"/>
            <a:ext cx="4610700" cy="1307385"/>
          </a:xfrm>
          <a:prstGeom prst="roundRect">
            <a:avLst>
              <a:gd name="adj" fmla="val 866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365700" y="3042698"/>
            <a:ext cx="4610700" cy="1760965"/>
          </a:xfrm>
          <a:prstGeom prst="roundRect">
            <a:avLst>
              <a:gd name="adj" fmla="val 866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 name="Google Shape;666;p48"/>
          <p:cNvGrpSpPr/>
          <p:nvPr/>
        </p:nvGrpSpPr>
        <p:grpSpPr>
          <a:xfrm>
            <a:off x="157736" y="617913"/>
            <a:ext cx="822125" cy="619150"/>
            <a:chOff x="1574625" y="624700"/>
            <a:chExt cx="822125" cy="619150"/>
          </a:xfrm>
        </p:grpSpPr>
        <p:sp>
          <p:nvSpPr>
            <p:cNvPr id="667" name="Google Shape;667;p4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48"/>
          <p:cNvGrpSpPr/>
          <p:nvPr/>
        </p:nvGrpSpPr>
        <p:grpSpPr>
          <a:xfrm>
            <a:off x="8366258" y="175355"/>
            <a:ext cx="620006" cy="527370"/>
            <a:chOff x="3475975" y="624225"/>
            <a:chExt cx="737225" cy="627150"/>
          </a:xfrm>
        </p:grpSpPr>
        <p:sp>
          <p:nvSpPr>
            <p:cNvPr id="670" name="Google Shape;670;p4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1080;p62"/>
          <p:cNvSpPr/>
          <p:nvPr/>
        </p:nvSpPr>
        <p:spPr>
          <a:xfrm>
            <a:off x="648111" y="3482899"/>
            <a:ext cx="807300" cy="8073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02</a:t>
            </a:r>
            <a:endParaRPr sz="2500" b="1"/>
          </a:p>
        </p:txBody>
      </p:sp>
      <p:sp>
        <p:nvSpPr>
          <p:cNvPr id="31" name="Google Shape;1081;p62"/>
          <p:cNvSpPr/>
          <p:nvPr/>
        </p:nvSpPr>
        <p:spPr>
          <a:xfrm>
            <a:off x="648111" y="1700330"/>
            <a:ext cx="807300" cy="807300"/>
          </a:xfrm>
          <a:prstGeom prst="roundRect">
            <a:avLst>
              <a:gd name="adj" fmla="val 16667"/>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01</a:t>
            </a:r>
            <a:endParaRPr sz="2500" b="1"/>
          </a:p>
        </p:txBody>
      </p:sp>
      <p:sp>
        <p:nvSpPr>
          <p:cNvPr id="32" name="TextBox 31"/>
          <p:cNvSpPr txBox="1"/>
          <p:nvPr/>
        </p:nvSpPr>
        <p:spPr>
          <a:xfrm>
            <a:off x="1716134" y="1549982"/>
            <a:ext cx="2999539" cy="1107996"/>
          </a:xfrm>
          <a:prstGeom prst="rect">
            <a:avLst/>
          </a:prstGeom>
          <a:noFill/>
        </p:spPr>
        <p:txBody>
          <a:bodyPr wrap="square" rtlCol="0">
            <a:spAutoFit/>
          </a:bodyPr>
          <a:lstStyle/>
          <a:p>
            <a:pPr algn="just">
              <a:lnSpc>
                <a:spcPct val="150000"/>
              </a:lnSpc>
            </a:pPr>
            <a:r>
              <a:rPr lang="en-US" sz="2200">
                <a:ln w="22225">
                  <a:noFill/>
                  <a:prstDash val="solid"/>
                </a:ln>
              </a:rPr>
              <a:t>Ôn lại các kiến thức đã học ở Bài 4.</a:t>
            </a:r>
          </a:p>
        </p:txBody>
      </p:sp>
      <p:sp>
        <p:nvSpPr>
          <p:cNvPr id="33" name="TextBox 32"/>
          <p:cNvSpPr txBox="1"/>
          <p:nvPr/>
        </p:nvSpPr>
        <p:spPr>
          <a:xfrm>
            <a:off x="1716133" y="3110022"/>
            <a:ext cx="2999539" cy="1553054"/>
          </a:xfrm>
          <a:prstGeom prst="rect">
            <a:avLst/>
          </a:prstGeom>
          <a:noFill/>
        </p:spPr>
        <p:txBody>
          <a:bodyPr wrap="square" rtlCol="0">
            <a:spAutoFit/>
          </a:bodyPr>
          <a:lstStyle/>
          <a:p>
            <a:pPr algn="just">
              <a:lnSpc>
                <a:spcPct val="150000"/>
              </a:lnSpc>
            </a:pPr>
            <a:r>
              <a:rPr lang="vi-VN" sz="2200">
                <a:ln w="22225">
                  <a:noFill/>
                  <a:prstDash val="solid"/>
                </a:ln>
              </a:rPr>
              <a:t>Đọc và chuẩn bị trước </a:t>
            </a:r>
            <a:r>
              <a:rPr lang="vi-VN" sz="2200" b="1" i="1">
                <a:ln w="22225">
                  <a:noFill/>
                  <a:prstDash val="solid"/>
                </a:ln>
              </a:rPr>
              <a:t>Bài 5: Bản quyền nội dung thông tin</a:t>
            </a:r>
            <a:r>
              <a:rPr lang="vi-VN" sz="2200">
                <a:ln w="22225">
                  <a:noFill/>
                  <a:prstDash val="solid"/>
                </a:ln>
              </a:rPr>
              <a:t>.</a:t>
            </a:r>
            <a:endParaRPr lang="en-US" sz="2200">
              <a:ln w="22225">
                <a:noFill/>
                <a:prstDash val="solid"/>
              </a:ln>
            </a:endParaRPr>
          </a:p>
        </p:txBody>
      </p:sp>
      <p:pic>
        <p:nvPicPr>
          <p:cNvPr id="34" name="Google Shape;870;p55"/>
          <p:cNvPicPr preferRelativeResize="0"/>
          <p:nvPr/>
        </p:nvPicPr>
        <p:blipFill rotWithShape="1">
          <a:blip r:embed="rId3">
            <a:extLst>
              <a:ext uri="{28A0092B-C50C-407E-A947-70E740481C1C}">
                <a14:useLocalDpi xmlns:a14="http://schemas.microsoft.com/office/drawing/2010/main" val="0"/>
              </a:ext>
            </a:extLst>
          </a:blip>
          <a:srcRect l="16166" r="9253"/>
          <a:stretch/>
        </p:blipFill>
        <p:spPr>
          <a:xfrm>
            <a:off x="5237121" y="1450288"/>
            <a:ext cx="3541179" cy="3353375"/>
          </a:xfrm>
          <a:prstGeom prst="roundRect">
            <a:avLst>
              <a:gd name="adj" fmla="val 4152"/>
            </a:avLst>
          </a:prstGeom>
          <a:noFill/>
          <a:ln w="19050" cap="flat" cmpd="sng">
            <a:solidFill>
              <a:schemeClr val="dk1"/>
            </a:solidFill>
            <a:prstDash val="solid"/>
            <a:round/>
            <a:headEnd type="none" w="sm" len="sm"/>
            <a:tailEnd type="none" w="sm" len="sm"/>
          </a:ln>
        </p:spPr>
      </p:pic>
      <p:grpSp>
        <p:nvGrpSpPr>
          <p:cNvPr id="35" name="Google Shape;876;p55"/>
          <p:cNvGrpSpPr/>
          <p:nvPr/>
        </p:nvGrpSpPr>
        <p:grpSpPr>
          <a:xfrm>
            <a:off x="8436921" y="4290199"/>
            <a:ext cx="602100" cy="666100"/>
            <a:chOff x="1820650" y="1393100"/>
            <a:chExt cx="602100" cy="666100"/>
          </a:xfrm>
        </p:grpSpPr>
        <p:sp>
          <p:nvSpPr>
            <p:cNvPr id="36" name="Google Shape;877;p5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78;p5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879;p55"/>
          <p:cNvSpPr/>
          <p:nvPr/>
        </p:nvSpPr>
        <p:spPr>
          <a:xfrm>
            <a:off x="5011694" y="2787752"/>
            <a:ext cx="406813" cy="339223"/>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BB5C948F-38F8-40D3-17D8-17BD2FCEAA5F}"/>
              </a:ext>
            </a:extLst>
          </p:cNvPr>
          <p:cNvSpPr>
            <a:spLocks noGrp="1"/>
          </p:cNvSpPr>
          <p:nvPr>
            <p:ph type="title"/>
          </p:nvPr>
        </p:nvSpPr>
        <p:spPr>
          <a:xfrm>
            <a:off x="735321" y="427722"/>
            <a:ext cx="7701600" cy="592200"/>
          </a:xfrm>
        </p:spPr>
        <p:txBody>
          <a:bodyPr anchor="ctr"/>
          <a:lstStyle/>
          <a:p>
            <a:r>
              <a:rPr lang="vi-VN" sz="3000"/>
              <a:t>HƯỚNG DẪN VỀ NHÀ</a:t>
            </a:r>
            <a:endParaRPr lang="vi-VN" sz="3000" dirty="0"/>
          </a:p>
        </p:txBody>
      </p:sp>
    </p:spTree>
    <p:extLst>
      <p:ext uri="{BB962C8B-B14F-4D97-AF65-F5344CB8AC3E}">
        <p14:creationId xmlns:p14="http://schemas.microsoft.com/office/powerpoint/2010/main" val="331819239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61"/>
                                        </p:tgtEl>
                                        <p:attrNameLst>
                                          <p:attrName>style.visibility</p:attrName>
                                        </p:attrNameLst>
                                      </p:cBhvr>
                                      <p:to>
                                        <p:strVal val="visible"/>
                                      </p:to>
                                    </p:set>
                                    <p:animEffect transition="in" filter="randombar(horizontal)">
                                      <p:cBhvr>
                                        <p:cTn id="18" dur="500"/>
                                        <p:tgtEl>
                                          <p:spTgt spid="66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62"/>
                                        </p:tgtEl>
                                        <p:attrNameLst>
                                          <p:attrName>style.visibility</p:attrName>
                                        </p:attrNameLst>
                                      </p:cBhvr>
                                      <p:to>
                                        <p:strVal val="visible"/>
                                      </p:to>
                                    </p:set>
                                    <p:animEffect transition="in" filter="randombar(horizontal)">
                                      <p:cBhvr>
                                        <p:cTn id="29" dur="500"/>
                                        <p:tgtEl>
                                          <p:spTgt spid="66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randombar(horizontal)">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animBg="1"/>
      <p:bldP spid="662" grpId="0" animBg="1"/>
      <p:bldP spid="30" grpId="0" animBg="1"/>
      <p:bldP spid="31" grpId="0" animBg="1"/>
      <p:bldP spid="32" grpId="0"/>
      <p:bldP spid="33" grpId="0"/>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grpSp>
        <p:nvGrpSpPr>
          <p:cNvPr id="892" name="Google Shape;892;p56"/>
          <p:cNvGrpSpPr/>
          <p:nvPr/>
        </p:nvGrpSpPr>
        <p:grpSpPr>
          <a:xfrm>
            <a:off x="1253425" y="731778"/>
            <a:ext cx="6637149" cy="3679964"/>
            <a:chOff x="1304387" y="764776"/>
            <a:chExt cx="6535200" cy="3679964"/>
          </a:xfrm>
        </p:grpSpPr>
        <p:cxnSp>
          <p:nvCxnSpPr>
            <p:cNvPr id="893" name="Google Shape;893;p56"/>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894" name="Google Shape;894;p56"/>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895" name="Google Shape;895;p56"/>
          <p:cNvGrpSpPr/>
          <p:nvPr/>
        </p:nvGrpSpPr>
        <p:grpSpPr>
          <a:xfrm>
            <a:off x="8072405" y="4111690"/>
            <a:ext cx="602100" cy="666100"/>
            <a:chOff x="1820650" y="1393100"/>
            <a:chExt cx="602100" cy="666100"/>
          </a:xfrm>
        </p:grpSpPr>
        <p:sp>
          <p:nvSpPr>
            <p:cNvPr id="896" name="Google Shape;896;p56"/>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56"/>
          <p:cNvGrpSpPr/>
          <p:nvPr/>
        </p:nvGrpSpPr>
        <p:grpSpPr>
          <a:xfrm>
            <a:off x="372108" y="4120879"/>
            <a:ext cx="761406" cy="647721"/>
            <a:chOff x="3475975" y="624225"/>
            <a:chExt cx="737225" cy="627150"/>
          </a:xfrm>
        </p:grpSpPr>
        <p:sp>
          <p:nvSpPr>
            <p:cNvPr id="899"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56"/>
          <p:cNvGrpSpPr/>
          <p:nvPr/>
        </p:nvGrpSpPr>
        <p:grpSpPr>
          <a:xfrm>
            <a:off x="7948910" y="445047"/>
            <a:ext cx="849091" cy="639458"/>
            <a:chOff x="1574625" y="624700"/>
            <a:chExt cx="822125" cy="619150"/>
          </a:xfrm>
        </p:grpSpPr>
        <p:sp>
          <p:nvSpPr>
            <p:cNvPr id="904" name="Google Shape;904;p56"/>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6" name="Google Shape;906;p56"/>
          <p:cNvSpPr/>
          <p:nvPr/>
        </p:nvSpPr>
        <p:spPr>
          <a:xfrm>
            <a:off x="8429681" y="2325374"/>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56"/>
          <p:cNvGrpSpPr/>
          <p:nvPr/>
        </p:nvGrpSpPr>
        <p:grpSpPr>
          <a:xfrm>
            <a:off x="392864" y="445048"/>
            <a:ext cx="719894" cy="639455"/>
            <a:chOff x="2696275" y="963625"/>
            <a:chExt cx="678825" cy="602975"/>
          </a:xfrm>
        </p:grpSpPr>
        <p:sp>
          <p:nvSpPr>
            <p:cNvPr id="908" name="Google Shape;908;p56"/>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56"/>
          <p:cNvSpPr/>
          <p:nvPr/>
        </p:nvSpPr>
        <p:spPr>
          <a:xfrm>
            <a:off x="8395493" y="1514669"/>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56"/>
          <p:cNvGrpSpPr/>
          <p:nvPr/>
        </p:nvGrpSpPr>
        <p:grpSpPr>
          <a:xfrm>
            <a:off x="453290" y="1585435"/>
            <a:ext cx="295209" cy="296040"/>
            <a:chOff x="133738" y="317889"/>
            <a:chExt cx="460473" cy="461698"/>
          </a:xfrm>
        </p:grpSpPr>
        <p:sp>
          <p:nvSpPr>
            <p:cNvPr id="913"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56"/>
          <p:cNvGrpSpPr/>
          <p:nvPr/>
        </p:nvGrpSpPr>
        <p:grpSpPr>
          <a:xfrm>
            <a:off x="8395501" y="3116753"/>
            <a:ext cx="295209" cy="296040"/>
            <a:chOff x="133738" y="317889"/>
            <a:chExt cx="460473" cy="461698"/>
          </a:xfrm>
        </p:grpSpPr>
        <p:sp>
          <p:nvSpPr>
            <p:cNvPr id="916" name="Google Shape;916;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56"/>
          <p:cNvSpPr/>
          <p:nvPr/>
        </p:nvSpPr>
        <p:spPr>
          <a:xfrm>
            <a:off x="452769" y="3241981"/>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6"/>
          <p:cNvSpPr/>
          <p:nvPr/>
        </p:nvSpPr>
        <p:spPr>
          <a:xfrm>
            <a:off x="487432" y="24483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p35"/>
          <p:cNvSpPr/>
          <p:nvPr/>
        </p:nvSpPr>
        <p:spPr>
          <a:xfrm>
            <a:off x="972370" y="1403805"/>
            <a:ext cx="7199260" cy="2120900"/>
          </a:xfrm>
          <a:prstGeom prst="roundRect">
            <a:avLst>
              <a:gd name="adj" fmla="val 63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Title 1">
            <a:extLst>
              <a:ext uri="{FF2B5EF4-FFF2-40B4-BE49-F238E27FC236}">
                <a16:creationId xmlns:a16="http://schemas.microsoft.com/office/drawing/2014/main" id="{C918EBCB-3EF9-8D6E-C5BE-0F4C1FE41548}"/>
              </a:ext>
            </a:extLst>
          </p:cNvPr>
          <p:cNvSpPr>
            <a:spLocks noGrp="1"/>
          </p:cNvSpPr>
          <p:nvPr>
            <p:ph type="title"/>
          </p:nvPr>
        </p:nvSpPr>
        <p:spPr>
          <a:xfrm>
            <a:off x="1071945" y="1558926"/>
            <a:ext cx="7000460" cy="1759746"/>
          </a:xfrm>
        </p:spPr>
        <p:txBody>
          <a:bodyPr/>
          <a:lstStyle/>
          <a:p>
            <a:pPr>
              <a:lnSpc>
                <a:spcPct val="150000"/>
              </a:lnSpc>
            </a:pPr>
            <a:r>
              <a:rPr lang="en-US" sz="4000" b="1" dirty="0">
                <a:ln w="22225">
                  <a:noFill/>
                  <a:prstDash val="solid"/>
                </a:ln>
                <a:solidFill>
                  <a:srgbClr val="C00000"/>
                </a:solidFill>
              </a:rPr>
              <a:t>CẢM ƠN CÁC EM ĐÃ </a:t>
            </a:r>
            <a:br>
              <a:rPr lang="en-US" sz="4000" b="1" dirty="0">
                <a:ln w="22225">
                  <a:noFill/>
                  <a:prstDash val="solid"/>
                </a:ln>
                <a:solidFill>
                  <a:srgbClr val="C00000"/>
                </a:solidFill>
              </a:rPr>
            </a:br>
            <a:r>
              <a:rPr lang="en-US" sz="4000" b="1" dirty="0">
                <a:ln w="22225">
                  <a:noFill/>
                  <a:prstDash val="solid"/>
                </a:ln>
                <a:solidFill>
                  <a:srgbClr val="C00000"/>
                </a:solidFill>
              </a:rPr>
              <a:t>LẮNG NGHE, HẸN GẶP LẠI!</a:t>
            </a:r>
            <a:endParaRPr lang="vi-VN" sz="4000" dirty="0"/>
          </a:p>
        </p:txBody>
      </p:sp>
    </p:spTree>
    <p:extLst>
      <p:ext uri="{BB962C8B-B14F-4D97-AF65-F5344CB8AC3E}">
        <p14:creationId xmlns:p14="http://schemas.microsoft.com/office/powerpoint/2010/main" val="3546956602"/>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510361" y="1353618"/>
            <a:ext cx="3744168" cy="3424082"/>
          </a:xfrm>
          <a:prstGeom prst="roundRect">
            <a:avLst>
              <a:gd name="adj" fmla="val 507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4"/>
          <p:cNvSpPr/>
          <p:nvPr/>
        </p:nvSpPr>
        <p:spPr>
          <a:xfrm>
            <a:off x="4889473" y="1353618"/>
            <a:ext cx="3744165" cy="3424082"/>
          </a:xfrm>
          <a:prstGeom prst="roundRect">
            <a:avLst>
              <a:gd name="adj" fmla="val 507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510361" y="365700"/>
            <a:ext cx="8123278" cy="718800"/>
          </a:xfrm>
          <a:prstGeom prst="roundRect">
            <a:avLst>
              <a:gd name="adj" fmla="val 20371"/>
            </a:avLst>
          </a:prstGeom>
          <a:solidFill>
            <a:schemeClr val="accent3">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4"/>
          <p:cNvSpPr/>
          <p:nvPr/>
        </p:nvSpPr>
        <p:spPr>
          <a:xfrm>
            <a:off x="1980351" y="1579902"/>
            <a:ext cx="804188" cy="804188"/>
          </a:xfrm>
          <a:prstGeom prst="roundRect">
            <a:avLst>
              <a:gd name="adj" fmla="val 166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latin typeface="Arial" panose="020B0604020202020204" pitchFamily="34" charset="0"/>
                <a:cs typeface="Arial" panose="020B0604020202020204" pitchFamily="34" charset="0"/>
              </a:rPr>
              <a:t>01</a:t>
            </a:r>
            <a:endParaRPr sz="2800" b="1">
              <a:latin typeface="Arial" panose="020B0604020202020204" pitchFamily="34" charset="0"/>
              <a:cs typeface="Arial" panose="020B0604020202020204" pitchFamily="34" charset="0"/>
            </a:endParaRPr>
          </a:p>
        </p:txBody>
      </p:sp>
      <p:sp>
        <p:nvSpPr>
          <p:cNvPr id="541" name="Google Shape;541;p44"/>
          <p:cNvSpPr/>
          <p:nvPr/>
        </p:nvSpPr>
        <p:spPr>
          <a:xfrm>
            <a:off x="6359461" y="1579902"/>
            <a:ext cx="804188" cy="804188"/>
          </a:xfrm>
          <a:prstGeom prst="roundRect">
            <a:avLst>
              <a:gd name="adj" fmla="val 16667"/>
            </a:avLst>
          </a:prstGeom>
          <a:solidFill>
            <a:schemeClr val="accent2"/>
          </a:solidFill>
          <a:ln>
            <a:solidFill>
              <a:srgbClr val="000000"/>
            </a:solidFill>
            <a:headEnd type="none" w="sm" len="sm"/>
            <a:tailEnd type="none" w="sm" len="sm"/>
          </a:ln>
        </p:spPr>
        <p:style>
          <a:lnRef idx="2">
            <a:schemeClr val="accent2">
              <a:shade val="15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rgbClr val="000000"/>
                </a:solidFill>
                <a:latin typeface="Arial" panose="020B0604020202020204" pitchFamily="34" charset="0"/>
                <a:cs typeface="Arial" panose="020B0604020202020204" pitchFamily="34" charset="0"/>
              </a:rPr>
              <a:t>02</a:t>
            </a:r>
            <a:endParaRPr sz="2800" b="1">
              <a:solidFill>
                <a:srgbClr val="000000"/>
              </a:solidFill>
              <a:latin typeface="Arial" panose="020B0604020202020204" pitchFamily="34" charset="0"/>
              <a:cs typeface="Arial" panose="020B0604020202020204" pitchFamily="34" charset="0"/>
            </a:endParaRPr>
          </a:p>
        </p:txBody>
      </p:sp>
      <p:grpSp>
        <p:nvGrpSpPr>
          <p:cNvPr id="550" name="Google Shape;550;p44"/>
          <p:cNvGrpSpPr/>
          <p:nvPr/>
        </p:nvGrpSpPr>
        <p:grpSpPr>
          <a:xfrm>
            <a:off x="365700" y="854642"/>
            <a:ext cx="451033" cy="498976"/>
            <a:chOff x="1820650" y="1393100"/>
            <a:chExt cx="602100" cy="666100"/>
          </a:xfrm>
        </p:grpSpPr>
        <p:sp>
          <p:nvSpPr>
            <p:cNvPr id="551" name="Google Shape;551;p44"/>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4"/>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44"/>
          <p:cNvGrpSpPr/>
          <p:nvPr/>
        </p:nvGrpSpPr>
        <p:grpSpPr>
          <a:xfrm>
            <a:off x="8281550" y="152404"/>
            <a:ext cx="561728" cy="498962"/>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44"/>
          <p:cNvGrpSpPr/>
          <p:nvPr/>
        </p:nvGrpSpPr>
        <p:grpSpPr>
          <a:xfrm>
            <a:off x="4038750" y="4503208"/>
            <a:ext cx="431555" cy="432703"/>
            <a:chOff x="133738" y="317889"/>
            <a:chExt cx="460473" cy="461698"/>
          </a:xfrm>
        </p:grpSpPr>
        <p:sp>
          <p:nvSpPr>
            <p:cNvPr id="558"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TextBox 46"/>
          <p:cNvSpPr txBox="1"/>
          <p:nvPr/>
        </p:nvSpPr>
        <p:spPr>
          <a:xfrm>
            <a:off x="5553511" y="2571750"/>
            <a:ext cx="2416088" cy="1685846"/>
          </a:xfrm>
          <a:prstGeom prst="rect">
            <a:avLst/>
          </a:prstGeom>
          <a:noFill/>
        </p:spPr>
        <p:txBody>
          <a:bodyPr wrap="square" rtlCol="0">
            <a:spAutoFit/>
          </a:bodyPr>
          <a:lstStyle/>
          <a:p>
            <a:pPr algn="ctr">
              <a:lnSpc>
                <a:spcPct val="150000"/>
              </a:lnSpc>
            </a:pPr>
            <a:r>
              <a:rPr lang="vi-VN" sz="2400" dirty="0"/>
              <a:t>Tìm tệp, </a:t>
            </a:r>
          </a:p>
          <a:p>
            <a:pPr algn="ctr">
              <a:lnSpc>
                <a:spcPct val="150000"/>
              </a:lnSpc>
            </a:pPr>
            <a:r>
              <a:rPr lang="vi-VN" sz="2400" dirty="0"/>
              <a:t>thư mục trong máy tính</a:t>
            </a:r>
          </a:p>
        </p:txBody>
      </p:sp>
      <p:sp>
        <p:nvSpPr>
          <p:cNvPr id="48" name="TextBox 47"/>
          <p:cNvSpPr txBox="1"/>
          <p:nvPr/>
        </p:nvSpPr>
        <p:spPr>
          <a:xfrm>
            <a:off x="1280635" y="2571750"/>
            <a:ext cx="2168584" cy="1685846"/>
          </a:xfrm>
          <a:prstGeom prst="rect">
            <a:avLst/>
          </a:prstGeom>
          <a:noFill/>
        </p:spPr>
        <p:txBody>
          <a:bodyPr wrap="square" rtlCol="0">
            <a:spAutoFit/>
          </a:bodyPr>
          <a:lstStyle/>
          <a:p>
            <a:pPr algn="ctr">
              <a:lnSpc>
                <a:spcPct val="150000"/>
              </a:lnSpc>
            </a:pPr>
            <a:r>
              <a:rPr lang="vi-VN" sz="2400" dirty="0">
                <a:ln w="22225">
                  <a:noFill/>
                  <a:prstDash val="solid"/>
                </a:ln>
              </a:rPr>
              <a:t>Tạo cây </a:t>
            </a:r>
          </a:p>
          <a:p>
            <a:pPr algn="ctr">
              <a:lnSpc>
                <a:spcPct val="150000"/>
              </a:lnSpc>
            </a:pPr>
            <a:r>
              <a:rPr lang="vi-VN" sz="2400" dirty="0">
                <a:ln w="22225">
                  <a:noFill/>
                  <a:prstDash val="solid"/>
                </a:ln>
              </a:rPr>
              <a:t>thư mục có cấu trúc hợp lí</a:t>
            </a:r>
          </a:p>
        </p:txBody>
      </p:sp>
      <p:sp>
        <p:nvSpPr>
          <p:cNvPr id="2" name="Title 1">
            <a:extLst>
              <a:ext uri="{FF2B5EF4-FFF2-40B4-BE49-F238E27FC236}">
                <a16:creationId xmlns:a16="http://schemas.microsoft.com/office/drawing/2014/main" id="{9D4A7839-9295-D3EC-64C8-E8FDEE769765}"/>
              </a:ext>
            </a:extLst>
          </p:cNvPr>
          <p:cNvSpPr>
            <a:spLocks noGrp="1"/>
          </p:cNvSpPr>
          <p:nvPr>
            <p:ph type="title"/>
          </p:nvPr>
        </p:nvSpPr>
        <p:spPr>
          <a:xfrm>
            <a:off x="720000" y="423940"/>
            <a:ext cx="7704000" cy="592200"/>
          </a:xfrm>
        </p:spPr>
        <p:txBody>
          <a:bodyPr anchor="ctr"/>
          <a:lstStyle/>
          <a:p>
            <a:r>
              <a:rPr lang="en-US" sz="3200" b="1" dirty="0">
                <a:ln w="22225">
                  <a:noFill/>
                  <a:prstDash val="solid"/>
                </a:ln>
                <a:solidFill>
                  <a:srgbClr val="000000"/>
                </a:solidFill>
              </a:rPr>
              <a:t>NỘI DUNG BÀI HỌC</a:t>
            </a:r>
            <a:endParaRPr lang="vi-VN" dirty="0">
              <a:solidFill>
                <a:srgbClr val="000000"/>
              </a:solidFill>
            </a:endParaRPr>
          </a:p>
        </p:txBody>
      </p:sp>
    </p:spTree>
    <p:extLst>
      <p:ext uri="{BB962C8B-B14F-4D97-AF65-F5344CB8AC3E}">
        <p14:creationId xmlns:p14="http://schemas.microsoft.com/office/powerpoint/2010/main" val="232054821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randombar(horizontal)">
                                      <p:cBhvr>
                                        <p:cTn id="7" dur="500"/>
                                        <p:tgtEl>
                                          <p:spTgt spid="5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randombar(horizontal)">
                                      <p:cBhvr>
                                        <p:cTn id="10" dur="500"/>
                                        <p:tgtEl>
                                          <p:spTgt spid="4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36"/>
                                        </p:tgtEl>
                                        <p:attrNameLst>
                                          <p:attrName>style.visibility</p:attrName>
                                        </p:attrNameLst>
                                      </p:cBhvr>
                                      <p:to>
                                        <p:strVal val="visible"/>
                                      </p:to>
                                    </p:set>
                                    <p:animEffect transition="in" filter="randombar(horizontal)">
                                      <p:cBhvr>
                                        <p:cTn id="13" dur="500"/>
                                        <p:tgtEl>
                                          <p:spTgt spid="53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41"/>
                                        </p:tgtEl>
                                        <p:attrNameLst>
                                          <p:attrName>style.visibility</p:attrName>
                                        </p:attrNameLst>
                                      </p:cBhvr>
                                      <p:to>
                                        <p:strVal val="visible"/>
                                      </p:to>
                                    </p:set>
                                    <p:animEffect transition="in" filter="randombar(horizontal)">
                                      <p:cBhvr>
                                        <p:cTn id="18" dur="500"/>
                                        <p:tgtEl>
                                          <p:spTgt spid="54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randombar(horizontal)">
                                      <p:cBhvr>
                                        <p:cTn id="21" dur="500"/>
                                        <p:tgtEl>
                                          <p:spTgt spid="47"/>
                                        </p:tgtEl>
                                      </p:cBhvr>
                                    </p:animEffect>
                                  </p:childTnLst>
                                </p:cTn>
                              </p:par>
                              <p:par>
                                <p:cTn id="22" presetID="14" presetClass="entr" presetSubtype="10" fill="hold" nodeType="withEffect">
                                  <p:stCondLst>
                                    <p:cond delay="0"/>
                                  </p:stCondLst>
                                  <p:childTnLst>
                                    <p:set>
                                      <p:cBhvr>
                                        <p:cTn id="23" dur="1" fill="hold">
                                          <p:stCondLst>
                                            <p:cond delay="0"/>
                                          </p:stCondLst>
                                        </p:cTn>
                                        <p:tgtEl>
                                          <p:spTgt spid="557"/>
                                        </p:tgtEl>
                                        <p:attrNameLst>
                                          <p:attrName>style.visibility</p:attrName>
                                        </p:attrNameLst>
                                      </p:cBhvr>
                                      <p:to>
                                        <p:strVal val="visible"/>
                                      </p:to>
                                    </p:set>
                                    <p:animEffect transition="in" filter="randombar(horizontal)">
                                      <p:cBhvr>
                                        <p:cTn id="24" dur="500"/>
                                        <p:tgtEl>
                                          <p:spTgt spid="55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37"/>
                                        </p:tgtEl>
                                        <p:attrNameLst>
                                          <p:attrName>style.visibility</p:attrName>
                                        </p:attrNameLst>
                                      </p:cBhvr>
                                      <p:to>
                                        <p:strVal val="visible"/>
                                      </p:to>
                                    </p:set>
                                    <p:animEffect transition="in" filter="randombar(horizontal)">
                                      <p:cBhvr>
                                        <p:cTn id="27" dur="500"/>
                                        <p:tgtEl>
                                          <p:spTgt spid="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animBg="1"/>
      <p:bldP spid="537" grpId="0" animBg="1"/>
      <p:bldP spid="540" grpId="0" animBg="1"/>
      <p:bldP spid="541" grpId="0" animBg="1"/>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35"/>
          <p:cNvGrpSpPr/>
          <p:nvPr/>
        </p:nvGrpSpPr>
        <p:grpSpPr>
          <a:xfrm>
            <a:off x="1484894" y="678075"/>
            <a:ext cx="6174213" cy="3787373"/>
            <a:chOff x="1438200" y="702550"/>
            <a:chExt cx="6267600" cy="3738400"/>
          </a:xfrm>
        </p:grpSpPr>
        <p:cxnSp>
          <p:nvCxnSpPr>
            <p:cNvPr id="207" name="Google Shape;207;p35"/>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208" name="Google Shape;208;p35"/>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sp>
        <p:nvSpPr>
          <p:cNvPr id="211" name="Google Shape;211;p35"/>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35"/>
          <p:cNvGrpSpPr/>
          <p:nvPr/>
        </p:nvGrpSpPr>
        <p:grpSpPr>
          <a:xfrm>
            <a:off x="666494" y="2258440"/>
            <a:ext cx="602100" cy="666100"/>
            <a:chOff x="1820650" y="1393100"/>
            <a:chExt cx="602100" cy="666100"/>
          </a:xfrm>
        </p:grpSpPr>
        <p:sp>
          <p:nvSpPr>
            <p:cNvPr id="216" name="Google Shape;216;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5"/>
          <p:cNvGrpSpPr/>
          <p:nvPr/>
        </p:nvGrpSpPr>
        <p:grpSpPr>
          <a:xfrm>
            <a:off x="717379" y="3817716"/>
            <a:ext cx="761406" cy="647721"/>
            <a:chOff x="3475975" y="624225"/>
            <a:chExt cx="737225" cy="627150"/>
          </a:xfrm>
        </p:grpSpPr>
        <p:sp>
          <p:nvSpPr>
            <p:cNvPr id="219" name="Google Shape;219;p35"/>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5"/>
          <p:cNvGrpSpPr/>
          <p:nvPr/>
        </p:nvGrpSpPr>
        <p:grpSpPr>
          <a:xfrm>
            <a:off x="7607090" y="678063"/>
            <a:ext cx="849091" cy="639458"/>
            <a:chOff x="1574625" y="624700"/>
            <a:chExt cx="822125" cy="619150"/>
          </a:xfrm>
        </p:grpSpPr>
        <p:sp>
          <p:nvSpPr>
            <p:cNvPr id="224" name="Google Shape;224;p35"/>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35"/>
          <p:cNvSpPr/>
          <p:nvPr/>
        </p:nvSpPr>
        <p:spPr>
          <a:xfrm>
            <a:off x="854119" y="32577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35"/>
          <p:cNvGrpSpPr/>
          <p:nvPr/>
        </p:nvGrpSpPr>
        <p:grpSpPr>
          <a:xfrm>
            <a:off x="7875406" y="3799337"/>
            <a:ext cx="602100" cy="666100"/>
            <a:chOff x="1820650" y="1393100"/>
            <a:chExt cx="602100" cy="666100"/>
          </a:xfrm>
        </p:grpSpPr>
        <p:sp>
          <p:nvSpPr>
            <p:cNvPr id="228" name="Google Shape;228;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5"/>
          <p:cNvGrpSpPr/>
          <p:nvPr/>
        </p:nvGrpSpPr>
        <p:grpSpPr>
          <a:xfrm>
            <a:off x="727312" y="678063"/>
            <a:ext cx="678825" cy="602975"/>
            <a:chOff x="2696275" y="963625"/>
            <a:chExt cx="678825" cy="602975"/>
          </a:xfrm>
        </p:grpSpPr>
        <p:sp>
          <p:nvSpPr>
            <p:cNvPr id="231" name="Google Shape;231;p35"/>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35"/>
          <p:cNvSpPr/>
          <p:nvPr/>
        </p:nvSpPr>
        <p:spPr>
          <a:xfrm>
            <a:off x="812419" y="1614202"/>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8021331" y="3173638"/>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8028844" y="163214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35"/>
          <p:cNvGrpSpPr/>
          <p:nvPr/>
        </p:nvGrpSpPr>
        <p:grpSpPr>
          <a:xfrm>
            <a:off x="7906400" y="2192944"/>
            <a:ext cx="500699" cy="666069"/>
            <a:chOff x="4863650" y="3815375"/>
            <a:chExt cx="624625" cy="830925"/>
          </a:xfrm>
        </p:grpSpPr>
        <p:sp>
          <p:nvSpPr>
            <p:cNvPr id="238" name="Google Shape;238;p35"/>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09;p35"/>
          <p:cNvSpPr/>
          <p:nvPr/>
        </p:nvSpPr>
        <p:spPr>
          <a:xfrm>
            <a:off x="1599925" y="1436250"/>
            <a:ext cx="5944150" cy="2271000"/>
          </a:xfrm>
          <a:prstGeom prst="roundRect">
            <a:avLst>
              <a:gd name="adj" fmla="val 63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Title 1">
            <a:extLst>
              <a:ext uri="{FF2B5EF4-FFF2-40B4-BE49-F238E27FC236}">
                <a16:creationId xmlns:a16="http://schemas.microsoft.com/office/drawing/2014/main" id="{BB7C88ED-9A02-A06D-4AC4-CD9A88D3168B}"/>
              </a:ext>
            </a:extLst>
          </p:cNvPr>
          <p:cNvSpPr>
            <a:spLocks noGrp="1"/>
          </p:cNvSpPr>
          <p:nvPr>
            <p:ph type="ctrTitle"/>
          </p:nvPr>
        </p:nvSpPr>
        <p:spPr>
          <a:xfrm>
            <a:off x="1516500" y="1708050"/>
            <a:ext cx="6111000" cy="1727400"/>
          </a:xfrm>
        </p:spPr>
        <p:txBody>
          <a:bodyPr/>
          <a:lstStyle/>
          <a:p>
            <a:pPr>
              <a:lnSpc>
                <a:spcPct val="150000"/>
              </a:lnSpc>
            </a:pPr>
            <a:r>
              <a:rPr lang="en-US" sz="3600" b="1" dirty="0">
                <a:ln w="22225">
                  <a:noFill/>
                  <a:prstDash val="solid"/>
                </a:ln>
              </a:rPr>
              <a:t>1. </a:t>
            </a:r>
            <a:r>
              <a:rPr lang="vi-VN" sz="3600" b="1" dirty="0">
                <a:ln w="22225">
                  <a:noFill/>
                  <a:prstDash val="solid"/>
                </a:ln>
              </a:rPr>
              <a:t>TẠO CÂY THƯ MỤC </a:t>
            </a:r>
            <a:br>
              <a:rPr lang="vi-VN" sz="3600" b="1" dirty="0">
                <a:ln w="22225">
                  <a:noFill/>
                  <a:prstDash val="solid"/>
                </a:ln>
              </a:rPr>
            </a:br>
            <a:r>
              <a:rPr lang="vi-VN" sz="3600" b="1" dirty="0">
                <a:ln w="22225">
                  <a:noFill/>
                  <a:prstDash val="solid"/>
                </a:ln>
              </a:rPr>
              <a:t>CÓ CẤU TRÚC HỢP LÍ</a:t>
            </a:r>
            <a:endParaRPr lang="vi-VN" sz="3600" dirty="0"/>
          </a:p>
        </p:txBody>
      </p:sp>
    </p:spTree>
    <p:extLst>
      <p:ext uri="{BB962C8B-B14F-4D97-AF65-F5344CB8AC3E}">
        <p14:creationId xmlns:p14="http://schemas.microsoft.com/office/powerpoint/2010/main" val="2428508601"/>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Rounded Rectangle 50"/>
          <p:cNvSpPr/>
          <p:nvPr/>
        </p:nvSpPr>
        <p:spPr>
          <a:xfrm>
            <a:off x="3110782" y="1257210"/>
            <a:ext cx="2922435" cy="574994"/>
          </a:xfrm>
          <a:prstGeom prst="roundRect">
            <a:avLst/>
          </a:prstGeom>
          <a:solidFill>
            <a:schemeClr val="tx2">
              <a:lumMod val="60000"/>
              <a:lumOff val="4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solidFill>
                  <a:srgbClr val="000000"/>
                </a:solidFill>
                <a:cs typeface="Arial" panose="020B0604020202020204" pitchFamily="34" charset="0"/>
              </a:rPr>
              <a:t>THẢO LUẬN NHÓM</a:t>
            </a:r>
            <a:endParaRPr lang="en-US" sz="2000" b="1" dirty="0">
              <a:solidFill>
                <a:srgbClr val="0000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2FFEA4D-77D9-7A3E-2EBA-2F92FD22DFDB}"/>
              </a:ext>
            </a:extLst>
          </p:cNvPr>
          <p:cNvSpPr>
            <a:spLocks noGrp="1"/>
          </p:cNvSpPr>
          <p:nvPr>
            <p:ph type="title"/>
          </p:nvPr>
        </p:nvSpPr>
        <p:spPr>
          <a:xfrm>
            <a:off x="720000" y="246546"/>
            <a:ext cx="7704000" cy="592200"/>
          </a:xfrm>
        </p:spPr>
        <p:txBody>
          <a:bodyPr anchor="ctr"/>
          <a:lstStyle/>
          <a:p>
            <a:r>
              <a:rPr lang="vi-VN" sz="2400" dirty="0"/>
              <a:t>Quan sát hình SGK tr.14 và cho biết</a:t>
            </a:r>
          </a:p>
        </p:txBody>
      </p:sp>
      <p:sp>
        <p:nvSpPr>
          <p:cNvPr id="9" name="Rectangle: Rounded Corners 8">
            <a:extLst>
              <a:ext uri="{FF2B5EF4-FFF2-40B4-BE49-F238E27FC236}">
                <a16:creationId xmlns:a16="http://schemas.microsoft.com/office/drawing/2014/main" id="{9D0D5DE7-EC58-F856-43CD-04D03CD48830}"/>
              </a:ext>
            </a:extLst>
          </p:cNvPr>
          <p:cNvSpPr/>
          <p:nvPr/>
        </p:nvSpPr>
        <p:spPr>
          <a:xfrm>
            <a:off x="581477" y="2013857"/>
            <a:ext cx="2604409" cy="2533826"/>
          </a:xfrm>
          <a:prstGeom prst="roundRect">
            <a:avLst>
              <a:gd name="adj" fmla="val 9297"/>
            </a:avLst>
          </a:prstGeom>
          <a:solidFill>
            <a:schemeClr val="accent6"/>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t>Khi tổ chức, lưu trữ thông tin trong máy tính, cây thư mục có cấu trúc hợp lí mang lại lợi ích gì?</a:t>
            </a:r>
          </a:p>
        </p:txBody>
      </p:sp>
      <p:grpSp>
        <p:nvGrpSpPr>
          <p:cNvPr id="16" name="Group 15">
            <a:extLst>
              <a:ext uri="{FF2B5EF4-FFF2-40B4-BE49-F238E27FC236}">
                <a16:creationId xmlns:a16="http://schemas.microsoft.com/office/drawing/2014/main" id="{9AA619AE-F874-900E-A03B-A429B886DB66}"/>
              </a:ext>
            </a:extLst>
          </p:cNvPr>
          <p:cNvGrpSpPr/>
          <p:nvPr/>
        </p:nvGrpSpPr>
        <p:grpSpPr>
          <a:xfrm>
            <a:off x="3190914" y="2013857"/>
            <a:ext cx="5568462" cy="2628659"/>
            <a:chOff x="3190914" y="2013857"/>
            <a:chExt cx="5568462" cy="2628659"/>
          </a:xfrm>
        </p:grpSpPr>
        <p:pic>
          <p:nvPicPr>
            <p:cNvPr id="14" name="Picture 13">
              <a:extLst>
                <a:ext uri="{FF2B5EF4-FFF2-40B4-BE49-F238E27FC236}">
                  <a16:creationId xmlns:a16="http://schemas.microsoft.com/office/drawing/2014/main" id="{96A6594C-4734-AEE1-DE45-7A8E5AD85A9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40000"/>
                      </a14:imgEffect>
                    </a14:imgLayer>
                  </a14:imgProps>
                </a:ext>
              </a:extLst>
            </a:blip>
            <a:stretch>
              <a:fillRect/>
            </a:stretch>
          </p:blipFill>
          <p:spPr>
            <a:xfrm>
              <a:off x="3387767" y="2013857"/>
              <a:ext cx="5174756" cy="2228974"/>
            </a:xfrm>
            <a:prstGeom prst="rect">
              <a:avLst/>
            </a:prstGeom>
            <a:ln>
              <a:solidFill>
                <a:srgbClr val="00B0F0"/>
              </a:solidFill>
            </a:ln>
          </p:spPr>
        </p:pic>
        <p:sp>
          <p:nvSpPr>
            <p:cNvPr id="15" name="TextBox 14">
              <a:extLst>
                <a:ext uri="{FF2B5EF4-FFF2-40B4-BE49-F238E27FC236}">
                  <a16:creationId xmlns:a16="http://schemas.microsoft.com/office/drawing/2014/main" id="{29D1415E-68C4-A494-09EE-B42504DA1A52}"/>
                </a:ext>
              </a:extLst>
            </p:cNvPr>
            <p:cNvSpPr txBox="1"/>
            <p:nvPr/>
          </p:nvSpPr>
          <p:spPr>
            <a:xfrm>
              <a:off x="3190914" y="4334739"/>
              <a:ext cx="5568462" cy="307777"/>
            </a:xfrm>
            <a:prstGeom prst="rect">
              <a:avLst/>
            </a:prstGeom>
            <a:noFill/>
          </p:spPr>
          <p:txBody>
            <a:bodyPr wrap="square" rtlCol="0">
              <a:spAutoFit/>
            </a:bodyPr>
            <a:lstStyle/>
            <a:p>
              <a:pPr lvl="1" algn="ctr"/>
              <a:r>
                <a:rPr lang="vi-VN" i="1" dirty="0"/>
                <a:t>Hình 1. Một số điều cần lưu ý để tạo cây thư mục có cấu trúc hợp lí</a:t>
              </a:r>
              <a:endParaRPr lang="en-US" i="1" dirty="0"/>
            </a:p>
          </p:txBody>
        </p:sp>
      </p:grpSp>
    </p:spTree>
    <p:extLst>
      <p:ext uri="{BB962C8B-B14F-4D97-AF65-F5344CB8AC3E}">
        <p14:creationId xmlns:p14="http://schemas.microsoft.com/office/powerpoint/2010/main" val="2013779253"/>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rcRect/>
          <a:stretch/>
        </p:blipFill>
        <p:spPr>
          <a:xfrm>
            <a:off x="735651" y="1539235"/>
            <a:ext cx="3959885" cy="2830342"/>
          </a:xfrm>
          <a:prstGeom prst="rect">
            <a:avLst/>
          </a:prstGeom>
          <a:ln>
            <a:solidFill>
              <a:srgbClr val="00B0F0"/>
            </a:solidFill>
          </a:ln>
        </p:spPr>
      </p:pic>
      <p:sp>
        <p:nvSpPr>
          <p:cNvPr id="2" name="Title 1">
            <a:extLst>
              <a:ext uri="{FF2B5EF4-FFF2-40B4-BE49-F238E27FC236}">
                <a16:creationId xmlns:a16="http://schemas.microsoft.com/office/drawing/2014/main" id="{C8C1FD98-0D70-4FBF-9EF8-F33ED65F5C1C}"/>
              </a:ext>
            </a:extLst>
          </p:cNvPr>
          <p:cNvSpPr>
            <a:spLocks noGrp="1"/>
          </p:cNvSpPr>
          <p:nvPr>
            <p:ph type="title"/>
          </p:nvPr>
        </p:nvSpPr>
        <p:spPr>
          <a:xfrm>
            <a:off x="720000" y="244870"/>
            <a:ext cx="7704000" cy="592200"/>
          </a:xfrm>
        </p:spPr>
        <p:txBody>
          <a:bodyPr anchor="ctr"/>
          <a:lstStyle/>
          <a:p>
            <a:r>
              <a:rPr lang="vi-VN" sz="2400" dirty="0"/>
              <a:t>Nhận xét hình SGK tr.14</a:t>
            </a:r>
          </a:p>
        </p:txBody>
      </p:sp>
      <p:sp>
        <p:nvSpPr>
          <p:cNvPr id="15" name="Rectangle: Rounded Corners 14">
            <a:extLst>
              <a:ext uri="{FF2B5EF4-FFF2-40B4-BE49-F238E27FC236}">
                <a16:creationId xmlns:a16="http://schemas.microsoft.com/office/drawing/2014/main" id="{6F3CEF13-CB62-9814-7E2A-B30A3E8DEFE0}"/>
              </a:ext>
            </a:extLst>
          </p:cNvPr>
          <p:cNvSpPr/>
          <p:nvPr/>
        </p:nvSpPr>
        <p:spPr>
          <a:xfrm>
            <a:off x="4976444" y="1539235"/>
            <a:ext cx="3447556" cy="2830342"/>
          </a:xfrm>
          <a:prstGeom prst="roundRect">
            <a:avLst>
              <a:gd name="adj" fmla="val 9297"/>
            </a:avLst>
          </a:prstGeom>
          <a:solidFill>
            <a:schemeClr val="accent6"/>
          </a:solidFill>
        </p:spPr>
        <p:style>
          <a:lnRef idx="2">
            <a:schemeClr val="accent1"/>
          </a:lnRef>
          <a:fillRef idx="1">
            <a:schemeClr val="lt1"/>
          </a:fillRef>
          <a:effectRef idx="0">
            <a:schemeClr val="accent1"/>
          </a:effectRef>
          <a:fontRef idx="minor">
            <a:schemeClr val="dk1"/>
          </a:fontRef>
        </p:style>
        <p:txBody>
          <a:bodyPr bIns="108000" rtlCol="0" anchor="ctr"/>
          <a:lstStyle/>
          <a:p>
            <a:pPr algn="just">
              <a:lnSpc>
                <a:spcPct val="150000"/>
              </a:lnSpc>
            </a:pPr>
            <a:r>
              <a:rPr lang="vi-VN" sz="2000" dirty="0"/>
              <a:t>Khi tổ chức, lưu trữ thông tin trong máy tính, cây thư mục có cấu trúc hợp lí giúp việc quản lí, tìm thông tin dễ dàng hơn, nhanh hơn. </a:t>
            </a:r>
          </a:p>
        </p:txBody>
      </p:sp>
    </p:spTree>
    <p:extLst>
      <p:ext uri="{BB962C8B-B14F-4D97-AF65-F5344CB8AC3E}">
        <p14:creationId xmlns:p14="http://schemas.microsoft.com/office/powerpoint/2010/main" val="262251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4562712" y="262804"/>
            <a:ext cx="4215587"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4"/>
            <a:ext cx="4041200" cy="4570451"/>
          </a:xfrm>
          <a:prstGeom prst="roundRect">
            <a:avLst>
              <a:gd name="adj" fmla="val 4195"/>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796118" y="1705106"/>
            <a:ext cx="3180364" cy="1685846"/>
          </a:xfrm>
          <a:prstGeom prst="rect">
            <a:avLst/>
          </a:prstGeom>
          <a:noFill/>
        </p:spPr>
        <p:txBody>
          <a:bodyPr wrap="square" rtlCol="0">
            <a:spAutoFit/>
          </a:bodyPr>
          <a:lstStyle/>
          <a:p>
            <a:pPr algn="ctr">
              <a:lnSpc>
                <a:spcPct val="150000"/>
              </a:lnSpc>
            </a:pPr>
            <a:r>
              <a:rPr lang="vi-VN" sz="2400" b="1" dirty="0"/>
              <a:t>Để tạo cây thư mục hợp lí ta cần lưu ý những điều gì?</a:t>
            </a:r>
          </a:p>
        </p:txBody>
      </p:sp>
      <p:grpSp>
        <p:nvGrpSpPr>
          <p:cNvPr id="42" name="Google Shape;557;p44"/>
          <p:cNvGrpSpPr/>
          <p:nvPr/>
        </p:nvGrpSpPr>
        <p:grpSpPr>
          <a:xfrm>
            <a:off x="3886851" y="4589341"/>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529;p43"/>
          <p:cNvGrpSpPr/>
          <p:nvPr/>
        </p:nvGrpSpPr>
        <p:grpSpPr>
          <a:xfrm>
            <a:off x="4821661" y="116770"/>
            <a:ext cx="438896" cy="434500"/>
            <a:chOff x="2532825" y="1741700"/>
            <a:chExt cx="438896" cy="434500"/>
          </a:xfrm>
        </p:grpSpPr>
        <p:sp>
          <p:nvSpPr>
            <p:cNvPr id="20" name="Google Shape;530;p43"/>
            <p:cNvSpPr/>
            <p:nvPr/>
          </p:nvSpPr>
          <p:spPr>
            <a:xfrm>
              <a:off x="2532825" y="1741700"/>
              <a:ext cx="438896" cy="434500"/>
            </a:xfrm>
            <a:custGeom>
              <a:avLst/>
              <a:gdLst/>
              <a:ahLst/>
              <a:cxnLst/>
              <a:rect l="l" t="t" r="r" b="b"/>
              <a:pathLst>
                <a:path w="21116" h="17380" extrusionOk="0">
                  <a:moveTo>
                    <a:pt x="2335" y="0"/>
                  </a:moveTo>
                  <a:cubicBezTo>
                    <a:pt x="1034" y="0"/>
                    <a:pt x="0" y="1067"/>
                    <a:pt x="0" y="2368"/>
                  </a:cubicBezTo>
                  <a:lnTo>
                    <a:pt x="0" y="15011"/>
                  </a:lnTo>
                  <a:cubicBezTo>
                    <a:pt x="0" y="16345"/>
                    <a:pt x="1034" y="17379"/>
                    <a:pt x="2335" y="17379"/>
                  </a:cubicBezTo>
                  <a:lnTo>
                    <a:pt x="18780" y="17379"/>
                  </a:lnTo>
                  <a:cubicBezTo>
                    <a:pt x="20081" y="17379"/>
                    <a:pt x="21115" y="16345"/>
                    <a:pt x="21115" y="15011"/>
                  </a:cubicBezTo>
                  <a:lnTo>
                    <a:pt x="21115" y="2368"/>
                  </a:lnTo>
                  <a:cubicBezTo>
                    <a:pt x="21115" y="1067"/>
                    <a:pt x="20081" y="0"/>
                    <a:pt x="1878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31;p43"/>
            <p:cNvSpPr/>
            <p:nvPr/>
          </p:nvSpPr>
          <p:spPr>
            <a:xfrm>
              <a:off x="2604660" y="1828676"/>
              <a:ext cx="295226" cy="260549"/>
            </a:xfrm>
            <a:custGeom>
              <a:avLst/>
              <a:gdLst/>
              <a:ahLst/>
              <a:cxnLst/>
              <a:rect l="l" t="t" r="r" b="b"/>
              <a:pathLst>
                <a:path w="13911" h="12277" extrusionOk="0">
                  <a:moveTo>
                    <a:pt x="6943" y="1"/>
                  </a:moveTo>
                  <a:cubicBezTo>
                    <a:pt x="6589" y="1"/>
                    <a:pt x="6238" y="134"/>
                    <a:pt x="5972" y="401"/>
                  </a:cubicBezTo>
                  <a:lnTo>
                    <a:pt x="734" y="5638"/>
                  </a:lnTo>
                  <a:cubicBezTo>
                    <a:pt x="1" y="6372"/>
                    <a:pt x="201" y="7573"/>
                    <a:pt x="1602" y="7573"/>
                  </a:cubicBezTo>
                  <a:lnTo>
                    <a:pt x="2903" y="7573"/>
                  </a:lnTo>
                  <a:lnTo>
                    <a:pt x="2903" y="10875"/>
                  </a:lnTo>
                  <a:cubicBezTo>
                    <a:pt x="2903" y="11642"/>
                    <a:pt x="3503" y="12276"/>
                    <a:pt x="4270" y="12276"/>
                  </a:cubicBezTo>
                  <a:lnTo>
                    <a:pt x="5404" y="12276"/>
                  </a:lnTo>
                  <a:lnTo>
                    <a:pt x="5404" y="9774"/>
                  </a:lnTo>
                  <a:cubicBezTo>
                    <a:pt x="5404" y="9007"/>
                    <a:pt x="6005" y="8373"/>
                    <a:pt x="6772" y="8373"/>
                  </a:cubicBezTo>
                  <a:lnTo>
                    <a:pt x="7139" y="8373"/>
                  </a:lnTo>
                  <a:cubicBezTo>
                    <a:pt x="7873" y="8373"/>
                    <a:pt x="8507" y="9007"/>
                    <a:pt x="8507" y="9774"/>
                  </a:cubicBezTo>
                  <a:lnTo>
                    <a:pt x="8507" y="12276"/>
                  </a:lnTo>
                  <a:lnTo>
                    <a:pt x="9641" y="12276"/>
                  </a:lnTo>
                  <a:cubicBezTo>
                    <a:pt x="10375" y="12276"/>
                    <a:pt x="11008" y="11642"/>
                    <a:pt x="11008" y="10875"/>
                  </a:cubicBezTo>
                  <a:lnTo>
                    <a:pt x="11008" y="7573"/>
                  </a:lnTo>
                  <a:lnTo>
                    <a:pt x="12309" y="7573"/>
                  </a:lnTo>
                  <a:cubicBezTo>
                    <a:pt x="13710" y="7573"/>
                    <a:pt x="13911" y="6372"/>
                    <a:pt x="13177" y="5638"/>
                  </a:cubicBezTo>
                  <a:lnTo>
                    <a:pt x="7940" y="401"/>
                  </a:lnTo>
                  <a:cubicBezTo>
                    <a:pt x="7656" y="134"/>
                    <a:pt x="7297" y="1"/>
                    <a:pt x="694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Picture 21"/>
          <p:cNvPicPr>
            <a:picLocks noChangeAspect="1"/>
          </p:cNvPicPr>
          <p:nvPr/>
        </p:nvPicPr>
        <p:blipFill>
          <a:blip r:embed="rId3"/>
          <a:stretch>
            <a:fillRect/>
          </a:stretch>
        </p:blipFill>
        <p:spPr>
          <a:xfrm>
            <a:off x="5455157" y="1204686"/>
            <a:ext cx="2472894" cy="3628569"/>
          </a:xfrm>
          <a:prstGeom prst="rect">
            <a:avLst/>
          </a:prstGeom>
        </p:spPr>
      </p:pic>
    </p:spTree>
    <p:extLst>
      <p:ext uri="{BB962C8B-B14F-4D97-AF65-F5344CB8AC3E}">
        <p14:creationId xmlns:p14="http://schemas.microsoft.com/office/powerpoint/2010/main" val="399737466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heme/theme1.xml><?xml version="1.0" encoding="utf-8"?>
<a:theme xmlns:a="http://schemas.openxmlformats.org/drawingml/2006/main" name="UI/UX Slides for Business by Slidesgo">
  <a:themeElements>
    <a:clrScheme name="Simple Light">
      <a:dk1>
        <a:srgbClr val="281101"/>
      </a:dk1>
      <a:lt1>
        <a:srgbClr val="FFF7DC"/>
      </a:lt1>
      <a:dk2>
        <a:srgbClr val="F9D656"/>
      </a:dk2>
      <a:lt2>
        <a:srgbClr val="FE7443"/>
      </a:lt2>
      <a:accent1>
        <a:srgbClr val="68CDE9"/>
      </a:accent1>
      <a:accent2>
        <a:srgbClr val="F0787A"/>
      </a:accent2>
      <a:accent3>
        <a:srgbClr val="EDF6F7"/>
      </a:accent3>
      <a:accent4>
        <a:srgbClr val="FFFFFF"/>
      </a:accent4>
      <a:accent5>
        <a:srgbClr val="FFFFFF"/>
      </a:accent5>
      <a:accent6>
        <a:srgbClr val="FFFFFF"/>
      </a:accent6>
      <a:hlink>
        <a:srgbClr val="28110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2382</Words>
  <Application>Microsoft Office PowerPoint</Application>
  <PresentationFormat>On-screen Show (16:9)</PresentationFormat>
  <Paragraphs>189</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Poppins</vt:lpstr>
      <vt:lpstr>Fredoka One</vt:lpstr>
      <vt:lpstr>Arial</vt:lpstr>
      <vt:lpstr>Roboto Condensed Light</vt:lpstr>
      <vt:lpstr>Palanquin Dark</vt:lpstr>
      <vt:lpstr>UI/UX Slides for Business by Slidesgo</vt:lpstr>
      <vt:lpstr>NHIỆT LIỆT CHÀO MỪNG  CÁC EM ĐẾN BÀI HỌC NÀY!</vt:lpstr>
      <vt:lpstr>KHỞI ĐỘNG</vt:lpstr>
      <vt:lpstr>Sơ đồ cây tham khảo</vt:lpstr>
      <vt:lpstr>BÀI 4:  TỔ CHỨC, LƯU TRỮ VÀ TÌM TỆP, THƯ MỤC TRONG MÁY TÍNH</vt:lpstr>
      <vt:lpstr>NỘI DUNG BÀI HỌC</vt:lpstr>
      <vt:lpstr>1. TẠO CÂY THƯ MỤC  CÓ CẤU TRÚC HỢP LÍ</vt:lpstr>
      <vt:lpstr>Quan sát hình SGK tr.14 và cho biết</vt:lpstr>
      <vt:lpstr>Nhận xét hình SGK tr.14</vt:lpstr>
      <vt:lpstr>PowerPoint Presentation</vt:lpstr>
      <vt:lpstr>PowerPoint Presentation</vt:lpstr>
      <vt:lpstr>HOẠT ĐỘNG LÀM</vt:lpstr>
      <vt:lpstr>HƯỚNG DẪN THỰC HIỆN</vt:lpstr>
      <vt:lpstr>HƯỚNG DẪN THỰC HIỆN</vt:lpstr>
      <vt:lpstr>PowerPoint Presentation</vt:lpstr>
      <vt:lpstr>2. TÌM TỆP, THƯ MỤC TRONG MÁY TÍNH</vt:lpstr>
      <vt:lpstr>Quan sát hình SGK tr.14 và cho biết</vt:lpstr>
      <vt:lpstr>Quan sát hình SGK tr.14 và cho biết</vt:lpstr>
      <vt:lpstr>HƯỚNG DẪN THỰC HIỆN</vt:lpstr>
      <vt:lpstr>HƯỚNG DẪN THỰC HIỆN</vt:lpstr>
      <vt:lpstr>HOẠT ĐỘNG LÀM</vt:lpstr>
      <vt:lpstr>Gợi ý trả lời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LUYỆN TẬP</vt:lpstr>
      <vt:lpstr>LUYỆN TẬP</vt:lpstr>
      <vt:lpstr>PowerPoint Presentation</vt:lpstr>
      <vt:lpstr>THỰC HÀNH BÀI 1</vt:lpstr>
      <vt:lpstr>THỰC HÀNH BÀI 1</vt:lpstr>
      <vt:lpstr>Đáp án tham khảo</vt:lpstr>
      <vt:lpstr>THỰC HÀNH BÀI 2</vt:lpstr>
      <vt:lpstr>THỰC HÀNH BÀI 2</vt:lpstr>
      <vt:lpstr>THỰC HÀNH BÀI 3</vt:lpstr>
      <vt:lpstr>HƯỚNG DẪN THỰC HIỆN</vt:lpstr>
      <vt:lpstr>VẬN DỤNG</vt:lpstr>
      <vt:lpstr>HƯỚNG DẪN VỀ NHÀ</vt:lpstr>
      <vt:lpstr>CẢM ƠN CÁC EM ĐÃ  LẮNG NGHE,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My Tra</cp:lastModifiedBy>
  <cp:revision>63</cp:revision>
  <dcterms:modified xsi:type="dcterms:W3CDTF">2024-08-01T08:40:01Z</dcterms:modified>
</cp:coreProperties>
</file>