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9" r:id="rId2"/>
  </p:sldMasterIdLst>
  <p:notesMasterIdLst>
    <p:notesMasterId r:id="rId42"/>
  </p:notesMasterIdLst>
  <p:sldIdLst>
    <p:sldId id="286" r:id="rId3"/>
    <p:sldId id="296" r:id="rId4"/>
    <p:sldId id="340" r:id="rId5"/>
    <p:sldId id="295" r:id="rId6"/>
    <p:sldId id="293" r:id="rId7"/>
    <p:sldId id="261" r:id="rId8"/>
    <p:sldId id="297" r:id="rId9"/>
    <p:sldId id="341" r:id="rId10"/>
    <p:sldId id="342" r:id="rId11"/>
    <p:sldId id="343" r:id="rId12"/>
    <p:sldId id="344" r:id="rId13"/>
    <p:sldId id="368" r:id="rId14"/>
    <p:sldId id="367" r:id="rId15"/>
    <p:sldId id="366" r:id="rId16"/>
    <p:sldId id="365" r:id="rId17"/>
    <p:sldId id="369" r:id="rId18"/>
    <p:sldId id="370" r:id="rId19"/>
    <p:sldId id="345" r:id="rId20"/>
    <p:sldId id="346" r:id="rId21"/>
    <p:sldId id="315" r:id="rId22"/>
    <p:sldId id="347" r:id="rId23"/>
    <p:sldId id="348" r:id="rId24"/>
    <p:sldId id="349" r:id="rId25"/>
    <p:sldId id="350" r:id="rId26"/>
    <p:sldId id="351" r:id="rId27"/>
    <p:sldId id="352" r:id="rId28"/>
    <p:sldId id="354" r:id="rId29"/>
    <p:sldId id="353" r:id="rId30"/>
    <p:sldId id="355" r:id="rId31"/>
    <p:sldId id="356" r:id="rId32"/>
    <p:sldId id="357" r:id="rId33"/>
    <p:sldId id="359" r:id="rId34"/>
    <p:sldId id="358" r:id="rId35"/>
    <p:sldId id="360" r:id="rId36"/>
    <p:sldId id="258" r:id="rId37"/>
    <p:sldId id="362" r:id="rId38"/>
    <p:sldId id="361" r:id="rId39"/>
    <p:sldId id="363" r:id="rId40"/>
    <p:sldId id="364" r:id="rId41"/>
  </p:sldIdLst>
  <p:sldSz cx="9144000" cy="5143500" type="screen16x9"/>
  <p:notesSz cx="6858000" cy="9144000"/>
  <p:embeddedFontLst>
    <p:embeddedFont>
      <p:font typeface="Aharoni" panose="02010803020104030203" pitchFamily="2" charset="-79"/>
      <p:bold r:id="rId43"/>
    </p:embeddedFont>
    <p:embeddedFont>
      <p:font typeface="Anaheim" panose="020B0604020202020204" charset="0"/>
      <p:regular r:id="rId44"/>
    </p:embeddedFont>
    <p:embeddedFont>
      <p:font typeface="Bebas Neue" panose="020B0606020202050201" pitchFamily="34" charset="0"/>
      <p:regular r:id="rId45"/>
    </p:embeddedFont>
    <p:embeddedFont>
      <p:font typeface="Bowlby One" panose="020B0604020202020204" charset="0"/>
      <p:regular r:id="rId46"/>
    </p:embeddedFont>
    <p:embeddedFont>
      <p:font typeface="PT Sans" panose="020B0503020203020204" pitchFamily="34" charset="0"/>
      <p:regular r:id="rId47"/>
      <p:bold r:id="rId48"/>
      <p:italic r:id="rId49"/>
      <p:boldItalic r:id="rId50"/>
    </p:embeddedFont>
    <p:embeddedFont>
      <p:font typeface="Varela Round" panose="00000500000000000000" pitchFamily="2" charset="-79"/>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962E79D-ABDD-46B7-9ECE-AF56296D494D}">
          <p14:sldIdLst>
            <p14:sldId id="286"/>
            <p14:sldId id="296"/>
            <p14:sldId id="340"/>
            <p14:sldId id="295"/>
            <p14:sldId id="293"/>
            <p14:sldId id="261"/>
            <p14:sldId id="297"/>
            <p14:sldId id="341"/>
            <p14:sldId id="342"/>
            <p14:sldId id="343"/>
            <p14:sldId id="344"/>
            <p14:sldId id="368"/>
            <p14:sldId id="367"/>
            <p14:sldId id="366"/>
            <p14:sldId id="365"/>
            <p14:sldId id="369"/>
            <p14:sldId id="370"/>
            <p14:sldId id="345"/>
            <p14:sldId id="346"/>
            <p14:sldId id="315"/>
            <p14:sldId id="347"/>
            <p14:sldId id="348"/>
            <p14:sldId id="349"/>
            <p14:sldId id="350"/>
            <p14:sldId id="351"/>
            <p14:sldId id="352"/>
            <p14:sldId id="354"/>
            <p14:sldId id="353"/>
            <p14:sldId id="355"/>
            <p14:sldId id="356"/>
            <p14:sldId id="357"/>
            <p14:sldId id="359"/>
            <p14:sldId id="358"/>
            <p14:sldId id="360"/>
            <p14:sldId id="258"/>
            <p14:sldId id="362"/>
            <p14:sldId id="361"/>
            <p14:sldId id="363"/>
            <p14:sldId id="3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DAF3FC"/>
    <a:srgbClr val="FFC45C"/>
    <a:srgbClr val="000000"/>
    <a:srgbClr val="FF9900"/>
    <a:srgbClr val="FF5F5F"/>
    <a:srgbClr val="00863D"/>
    <a:srgbClr val="C9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55731-AD96-4343-A774-BDCFC1188D97}">
  <a:tblStyle styleId="{77855731-AD96-4343-A774-BDCFC1188D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6" autoAdjust="0"/>
    <p:restoredTop sz="94343" autoAdjust="0"/>
  </p:normalViewPr>
  <p:slideViewPr>
    <p:cSldViewPr snapToGrid="0">
      <p:cViewPr varScale="1">
        <p:scale>
          <a:sx n="80" d="100"/>
          <a:sy n="80" d="100"/>
        </p:scale>
        <p:origin x="64"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188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989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782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76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738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789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102013cd33a_2_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3" name="Google Shape;3743;g102013cd33a_2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731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53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817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60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89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102013cd33a_2_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3" name="Google Shape;3743;g102013cd33a_2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130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từng quả cam để đến câu hỏi. Sau khi thu hoạch xong bấm </a:t>
            </a:r>
            <a:r>
              <a:rPr lang="en-VN"/>
              <a:t>vào q</a:t>
            </a:r>
            <a:r>
              <a:rPr lang="en-US"/>
              <a:t>u</a:t>
            </a:r>
            <a:r>
              <a:rPr lang="en-US" baseline="0"/>
              <a:t>ả</a:t>
            </a:r>
            <a:r>
              <a:rPr lang="en-VN"/>
              <a:t> cam b</a:t>
            </a:r>
            <a:r>
              <a:rPr lang="en-US"/>
              <a:t>ê</a:t>
            </a:r>
            <a:r>
              <a:rPr lang="en-VN"/>
              <a:t>n </a:t>
            </a:r>
            <a:r>
              <a:rPr lang="en-VN" dirty="0"/>
              <a:t>trái </a:t>
            </a:r>
            <a:r>
              <a:rPr lang="en-VN"/>
              <a:t>để sang</a:t>
            </a:r>
            <a:r>
              <a:rPr lang="en-US" baseline="0"/>
              <a:t> nội dung tiếp theo.</a:t>
            </a: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0063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744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2122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9"/>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9"/>
          <p:cNvGrpSpPr/>
          <p:nvPr/>
        </p:nvGrpSpPr>
        <p:grpSpPr>
          <a:xfrm>
            <a:off x="0" y="150"/>
            <a:ext cx="9144000" cy="5143350"/>
            <a:chOff x="0" y="150"/>
            <a:chExt cx="9144000" cy="5143350"/>
          </a:xfrm>
        </p:grpSpPr>
        <p:sp>
          <p:nvSpPr>
            <p:cNvPr id="82" name="Google Shape;82;p9"/>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3" name="Google Shape;83;p9"/>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4" name="Google Shape;84;p9"/>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5" name="Google Shape;85;p9"/>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24673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sp>
        <p:nvSpPr>
          <p:cNvPr id="147" name="Google Shape;147;p16"/>
          <p:cNvSpPr txBox="1">
            <a:spLocks noGrp="1"/>
          </p:cNvSpPr>
          <p:nvPr>
            <p:ph type="subTitle" idx="1"/>
          </p:nvPr>
        </p:nvSpPr>
        <p:spPr>
          <a:xfrm>
            <a:off x="2651857" y="2885987"/>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6"/>
          <p:cNvSpPr txBox="1">
            <a:spLocks noGrp="1"/>
          </p:cNvSpPr>
          <p:nvPr>
            <p:ph type="title"/>
          </p:nvPr>
        </p:nvSpPr>
        <p:spPr>
          <a:xfrm>
            <a:off x="1494900" y="1547962"/>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9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16"/>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16"/>
          <p:cNvGrpSpPr/>
          <p:nvPr/>
        </p:nvGrpSpPr>
        <p:grpSpPr>
          <a:xfrm>
            <a:off x="0" y="150"/>
            <a:ext cx="9144000" cy="5143350"/>
            <a:chOff x="0" y="150"/>
            <a:chExt cx="9144000" cy="5143350"/>
          </a:xfrm>
        </p:grpSpPr>
        <p:sp>
          <p:nvSpPr>
            <p:cNvPr id="152" name="Google Shape;152;p1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3" name="Google Shape;153;p1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54" name="Google Shape;154;p1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5" name="Google Shape;155;p1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68494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193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04"/>
        <p:cNvGrpSpPr/>
        <p:nvPr/>
      </p:nvGrpSpPr>
      <p:grpSpPr>
        <a:xfrm>
          <a:off x="0" y="0"/>
          <a:ext cx="0" cy="0"/>
          <a:chOff x="0" y="0"/>
          <a:chExt cx="0" cy="0"/>
        </a:xfrm>
      </p:grpSpPr>
      <p:grpSp>
        <p:nvGrpSpPr>
          <p:cNvPr id="305" name="Google Shape;305;p6"/>
          <p:cNvGrpSpPr/>
          <p:nvPr/>
        </p:nvGrpSpPr>
        <p:grpSpPr>
          <a:xfrm>
            <a:off x="0" y="0"/>
            <a:ext cx="9144091" cy="5143648"/>
            <a:chOff x="0" y="0"/>
            <a:chExt cx="7440875" cy="4152456"/>
          </a:xfrm>
        </p:grpSpPr>
        <p:sp>
          <p:nvSpPr>
            <p:cNvPr id="306" name="Google Shape;306;p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6"/>
          <p:cNvGrpSpPr/>
          <p:nvPr/>
        </p:nvGrpSpPr>
        <p:grpSpPr>
          <a:xfrm>
            <a:off x="192408" y="135664"/>
            <a:ext cx="8759169" cy="4872494"/>
            <a:chOff x="916986" y="2500875"/>
            <a:chExt cx="2280618" cy="1217119"/>
          </a:xfrm>
        </p:grpSpPr>
        <p:sp>
          <p:nvSpPr>
            <p:cNvPr id="369" name="Google Shape;369;p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090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657"/>
        <p:cNvGrpSpPr/>
        <p:nvPr/>
      </p:nvGrpSpPr>
      <p:grpSpPr>
        <a:xfrm>
          <a:off x="0" y="0"/>
          <a:ext cx="0" cy="0"/>
          <a:chOff x="0" y="0"/>
          <a:chExt cx="0" cy="0"/>
        </a:xfrm>
      </p:grpSpPr>
      <p:grpSp>
        <p:nvGrpSpPr>
          <p:cNvPr id="658" name="Google Shape;658;p11"/>
          <p:cNvGrpSpPr/>
          <p:nvPr/>
        </p:nvGrpSpPr>
        <p:grpSpPr>
          <a:xfrm>
            <a:off x="0" y="0"/>
            <a:ext cx="9144091" cy="5143648"/>
            <a:chOff x="0" y="0"/>
            <a:chExt cx="7440875" cy="4152456"/>
          </a:xfrm>
        </p:grpSpPr>
        <p:sp>
          <p:nvSpPr>
            <p:cNvPr id="659" name="Google Shape;659;p1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502465" y="399924"/>
            <a:ext cx="8139069" cy="4343656"/>
            <a:chOff x="916986" y="2500875"/>
            <a:chExt cx="2280618" cy="1217119"/>
          </a:xfrm>
        </p:grpSpPr>
        <p:sp>
          <p:nvSpPr>
            <p:cNvPr id="722" name="Google Shape;722;p1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11"/>
          <p:cNvSpPr txBox="1">
            <a:spLocks noGrp="1"/>
          </p:cNvSpPr>
          <p:nvPr>
            <p:ph type="title" hasCustomPrompt="1"/>
          </p:nvPr>
        </p:nvSpPr>
        <p:spPr>
          <a:xfrm>
            <a:off x="1284000" y="1092213"/>
            <a:ext cx="6576000" cy="1297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8" name="Google Shape;728;p11"/>
          <p:cNvSpPr txBox="1">
            <a:spLocks noGrp="1"/>
          </p:cNvSpPr>
          <p:nvPr>
            <p:ph type="subTitle" idx="1"/>
          </p:nvPr>
        </p:nvSpPr>
        <p:spPr>
          <a:xfrm>
            <a:off x="1284000" y="2446775"/>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0">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7083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9"/>
        <p:cNvGrpSpPr/>
        <p:nvPr/>
      </p:nvGrpSpPr>
      <p:grpSpPr>
        <a:xfrm>
          <a:off x="0" y="0"/>
          <a:ext cx="0" cy="0"/>
          <a:chOff x="0" y="0"/>
          <a:chExt cx="0" cy="0"/>
        </a:xfrm>
      </p:grpSpPr>
    </p:spTree>
    <p:extLst>
      <p:ext uri="{BB962C8B-B14F-4D97-AF65-F5344CB8AC3E}">
        <p14:creationId xmlns:p14="http://schemas.microsoft.com/office/powerpoint/2010/main" val="238290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730"/>
        <p:cNvGrpSpPr/>
        <p:nvPr/>
      </p:nvGrpSpPr>
      <p:grpSpPr>
        <a:xfrm>
          <a:off x="0" y="0"/>
          <a:ext cx="0" cy="0"/>
          <a:chOff x="0" y="0"/>
          <a:chExt cx="0" cy="0"/>
        </a:xfrm>
      </p:grpSpPr>
      <p:grpSp>
        <p:nvGrpSpPr>
          <p:cNvPr id="731" name="Google Shape;731;p13"/>
          <p:cNvGrpSpPr/>
          <p:nvPr/>
        </p:nvGrpSpPr>
        <p:grpSpPr>
          <a:xfrm>
            <a:off x="0" y="0"/>
            <a:ext cx="9144091" cy="5143648"/>
            <a:chOff x="0" y="0"/>
            <a:chExt cx="7440875" cy="4152456"/>
          </a:xfrm>
        </p:grpSpPr>
        <p:sp>
          <p:nvSpPr>
            <p:cNvPr id="732" name="Google Shape;732;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3"/>
          <p:cNvGrpSpPr/>
          <p:nvPr/>
        </p:nvGrpSpPr>
        <p:grpSpPr>
          <a:xfrm>
            <a:off x="192408" y="135664"/>
            <a:ext cx="8759169" cy="4872494"/>
            <a:chOff x="916986" y="2500875"/>
            <a:chExt cx="2280618" cy="1217119"/>
          </a:xfrm>
        </p:grpSpPr>
        <p:sp>
          <p:nvSpPr>
            <p:cNvPr id="795" name="Google Shape;795;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1" name="Google Shape;801;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2" name="Google Shape;802;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4" name="Google Shape;804;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6" name="Google Shape;806;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7" name="Google Shape;807;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8" name="Google Shape;808;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9" name="Google Shape;809;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60698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1099"/>
        <p:cNvGrpSpPr/>
        <p:nvPr/>
      </p:nvGrpSpPr>
      <p:grpSpPr>
        <a:xfrm>
          <a:off x="0" y="0"/>
          <a:ext cx="0" cy="0"/>
          <a:chOff x="0" y="0"/>
          <a:chExt cx="0" cy="0"/>
        </a:xfrm>
      </p:grpSpPr>
      <p:grpSp>
        <p:nvGrpSpPr>
          <p:cNvPr id="1100" name="Google Shape;1100;p18"/>
          <p:cNvGrpSpPr/>
          <p:nvPr/>
        </p:nvGrpSpPr>
        <p:grpSpPr>
          <a:xfrm>
            <a:off x="0" y="0"/>
            <a:ext cx="9144091" cy="5143648"/>
            <a:chOff x="0" y="0"/>
            <a:chExt cx="7440875" cy="4152456"/>
          </a:xfrm>
        </p:grpSpPr>
        <p:sp>
          <p:nvSpPr>
            <p:cNvPr id="1101" name="Google Shape;1101;p1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18"/>
          <p:cNvGrpSpPr/>
          <p:nvPr/>
        </p:nvGrpSpPr>
        <p:grpSpPr>
          <a:xfrm>
            <a:off x="192408" y="135664"/>
            <a:ext cx="8759169" cy="4872494"/>
            <a:chOff x="916986" y="2500875"/>
            <a:chExt cx="2280618" cy="1217119"/>
          </a:xfrm>
        </p:grpSpPr>
        <p:sp>
          <p:nvSpPr>
            <p:cNvPr id="1164" name="Google Shape;1164;p1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0" name="Google Shape;1170;p18"/>
          <p:cNvSpPr txBox="1">
            <a:spLocks noGrp="1"/>
          </p:cNvSpPr>
          <p:nvPr>
            <p:ph type="subTitle" idx="1"/>
          </p:nvPr>
        </p:nvSpPr>
        <p:spPr>
          <a:xfrm>
            <a:off x="4923076"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1" name="Google Shape;1171;p18"/>
          <p:cNvSpPr txBox="1">
            <a:spLocks noGrp="1"/>
          </p:cNvSpPr>
          <p:nvPr>
            <p:ph type="subTitle" idx="2"/>
          </p:nvPr>
        </p:nvSpPr>
        <p:spPr>
          <a:xfrm>
            <a:off x="1580900"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18"/>
          <p:cNvSpPr txBox="1">
            <a:spLocks noGrp="1"/>
          </p:cNvSpPr>
          <p:nvPr>
            <p:ph type="subTitle" idx="3"/>
          </p:nvPr>
        </p:nvSpPr>
        <p:spPr>
          <a:xfrm>
            <a:off x="1580905"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3" name="Google Shape;1173;p18"/>
          <p:cNvSpPr txBox="1">
            <a:spLocks noGrp="1"/>
          </p:cNvSpPr>
          <p:nvPr>
            <p:ph type="subTitle" idx="4"/>
          </p:nvPr>
        </p:nvSpPr>
        <p:spPr>
          <a:xfrm>
            <a:off x="4923082"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4" name="Google Shape;1174;p18"/>
          <p:cNvSpPr/>
          <p:nvPr/>
        </p:nvSpPr>
        <p:spPr>
          <a:xfrm>
            <a:off x="8430766" y="352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Tree>
    <p:extLst>
      <p:ext uri="{BB962C8B-B14F-4D97-AF65-F5344CB8AC3E}">
        <p14:creationId xmlns:p14="http://schemas.microsoft.com/office/powerpoint/2010/main" val="1812144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1561"/>
        <p:cNvGrpSpPr/>
        <p:nvPr/>
      </p:nvGrpSpPr>
      <p:grpSpPr>
        <a:xfrm>
          <a:off x="0" y="0"/>
          <a:ext cx="0" cy="0"/>
          <a:chOff x="0" y="0"/>
          <a:chExt cx="0" cy="0"/>
        </a:xfrm>
      </p:grpSpPr>
      <p:grpSp>
        <p:nvGrpSpPr>
          <p:cNvPr id="1562" name="Google Shape;1562;p24"/>
          <p:cNvGrpSpPr/>
          <p:nvPr/>
        </p:nvGrpSpPr>
        <p:grpSpPr>
          <a:xfrm>
            <a:off x="0" y="0"/>
            <a:ext cx="9144091" cy="5143648"/>
            <a:chOff x="0" y="0"/>
            <a:chExt cx="7440875" cy="4152456"/>
          </a:xfrm>
        </p:grpSpPr>
        <p:sp>
          <p:nvSpPr>
            <p:cNvPr id="1563" name="Google Shape;1563;p2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24"/>
          <p:cNvGrpSpPr/>
          <p:nvPr/>
        </p:nvGrpSpPr>
        <p:grpSpPr>
          <a:xfrm>
            <a:off x="502465" y="399924"/>
            <a:ext cx="8139069" cy="4343656"/>
            <a:chOff x="916986" y="2500875"/>
            <a:chExt cx="2280618" cy="1217119"/>
          </a:xfrm>
        </p:grpSpPr>
        <p:sp>
          <p:nvSpPr>
            <p:cNvPr id="1626" name="Google Shape;1626;p2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1" name="Google Shape;1631;p24"/>
          <p:cNvSpPr txBox="1">
            <a:spLocks noGrp="1"/>
          </p:cNvSpPr>
          <p:nvPr>
            <p:ph type="title" hasCustomPrompt="1"/>
          </p:nvPr>
        </p:nvSpPr>
        <p:spPr>
          <a:xfrm>
            <a:off x="2223600" y="628312"/>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2" name="Google Shape;1632;p24"/>
          <p:cNvSpPr txBox="1">
            <a:spLocks noGrp="1"/>
          </p:cNvSpPr>
          <p:nvPr>
            <p:ph type="subTitle" idx="1"/>
          </p:nvPr>
        </p:nvSpPr>
        <p:spPr>
          <a:xfrm>
            <a:off x="2223600" y="1361146"/>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33" name="Google Shape;1633;p24"/>
          <p:cNvSpPr txBox="1">
            <a:spLocks noGrp="1"/>
          </p:cNvSpPr>
          <p:nvPr>
            <p:ph type="title" idx="2" hasCustomPrompt="1"/>
          </p:nvPr>
        </p:nvSpPr>
        <p:spPr>
          <a:xfrm>
            <a:off x="2223600" y="1980568"/>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4" name="Google Shape;1634;p24"/>
          <p:cNvSpPr txBox="1">
            <a:spLocks noGrp="1"/>
          </p:cNvSpPr>
          <p:nvPr>
            <p:ph type="subTitle" idx="3"/>
          </p:nvPr>
        </p:nvSpPr>
        <p:spPr>
          <a:xfrm>
            <a:off x="2223600" y="2714971"/>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35" name="Google Shape;1635;p24"/>
          <p:cNvSpPr txBox="1">
            <a:spLocks noGrp="1"/>
          </p:cNvSpPr>
          <p:nvPr>
            <p:ph type="title" idx="4" hasCustomPrompt="1"/>
          </p:nvPr>
        </p:nvSpPr>
        <p:spPr>
          <a:xfrm>
            <a:off x="2223600" y="3332824"/>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6" name="Google Shape;1636;p24"/>
          <p:cNvSpPr txBox="1">
            <a:spLocks noGrp="1"/>
          </p:cNvSpPr>
          <p:nvPr>
            <p:ph type="subTitle" idx="5"/>
          </p:nvPr>
        </p:nvSpPr>
        <p:spPr>
          <a:xfrm>
            <a:off x="2223600" y="4068796"/>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70901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008"/>
        <p:cNvGrpSpPr/>
        <p:nvPr/>
      </p:nvGrpSpPr>
      <p:grpSpPr>
        <a:xfrm>
          <a:off x="0" y="0"/>
          <a:ext cx="0" cy="0"/>
          <a:chOff x="0" y="0"/>
          <a:chExt cx="0" cy="0"/>
        </a:xfrm>
      </p:grpSpPr>
      <p:grpSp>
        <p:nvGrpSpPr>
          <p:cNvPr id="2009" name="Google Shape;2009;p30"/>
          <p:cNvGrpSpPr/>
          <p:nvPr/>
        </p:nvGrpSpPr>
        <p:grpSpPr>
          <a:xfrm>
            <a:off x="0" y="0"/>
            <a:ext cx="9144091" cy="5143648"/>
            <a:chOff x="0" y="0"/>
            <a:chExt cx="7440875" cy="4152456"/>
          </a:xfrm>
        </p:grpSpPr>
        <p:sp>
          <p:nvSpPr>
            <p:cNvPr id="2010" name="Google Shape;2010;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30"/>
          <p:cNvGrpSpPr/>
          <p:nvPr/>
        </p:nvGrpSpPr>
        <p:grpSpPr>
          <a:xfrm>
            <a:off x="502465" y="399924"/>
            <a:ext cx="8139069" cy="4343656"/>
            <a:chOff x="916986" y="2500875"/>
            <a:chExt cx="2280618" cy="1217119"/>
          </a:xfrm>
        </p:grpSpPr>
        <p:sp>
          <p:nvSpPr>
            <p:cNvPr id="2073" name="Google Shape;2073;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744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2078"/>
        <p:cNvGrpSpPr/>
        <p:nvPr/>
      </p:nvGrpSpPr>
      <p:grpSpPr>
        <a:xfrm>
          <a:off x="0" y="0"/>
          <a:ext cx="0" cy="0"/>
          <a:chOff x="0" y="0"/>
          <a:chExt cx="0" cy="0"/>
        </a:xfrm>
      </p:grpSpPr>
      <p:grpSp>
        <p:nvGrpSpPr>
          <p:cNvPr id="2079" name="Google Shape;2079;p31"/>
          <p:cNvGrpSpPr/>
          <p:nvPr/>
        </p:nvGrpSpPr>
        <p:grpSpPr>
          <a:xfrm>
            <a:off x="0" y="0"/>
            <a:ext cx="9144091" cy="5143648"/>
            <a:chOff x="0" y="0"/>
            <a:chExt cx="7440875" cy="4152456"/>
          </a:xfrm>
        </p:grpSpPr>
        <p:sp>
          <p:nvSpPr>
            <p:cNvPr id="2080" name="Google Shape;2080;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2" name="Google Shape;2142;p31"/>
          <p:cNvGrpSpPr/>
          <p:nvPr/>
        </p:nvGrpSpPr>
        <p:grpSpPr>
          <a:xfrm>
            <a:off x="173287" y="130863"/>
            <a:ext cx="8797256" cy="4881744"/>
            <a:chOff x="916986" y="2500875"/>
            <a:chExt cx="2280618" cy="1217119"/>
          </a:xfrm>
        </p:grpSpPr>
        <p:sp>
          <p:nvSpPr>
            <p:cNvPr id="2143" name="Google Shape;2143;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44874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80983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 name="Google Shape;108;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4" name="Google Shape;114;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5" name="Google Shape;115;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6" name="Google Shape;116;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7" name="Google Shape;117;p13"/>
          <p:cNvSpPr/>
          <p:nvPr/>
        </p:nvSpPr>
        <p:spPr>
          <a:xfrm>
            <a:off x="720000" y="-1101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665275" y="2039975"/>
            <a:ext cx="1617200" cy="1617175"/>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815875" y="28085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13"/>
          <p:cNvGrpSpPr/>
          <p:nvPr/>
        </p:nvGrpSpPr>
        <p:grpSpPr>
          <a:xfrm>
            <a:off x="0" y="150"/>
            <a:ext cx="9144000" cy="5143350"/>
            <a:chOff x="0" y="150"/>
            <a:chExt cx="9144000" cy="5143350"/>
          </a:xfrm>
        </p:grpSpPr>
        <p:sp>
          <p:nvSpPr>
            <p:cNvPr id="121" name="Google Shape;121;p13"/>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2" name="Google Shape;122;p13"/>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23" name="Google Shape;123;p13"/>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4" name="Google Shape;124;p13"/>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3" name="Google Shape;183;p20"/>
          <p:cNvGrpSpPr/>
          <p:nvPr/>
        </p:nvGrpSpPr>
        <p:grpSpPr>
          <a:xfrm>
            <a:off x="0" y="150"/>
            <a:ext cx="9144000" cy="5143350"/>
            <a:chOff x="0" y="150"/>
            <a:chExt cx="9144000" cy="5143350"/>
          </a:xfrm>
        </p:grpSpPr>
        <p:sp>
          <p:nvSpPr>
            <p:cNvPr id="184" name="Google Shape;184;p20"/>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5" name="Google Shape;185;p20"/>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86" name="Google Shape;186;p20"/>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7" name="Google Shape;187;p20"/>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CUSTOM_2_1_1_1_1_3">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3739000" y="1592638"/>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21"/>
          <p:cNvSpPr txBox="1">
            <a:spLocks noGrp="1"/>
          </p:cNvSpPr>
          <p:nvPr>
            <p:ph type="subTitle" idx="1"/>
          </p:nvPr>
        </p:nvSpPr>
        <p:spPr>
          <a:xfrm>
            <a:off x="3739000" y="2385745"/>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21"/>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1"/>
          <p:cNvGrpSpPr/>
          <p:nvPr/>
        </p:nvGrpSpPr>
        <p:grpSpPr>
          <a:xfrm>
            <a:off x="0" y="150"/>
            <a:ext cx="9144000" cy="5143350"/>
            <a:chOff x="0" y="150"/>
            <a:chExt cx="9144000" cy="5143350"/>
          </a:xfrm>
        </p:grpSpPr>
        <p:sp>
          <p:nvSpPr>
            <p:cNvPr id="193" name="Google Shape;193;p21"/>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4" name="Google Shape;194;p21"/>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95" name="Google Shape;195;p21"/>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6" name="Google Shape;196;p21"/>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CUSTOM_2_1_1_1_1_1_1_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grpSp>
        <p:nvGrpSpPr>
          <p:cNvPr id="225" name="Google Shape;225;p25"/>
          <p:cNvGrpSpPr/>
          <p:nvPr/>
        </p:nvGrpSpPr>
        <p:grpSpPr>
          <a:xfrm>
            <a:off x="0" y="150"/>
            <a:ext cx="9144000" cy="5143350"/>
            <a:chOff x="0" y="150"/>
            <a:chExt cx="9144000" cy="5143350"/>
          </a:xfrm>
        </p:grpSpPr>
        <p:sp>
          <p:nvSpPr>
            <p:cNvPr id="226" name="Google Shape;226;p2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7" name="Google Shape;227;p2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28" name="Google Shape;228;p2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9" name="Google Shape;229;p2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77"/>
        <p:cNvGrpSpPr/>
        <p:nvPr/>
      </p:nvGrpSpPr>
      <p:grpSpPr>
        <a:xfrm>
          <a:off x="0" y="0"/>
          <a:ext cx="0" cy="0"/>
          <a:chOff x="0" y="0"/>
          <a:chExt cx="0" cy="0"/>
        </a:xfrm>
      </p:grpSpPr>
      <p:grpSp>
        <p:nvGrpSpPr>
          <p:cNvPr id="378" name="Google Shape;378;p34"/>
          <p:cNvGrpSpPr/>
          <p:nvPr/>
        </p:nvGrpSpPr>
        <p:grpSpPr>
          <a:xfrm>
            <a:off x="0" y="150"/>
            <a:ext cx="9144000" cy="5143350"/>
            <a:chOff x="0" y="150"/>
            <a:chExt cx="9144000" cy="5143350"/>
          </a:xfrm>
        </p:grpSpPr>
        <p:sp>
          <p:nvSpPr>
            <p:cNvPr id="379" name="Google Shape;379;p3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0" name="Google Shape;380;p3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381" name="Google Shape;381;p3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2" name="Google Shape;382;p3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
        <p:nvSpPr>
          <p:cNvPr id="383" name="Google Shape;383;p34"/>
          <p:cNvSpPr/>
          <p:nvPr/>
        </p:nvSpPr>
        <p:spPr>
          <a:xfrm>
            <a:off x="2994413" y="1305375"/>
            <a:ext cx="3058610" cy="305856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34"/>
          <p:cNvGrpSpPr/>
          <p:nvPr/>
        </p:nvGrpSpPr>
        <p:grpSpPr>
          <a:xfrm>
            <a:off x="5420888" y="2359919"/>
            <a:ext cx="1006100" cy="916800"/>
            <a:chOff x="-2830425" y="1213525"/>
            <a:chExt cx="1006100" cy="916800"/>
          </a:xfrm>
        </p:grpSpPr>
        <p:sp>
          <p:nvSpPr>
            <p:cNvPr id="385" name="Google Shape;385;p34"/>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4"/>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4"/>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4"/>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4"/>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4"/>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4"/>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4"/>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4"/>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34"/>
          <p:cNvGrpSpPr/>
          <p:nvPr/>
        </p:nvGrpSpPr>
        <p:grpSpPr>
          <a:xfrm>
            <a:off x="4118094" y="1143450"/>
            <a:ext cx="929550" cy="926875"/>
            <a:chOff x="-1161475" y="1429950"/>
            <a:chExt cx="929550" cy="926875"/>
          </a:xfrm>
        </p:grpSpPr>
        <p:sp>
          <p:nvSpPr>
            <p:cNvPr id="415" name="Google Shape;415;p34"/>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4"/>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4"/>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34"/>
          <p:cNvGrpSpPr/>
          <p:nvPr/>
        </p:nvGrpSpPr>
        <p:grpSpPr>
          <a:xfrm>
            <a:off x="2725638" y="2361481"/>
            <a:ext cx="1001350" cy="913675"/>
            <a:chOff x="-1274575" y="1083375"/>
            <a:chExt cx="1001350" cy="913675"/>
          </a:xfrm>
        </p:grpSpPr>
        <p:grpSp>
          <p:nvGrpSpPr>
            <p:cNvPr id="444" name="Google Shape;444;p34"/>
            <p:cNvGrpSpPr/>
            <p:nvPr/>
          </p:nvGrpSpPr>
          <p:grpSpPr>
            <a:xfrm>
              <a:off x="-1274575" y="1083375"/>
              <a:ext cx="1001350" cy="913675"/>
              <a:chOff x="-1274575" y="1083375"/>
              <a:chExt cx="1001350" cy="913675"/>
            </a:xfrm>
          </p:grpSpPr>
          <p:sp>
            <p:nvSpPr>
              <p:cNvPr id="445" name="Google Shape;445;p34"/>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4"/>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4"/>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4"/>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34"/>
            <p:cNvGrpSpPr/>
            <p:nvPr/>
          </p:nvGrpSpPr>
          <p:grpSpPr>
            <a:xfrm>
              <a:off x="-1123167" y="1203597"/>
              <a:ext cx="698534" cy="673231"/>
              <a:chOff x="12428325" y="1104150"/>
              <a:chExt cx="779875" cy="751625"/>
            </a:xfrm>
          </p:grpSpPr>
          <p:sp>
            <p:nvSpPr>
              <p:cNvPr id="456" name="Google Shape;456;p34"/>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 name="Google Shape;471;p34"/>
          <p:cNvGrpSpPr/>
          <p:nvPr/>
        </p:nvGrpSpPr>
        <p:grpSpPr>
          <a:xfrm>
            <a:off x="4082057" y="3687125"/>
            <a:ext cx="1001625" cy="912475"/>
            <a:chOff x="-1874050" y="2696525"/>
            <a:chExt cx="1001625" cy="912475"/>
          </a:xfrm>
        </p:grpSpPr>
        <p:grpSp>
          <p:nvGrpSpPr>
            <p:cNvPr id="472" name="Google Shape;472;p34"/>
            <p:cNvGrpSpPr/>
            <p:nvPr/>
          </p:nvGrpSpPr>
          <p:grpSpPr>
            <a:xfrm>
              <a:off x="-1874050" y="2696525"/>
              <a:ext cx="1001625" cy="912475"/>
              <a:chOff x="-1874050" y="2696525"/>
              <a:chExt cx="1001625" cy="912475"/>
            </a:xfrm>
          </p:grpSpPr>
          <p:sp>
            <p:nvSpPr>
              <p:cNvPr id="473" name="Google Shape;473;p34"/>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4"/>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4"/>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4"/>
            <p:cNvGrpSpPr/>
            <p:nvPr/>
          </p:nvGrpSpPr>
          <p:grpSpPr>
            <a:xfrm>
              <a:off x="-1793824" y="2833176"/>
              <a:ext cx="841164" cy="639173"/>
              <a:chOff x="13154300" y="2425700"/>
              <a:chExt cx="954025" cy="724850"/>
            </a:xfrm>
          </p:grpSpPr>
          <p:sp>
            <p:nvSpPr>
              <p:cNvPr id="485" name="Google Shape;485;p34"/>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34"/>
          <p:cNvGrpSpPr/>
          <p:nvPr/>
        </p:nvGrpSpPr>
        <p:grpSpPr>
          <a:xfrm>
            <a:off x="5420888" y="3574925"/>
            <a:ext cx="568850" cy="545925"/>
            <a:chOff x="6639200" y="2299525"/>
            <a:chExt cx="568850" cy="545925"/>
          </a:xfrm>
        </p:grpSpPr>
        <p:sp>
          <p:nvSpPr>
            <p:cNvPr id="509" name="Google Shape;509;p34"/>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rot="-1996996">
            <a:off x="3291161" y="1377588"/>
            <a:ext cx="473318" cy="779330"/>
            <a:chOff x="6628200" y="3885125"/>
            <a:chExt cx="473300" cy="779300"/>
          </a:xfrm>
        </p:grpSpPr>
        <p:sp>
          <p:nvSpPr>
            <p:cNvPr id="515" name="Google Shape;515;p34"/>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34"/>
          <p:cNvGrpSpPr/>
          <p:nvPr/>
        </p:nvGrpSpPr>
        <p:grpSpPr>
          <a:xfrm>
            <a:off x="4011863" y="2385350"/>
            <a:ext cx="1023675" cy="986750"/>
            <a:chOff x="2087750" y="3096950"/>
            <a:chExt cx="1023675" cy="986750"/>
          </a:xfrm>
        </p:grpSpPr>
        <p:sp>
          <p:nvSpPr>
            <p:cNvPr id="533" name="Google Shape;533;p34"/>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34"/>
          <p:cNvSpPr/>
          <p:nvPr/>
        </p:nvSpPr>
        <p:spPr>
          <a:xfrm>
            <a:off x="4946063" y="19942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34"/>
          <p:cNvGrpSpPr/>
          <p:nvPr/>
        </p:nvGrpSpPr>
        <p:grpSpPr>
          <a:xfrm>
            <a:off x="541875" y="665013"/>
            <a:ext cx="7804638" cy="3938488"/>
            <a:chOff x="541875" y="665013"/>
            <a:chExt cx="7804638" cy="3938488"/>
          </a:xfrm>
        </p:grpSpPr>
        <p:grpSp>
          <p:nvGrpSpPr>
            <p:cNvPr id="560" name="Google Shape;560;p34"/>
            <p:cNvGrpSpPr/>
            <p:nvPr/>
          </p:nvGrpSpPr>
          <p:grpSpPr>
            <a:xfrm rot="3078532">
              <a:off x="3033827" y="3737945"/>
              <a:ext cx="322389" cy="400061"/>
              <a:chOff x="6322500" y="3044550"/>
              <a:chExt cx="322400" cy="400075"/>
            </a:xfrm>
          </p:grpSpPr>
          <p:sp>
            <p:nvSpPr>
              <p:cNvPr id="561" name="Google Shape;561;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34"/>
            <p:cNvGrpSpPr/>
            <p:nvPr/>
          </p:nvGrpSpPr>
          <p:grpSpPr>
            <a:xfrm rot="3078532">
              <a:off x="1280364" y="1656645"/>
              <a:ext cx="322389" cy="400061"/>
              <a:chOff x="6322500" y="3044550"/>
              <a:chExt cx="322400" cy="400075"/>
            </a:xfrm>
          </p:grpSpPr>
          <p:sp>
            <p:nvSpPr>
              <p:cNvPr id="566" name="Google Shape;566;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34"/>
            <p:cNvSpPr/>
            <p:nvPr/>
          </p:nvSpPr>
          <p:spPr>
            <a:xfrm>
              <a:off x="2439750" y="1605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2259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7873950" y="6650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8202713" y="319546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803900" y="74327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541875" y="279565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34"/>
            <p:cNvGrpSpPr/>
            <p:nvPr/>
          </p:nvGrpSpPr>
          <p:grpSpPr>
            <a:xfrm>
              <a:off x="6552375" y="4371000"/>
              <a:ext cx="219675" cy="219700"/>
              <a:chOff x="1771350" y="2996325"/>
              <a:chExt cx="219675" cy="219700"/>
            </a:xfrm>
          </p:grpSpPr>
          <p:sp>
            <p:nvSpPr>
              <p:cNvPr id="577" name="Google Shape;577;p34"/>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34"/>
            <p:cNvGrpSpPr/>
            <p:nvPr/>
          </p:nvGrpSpPr>
          <p:grpSpPr>
            <a:xfrm rot="-3078532" flipH="1">
              <a:off x="7536864" y="3737945"/>
              <a:ext cx="322389" cy="400061"/>
              <a:chOff x="6322500" y="3044550"/>
              <a:chExt cx="322400" cy="400075"/>
            </a:xfrm>
          </p:grpSpPr>
          <p:sp>
            <p:nvSpPr>
              <p:cNvPr id="584" name="Google Shape;584;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588"/>
        <p:cNvGrpSpPr/>
        <p:nvPr/>
      </p:nvGrpSpPr>
      <p:grpSpPr>
        <a:xfrm>
          <a:off x="0" y="0"/>
          <a:ext cx="0" cy="0"/>
          <a:chOff x="0" y="0"/>
          <a:chExt cx="0" cy="0"/>
        </a:xfrm>
      </p:grpSpPr>
      <p:grpSp>
        <p:nvGrpSpPr>
          <p:cNvPr id="589" name="Google Shape;589;p35"/>
          <p:cNvGrpSpPr/>
          <p:nvPr/>
        </p:nvGrpSpPr>
        <p:grpSpPr>
          <a:xfrm>
            <a:off x="-721008" y="356300"/>
            <a:ext cx="9518091" cy="4410527"/>
            <a:chOff x="-721008" y="356300"/>
            <a:chExt cx="9518091" cy="4410527"/>
          </a:xfrm>
        </p:grpSpPr>
        <p:sp>
          <p:nvSpPr>
            <p:cNvPr id="590" name="Google Shape;590;p35"/>
            <p:cNvSpPr/>
            <p:nvPr/>
          </p:nvSpPr>
          <p:spPr>
            <a:xfrm>
              <a:off x="6680908" y="356300"/>
              <a:ext cx="2116175" cy="1509350"/>
            </a:xfrm>
            <a:custGeom>
              <a:avLst/>
              <a:gdLst/>
              <a:ahLst/>
              <a:cxnLst/>
              <a:rect l="l" t="t" r="r" b="b"/>
              <a:pathLst>
                <a:path w="84647" h="60374" extrusionOk="0">
                  <a:moveTo>
                    <a:pt x="692" y="0"/>
                  </a:moveTo>
                  <a:cubicBezTo>
                    <a:pt x="-3345" y="12111"/>
                    <a:pt x="11527" y="26906"/>
                    <a:pt x="23754" y="30575"/>
                  </a:cubicBezTo>
                  <a:cubicBezTo>
                    <a:pt x="37847" y="34804"/>
                    <a:pt x="53946" y="28480"/>
                    <a:pt x="67804" y="33426"/>
                  </a:cubicBezTo>
                  <a:cubicBezTo>
                    <a:pt x="74879" y="35951"/>
                    <a:pt x="71583" y="48027"/>
                    <a:pt x="74541" y="54933"/>
                  </a:cubicBezTo>
                  <a:cubicBezTo>
                    <a:pt x="76047" y="58450"/>
                    <a:pt x="81017" y="59166"/>
                    <a:pt x="84647" y="60374"/>
                  </a:cubicBezTo>
                </a:path>
              </a:pathLst>
            </a:custGeom>
            <a:noFill/>
            <a:ln w="19050" cap="flat" cmpd="sng">
              <a:solidFill>
                <a:schemeClr val="accent1"/>
              </a:solidFill>
              <a:prstDash val="dash"/>
              <a:round/>
              <a:headEnd type="none" w="med" len="med"/>
              <a:tailEnd type="none" w="med" len="med"/>
            </a:ln>
          </p:spPr>
        </p:sp>
        <p:sp>
          <p:nvSpPr>
            <p:cNvPr id="591" name="Google Shape;591;p35"/>
            <p:cNvSpPr/>
            <p:nvPr/>
          </p:nvSpPr>
          <p:spPr>
            <a:xfrm>
              <a:off x="-721008" y="970519"/>
              <a:ext cx="3404206" cy="340415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35"/>
            <p:cNvGrpSpPr/>
            <p:nvPr/>
          </p:nvGrpSpPr>
          <p:grpSpPr>
            <a:xfrm>
              <a:off x="7220224" y="496205"/>
              <a:ext cx="1119789" cy="1020398"/>
              <a:chOff x="-2830425" y="1213525"/>
              <a:chExt cx="1006100" cy="916800"/>
            </a:xfrm>
          </p:grpSpPr>
          <p:sp>
            <p:nvSpPr>
              <p:cNvPr id="593" name="Google Shape;593;p3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5"/>
            <p:cNvGrpSpPr/>
            <p:nvPr/>
          </p:nvGrpSpPr>
          <p:grpSpPr>
            <a:xfrm>
              <a:off x="489625" y="630116"/>
              <a:ext cx="1114503" cy="1016920"/>
              <a:chOff x="-1274575" y="1083375"/>
              <a:chExt cx="1001350" cy="913675"/>
            </a:xfrm>
          </p:grpSpPr>
          <p:grpSp>
            <p:nvGrpSpPr>
              <p:cNvPr id="623" name="Google Shape;623;p35"/>
              <p:cNvGrpSpPr/>
              <p:nvPr/>
            </p:nvGrpSpPr>
            <p:grpSpPr>
              <a:xfrm>
                <a:off x="-1274575" y="1083375"/>
                <a:ext cx="1001350" cy="913675"/>
                <a:chOff x="-1274575" y="1083375"/>
                <a:chExt cx="1001350" cy="913675"/>
              </a:xfrm>
            </p:grpSpPr>
            <p:sp>
              <p:nvSpPr>
                <p:cNvPr id="624" name="Google Shape;624;p35"/>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5"/>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5"/>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5"/>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5"/>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5"/>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5"/>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5"/>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5"/>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5"/>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5"/>
              <p:cNvGrpSpPr/>
              <p:nvPr/>
            </p:nvGrpSpPr>
            <p:grpSpPr>
              <a:xfrm>
                <a:off x="-1123167" y="1203597"/>
                <a:ext cx="698534" cy="673231"/>
                <a:chOff x="12428325" y="1104150"/>
                <a:chExt cx="779875" cy="751625"/>
              </a:xfrm>
            </p:grpSpPr>
            <p:sp>
              <p:nvSpPr>
                <p:cNvPr id="635" name="Google Shape;635;p35"/>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5"/>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5"/>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5"/>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5"/>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5"/>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5"/>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5"/>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5"/>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5"/>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5"/>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5"/>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650;p35"/>
            <p:cNvGrpSpPr/>
            <p:nvPr/>
          </p:nvGrpSpPr>
          <p:grpSpPr>
            <a:xfrm>
              <a:off x="489478" y="3621413"/>
              <a:ext cx="1114809" cy="1015585"/>
              <a:chOff x="-1874050" y="2696525"/>
              <a:chExt cx="1001625" cy="912475"/>
            </a:xfrm>
          </p:grpSpPr>
          <p:grpSp>
            <p:nvGrpSpPr>
              <p:cNvPr id="651" name="Google Shape;651;p35"/>
              <p:cNvGrpSpPr/>
              <p:nvPr/>
            </p:nvGrpSpPr>
            <p:grpSpPr>
              <a:xfrm>
                <a:off x="-1874050" y="2696525"/>
                <a:ext cx="1001625" cy="912475"/>
                <a:chOff x="-1874050" y="2696525"/>
                <a:chExt cx="1001625" cy="912475"/>
              </a:xfrm>
            </p:grpSpPr>
            <p:sp>
              <p:nvSpPr>
                <p:cNvPr id="652" name="Google Shape;652;p35"/>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5"/>
              <p:cNvGrpSpPr/>
              <p:nvPr/>
            </p:nvGrpSpPr>
            <p:grpSpPr>
              <a:xfrm>
                <a:off x="-1793824" y="2833176"/>
                <a:ext cx="841164" cy="639173"/>
                <a:chOff x="13154300" y="2425700"/>
                <a:chExt cx="954025" cy="724850"/>
              </a:xfrm>
            </p:grpSpPr>
            <p:sp>
              <p:nvSpPr>
                <p:cNvPr id="664" name="Google Shape;664;p35"/>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 name="Google Shape;687;p35"/>
            <p:cNvGrpSpPr/>
            <p:nvPr/>
          </p:nvGrpSpPr>
          <p:grpSpPr>
            <a:xfrm>
              <a:off x="2050072" y="3069404"/>
              <a:ext cx="633130" cy="607615"/>
              <a:chOff x="6639200" y="2299525"/>
              <a:chExt cx="568850" cy="545925"/>
            </a:xfrm>
          </p:grpSpPr>
          <p:sp>
            <p:nvSpPr>
              <p:cNvPr id="688" name="Google Shape;688;p35"/>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35"/>
            <p:cNvGrpSpPr/>
            <p:nvPr/>
          </p:nvGrpSpPr>
          <p:grpSpPr>
            <a:xfrm rot="-1996905">
              <a:off x="5012210" y="3826007"/>
              <a:ext cx="526812" cy="867409"/>
              <a:chOff x="6628200" y="3885125"/>
              <a:chExt cx="473300" cy="779300"/>
            </a:xfrm>
          </p:grpSpPr>
          <p:sp>
            <p:nvSpPr>
              <p:cNvPr id="694" name="Google Shape;694;p3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35"/>
            <p:cNvSpPr/>
            <p:nvPr/>
          </p:nvSpPr>
          <p:spPr>
            <a:xfrm>
              <a:off x="1451137" y="1737251"/>
              <a:ext cx="160049" cy="184229"/>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35"/>
            <p:cNvGrpSpPr/>
            <p:nvPr/>
          </p:nvGrpSpPr>
          <p:grpSpPr>
            <a:xfrm>
              <a:off x="562314" y="2203119"/>
              <a:ext cx="969111" cy="938958"/>
              <a:chOff x="3332550" y="1745600"/>
              <a:chExt cx="705475" cy="683525"/>
            </a:xfrm>
          </p:grpSpPr>
          <p:sp>
            <p:nvSpPr>
              <p:cNvPr id="713" name="Google Shape;713;p3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5"/>
            <p:cNvGrpSpPr/>
            <p:nvPr/>
          </p:nvGrpSpPr>
          <p:grpSpPr>
            <a:xfrm rot="3078532">
              <a:off x="7530614" y="3765920"/>
              <a:ext cx="322389" cy="400061"/>
              <a:chOff x="6322500" y="3044550"/>
              <a:chExt cx="322400" cy="400075"/>
            </a:xfrm>
          </p:grpSpPr>
          <p:sp>
            <p:nvSpPr>
              <p:cNvPr id="724" name="Google Shape;724;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35"/>
            <p:cNvSpPr/>
            <p:nvPr/>
          </p:nvSpPr>
          <p:spPr>
            <a:xfrm>
              <a:off x="2906225" y="410560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975025" y="41204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79450" y="6301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3101500" y="678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35"/>
            <p:cNvGrpSpPr/>
            <p:nvPr/>
          </p:nvGrpSpPr>
          <p:grpSpPr>
            <a:xfrm rot="-3078532" flipH="1">
              <a:off x="4542589" y="1065720"/>
              <a:ext cx="322389" cy="400061"/>
              <a:chOff x="6322500" y="3044550"/>
              <a:chExt cx="322400" cy="400075"/>
            </a:xfrm>
          </p:grpSpPr>
          <p:sp>
            <p:nvSpPr>
              <p:cNvPr id="733" name="Google Shape;733;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737;p35"/>
          <p:cNvGrpSpPr/>
          <p:nvPr/>
        </p:nvGrpSpPr>
        <p:grpSpPr>
          <a:xfrm>
            <a:off x="0" y="150"/>
            <a:ext cx="9144000" cy="5143350"/>
            <a:chOff x="0" y="150"/>
            <a:chExt cx="9144000" cy="5143350"/>
          </a:xfrm>
        </p:grpSpPr>
        <p:sp>
          <p:nvSpPr>
            <p:cNvPr id="738" name="Google Shape;738;p3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39" name="Google Shape;739;p3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40" name="Google Shape;740;p3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1" name="Google Shape;741;p3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742"/>
        <p:cNvGrpSpPr/>
        <p:nvPr/>
      </p:nvGrpSpPr>
      <p:grpSpPr>
        <a:xfrm>
          <a:off x="0" y="0"/>
          <a:ext cx="0" cy="0"/>
          <a:chOff x="0" y="0"/>
          <a:chExt cx="0" cy="0"/>
        </a:xfrm>
      </p:grpSpPr>
      <p:grpSp>
        <p:nvGrpSpPr>
          <p:cNvPr id="743" name="Google Shape;743;p36"/>
          <p:cNvGrpSpPr/>
          <p:nvPr/>
        </p:nvGrpSpPr>
        <p:grpSpPr>
          <a:xfrm>
            <a:off x="-45350" y="506900"/>
            <a:ext cx="10103619" cy="4669481"/>
            <a:chOff x="-45350" y="506900"/>
            <a:chExt cx="10103619" cy="4669481"/>
          </a:xfrm>
        </p:grpSpPr>
        <p:sp>
          <p:nvSpPr>
            <p:cNvPr id="744" name="Google Shape;744;p36"/>
            <p:cNvSpPr/>
            <p:nvPr/>
          </p:nvSpPr>
          <p:spPr>
            <a:xfrm>
              <a:off x="-45350" y="1062374"/>
              <a:ext cx="2759570" cy="4114007"/>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36"/>
            <p:cNvGrpSpPr/>
            <p:nvPr/>
          </p:nvGrpSpPr>
          <p:grpSpPr>
            <a:xfrm>
              <a:off x="7535075" y="1025550"/>
              <a:ext cx="1023675" cy="986750"/>
              <a:chOff x="2087750" y="3096950"/>
              <a:chExt cx="1023675" cy="986750"/>
            </a:xfrm>
          </p:grpSpPr>
          <p:sp>
            <p:nvSpPr>
              <p:cNvPr id="746" name="Google Shape;746;p36"/>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6"/>
            <p:cNvGrpSpPr/>
            <p:nvPr/>
          </p:nvGrpSpPr>
          <p:grpSpPr>
            <a:xfrm rot="3078532">
              <a:off x="999539" y="4218695"/>
              <a:ext cx="322389" cy="400061"/>
              <a:chOff x="6322500" y="3044550"/>
              <a:chExt cx="322400" cy="400075"/>
            </a:xfrm>
          </p:grpSpPr>
          <p:sp>
            <p:nvSpPr>
              <p:cNvPr id="773" name="Google Shape;773;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6"/>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36"/>
            <p:cNvGrpSpPr/>
            <p:nvPr/>
          </p:nvGrpSpPr>
          <p:grpSpPr>
            <a:xfrm>
              <a:off x="1799175" y="2148825"/>
              <a:ext cx="568850" cy="545925"/>
              <a:chOff x="6639200" y="2299525"/>
              <a:chExt cx="568850" cy="545925"/>
            </a:xfrm>
          </p:grpSpPr>
          <p:sp>
            <p:nvSpPr>
              <p:cNvPr id="779" name="Google Shape;779;p36"/>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6"/>
            <p:cNvGrpSpPr/>
            <p:nvPr/>
          </p:nvGrpSpPr>
          <p:grpSpPr>
            <a:xfrm>
              <a:off x="489425" y="910875"/>
              <a:ext cx="1001350" cy="913675"/>
              <a:chOff x="-941200" y="3010025"/>
              <a:chExt cx="1001350" cy="913675"/>
            </a:xfrm>
          </p:grpSpPr>
          <p:sp>
            <p:nvSpPr>
              <p:cNvPr id="785" name="Google Shape;785;p36"/>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6"/>
            <p:cNvGrpSpPr/>
            <p:nvPr/>
          </p:nvGrpSpPr>
          <p:grpSpPr>
            <a:xfrm rot="-1996996">
              <a:off x="753448" y="3102463"/>
              <a:ext cx="473318" cy="779330"/>
              <a:chOff x="6628200" y="3885125"/>
              <a:chExt cx="473300" cy="779300"/>
            </a:xfrm>
          </p:grpSpPr>
          <p:sp>
            <p:nvSpPr>
              <p:cNvPr id="815" name="Google Shape;815;p36"/>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6"/>
            <p:cNvGrpSpPr/>
            <p:nvPr/>
          </p:nvGrpSpPr>
          <p:grpSpPr>
            <a:xfrm>
              <a:off x="7263925" y="3221575"/>
              <a:ext cx="1006100" cy="916800"/>
              <a:chOff x="-2830425" y="1213525"/>
              <a:chExt cx="1006100" cy="916800"/>
            </a:xfrm>
          </p:grpSpPr>
          <p:sp>
            <p:nvSpPr>
              <p:cNvPr id="833" name="Google Shape;833;p36"/>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6"/>
            <p:cNvSpPr/>
            <p:nvPr/>
          </p:nvSpPr>
          <p:spPr>
            <a:xfrm>
              <a:off x="8536925" y="355290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471075" y="67952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36"/>
            <p:cNvGrpSpPr/>
            <p:nvPr/>
          </p:nvGrpSpPr>
          <p:grpSpPr>
            <a:xfrm rot="3022802">
              <a:off x="7292722" y="2474660"/>
              <a:ext cx="322404" cy="400080"/>
              <a:chOff x="6322500" y="3044550"/>
              <a:chExt cx="322400" cy="400075"/>
            </a:xfrm>
          </p:grpSpPr>
          <p:sp>
            <p:nvSpPr>
              <p:cNvPr id="865" name="Google Shape;865;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36"/>
            <p:cNvSpPr/>
            <p:nvPr/>
          </p:nvSpPr>
          <p:spPr>
            <a:xfrm>
              <a:off x="6776025" y="211607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1699550" y="317586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1026975" y="2512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918475" y="40318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6"/>
          <p:cNvGrpSpPr/>
          <p:nvPr/>
        </p:nvGrpSpPr>
        <p:grpSpPr>
          <a:xfrm>
            <a:off x="0" y="150"/>
            <a:ext cx="9144000" cy="5143350"/>
            <a:chOff x="0" y="150"/>
            <a:chExt cx="9144000" cy="5143350"/>
          </a:xfrm>
        </p:grpSpPr>
        <p:sp>
          <p:nvSpPr>
            <p:cNvPr id="875" name="Google Shape;875;p3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6" name="Google Shape;876;p3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77" name="Google Shape;877;p3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8" name="Google Shape;878;p3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800"/>
              <a:buFont typeface="Bowlby One"/>
              <a:buNone/>
              <a:defRPr sz="2800">
                <a:solidFill>
                  <a:schemeClr val="lt1"/>
                </a:solidFill>
                <a:latin typeface="Bowlby One"/>
                <a:ea typeface="Bowlby One"/>
                <a:cs typeface="Bowlby One"/>
                <a:sym typeface="Bowlby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59" r:id="rId3"/>
    <p:sldLayoutId id="2147483666" r:id="rId4"/>
    <p:sldLayoutId id="2147483667" r:id="rId5"/>
    <p:sldLayoutId id="2147483671" r:id="rId6"/>
    <p:sldLayoutId id="2147483680" r:id="rId7"/>
    <p:sldLayoutId id="2147483681" r:id="rId8"/>
    <p:sldLayoutId id="2147483682"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extLst>
      <p:ext uri="{BB962C8B-B14F-4D97-AF65-F5344CB8AC3E}">
        <p14:creationId xmlns:p14="http://schemas.microsoft.com/office/powerpoint/2010/main" val="67966415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5.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slide" Target="slide21.xml"/><Relationship Id="rId12" Type="http://schemas.openxmlformats.org/officeDocument/2006/relationships/slide" Target="slide23.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slide" Target="slide22.xml"/><Relationship Id="rId10" Type="http://schemas.openxmlformats.org/officeDocument/2006/relationships/slide" Target="slide26.xml"/><Relationship Id="rId4" Type="http://schemas.openxmlformats.org/officeDocument/2006/relationships/image" Target="../media/image33.png"/><Relationship Id="rId9" Type="http://schemas.openxmlformats.org/officeDocument/2006/relationships/slide" Target="slide29.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938992"/>
          </a:xfrm>
          <a:prstGeom prst="rect">
            <a:avLst/>
          </a:prstGeom>
          <a:noFill/>
        </p:spPr>
        <p:txBody>
          <a:bodyPr wrap="square" rtlCol="0">
            <a:spAutoFit/>
          </a:bodyPr>
          <a:lstStyle/>
          <a:p>
            <a:pPr algn="ctr">
              <a:lnSpc>
                <a:spcPct val="150000"/>
              </a:lnSpc>
            </a:pPr>
            <a:r>
              <a:rPr lang="en-US" sz="4000" b="1">
                <a:solidFill>
                  <a:srgbClr val="FF5F5F"/>
                </a:solidFill>
              </a:rPr>
              <a:t>NHIỆT LIỆT CHÀO ĐÓN </a:t>
            </a:r>
          </a:p>
          <a:p>
            <a:pPr algn="ctr">
              <a:lnSpc>
                <a:spcPct val="150000"/>
              </a:lnSpc>
            </a:pPr>
            <a:r>
              <a:rPr lang="en-US" sz="4000" b="1">
                <a:solidFill>
                  <a:srgbClr val="FF5F5F"/>
                </a:solidFill>
              </a:rPr>
              <a:t>CẢ LỚP ĐẾN BUỔI HỌC MỚI!</a:t>
            </a:r>
          </a:p>
        </p:txBody>
      </p:sp>
      <p:pic>
        <p:nvPicPr>
          <p:cNvPr id="51" name="Google Shape;198;p2"/>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6345675" y="3983124"/>
            <a:ext cx="2264925" cy="642147"/>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1"/>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82775178-8567-78BE-BDFE-C23062228F4D}"/>
              </a:ext>
            </a:extLst>
          </p:cNvPr>
          <p:cNvSpPr/>
          <p:nvPr/>
        </p:nvSpPr>
        <p:spPr>
          <a:xfrm>
            <a:off x="141514" y="1691174"/>
            <a:ext cx="2775857" cy="464457"/>
          </a:xfrm>
          <a:prstGeom prst="homePlate">
            <a:avLst/>
          </a:prstGeom>
          <a:solidFill>
            <a:srgbClr val="DA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Thay đổi màu chữ</a:t>
            </a:r>
          </a:p>
        </p:txBody>
      </p:sp>
      <p:grpSp>
        <p:nvGrpSpPr>
          <p:cNvPr id="8" name="Group 7">
            <a:extLst>
              <a:ext uri="{FF2B5EF4-FFF2-40B4-BE49-F238E27FC236}">
                <a16:creationId xmlns:a16="http://schemas.microsoft.com/office/drawing/2014/main" id="{C3D5D92F-C71A-2774-6F9D-FD820E020577}"/>
              </a:ext>
            </a:extLst>
          </p:cNvPr>
          <p:cNvGrpSpPr/>
          <p:nvPr/>
        </p:nvGrpSpPr>
        <p:grpSpPr>
          <a:xfrm>
            <a:off x="435429" y="286193"/>
            <a:ext cx="5334000" cy="508000"/>
            <a:chOff x="573314" y="1255486"/>
            <a:chExt cx="5334000" cy="508000"/>
          </a:xfrm>
        </p:grpSpPr>
        <p:sp>
          <p:nvSpPr>
            <p:cNvPr id="3" name="Oval 2">
              <a:extLst>
                <a:ext uri="{FF2B5EF4-FFF2-40B4-BE49-F238E27FC236}">
                  <a16:creationId xmlns:a16="http://schemas.microsoft.com/office/drawing/2014/main" id="{8FC55191-2347-D2BA-6FE2-CDB5FF2AD837}"/>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a:t>
              </a:r>
            </a:p>
          </p:txBody>
        </p:sp>
        <p:sp>
          <p:nvSpPr>
            <p:cNvPr id="7" name="TextBox 6">
              <a:extLst>
                <a:ext uri="{FF2B5EF4-FFF2-40B4-BE49-F238E27FC236}">
                  <a16:creationId xmlns:a16="http://schemas.microsoft.com/office/drawing/2014/main" id="{063FCD25-0557-1B8C-471C-F58B131BB6BD}"/>
                </a:ext>
              </a:extLst>
            </p:cNvPr>
            <p:cNvSpPr txBox="1"/>
            <p:nvPr/>
          </p:nvSpPr>
          <p:spPr>
            <a:xfrm>
              <a:off x="1335314" y="1309431"/>
              <a:ext cx="4572000" cy="400110"/>
            </a:xfrm>
            <a:prstGeom prst="rect">
              <a:avLst/>
            </a:prstGeom>
            <a:noFill/>
          </p:spPr>
          <p:txBody>
            <a:bodyPr wrap="square">
              <a:spAutoFit/>
            </a:bodyPr>
            <a:lstStyle/>
            <a:p>
              <a:r>
                <a:rPr lang="en-US" sz="2000"/>
                <a:t>Chọn thẻ Home.</a:t>
              </a:r>
            </a:p>
          </p:txBody>
        </p:sp>
      </p:grpSp>
      <p:grpSp>
        <p:nvGrpSpPr>
          <p:cNvPr id="10" name="Group 9">
            <a:extLst>
              <a:ext uri="{FF2B5EF4-FFF2-40B4-BE49-F238E27FC236}">
                <a16:creationId xmlns:a16="http://schemas.microsoft.com/office/drawing/2014/main" id="{00788AC9-149A-BC54-DEEB-EEC26738B3ED}"/>
              </a:ext>
            </a:extLst>
          </p:cNvPr>
          <p:cNvGrpSpPr/>
          <p:nvPr/>
        </p:nvGrpSpPr>
        <p:grpSpPr>
          <a:xfrm>
            <a:off x="435429" y="925102"/>
            <a:ext cx="8331200" cy="530134"/>
            <a:chOff x="573314" y="1233352"/>
            <a:chExt cx="8331200" cy="530134"/>
          </a:xfrm>
        </p:grpSpPr>
        <p:sp>
          <p:nvSpPr>
            <p:cNvPr id="13" name="Oval 12">
              <a:extLst>
                <a:ext uri="{FF2B5EF4-FFF2-40B4-BE49-F238E27FC236}">
                  <a16:creationId xmlns:a16="http://schemas.microsoft.com/office/drawing/2014/main" id="{C9F1E65C-D65E-C322-EBA8-F958E1163F3E}"/>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3</a:t>
              </a:r>
            </a:p>
          </p:txBody>
        </p:sp>
        <p:sp>
          <p:nvSpPr>
            <p:cNvPr id="17" name="TextBox 16">
              <a:extLst>
                <a:ext uri="{FF2B5EF4-FFF2-40B4-BE49-F238E27FC236}">
                  <a16:creationId xmlns:a16="http://schemas.microsoft.com/office/drawing/2014/main" id="{6488D24A-CDF1-AF65-CE6E-DFBE03E32E86}"/>
                </a:ext>
              </a:extLst>
            </p:cNvPr>
            <p:cNvSpPr txBox="1"/>
            <p:nvPr/>
          </p:nvSpPr>
          <p:spPr>
            <a:xfrm>
              <a:off x="1335314" y="1233352"/>
              <a:ext cx="7569200" cy="496996"/>
            </a:xfrm>
            <a:prstGeom prst="rect">
              <a:avLst/>
            </a:prstGeom>
            <a:noFill/>
          </p:spPr>
          <p:txBody>
            <a:bodyPr wrap="square">
              <a:spAutoFit/>
            </a:bodyPr>
            <a:lstStyle/>
            <a:p>
              <a:pPr algn="just">
                <a:lnSpc>
                  <a:spcPct val="150000"/>
                </a:lnSpc>
              </a:pPr>
              <a:r>
                <a:rPr lang="en-US" sz="2000"/>
                <a:t>Chọn kiểu chữ.</a:t>
              </a:r>
            </a:p>
          </p:txBody>
        </p:sp>
      </p:grpSp>
      <p:grpSp>
        <p:nvGrpSpPr>
          <p:cNvPr id="2" name="Group 1">
            <a:extLst>
              <a:ext uri="{FF2B5EF4-FFF2-40B4-BE49-F238E27FC236}">
                <a16:creationId xmlns:a16="http://schemas.microsoft.com/office/drawing/2014/main" id="{CE2D5EFF-8C21-9116-A3B1-16DB9CB0C536}"/>
              </a:ext>
            </a:extLst>
          </p:cNvPr>
          <p:cNvGrpSpPr/>
          <p:nvPr/>
        </p:nvGrpSpPr>
        <p:grpSpPr>
          <a:xfrm>
            <a:off x="435429" y="2428137"/>
            <a:ext cx="5334000" cy="508000"/>
            <a:chOff x="573314" y="1255486"/>
            <a:chExt cx="5334000" cy="508000"/>
          </a:xfrm>
        </p:grpSpPr>
        <p:sp>
          <p:nvSpPr>
            <p:cNvPr id="4" name="Oval 3">
              <a:extLst>
                <a:ext uri="{FF2B5EF4-FFF2-40B4-BE49-F238E27FC236}">
                  <a16:creationId xmlns:a16="http://schemas.microsoft.com/office/drawing/2014/main" id="{5CB37428-B9F8-0A0F-C25C-8D44B52BD2FF}"/>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1</a:t>
              </a:r>
            </a:p>
          </p:txBody>
        </p:sp>
        <p:sp>
          <p:nvSpPr>
            <p:cNvPr id="5" name="TextBox 4">
              <a:extLst>
                <a:ext uri="{FF2B5EF4-FFF2-40B4-BE49-F238E27FC236}">
                  <a16:creationId xmlns:a16="http://schemas.microsoft.com/office/drawing/2014/main" id="{E83993A4-1BB4-6C49-270F-8F30971C3A4B}"/>
                </a:ext>
              </a:extLst>
            </p:cNvPr>
            <p:cNvSpPr txBox="1"/>
            <p:nvPr/>
          </p:nvSpPr>
          <p:spPr>
            <a:xfrm>
              <a:off x="1335314" y="1309431"/>
              <a:ext cx="4572000" cy="400110"/>
            </a:xfrm>
            <a:prstGeom prst="rect">
              <a:avLst/>
            </a:prstGeom>
            <a:noFill/>
          </p:spPr>
          <p:txBody>
            <a:bodyPr wrap="square">
              <a:spAutoFit/>
            </a:bodyPr>
            <a:lstStyle/>
            <a:p>
              <a:r>
                <a:rPr lang="en-US" sz="2000"/>
                <a:t>Chọn phần văn bản cần định dạng.</a:t>
              </a:r>
            </a:p>
          </p:txBody>
        </p:sp>
      </p:grpSp>
      <p:grpSp>
        <p:nvGrpSpPr>
          <p:cNvPr id="6" name="Group 5">
            <a:extLst>
              <a:ext uri="{FF2B5EF4-FFF2-40B4-BE49-F238E27FC236}">
                <a16:creationId xmlns:a16="http://schemas.microsoft.com/office/drawing/2014/main" id="{10C418F9-C15B-53E2-01BC-CC37BCD7DFB1}"/>
              </a:ext>
            </a:extLst>
          </p:cNvPr>
          <p:cNvGrpSpPr/>
          <p:nvPr/>
        </p:nvGrpSpPr>
        <p:grpSpPr>
          <a:xfrm>
            <a:off x="435429" y="4218457"/>
            <a:ext cx="8331200" cy="530134"/>
            <a:chOff x="573314" y="1233352"/>
            <a:chExt cx="8331200" cy="530134"/>
          </a:xfrm>
        </p:grpSpPr>
        <p:sp>
          <p:nvSpPr>
            <p:cNvPr id="9" name="Oval 8">
              <a:extLst>
                <a:ext uri="{FF2B5EF4-FFF2-40B4-BE49-F238E27FC236}">
                  <a16:creationId xmlns:a16="http://schemas.microsoft.com/office/drawing/2014/main" id="{53DF7B9E-3F0B-BF7E-86E1-3DEA2948FBA9}"/>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3</a:t>
              </a:r>
            </a:p>
          </p:txBody>
        </p:sp>
        <p:sp>
          <p:nvSpPr>
            <p:cNvPr id="11" name="TextBox 10">
              <a:extLst>
                <a:ext uri="{FF2B5EF4-FFF2-40B4-BE49-F238E27FC236}">
                  <a16:creationId xmlns:a16="http://schemas.microsoft.com/office/drawing/2014/main" id="{08ADA4A6-F9F4-4AE7-2DF6-368FC3E5F259}"/>
                </a:ext>
              </a:extLst>
            </p:cNvPr>
            <p:cNvSpPr txBox="1"/>
            <p:nvPr/>
          </p:nvSpPr>
          <p:spPr>
            <a:xfrm>
              <a:off x="1335314" y="1233352"/>
              <a:ext cx="7569200" cy="496996"/>
            </a:xfrm>
            <a:prstGeom prst="rect">
              <a:avLst/>
            </a:prstGeom>
            <a:noFill/>
          </p:spPr>
          <p:txBody>
            <a:bodyPr wrap="square">
              <a:spAutoFit/>
            </a:bodyPr>
            <a:lstStyle/>
            <a:p>
              <a:pPr algn="just">
                <a:lnSpc>
                  <a:spcPct val="150000"/>
                </a:lnSpc>
              </a:pPr>
              <a:r>
                <a:rPr lang="en-US" sz="2000"/>
                <a:t>Chọn màu phù hợp. </a:t>
              </a:r>
            </a:p>
          </p:txBody>
        </p:sp>
      </p:grpSp>
      <p:grpSp>
        <p:nvGrpSpPr>
          <p:cNvPr id="14" name="Group 13">
            <a:extLst>
              <a:ext uri="{FF2B5EF4-FFF2-40B4-BE49-F238E27FC236}">
                <a16:creationId xmlns:a16="http://schemas.microsoft.com/office/drawing/2014/main" id="{F914F518-BEC8-6F8B-4A6E-E4CF70596C00}"/>
              </a:ext>
            </a:extLst>
          </p:cNvPr>
          <p:cNvGrpSpPr/>
          <p:nvPr/>
        </p:nvGrpSpPr>
        <p:grpSpPr>
          <a:xfrm>
            <a:off x="435429" y="3074450"/>
            <a:ext cx="8331200" cy="958660"/>
            <a:chOff x="573314" y="1640744"/>
            <a:chExt cx="8331200" cy="958660"/>
          </a:xfrm>
        </p:grpSpPr>
        <p:grpSp>
          <p:nvGrpSpPr>
            <p:cNvPr id="16" name="Group 15">
              <a:extLst>
                <a:ext uri="{FF2B5EF4-FFF2-40B4-BE49-F238E27FC236}">
                  <a16:creationId xmlns:a16="http://schemas.microsoft.com/office/drawing/2014/main" id="{A4EDC6EC-AA9B-3552-2281-B443A6F893E9}"/>
                </a:ext>
              </a:extLst>
            </p:cNvPr>
            <p:cNvGrpSpPr/>
            <p:nvPr/>
          </p:nvGrpSpPr>
          <p:grpSpPr>
            <a:xfrm>
              <a:off x="573314" y="1640744"/>
              <a:ext cx="8331200" cy="958660"/>
              <a:chOff x="573314" y="1030156"/>
              <a:chExt cx="8331200" cy="958660"/>
            </a:xfrm>
          </p:grpSpPr>
          <p:sp>
            <p:nvSpPr>
              <p:cNvPr id="27" name="Oval 26">
                <a:extLst>
                  <a:ext uri="{FF2B5EF4-FFF2-40B4-BE49-F238E27FC236}">
                    <a16:creationId xmlns:a16="http://schemas.microsoft.com/office/drawing/2014/main" id="{02C72EE7-52F7-DD2B-8EA6-5DA8D4A25BC0}"/>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a:t>
                </a:r>
              </a:p>
            </p:txBody>
          </p:sp>
          <p:sp>
            <p:nvSpPr>
              <p:cNvPr id="28" name="TextBox 27">
                <a:extLst>
                  <a:ext uri="{FF2B5EF4-FFF2-40B4-BE49-F238E27FC236}">
                    <a16:creationId xmlns:a16="http://schemas.microsoft.com/office/drawing/2014/main" id="{6009E892-1F08-083D-8056-293E17029CAC}"/>
                  </a:ext>
                </a:extLst>
              </p:cNvPr>
              <p:cNvSpPr txBox="1"/>
              <p:nvPr/>
            </p:nvSpPr>
            <p:spPr>
              <a:xfrm>
                <a:off x="1335314" y="1030156"/>
                <a:ext cx="7569200" cy="958660"/>
              </a:xfrm>
              <a:prstGeom prst="rect">
                <a:avLst/>
              </a:prstGeom>
              <a:noFill/>
            </p:spPr>
            <p:txBody>
              <a:bodyPr wrap="square">
                <a:spAutoFit/>
              </a:bodyPr>
              <a:lstStyle/>
              <a:p>
                <a:pPr algn="just">
                  <a:lnSpc>
                    <a:spcPct val="150000"/>
                  </a:lnSpc>
                </a:pPr>
                <a:r>
                  <a:rPr lang="en-US" sz="2000"/>
                  <a:t>Chọn thẻ </a:t>
                </a:r>
                <a:r>
                  <a:rPr lang="en-US" sz="2000" b="1" i="1"/>
                  <a:t>Home</a:t>
                </a:r>
                <a:r>
                  <a:rPr lang="en-US" sz="2000"/>
                  <a:t>, nháy chuột vào mũi tên     bên phải nút lệnh </a:t>
                </a:r>
                <a:r>
                  <a:rPr lang="en-US" sz="2000" b="1" i="1"/>
                  <a:t>Font color </a:t>
                </a:r>
                <a:r>
                  <a:rPr lang="en-US" sz="2000"/>
                  <a:t>để mở bảng màu.</a:t>
                </a:r>
              </a:p>
            </p:txBody>
          </p:sp>
        </p:grpSp>
        <p:sp>
          <p:nvSpPr>
            <p:cNvPr id="24" name="Isosceles Triangle 23">
              <a:extLst>
                <a:ext uri="{FF2B5EF4-FFF2-40B4-BE49-F238E27FC236}">
                  <a16:creationId xmlns:a16="http://schemas.microsoft.com/office/drawing/2014/main" id="{ED923219-15C0-278A-D623-645306A5408D}"/>
                </a:ext>
              </a:extLst>
            </p:cNvPr>
            <p:cNvSpPr/>
            <p:nvPr/>
          </p:nvSpPr>
          <p:spPr>
            <a:xfrm flipV="1">
              <a:off x="6382655" y="1885842"/>
              <a:ext cx="185057" cy="9535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71103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FD034F1-9713-1539-4A5B-0C80D1C036D4}"/>
              </a:ext>
            </a:extLst>
          </p:cNvPr>
          <p:cNvGrpSpPr/>
          <p:nvPr/>
        </p:nvGrpSpPr>
        <p:grpSpPr>
          <a:xfrm>
            <a:off x="141515" y="191570"/>
            <a:ext cx="8860970" cy="1985573"/>
            <a:chOff x="141515" y="191570"/>
            <a:chExt cx="8860970" cy="1985573"/>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544286" y="191570"/>
              <a:ext cx="8458199" cy="1985573"/>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B5E1707-0E13-CC80-371F-4A8EB116941D}"/>
                </a:ext>
              </a:extLst>
            </p:cNvPr>
            <p:cNvSpPr txBox="1"/>
            <p:nvPr/>
          </p:nvSpPr>
          <p:spPr>
            <a:xfrm>
              <a:off x="1052286" y="243361"/>
              <a:ext cx="7861300" cy="1881990"/>
            </a:xfrm>
            <a:prstGeom prst="rect">
              <a:avLst/>
            </a:prstGeom>
            <a:noFill/>
          </p:spPr>
          <p:txBody>
            <a:bodyPr wrap="square">
              <a:spAutoFit/>
            </a:bodyPr>
            <a:lstStyle/>
            <a:p>
              <a:pPr algn="just">
                <a:lnSpc>
                  <a:spcPct val="150000"/>
                </a:lnSpc>
              </a:pPr>
              <a:r>
                <a:rPr lang="vi-VN" sz="2000" b="1" i="1">
                  <a:solidFill>
                    <a:srgbClr val="C00000"/>
                  </a:solidFill>
                </a:rPr>
                <a:t>Ngoài việc thay đổi cỡ chữ như trong PowerPoint, có thể sử dụng tổ hợp phím nào để thay đổi cỡ chữ trong Word? Em có nhận xét gì về các nút lệnh thay đổi cỡ chữ, kiểu chữ, màu chữ trên dải lệnh Home trong Word so với trong PowerPoint?</a:t>
              </a:r>
              <a:endParaRPr lang="en-US" sz="2000" b="1" i="1">
                <a:solidFill>
                  <a:srgbClr val="C00000"/>
                </a:solidFill>
              </a:endParaRPr>
            </a:p>
          </p:txBody>
        </p:sp>
        <p:sp>
          <p:nvSpPr>
            <p:cNvPr id="21" name="Freeform 9">
              <a:extLst>
                <a:ext uri="{FF2B5EF4-FFF2-40B4-BE49-F238E27FC236}">
                  <a16:creationId xmlns:a16="http://schemas.microsoft.com/office/drawing/2014/main" id="{4973842B-71C6-9D37-2CE6-B6CAFD4000AB}"/>
                </a:ext>
              </a:extLst>
            </p:cNvPr>
            <p:cNvSpPr/>
            <p:nvPr/>
          </p:nvSpPr>
          <p:spPr>
            <a:xfrm>
              <a:off x="141515" y="748717"/>
              <a:ext cx="833159" cy="871277"/>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3" name="Rectangle: Rounded Corners 22">
            <a:extLst>
              <a:ext uri="{FF2B5EF4-FFF2-40B4-BE49-F238E27FC236}">
                <a16:creationId xmlns:a16="http://schemas.microsoft.com/office/drawing/2014/main" id="{6DF2D1F9-CF9A-92BF-BF4D-74E22BAAD3AA}"/>
              </a:ext>
            </a:extLst>
          </p:cNvPr>
          <p:cNvSpPr/>
          <p:nvPr/>
        </p:nvSpPr>
        <p:spPr>
          <a:xfrm>
            <a:off x="544286" y="2618015"/>
            <a:ext cx="3113314" cy="696686"/>
          </a:xfrm>
          <a:prstGeom prst="roundRect">
            <a:avLst/>
          </a:prstGeom>
          <a:solidFill>
            <a:schemeClr val="tx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Ctrl + [ </a:t>
            </a:r>
            <a:r>
              <a:rPr lang="en-US" sz="2000">
                <a:solidFill>
                  <a:srgbClr val="000000"/>
                </a:solidFill>
              </a:rPr>
              <a:t>(hoặc </a:t>
            </a:r>
            <a:r>
              <a:rPr lang="en-US" sz="2000" b="1" i="1">
                <a:solidFill>
                  <a:srgbClr val="000000"/>
                </a:solidFill>
              </a:rPr>
              <a:t>Ctrl + ]</a:t>
            </a:r>
            <a:r>
              <a:rPr lang="en-US" sz="2000">
                <a:solidFill>
                  <a:srgbClr val="000000"/>
                </a:solidFill>
              </a:rPr>
              <a:t>)</a:t>
            </a:r>
            <a:r>
              <a:rPr lang="en-US" sz="2000" b="1" i="1">
                <a:solidFill>
                  <a:srgbClr val="000000"/>
                </a:solidFill>
              </a:rPr>
              <a:t> </a:t>
            </a:r>
          </a:p>
        </p:txBody>
      </p:sp>
      <p:grpSp>
        <p:nvGrpSpPr>
          <p:cNvPr id="30" name="Group 29">
            <a:extLst>
              <a:ext uri="{FF2B5EF4-FFF2-40B4-BE49-F238E27FC236}">
                <a16:creationId xmlns:a16="http://schemas.microsoft.com/office/drawing/2014/main" id="{84FE2C6E-0B01-3BEA-52D2-D250ED53FEF1}"/>
              </a:ext>
            </a:extLst>
          </p:cNvPr>
          <p:cNvGrpSpPr/>
          <p:nvPr/>
        </p:nvGrpSpPr>
        <p:grpSpPr>
          <a:xfrm>
            <a:off x="3882572" y="2766303"/>
            <a:ext cx="4513942" cy="400110"/>
            <a:chOff x="3788229" y="2720038"/>
            <a:chExt cx="4513942" cy="400110"/>
          </a:xfrm>
        </p:grpSpPr>
        <p:cxnSp>
          <p:nvCxnSpPr>
            <p:cNvPr id="26" name="Straight Connector 25">
              <a:extLst>
                <a:ext uri="{FF2B5EF4-FFF2-40B4-BE49-F238E27FC236}">
                  <a16:creationId xmlns:a16="http://schemas.microsoft.com/office/drawing/2014/main" id="{6DC6CE0A-4BD6-C1E5-D422-96017A235128}"/>
                </a:ext>
              </a:extLst>
            </p:cNvPr>
            <p:cNvCxnSpPr/>
            <p:nvPr/>
          </p:nvCxnSpPr>
          <p:spPr>
            <a:xfrm>
              <a:off x="3788229" y="2920093"/>
              <a:ext cx="522514"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1BBD0FD-C8E3-BE24-8962-67643FECE1D3}"/>
                </a:ext>
              </a:extLst>
            </p:cNvPr>
            <p:cNvSpPr txBox="1"/>
            <p:nvPr/>
          </p:nvSpPr>
          <p:spPr>
            <a:xfrm>
              <a:off x="4572000" y="2720038"/>
              <a:ext cx="3730171" cy="400110"/>
            </a:xfrm>
            <a:prstGeom prst="rect">
              <a:avLst/>
            </a:prstGeom>
            <a:noFill/>
          </p:spPr>
          <p:txBody>
            <a:bodyPr wrap="square" rtlCol="0">
              <a:spAutoFit/>
            </a:bodyPr>
            <a:lstStyle/>
            <a:p>
              <a:r>
                <a:rPr lang="en-US" sz="2000"/>
                <a:t>Để giảm hoặc tăng cỡ chữ. </a:t>
              </a:r>
            </a:p>
          </p:txBody>
        </p:sp>
      </p:grpSp>
      <p:sp>
        <p:nvSpPr>
          <p:cNvPr id="31" name="Rectangle: Rounded Corners 30">
            <a:extLst>
              <a:ext uri="{FF2B5EF4-FFF2-40B4-BE49-F238E27FC236}">
                <a16:creationId xmlns:a16="http://schemas.microsoft.com/office/drawing/2014/main" id="{8E7E3301-545D-FC9A-0F12-8ADD721D88EC}"/>
              </a:ext>
            </a:extLst>
          </p:cNvPr>
          <p:cNvSpPr/>
          <p:nvPr/>
        </p:nvSpPr>
        <p:spPr>
          <a:xfrm>
            <a:off x="544286" y="3693890"/>
            <a:ext cx="8230306" cy="986966"/>
          </a:xfrm>
          <a:prstGeom prst="roundRect">
            <a:avLst/>
          </a:prstGeom>
          <a:solidFill>
            <a:schemeClr val="tx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Các nút lệnh thay đổi cỡ chữ, kiểu chữ, màu chữ trong Word giống trong Powerpoint.</a:t>
            </a:r>
          </a:p>
        </p:txBody>
      </p:sp>
    </p:spTree>
    <p:extLst>
      <p:ext uri="{BB962C8B-B14F-4D97-AF65-F5344CB8AC3E}">
        <p14:creationId xmlns:p14="http://schemas.microsoft.com/office/powerpoint/2010/main" val="352707240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C5A725-B218-BFA3-DF76-8948F40E72A0}"/>
              </a:ext>
            </a:extLst>
          </p:cNvPr>
          <p:cNvSpPr txBox="1"/>
          <p:nvPr/>
        </p:nvSpPr>
        <p:spPr>
          <a:xfrm>
            <a:off x="141514" y="179939"/>
            <a:ext cx="53866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Hoạt động 2. Làm</a:t>
            </a:r>
          </a:p>
        </p:txBody>
      </p:sp>
      <p:sp>
        <p:nvSpPr>
          <p:cNvPr id="15" name="Rectangle: Rounded Corners 14">
            <a:extLst>
              <a:ext uri="{FF2B5EF4-FFF2-40B4-BE49-F238E27FC236}">
                <a16:creationId xmlns:a16="http://schemas.microsoft.com/office/drawing/2014/main" id="{796AD071-4296-42AE-0D6A-2836AB58F045}"/>
              </a:ext>
            </a:extLst>
          </p:cNvPr>
          <p:cNvSpPr/>
          <p:nvPr/>
        </p:nvSpPr>
        <p:spPr>
          <a:xfrm>
            <a:off x="141514" y="725715"/>
            <a:ext cx="8860971" cy="4237846"/>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grpSp>
        <p:nvGrpSpPr>
          <p:cNvPr id="19" name="Group 18">
            <a:extLst>
              <a:ext uri="{FF2B5EF4-FFF2-40B4-BE49-F238E27FC236}">
                <a16:creationId xmlns:a16="http://schemas.microsoft.com/office/drawing/2014/main" id="{7FE88067-CE5F-BB92-B150-707EFDB44CE7}"/>
              </a:ext>
            </a:extLst>
          </p:cNvPr>
          <p:cNvGrpSpPr/>
          <p:nvPr/>
        </p:nvGrpSpPr>
        <p:grpSpPr>
          <a:xfrm>
            <a:off x="317500" y="826798"/>
            <a:ext cx="8297634" cy="618672"/>
            <a:chOff x="317501" y="1074062"/>
            <a:chExt cx="8297634" cy="618672"/>
          </a:xfrm>
        </p:grpSpPr>
        <p:sp>
          <p:nvSpPr>
            <p:cNvPr id="17" name="TextBox 16">
              <a:extLst>
                <a:ext uri="{FF2B5EF4-FFF2-40B4-BE49-F238E27FC236}">
                  <a16:creationId xmlns:a16="http://schemas.microsoft.com/office/drawing/2014/main" id="{A9512D24-5CE4-FB34-6CCA-8A40B7096750}"/>
                </a:ext>
              </a:extLst>
            </p:cNvPr>
            <p:cNvSpPr txBox="1"/>
            <p:nvPr/>
          </p:nvSpPr>
          <p:spPr>
            <a:xfrm>
              <a:off x="1113064" y="1125872"/>
              <a:ext cx="7502071"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Nêu chức năng của các nút lệnh được đánh số trong Hình 3.</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8" name="Freeform 10">
              <a:extLst>
                <a:ext uri="{FF2B5EF4-FFF2-40B4-BE49-F238E27FC236}">
                  <a16:creationId xmlns:a16="http://schemas.microsoft.com/office/drawing/2014/main" id="{0267AAFA-3230-7301-0A05-C3ADAA6BD5C5}"/>
                </a:ext>
              </a:extLst>
            </p:cNvPr>
            <p:cNvSpPr/>
            <p:nvPr/>
          </p:nvSpPr>
          <p:spPr>
            <a:xfrm>
              <a:off x="317501" y="1074062"/>
              <a:ext cx="618672" cy="618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pic>
        <p:nvPicPr>
          <p:cNvPr id="28" name="Picture 27">
            <a:extLst>
              <a:ext uri="{FF2B5EF4-FFF2-40B4-BE49-F238E27FC236}">
                <a16:creationId xmlns:a16="http://schemas.microsoft.com/office/drawing/2014/main" id="{2578B775-F6D5-1A1F-E419-9138152FB98A}"/>
              </a:ext>
            </a:extLst>
          </p:cNvPr>
          <p:cNvPicPr>
            <a:picLocks noChangeAspect="1"/>
          </p:cNvPicPr>
          <p:nvPr/>
        </p:nvPicPr>
        <p:blipFill>
          <a:blip r:embed="rId4"/>
          <a:stretch>
            <a:fillRect/>
          </a:stretch>
        </p:blipFill>
        <p:spPr>
          <a:xfrm>
            <a:off x="2209642" y="1510955"/>
            <a:ext cx="6636970" cy="3317254"/>
          </a:xfrm>
          <a:prstGeom prst="rect">
            <a:avLst/>
          </a:prstGeom>
        </p:spPr>
      </p:pic>
      <p:pic>
        <p:nvPicPr>
          <p:cNvPr id="29" name="Picture 28">
            <a:extLst>
              <a:ext uri="{FF2B5EF4-FFF2-40B4-BE49-F238E27FC236}">
                <a16:creationId xmlns:a16="http://schemas.microsoft.com/office/drawing/2014/main" id="{E622BD3E-9495-3E24-90C7-26FC81914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42" y="3169582"/>
            <a:ext cx="2363840" cy="1981533"/>
          </a:xfrm>
          <a:prstGeom prst="rect">
            <a:avLst/>
          </a:prstGeom>
        </p:spPr>
      </p:pic>
    </p:spTree>
    <p:extLst>
      <p:ext uri="{BB962C8B-B14F-4D97-AF65-F5344CB8AC3E}">
        <p14:creationId xmlns:p14="http://schemas.microsoft.com/office/powerpoint/2010/main" val="317567085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A47B540-5992-7926-5765-205A7791F393}"/>
              </a:ext>
            </a:extLst>
          </p:cNvPr>
          <p:cNvGrpSpPr/>
          <p:nvPr/>
        </p:nvGrpSpPr>
        <p:grpSpPr>
          <a:xfrm>
            <a:off x="130628" y="312057"/>
            <a:ext cx="8599263" cy="4651412"/>
            <a:chOff x="130628" y="312057"/>
            <a:chExt cx="8599263" cy="4651412"/>
          </a:xfrm>
        </p:grpSpPr>
        <p:pic>
          <p:nvPicPr>
            <p:cNvPr id="4" name="Picture 3">
              <a:extLst>
                <a:ext uri="{FF2B5EF4-FFF2-40B4-BE49-F238E27FC236}">
                  <a16:creationId xmlns:a16="http://schemas.microsoft.com/office/drawing/2014/main" id="{5263C730-5D6A-A274-D785-83BAABFAA272}"/>
                </a:ext>
              </a:extLst>
            </p:cNvPr>
            <p:cNvPicPr>
              <a:picLocks noChangeAspect="1"/>
            </p:cNvPicPr>
            <p:nvPr/>
          </p:nvPicPr>
          <p:blipFill>
            <a:blip r:embed="rId2"/>
            <a:srcRect b="12483"/>
            <a:stretch/>
          </p:blipFill>
          <p:spPr>
            <a:xfrm>
              <a:off x="1558836" y="1490011"/>
              <a:ext cx="6026327" cy="2163477"/>
            </a:xfrm>
            <a:prstGeom prst="rect">
              <a:avLst/>
            </a:prstGeom>
          </p:spPr>
        </p:pic>
        <p:sp>
          <p:nvSpPr>
            <p:cNvPr id="6" name="Rectangle 5">
              <a:extLst>
                <a:ext uri="{FF2B5EF4-FFF2-40B4-BE49-F238E27FC236}">
                  <a16:creationId xmlns:a16="http://schemas.microsoft.com/office/drawing/2014/main" id="{9FCD3D0C-8E8D-815C-4A97-925116AC7F86}"/>
                </a:ext>
              </a:extLst>
            </p:cNvPr>
            <p:cNvSpPr/>
            <p:nvPr/>
          </p:nvSpPr>
          <p:spPr>
            <a:xfrm>
              <a:off x="4898569" y="2172578"/>
              <a:ext cx="718459" cy="449942"/>
            </a:xfrm>
            <a:prstGeom prst="rect">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24EDBB1-672A-7CCF-D650-D124D3CC724F}"/>
                </a:ext>
              </a:extLst>
            </p:cNvPr>
            <p:cNvSpPr/>
            <p:nvPr/>
          </p:nvSpPr>
          <p:spPr>
            <a:xfrm>
              <a:off x="391886" y="312057"/>
              <a:ext cx="2097314" cy="1001486"/>
            </a:xfrm>
            <a:prstGeom prst="roundRect">
              <a:avLst>
                <a:gd name="adj" fmla="val 11595"/>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Định dạng </a:t>
              </a:r>
            </a:p>
            <a:p>
              <a:pPr algn="ctr">
                <a:lnSpc>
                  <a:spcPct val="150000"/>
                </a:lnSpc>
              </a:pPr>
              <a:r>
                <a:rPr lang="en-US" sz="2000">
                  <a:solidFill>
                    <a:srgbClr val="000000"/>
                  </a:solidFill>
                </a:rPr>
                <a:t>cỡ chữ</a:t>
              </a:r>
            </a:p>
          </p:txBody>
        </p:sp>
        <p:cxnSp>
          <p:nvCxnSpPr>
            <p:cNvPr id="9" name="Straight Connector 8">
              <a:extLst>
                <a:ext uri="{FF2B5EF4-FFF2-40B4-BE49-F238E27FC236}">
                  <a16:creationId xmlns:a16="http://schemas.microsoft.com/office/drawing/2014/main" id="{26C3BC9D-0700-B6E7-25BE-987425811D64}"/>
                </a:ext>
              </a:extLst>
            </p:cNvPr>
            <p:cNvCxnSpPr>
              <a:stCxn id="7" idx="3"/>
              <a:endCxn id="6" idx="0"/>
            </p:cNvCxnSpPr>
            <p:nvPr/>
          </p:nvCxnSpPr>
          <p:spPr>
            <a:xfrm>
              <a:off x="2489200" y="812800"/>
              <a:ext cx="2768599" cy="1359778"/>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942AB0B-2955-C85D-1048-83A68E6575AA}"/>
                </a:ext>
              </a:extLst>
            </p:cNvPr>
            <p:cNvSpPr/>
            <p:nvPr/>
          </p:nvSpPr>
          <p:spPr>
            <a:xfrm>
              <a:off x="3040741" y="2624818"/>
              <a:ext cx="1095830" cy="449942"/>
            </a:xfrm>
            <a:prstGeom prst="rect">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4736F4F-CB6A-2F1C-35C8-6B8699FB6733}"/>
                </a:ext>
              </a:extLst>
            </p:cNvPr>
            <p:cNvSpPr/>
            <p:nvPr/>
          </p:nvSpPr>
          <p:spPr>
            <a:xfrm>
              <a:off x="130628" y="3152745"/>
              <a:ext cx="2097314" cy="1001486"/>
            </a:xfrm>
            <a:prstGeom prst="roundRect">
              <a:avLst>
                <a:gd name="adj" fmla="val 11595"/>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Định dạng </a:t>
              </a:r>
            </a:p>
            <a:p>
              <a:pPr algn="ctr">
                <a:lnSpc>
                  <a:spcPct val="150000"/>
                </a:lnSpc>
              </a:pPr>
              <a:r>
                <a:rPr lang="en-US" sz="2000">
                  <a:solidFill>
                    <a:srgbClr val="000000"/>
                  </a:solidFill>
                </a:rPr>
                <a:t>kiểu chữ</a:t>
              </a:r>
            </a:p>
          </p:txBody>
        </p:sp>
        <p:cxnSp>
          <p:nvCxnSpPr>
            <p:cNvPr id="12" name="Straight Connector 8">
              <a:extLst>
                <a:ext uri="{FF2B5EF4-FFF2-40B4-BE49-F238E27FC236}">
                  <a16:creationId xmlns:a16="http://schemas.microsoft.com/office/drawing/2014/main" id="{61EF9539-A9B5-415D-9B4A-F6E810E2A2DA}"/>
                </a:ext>
              </a:extLst>
            </p:cNvPr>
            <p:cNvCxnSpPr>
              <a:cxnSpLocks/>
              <a:stCxn id="11" idx="3"/>
              <a:endCxn id="10" idx="2"/>
            </p:cNvCxnSpPr>
            <p:nvPr/>
          </p:nvCxnSpPr>
          <p:spPr>
            <a:xfrm flipV="1">
              <a:off x="2227942" y="3074760"/>
              <a:ext cx="1360714" cy="578728"/>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4E50E8-3FCF-BDC1-0AC0-FCFEB03D1954}"/>
                </a:ext>
              </a:extLst>
            </p:cNvPr>
            <p:cNvSpPr/>
            <p:nvPr/>
          </p:nvSpPr>
          <p:spPr>
            <a:xfrm>
              <a:off x="6795356" y="2624818"/>
              <a:ext cx="474874" cy="449942"/>
            </a:xfrm>
            <a:prstGeom prst="rect">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2CC669D-332A-BBB1-48AE-AF8B653342D1}"/>
                </a:ext>
              </a:extLst>
            </p:cNvPr>
            <p:cNvSpPr/>
            <p:nvPr/>
          </p:nvSpPr>
          <p:spPr>
            <a:xfrm>
              <a:off x="6916058" y="3442109"/>
              <a:ext cx="1813833" cy="1001486"/>
            </a:xfrm>
            <a:prstGeom prst="roundRect">
              <a:avLst>
                <a:gd name="adj" fmla="val 11595"/>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Định dạng màu chữ</a:t>
              </a:r>
            </a:p>
          </p:txBody>
        </p:sp>
        <p:cxnSp>
          <p:nvCxnSpPr>
            <p:cNvPr id="21" name="Straight Connector 8">
              <a:extLst>
                <a:ext uri="{FF2B5EF4-FFF2-40B4-BE49-F238E27FC236}">
                  <a16:creationId xmlns:a16="http://schemas.microsoft.com/office/drawing/2014/main" id="{87782E85-8C8E-26E9-9C1E-4562E8D14B21}"/>
                </a:ext>
              </a:extLst>
            </p:cNvPr>
            <p:cNvCxnSpPr>
              <a:cxnSpLocks/>
              <a:stCxn id="16" idx="3"/>
              <a:endCxn id="20" idx="0"/>
            </p:cNvCxnSpPr>
            <p:nvPr/>
          </p:nvCxnSpPr>
          <p:spPr>
            <a:xfrm>
              <a:off x="7270230" y="2849789"/>
              <a:ext cx="552745" cy="592320"/>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8FFC0A-7BE4-C385-78A3-1ECA55C2730A}"/>
                </a:ext>
              </a:extLst>
            </p:cNvPr>
            <p:cNvSpPr txBox="1"/>
            <p:nvPr/>
          </p:nvSpPr>
          <p:spPr>
            <a:xfrm>
              <a:off x="769256" y="4640304"/>
              <a:ext cx="7605486" cy="323165"/>
            </a:xfrm>
            <a:prstGeom prst="rect">
              <a:avLst/>
            </a:prstGeom>
            <a:noFill/>
          </p:spPr>
          <p:txBody>
            <a:bodyPr wrap="square" rtlCol="0">
              <a:spAutoFit/>
            </a:bodyPr>
            <a:lstStyle/>
            <a:p>
              <a:pPr algn="ctr"/>
              <a:r>
                <a:rPr lang="en-US" sz="1500" b="1" i="1">
                  <a:solidFill>
                    <a:srgbClr val="0070C0"/>
                  </a:solidFill>
                </a:rPr>
                <a:t>Hình 3. </a:t>
              </a:r>
              <a:r>
                <a:rPr lang="en-US" sz="1500" i="1">
                  <a:solidFill>
                    <a:srgbClr val="0070C0"/>
                  </a:solidFill>
                </a:rPr>
                <a:t>Một số nút lệnh định dạng kí tự trong dải lệnh Home của phần mềm Word</a:t>
              </a:r>
            </a:p>
          </p:txBody>
        </p:sp>
      </p:grpSp>
    </p:spTree>
    <p:extLst>
      <p:ext uri="{BB962C8B-B14F-4D97-AF65-F5344CB8AC3E}">
        <p14:creationId xmlns:p14="http://schemas.microsoft.com/office/powerpoint/2010/main" val="387406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220598"/>
            <a:ext cx="8860971" cy="4702304"/>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pic>
        <p:nvPicPr>
          <p:cNvPr id="36" name="Picture 35">
            <a:extLst>
              <a:ext uri="{FF2B5EF4-FFF2-40B4-BE49-F238E27FC236}">
                <a16:creationId xmlns:a16="http://schemas.microsoft.com/office/drawing/2014/main" id="{97EEC26A-0202-32C1-1121-2AB5AD5DC7FA}"/>
              </a:ext>
            </a:extLst>
          </p:cNvPr>
          <p:cNvPicPr>
            <a:picLocks noChangeAspect="1"/>
          </p:cNvPicPr>
          <p:nvPr/>
        </p:nvPicPr>
        <p:blipFill>
          <a:blip r:embed="rId2"/>
          <a:stretch>
            <a:fillRect/>
          </a:stretch>
        </p:blipFill>
        <p:spPr>
          <a:xfrm>
            <a:off x="4726595" y="220598"/>
            <a:ext cx="4157832" cy="4700423"/>
          </a:xfrm>
          <a:prstGeom prst="rect">
            <a:avLst/>
          </a:prstGeom>
        </p:spPr>
      </p:pic>
      <p:grpSp>
        <p:nvGrpSpPr>
          <p:cNvPr id="42" name="Group 41">
            <a:extLst>
              <a:ext uri="{FF2B5EF4-FFF2-40B4-BE49-F238E27FC236}">
                <a16:creationId xmlns:a16="http://schemas.microsoft.com/office/drawing/2014/main" id="{9D669B33-F839-B4BB-6478-477FF9066F7F}"/>
              </a:ext>
            </a:extLst>
          </p:cNvPr>
          <p:cNvGrpSpPr/>
          <p:nvPr/>
        </p:nvGrpSpPr>
        <p:grpSpPr>
          <a:xfrm>
            <a:off x="463740" y="844672"/>
            <a:ext cx="3824515" cy="3452274"/>
            <a:chOff x="521797" y="669784"/>
            <a:chExt cx="3824515" cy="3452274"/>
          </a:xfrm>
        </p:grpSpPr>
        <p:sp>
          <p:nvSpPr>
            <p:cNvPr id="40" name="Rectangle: Rounded Corners 39">
              <a:extLst>
                <a:ext uri="{FF2B5EF4-FFF2-40B4-BE49-F238E27FC236}">
                  <a16:creationId xmlns:a16="http://schemas.microsoft.com/office/drawing/2014/main" id="{09258123-98EE-14E0-ED38-708991F089B4}"/>
                </a:ext>
              </a:extLst>
            </p:cNvPr>
            <p:cNvSpPr/>
            <p:nvPr/>
          </p:nvSpPr>
          <p:spPr>
            <a:xfrm>
              <a:off x="521797" y="921658"/>
              <a:ext cx="3824515" cy="3200400"/>
            </a:xfrm>
            <a:prstGeom prst="roundRect">
              <a:avLst>
                <a:gd name="adj" fmla="val 8130"/>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47914EE-4520-F015-08EF-85AC86CCA633}"/>
                </a:ext>
              </a:extLst>
            </p:cNvPr>
            <p:cNvSpPr txBox="1"/>
            <p:nvPr/>
          </p:nvSpPr>
          <p:spPr>
            <a:xfrm>
              <a:off x="616141" y="1317954"/>
              <a:ext cx="3635828" cy="2804104"/>
            </a:xfrm>
            <a:prstGeom prst="rect">
              <a:avLst/>
            </a:prstGeom>
            <a:noFill/>
          </p:spPr>
          <p:txBody>
            <a:bodyPr wrap="square">
              <a:spAutoFit/>
            </a:bodyPr>
            <a:lstStyle/>
            <a:p>
              <a:pPr algn="just">
                <a:lnSpc>
                  <a:spcPct val="150000"/>
                </a:lnSpc>
              </a:pPr>
              <a:r>
                <a:rPr lang="en-US" sz="2000"/>
                <a:t>Em hãy quan sát hình 4 và thực hiện yêu cầu: Nêu các thông tin định dạng kí tự (phông chữ, kiểu chữ, cỡ chữ, màu chữ) của các phần văn bản ở Hình 4.</a:t>
              </a:r>
            </a:p>
          </p:txBody>
        </p:sp>
        <p:sp>
          <p:nvSpPr>
            <p:cNvPr id="41" name="Freeform 7">
              <a:extLst>
                <a:ext uri="{FF2B5EF4-FFF2-40B4-BE49-F238E27FC236}">
                  <a16:creationId xmlns:a16="http://schemas.microsoft.com/office/drawing/2014/main" id="{D6D0EB2E-3CEE-D470-F31E-49CA39484D14}"/>
                </a:ext>
              </a:extLst>
            </p:cNvPr>
            <p:cNvSpPr/>
            <p:nvPr/>
          </p:nvSpPr>
          <p:spPr>
            <a:xfrm>
              <a:off x="1991617" y="669784"/>
              <a:ext cx="884875" cy="64817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9585887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22" presetClass="entr" presetSubtype="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up)">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F54BC2-9E4E-2817-1C00-763D3EE59CBF}"/>
              </a:ext>
            </a:extLst>
          </p:cNvPr>
          <p:cNvPicPr>
            <a:picLocks noChangeAspect="1"/>
          </p:cNvPicPr>
          <p:nvPr/>
        </p:nvPicPr>
        <p:blipFill>
          <a:blip r:embed="rId2"/>
          <a:srcRect r="13567"/>
          <a:stretch/>
        </p:blipFill>
        <p:spPr>
          <a:xfrm>
            <a:off x="270710" y="335543"/>
            <a:ext cx="3459332" cy="4702304"/>
          </a:xfrm>
          <a:prstGeom prst="rect">
            <a:avLst/>
          </a:prstGeom>
        </p:spPr>
      </p:pic>
      <p:cxnSp>
        <p:nvCxnSpPr>
          <p:cNvPr id="12" name="Straight Arrow Connector 11">
            <a:extLst>
              <a:ext uri="{FF2B5EF4-FFF2-40B4-BE49-F238E27FC236}">
                <a16:creationId xmlns:a16="http://schemas.microsoft.com/office/drawing/2014/main" id="{4F3C57A0-4CB8-2E60-A4C6-F5398F4E756D}"/>
              </a:ext>
            </a:extLst>
          </p:cNvPr>
          <p:cNvCxnSpPr>
            <a:cxnSpLocks/>
            <a:stCxn id="8" idx="1"/>
          </p:cNvCxnSpPr>
          <p:nvPr/>
        </p:nvCxnSpPr>
        <p:spPr>
          <a:xfrm rot="10800000" flipV="1">
            <a:off x="1203972" y="431515"/>
            <a:ext cx="3459332" cy="140371"/>
          </a:xfrm>
          <a:prstGeom prst="bentConnector3">
            <a:avLst>
              <a:gd name="adj1" fmla="val 50000"/>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823A023-0D97-BEF1-F1F2-77295E20D3A6}"/>
              </a:ext>
            </a:extLst>
          </p:cNvPr>
          <p:cNvCxnSpPr>
            <a:cxnSpLocks/>
            <a:stCxn id="11" idx="1"/>
          </p:cNvCxnSpPr>
          <p:nvPr/>
        </p:nvCxnSpPr>
        <p:spPr>
          <a:xfrm rot="10800000">
            <a:off x="1094045" y="986616"/>
            <a:ext cx="3569259" cy="501597"/>
          </a:xfrm>
          <a:prstGeom prst="bentConnector3">
            <a:avLst>
              <a:gd name="adj1" fmla="val 3572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96FAA4C-416A-811C-D6DC-83D3939FD2AF}"/>
              </a:ext>
            </a:extLst>
          </p:cNvPr>
          <p:cNvCxnSpPr>
            <a:cxnSpLocks/>
            <a:stCxn id="13" idx="1"/>
          </p:cNvCxnSpPr>
          <p:nvPr/>
        </p:nvCxnSpPr>
        <p:spPr>
          <a:xfrm rot="10800000">
            <a:off x="3281527" y="1908759"/>
            <a:ext cx="1381775" cy="640566"/>
          </a:xfrm>
          <a:prstGeom prst="bentConnector3">
            <a:avLst>
              <a:gd name="adj1" fmla="val 50000"/>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Right Brace 2">
            <a:extLst>
              <a:ext uri="{FF2B5EF4-FFF2-40B4-BE49-F238E27FC236}">
                <a16:creationId xmlns:a16="http://schemas.microsoft.com/office/drawing/2014/main" id="{6BD8A566-3546-290F-0DC5-4ECC425F9773}"/>
              </a:ext>
            </a:extLst>
          </p:cNvPr>
          <p:cNvSpPr/>
          <p:nvPr/>
        </p:nvSpPr>
        <p:spPr>
          <a:xfrm>
            <a:off x="3027526" y="1222960"/>
            <a:ext cx="181429" cy="1371599"/>
          </a:xfrm>
          <a:prstGeom prst="rightBrace">
            <a:avLst>
              <a:gd name="adj1" fmla="val 56332"/>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46AAF7ED-8685-59A5-3984-7DC903649622}"/>
              </a:ext>
            </a:extLst>
          </p:cNvPr>
          <p:cNvCxnSpPr>
            <a:cxnSpLocks/>
            <a:stCxn id="14" idx="1"/>
          </p:cNvCxnSpPr>
          <p:nvPr/>
        </p:nvCxnSpPr>
        <p:spPr>
          <a:xfrm rot="10800000" flipV="1">
            <a:off x="3292413" y="3606022"/>
            <a:ext cx="1370888" cy="117698"/>
          </a:xfrm>
          <a:prstGeom prst="bentConnector3">
            <a:avLst>
              <a:gd name="adj1" fmla="val 50000"/>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4C3D717F-7C93-7641-ADC8-0F4B87B7FC96}"/>
              </a:ext>
            </a:extLst>
          </p:cNvPr>
          <p:cNvSpPr/>
          <p:nvPr/>
        </p:nvSpPr>
        <p:spPr>
          <a:xfrm>
            <a:off x="3038413" y="3037921"/>
            <a:ext cx="181429" cy="1371599"/>
          </a:xfrm>
          <a:prstGeom prst="rightBrace">
            <a:avLst>
              <a:gd name="adj1" fmla="val 56332"/>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17231CA4-B556-140B-00ED-5A285BFD1BF1}"/>
              </a:ext>
            </a:extLst>
          </p:cNvPr>
          <p:cNvCxnSpPr>
            <a:cxnSpLocks/>
            <a:stCxn id="16" idx="1"/>
          </p:cNvCxnSpPr>
          <p:nvPr/>
        </p:nvCxnSpPr>
        <p:spPr>
          <a:xfrm rot="10800000" flipV="1">
            <a:off x="3219842" y="4617749"/>
            <a:ext cx="1443460" cy="171608"/>
          </a:xfrm>
          <a:prstGeom prst="bentConnector3">
            <a:avLst>
              <a:gd name="adj1" fmla="val 50000"/>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14447F8-D05F-8418-E99B-4E3ED1E3C1D1}"/>
              </a:ext>
            </a:extLst>
          </p:cNvPr>
          <p:cNvGrpSpPr/>
          <p:nvPr/>
        </p:nvGrpSpPr>
        <p:grpSpPr>
          <a:xfrm>
            <a:off x="4663304" y="79283"/>
            <a:ext cx="4310743" cy="704465"/>
            <a:chOff x="4663304" y="79283"/>
            <a:chExt cx="4310743" cy="704465"/>
          </a:xfrm>
        </p:grpSpPr>
        <p:sp>
          <p:nvSpPr>
            <p:cNvPr id="8" name="Rectangle 7">
              <a:extLst>
                <a:ext uri="{FF2B5EF4-FFF2-40B4-BE49-F238E27FC236}">
                  <a16:creationId xmlns:a16="http://schemas.microsoft.com/office/drawing/2014/main" id="{3847F0E0-E01E-E204-D8DF-62C307F888EF}"/>
                </a:ext>
              </a:extLst>
            </p:cNvPr>
            <p:cNvSpPr/>
            <p:nvPr/>
          </p:nvSpPr>
          <p:spPr>
            <a:xfrm>
              <a:off x="4663304" y="79283"/>
              <a:ext cx="4310743" cy="704465"/>
            </a:xfrm>
            <a:prstGeom prst="rect">
              <a:avLst/>
            </a:prstGeom>
            <a:solidFill>
              <a:schemeClr val="bg2">
                <a:lumMod val="20000"/>
                <a:lumOff val="80000"/>
              </a:schemeClr>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rgbClr val="000000"/>
                  </a:solidFill>
                </a:rPr>
                <a:t>Phông chữ Calibri(Body), kiểu chữ đậm(</a:t>
              </a:r>
              <a:r>
                <a:rPr lang="en-US" sz="1500" b="1">
                  <a:solidFill>
                    <a:srgbClr val="000000"/>
                  </a:solidFill>
                </a:rPr>
                <a:t>B</a:t>
              </a:r>
              <a:r>
                <a:rPr lang="en-US" sz="1500">
                  <a:solidFill>
                    <a:srgbClr val="000000"/>
                  </a:solidFill>
                </a:rPr>
                <a:t>), cỡ chữ 16, màu chữ Dark Red (    ).</a:t>
              </a:r>
            </a:p>
          </p:txBody>
        </p:sp>
        <p:sp>
          <p:nvSpPr>
            <p:cNvPr id="17" name="Rectangle 16">
              <a:extLst>
                <a:ext uri="{FF2B5EF4-FFF2-40B4-BE49-F238E27FC236}">
                  <a16:creationId xmlns:a16="http://schemas.microsoft.com/office/drawing/2014/main" id="{E3F89A14-F69E-96F2-7D1C-BA48B9CF745B}"/>
                </a:ext>
              </a:extLst>
            </p:cNvPr>
            <p:cNvSpPr/>
            <p:nvPr/>
          </p:nvSpPr>
          <p:spPr>
            <a:xfrm>
              <a:off x="7210270" y="568621"/>
              <a:ext cx="164891" cy="16489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3C3B1C9-BDCD-27D1-6A2A-CD3EFDB9814E}"/>
              </a:ext>
            </a:extLst>
          </p:cNvPr>
          <p:cNvGrpSpPr/>
          <p:nvPr/>
        </p:nvGrpSpPr>
        <p:grpSpPr>
          <a:xfrm>
            <a:off x="4663303" y="1135979"/>
            <a:ext cx="4310743" cy="704465"/>
            <a:chOff x="4663303" y="877984"/>
            <a:chExt cx="4310743" cy="704465"/>
          </a:xfrm>
        </p:grpSpPr>
        <p:sp>
          <p:nvSpPr>
            <p:cNvPr id="11" name="Rectangle 10">
              <a:extLst>
                <a:ext uri="{FF2B5EF4-FFF2-40B4-BE49-F238E27FC236}">
                  <a16:creationId xmlns:a16="http://schemas.microsoft.com/office/drawing/2014/main" id="{E37B210D-C99C-4C89-611E-CA8307121A75}"/>
                </a:ext>
              </a:extLst>
            </p:cNvPr>
            <p:cNvSpPr/>
            <p:nvPr/>
          </p:nvSpPr>
          <p:spPr>
            <a:xfrm>
              <a:off x="4663303" y="877984"/>
              <a:ext cx="4310743" cy="704465"/>
            </a:xfrm>
            <a:prstGeom prst="rect">
              <a:avLst/>
            </a:prstGeom>
            <a:solidFill>
              <a:schemeClr val="bg2">
                <a:lumMod val="20000"/>
                <a:lumOff val="80000"/>
              </a:schemeClr>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rgbClr val="000000"/>
                  </a:solidFill>
                </a:rPr>
                <a:t>Phông chữ Calibri(Body), kiểu chữ in nghiêng(</a:t>
              </a:r>
              <a:r>
                <a:rPr lang="en-US" sz="1500" i="1">
                  <a:solidFill>
                    <a:srgbClr val="000000"/>
                  </a:solidFill>
                </a:rPr>
                <a:t>I</a:t>
              </a:r>
              <a:r>
                <a:rPr lang="en-US" sz="1500">
                  <a:solidFill>
                    <a:srgbClr val="000000"/>
                  </a:solidFill>
                </a:rPr>
                <a:t>), cỡ chữ 14, màu chữ Light Blue (    ).</a:t>
              </a:r>
            </a:p>
          </p:txBody>
        </p:sp>
        <p:sp>
          <p:nvSpPr>
            <p:cNvPr id="20" name="Rectangle 19">
              <a:extLst>
                <a:ext uri="{FF2B5EF4-FFF2-40B4-BE49-F238E27FC236}">
                  <a16:creationId xmlns:a16="http://schemas.microsoft.com/office/drawing/2014/main" id="{86C94DE3-50B4-9C45-65C8-974BDC2B6ACB}"/>
                </a:ext>
              </a:extLst>
            </p:cNvPr>
            <p:cNvSpPr/>
            <p:nvPr/>
          </p:nvSpPr>
          <p:spPr>
            <a:xfrm>
              <a:off x="7520067" y="1371344"/>
              <a:ext cx="164891" cy="1648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3A8DA095-98F9-4788-7CF9-B02D8791555C}"/>
              </a:ext>
            </a:extLst>
          </p:cNvPr>
          <p:cNvGrpSpPr/>
          <p:nvPr/>
        </p:nvGrpSpPr>
        <p:grpSpPr>
          <a:xfrm>
            <a:off x="4663301" y="2197092"/>
            <a:ext cx="4310743" cy="704465"/>
            <a:chOff x="4663303" y="1726921"/>
            <a:chExt cx="4310743" cy="704465"/>
          </a:xfrm>
        </p:grpSpPr>
        <p:sp>
          <p:nvSpPr>
            <p:cNvPr id="13" name="Rectangle 12">
              <a:extLst>
                <a:ext uri="{FF2B5EF4-FFF2-40B4-BE49-F238E27FC236}">
                  <a16:creationId xmlns:a16="http://schemas.microsoft.com/office/drawing/2014/main" id="{DB0A8BC4-1ADD-34A8-13C2-33158EAD8A3E}"/>
                </a:ext>
              </a:extLst>
            </p:cNvPr>
            <p:cNvSpPr/>
            <p:nvPr/>
          </p:nvSpPr>
          <p:spPr>
            <a:xfrm>
              <a:off x="4663303" y="1726921"/>
              <a:ext cx="4310743" cy="704465"/>
            </a:xfrm>
            <a:prstGeom prst="rect">
              <a:avLst/>
            </a:prstGeom>
            <a:solidFill>
              <a:schemeClr val="bg2">
                <a:lumMod val="20000"/>
                <a:lumOff val="80000"/>
              </a:schemeClr>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rgbClr val="000000"/>
                  </a:solidFill>
                </a:rPr>
                <a:t>Phông chữ Times New Roman, kiểu chữ thường, cỡ chữ 14, màu chữ Orange (     ).</a:t>
              </a:r>
            </a:p>
          </p:txBody>
        </p:sp>
        <p:sp>
          <p:nvSpPr>
            <p:cNvPr id="25" name="Rectangle 24">
              <a:extLst>
                <a:ext uri="{FF2B5EF4-FFF2-40B4-BE49-F238E27FC236}">
                  <a16:creationId xmlns:a16="http://schemas.microsoft.com/office/drawing/2014/main" id="{F210F963-BC35-32FE-6C77-6AF9CB4602CC}"/>
                </a:ext>
              </a:extLst>
            </p:cNvPr>
            <p:cNvSpPr/>
            <p:nvPr/>
          </p:nvSpPr>
          <p:spPr>
            <a:xfrm>
              <a:off x="8039726" y="2220281"/>
              <a:ext cx="164891" cy="164891"/>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17647AC0-3AA2-4421-8719-E3D0D524B4E2}"/>
              </a:ext>
            </a:extLst>
          </p:cNvPr>
          <p:cNvGrpSpPr/>
          <p:nvPr/>
        </p:nvGrpSpPr>
        <p:grpSpPr>
          <a:xfrm>
            <a:off x="4663301" y="3253789"/>
            <a:ext cx="4310743" cy="704465"/>
            <a:chOff x="4663303" y="2594559"/>
            <a:chExt cx="4310743" cy="704465"/>
          </a:xfrm>
        </p:grpSpPr>
        <p:sp>
          <p:nvSpPr>
            <p:cNvPr id="14" name="Rectangle 13">
              <a:extLst>
                <a:ext uri="{FF2B5EF4-FFF2-40B4-BE49-F238E27FC236}">
                  <a16:creationId xmlns:a16="http://schemas.microsoft.com/office/drawing/2014/main" id="{9EA5170B-BA7F-1BC0-0236-62F3DAEA83F1}"/>
                </a:ext>
              </a:extLst>
            </p:cNvPr>
            <p:cNvSpPr/>
            <p:nvPr/>
          </p:nvSpPr>
          <p:spPr>
            <a:xfrm>
              <a:off x="4663303" y="2594559"/>
              <a:ext cx="4310743" cy="704465"/>
            </a:xfrm>
            <a:prstGeom prst="rect">
              <a:avLst/>
            </a:prstGeom>
            <a:solidFill>
              <a:schemeClr val="bg2">
                <a:lumMod val="20000"/>
                <a:lumOff val="80000"/>
              </a:schemeClr>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rgbClr val="000000"/>
                  </a:solidFill>
                </a:rPr>
                <a:t>Phông chữ Arial, kiểu chữ thường, cỡ chữ 14, màu chữ Blue (      ).</a:t>
              </a:r>
            </a:p>
          </p:txBody>
        </p:sp>
        <p:sp>
          <p:nvSpPr>
            <p:cNvPr id="28" name="Rectangle 27">
              <a:extLst>
                <a:ext uri="{FF2B5EF4-FFF2-40B4-BE49-F238E27FC236}">
                  <a16:creationId xmlns:a16="http://schemas.microsoft.com/office/drawing/2014/main" id="{F5366932-6B60-AB2B-8C77-6417CA3C7704}"/>
                </a:ext>
              </a:extLst>
            </p:cNvPr>
            <p:cNvSpPr/>
            <p:nvPr/>
          </p:nvSpPr>
          <p:spPr>
            <a:xfrm>
              <a:off x="6127094" y="3087919"/>
              <a:ext cx="164891" cy="1648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FF4FBB2-1E42-8399-6522-77FD339180BF}"/>
              </a:ext>
            </a:extLst>
          </p:cNvPr>
          <p:cNvGrpSpPr/>
          <p:nvPr/>
        </p:nvGrpSpPr>
        <p:grpSpPr>
          <a:xfrm>
            <a:off x="4663302" y="4265516"/>
            <a:ext cx="4310743" cy="704465"/>
            <a:chOff x="4663303" y="3371487"/>
            <a:chExt cx="4310743" cy="704465"/>
          </a:xfrm>
        </p:grpSpPr>
        <p:sp>
          <p:nvSpPr>
            <p:cNvPr id="16" name="Rectangle 15">
              <a:extLst>
                <a:ext uri="{FF2B5EF4-FFF2-40B4-BE49-F238E27FC236}">
                  <a16:creationId xmlns:a16="http://schemas.microsoft.com/office/drawing/2014/main" id="{FA5EF018-8361-C1EF-91B3-7474CAD15737}"/>
                </a:ext>
              </a:extLst>
            </p:cNvPr>
            <p:cNvSpPr/>
            <p:nvPr/>
          </p:nvSpPr>
          <p:spPr>
            <a:xfrm>
              <a:off x="4663303" y="3371487"/>
              <a:ext cx="4310743" cy="704465"/>
            </a:xfrm>
            <a:prstGeom prst="rect">
              <a:avLst/>
            </a:prstGeom>
            <a:solidFill>
              <a:schemeClr val="bg2">
                <a:lumMod val="20000"/>
                <a:lumOff val="80000"/>
              </a:schemeClr>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rgbClr val="000000"/>
                  </a:solidFill>
                </a:rPr>
                <a:t>Phông chữ Calibri (Body), kiểu chữ đậm(</a:t>
              </a:r>
              <a:r>
                <a:rPr lang="en-US" sz="1500" b="1">
                  <a:solidFill>
                    <a:srgbClr val="000000"/>
                  </a:solidFill>
                </a:rPr>
                <a:t>B</a:t>
              </a:r>
              <a:r>
                <a:rPr lang="en-US" sz="1500">
                  <a:solidFill>
                    <a:srgbClr val="000000"/>
                  </a:solidFill>
                </a:rPr>
                <a:t>), cỡ chữ 14, màu chữ Green (      ).</a:t>
              </a:r>
            </a:p>
          </p:txBody>
        </p:sp>
        <p:sp>
          <p:nvSpPr>
            <p:cNvPr id="35" name="Rectangle 34">
              <a:extLst>
                <a:ext uri="{FF2B5EF4-FFF2-40B4-BE49-F238E27FC236}">
                  <a16:creationId xmlns:a16="http://schemas.microsoft.com/office/drawing/2014/main" id="{E98D25D7-63AA-F8E2-5E60-10009984E452}"/>
                </a:ext>
              </a:extLst>
            </p:cNvPr>
            <p:cNvSpPr/>
            <p:nvPr/>
          </p:nvSpPr>
          <p:spPr>
            <a:xfrm>
              <a:off x="6962932" y="3847483"/>
              <a:ext cx="164891" cy="16489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000742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inVertical)">
                                      <p:cBhvr>
                                        <p:cTn id="30" dur="500"/>
                                        <p:tgtEl>
                                          <p:spTgt spid="38"/>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right)">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right)">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220598"/>
            <a:ext cx="8860971" cy="4702304"/>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936C8807-EA2B-972A-E6A3-EA938D20439B}"/>
              </a:ext>
            </a:extLst>
          </p:cNvPr>
          <p:cNvGrpSpPr/>
          <p:nvPr/>
        </p:nvGrpSpPr>
        <p:grpSpPr>
          <a:xfrm>
            <a:off x="296758" y="863600"/>
            <a:ext cx="3150385" cy="4059302"/>
            <a:chOff x="296758" y="863600"/>
            <a:chExt cx="3150385" cy="4059302"/>
          </a:xfrm>
        </p:grpSpPr>
        <p:sp>
          <p:nvSpPr>
            <p:cNvPr id="2" name="Freeform 12">
              <a:extLst>
                <a:ext uri="{FF2B5EF4-FFF2-40B4-BE49-F238E27FC236}">
                  <a16:creationId xmlns:a16="http://schemas.microsoft.com/office/drawing/2014/main" id="{D5A3D482-AEB1-D1C4-7220-622195720018}"/>
                </a:ext>
              </a:extLst>
            </p:cNvPr>
            <p:cNvSpPr/>
            <p:nvPr/>
          </p:nvSpPr>
          <p:spPr>
            <a:xfrm>
              <a:off x="296758" y="863600"/>
              <a:ext cx="3150385" cy="4059302"/>
            </a:xfrm>
            <a:custGeom>
              <a:avLst/>
              <a:gdLst/>
              <a:ahLst/>
              <a:cxnLst/>
              <a:rect l="l" t="t" r="r" b="b"/>
              <a:pathLst>
                <a:path w="3420428" h="4114800">
                  <a:moveTo>
                    <a:pt x="0" y="0"/>
                  </a:moveTo>
                  <a:lnTo>
                    <a:pt x="3420428" y="0"/>
                  </a:lnTo>
                  <a:lnTo>
                    <a:pt x="34204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400E3EF3-BA7F-6F2C-755C-4694D73C373A}"/>
                </a:ext>
              </a:extLst>
            </p:cNvPr>
            <p:cNvSpPr txBox="1"/>
            <p:nvPr/>
          </p:nvSpPr>
          <p:spPr>
            <a:xfrm>
              <a:off x="562035" y="2738083"/>
              <a:ext cx="2663372" cy="1420325"/>
            </a:xfrm>
            <a:prstGeom prst="rect">
              <a:avLst/>
            </a:prstGeom>
            <a:noFill/>
          </p:spPr>
          <p:txBody>
            <a:bodyPr wrap="square">
              <a:spAutoFit/>
            </a:bodyPr>
            <a:lstStyle/>
            <a:p>
              <a:pPr algn="just">
                <a:lnSpc>
                  <a:spcPct val="150000"/>
                </a:lnSpc>
              </a:pPr>
              <a:r>
                <a:rPr lang="vi-VN" sz="2000" i="1">
                  <a:solidFill>
                    <a:srgbClr val="C00000"/>
                  </a:solidFill>
                </a:rPr>
                <a:t>Các bước thực hiện định dạng kí tự trong văn bản </a:t>
              </a:r>
              <a:endParaRPr lang="en-US" sz="2000" i="1">
                <a:solidFill>
                  <a:srgbClr val="C00000"/>
                </a:solidFill>
              </a:endParaRPr>
            </a:p>
          </p:txBody>
        </p:sp>
      </p:grpSp>
      <p:grpSp>
        <p:nvGrpSpPr>
          <p:cNvPr id="12" name="Group 11">
            <a:extLst>
              <a:ext uri="{FF2B5EF4-FFF2-40B4-BE49-F238E27FC236}">
                <a16:creationId xmlns:a16="http://schemas.microsoft.com/office/drawing/2014/main" id="{E4D301CA-0A3B-B525-C4C2-55BEB53167AB}"/>
              </a:ext>
            </a:extLst>
          </p:cNvPr>
          <p:cNvGrpSpPr/>
          <p:nvPr/>
        </p:nvGrpSpPr>
        <p:grpSpPr>
          <a:xfrm>
            <a:off x="3916017" y="2140888"/>
            <a:ext cx="4665948" cy="885371"/>
            <a:chOff x="3916017" y="2140888"/>
            <a:chExt cx="4665948" cy="885371"/>
          </a:xfrm>
        </p:grpSpPr>
        <p:sp>
          <p:nvSpPr>
            <p:cNvPr id="7" name="Rectangle: Rounded Corners 6">
              <a:extLst>
                <a:ext uri="{FF2B5EF4-FFF2-40B4-BE49-F238E27FC236}">
                  <a16:creationId xmlns:a16="http://schemas.microsoft.com/office/drawing/2014/main" id="{16D4648E-316F-3BCB-6D9B-0751307C26F6}"/>
                </a:ext>
              </a:extLst>
            </p:cNvPr>
            <p:cNvSpPr/>
            <p:nvPr/>
          </p:nvSpPr>
          <p:spPr>
            <a:xfrm>
              <a:off x="4336537" y="2140888"/>
              <a:ext cx="4245428" cy="885371"/>
            </a:xfrm>
            <a:prstGeom prst="roundRect">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Chọn thẻ Home</a:t>
              </a:r>
            </a:p>
          </p:txBody>
        </p:sp>
        <p:sp>
          <p:nvSpPr>
            <p:cNvPr id="9" name="Oval 8">
              <a:extLst>
                <a:ext uri="{FF2B5EF4-FFF2-40B4-BE49-F238E27FC236}">
                  <a16:creationId xmlns:a16="http://schemas.microsoft.com/office/drawing/2014/main" id="{A2AE8CE2-A6A1-CF7B-9305-2BE8010BEAA5}"/>
                </a:ext>
              </a:extLst>
            </p:cNvPr>
            <p:cNvSpPr/>
            <p:nvPr/>
          </p:nvSpPr>
          <p:spPr>
            <a:xfrm>
              <a:off x="3916017" y="2437493"/>
              <a:ext cx="268514" cy="26851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03A0140-D515-7E74-4FF5-EB29A05ACDF2}"/>
              </a:ext>
            </a:extLst>
          </p:cNvPr>
          <p:cNvGrpSpPr/>
          <p:nvPr/>
        </p:nvGrpSpPr>
        <p:grpSpPr>
          <a:xfrm>
            <a:off x="3916017" y="602341"/>
            <a:ext cx="4665948" cy="885371"/>
            <a:chOff x="3916017" y="602341"/>
            <a:chExt cx="4665948" cy="885371"/>
          </a:xfrm>
        </p:grpSpPr>
        <p:sp>
          <p:nvSpPr>
            <p:cNvPr id="6" name="Rectangle: Rounded Corners 5">
              <a:extLst>
                <a:ext uri="{FF2B5EF4-FFF2-40B4-BE49-F238E27FC236}">
                  <a16:creationId xmlns:a16="http://schemas.microsoft.com/office/drawing/2014/main" id="{8C439E90-149A-155C-7E89-1BC6C72EF980}"/>
                </a:ext>
              </a:extLst>
            </p:cNvPr>
            <p:cNvSpPr/>
            <p:nvPr/>
          </p:nvSpPr>
          <p:spPr>
            <a:xfrm>
              <a:off x="4336537" y="602341"/>
              <a:ext cx="4245428" cy="885371"/>
            </a:xfrm>
            <a:prstGeom prst="roundRect">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Chọn phần văn bản cần định dạng. </a:t>
              </a:r>
            </a:p>
          </p:txBody>
        </p:sp>
        <p:sp>
          <p:nvSpPr>
            <p:cNvPr id="10" name="Oval 9">
              <a:extLst>
                <a:ext uri="{FF2B5EF4-FFF2-40B4-BE49-F238E27FC236}">
                  <a16:creationId xmlns:a16="http://schemas.microsoft.com/office/drawing/2014/main" id="{CAC3530B-FFE8-DC85-8D06-31502EFEF74A}"/>
                </a:ext>
              </a:extLst>
            </p:cNvPr>
            <p:cNvSpPr/>
            <p:nvPr/>
          </p:nvSpPr>
          <p:spPr>
            <a:xfrm>
              <a:off x="3916017" y="926275"/>
              <a:ext cx="268514" cy="26851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845141E-7513-B0D0-A6DC-C73D93D47A6A}"/>
              </a:ext>
            </a:extLst>
          </p:cNvPr>
          <p:cNvGrpSpPr/>
          <p:nvPr/>
        </p:nvGrpSpPr>
        <p:grpSpPr>
          <a:xfrm>
            <a:off x="3916017" y="3679436"/>
            <a:ext cx="4665948" cy="885371"/>
            <a:chOff x="3916017" y="3679436"/>
            <a:chExt cx="4665948" cy="885371"/>
          </a:xfrm>
        </p:grpSpPr>
        <p:sp>
          <p:nvSpPr>
            <p:cNvPr id="8" name="Rectangle: Rounded Corners 7">
              <a:extLst>
                <a:ext uri="{FF2B5EF4-FFF2-40B4-BE49-F238E27FC236}">
                  <a16:creationId xmlns:a16="http://schemas.microsoft.com/office/drawing/2014/main" id="{0EBB1478-0521-FEA8-28DB-0FC0E4CA091B}"/>
                </a:ext>
              </a:extLst>
            </p:cNvPr>
            <p:cNvSpPr/>
            <p:nvPr/>
          </p:nvSpPr>
          <p:spPr>
            <a:xfrm>
              <a:off x="4336537" y="3679436"/>
              <a:ext cx="4245428" cy="885371"/>
            </a:xfrm>
            <a:prstGeom prst="roundRect">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Chọn phông chữ, kiểu chữ, cỡ chữ, màu chữ phù hợp.</a:t>
              </a:r>
            </a:p>
          </p:txBody>
        </p:sp>
        <p:sp>
          <p:nvSpPr>
            <p:cNvPr id="13" name="Oval 12">
              <a:extLst>
                <a:ext uri="{FF2B5EF4-FFF2-40B4-BE49-F238E27FC236}">
                  <a16:creationId xmlns:a16="http://schemas.microsoft.com/office/drawing/2014/main" id="{8609D8BB-7C5B-E12C-9178-7494B8223CD7}"/>
                </a:ext>
              </a:extLst>
            </p:cNvPr>
            <p:cNvSpPr/>
            <p:nvPr/>
          </p:nvSpPr>
          <p:spPr>
            <a:xfrm>
              <a:off x="3916017" y="3987864"/>
              <a:ext cx="268514" cy="26851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786161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4"/>
        <p:cNvGrpSpPr/>
        <p:nvPr/>
      </p:nvGrpSpPr>
      <p:grpSpPr>
        <a:xfrm>
          <a:off x="0" y="0"/>
          <a:ext cx="0" cy="0"/>
          <a:chOff x="0" y="0"/>
          <a:chExt cx="0" cy="0"/>
        </a:xfrm>
      </p:grpSpPr>
      <p:grpSp>
        <p:nvGrpSpPr>
          <p:cNvPr id="3752" name="Google Shape;3752;p71"/>
          <p:cNvGrpSpPr/>
          <p:nvPr/>
        </p:nvGrpSpPr>
        <p:grpSpPr>
          <a:xfrm>
            <a:off x="622438" y="570590"/>
            <a:ext cx="7834312" cy="4032910"/>
            <a:chOff x="622438" y="570590"/>
            <a:chExt cx="7834312" cy="4032910"/>
          </a:xfrm>
        </p:grpSpPr>
        <p:sp>
          <p:nvSpPr>
            <p:cNvPr id="3753" name="Google Shape;3753;p71"/>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4" name="Google Shape;3754;p71"/>
            <p:cNvSpPr/>
            <p:nvPr/>
          </p:nvSpPr>
          <p:spPr>
            <a:xfrm>
              <a:off x="8058500" y="603150"/>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5" name="Google Shape;3755;p71"/>
            <p:cNvSpPr/>
            <p:nvPr/>
          </p:nvSpPr>
          <p:spPr>
            <a:xfrm>
              <a:off x="8391250" y="1399338"/>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6" name="Google Shape;3756;p71"/>
            <p:cNvSpPr/>
            <p:nvPr/>
          </p:nvSpPr>
          <p:spPr>
            <a:xfrm>
              <a:off x="44840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7" name="Google Shape;3757;p71"/>
            <p:cNvSpPr/>
            <p:nvPr/>
          </p:nvSpPr>
          <p:spPr>
            <a:xfrm>
              <a:off x="622438" y="57059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8" name="Google Shape;3758;p71"/>
            <p:cNvSpPr/>
            <p:nvPr/>
          </p:nvSpPr>
          <p:spPr>
            <a:xfrm>
              <a:off x="6971537" y="1973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59" name="Google Shape;3759;p71"/>
            <p:cNvGrpSpPr/>
            <p:nvPr/>
          </p:nvGrpSpPr>
          <p:grpSpPr>
            <a:xfrm rot="3078532">
              <a:off x="6220314" y="4065420"/>
              <a:ext cx="322389" cy="400061"/>
              <a:chOff x="6322500" y="3044550"/>
              <a:chExt cx="322400" cy="400075"/>
            </a:xfrm>
          </p:grpSpPr>
          <p:sp>
            <p:nvSpPr>
              <p:cNvPr id="3760" name="Google Shape;3760;p71"/>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1" name="Google Shape;3761;p71"/>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2" name="Google Shape;3762;p71"/>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3" name="Google Shape;3763;p71"/>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64" name="Google Shape;3764;p71"/>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65" name="Google Shape;3765;p71"/>
          <p:cNvGrpSpPr/>
          <p:nvPr/>
        </p:nvGrpSpPr>
        <p:grpSpPr>
          <a:xfrm>
            <a:off x="6822725" y="601900"/>
            <a:ext cx="929550" cy="926875"/>
            <a:chOff x="-1161475" y="1429950"/>
            <a:chExt cx="929550" cy="926875"/>
          </a:xfrm>
        </p:grpSpPr>
        <p:sp>
          <p:nvSpPr>
            <p:cNvPr id="3766" name="Google Shape;3766;p71"/>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7" name="Google Shape;3767;p71"/>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8" name="Google Shape;3768;p71"/>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9" name="Google Shape;3769;p71"/>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0" name="Google Shape;3770;p71"/>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1" name="Google Shape;3771;p71"/>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2" name="Google Shape;3772;p71"/>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3" name="Google Shape;3773;p71"/>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4" name="Google Shape;3774;p71"/>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5" name="Google Shape;3775;p71"/>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6" name="Google Shape;3776;p71"/>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7" name="Google Shape;3777;p71"/>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8" name="Google Shape;3778;p71"/>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9" name="Google Shape;3779;p71"/>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0" name="Google Shape;3780;p71"/>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1" name="Google Shape;3781;p71"/>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2" name="Google Shape;3782;p71"/>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3" name="Google Shape;3783;p71"/>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4" name="Google Shape;3784;p71"/>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5" name="Google Shape;3785;p71"/>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6" name="Google Shape;3786;p71"/>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7" name="Google Shape;3787;p71"/>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8" name="Google Shape;3788;p71"/>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9" name="Google Shape;3789;p71"/>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0" name="Google Shape;3790;p71"/>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1" name="Google Shape;3791;p71"/>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2" name="Google Shape;3792;p71"/>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3" name="Google Shape;3793;p71"/>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94" name="Google Shape;3794;p71"/>
          <p:cNvGrpSpPr/>
          <p:nvPr/>
        </p:nvGrpSpPr>
        <p:grpSpPr>
          <a:xfrm>
            <a:off x="7752275" y="1896200"/>
            <a:ext cx="705475" cy="683525"/>
            <a:chOff x="3332550" y="1745600"/>
            <a:chExt cx="705475" cy="683525"/>
          </a:xfrm>
        </p:grpSpPr>
        <p:sp>
          <p:nvSpPr>
            <p:cNvPr id="3795" name="Google Shape;3795;p71"/>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6" name="Google Shape;3796;p71"/>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7" name="Google Shape;3797;p71"/>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8" name="Google Shape;3798;p71"/>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9" name="Google Shape;3799;p71"/>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0" name="Google Shape;3800;p71"/>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1" name="Google Shape;3801;p71"/>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2" name="Google Shape;3802;p71"/>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3" name="Google Shape;3803;p71"/>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4" name="Google Shape;3804;p71"/>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05" name="Google Shape;3805;p71"/>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DA4C8714-0541-DCC3-D8FF-D39CD6623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600" y="2819066"/>
            <a:ext cx="2363840" cy="1981533"/>
          </a:xfrm>
          <a:prstGeom prst="rect">
            <a:avLst/>
          </a:prstGeom>
        </p:spPr>
      </p:pic>
      <p:grpSp>
        <p:nvGrpSpPr>
          <p:cNvPr id="9" name="Group 8">
            <a:extLst>
              <a:ext uri="{FF2B5EF4-FFF2-40B4-BE49-F238E27FC236}">
                <a16:creationId xmlns:a16="http://schemas.microsoft.com/office/drawing/2014/main" id="{4876BF23-AAC1-53C6-5503-3D6B7F7673EE}"/>
              </a:ext>
            </a:extLst>
          </p:cNvPr>
          <p:cNvGrpSpPr/>
          <p:nvPr/>
        </p:nvGrpSpPr>
        <p:grpSpPr>
          <a:xfrm>
            <a:off x="1681876" y="1209696"/>
            <a:ext cx="6492875" cy="2806028"/>
            <a:chOff x="1681876" y="1209696"/>
            <a:chExt cx="6492875" cy="2806028"/>
          </a:xfrm>
        </p:grpSpPr>
        <p:grpSp>
          <p:nvGrpSpPr>
            <p:cNvPr id="3" name="Group 2">
              <a:extLst>
                <a:ext uri="{FF2B5EF4-FFF2-40B4-BE49-F238E27FC236}">
                  <a16:creationId xmlns:a16="http://schemas.microsoft.com/office/drawing/2014/main" id="{80E99A0D-0EF6-A92A-AAD5-DE515FB8B4AA}"/>
                </a:ext>
              </a:extLst>
            </p:cNvPr>
            <p:cNvGrpSpPr/>
            <p:nvPr/>
          </p:nvGrpSpPr>
          <p:grpSpPr>
            <a:xfrm>
              <a:off x="1681876" y="1209696"/>
              <a:ext cx="6492875" cy="602575"/>
              <a:chOff x="293550" y="643875"/>
              <a:chExt cx="6492875" cy="602575"/>
            </a:xfrm>
          </p:grpSpPr>
          <p:sp>
            <p:nvSpPr>
              <p:cNvPr id="2" name="Rectangle: Rounded Corners 1">
                <a:extLst>
                  <a:ext uri="{FF2B5EF4-FFF2-40B4-BE49-F238E27FC236}">
                    <a16:creationId xmlns:a16="http://schemas.microsoft.com/office/drawing/2014/main" id="{D1735F3F-3856-6ABC-9D93-43E9EE9BD683}"/>
                  </a:ext>
                </a:extLst>
              </p:cNvPr>
              <p:cNvSpPr/>
              <p:nvPr/>
            </p:nvSpPr>
            <p:spPr>
              <a:xfrm>
                <a:off x="2452914" y="643875"/>
                <a:ext cx="2174936" cy="602575"/>
              </a:xfrm>
              <a:prstGeom prst="roundRect">
                <a:avLst/>
              </a:prstGeom>
              <a:solidFill>
                <a:srgbClr val="DAF3FC"/>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93550" y="713875"/>
                <a:ext cx="6492875"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70C0"/>
                    </a:solidFill>
                    <a:effectLst/>
                    <a:uLnTx/>
                    <a:uFillTx/>
                    <a:latin typeface="Arial"/>
                    <a:cs typeface="Arial"/>
                    <a:sym typeface="Arial"/>
                  </a:rPr>
                  <a:t>GHI NHỚ </a:t>
                </a:r>
              </a:p>
            </p:txBody>
          </p:sp>
        </p:grpSp>
        <p:sp>
          <p:nvSpPr>
            <p:cNvPr id="8" name="TextBox 7">
              <a:extLst>
                <a:ext uri="{FF2B5EF4-FFF2-40B4-BE49-F238E27FC236}">
                  <a16:creationId xmlns:a16="http://schemas.microsoft.com/office/drawing/2014/main" id="{6245FA10-A2C4-67DC-F9C5-4633111B489B}"/>
                </a:ext>
              </a:extLst>
            </p:cNvPr>
            <p:cNvSpPr txBox="1"/>
            <p:nvPr/>
          </p:nvSpPr>
          <p:spPr>
            <a:xfrm>
              <a:off x="2889478" y="2133734"/>
              <a:ext cx="4077672" cy="1881990"/>
            </a:xfrm>
            <a:prstGeom prst="rect">
              <a:avLst/>
            </a:prstGeom>
            <a:noFill/>
          </p:spPr>
          <p:txBody>
            <a:bodyPr wrap="square" rtlCol="0">
              <a:spAutoFit/>
            </a:bodyPr>
            <a:lstStyle/>
            <a:p>
              <a:pPr algn="just">
                <a:lnSpc>
                  <a:spcPct val="150000"/>
                </a:lnSpc>
              </a:pPr>
              <a:r>
                <a:rPr lang="en-US" sz="2000"/>
                <a:t>Định dạng kí tự: Chọn phần văn bản, chọn thẻ Home, sau đó chọn phông chữ, kiểu chữ, cỡ chữ, màu chữ. </a:t>
              </a:r>
            </a:p>
          </p:txBody>
        </p:sp>
      </p:grpSp>
    </p:spTree>
    <p:extLst>
      <p:ext uri="{BB962C8B-B14F-4D97-AF65-F5344CB8AC3E}">
        <p14:creationId xmlns:p14="http://schemas.microsoft.com/office/powerpoint/2010/main" val="1389037069"/>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3" name="Freeform 3"/>
          <p:cNvSpPr/>
          <p:nvPr/>
        </p:nvSpPr>
        <p:spPr>
          <a:xfrm>
            <a:off x="-667749" y="3021536"/>
            <a:ext cx="2755568" cy="2592353"/>
          </a:xfrm>
          <a:custGeom>
            <a:avLst/>
            <a:gdLst/>
            <a:ahLst/>
            <a:cxnLst/>
            <a:rect l="l" t="t" r="r" b="b"/>
            <a:pathLst>
              <a:path w="5511135" h="5184706">
                <a:moveTo>
                  <a:pt x="0" y="0"/>
                </a:moveTo>
                <a:lnTo>
                  <a:pt x="5511135" y="0"/>
                </a:lnTo>
                <a:lnTo>
                  <a:pt x="5511135" y="5184706"/>
                </a:lnTo>
                <a:lnTo>
                  <a:pt x="0" y="5184706"/>
                </a:lnTo>
                <a:lnTo>
                  <a:pt x="0" y="0"/>
                </a:lnTo>
                <a:close/>
              </a:path>
            </a:pathLst>
          </a:custGeom>
          <a:blipFill>
            <a:blip r:embed="rId4"/>
            <a:stretch>
              <a:fillRect/>
            </a:stretch>
          </a:blipFill>
        </p:spPr>
      </p:sp>
      <p:sp>
        <p:nvSpPr>
          <p:cNvPr id="4" name="Freeform 4"/>
          <p:cNvSpPr/>
          <p:nvPr/>
        </p:nvSpPr>
        <p:spPr>
          <a:xfrm flipH="1">
            <a:off x="7293809" y="3191357"/>
            <a:ext cx="2030890" cy="2252711"/>
          </a:xfrm>
          <a:custGeom>
            <a:avLst/>
            <a:gdLst/>
            <a:ahLst/>
            <a:cxnLst/>
            <a:rect l="l" t="t" r="r" b="b"/>
            <a:pathLst>
              <a:path w="4061780" h="4505421">
                <a:moveTo>
                  <a:pt x="4061780" y="0"/>
                </a:moveTo>
                <a:lnTo>
                  <a:pt x="0" y="0"/>
                </a:lnTo>
                <a:lnTo>
                  <a:pt x="0" y="4505420"/>
                </a:lnTo>
                <a:lnTo>
                  <a:pt x="4061780" y="4505420"/>
                </a:lnTo>
                <a:lnTo>
                  <a:pt x="4061780" y="0"/>
                </a:lnTo>
                <a:close/>
              </a:path>
            </a:pathLst>
          </a:custGeom>
          <a:blipFill>
            <a:blip r:embed="rId5"/>
            <a:stretch>
              <a:fillRect/>
            </a:stretch>
          </a:blipFill>
        </p:spPr>
      </p:sp>
      <p:sp>
        <p:nvSpPr>
          <p:cNvPr id="5" name="Freeform 5"/>
          <p:cNvSpPr/>
          <p:nvPr/>
        </p:nvSpPr>
        <p:spPr>
          <a:xfrm rot="20460854">
            <a:off x="-218094" y="107165"/>
            <a:ext cx="2309683" cy="902446"/>
          </a:xfrm>
          <a:custGeom>
            <a:avLst/>
            <a:gdLst/>
            <a:ahLst/>
            <a:cxnLst/>
            <a:rect l="l" t="t" r="r" b="b"/>
            <a:pathLst>
              <a:path w="5657047" h="1786684">
                <a:moveTo>
                  <a:pt x="0" y="0"/>
                </a:moveTo>
                <a:lnTo>
                  <a:pt x="5657047" y="0"/>
                </a:lnTo>
                <a:lnTo>
                  <a:pt x="5657047" y="1786684"/>
                </a:lnTo>
                <a:lnTo>
                  <a:pt x="0" y="1786684"/>
                </a:lnTo>
                <a:lnTo>
                  <a:pt x="0" y="0"/>
                </a:lnTo>
                <a:close/>
              </a:path>
            </a:pathLst>
          </a:custGeom>
          <a:blipFill>
            <a:blip r:embed="rId6"/>
            <a:stretch>
              <a:fillRect/>
            </a:stretch>
          </a:blipFill>
        </p:spPr>
      </p:sp>
      <p:sp>
        <p:nvSpPr>
          <p:cNvPr id="6" name="Freeform 6"/>
          <p:cNvSpPr/>
          <p:nvPr/>
        </p:nvSpPr>
        <p:spPr>
          <a:xfrm rot="1842268">
            <a:off x="7209168" y="82175"/>
            <a:ext cx="1979639" cy="874358"/>
          </a:xfrm>
          <a:custGeom>
            <a:avLst/>
            <a:gdLst/>
            <a:ahLst/>
            <a:cxnLst/>
            <a:rect l="l" t="t" r="r" b="b"/>
            <a:pathLst>
              <a:path w="6642989" h="3055661">
                <a:moveTo>
                  <a:pt x="0" y="0"/>
                </a:moveTo>
                <a:lnTo>
                  <a:pt x="6642990" y="0"/>
                </a:lnTo>
                <a:lnTo>
                  <a:pt x="6642990" y="3055660"/>
                </a:lnTo>
                <a:lnTo>
                  <a:pt x="0" y="3055660"/>
                </a:lnTo>
                <a:lnTo>
                  <a:pt x="0" y="0"/>
                </a:lnTo>
                <a:close/>
              </a:path>
            </a:pathLst>
          </a:custGeom>
          <a:blipFill>
            <a:blip r:embed="rId7"/>
            <a:stretch>
              <a:fillRect/>
            </a:stretch>
          </a:blipFill>
        </p:spPr>
      </p:sp>
      <p:sp>
        <p:nvSpPr>
          <p:cNvPr id="7" name="TextBox 6">
            <a:extLst>
              <a:ext uri="{FF2B5EF4-FFF2-40B4-BE49-F238E27FC236}">
                <a16:creationId xmlns:a16="http://schemas.microsoft.com/office/drawing/2014/main" id="{C2C4B3A0-4742-008F-6322-989B30D7FBF4}"/>
              </a:ext>
            </a:extLst>
          </p:cNvPr>
          <p:cNvSpPr txBox="1"/>
          <p:nvPr/>
        </p:nvSpPr>
        <p:spPr>
          <a:xfrm>
            <a:off x="855846" y="353068"/>
            <a:ext cx="7432309"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80" normalizeH="0" baseline="0" noProof="0">
                <a:ln>
                  <a:noFill/>
                </a:ln>
                <a:solidFill>
                  <a:srgbClr val="7790FB"/>
                </a:solidFill>
                <a:effectLst/>
                <a:uLnTx/>
                <a:uFillTx/>
                <a:latin typeface="Arial" panose="020B0604020202020204" pitchFamily="34" charset="0"/>
                <a:cs typeface="Arial" panose="020B0604020202020204" pitchFamily="34" charset="0"/>
                <a:sym typeface="Arial"/>
              </a:rPr>
              <a:t>TRÒ CHƠI</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8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THU HOẠCH CAM</a:t>
            </a:r>
            <a:endParaRPr kumimoji="0" lang="en-US" sz="4000" b="1" i="0" u="none" strike="noStrike" kern="0" cap="none" spc="-8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Freeform 7">
            <a:hlinkClick r:id="rId8" action="ppaction://hlinksldjump"/>
            <a:extLst>
              <a:ext uri="{FF2B5EF4-FFF2-40B4-BE49-F238E27FC236}">
                <a16:creationId xmlns:a16="http://schemas.microsoft.com/office/drawing/2014/main" id="{96DD9691-CA1B-63CE-C1C9-77AFE71EB984}"/>
              </a:ext>
            </a:extLst>
          </p:cNvPr>
          <p:cNvSpPr/>
          <p:nvPr/>
        </p:nvSpPr>
        <p:spPr>
          <a:xfrm>
            <a:off x="1905000" y="2559512"/>
            <a:ext cx="2154215" cy="2408065"/>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9"/>
            <a:stretch>
              <a:fillRect/>
            </a:stretch>
          </a:blipFill>
        </p:spPr>
      </p:sp>
      <p:sp>
        <p:nvSpPr>
          <p:cNvPr id="9" name="Freeform 6">
            <a:hlinkClick r:id="rId8" action="ppaction://hlinksldjump"/>
            <a:extLst>
              <a:ext uri="{FF2B5EF4-FFF2-40B4-BE49-F238E27FC236}">
                <a16:creationId xmlns:a16="http://schemas.microsoft.com/office/drawing/2014/main" id="{BE43EB97-7CAD-1C09-B16E-B9720DF9E021}"/>
              </a:ext>
            </a:extLst>
          </p:cNvPr>
          <p:cNvSpPr/>
          <p:nvPr/>
        </p:nvSpPr>
        <p:spPr>
          <a:xfrm>
            <a:off x="5029200" y="2559512"/>
            <a:ext cx="2185319" cy="2408065"/>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10"/>
            <a:stretch>
              <a:fillRect/>
            </a:stretch>
          </a:blipFill>
        </p:spPr>
      </p:sp>
      <p:pic>
        <p:nvPicPr>
          <p:cNvPr id="10" name="children-logo-116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4468" y="48268"/>
            <a:ext cx="304800" cy="304800"/>
          </a:xfrm>
          <a:prstGeom prst="rect">
            <a:avLst/>
          </a:prstGeom>
        </p:spPr>
      </p:pic>
    </p:spTree>
    <p:extLst>
      <p:ext uri="{BB962C8B-B14F-4D97-AF65-F5344CB8AC3E}">
        <p14:creationId xmlns:p14="http://schemas.microsoft.com/office/powerpoint/2010/main" val="32814089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7">
                                            <p:txEl>
                                              <p:pRg st="1" end="1"/>
                                            </p:txEl>
                                          </p:spTgt>
                                        </p:tgtEl>
                                      </p:cBhvr>
                                    </p:animEffect>
                                    <p:animScale>
                                      <p:cBhvr>
                                        <p:cTn id="10" dur="250" autoRev="1" fill="hold"/>
                                        <p:tgtEl>
                                          <p:spTgt spid="7">
                                            <p:txEl>
                                              <p:pRg st="1" end="1"/>
                                            </p:txEl>
                                          </p:spTgt>
                                        </p:tgtEl>
                                      </p:cBhvr>
                                      <p:by x="105000" y="105000"/>
                                    </p:animScale>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8"/>
                                        </p:tgtEl>
                                        <p:attrNameLst>
                                          <p:attrName>r</p:attrName>
                                        </p:attrNameLst>
                                      </p:cBhvr>
                                    </p:animRot>
                                    <p:animRot by="-240000">
                                      <p:cBhvr>
                                        <p:cTn id="13" dur="100" fill="hold">
                                          <p:stCondLst>
                                            <p:cond delay="100"/>
                                          </p:stCondLst>
                                        </p:cTn>
                                        <p:tgtEl>
                                          <p:spTgt spid="8"/>
                                        </p:tgtEl>
                                        <p:attrNameLst>
                                          <p:attrName>r</p:attrName>
                                        </p:attrNameLst>
                                      </p:cBhvr>
                                    </p:animRot>
                                    <p:animRot by="240000">
                                      <p:cBhvr>
                                        <p:cTn id="14" dur="100" fill="hold">
                                          <p:stCondLst>
                                            <p:cond delay="200"/>
                                          </p:stCondLst>
                                        </p:cTn>
                                        <p:tgtEl>
                                          <p:spTgt spid="8"/>
                                        </p:tgtEl>
                                        <p:attrNameLst>
                                          <p:attrName>r</p:attrName>
                                        </p:attrNameLst>
                                      </p:cBhvr>
                                    </p:animRot>
                                    <p:animRot by="-240000">
                                      <p:cBhvr>
                                        <p:cTn id="15" dur="100" fill="hold">
                                          <p:stCondLst>
                                            <p:cond delay="300"/>
                                          </p:stCondLst>
                                        </p:cTn>
                                        <p:tgtEl>
                                          <p:spTgt spid="8"/>
                                        </p:tgtEl>
                                        <p:attrNameLst>
                                          <p:attrName>r</p:attrName>
                                        </p:attrNameLst>
                                      </p:cBhvr>
                                    </p:animRot>
                                    <p:animRot by="120000">
                                      <p:cBhvr>
                                        <p:cTn id="16" dur="100" fill="hold">
                                          <p:stCondLst>
                                            <p:cond delay="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9"/>
                                        </p:tgtEl>
                                        <p:attrNameLst>
                                          <p:attrName>r</p:attrName>
                                        </p:attrNameLst>
                                      </p:cBhvr>
                                    </p:animRot>
                                    <p:animRot by="-240000">
                                      <p:cBhvr>
                                        <p:cTn id="19" dur="100" fill="hold">
                                          <p:stCondLst>
                                            <p:cond delay="100"/>
                                          </p:stCondLst>
                                        </p:cTn>
                                        <p:tgtEl>
                                          <p:spTgt spid="9"/>
                                        </p:tgtEl>
                                        <p:attrNameLst>
                                          <p:attrName>r</p:attrName>
                                        </p:attrNameLst>
                                      </p:cBhvr>
                                    </p:animRot>
                                    <p:animRot by="240000">
                                      <p:cBhvr>
                                        <p:cTn id="20" dur="100" fill="hold">
                                          <p:stCondLst>
                                            <p:cond delay="200"/>
                                          </p:stCondLst>
                                        </p:cTn>
                                        <p:tgtEl>
                                          <p:spTgt spid="9"/>
                                        </p:tgtEl>
                                        <p:attrNameLst>
                                          <p:attrName>r</p:attrName>
                                        </p:attrNameLst>
                                      </p:cBhvr>
                                    </p:animRot>
                                    <p:animRot by="-240000">
                                      <p:cBhvr>
                                        <p:cTn id="21" dur="100" fill="hold">
                                          <p:stCondLst>
                                            <p:cond delay="300"/>
                                          </p:stCondLst>
                                        </p:cTn>
                                        <p:tgtEl>
                                          <p:spTgt spid="9"/>
                                        </p:tgtEl>
                                        <p:attrNameLst>
                                          <p:attrName>r</p:attrName>
                                        </p:attrNameLst>
                                      </p:cBhvr>
                                    </p:animRot>
                                    <p:animRot by="120000">
                                      <p:cBhvr>
                                        <p:cTn id="22" dur="100" fill="hold">
                                          <p:stCondLst>
                                            <p:cond delay="400"/>
                                          </p:stCondLst>
                                        </p:cTn>
                                        <p:tgtEl>
                                          <p:spTgt spid="9"/>
                                        </p:tgtEl>
                                        <p:attrNameLst>
                                          <p:attrName>r</p:attrName>
                                        </p:attrNameLst>
                                      </p:cBhvr>
                                    </p:animRot>
                                  </p:childTnLst>
                                </p:cTn>
                              </p:par>
                              <p:par>
                                <p:cTn id="23" presetID="1" presetClass="mediacall" presetSubtype="0" fill="hold" nodeType="withEffect">
                                  <p:stCondLst>
                                    <p:cond delay="0"/>
                                  </p:stCondLst>
                                  <p:childTnLst>
                                    <p:cmd type="call" cmd="playFrom(0.0)">
                                      <p:cBhvr>
                                        <p:cTn id="24" dur="73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2" name="Group 2"/>
          <p:cNvGrpSpPr/>
          <p:nvPr/>
        </p:nvGrpSpPr>
        <p:grpSpPr>
          <a:xfrm>
            <a:off x="4572000" y="0"/>
            <a:ext cx="4572000" cy="51435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sp>
        <p:nvSpPr>
          <p:cNvPr id="7" name="Freeform 28">
            <a:extLst>
              <a:ext uri="{FF2B5EF4-FFF2-40B4-BE49-F238E27FC236}">
                <a16:creationId xmlns:a16="http://schemas.microsoft.com/office/drawing/2014/main" id="{2C7D9217-8A7E-7015-42ED-AE8E3F1A2A9B}"/>
              </a:ext>
            </a:extLst>
          </p:cNvPr>
          <p:cNvSpPr/>
          <p:nvPr/>
        </p:nvSpPr>
        <p:spPr>
          <a:xfrm>
            <a:off x="435279" y="319760"/>
            <a:ext cx="3965639" cy="41148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sp>
        <p:nvSpPr>
          <p:cNvPr id="8" name="Freeform 26">
            <a:extLst>
              <a:ext uri="{FF2B5EF4-FFF2-40B4-BE49-F238E27FC236}">
                <a16:creationId xmlns:a16="http://schemas.microsoft.com/office/drawing/2014/main" id="{2102A629-7067-E369-FE78-91B9C00D9921}"/>
              </a:ext>
            </a:extLst>
          </p:cNvPr>
          <p:cNvSpPr/>
          <p:nvPr/>
        </p:nvSpPr>
        <p:spPr>
          <a:xfrm>
            <a:off x="4884943" y="86250"/>
            <a:ext cx="675017" cy="1438757"/>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3"/>
            <a:stretch>
              <a:fillRect/>
            </a:stretch>
          </a:blipFill>
        </p:spPr>
      </p:sp>
      <p:sp>
        <p:nvSpPr>
          <p:cNvPr id="9" name="Freeform 27">
            <a:extLst>
              <a:ext uri="{FF2B5EF4-FFF2-40B4-BE49-F238E27FC236}">
                <a16:creationId xmlns:a16="http://schemas.microsoft.com/office/drawing/2014/main" id="{E5E27CD9-6C40-2EBF-DD1C-425D03E0DE61}"/>
              </a:ext>
            </a:extLst>
          </p:cNvPr>
          <p:cNvSpPr/>
          <p:nvPr/>
        </p:nvSpPr>
        <p:spPr>
          <a:xfrm>
            <a:off x="7792575" y="148717"/>
            <a:ext cx="1101421" cy="1313823"/>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4"/>
            <a:stretch>
              <a:fillRect/>
            </a:stretch>
          </a:blipFill>
        </p:spPr>
      </p:sp>
      <p:sp>
        <p:nvSpPr>
          <p:cNvPr id="12" name="Freeform 29">
            <a:extLst>
              <a:ext uri="{FF2B5EF4-FFF2-40B4-BE49-F238E27FC236}">
                <a16:creationId xmlns:a16="http://schemas.microsoft.com/office/drawing/2014/main" id="{9A60D33C-2434-1334-F752-D79A43413C05}"/>
              </a:ext>
            </a:extLst>
          </p:cNvPr>
          <p:cNvSpPr/>
          <p:nvPr/>
        </p:nvSpPr>
        <p:spPr>
          <a:xfrm>
            <a:off x="1066800" y="3714750"/>
            <a:ext cx="838200" cy="93523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stretch>
              <a:fillRect/>
            </a:stretch>
          </a:blipFill>
        </p:spPr>
      </p:sp>
      <p:sp>
        <p:nvSpPr>
          <p:cNvPr id="13" name="TextBox 4">
            <a:extLst>
              <a:ext uri="{FF2B5EF4-FFF2-40B4-BE49-F238E27FC236}">
                <a16:creationId xmlns:a16="http://schemas.microsoft.com/office/drawing/2014/main" id="{076B67D2-0117-2DD6-0927-AECD3E9F9A9C}"/>
              </a:ext>
            </a:extLst>
          </p:cNvPr>
          <p:cNvSpPr txBox="1"/>
          <p:nvPr/>
        </p:nvSpPr>
        <p:spPr>
          <a:xfrm>
            <a:off x="5254445" y="1103425"/>
            <a:ext cx="2843646" cy="101566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rPr>
              <a:t>TRÒ CHƠI</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rPr>
              <a:t>THU HOẠCH CAM</a:t>
            </a:r>
          </a:p>
        </p:txBody>
      </p:sp>
      <p:sp>
        <p:nvSpPr>
          <p:cNvPr id="14" name="TextBox 4">
            <a:extLst>
              <a:ext uri="{FF2B5EF4-FFF2-40B4-BE49-F238E27FC236}">
                <a16:creationId xmlns:a16="http://schemas.microsoft.com/office/drawing/2014/main" id="{71CA3B8D-48F5-CE2C-227D-75CABDD750D9}"/>
              </a:ext>
            </a:extLst>
          </p:cNvPr>
          <p:cNvSpPr txBox="1"/>
          <p:nvPr/>
        </p:nvSpPr>
        <p:spPr>
          <a:xfrm>
            <a:off x="4849144" y="2188777"/>
            <a:ext cx="4017712" cy="253915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Mùa</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cam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đến</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rồi</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các</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em</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hãy</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cùng</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các</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bác</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nông</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dân</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thu</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hoạch</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cam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nhé</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Với</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mỗi</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câu</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trả</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lời</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đúng</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một</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quả</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cam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sẽ</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hái</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191919"/>
                </a:solidFill>
                <a:effectLst/>
                <a:uLnTx/>
                <a:uFillTx/>
                <a:latin typeface="Arial" panose="020B0604020202020204" pitchFamily="34" charset="0"/>
                <a:cs typeface="Arial" panose="020B0604020202020204" pitchFamily="34" charset="0"/>
                <a:sym typeface="Arial"/>
              </a:rPr>
              <a:t>xuống</a:t>
            </a:r>
            <a:r>
              <a:rPr kumimoji="0" lang="en-US" sz="2200" b="0" i="0" u="none" strike="noStrike" kern="0" cap="none" spc="0" normalizeH="0" baseline="0" noProof="0" dirty="0">
                <a:ln>
                  <a:noFill/>
                </a:ln>
                <a:solidFill>
                  <a:srgbClr val="191919"/>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645312356"/>
      </p:ext>
    </p:extLst>
  </p:cSld>
  <p:clrMapOvr>
    <a:masterClrMapping/>
  </p:clrMapOvr>
  <p:transition spd="med">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D34E6-8A9E-7A32-959D-79D24F656CCE}"/>
              </a:ext>
            </a:extLst>
          </p:cNvPr>
          <p:cNvSpPr txBox="1"/>
          <p:nvPr/>
        </p:nvSpPr>
        <p:spPr>
          <a:xfrm>
            <a:off x="1915885" y="406399"/>
            <a:ext cx="5312229" cy="630942"/>
          </a:xfrm>
          <a:prstGeom prst="rect">
            <a:avLst/>
          </a:prstGeom>
          <a:noFill/>
        </p:spPr>
        <p:txBody>
          <a:bodyPr wrap="square" rtlCol="0">
            <a:spAutoFit/>
          </a:bodyPr>
          <a:lstStyle/>
          <a:p>
            <a:pPr algn="ctr"/>
            <a:r>
              <a:rPr lang="en-US" sz="3500" b="1">
                <a:solidFill>
                  <a:srgbClr val="0070C0"/>
                </a:solidFill>
              </a:rPr>
              <a:t>KHỞI ĐỘNG </a:t>
            </a:r>
          </a:p>
        </p:txBody>
      </p:sp>
      <p:grpSp>
        <p:nvGrpSpPr>
          <p:cNvPr id="19" name="Group 18">
            <a:extLst>
              <a:ext uri="{FF2B5EF4-FFF2-40B4-BE49-F238E27FC236}">
                <a16:creationId xmlns:a16="http://schemas.microsoft.com/office/drawing/2014/main" id="{35941F32-A8D2-4295-A7F4-A9534DF13098}"/>
              </a:ext>
            </a:extLst>
          </p:cNvPr>
          <p:cNvGrpSpPr/>
          <p:nvPr/>
        </p:nvGrpSpPr>
        <p:grpSpPr>
          <a:xfrm>
            <a:off x="453569" y="1037341"/>
            <a:ext cx="8236859" cy="958660"/>
            <a:chOff x="428171" y="1189819"/>
            <a:chExt cx="8236859" cy="958660"/>
          </a:xfrm>
        </p:grpSpPr>
        <p:sp>
          <p:nvSpPr>
            <p:cNvPr id="4" name="TextBox 3">
              <a:extLst>
                <a:ext uri="{FF2B5EF4-FFF2-40B4-BE49-F238E27FC236}">
                  <a16:creationId xmlns:a16="http://schemas.microsoft.com/office/drawing/2014/main" id="{4EE33A64-E882-A433-B22E-D596C61B3CF0}"/>
                </a:ext>
              </a:extLst>
            </p:cNvPr>
            <p:cNvSpPr txBox="1"/>
            <p:nvPr/>
          </p:nvSpPr>
          <p:spPr>
            <a:xfrm>
              <a:off x="1211944" y="1189819"/>
              <a:ext cx="7453086" cy="958660"/>
            </a:xfrm>
            <a:prstGeom prst="rect">
              <a:avLst/>
            </a:prstGeom>
            <a:noFill/>
          </p:spPr>
          <p:txBody>
            <a:bodyPr wrap="square">
              <a:spAutoFit/>
            </a:bodyPr>
            <a:lstStyle/>
            <a:p>
              <a:pPr algn="just">
                <a:lnSpc>
                  <a:spcPct val="150000"/>
                </a:lnSpc>
              </a:pPr>
              <a:r>
                <a:rPr lang="vi-VN" sz="2000"/>
                <a:t>Em hãy quan sát Hình 1a, Hình 1b và cho biết em thích cách trình bày nào hơn. Tại sao?</a:t>
              </a:r>
              <a:endParaRPr lang="en-US" sz="2000"/>
            </a:p>
          </p:txBody>
        </p:sp>
        <p:sp>
          <p:nvSpPr>
            <p:cNvPr id="18" name="Freeform 10">
              <a:extLst>
                <a:ext uri="{FF2B5EF4-FFF2-40B4-BE49-F238E27FC236}">
                  <a16:creationId xmlns:a16="http://schemas.microsoft.com/office/drawing/2014/main" id="{74D99200-428B-ABA2-6224-9C052EC556CE}"/>
                </a:ext>
              </a:extLst>
            </p:cNvPr>
            <p:cNvSpPr/>
            <p:nvPr/>
          </p:nvSpPr>
          <p:spPr>
            <a:xfrm>
              <a:off x="428171" y="1325971"/>
              <a:ext cx="689429" cy="68942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sp>
      </p:grpSp>
      <p:grpSp>
        <p:nvGrpSpPr>
          <p:cNvPr id="22" name="Group 21">
            <a:extLst>
              <a:ext uri="{FF2B5EF4-FFF2-40B4-BE49-F238E27FC236}">
                <a16:creationId xmlns:a16="http://schemas.microsoft.com/office/drawing/2014/main" id="{00306158-5AE5-93E7-2EB1-1E0FDC92493E}"/>
              </a:ext>
            </a:extLst>
          </p:cNvPr>
          <p:cNvGrpSpPr/>
          <p:nvPr/>
        </p:nvGrpSpPr>
        <p:grpSpPr>
          <a:xfrm>
            <a:off x="1713198" y="2110865"/>
            <a:ext cx="5888662" cy="2652535"/>
            <a:chOff x="1713198" y="2125379"/>
            <a:chExt cx="5888662" cy="2652535"/>
          </a:xfrm>
        </p:grpSpPr>
        <p:pic>
          <p:nvPicPr>
            <p:cNvPr id="17" name="Picture 16">
              <a:extLst>
                <a:ext uri="{FF2B5EF4-FFF2-40B4-BE49-F238E27FC236}">
                  <a16:creationId xmlns:a16="http://schemas.microsoft.com/office/drawing/2014/main" id="{D594BA2C-1877-9858-F99F-E968CC2AA802}"/>
                </a:ext>
              </a:extLst>
            </p:cNvPr>
            <p:cNvPicPr>
              <a:picLocks noChangeAspect="1"/>
            </p:cNvPicPr>
            <p:nvPr/>
          </p:nvPicPr>
          <p:blipFill>
            <a:blip r:embed="rId5"/>
            <a:srcRect r="50463" b="6428"/>
            <a:stretch/>
          </p:blipFill>
          <p:spPr>
            <a:xfrm>
              <a:off x="1713198" y="2125379"/>
              <a:ext cx="2749430" cy="2190110"/>
            </a:xfrm>
            <a:prstGeom prst="rect">
              <a:avLst/>
            </a:prstGeom>
            <a:effectLst>
              <a:outerShdw blurRad="50800" dist="38100" dir="8100000" algn="tr" rotWithShape="0">
                <a:prstClr val="black">
                  <a:alpha val="40000"/>
                </a:prstClr>
              </a:outerShdw>
            </a:effectLst>
          </p:spPr>
        </p:pic>
        <p:sp>
          <p:nvSpPr>
            <p:cNvPr id="20" name="TextBox 19">
              <a:extLst>
                <a:ext uri="{FF2B5EF4-FFF2-40B4-BE49-F238E27FC236}">
                  <a16:creationId xmlns:a16="http://schemas.microsoft.com/office/drawing/2014/main" id="{242C11AE-36CC-5BDE-A393-59048DEBC562}"/>
                </a:ext>
              </a:extLst>
            </p:cNvPr>
            <p:cNvSpPr txBox="1"/>
            <p:nvPr/>
          </p:nvSpPr>
          <p:spPr>
            <a:xfrm>
              <a:off x="2362199" y="4408582"/>
              <a:ext cx="4419600" cy="369332"/>
            </a:xfrm>
            <a:prstGeom prst="rect">
              <a:avLst/>
            </a:prstGeom>
            <a:noFill/>
          </p:spPr>
          <p:txBody>
            <a:bodyPr wrap="square" rtlCol="0">
              <a:spAutoFit/>
            </a:bodyPr>
            <a:lstStyle/>
            <a:p>
              <a:pPr algn="ctr"/>
              <a:r>
                <a:rPr lang="en-US" sz="1800" b="1" i="1">
                  <a:solidFill>
                    <a:srgbClr val="0070C0"/>
                  </a:solidFill>
                </a:rPr>
                <a:t>Hình 1. </a:t>
              </a:r>
              <a:r>
                <a:rPr lang="en-US" sz="1800" i="1">
                  <a:solidFill>
                    <a:srgbClr val="0070C0"/>
                  </a:solidFill>
                </a:rPr>
                <a:t>Định dạng kí tự </a:t>
              </a:r>
            </a:p>
          </p:txBody>
        </p:sp>
        <p:pic>
          <p:nvPicPr>
            <p:cNvPr id="21" name="Picture 20">
              <a:extLst>
                <a:ext uri="{FF2B5EF4-FFF2-40B4-BE49-F238E27FC236}">
                  <a16:creationId xmlns:a16="http://schemas.microsoft.com/office/drawing/2014/main" id="{7AA74657-735F-C220-9303-304CD3415AFF}"/>
                </a:ext>
              </a:extLst>
            </p:cNvPr>
            <p:cNvPicPr>
              <a:picLocks noChangeAspect="1"/>
            </p:cNvPicPr>
            <p:nvPr/>
          </p:nvPicPr>
          <p:blipFill>
            <a:blip r:embed="rId5"/>
            <a:srcRect l="50359" r="104" b="6428"/>
            <a:stretch/>
          </p:blipFill>
          <p:spPr>
            <a:xfrm>
              <a:off x="4852430" y="2125379"/>
              <a:ext cx="2749430" cy="2190110"/>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295129539"/>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8000" b="-8000"/>
          </a:stretch>
        </a:blip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AEE40C2-C681-C47E-ED4E-36FB2673FBD4}"/>
              </a:ext>
            </a:extLst>
          </p:cNvPr>
          <p:cNvSpPr/>
          <p:nvPr/>
        </p:nvSpPr>
        <p:spPr>
          <a:xfrm>
            <a:off x="2209800" y="95250"/>
            <a:ext cx="4862885" cy="4962127"/>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1">
            <a:hlinkClick r:id="rId5" action="ppaction://hlinksldjump"/>
            <a:extLst>
              <a:ext uri="{FF2B5EF4-FFF2-40B4-BE49-F238E27FC236}">
                <a16:creationId xmlns:a16="http://schemas.microsoft.com/office/drawing/2014/main" id="{32A67754-9721-9F71-D364-32FBDBF8D427}"/>
              </a:ext>
            </a:extLst>
          </p:cNvPr>
          <p:cNvSpPr/>
          <p:nvPr/>
        </p:nvSpPr>
        <p:spPr>
          <a:xfrm>
            <a:off x="3028620" y="1210967"/>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2" name="3">
            <a:hlinkClick r:id="rId7" action="ppaction://hlinksldjump"/>
            <a:extLst>
              <a:ext uri="{FF2B5EF4-FFF2-40B4-BE49-F238E27FC236}">
                <a16:creationId xmlns:a16="http://schemas.microsoft.com/office/drawing/2014/main" id="{8078E848-A808-BC43-E3DB-B02A6DE3BA7C}"/>
              </a:ext>
            </a:extLst>
          </p:cNvPr>
          <p:cNvSpPr/>
          <p:nvPr/>
        </p:nvSpPr>
        <p:spPr>
          <a:xfrm>
            <a:off x="2539876" y="2373067"/>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3" name="4">
            <a:hlinkClick r:id="rId8" action="ppaction://hlinksldjump"/>
            <a:extLst>
              <a:ext uri="{FF2B5EF4-FFF2-40B4-BE49-F238E27FC236}">
                <a16:creationId xmlns:a16="http://schemas.microsoft.com/office/drawing/2014/main" id="{C5F970D0-84EC-C33D-8006-490B9B2DF38A}"/>
              </a:ext>
            </a:extLst>
          </p:cNvPr>
          <p:cNvSpPr/>
          <p:nvPr/>
        </p:nvSpPr>
        <p:spPr>
          <a:xfrm>
            <a:off x="4222360" y="2214512"/>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4" name="5">
            <a:hlinkClick r:id="rId9" action="ppaction://hlinksldjump"/>
            <a:extLst>
              <a:ext uri="{FF2B5EF4-FFF2-40B4-BE49-F238E27FC236}">
                <a16:creationId xmlns:a16="http://schemas.microsoft.com/office/drawing/2014/main" id="{9CB07CE0-5ABC-4E8A-BEE5-45D2D69BD223}"/>
              </a:ext>
            </a:extLst>
          </p:cNvPr>
          <p:cNvSpPr/>
          <p:nvPr/>
        </p:nvSpPr>
        <p:spPr>
          <a:xfrm>
            <a:off x="5505920" y="1449541"/>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5" name="Freeform 2">
            <a:hlinkClick r:id="rId10" action="ppaction://hlinksldjump"/>
            <a:extLst>
              <a:ext uri="{FF2B5EF4-FFF2-40B4-BE49-F238E27FC236}">
                <a16:creationId xmlns:a16="http://schemas.microsoft.com/office/drawing/2014/main" id="{336C979B-A5E3-97CE-C043-05D0AA6E5836}"/>
              </a:ext>
            </a:extLst>
          </p:cNvPr>
          <p:cNvSpPr/>
          <p:nvPr/>
        </p:nvSpPr>
        <p:spPr>
          <a:xfrm>
            <a:off x="7353300" y="3672628"/>
            <a:ext cx="1346187" cy="138782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1"/>
            <a:stretch>
              <a:fillRect/>
            </a:stretch>
          </a:blipFill>
        </p:spPr>
      </p:sp>
      <p:sp>
        <p:nvSpPr>
          <p:cNvPr id="17" name="2">
            <a:hlinkClick r:id="rId12" action="ppaction://hlinksldjump"/>
            <a:extLst>
              <a:ext uri="{FF2B5EF4-FFF2-40B4-BE49-F238E27FC236}">
                <a16:creationId xmlns:a16="http://schemas.microsoft.com/office/drawing/2014/main" id="{704845CC-DB23-9CBD-BC86-D597DFEBB612}"/>
              </a:ext>
            </a:extLst>
          </p:cNvPr>
          <p:cNvSpPr/>
          <p:nvPr/>
        </p:nvSpPr>
        <p:spPr>
          <a:xfrm>
            <a:off x="4309839" y="772227"/>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8" name="Freeform 29">
            <a:extLst>
              <a:ext uri="{FF2B5EF4-FFF2-40B4-BE49-F238E27FC236}">
                <a16:creationId xmlns:a16="http://schemas.microsoft.com/office/drawing/2014/main" id="{1572BC7B-6222-B821-463E-F5526E63FD3B}"/>
              </a:ext>
            </a:extLst>
          </p:cNvPr>
          <p:cNvSpPr/>
          <p:nvPr/>
        </p:nvSpPr>
        <p:spPr>
          <a:xfrm>
            <a:off x="2871966" y="3515225"/>
            <a:ext cx="1382154" cy="1542152"/>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3"/>
            <a:stretch>
              <a:fillRect/>
            </a:stretch>
          </a:blipFill>
        </p:spPr>
      </p:sp>
    </p:spTree>
    <p:extLst>
      <p:ext uri="{BB962C8B-B14F-4D97-AF65-F5344CB8AC3E}">
        <p14:creationId xmlns:p14="http://schemas.microsoft.com/office/powerpoint/2010/main" val="2283549059"/>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51 0.00432 L -0.03472 0.55957 " pathEditMode="relative" rAng="0" ptsTypes="AA">
                                      <p:cBhvr>
                                        <p:cTn id="6" dur="2000" fill="hold"/>
                                        <p:tgtEl>
                                          <p:spTgt spid="5"/>
                                        </p:tgtEl>
                                        <p:attrNameLst>
                                          <p:attrName>ppt_x</p:attrName>
                                          <p:attrName>ppt_y</p:attrName>
                                        </p:attrNameLst>
                                      </p:cBhvr>
                                      <p:rCtr x="-2170" y="27747"/>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4.81481E-6 L -0.16528 0.65371 " pathEditMode="relative" rAng="0" ptsTypes="AA">
                                      <p:cBhvr>
                                        <p:cTn id="11" dur="2000" fill="hold"/>
                                        <p:tgtEl>
                                          <p:spTgt spid="17"/>
                                        </p:tgtEl>
                                        <p:attrNameLst>
                                          <p:attrName>ppt_x</p:attrName>
                                          <p:attrName>ppt_y</p:attrName>
                                        </p:attrNameLst>
                                      </p:cBhvr>
                                      <p:rCtr x="-8264" y="3268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11111E-6 -4.5679E-6 L 0.07396 0.34723 " pathEditMode="relative" rAng="0" ptsTypes="AA">
                                      <p:cBhvr>
                                        <p:cTn id="16" dur="2000" fill="hold"/>
                                        <p:tgtEl>
                                          <p:spTgt spid="12"/>
                                        </p:tgtEl>
                                        <p:attrNameLst>
                                          <p:attrName>ppt_x</p:attrName>
                                          <p:attrName>ppt_y</p:attrName>
                                        </p:attrNameLst>
                                      </p:cBhvr>
                                      <p:rCtr x="3698" y="1734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11111E-6 -3.7037E-7 L -0.08576 0.39259 " pathEditMode="relative" rAng="0" ptsTypes="AA">
                                      <p:cBhvr>
                                        <p:cTn id="21" dur="2000" fill="hold"/>
                                        <p:tgtEl>
                                          <p:spTgt spid="13"/>
                                        </p:tgtEl>
                                        <p:attrNameLst>
                                          <p:attrName>ppt_x</p:attrName>
                                          <p:attrName>ppt_y</p:attrName>
                                        </p:attrNameLst>
                                      </p:cBhvr>
                                      <p:rCtr x="-4288" y="19630"/>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77778E-7 -4.93827E-6 L -0.22344 0.48982 " pathEditMode="relative" rAng="0" ptsTypes="AA">
                                      <p:cBhvr>
                                        <p:cTn id="26" dur="2000" fill="hold"/>
                                        <p:tgtEl>
                                          <p:spTgt spid="14"/>
                                        </p:tgtEl>
                                        <p:attrNameLst>
                                          <p:attrName>ppt_x</p:attrName>
                                          <p:attrName>ppt_y</p:attrName>
                                        </p:attrNameLst>
                                      </p:cBhvr>
                                      <p:rCtr x="-11181" y="24475"/>
                                    </p:animMotion>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169226"/>
          </a:xfrm>
          <a:prstGeom prst="roundRect">
            <a:avLst>
              <a:gd name="adj" fmla="val 9896"/>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1: </a:t>
            </a:r>
            <a:r>
              <a:rPr lang="vi-VN" sz="2000" b="1" noProof="1">
                <a:solidFill>
                  <a:srgbClr val="000000"/>
                </a:solidFill>
                <a:cs typeface="Arial" panose="020B0604020202020204" pitchFamily="34" charset="0"/>
              </a:rPr>
              <a:t>Để định dạng chữ đậm cho một nhóm kí tự đã chọn. Ta cần dùng tổ hợp phím nào dưới đây?</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7" name="Đáp án đúng">
            <a:extLst>
              <a:ext uri="{FF2B5EF4-FFF2-40B4-BE49-F238E27FC236}">
                <a16:creationId xmlns:a16="http://schemas.microsoft.com/office/drawing/2014/main" id="{2FB644CA-CB55-3594-B5C2-C9F8A867CDF0}"/>
              </a:ext>
            </a:extLst>
          </p:cNvPr>
          <p:cNvSpPr/>
          <p:nvPr/>
        </p:nvSpPr>
        <p:spPr>
          <a:xfrm>
            <a:off x="514350" y="1991916"/>
            <a:ext cx="3442067" cy="117846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cs typeface="Arial" panose="020B0604020202020204" pitchFamily="34" charset="0"/>
              </a:rPr>
              <a:t>A. Ctrl + I.</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400969"/>
            <a:ext cx="3442067" cy="117846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Ctrl + E.</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5182387" y="1991916"/>
            <a:ext cx="3442067" cy="117846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Ctrl + L.</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0" name="Đáp án sai 3">
            <a:extLst>
              <a:ext uri="{FF2B5EF4-FFF2-40B4-BE49-F238E27FC236}">
                <a16:creationId xmlns:a16="http://schemas.microsoft.com/office/drawing/2014/main" id="{39170EEF-8452-D761-9524-3629836006CB}"/>
              </a:ext>
            </a:extLst>
          </p:cNvPr>
          <p:cNvSpPr/>
          <p:nvPr/>
        </p:nvSpPr>
        <p:spPr>
          <a:xfrm>
            <a:off x="5182387" y="3400969"/>
            <a:ext cx="3442067" cy="117846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Ctrl + B.</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1" name="Đáp án đúng">
            <a:extLst>
              <a:ext uri="{FF2B5EF4-FFF2-40B4-BE49-F238E27FC236}">
                <a16:creationId xmlns:a16="http://schemas.microsoft.com/office/drawing/2014/main" id="{73F5B725-A6FC-F5A2-F2A4-6047B0B0A3CC}"/>
              </a:ext>
            </a:extLst>
          </p:cNvPr>
          <p:cNvSpPr/>
          <p:nvPr/>
        </p:nvSpPr>
        <p:spPr>
          <a:xfrm>
            <a:off x="5176544" y="3400969"/>
            <a:ext cx="3453752" cy="117846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Ctrl + B.</a:t>
            </a: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8145094" y="4028303"/>
            <a:ext cx="846125" cy="936670"/>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10760860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833239"/>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2: </a:t>
            </a:r>
            <a:r>
              <a:rPr lang="vi-VN" sz="2000" b="1" noProof="1">
                <a:solidFill>
                  <a:srgbClr val="000000"/>
                </a:solidFill>
                <a:cs typeface="Arial" panose="020B0604020202020204" pitchFamily="34" charset="0"/>
              </a:rPr>
              <a:t>Để định dạng kí tự ta chọn hộp thoại</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7" name="Đáp án đúng">
            <a:extLst>
              <a:ext uri="{FF2B5EF4-FFF2-40B4-BE49-F238E27FC236}">
                <a16:creationId xmlns:a16="http://schemas.microsoft.com/office/drawing/2014/main" id="{2FB644CA-CB55-3594-B5C2-C9F8A867CDF0}"/>
              </a:ext>
            </a:extLst>
          </p:cNvPr>
          <p:cNvSpPr/>
          <p:nvPr/>
        </p:nvSpPr>
        <p:spPr>
          <a:xfrm>
            <a:off x="514350" y="176367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cs typeface="Arial" panose="020B0604020202020204" pitchFamily="34" charset="0"/>
              </a:rPr>
              <a:t>A. Page Setup.</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17494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cs typeface="Arial" panose="020B0604020202020204" pitchFamily="34" charset="0"/>
              </a:rPr>
              <a:t>C. Font.</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4752785" y="176367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pt-BR" sz="2000" noProof="1">
                <a:solidFill>
                  <a:srgbClr val="000000"/>
                </a:solidFill>
                <a:cs typeface="Arial" panose="020B0604020202020204" pitchFamily="34" charset="0"/>
              </a:rPr>
              <a:t>B. Paragraph.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0" name="Đáp án sai 3">
            <a:extLst>
              <a:ext uri="{FF2B5EF4-FFF2-40B4-BE49-F238E27FC236}">
                <a16:creationId xmlns:a16="http://schemas.microsoft.com/office/drawing/2014/main" id="{39170EEF-8452-D761-9524-3629836006CB}"/>
              </a:ext>
            </a:extLst>
          </p:cNvPr>
          <p:cNvSpPr/>
          <p:nvPr/>
        </p:nvSpPr>
        <p:spPr>
          <a:xfrm>
            <a:off x="4752785" y="317494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Styles.</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1" name="Đáp án đúng">
            <a:extLst>
              <a:ext uri="{FF2B5EF4-FFF2-40B4-BE49-F238E27FC236}">
                <a16:creationId xmlns:a16="http://schemas.microsoft.com/office/drawing/2014/main" id="{73F5B725-A6FC-F5A2-F2A4-6047B0B0A3CC}"/>
              </a:ext>
            </a:extLst>
          </p:cNvPr>
          <p:cNvSpPr/>
          <p:nvPr/>
        </p:nvSpPr>
        <p:spPr>
          <a:xfrm>
            <a:off x="514350" y="3174945"/>
            <a:ext cx="3884812" cy="115610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Font.</a:t>
            </a: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22243815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143710"/>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3: </a:t>
            </a:r>
            <a:r>
              <a:rPr lang="vi-VN" sz="2000" b="1" noProof="1">
                <a:solidFill>
                  <a:srgbClr val="000000"/>
                </a:solidFill>
                <a:cs typeface="Arial" panose="020B0604020202020204" pitchFamily="34" charset="0"/>
              </a:rPr>
              <a:t>Tổ hợp phím nào sau đây giúp em căn chỉnh phần văn bản đang chọn ra vị trí giữa?</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7" name="Đáp án đúng">
            <a:extLst>
              <a:ext uri="{FF2B5EF4-FFF2-40B4-BE49-F238E27FC236}">
                <a16:creationId xmlns:a16="http://schemas.microsoft.com/office/drawing/2014/main" id="{2FB644CA-CB55-3594-B5C2-C9F8A867CDF0}"/>
              </a:ext>
            </a:extLst>
          </p:cNvPr>
          <p:cNvSpPr/>
          <p:nvPr/>
        </p:nvSpPr>
        <p:spPr>
          <a:xfrm>
            <a:off x="514350"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A. Ctrl + L.</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432703"/>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C. Ctrl + E.</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4752785"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B. Ctrl + R.</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0" name="Đáp án sai 3">
            <a:extLst>
              <a:ext uri="{FF2B5EF4-FFF2-40B4-BE49-F238E27FC236}">
                <a16:creationId xmlns:a16="http://schemas.microsoft.com/office/drawing/2014/main" id="{39170EEF-8452-D761-9524-3629836006CB}"/>
              </a:ext>
            </a:extLst>
          </p:cNvPr>
          <p:cNvSpPr/>
          <p:nvPr/>
        </p:nvSpPr>
        <p:spPr>
          <a:xfrm>
            <a:off x="4752785" y="3432703"/>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Ctrl + J.</a:t>
            </a: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
        <p:nvSpPr>
          <p:cNvPr id="51" name="Đáp án đúng">
            <a:extLst>
              <a:ext uri="{FF2B5EF4-FFF2-40B4-BE49-F238E27FC236}">
                <a16:creationId xmlns:a16="http://schemas.microsoft.com/office/drawing/2014/main" id="{73F5B725-A6FC-F5A2-F2A4-6047B0B0A3CC}"/>
              </a:ext>
            </a:extLst>
          </p:cNvPr>
          <p:cNvSpPr/>
          <p:nvPr/>
        </p:nvSpPr>
        <p:spPr>
          <a:xfrm>
            <a:off x="514349" y="3432703"/>
            <a:ext cx="3871669" cy="102223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2000" noProof="1">
                <a:solidFill>
                  <a:srgbClr val="000000"/>
                </a:solidFill>
                <a:cs typeface="Arial" panose="020B0604020202020204" pitchFamily="34" charset="0"/>
              </a:rPr>
              <a:t>C. Ctrl + E.</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3416768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up)">
                                      <p:cBhvr>
                                        <p:cTn id="11" dur="500"/>
                                        <p:tgtEl>
                                          <p:spTgt spid="4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up)">
                                      <p:cBhvr>
                                        <p:cTn id="14" dur="500"/>
                                        <p:tgtEl>
                                          <p:spTgt spid="4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up)">
                                      <p:cBhvr>
                                        <p:cTn id="17" dur="500"/>
                                        <p:tgtEl>
                                          <p:spTgt spid="4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up)">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7" name="Đáp án đúng">
            <a:extLst>
              <a:ext uri="{FF2B5EF4-FFF2-40B4-BE49-F238E27FC236}">
                <a16:creationId xmlns:a16="http://schemas.microsoft.com/office/drawing/2014/main" id="{2FB644CA-CB55-3594-B5C2-C9F8A867CDF0}"/>
              </a:ext>
            </a:extLst>
          </p:cNvPr>
          <p:cNvSpPr/>
          <p:nvPr/>
        </p:nvSpPr>
        <p:spPr>
          <a:xfrm>
            <a:off x="514350"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sz="2000" noProof="1">
                <a:solidFill>
                  <a:srgbClr val="000000"/>
                </a:solidFill>
                <a:cs typeface="Arial" panose="020B0604020202020204" pitchFamily="34" charset="0"/>
              </a:rPr>
              <a:t>A. vẫn là chữ đậm.</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432703"/>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2000" noProof="1">
                <a:solidFill>
                  <a:srgbClr val="000000"/>
                </a:solidFill>
                <a:cs typeface="Arial" panose="020B0604020202020204" pitchFamily="34" charset="0"/>
              </a:rPr>
              <a:t>C. chữ vừa gạch chân, vừa nghiêng.</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4752785"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pt-BR" sz="2000" noProof="1">
                <a:solidFill>
                  <a:srgbClr val="000000"/>
                </a:solidFill>
                <a:cs typeface="Arial" panose="020B0604020202020204" pitchFamily="34" charset="0"/>
              </a:rPr>
              <a:t>B. chữ không đậm.</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0" name="Đáp án sai 3">
            <a:extLst>
              <a:ext uri="{FF2B5EF4-FFF2-40B4-BE49-F238E27FC236}">
                <a16:creationId xmlns:a16="http://schemas.microsoft.com/office/drawing/2014/main" id="{39170EEF-8452-D761-9524-3629836006CB}"/>
              </a:ext>
            </a:extLst>
          </p:cNvPr>
          <p:cNvSpPr/>
          <p:nvPr/>
        </p:nvSpPr>
        <p:spPr>
          <a:xfrm>
            <a:off x="4752785" y="3432703"/>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cs typeface="Arial" panose="020B0604020202020204" pitchFamily="34" charset="0"/>
              </a:rPr>
              <a:t>D. chữ vừa đậm, vừa nghiêng.</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grpSp>
        <p:nvGrpSpPr>
          <p:cNvPr id="12" name="Group 11">
            <a:extLst>
              <a:ext uri="{FF2B5EF4-FFF2-40B4-BE49-F238E27FC236}">
                <a16:creationId xmlns:a16="http://schemas.microsoft.com/office/drawing/2014/main" id="{B2140B52-0A20-E774-0092-227D932C4720}"/>
              </a:ext>
            </a:extLst>
          </p:cNvPr>
          <p:cNvGrpSpPr/>
          <p:nvPr/>
        </p:nvGrpSpPr>
        <p:grpSpPr>
          <a:xfrm>
            <a:off x="514352" y="550718"/>
            <a:ext cx="8110102" cy="1143710"/>
            <a:chOff x="514352" y="550718"/>
            <a:chExt cx="8110102" cy="1143710"/>
          </a:xfrm>
        </p:grpSpPr>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143710"/>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a:t>
              </a:r>
              <a:r>
                <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4</a:t>
              </a: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b="1" noProof="1">
                  <a:solidFill>
                    <a:srgbClr val="000000"/>
                  </a:solidFill>
                  <a:cs typeface="Arial" panose="020B0604020202020204" pitchFamily="34" charset="0"/>
                </a:rPr>
                <a:t>Nếu em chọn phần văn bản chữ đậm và nháy nút </a:t>
              </a:r>
              <a:r>
                <a:rPr lang="en-US" sz="2000" b="1" noProof="1">
                  <a:solidFill>
                    <a:srgbClr val="000000"/>
                  </a:solidFill>
                  <a:cs typeface="Arial" panose="020B0604020202020204" pitchFamily="34" charset="0"/>
                </a:rPr>
                <a:t>     </a:t>
              </a:r>
              <a:r>
                <a:rPr lang="vi-VN" sz="2000" b="1" noProof="1">
                  <a:solidFill>
                    <a:srgbClr val="000000"/>
                  </a:solidFill>
                  <a:cs typeface="Arial" panose="020B0604020202020204" pitchFamily="34" charset="0"/>
                </a:rPr>
                <a:t> phần văn bản đó sẽ trở thành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1" name="image1.png">
              <a:extLst>
                <a:ext uri="{FF2B5EF4-FFF2-40B4-BE49-F238E27FC236}">
                  <a16:creationId xmlns:a16="http://schemas.microsoft.com/office/drawing/2014/main" id="{E4659F9E-0AAF-70A4-53C7-1E8DEE251EA5}"/>
                </a:ext>
              </a:extLst>
            </p:cNvPr>
            <p:cNvPicPr/>
            <p:nvPr/>
          </p:nvPicPr>
          <p:blipFill>
            <a:blip r:embed="rId5"/>
            <a:srcRect/>
            <a:stretch>
              <a:fillRect/>
            </a:stretch>
          </p:blipFill>
          <p:spPr>
            <a:xfrm>
              <a:off x="8025217" y="688565"/>
              <a:ext cx="458986" cy="387270"/>
            </a:xfrm>
            <a:prstGeom prst="rect">
              <a:avLst/>
            </a:prstGeom>
            <a:ln/>
          </p:spPr>
        </p:pic>
      </p:grpSp>
      <p:sp>
        <p:nvSpPr>
          <p:cNvPr id="51" name="Đáp án đúng">
            <a:extLst>
              <a:ext uri="{FF2B5EF4-FFF2-40B4-BE49-F238E27FC236}">
                <a16:creationId xmlns:a16="http://schemas.microsoft.com/office/drawing/2014/main" id="{73F5B725-A6FC-F5A2-F2A4-6047B0B0A3CC}"/>
              </a:ext>
            </a:extLst>
          </p:cNvPr>
          <p:cNvSpPr/>
          <p:nvPr/>
        </p:nvSpPr>
        <p:spPr>
          <a:xfrm>
            <a:off x="4752785" y="2006486"/>
            <a:ext cx="3871669" cy="102223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pt-BR" sz="2000" noProof="1">
                <a:solidFill>
                  <a:srgbClr val="000000"/>
                </a:solidFill>
                <a:cs typeface="Arial" panose="020B0604020202020204" pitchFamily="34" charset="0"/>
              </a:rPr>
              <a:t>B. chữ không đậm.</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403652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up)">
                                      <p:cBhvr>
                                        <p:cTn id="11" dur="500"/>
                                        <p:tgtEl>
                                          <p:spTgt spid="4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up)">
                                      <p:cBhvr>
                                        <p:cTn id="14" dur="500"/>
                                        <p:tgtEl>
                                          <p:spTgt spid="4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up)">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070264"/>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a:t>
            </a:r>
            <a:r>
              <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5</a:t>
            </a: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Để thay đổi màu chữ của một nhóm kí tự đã chọn. Em dùng lệnh nào dưới đây trên dải lệnh Home?</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5" name="Group 4">
            <a:extLst>
              <a:ext uri="{FF2B5EF4-FFF2-40B4-BE49-F238E27FC236}">
                <a16:creationId xmlns:a16="http://schemas.microsoft.com/office/drawing/2014/main" id="{FF4A145D-A8EA-1D30-3BC4-794044D7A51A}"/>
              </a:ext>
            </a:extLst>
          </p:cNvPr>
          <p:cNvGrpSpPr/>
          <p:nvPr/>
        </p:nvGrpSpPr>
        <p:grpSpPr>
          <a:xfrm>
            <a:off x="514350" y="1854847"/>
            <a:ext cx="3871669" cy="1043558"/>
            <a:chOff x="514350" y="1854847"/>
            <a:chExt cx="3871669" cy="1043558"/>
          </a:xfrm>
        </p:grpSpPr>
        <p:sp>
          <p:nvSpPr>
            <p:cNvPr id="47" name="Đáp án đúng">
              <a:extLst>
                <a:ext uri="{FF2B5EF4-FFF2-40B4-BE49-F238E27FC236}">
                  <a16:creationId xmlns:a16="http://schemas.microsoft.com/office/drawing/2014/main" id="{2FB644CA-CB55-3594-B5C2-C9F8A867CDF0}"/>
                </a:ext>
              </a:extLst>
            </p:cNvPr>
            <p:cNvSpPr/>
            <p:nvPr/>
          </p:nvSpPr>
          <p:spPr>
            <a:xfrm>
              <a:off x="514350" y="1854847"/>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A. </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4" name="image7.png">
              <a:extLst>
                <a:ext uri="{FF2B5EF4-FFF2-40B4-BE49-F238E27FC236}">
                  <a16:creationId xmlns:a16="http://schemas.microsoft.com/office/drawing/2014/main" id="{09CA41DC-EAF0-1764-0E31-E4E16456E67A}"/>
                </a:ext>
              </a:extLst>
            </p:cNvPr>
            <p:cNvPicPr/>
            <p:nvPr/>
          </p:nvPicPr>
          <p:blipFill>
            <a:blip r:embed="rId3"/>
            <a:srcRect/>
            <a:stretch>
              <a:fillRect/>
            </a:stretch>
          </p:blipFill>
          <p:spPr>
            <a:xfrm>
              <a:off x="997314" y="2224570"/>
              <a:ext cx="786516" cy="452842"/>
            </a:xfrm>
            <a:prstGeom prst="rect">
              <a:avLst/>
            </a:prstGeom>
            <a:ln/>
          </p:spPr>
        </p:pic>
      </p:grpSp>
      <p:grpSp>
        <p:nvGrpSpPr>
          <p:cNvPr id="7" name="Group 6">
            <a:extLst>
              <a:ext uri="{FF2B5EF4-FFF2-40B4-BE49-F238E27FC236}">
                <a16:creationId xmlns:a16="http://schemas.microsoft.com/office/drawing/2014/main" id="{0DFA1367-69AC-BF7D-BC33-ACB59A1E0C80}"/>
              </a:ext>
            </a:extLst>
          </p:cNvPr>
          <p:cNvGrpSpPr/>
          <p:nvPr/>
        </p:nvGrpSpPr>
        <p:grpSpPr>
          <a:xfrm>
            <a:off x="4752785" y="1854847"/>
            <a:ext cx="3871669" cy="1043558"/>
            <a:chOff x="4752785" y="1854847"/>
            <a:chExt cx="3871669" cy="1043558"/>
          </a:xfrm>
        </p:grpSpPr>
        <p:sp>
          <p:nvSpPr>
            <p:cNvPr id="49" name="Đáp án sai 2">
              <a:extLst>
                <a:ext uri="{FF2B5EF4-FFF2-40B4-BE49-F238E27FC236}">
                  <a16:creationId xmlns:a16="http://schemas.microsoft.com/office/drawing/2014/main" id="{E6A889FC-D3A7-FA7C-0DE3-0EA076B22F62}"/>
                </a:ext>
              </a:extLst>
            </p:cNvPr>
            <p:cNvSpPr/>
            <p:nvPr/>
          </p:nvSpPr>
          <p:spPr>
            <a:xfrm>
              <a:off x="4752785" y="1854847"/>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B. </a:t>
              </a:r>
            </a:p>
          </p:txBody>
        </p:sp>
        <p:pic>
          <p:nvPicPr>
            <p:cNvPr id="6" name="image12.png">
              <a:extLst>
                <a:ext uri="{FF2B5EF4-FFF2-40B4-BE49-F238E27FC236}">
                  <a16:creationId xmlns:a16="http://schemas.microsoft.com/office/drawing/2014/main" id="{3201E223-D9FB-D144-C90E-DC06A7A47C2B}"/>
                </a:ext>
              </a:extLst>
            </p:cNvPr>
            <p:cNvPicPr/>
            <p:nvPr/>
          </p:nvPicPr>
          <p:blipFill>
            <a:blip r:embed="rId4"/>
            <a:srcRect/>
            <a:stretch>
              <a:fillRect/>
            </a:stretch>
          </p:blipFill>
          <p:spPr>
            <a:xfrm>
              <a:off x="5212044" y="2224570"/>
              <a:ext cx="2506707" cy="402019"/>
            </a:xfrm>
            <a:prstGeom prst="rect">
              <a:avLst/>
            </a:prstGeom>
            <a:ln/>
          </p:spPr>
        </p:pic>
      </p:grpSp>
      <p:grpSp>
        <p:nvGrpSpPr>
          <p:cNvPr id="10" name="Group 9">
            <a:extLst>
              <a:ext uri="{FF2B5EF4-FFF2-40B4-BE49-F238E27FC236}">
                <a16:creationId xmlns:a16="http://schemas.microsoft.com/office/drawing/2014/main" id="{30ABF61B-282E-7F92-6509-9DBA78129603}"/>
              </a:ext>
            </a:extLst>
          </p:cNvPr>
          <p:cNvGrpSpPr/>
          <p:nvPr/>
        </p:nvGrpSpPr>
        <p:grpSpPr>
          <a:xfrm>
            <a:off x="514351" y="3229433"/>
            <a:ext cx="3871669" cy="1043558"/>
            <a:chOff x="514351" y="3229433"/>
            <a:chExt cx="3871669" cy="1043558"/>
          </a:xfrm>
        </p:grpSpPr>
        <p:sp>
          <p:nvSpPr>
            <p:cNvPr id="48" name="Đáp án sai 1">
              <a:extLst>
                <a:ext uri="{FF2B5EF4-FFF2-40B4-BE49-F238E27FC236}">
                  <a16:creationId xmlns:a16="http://schemas.microsoft.com/office/drawing/2014/main" id="{30828281-61AD-7A62-0775-C0E24C9C1DEB}"/>
                </a:ext>
              </a:extLst>
            </p:cNvPr>
            <p:cNvSpPr/>
            <p:nvPr/>
          </p:nvSpPr>
          <p:spPr>
            <a:xfrm>
              <a:off x="514351" y="3229433"/>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rPr>
                <a:t>C. </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image10.png">
              <a:extLst>
                <a:ext uri="{FF2B5EF4-FFF2-40B4-BE49-F238E27FC236}">
                  <a16:creationId xmlns:a16="http://schemas.microsoft.com/office/drawing/2014/main" id="{70C0FB57-81D8-CC91-D8C8-C18CFA669281}"/>
                </a:ext>
              </a:extLst>
            </p:cNvPr>
            <p:cNvPicPr/>
            <p:nvPr/>
          </p:nvPicPr>
          <p:blipFill>
            <a:blip r:embed="rId5"/>
            <a:srcRect/>
            <a:stretch>
              <a:fillRect/>
            </a:stretch>
          </p:blipFill>
          <p:spPr>
            <a:xfrm>
              <a:off x="997314" y="3642091"/>
              <a:ext cx="1300912" cy="340715"/>
            </a:xfrm>
            <a:prstGeom prst="rect">
              <a:avLst/>
            </a:prstGeom>
            <a:ln/>
          </p:spPr>
        </p:pic>
      </p:grpSp>
      <p:grpSp>
        <p:nvGrpSpPr>
          <p:cNvPr id="12" name="Group 11">
            <a:extLst>
              <a:ext uri="{FF2B5EF4-FFF2-40B4-BE49-F238E27FC236}">
                <a16:creationId xmlns:a16="http://schemas.microsoft.com/office/drawing/2014/main" id="{302C91A7-944E-AB24-AA73-369860148A90}"/>
              </a:ext>
            </a:extLst>
          </p:cNvPr>
          <p:cNvGrpSpPr/>
          <p:nvPr/>
        </p:nvGrpSpPr>
        <p:grpSpPr>
          <a:xfrm>
            <a:off x="4752785" y="3229433"/>
            <a:ext cx="3871669" cy="1043558"/>
            <a:chOff x="4752785" y="3229433"/>
            <a:chExt cx="3871669" cy="1043558"/>
          </a:xfrm>
        </p:grpSpPr>
        <p:sp>
          <p:nvSpPr>
            <p:cNvPr id="50" name="Đáp án sai 3">
              <a:extLst>
                <a:ext uri="{FF2B5EF4-FFF2-40B4-BE49-F238E27FC236}">
                  <a16:creationId xmlns:a16="http://schemas.microsoft.com/office/drawing/2014/main" id="{39170EEF-8452-D761-9524-3629836006CB}"/>
                </a:ext>
              </a:extLst>
            </p:cNvPr>
            <p:cNvSpPr/>
            <p:nvPr/>
          </p:nvSpPr>
          <p:spPr>
            <a:xfrm>
              <a:off x="4752785" y="3229433"/>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p>
          </p:txBody>
        </p:sp>
        <p:pic>
          <p:nvPicPr>
            <p:cNvPr id="11" name="image2.png">
              <a:extLst>
                <a:ext uri="{FF2B5EF4-FFF2-40B4-BE49-F238E27FC236}">
                  <a16:creationId xmlns:a16="http://schemas.microsoft.com/office/drawing/2014/main" id="{112F3160-029E-CF0D-BD2F-33DC35AA34CD}"/>
                </a:ext>
              </a:extLst>
            </p:cNvPr>
            <p:cNvPicPr/>
            <p:nvPr/>
          </p:nvPicPr>
          <p:blipFill>
            <a:blip r:embed="rId6"/>
            <a:srcRect/>
            <a:stretch>
              <a:fillRect/>
            </a:stretch>
          </p:blipFill>
          <p:spPr>
            <a:xfrm>
              <a:off x="5278947" y="3580787"/>
              <a:ext cx="470937" cy="402019"/>
            </a:xfrm>
            <a:prstGeom prst="rect">
              <a:avLst/>
            </a:prstGeom>
            <a:ln/>
          </p:spPr>
        </p:pic>
      </p:grpSp>
      <p:grpSp>
        <p:nvGrpSpPr>
          <p:cNvPr id="13" name="Group 12">
            <a:extLst>
              <a:ext uri="{FF2B5EF4-FFF2-40B4-BE49-F238E27FC236}">
                <a16:creationId xmlns:a16="http://schemas.microsoft.com/office/drawing/2014/main" id="{81CBF2AA-EC03-B912-FF4E-17A7CEBF956D}"/>
              </a:ext>
            </a:extLst>
          </p:cNvPr>
          <p:cNvGrpSpPr/>
          <p:nvPr/>
        </p:nvGrpSpPr>
        <p:grpSpPr>
          <a:xfrm>
            <a:off x="4752785" y="3211266"/>
            <a:ext cx="3871669" cy="1043558"/>
            <a:chOff x="4752785" y="3229433"/>
            <a:chExt cx="3871669" cy="1043558"/>
          </a:xfrm>
        </p:grpSpPr>
        <p:sp>
          <p:nvSpPr>
            <p:cNvPr id="14" name="Đáp án sai 3">
              <a:extLst>
                <a:ext uri="{FF2B5EF4-FFF2-40B4-BE49-F238E27FC236}">
                  <a16:creationId xmlns:a16="http://schemas.microsoft.com/office/drawing/2014/main" id="{DA68432B-BB9F-EA73-6792-E9D34689E603}"/>
                </a:ext>
              </a:extLst>
            </p:cNvPr>
            <p:cNvSpPr/>
            <p:nvPr/>
          </p:nvSpPr>
          <p:spPr>
            <a:xfrm>
              <a:off x="4752785" y="3229433"/>
              <a:ext cx="3871669" cy="1043558"/>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p>
          </p:txBody>
        </p:sp>
        <p:pic>
          <p:nvPicPr>
            <p:cNvPr id="16" name="image2.png">
              <a:extLst>
                <a:ext uri="{FF2B5EF4-FFF2-40B4-BE49-F238E27FC236}">
                  <a16:creationId xmlns:a16="http://schemas.microsoft.com/office/drawing/2014/main" id="{1CE3F082-1658-0D2F-D55B-E151B0C805EB}"/>
                </a:ext>
              </a:extLst>
            </p:cNvPr>
            <p:cNvPicPr/>
            <p:nvPr/>
          </p:nvPicPr>
          <p:blipFill>
            <a:blip r:embed="rId6"/>
            <a:srcRect/>
            <a:stretch>
              <a:fillRect/>
            </a:stretch>
          </p:blipFill>
          <p:spPr>
            <a:xfrm>
              <a:off x="5278947" y="3580787"/>
              <a:ext cx="470937" cy="402019"/>
            </a:xfrm>
            <a:prstGeom prst="rect">
              <a:avLst/>
            </a:prstGeom>
            <a:ln/>
          </p:spPr>
        </p:pic>
      </p:grpSp>
      <p:sp>
        <p:nvSpPr>
          <p:cNvPr id="15" name="Freeform 8">
            <a:hlinkClick r:id="rId7"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8"/>
            <a:stretch>
              <a:fillRect/>
            </a:stretch>
          </a:blipFill>
        </p:spPr>
      </p:sp>
    </p:spTree>
    <p:extLst>
      <p:ext uri="{BB962C8B-B14F-4D97-AF65-F5344CB8AC3E}">
        <p14:creationId xmlns:p14="http://schemas.microsoft.com/office/powerpoint/2010/main" val="20854590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2" name="Group 2"/>
          <p:cNvGrpSpPr/>
          <p:nvPr/>
        </p:nvGrpSpPr>
        <p:grpSpPr>
          <a:xfrm>
            <a:off x="200094" y="169912"/>
            <a:ext cx="3343206" cy="4803676"/>
            <a:chOff x="0" y="0"/>
            <a:chExt cx="2070557" cy="3249894"/>
          </a:xfrm>
        </p:grpSpPr>
        <p:sp>
          <p:nvSpPr>
            <p:cNvPr id="3" name="Freeform 3"/>
            <p:cNvSpPr/>
            <p:nvPr/>
          </p:nvSpPr>
          <p:spPr>
            <a:xfrm>
              <a:off x="0" y="0"/>
              <a:ext cx="2070557" cy="3249895"/>
            </a:xfrm>
            <a:custGeom>
              <a:avLst/>
              <a:gdLst/>
              <a:ahLst/>
              <a:cxnLst/>
              <a:rect l="l" t="t" r="r" b="b"/>
              <a:pathLst>
                <a:path w="2070557" h="3249895">
                  <a:moveTo>
                    <a:pt x="1946097" y="3249894"/>
                  </a:moveTo>
                  <a:lnTo>
                    <a:pt x="124460" y="3249894"/>
                  </a:lnTo>
                  <a:cubicBezTo>
                    <a:pt x="55880" y="3249894"/>
                    <a:pt x="0" y="3194015"/>
                    <a:pt x="0" y="3125434"/>
                  </a:cubicBezTo>
                  <a:lnTo>
                    <a:pt x="0" y="124460"/>
                  </a:lnTo>
                  <a:cubicBezTo>
                    <a:pt x="0" y="55880"/>
                    <a:pt x="55880" y="0"/>
                    <a:pt x="124460" y="0"/>
                  </a:cubicBezTo>
                  <a:lnTo>
                    <a:pt x="1946097" y="0"/>
                  </a:lnTo>
                  <a:cubicBezTo>
                    <a:pt x="2014677" y="0"/>
                    <a:pt x="2070557" y="55880"/>
                    <a:pt x="2070557" y="124460"/>
                  </a:cubicBezTo>
                  <a:lnTo>
                    <a:pt x="2070557" y="3125435"/>
                  </a:lnTo>
                  <a:cubicBezTo>
                    <a:pt x="2070557" y="3194015"/>
                    <a:pt x="2014677" y="3249895"/>
                    <a:pt x="1946097" y="3249895"/>
                  </a:cubicBezTo>
                  <a:close/>
                </a:path>
              </a:pathLst>
            </a:custGeom>
            <a:solidFill>
              <a:srgbClr val="FF6F28"/>
            </a:solidFill>
          </p:spPr>
        </p:sp>
      </p:grpSp>
      <p:grpSp>
        <p:nvGrpSpPr>
          <p:cNvPr id="4" name="Group 4"/>
          <p:cNvGrpSpPr/>
          <p:nvPr/>
        </p:nvGrpSpPr>
        <p:grpSpPr>
          <a:xfrm>
            <a:off x="3695700" y="169912"/>
            <a:ext cx="5333156" cy="4803676"/>
            <a:chOff x="0" y="0"/>
            <a:chExt cx="3718711" cy="3249894"/>
          </a:xfrm>
        </p:grpSpPr>
        <p:sp>
          <p:nvSpPr>
            <p:cNvPr id="5" name="Freeform 5"/>
            <p:cNvSpPr/>
            <p:nvPr/>
          </p:nvSpPr>
          <p:spPr>
            <a:xfrm>
              <a:off x="0" y="0"/>
              <a:ext cx="3718711" cy="3249895"/>
            </a:xfrm>
            <a:custGeom>
              <a:avLst/>
              <a:gdLst/>
              <a:ahLst/>
              <a:cxnLst/>
              <a:rect l="l" t="t" r="r" b="b"/>
              <a:pathLst>
                <a:path w="3718711" h="3249895">
                  <a:moveTo>
                    <a:pt x="3594251" y="3249894"/>
                  </a:moveTo>
                  <a:lnTo>
                    <a:pt x="124460" y="3249894"/>
                  </a:lnTo>
                  <a:cubicBezTo>
                    <a:pt x="55880" y="3249894"/>
                    <a:pt x="0" y="3194015"/>
                    <a:pt x="0" y="3125434"/>
                  </a:cubicBezTo>
                  <a:lnTo>
                    <a:pt x="0" y="124460"/>
                  </a:lnTo>
                  <a:cubicBezTo>
                    <a:pt x="0" y="55880"/>
                    <a:pt x="55880" y="0"/>
                    <a:pt x="124460" y="0"/>
                  </a:cubicBezTo>
                  <a:lnTo>
                    <a:pt x="3594251" y="0"/>
                  </a:lnTo>
                  <a:cubicBezTo>
                    <a:pt x="3662831" y="0"/>
                    <a:pt x="3718711" y="55880"/>
                    <a:pt x="3718711" y="124460"/>
                  </a:cubicBezTo>
                  <a:lnTo>
                    <a:pt x="3718711" y="3125435"/>
                  </a:lnTo>
                  <a:cubicBezTo>
                    <a:pt x="3718711" y="3194015"/>
                    <a:pt x="3662831" y="3249895"/>
                    <a:pt x="3594251" y="3249895"/>
                  </a:cubicBezTo>
                  <a:close/>
                </a:path>
              </a:pathLst>
            </a:custGeom>
            <a:solidFill>
              <a:srgbClr val="FFFFFF"/>
            </a:solidFill>
          </p:spPr>
        </p:sp>
      </p:grpSp>
      <p:sp>
        <p:nvSpPr>
          <p:cNvPr id="36" name="TextBox 5">
            <a:extLst>
              <a:ext uri="{FF2B5EF4-FFF2-40B4-BE49-F238E27FC236}">
                <a16:creationId xmlns:a16="http://schemas.microsoft.com/office/drawing/2014/main" id="{A9223873-076A-1C01-1805-EB0FC9FB73F7}"/>
              </a:ext>
            </a:extLst>
          </p:cNvPr>
          <p:cNvSpPr txBox="1"/>
          <p:nvPr/>
        </p:nvSpPr>
        <p:spPr>
          <a:xfrm>
            <a:off x="451844" y="2571751"/>
            <a:ext cx="283970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AFAFA"/>
                </a:solidFill>
                <a:effectLst/>
                <a:uLnTx/>
                <a:uFillTx/>
                <a:latin typeface="Arial" panose="020B0604020202020204" pitchFamily="34" charset="0"/>
                <a:cs typeface="Arial" panose="020B0604020202020204" pitchFamily="34" charset="0"/>
                <a:sym typeface="Arial"/>
              </a:rPr>
              <a:t>TRÒ CHƠI KẾT THÚC!</a:t>
            </a:r>
            <a:endParaRPr kumimoji="0" lang="en-US" sz="3600" b="1" i="0" u="none" strike="noStrike" kern="0" cap="none" spc="0" normalizeH="0" baseline="0" noProof="0" dirty="0">
              <a:ln>
                <a:noFill/>
              </a:ln>
              <a:solidFill>
                <a:srgbClr val="FAFAFA"/>
              </a:solidFill>
              <a:effectLst/>
              <a:uLnTx/>
              <a:uFillTx/>
              <a:latin typeface="Arial" panose="020B0604020202020204" pitchFamily="34" charset="0"/>
              <a:cs typeface="Arial" panose="020B0604020202020204" pitchFamily="34" charset="0"/>
              <a:sym typeface="Arial"/>
            </a:endParaRPr>
          </a:p>
        </p:txBody>
      </p:sp>
      <p:sp>
        <p:nvSpPr>
          <p:cNvPr id="38" name="Freeform 16">
            <a:extLst>
              <a:ext uri="{FF2B5EF4-FFF2-40B4-BE49-F238E27FC236}">
                <a16:creationId xmlns:a16="http://schemas.microsoft.com/office/drawing/2014/main" id="{AC970F79-A8D6-6E20-7460-6EB9CF89CF6E}"/>
              </a:ext>
            </a:extLst>
          </p:cNvPr>
          <p:cNvSpPr/>
          <p:nvPr/>
        </p:nvSpPr>
        <p:spPr>
          <a:xfrm>
            <a:off x="381000" y="323850"/>
            <a:ext cx="1277684" cy="2895600"/>
          </a:xfrm>
          <a:custGeom>
            <a:avLst/>
            <a:gdLst/>
            <a:ahLst/>
            <a:cxnLst/>
            <a:rect l="l" t="t" r="r" b="b"/>
            <a:pathLst>
              <a:path w="1815656" h="4114800">
                <a:moveTo>
                  <a:pt x="0" y="0"/>
                </a:moveTo>
                <a:lnTo>
                  <a:pt x="1815655" y="0"/>
                </a:lnTo>
                <a:lnTo>
                  <a:pt x="1815655" y="4114800"/>
                </a:lnTo>
                <a:lnTo>
                  <a:pt x="0" y="4114800"/>
                </a:lnTo>
                <a:lnTo>
                  <a:pt x="0" y="0"/>
                </a:lnTo>
                <a:close/>
              </a:path>
            </a:pathLst>
          </a:custGeom>
          <a: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sp>
      <p:pic>
        <p:nvPicPr>
          <p:cNvPr id="1026" name="Picture 2" descr="https://png.pngtree.com/png-clipart/20231021/original/pngtree-watercolor-orange-tree-png-image_13394408.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1"/>
          <a:stretch/>
        </p:blipFill>
        <p:spPr bwMode="auto">
          <a:xfrm>
            <a:off x="3904303" y="129032"/>
            <a:ext cx="4915948" cy="483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9708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6">
                                            <p:txEl>
                                              <p:pRg st="0" end="0"/>
                                            </p:txEl>
                                          </p:spTgt>
                                        </p:tgtEl>
                                      </p:cBhvr>
                                    </p:animEffect>
                                    <p:animScale>
                                      <p:cBhvr>
                                        <p:cTn id="7" dur="250" autoRev="1" fill="hold"/>
                                        <p:tgtEl>
                                          <p:spTgt spid="3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3"/>
          <p:cNvGrpSpPr/>
          <p:nvPr/>
        </p:nvGrpSpPr>
        <p:grpSpPr>
          <a:xfrm>
            <a:off x="1153738" y="3187875"/>
            <a:ext cx="1001625" cy="912475"/>
            <a:chOff x="-2531275" y="2648900"/>
            <a:chExt cx="1001625" cy="912475"/>
          </a:xfrm>
        </p:grpSpPr>
        <p:sp>
          <p:nvSpPr>
            <p:cNvPr id="1148" name="Google Shape;1148;p43"/>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43"/>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43"/>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43"/>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43"/>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43"/>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43"/>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43"/>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43"/>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43"/>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43"/>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43"/>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43"/>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43"/>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43"/>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43"/>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43"/>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43"/>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43"/>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43"/>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43"/>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43"/>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43"/>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43"/>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43"/>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43"/>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43"/>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43"/>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43"/>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43"/>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8" name="Google Shape;1178;p43"/>
          <p:cNvGrpSpPr/>
          <p:nvPr/>
        </p:nvGrpSpPr>
        <p:grpSpPr>
          <a:xfrm>
            <a:off x="6995275" y="637988"/>
            <a:ext cx="929550" cy="926875"/>
            <a:chOff x="-1161475" y="1429950"/>
            <a:chExt cx="929550" cy="926875"/>
          </a:xfrm>
        </p:grpSpPr>
        <p:sp>
          <p:nvSpPr>
            <p:cNvPr id="1179" name="Google Shape;1179;p43"/>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43"/>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43"/>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43"/>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43"/>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43"/>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43"/>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43"/>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43"/>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43"/>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43"/>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43"/>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43"/>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43"/>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43"/>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43"/>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43"/>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43"/>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43"/>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43"/>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43"/>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7" name="Google Shape;1207;p43"/>
          <p:cNvSpPr/>
          <p:nvPr/>
        </p:nvSpPr>
        <p:spPr>
          <a:xfrm>
            <a:off x="6594900" y="427755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794350" y="719863"/>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11" name="Google Shape;1211;p43"/>
          <p:cNvGrpSpPr/>
          <p:nvPr/>
        </p:nvGrpSpPr>
        <p:grpSpPr>
          <a:xfrm rot="2228901">
            <a:off x="1551952" y="581231"/>
            <a:ext cx="487591" cy="802526"/>
            <a:chOff x="3503700" y="2695100"/>
            <a:chExt cx="487575" cy="802500"/>
          </a:xfrm>
        </p:grpSpPr>
        <p:sp>
          <p:nvSpPr>
            <p:cNvPr id="1212" name="Google Shape;1212;p43"/>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8" name="Google Shape;1228;p43"/>
          <p:cNvGrpSpPr/>
          <p:nvPr/>
        </p:nvGrpSpPr>
        <p:grpSpPr>
          <a:xfrm>
            <a:off x="7515900" y="1881013"/>
            <a:ext cx="705475" cy="683525"/>
            <a:chOff x="3332550" y="1745600"/>
            <a:chExt cx="705475" cy="683525"/>
          </a:xfrm>
        </p:grpSpPr>
        <p:sp>
          <p:nvSpPr>
            <p:cNvPr id="1229"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39" name="Google Shape;1239;p43"/>
          <p:cNvSpPr/>
          <p:nvPr/>
        </p:nvSpPr>
        <p:spPr>
          <a:xfrm>
            <a:off x="932500" y="1782500"/>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0" name="Google Shape;1240;p43"/>
          <p:cNvGrpSpPr/>
          <p:nvPr/>
        </p:nvGrpSpPr>
        <p:grpSpPr>
          <a:xfrm rot="3078532">
            <a:off x="2174645" y="4114069"/>
            <a:ext cx="322389" cy="400061"/>
            <a:chOff x="6322500" y="3044550"/>
            <a:chExt cx="322400" cy="400075"/>
          </a:xfrm>
        </p:grpSpPr>
        <p:sp>
          <p:nvSpPr>
            <p:cNvPr id="1241" name="Google Shape;1241;p43"/>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43"/>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43"/>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43"/>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5" name="Google Shape;1245;p43"/>
          <p:cNvGrpSpPr/>
          <p:nvPr/>
        </p:nvGrpSpPr>
        <p:grpSpPr>
          <a:xfrm>
            <a:off x="6217876" y="567538"/>
            <a:ext cx="571825" cy="533425"/>
            <a:chOff x="1286750" y="901125"/>
            <a:chExt cx="571825" cy="533425"/>
          </a:xfrm>
        </p:grpSpPr>
        <p:sp>
          <p:nvSpPr>
            <p:cNvPr id="1246" name="Google Shape;1246;p43"/>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43"/>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43"/>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43"/>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43"/>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1" name="Google Shape;1251;p43"/>
          <p:cNvSpPr/>
          <p:nvPr/>
        </p:nvSpPr>
        <p:spPr>
          <a:xfrm>
            <a:off x="615800" y="356103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Oval 3"/>
          <p:cNvSpPr/>
          <p:nvPr/>
        </p:nvSpPr>
        <p:spPr>
          <a:xfrm>
            <a:off x="2760224" y="1609782"/>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18" name="TextBox 117"/>
          <p:cNvSpPr txBox="1"/>
          <p:nvPr/>
        </p:nvSpPr>
        <p:spPr>
          <a:xfrm>
            <a:off x="2760225" y="2369832"/>
            <a:ext cx="36342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LUYỆN TẬP</a:t>
            </a:r>
          </a:p>
        </p:txBody>
      </p:sp>
    </p:spTree>
    <p:extLst>
      <p:ext uri="{BB962C8B-B14F-4D97-AF65-F5344CB8AC3E}">
        <p14:creationId xmlns:p14="http://schemas.microsoft.com/office/powerpoint/2010/main" val="942432441"/>
      </p:ext>
    </p:extLst>
  </p:cSld>
  <p:clrMapOvr>
    <a:masterClrMapping/>
  </p:clrMapOvr>
  <p:transition spd="med">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22D93E5E-E3AA-7AAB-1B95-42E38E074446}"/>
              </a:ext>
            </a:extLst>
          </p:cNvPr>
          <p:cNvSpPr txBox="1"/>
          <p:nvPr/>
        </p:nvSpPr>
        <p:spPr>
          <a:xfrm>
            <a:off x="237670" y="191569"/>
            <a:ext cx="8668657" cy="1881990"/>
          </a:xfrm>
          <a:prstGeom prst="rect">
            <a:avLst/>
          </a:prstGeom>
          <a:noFill/>
        </p:spPr>
        <p:txBody>
          <a:bodyPr wrap="square" rtlCol="0">
            <a:spAutoFit/>
          </a:bodyPr>
          <a:lstStyle/>
          <a:p>
            <a:pPr algn="just">
              <a:lnSpc>
                <a:spcPct val="150000"/>
              </a:lnSpc>
            </a:pPr>
            <a:r>
              <a:rPr lang="en-US" sz="2000" b="1" i="1">
                <a:solidFill>
                  <a:srgbClr val="C00000"/>
                </a:solidFill>
              </a:rPr>
              <a:t>Bài luyện tập 1. </a:t>
            </a:r>
            <a:r>
              <a:rPr lang="vi-VN" sz="2000"/>
              <a:t>Trong các thao tác dưới đây, chọn một số thao tác và sắp xếp theo thứ tự để thực hiện mỗi việc sau: thay đổi màu chữ, thay đổi kiểu chữ, thay đổi cỡ chữ, thay đổi cỡ chữ.</a:t>
            </a:r>
          </a:p>
          <a:p>
            <a:pPr algn="just">
              <a:lnSpc>
                <a:spcPct val="150000"/>
              </a:lnSpc>
            </a:pPr>
            <a:r>
              <a:rPr lang="vi-VN" sz="2000" i="1">
                <a:solidFill>
                  <a:srgbClr val="0070C0"/>
                </a:solidFill>
              </a:rPr>
              <a:t>Lưu ý: Mỗi thao tác có thể sử dụng nhiều lần.</a:t>
            </a:r>
          </a:p>
        </p:txBody>
      </p:sp>
      <p:sp>
        <p:nvSpPr>
          <p:cNvPr id="20" name="TextBox 19">
            <a:extLst>
              <a:ext uri="{FF2B5EF4-FFF2-40B4-BE49-F238E27FC236}">
                <a16:creationId xmlns:a16="http://schemas.microsoft.com/office/drawing/2014/main" id="{33F2F9ED-9094-6B52-E0D4-CB53AFBFB0CF}"/>
              </a:ext>
            </a:extLst>
          </p:cNvPr>
          <p:cNvSpPr txBox="1"/>
          <p:nvPr/>
        </p:nvSpPr>
        <p:spPr>
          <a:xfrm>
            <a:off x="355600" y="2073559"/>
            <a:ext cx="2706914" cy="2805320"/>
          </a:xfrm>
          <a:prstGeom prst="rect">
            <a:avLst/>
          </a:prstGeom>
          <a:noFill/>
        </p:spPr>
        <p:txBody>
          <a:bodyPr wrap="square">
            <a:spAutoFit/>
          </a:bodyPr>
          <a:lstStyle/>
          <a:p>
            <a:pPr>
              <a:lnSpc>
                <a:spcPct val="150000"/>
              </a:lnSpc>
            </a:pPr>
            <a:r>
              <a:rPr lang="en-US" sz="2000"/>
              <a:t>a) Chọn kiểu chữ.</a:t>
            </a:r>
          </a:p>
          <a:p>
            <a:pPr>
              <a:lnSpc>
                <a:spcPct val="150000"/>
              </a:lnSpc>
            </a:pPr>
            <a:r>
              <a:rPr lang="en-US" sz="2000"/>
              <a:t>b) Chọn thẻ Home.</a:t>
            </a:r>
          </a:p>
          <a:p>
            <a:pPr>
              <a:lnSpc>
                <a:spcPct val="150000"/>
              </a:lnSpc>
            </a:pPr>
            <a:r>
              <a:rPr lang="en-US" sz="2000"/>
              <a:t>c) Chọn cỡ chữ.</a:t>
            </a:r>
          </a:p>
          <a:p>
            <a:pPr>
              <a:lnSpc>
                <a:spcPct val="150000"/>
              </a:lnSpc>
            </a:pPr>
            <a:r>
              <a:rPr lang="en-US" sz="2000"/>
              <a:t>d) Chọn văn bản.</a:t>
            </a:r>
          </a:p>
          <a:p>
            <a:pPr>
              <a:lnSpc>
                <a:spcPct val="150000"/>
              </a:lnSpc>
            </a:pPr>
            <a:r>
              <a:rPr lang="en-US" sz="2000"/>
              <a:t>e) Chọn màu chữ.</a:t>
            </a:r>
          </a:p>
          <a:p>
            <a:pPr>
              <a:lnSpc>
                <a:spcPct val="150000"/>
              </a:lnSpc>
            </a:pPr>
            <a:r>
              <a:rPr lang="en-US" sz="2000"/>
              <a:t>g) Chọn phông chữ.</a:t>
            </a:r>
          </a:p>
        </p:txBody>
      </p:sp>
      <p:sp>
        <p:nvSpPr>
          <p:cNvPr id="21" name="Freeform 2">
            <a:extLst>
              <a:ext uri="{FF2B5EF4-FFF2-40B4-BE49-F238E27FC236}">
                <a16:creationId xmlns:a16="http://schemas.microsoft.com/office/drawing/2014/main" id="{8DD3DEEF-5A49-A002-820F-EA685EA086DE}"/>
              </a:ext>
            </a:extLst>
          </p:cNvPr>
          <p:cNvSpPr/>
          <p:nvPr/>
        </p:nvSpPr>
        <p:spPr>
          <a:xfrm>
            <a:off x="4548219" y="3026791"/>
            <a:ext cx="4572196" cy="1880315"/>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2"/>
            <a:stretch>
              <a:fillRect/>
            </a:stretch>
          </a:blipFill>
        </p:spPr>
      </p:sp>
      <p:grpSp>
        <p:nvGrpSpPr>
          <p:cNvPr id="22" name="Google Shape;1742;p48">
            <a:extLst>
              <a:ext uri="{FF2B5EF4-FFF2-40B4-BE49-F238E27FC236}">
                <a16:creationId xmlns:a16="http://schemas.microsoft.com/office/drawing/2014/main" id="{E93A612A-D0B9-A442-9FD8-9C2D343C5839}"/>
              </a:ext>
            </a:extLst>
          </p:cNvPr>
          <p:cNvGrpSpPr/>
          <p:nvPr/>
        </p:nvGrpSpPr>
        <p:grpSpPr>
          <a:xfrm>
            <a:off x="3180444" y="4076922"/>
            <a:ext cx="1023675" cy="986750"/>
            <a:chOff x="2087750" y="3096950"/>
            <a:chExt cx="1023675" cy="986750"/>
          </a:xfrm>
        </p:grpSpPr>
        <p:sp>
          <p:nvSpPr>
            <p:cNvPr id="23" name="Google Shape;1743;p48">
              <a:extLst>
                <a:ext uri="{FF2B5EF4-FFF2-40B4-BE49-F238E27FC236}">
                  <a16:creationId xmlns:a16="http://schemas.microsoft.com/office/drawing/2014/main" id="{621A1251-584A-5876-4210-45DBEF55BB7C}"/>
                </a:ext>
              </a:extLst>
            </p:cNvPr>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44;p48">
              <a:extLst>
                <a:ext uri="{FF2B5EF4-FFF2-40B4-BE49-F238E27FC236}">
                  <a16:creationId xmlns:a16="http://schemas.microsoft.com/office/drawing/2014/main" id="{C77AF896-EA86-1972-EE50-B499CE48EEAB}"/>
                </a:ext>
              </a:extLst>
            </p:cNvPr>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45;p48">
              <a:extLst>
                <a:ext uri="{FF2B5EF4-FFF2-40B4-BE49-F238E27FC236}">
                  <a16:creationId xmlns:a16="http://schemas.microsoft.com/office/drawing/2014/main" id="{D5BD6A40-A5F5-1D46-F6BB-7ADD3EA5EC88}"/>
                </a:ext>
              </a:extLst>
            </p:cNvPr>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6;p48">
              <a:extLst>
                <a:ext uri="{FF2B5EF4-FFF2-40B4-BE49-F238E27FC236}">
                  <a16:creationId xmlns:a16="http://schemas.microsoft.com/office/drawing/2014/main" id="{5D85212F-AC71-BAC4-9748-FAEAAFFEFE62}"/>
                </a:ext>
              </a:extLst>
            </p:cNvPr>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7;p48">
              <a:extLst>
                <a:ext uri="{FF2B5EF4-FFF2-40B4-BE49-F238E27FC236}">
                  <a16:creationId xmlns:a16="http://schemas.microsoft.com/office/drawing/2014/main" id="{D94708AB-0C97-CE4E-2743-C65C40831851}"/>
                </a:ext>
              </a:extLst>
            </p:cNvPr>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48;p48">
              <a:extLst>
                <a:ext uri="{FF2B5EF4-FFF2-40B4-BE49-F238E27FC236}">
                  <a16:creationId xmlns:a16="http://schemas.microsoft.com/office/drawing/2014/main" id="{962A01F5-F427-4677-D429-CF26E68387E3}"/>
                </a:ext>
              </a:extLst>
            </p:cNvPr>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49;p48">
              <a:extLst>
                <a:ext uri="{FF2B5EF4-FFF2-40B4-BE49-F238E27FC236}">
                  <a16:creationId xmlns:a16="http://schemas.microsoft.com/office/drawing/2014/main" id="{82EF5EA1-5452-2EC3-3AA8-D5BAC0F05B9E}"/>
                </a:ext>
              </a:extLst>
            </p:cNvPr>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50;p48">
              <a:extLst>
                <a:ext uri="{FF2B5EF4-FFF2-40B4-BE49-F238E27FC236}">
                  <a16:creationId xmlns:a16="http://schemas.microsoft.com/office/drawing/2014/main" id="{D6C8DCAA-EFC5-A655-1E01-C5CCC8FBF1AA}"/>
                </a:ext>
              </a:extLst>
            </p:cNvPr>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51;p48">
              <a:extLst>
                <a:ext uri="{FF2B5EF4-FFF2-40B4-BE49-F238E27FC236}">
                  <a16:creationId xmlns:a16="http://schemas.microsoft.com/office/drawing/2014/main" id="{EC993F65-C3FF-8657-AB1E-06E8019BA759}"/>
                </a:ext>
              </a:extLst>
            </p:cNvPr>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52;p48">
              <a:extLst>
                <a:ext uri="{FF2B5EF4-FFF2-40B4-BE49-F238E27FC236}">
                  <a16:creationId xmlns:a16="http://schemas.microsoft.com/office/drawing/2014/main" id="{C3EA52B7-76B5-0B13-B951-59875D0548DC}"/>
                </a:ext>
              </a:extLst>
            </p:cNvPr>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3;p48">
              <a:extLst>
                <a:ext uri="{FF2B5EF4-FFF2-40B4-BE49-F238E27FC236}">
                  <a16:creationId xmlns:a16="http://schemas.microsoft.com/office/drawing/2014/main" id="{EF86D450-EFDC-2A1E-1398-DB66E4159498}"/>
                </a:ext>
              </a:extLst>
            </p:cNvPr>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54;p48">
              <a:extLst>
                <a:ext uri="{FF2B5EF4-FFF2-40B4-BE49-F238E27FC236}">
                  <a16:creationId xmlns:a16="http://schemas.microsoft.com/office/drawing/2014/main" id="{FE545DB7-3EE0-6818-8C50-BF2ADEFA270D}"/>
                </a:ext>
              </a:extLst>
            </p:cNvPr>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5;p48">
              <a:extLst>
                <a:ext uri="{FF2B5EF4-FFF2-40B4-BE49-F238E27FC236}">
                  <a16:creationId xmlns:a16="http://schemas.microsoft.com/office/drawing/2014/main" id="{8F2A56BC-5286-1AEE-1E30-16E62A9AB070}"/>
                </a:ext>
              </a:extLst>
            </p:cNvPr>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6;p48">
              <a:extLst>
                <a:ext uri="{FF2B5EF4-FFF2-40B4-BE49-F238E27FC236}">
                  <a16:creationId xmlns:a16="http://schemas.microsoft.com/office/drawing/2014/main" id="{C085E0A5-DE12-8203-C826-0B17788E6203}"/>
                </a:ext>
              </a:extLst>
            </p:cNvPr>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7;p48">
              <a:extLst>
                <a:ext uri="{FF2B5EF4-FFF2-40B4-BE49-F238E27FC236}">
                  <a16:creationId xmlns:a16="http://schemas.microsoft.com/office/drawing/2014/main" id="{4EB4F4E4-D3CE-F83F-F0F2-8AD3F09F23D4}"/>
                </a:ext>
              </a:extLst>
            </p:cNvPr>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8;p48">
              <a:extLst>
                <a:ext uri="{FF2B5EF4-FFF2-40B4-BE49-F238E27FC236}">
                  <a16:creationId xmlns:a16="http://schemas.microsoft.com/office/drawing/2014/main" id="{3EB9E768-261E-736D-281F-D5AA8F8EB3E0}"/>
                </a:ext>
              </a:extLst>
            </p:cNvPr>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9;p48">
              <a:extLst>
                <a:ext uri="{FF2B5EF4-FFF2-40B4-BE49-F238E27FC236}">
                  <a16:creationId xmlns:a16="http://schemas.microsoft.com/office/drawing/2014/main" id="{293C0D0B-D55F-3248-2FE8-78AA3FD00F90}"/>
                </a:ext>
              </a:extLst>
            </p:cNvPr>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60;p48">
              <a:extLst>
                <a:ext uri="{FF2B5EF4-FFF2-40B4-BE49-F238E27FC236}">
                  <a16:creationId xmlns:a16="http://schemas.microsoft.com/office/drawing/2014/main" id="{BC208484-B43C-280C-1B6D-28D2EC508081}"/>
                </a:ext>
              </a:extLst>
            </p:cNvPr>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61;p48">
              <a:extLst>
                <a:ext uri="{FF2B5EF4-FFF2-40B4-BE49-F238E27FC236}">
                  <a16:creationId xmlns:a16="http://schemas.microsoft.com/office/drawing/2014/main" id="{8CEA5003-E30B-E0BB-AA77-C8CD609FD48C}"/>
                </a:ext>
              </a:extLst>
            </p:cNvPr>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62;p48">
              <a:extLst>
                <a:ext uri="{FF2B5EF4-FFF2-40B4-BE49-F238E27FC236}">
                  <a16:creationId xmlns:a16="http://schemas.microsoft.com/office/drawing/2014/main" id="{64DEADE4-F9BD-5533-5911-57D945414843}"/>
                </a:ext>
              </a:extLst>
            </p:cNvPr>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63;p48">
              <a:extLst>
                <a:ext uri="{FF2B5EF4-FFF2-40B4-BE49-F238E27FC236}">
                  <a16:creationId xmlns:a16="http://schemas.microsoft.com/office/drawing/2014/main" id="{E88EB6D0-4897-A344-6C59-56BDB70B4B14}"/>
                </a:ext>
              </a:extLst>
            </p:cNvPr>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64;p48">
              <a:extLst>
                <a:ext uri="{FF2B5EF4-FFF2-40B4-BE49-F238E27FC236}">
                  <a16:creationId xmlns:a16="http://schemas.microsoft.com/office/drawing/2014/main" id="{095C2A55-706A-B7ED-CE6C-49986D544D64}"/>
                </a:ext>
              </a:extLst>
            </p:cNvPr>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5;p48">
              <a:extLst>
                <a:ext uri="{FF2B5EF4-FFF2-40B4-BE49-F238E27FC236}">
                  <a16:creationId xmlns:a16="http://schemas.microsoft.com/office/drawing/2014/main" id="{3CA5B7A0-4CBE-EF23-0107-8C56F0630934}"/>
                </a:ext>
              </a:extLst>
            </p:cNvPr>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6;p48">
              <a:extLst>
                <a:ext uri="{FF2B5EF4-FFF2-40B4-BE49-F238E27FC236}">
                  <a16:creationId xmlns:a16="http://schemas.microsoft.com/office/drawing/2014/main" id="{5F365814-840E-1DE9-9D52-61CD714DA7F4}"/>
                </a:ext>
              </a:extLst>
            </p:cNvPr>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7;p48">
              <a:extLst>
                <a:ext uri="{FF2B5EF4-FFF2-40B4-BE49-F238E27FC236}">
                  <a16:creationId xmlns:a16="http://schemas.microsoft.com/office/drawing/2014/main" id="{ADAC51C4-6C5F-AC28-0641-6CA0AC6C1CC2}"/>
                </a:ext>
              </a:extLst>
            </p:cNvPr>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497795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E5ECC303-A430-A2F4-E353-3F8DD0E857C8}"/>
              </a:ext>
            </a:extLst>
          </p:cNvPr>
          <p:cNvSpPr/>
          <p:nvPr/>
        </p:nvSpPr>
        <p:spPr>
          <a:xfrm>
            <a:off x="326572" y="537032"/>
            <a:ext cx="2452914" cy="899884"/>
          </a:xfrm>
          <a:prstGeom prst="roundRect">
            <a:avLst>
              <a:gd name="adj" fmla="val 13500"/>
            </a:avLst>
          </a:prstGeom>
          <a:solidFill>
            <a:schemeClr val="bg2">
              <a:lumMod val="20000"/>
              <a:lumOff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Thay đổi màu chữ </a:t>
            </a:r>
          </a:p>
        </p:txBody>
      </p:sp>
      <p:grpSp>
        <p:nvGrpSpPr>
          <p:cNvPr id="6" name="Group 5">
            <a:extLst>
              <a:ext uri="{FF2B5EF4-FFF2-40B4-BE49-F238E27FC236}">
                <a16:creationId xmlns:a16="http://schemas.microsoft.com/office/drawing/2014/main" id="{13E65E2D-102B-37F1-FE4F-96EA6383118F}"/>
              </a:ext>
            </a:extLst>
          </p:cNvPr>
          <p:cNvGrpSpPr/>
          <p:nvPr/>
        </p:nvGrpSpPr>
        <p:grpSpPr>
          <a:xfrm>
            <a:off x="2913741" y="276809"/>
            <a:ext cx="3331029" cy="1420325"/>
            <a:chOff x="2884713" y="305837"/>
            <a:chExt cx="3331029" cy="1420325"/>
          </a:xfrm>
        </p:grpSpPr>
        <p:sp>
          <p:nvSpPr>
            <p:cNvPr id="4" name="TextBox 3">
              <a:extLst>
                <a:ext uri="{FF2B5EF4-FFF2-40B4-BE49-F238E27FC236}">
                  <a16:creationId xmlns:a16="http://schemas.microsoft.com/office/drawing/2014/main" id="{56886B15-6D33-BE05-0209-060D990460AE}"/>
                </a:ext>
              </a:extLst>
            </p:cNvPr>
            <p:cNvSpPr txBox="1"/>
            <p:nvPr/>
          </p:nvSpPr>
          <p:spPr>
            <a:xfrm>
              <a:off x="3116942" y="305837"/>
              <a:ext cx="3098800" cy="1420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d) Chọn văn bản.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Chọn thẻ Home.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e) Chọn màu chữ.</a:t>
              </a:r>
            </a:p>
          </p:txBody>
        </p:sp>
        <p:sp>
          <p:nvSpPr>
            <p:cNvPr id="5" name="Left Brace 4">
              <a:extLst>
                <a:ext uri="{FF2B5EF4-FFF2-40B4-BE49-F238E27FC236}">
                  <a16:creationId xmlns:a16="http://schemas.microsoft.com/office/drawing/2014/main" id="{574A99D9-F421-6142-280B-0F27D44CF3A8}"/>
                </a:ext>
              </a:extLst>
            </p:cNvPr>
            <p:cNvSpPr/>
            <p:nvPr/>
          </p:nvSpPr>
          <p:spPr>
            <a:xfrm>
              <a:off x="2884713" y="348343"/>
              <a:ext cx="232229" cy="1335315"/>
            </a:xfrm>
            <a:prstGeom prst="leftBrace">
              <a:avLst>
                <a:gd name="adj1" fmla="val 5944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Rectangle: Rounded Corners 6">
            <a:extLst>
              <a:ext uri="{FF2B5EF4-FFF2-40B4-BE49-F238E27FC236}">
                <a16:creationId xmlns:a16="http://schemas.microsoft.com/office/drawing/2014/main" id="{1292D115-ADFE-6B26-4173-EFC1CBE8C74D}"/>
              </a:ext>
            </a:extLst>
          </p:cNvPr>
          <p:cNvSpPr/>
          <p:nvPr/>
        </p:nvSpPr>
        <p:spPr>
          <a:xfrm>
            <a:off x="326572" y="2106372"/>
            <a:ext cx="2452914" cy="899884"/>
          </a:xfrm>
          <a:prstGeom prst="roundRect">
            <a:avLst>
              <a:gd name="adj" fmla="val 13500"/>
            </a:avLst>
          </a:prstGeom>
          <a:solidFill>
            <a:schemeClr val="accent2">
              <a:lumMod val="20000"/>
              <a:lumOff val="80000"/>
            </a:schemeClr>
          </a:solid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Thay đổi kiểu chữ </a:t>
            </a:r>
          </a:p>
        </p:txBody>
      </p:sp>
      <p:grpSp>
        <p:nvGrpSpPr>
          <p:cNvPr id="8" name="Group 7">
            <a:extLst>
              <a:ext uri="{FF2B5EF4-FFF2-40B4-BE49-F238E27FC236}">
                <a16:creationId xmlns:a16="http://schemas.microsoft.com/office/drawing/2014/main" id="{218730C0-921B-1DE0-B085-F40A09264C91}"/>
              </a:ext>
            </a:extLst>
          </p:cNvPr>
          <p:cNvGrpSpPr/>
          <p:nvPr/>
        </p:nvGrpSpPr>
        <p:grpSpPr>
          <a:xfrm>
            <a:off x="6070597" y="1457807"/>
            <a:ext cx="3251200" cy="1652988"/>
            <a:chOff x="2452912" y="37654"/>
            <a:chExt cx="3251200" cy="1652988"/>
          </a:xfrm>
        </p:grpSpPr>
        <p:sp>
          <p:nvSpPr>
            <p:cNvPr id="9" name="TextBox 8">
              <a:extLst>
                <a:ext uri="{FF2B5EF4-FFF2-40B4-BE49-F238E27FC236}">
                  <a16:creationId xmlns:a16="http://schemas.microsoft.com/office/drawing/2014/main" id="{35712E69-52CC-A063-5320-9EC2F3EEF499}"/>
                </a:ext>
              </a:extLst>
            </p:cNvPr>
            <p:cNvSpPr txBox="1"/>
            <p:nvPr/>
          </p:nvSpPr>
          <p:spPr>
            <a:xfrm>
              <a:off x="2605312" y="270317"/>
              <a:ext cx="3098800" cy="1420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d) Chọn văn bản.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Chọn thẻ Home.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g) Chọn phông chữ.</a:t>
              </a:r>
            </a:p>
          </p:txBody>
        </p:sp>
        <p:sp>
          <p:nvSpPr>
            <p:cNvPr id="10" name="Left Brace 9">
              <a:extLst>
                <a:ext uri="{FF2B5EF4-FFF2-40B4-BE49-F238E27FC236}">
                  <a16:creationId xmlns:a16="http://schemas.microsoft.com/office/drawing/2014/main" id="{7C880FE5-C27C-B269-867D-B0DA2A419CD1}"/>
                </a:ext>
              </a:extLst>
            </p:cNvPr>
            <p:cNvSpPr/>
            <p:nvPr/>
          </p:nvSpPr>
          <p:spPr>
            <a:xfrm rot="5400000">
              <a:off x="3507405" y="-1016839"/>
              <a:ext cx="249584" cy="2358570"/>
            </a:xfrm>
            <a:prstGeom prst="leftBrace">
              <a:avLst>
                <a:gd name="adj1" fmla="val 5944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CC09042E-408E-C2EC-3132-68082BF66485}"/>
              </a:ext>
            </a:extLst>
          </p:cNvPr>
          <p:cNvSpPr/>
          <p:nvPr/>
        </p:nvSpPr>
        <p:spPr>
          <a:xfrm>
            <a:off x="326572" y="3740371"/>
            <a:ext cx="2452914" cy="899884"/>
          </a:xfrm>
          <a:prstGeom prst="roundRect">
            <a:avLst>
              <a:gd name="adj" fmla="val 13500"/>
            </a:avLst>
          </a:prstGeom>
          <a:solidFill>
            <a:schemeClr val="tx2">
              <a:lumMod val="20000"/>
              <a:lumOff val="80000"/>
            </a:schemeClr>
          </a:solid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Thay đổi kiểu chữ </a:t>
            </a:r>
          </a:p>
        </p:txBody>
      </p:sp>
      <p:grpSp>
        <p:nvGrpSpPr>
          <p:cNvPr id="12" name="Group 11">
            <a:extLst>
              <a:ext uri="{FF2B5EF4-FFF2-40B4-BE49-F238E27FC236}">
                <a16:creationId xmlns:a16="http://schemas.microsoft.com/office/drawing/2014/main" id="{84FC8BAE-343E-7B8C-17DE-4E72C12D29BE}"/>
              </a:ext>
            </a:extLst>
          </p:cNvPr>
          <p:cNvGrpSpPr/>
          <p:nvPr/>
        </p:nvGrpSpPr>
        <p:grpSpPr>
          <a:xfrm>
            <a:off x="3066138" y="3480148"/>
            <a:ext cx="3331029" cy="1420325"/>
            <a:chOff x="2884713" y="305837"/>
            <a:chExt cx="3331029" cy="1420325"/>
          </a:xfrm>
        </p:grpSpPr>
        <p:sp>
          <p:nvSpPr>
            <p:cNvPr id="13" name="TextBox 12">
              <a:extLst>
                <a:ext uri="{FF2B5EF4-FFF2-40B4-BE49-F238E27FC236}">
                  <a16:creationId xmlns:a16="http://schemas.microsoft.com/office/drawing/2014/main" id="{E274E27F-8C32-E0FF-A405-6A97D5DED4DD}"/>
                </a:ext>
              </a:extLst>
            </p:cNvPr>
            <p:cNvSpPr txBox="1"/>
            <p:nvPr/>
          </p:nvSpPr>
          <p:spPr>
            <a:xfrm>
              <a:off x="3116942" y="305837"/>
              <a:ext cx="3098800" cy="1420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d) Chọn văn bản.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Chọn thẻ Home.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 Chọn cỡ chữ.</a:t>
              </a:r>
            </a:p>
          </p:txBody>
        </p:sp>
        <p:sp>
          <p:nvSpPr>
            <p:cNvPr id="14" name="Left Brace 13">
              <a:extLst>
                <a:ext uri="{FF2B5EF4-FFF2-40B4-BE49-F238E27FC236}">
                  <a16:creationId xmlns:a16="http://schemas.microsoft.com/office/drawing/2014/main" id="{E74245A3-B2A8-E50E-7B3A-22727638A800}"/>
                </a:ext>
              </a:extLst>
            </p:cNvPr>
            <p:cNvSpPr/>
            <p:nvPr/>
          </p:nvSpPr>
          <p:spPr>
            <a:xfrm>
              <a:off x="2884713" y="348343"/>
              <a:ext cx="232229" cy="1335315"/>
            </a:xfrm>
            <a:prstGeom prst="leftBrace">
              <a:avLst>
                <a:gd name="adj1" fmla="val 5944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Rounded Corners 15">
            <a:extLst>
              <a:ext uri="{FF2B5EF4-FFF2-40B4-BE49-F238E27FC236}">
                <a16:creationId xmlns:a16="http://schemas.microsoft.com/office/drawing/2014/main" id="{CA247B72-2D33-CAF7-7965-D7E50E3DFBDC}"/>
              </a:ext>
            </a:extLst>
          </p:cNvPr>
          <p:cNvSpPr/>
          <p:nvPr/>
        </p:nvSpPr>
        <p:spPr>
          <a:xfrm>
            <a:off x="5918197" y="454145"/>
            <a:ext cx="2699652" cy="899884"/>
          </a:xfrm>
          <a:prstGeom prst="roundRect">
            <a:avLst>
              <a:gd name="adj" fmla="val 13500"/>
            </a:avLst>
          </a:prstGeom>
          <a:solidFill>
            <a:schemeClr val="bg1">
              <a:lumMod val="20000"/>
              <a:lumOff val="80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Thay đổi phông chữ </a:t>
            </a:r>
          </a:p>
        </p:txBody>
      </p:sp>
      <p:grpSp>
        <p:nvGrpSpPr>
          <p:cNvPr id="17" name="Group 16">
            <a:extLst>
              <a:ext uri="{FF2B5EF4-FFF2-40B4-BE49-F238E27FC236}">
                <a16:creationId xmlns:a16="http://schemas.microsoft.com/office/drawing/2014/main" id="{4E48BBE1-EEFE-334C-8C00-81BC1B97B339}"/>
              </a:ext>
            </a:extLst>
          </p:cNvPr>
          <p:cNvGrpSpPr/>
          <p:nvPr/>
        </p:nvGrpSpPr>
        <p:grpSpPr>
          <a:xfrm>
            <a:off x="3066141" y="1998549"/>
            <a:ext cx="3331029" cy="1420325"/>
            <a:chOff x="2884713" y="305837"/>
            <a:chExt cx="3331029" cy="1420325"/>
          </a:xfrm>
        </p:grpSpPr>
        <p:sp>
          <p:nvSpPr>
            <p:cNvPr id="19" name="TextBox 18">
              <a:extLst>
                <a:ext uri="{FF2B5EF4-FFF2-40B4-BE49-F238E27FC236}">
                  <a16:creationId xmlns:a16="http://schemas.microsoft.com/office/drawing/2014/main" id="{D6130752-4CF7-BEE2-C6E5-56DA458C43E2}"/>
                </a:ext>
              </a:extLst>
            </p:cNvPr>
            <p:cNvSpPr txBox="1"/>
            <p:nvPr/>
          </p:nvSpPr>
          <p:spPr>
            <a:xfrm>
              <a:off x="3116942" y="305837"/>
              <a:ext cx="3098800" cy="1420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d) Chọn văn bản.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Chọn thẻ Home.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 Chọn kiểu chữ.</a:t>
              </a:r>
            </a:p>
          </p:txBody>
        </p:sp>
        <p:sp>
          <p:nvSpPr>
            <p:cNvPr id="24" name="Left Brace 23">
              <a:extLst>
                <a:ext uri="{FF2B5EF4-FFF2-40B4-BE49-F238E27FC236}">
                  <a16:creationId xmlns:a16="http://schemas.microsoft.com/office/drawing/2014/main" id="{5D37AC2D-0CEE-BD06-A308-3A173B0DA9D0}"/>
                </a:ext>
              </a:extLst>
            </p:cNvPr>
            <p:cNvSpPr/>
            <p:nvPr/>
          </p:nvSpPr>
          <p:spPr>
            <a:xfrm>
              <a:off x="2884713" y="348343"/>
              <a:ext cx="232229" cy="1335315"/>
            </a:xfrm>
            <a:prstGeom prst="leftBrace">
              <a:avLst>
                <a:gd name="adj1" fmla="val 5944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oogle Shape;1742;p48">
            <a:extLst>
              <a:ext uri="{FF2B5EF4-FFF2-40B4-BE49-F238E27FC236}">
                <a16:creationId xmlns:a16="http://schemas.microsoft.com/office/drawing/2014/main" id="{B9B3261B-3152-234B-7730-0DBBE4BE0837}"/>
              </a:ext>
            </a:extLst>
          </p:cNvPr>
          <p:cNvGrpSpPr/>
          <p:nvPr/>
        </p:nvGrpSpPr>
        <p:grpSpPr>
          <a:xfrm>
            <a:off x="6974563" y="3716460"/>
            <a:ext cx="1643286" cy="1335315"/>
            <a:chOff x="2087750" y="3096950"/>
            <a:chExt cx="1023675" cy="986750"/>
          </a:xfrm>
        </p:grpSpPr>
        <p:sp>
          <p:nvSpPr>
            <p:cNvPr id="28" name="Google Shape;1743;p48">
              <a:extLst>
                <a:ext uri="{FF2B5EF4-FFF2-40B4-BE49-F238E27FC236}">
                  <a16:creationId xmlns:a16="http://schemas.microsoft.com/office/drawing/2014/main" id="{8F43DFCE-370D-A860-4ACD-E04C62162448}"/>
                </a:ext>
              </a:extLst>
            </p:cNvPr>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44;p48">
              <a:extLst>
                <a:ext uri="{FF2B5EF4-FFF2-40B4-BE49-F238E27FC236}">
                  <a16:creationId xmlns:a16="http://schemas.microsoft.com/office/drawing/2014/main" id="{8165D985-E4FB-BFB7-CD70-7C974CEB373C}"/>
                </a:ext>
              </a:extLst>
            </p:cNvPr>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45;p48">
              <a:extLst>
                <a:ext uri="{FF2B5EF4-FFF2-40B4-BE49-F238E27FC236}">
                  <a16:creationId xmlns:a16="http://schemas.microsoft.com/office/drawing/2014/main" id="{B2C660BA-3B96-769C-AAE1-AB9C707F3FDC}"/>
                </a:ext>
              </a:extLst>
            </p:cNvPr>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46;p48">
              <a:extLst>
                <a:ext uri="{FF2B5EF4-FFF2-40B4-BE49-F238E27FC236}">
                  <a16:creationId xmlns:a16="http://schemas.microsoft.com/office/drawing/2014/main" id="{0C935002-B9A6-E381-8B70-7FA054FDF16F}"/>
                </a:ext>
              </a:extLst>
            </p:cNvPr>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47;p48">
              <a:extLst>
                <a:ext uri="{FF2B5EF4-FFF2-40B4-BE49-F238E27FC236}">
                  <a16:creationId xmlns:a16="http://schemas.microsoft.com/office/drawing/2014/main" id="{1B6D5D54-44EA-10F2-16E9-78BECE70431E}"/>
                </a:ext>
              </a:extLst>
            </p:cNvPr>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48;p48">
              <a:extLst>
                <a:ext uri="{FF2B5EF4-FFF2-40B4-BE49-F238E27FC236}">
                  <a16:creationId xmlns:a16="http://schemas.microsoft.com/office/drawing/2014/main" id="{92495995-C3CB-A813-9826-EF81988774D8}"/>
                </a:ext>
              </a:extLst>
            </p:cNvPr>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49;p48">
              <a:extLst>
                <a:ext uri="{FF2B5EF4-FFF2-40B4-BE49-F238E27FC236}">
                  <a16:creationId xmlns:a16="http://schemas.microsoft.com/office/drawing/2014/main" id="{AE9F0689-0F0F-9636-3282-DA27EB03DFC5}"/>
                </a:ext>
              </a:extLst>
            </p:cNvPr>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50;p48">
              <a:extLst>
                <a:ext uri="{FF2B5EF4-FFF2-40B4-BE49-F238E27FC236}">
                  <a16:creationId xmlns:a16="http://schemas.microsoft.com/office/drawing/2014/main" id="{5595D342-BD2F-FB12-FB83-09D9574C7078}"/>
                </a:ext>
              </a:extLst>
            </p:cNvPr>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51;p48">
              <a:extLst>
                <a:ext uri="{FF2B5EF4-FFF2-40B4-BE49-F238E27FC236}">
                  <a16:creationId xmlns:a16="http://schemas.microsoft.com/office/drawing/2014/main" id="{62151134-0DC3-CE01-2357-683AE0E30F8F}"/>
                </a:ext>
              </a:extLst>
            </p:cNvPr>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52;p48">
              <a:extLst>
                <a:ext uri="{FF2B5EF4-FFF2-40B4-BE49-F238E27FC236}">
                  <a16:creationId xmlns:a16="http://schemas.microsoft.com/office/drawing/2014/main" id="{F297D14E-3F95-449B-2252-5E8E3D7ACC4B}"/>
                </a:ext>
              </a:extLst>
            </p:cNvPr>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53;p48">
              <a:extLst>
                <a:ext uri="{FF2B5EF4-FFF2-40B4-BE49-F238E27FC236}">
                  <a16:creationId xmlns:a16="http://schemas.microsoft.com/office/drawing/2014/main" id="{1C9238A5-6968-1C03-33F9-9F7CE3AAD814}"/>
                </a:ext>
              </a:extLst>
            </p:cNvPr>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54;p48">
              <a:extLst>
                <a:ext uri="{FF2B5EF4-FFF2-40B4-BE49-F238E27FC236}">
                  <a16:creationId xmlns:a16="http://schemas.microsoft.com/office/drawing/2014/main" id="{331E081D-DA5A-20E1-2EE2-73DCB86D9D43}"/>
                </a:ext>
              </a:extLst>
            </p:cNvPr>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55;p48">
              <a:extLst>
                <a:ext uri="{FF2B5EF4-FFF2-40B4-BE49-F238E27FC236}">
                  <a16:creationId xmlns:a16="http://schemas.microsoft.com/office/drawing/2014/main" id="{ECDCE3A8-1D90-6103-2FF5-E0F149FCDCCD}"/>
                </a:ext>
              </a:extLst>
            </p:cNvPr>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56;p48">
              <a:extLst>
                <a:ext uri="{FF2B5EF4-FFF2-40B4-BE49-F238E27FC236}">
                  <a16:creationId xmlns:a16="http://schemas.microsoft.com/office/drawing/2014/main" id="{BAED952A-13AB-D0A6-933E-1D9DFF8DDC29}"/>
                </a:ext>
              </a:extLst>
            </p:cNvPr>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57;p48">
              <a:extLst>
                <a:ext uri="{FF2B5EF4-FFF2-40B4-BE49-F238E27FC236}">
                  <a16:creationId xmlns:a16="http://schemas.microsoft.com/office/drawing/2014/main" id="{8A11CF7B-5D35-AAB4-1272-98FD812D603E}"/>
                </a:ext>
              </a:extLst>
            </p:cNvPr>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58;p48">
              <a:extLst>
                <a:ext uri="{FF2B5EF4-FFF2-40B4-BE49-F238E27FC236}">
                  <a16:creationId xmlns:a16="http://schemas.microsoft.com/office/drawing/2014/main" id="{A7DD2B1B-200B-23DD-B48F-8080B985C037}"/>
                </a:ext>
              </a:extLst>
            </p:cNvPr>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59;p48">
              <a:extLst>
                <a:ext uri="{FF2B5EF4-FFF2-40B4-BE49-F238E27FC236}">
                  <a16:creationId xmlns:a16="http://schemas.microsoft.com/office/drawing/2014/main" id="{97EA8800-22E0-AF82-65CB-D3A4D7801B6D}"/>
                </a:ext>
              </a:extLst>
            </p:cNvPr>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60;p48">
              <a:extLst>
                <a:ext uri="{FF2B5EF4-FFF2-40B4-BE49-F238E27FC236}">
                  <a16:creationId xmlns:a16="http://schemas.microsoft.com/office/drawing/2014/main" id="{4DC010C7-D528-C53F-8E88-1587FB91DA1C}"/>
                </a:ext>
              </a:extLst>
            </p:cNvPr>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61;p48">
              <a:extLst>
                <a:ext uri="{FF2B5EF4-FFF2-40B4-BE49-F238E27FC236}">
                  <a16:creationId xmlns:a16="http://schemas.microsoft.com/office/drawing/2014/main" id="{669A469F-61E0-7685-04B7-AB2207770132}"/>
                </a:ext>
              </a:extLst>
            </p:cNvPr>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62;p48">
              <a:extLst>
                <a:ext uri="{FF2B5EF4-FFF2-40B4-BE49-F238E27FC236}">
                  <a16:creationId xmlns:a16="http://schemas.microsoft.com/office/drawing/2014/main" id="{85150CB6-19E9-B5D4-72A4-2E3CAC031D09}"/>
                </a:ext>
              </a:extLst>
            </p:cNvPr>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63;p48">
              <a:extLst>
                <a:ext uri="{FF2B5EF4-FFF2-40B4-BE49-F238E27FC236}">
                  <a16:creationId xmlns:a16="http://schemas.microsoft.com/office/drawing/2014/main" id="{466570EA-434E-36DC-D62A-54CAA3B2856F}"/>
                </a:ext>
              </a:extLst>
            </p:cNvPr>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64;p48">
              <a:extLst>
                <a:ext uri="{FF2B5EF4-FFF2-40B4-BE49-F238E27FC236}">
                  <a16:creationId xmlns:a16="http://schemas.microsoft.com/office/drawing/2014/main" id="{11E9C7BE-695C-5E77-2E1A-5E16E4BDF6D5}"/>
                </a:ext>
              </a:extLst>
            </p:cNvPr>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65;p48">
              <a:extLst>
                <a:ext uri="{FF2B5EF4-FFF2-40B4-BE49-F238E27FC236}">
                  <a16:creationId xmlns:a16="http://schemas.microsoft.com/office/drawing/2014/main" id="{7FEC2C0E-C6B0-8C71-5A26-F440DB657C1E}"/>
                </a:ext>
              </a:extLst>
            </p:cNvPr>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66;p48">
              <a:extLst>
                <a:ext uri="{FF2B5EF4-FFF2-40B4-BE49-F238E27FC236}">
                  <a16:creationId xmlns:a16="http://schemas.microsoft.com/office/drawing/2014/main" id="{D3EC728E-B026-D055-D4A5-33AEC136853E}"/>
                </a:ext>
              </a:extLst>
            </p:cNvPr>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67;p48">
              <a:extLst>
                <a:ext uri="{FF2B5EF4-FFF2-40B4-BE49-F238E27FC236}">
                  <a16:creationId xmlns:a16="http://schemas.microsoft.com/office/drawing/2014/main" id="{2068A967-5674-B88E-BA83-4671955BFCC5}"/>
                </a:ext>
              </a:extLst>
            </p:cNvPr>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649610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A74657-735F-C220-9303-304CD3415AFF}"/>
              </a:ext>
            </a:extLst>
          </p:cNvPr>
          <p:cNvPicPr>
            <a:picLocks noChangeAspect="1"/>
          </p:cNvPicPr>
          <p:nvPr/>
        </p:nvPicPr>
        <p:blipFill>
          <a:blip r:embed="rId3"/>
          <a:srcRect l="51269" r="687" b="6428"/>
          <a:stretch/>
        </p:blipFill>
        <p:spPr>
          <a:xfrm>
            <a:off x="433168" y="1190520"/>
            <a:ext cx="4264701" cy="3502688"/>
          </a:xfrm>
          <a:prstGeom prst="rect">
            <a:avLst/>
          </a:prstGeom>
          <a:effectLst>
            <a:outerShdw blurRad="50800" dist="38100" dir="8100000" algn="tr" rotWithShape="0">
              <a:prstClr val="black">
                <a:alpha val="40000"/>
              </a:prstClr>
            </a:outerShdw>
          </a:effectLst>
        </p:spPr>
      </p:pic>
      <p:sp>
        <p:nvSpPr>
          <p:cNvPr id="3" name="Rectangle: Rounded Corners 2">
            <a:extLst>
              <a:ext uri="{FF2B5EF4-FFF2-40B4-BE49-F238E27FC236}">
                <a16:creationId xmlns:a16="http://schemas.microsoft.com/office/drawing/2014/main" id="{466FEB9B-0626-64BC-6828-7B74C42FA376}"/>
              </a:ext>
            </a:extLst>
          </p:cNvPr>
          <p:cNvSpPr/>
          <p:nvPr/>
        </p:nvSpPr>
        <p:spPr>
          <a:xfrm>
            <a:off x="653144" y="559148"/>
            <a:ext cx="3657718" cy="493137"/>
          </a:xfrm>
          <a:prstGeom prst="roundRect">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rPr>
              <a:t>Nhận xét cách trình bày</a:t>
            </a:r>
          </a:p>
        </p:txBody>
      </p:sp>
      <p:grpSp>
        <p:nvGrpSpPr>
          <p:cNvPr id="7" name="Group 6">
            <a:extLst>
              <a:ext uri="{FF2B5EF4-FFF2-40B4-BE49-F238E27FC236}">
                <a16:creationId xmlns:a16="http://schemas.microsoft.com/office/drawing/2014/main" id="{9BDD2D21-4ED7-C858-1171-98B557FF528F}"/>
              </a:ext>
            </a:extLst>
          </p:cNvPr>
          <p:cNvGrpSpPr/>
          <p:nvPr/>
        </p:nvGrpSpPr>
        <p:grpSpPr>
          <a:xfrm>
            <a:off x="4887566" y="1052285"/>
            <a:ext cx="3772466" cy="994229"/>
            <a:chOff x="4863534" y="1052285"/>
            <a:chExt cx="3772466" cy="994229"/>
          </a:xfrm>
        </p:grpSpPr>
        <p:sp>
          <p:nvSpPr>
            <p:cNvPr id="5" name="Rectangle: Rounded Corners 4">
              <a:extLst>
                <a:ext uri="{FF2B5EF4-FFF2-40B4-BE49-F238E27FC236}">
                  <a16:creationId xmlns:a16="http://schemas.microsoft.com/office/drawing/2014/main" id="{A77C7A06-37A6-F091-6B4E-0991EDDA9127}"/>
                </a:ext>
              </a:extLst>
            </p:cNvPr>
            <p:cNvSpPr/>
            <p:nvPr/>
          </p:nvSpPr>
          <p:spPr>
            <a:xfrm>
              <a:off x="5246914" y="1052285"/>
              <a:ext cx="3389086" cy="994229"/>
            </a:xfrm>
            <a:prstGeom prst="roundRect">
              <a:avLst>
                <a:gd name="adj" fmla="val 9368"/>
              </a:avLst>
            </a:prstGeom>
            <a:solidFill>
              <a:schemeClr val="tx1">
                <a:lumMod val="95000"/>
              </a:schemeClr>
            </a:solidFill>
            <a:ln>
              <a:solidFill>
                <a:schemeClr val="tx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Văn bản được định dạng phông chữ. </a:t>
              </a:r>
            </a:p>
          </p:txBody>
        </p:sp>
        <p:sp>
          <p:nvSpPr>
            <p:cNvPr id="6" name="Oval 5">
              <a:extLst>
                <a:ext uri="{FF2B5EF4-FFF2-40B4-BE49-F238E27FC236}">
                  <a16:creationId xmlns:a16="http://schemas.microsoft.com/office/drawing/2014/main" id="{EFFFBAE8-614A-3BC0-4CC2-F3AD2670A5C2}"/>
                </a:ext>
              </a:extLst>
            </p:cNvPr>
            <p:cNvSpPr/>
            <p:nvPr/>
          </p:nvSpPr>
          <p:spPr>
            <a:xfrm>
              <a:off x="4863534" y="1440542"/>
              <a:ext cx="217714" cy="217714"/>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BB905809-6A92-9300-761F-8A7AD3E1D968}"/>
              </a:ext>
            </a:extLst>
          </p:cNvPr>
          <p:cNvGrpSpPr/>
          <p:nvPr/>
        </p:nvGrpSpPr>
        <p:grpSpPr>
          <a:xfrm>
            <a:off x="4887566" y="2300514"/>
            <a:ext cx="3772466" cy="994229"/>
            <a:chOff x="4863534" y="1052285"/>
            <a:chExt cx="3772466" cy="994229"/>
          </a:xfrm>
        </p:grpSpPr>
        <p:sp>
          <p:nvSpPr>
            <p:cNvPr id="9" name="Rectangle: Rounded Corners 8">
              <a:extLst>
                <a:ext uri="{FF2B5EF4-FFF2-40B4-BE49-F238E27FC236}">
                  <a16:creationId xmlns:a16="http://schemas.microsoft.com/office/drawing/2014/main" id="{A76B5930-DDEF-37A3-AFB5-C5EB84B014E7}"/>
                </a:ext>
              </a:extLst>
            </p:cNvPr>
            <p:cNvSpPr/>
            <p:nvPr/>
          </p:nvSpPr>
          <p:spPr>
            <a:xfrm>
              <a:off x="5246914" y="1052285"/>
              <a:ext cx="3389086" cy="994229"/>
            </a:xfrm>
            <a:prstGeom prst="roundRect">
              <a:avLst>
                <a:gd name="adj" fmla="val 9368"/>
              </a:avLst>
            </a:prstGeom>
            <a:solidFill>
              <a:schemeClr val="tx1">
                <a:lumMod val="95000"/>
              </a:schemeClr>
            </a:solidFill>
            <a:ln>
              <a:solidFill>
                <a:schemeClr val="tx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Màu chữ, cỡ chữ rành mạch.</a:t>
              </a:r>
            </a:p>
          </p:txBody>
        </p:sp>
        <p:sp>
          <p:nvSpPr>
            <p:cNvPr id="10" name="Oval 9">
              <a:extLst>
                <a:ext uri="{FF2B5EF4-FFF2-40B4-BE49-F238E27FC236}">
                  <a16:creationId xmlns:a16="http://schemas.microsoft.com/office/drawing/2014/main" id="{13C1A264-AFE7-91CD-7C08-EB494400691F}"/>
                </a:ext>
              </a:extLst>
            </p:cNvPr>
            <p:cNvSpPr/>
            <p:nvPr/>
          </p:nvSpPr>
          <p:spPr>
            <a:xfrm>
              <a:off x="4863534" y="1440542"/>
              <a:ext cx="217714" cy="217714"/>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7278C93-5D79-B215-A4C4-3D4981BCB808}"/>
              </a:ext>
            </a:extLst>
          </p:cNvPr>
          <p:cNvGrpSpPr/>
          <p:nvPr/>
        </p:nvGrpSpPr>
        <p:grpSpPr>
          <a:xfrm>
            <a:off x="4887566" y="3485245"/>
            <a:ext cx="3772466" cy="994229"/>
            <a:chOff x="4863534" y="1052285"/>
            <a:chExt cx="3772466" cy="994229"/>
          </a:xfrm>
        </p:grpSpPr>
        <p:sp>
          <p:nvSpPr>
            <p:cNvPr id="12" name="Rectangle: Rounded Corners 11">
              <a:extLst>
                <a:ext uri="{FF2B5EF4-FFF2-40B4-BE49-F238E27FC236}">
                  <a16:creationId xmlns:a16="http://schemas.microsoft.com/office/drawing/2014/main" id="{90669F3F-1CCF-F4BB-64BC-453FAE0B0150}"/>
                </a:ext>
              </a:extLst>
            </p:cNvPr>
            <p:cNvSpPr/>
            <p:nvPr/>
          </p:nvSpPr>
          <p:spPr>
            <a:xfrm>
              <a:off x="5246914" y="1052285"/>
              <a:ext cx="3389086" cy="994229"/>
            </a:xfrm>
            <a:prstGeom prst="roundRect">
              <a:avLst>
                <a:gd name="adj" fmla="val 9368"/>
              </a:avLst>
            </a:prstGeom>
            <a:solidFill>
              <a:schemeClr val="tx1">
                <a:lumMod val="95000"/>
              </a:schemeClr>
            </a:solidFill>
            <a:ln>
              <a:solidFill>
                <a:schemeClr val="tx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Dễ đọc dễ hiểu. </a:t>
              </a:r>
            </a:p>
          </p:txBody>
        </p:sp>
        <p:sp>
          <p:nvSpPr>
            <p:cNvPr id="13" name="Oval 12">
              <a:extLst>
                <a:ext uri="{FF2B5EF4-FFF2-40B4-BE49-F238E27FC236}">
                  <a16:creationId xmlns:a16="http://schemas.microsoft.com/office/drawing/2014/main" id="{D5600DB2-A2D6-B8DE-C10B-824D93135E4B}"/>
                </a:ext>
              </a:extLst>
            </p:cNvPr>
            <p:cNvSpPr/>
            <p:nvPr/>
          </p:nvSpPr>
          <p:spPr>
            <a:xfrm>
              <a:off x="4863534" y="1440542"/>
              <a:ext cx="217714" cy="217714"/>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6454103"/>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22D93E5E-E3AA-7AAB-1B95-42E38E074446}"/>
              </a:ext>
            </a:extLst>
          </p:cNvPr>
          <p:cNvSpPr txBox="1"/>
          <p:nvPr/>
        </p:nvSpPr>
        <p:spPr>
          <a:xfrm>
            <a:off x="237670" y="191569"/>
            <a:ext cx="8668657"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cs typeface="Arial"/>
                <a:sym typeface="Arial"/>
              </a:rPr>
              <a:t>Bài luyện tập 2. </a:t>
            </a:r>
            <a:r>
              <a:rPr kumimoji="0" lang="vi-VN" sz="2000" b="0" i="0" u="none" strike="noStrike" kern="0" cap="none" spc="0" normalizeH="0" baseline="0" noProof="0">
                <a:ln>
                  <a:noFill/>
                </a:ln>
                <a:solidFill>
                  <a:srgbClr val="000000"/>
                </a:solidFill>
                <a:effectLst/>
                <a:uLnTx/>
                <a:uFillTx/>
                <a:latin typeface="Arial"/>
                <a:cs typeface="Arial"/>
                <a:sym typeface="Arial"/>
              </a:rPr>
              <a:t>Trong Bảng 1, hãy ghép mỗi tổ hợp phím ở cột bên trái với một chức năng tương ứng ở cột bên phải.</a:t>
            </a:r>
          </a:p>
        </p:txBody>
      </p:sp>
      <p:graphicFrame>
        <p:nvGraphicFramePr>
          <p:cNvPr id="2" name="Table 1">
            <a:extLst>
              <a:ext uri="{FF2B5EF4-FFF2-40B4-BE49-F238E27FC236}">
                <a16:creationId xmlns:a16="http://schemas.microsoft.com/office/drawing/2014/main" id="{7BD66BDB-F42F-2995-9D5A-1EF9527EA295}"/>
              </a:ext>
            </a:extLst>
          </p:cNvPr>
          <p:cNvGraphicFramePr>
            <a:graphicFrameLocks noGrp="1"/>
          </p:cNvGraphicFramePr>
          <p:nvPr>
            <p:extLst>
              <p:ext uri="{D42A27DB-BD31-4B8C-83A1-F6EECF244321}">
                <p14:modId xmlns:p14="http://schemas.microsoft.com/office/powerpoint/2010/main" val="3880770079"/>
              </p:ext>
            </p:extLst>
          </p:nvPr>
        </p:nvGraphicFramePr>
        <p:xfrm>
          <a:off x="274861" y="1774000"/>
          <a:ext cx="8594274" cy="3095544"/>
        </p:xfrm>
        <a:graphic>
          <a:graphicData uri="http://schemas.openxmlformats.org/drawingml/2006/table">
            <a:tbl>
              <a:tblPr firstRow="1" firstCol="1" bandRow="1"/>
              <a:tblGrid>
                <a:gridCol w="2332143">
                  <a:extLst>
                    <a:ext uri="{9D8B030D-6E8A-4147-A177-3AD203B41FA5}">
                      <a16:colId xmlns:a16="http://schemas.microsoft.com/office/drawing/2014/main" val="2637349322"/>
                    </a:ext>
                  </a:extLst>
                </a:gridCol>
                <a:gridCol w="1610301">
                  <a:extLst>
                    <a:ext uri="{9D8B030D-6E8A-4147-A177-3AD203B41FA5}">
                      <a16:colId xmlns:a16="http://schemas.microsoft.com/office/drawing/2014/main" val="627653105"/>
                    </a:ext>
                  </a:extLst>
                </a:gridCol>
                <a:gridCol w="4651830">
                  <a:extLst>
                    <a:ext uri="{9D8B030D-6E8A-4147-A177-3AD203B41FA5}">
                      <a16:colId xmlns:a16="http://schemas.microsoft.com/office/drawing/2014/main" val="274162023"/>
                    </a:ext>
                  </a:extLst>
                </a:gridCol>
              </a:tblGrid>
              <a:tr h="515924">
                <a:tc>
                  <a:txBody>
                    <a:bodyPr/>
                    <a:lstStyle/>
                    <a:p>
                      <a:pPr marL="0" marR="0" algn="ctr">
                        <a:lnSpc>
                          <a:spcPct val="15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Tổ hợp phím</a:t>
                      </a: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Chức năng</a:t>
                      </a: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72502997"/>
                  </a:ext>
                </a:extLst>
              </a:tr>
              <a:tr h="515924">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1) Ctrl + B</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a) Thay đổi kiểu chữ nghiêng.</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3157878314"/>
                  </a:ext>
                </a:extLst>
              </a:tr>
              <a:tr h="515924">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2) Ctrl + ]</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b) Giảm cỡ chữ.</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2410974824"/>
                  </a:ext>
                </a:extLst>
              </a:tr>
              <a:tr h="515924">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3) Ctrl + U</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c) Thay đổi kiểu chữ gạch chân.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61143412"/>
                  </a:ext>
                </a:extLst>
              </a:tr>
              <a:tr h="515924">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4) Ctrl + [</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d) Tăng cỡ chữ.</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43564458"/>
                  </a:ext>
                </a:extLst>
              </a:tr>
              <a:tr h="515924">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5) Ctrl + I</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e) Thay đổi kiểu chữ đậm.</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4197780425"/>
                  </a:ext>
                </a:extLst>
              </a:tr>
            </a:tbl>
          </a:graphicData>
        </a:graphic>
      </p:graphicFrame>
      <p:sp>
        <p:nvSpPr>
          <p:cNvPr id="6" name="TextBox 5">
            <a:extLst>
              <a:ext uri="{FF2B5EF4-FFF2-40B4-BE49-F238E27FC236}">
                <a16:creationId xmlns:a16="http://schemas.microsoft.com/office/drawing/2014/main" id="{75443970-6CF5-D310-4658-67E737593455}"/>
              </a:ext>
            </a:extLst>
          </p:cNvPr>
          <p:cNvSpPr txBox="1"/>
          <p:nvPr/>
        </p:nvSpPr>
        <p:spPr>
          <a:xfrm>
            <a:off x="1389741" y="1235194"/>
            <a:ext cx="6364514" cy="369332"/>
          </a:xfrm>
          <a:prstGeom prst="rect">
            <a:avLst/>
          </a:prstGeom>
          <a:noFill/>
        </p:spPr>
        <p:txBody>
          <a:bodyPr wrap="square">
            <a:spAutoFit/>
          </a:bodyPr>
          <a:lstStyle/>
          <a:p>
            <a:pPr algn="ctr"/>
            <a:r>
              <a:rPr lang="en-US" sz="1800" b="1" i="1">
                <a:solidFill>
                  <a:srgbClr val="002060"/>
                </a:solidFill>
              </a:rPr>
              <a:t>Bảng 1. </a:t>
            </a:r>
            <a:r>
              <a:rPr lang="en-US" sz="1800" i="1">
                <a:solidFill>
                  <a:srgbClr val="002060"/>
                </a:solidFill>
              </a:rPr>
              <a:t>Một số tổ hợp phím sử dụng trong định dạng kí tự</a:t>
            </a:r>
          </a:p>
        </p:txBody>
      </p:sp>
      <p:cxnSp>
        <p:nvCxnSpPr>
          <p:cNvPr id="8" name="Straight Connector 7">
            <a:extLst>
              <a:ext uri="{FF2B5EF4-FFF2-40B4-BE49-F238E27FC236}">
                <a16:creationId xmlns:a16="http://schemas.microsoft.com/office/drawing/2014/main" id="{56D6420F-C1B1-0EE9-0268-C653AA80A532}"/>
              </a:ext>
            </a:extLst>
          </p:cNvPr>
          <p:cNvCxnSpPr>
            <a:cxnSpLocks/>
          </p:cNvCxnSpPr>
          <p:nvPr/>
        </p:nvCxnSpPr>
        <p:spPr>
          <a:xfrm>
            <a:off x="2619970" y="2503714"/>
            <a:ext cx="1589173" cy="20973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D8117F-7BC5-1706-52A2-CF30724441F9}"/>
              </a:ext>
            </a:extLst>
          </p:cNvPr>
          <p:cNvCxnSpPr>
            <a:cxnSpLocks/>
          </p:cNvCxnSpPr>
          <p:nvPr/>
        </p:nvCxnSpPr>
        <p:spPr>
          <a:xfrm>
            <a:off x="2619970" y="3084286"/>
            <a:ext cx="1589173" cy="9918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D5FE8A-34D9-E858-855D-3ACAC2F84365}"/>
              </a:ext>
            </a:extLst>
          </p:cNvPr>
          <p:cNvCxnSpPr>
            <a:cxnSpLocks/>
          </p:cNvCxnSpPr>
          <p:nvPr/>
        </p:nvCxnSpPr>
        <p:spPr>
          <a:xfrm>
            <a:off x="2619970" y="3552371"/>
            <a:ext cx="1589173" cy="278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AB2BBC-D754-2BAC-BCF9-13DD61BE1431}"/>
              </a:ext>
            </a:extLst>
          </p:cNvPr>
          <p:cNvCxnSpPr>
            <a:cxnSpLocks/>
          </p:cNvCxnSpPr>
          <p:nvPr/>
        </p:nvCxnSpPr>
        <p:spPr>
          <a:xfrm flipV="1">
            <a:off x="2619970" y="3001899"/>
            <a:ext cx="1589173" cy="10742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6CEC81-A029-05D0-0AB5-C1D17DAB46F7}"/>
              </a:ext>
            </a:extLst>
          </p:cNvPr>
          <p:cNvCxnSpPr>
            <a:cxnSpLocks/>
          </p:cNvCxnSpPr>
          <p:nvPr/>
        </p:nvCxnSpPr>
        <p:spPr>
          <a:xfrm flipV="1">
            <a:off x="2619970" y="2571750"/>
            <a:ext cx="1589173" cy="208229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95816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up)">
                                      <p:cBhvr>
                                        <p:cTn id="3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22D93E5E-E3AA-7AAB-1B95-42E38E074446}"/>
              </a:ext>
            </a:extLst>
          </p:cNvPr>
          <p:cNvSpPr txBox="1"/>
          <p:nvPr/>
        </p:nvSpPr>
        <p:spPr>
          <a:xfrm>
            <a:off x="237670" y="191569"/>
            <a:ext cx="8668657"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cs typeface="Arial"/>
                <a:sym typeface="Arial"/>
              </a:rPr>
              <a:t>Bài luyện tập 3. </a:t>
            </a:r>
            <a:r>
              <a:rPr kumimoji="0" lang="en-US" sz="2000" b="0" i="0" u="none" strike="noStrike" kern="0" cap="none" spc="0" normalizeH="0" baseline="0" noProof="0">
                <a:ln>
                  <a:noFill/>
                </a:ln>
                <a:solidFill>
                  <a:srgbClr val="000000"/>
                </a:solidFill>
                <a:effectLst/>
                <a:uLnTx/>
                <a:uFillTx/>
                <a:latin typeface="Arial"/>
                <a:cs typeface="Arial"/>
                <a:sym typeface="Arial"/>
              </a:rPr>
              <a:t>Thảo</a:t>
            </a:r>
            <a:r>
              <a:rPr kumimoji="0" lang="en-US" sz="2000" b="0" i="0" u="none" strike="noStrike" kern="0" cap="none" spc="0" normalizeH="0" noProof="0">
                <a:ln>
                  <a:noFill/>
                </a:ln>
                <a:solidFill>
                  <a:srgbClr val="000000"/>
                </a:solidFill>
                <a:effectLst/>
                <a:uLnTx/>
                <a:uFillTx/>
                <a:latin typeface="Arial"/>
                <a:cs typeface="Arial"/>
                <a:sym typeface="Arial"/>
              </a:rPr>
              <a:t> luận với bạn và cho biết làm thế nào để từ văn bản ở Hình 1b ta có được văn bản ở Hình 1a (phông chữ trong văn bản ở Hình 1a là Calibri (Body), cỡ chữ 11).</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Rounded Corners 4">
            <a:extLst>
              <a:ext uri="{FF2B5EF4-FFF2-40B4-BE49-F238E27FC236}">
                <a16:creationId xmlns:a16="http://schemas.microsoft.com/office/drawing/2014/main" id="{5DF050D0-32AC-8614-26C4-E7FC403B30DA}"/>
              </a:ext>
            </a:extLst>
          </p:cNvPr>
          <p:cNvSpPr/>
          <p:nvPr/>
        </p:nvSpPr>
        <p:spPr>
          <a:xfrm>
            <a:off x="391886" y="1924827"/>
            <a:ext cx="3178628" cy="2699657"/>
          </a:xfrm>
          <a:prstGeom prst="roundRect">
            <a:avLst>
              <a:gd name="adj" fmla="val 9042"/>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Chọn toàn bộ văn bản (gõ tổ hợp phím Ctrl + A)</a:t>
            </a:r>
          </a:p>
        </p:txBody>
      </p:sp>
      <p:sp>
        <p:nvSpPr>
          <p:cNvPr id="7" name="Rectangle: Rounded Corners 6">
            <a:extLst>
              <a:ext uri="{FF2B5EF4-FFF2-40B4-BE49-F238E27FC236}">
                <a16:creationId xmlns:a16="http://schemas.microsoft.com/office/drawing/2014/main" id="{769AF622-B032-8679-3587-9408194F7444}"/>
              </a:ext>
            </a:extLst>
          </p:cNvPr>
          <p:cNvSpPr/>
          <p:nvPr/>
        </p:nvSpPr>
        <p:spPr>
          <a:xfrm>
            <a:off x="5515430" y="1924826"/>
            <a:ext cx="3178628" cy="2699657"/>
          </a:xfrm>
          <a:prstGeom prst="roundRect">
            <a:avLst>
              <a:gd name="adj" fmla="val 9042"/>
            </a:avLst>
          </a:prstGeom>
          <a:solidFill>
            <a:schemeClr val="bg1">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Thay đổi sang phông chữ Calibri (Body), cỡ chữ 11, màu chữ đen, kiểu chữ thường</a:t>
            </a:r>
            <a:endParaRPr lang="en-US" sz="2000">
              <a:solidFill>
                <a:srgbClr val="000000"/>
              </a:solidFill>
            </a:endParaRPr>
          </a:p>
        </p:txBody>
      </p:sp>
      <p:sp>
        <p:nvSpPr>
          <p:cNvPr id="10" name="Arrow: Right 9">
            <a:extLst>
              <a:ext uri="{FF2B5EF4-FFF2-40B4-BE49-F238E27FC236}">
                <a16:creationId xmlns:a16="http://schemas.microsoft.com/office/drawing/2014/main" id="{EBCAC3B6-DDB9-3B26-7223-E382CECBCC92}"/>
              </a:ext>
            </a:extLst>
          </p:cNvPr>
          <p:cNvSpPr/>
          <p:nvPr/>
        </p:nvSpPr>
        <p:spPr>
          <a:xfrm>
            <a:off x="3715658" y="3619369"/>
            <a:ext cx="1654628" cy="16691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D913BFA-1183-FE0C-110F-AC60B84CF436}"/>
              </a:ext>
            </a:extLst>
          </p:cNvPr>
          <p:cNvSpPr txBox="1"/>
          <p:nvPr/>
        </p:nvSpPr>
        <p:spPr>
          <a:xfrm>
            <a:off x="3643086" y="2747335"/>
            <a:ext cx="1799772" cy="872034"/>
          </a:xfrm>
          <a:prstGeom prst="rect">
            <a:avLst/>
          </a:prstGeom>
          <a:noFill/>
        </p:spPr>
        <p:txBody>
          <a:bodyPr wrap="square" rtlCol="0">
            <a:spAutoFit/>
          </a:bodyPr>
          <a:lstStyle/>
          <a:p>
            <a:pPr algn="ctr">
              <a:lnSpc>
                <a:spcPct val="150000"/>
              </a:lnSpc>
            </a:pPr>
            <a:r>
              <a:rPr lang="en-US" sz="1800" i="1">
                <a:solidFill>
                  <a:srgbClr val="C00000"/>
                </a:solidFill>
              </a:rPr>
              <a:t>Thực hiện định dạng kí tự </a:t>
            </a:r>
          </a:p>
        </p:txBody>
      </p:sp>
    </p:spTree>
    <p:extLst>
      <p:ext uri="{BB962C8B-B14F-4D97-AF65-F5344CB8AC3E}">
        <p14:creationId xmlns:p14="http://schemas.microsoft.com/office/powerpoint/2010/main" val="390189508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P spid="7" grpId="0" animBg="1"/>
      <p:bldP spid="10"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3"/>
          <p:cNvGrpSpPr/>
          <p:nvPr/>
        </p:nvGrpSpPr>
        <p:grpSpPr>
          <a:xfrm>
            <a:off x="1153738" y="3187875"/>
            <a:ext cx="1001625" cy="912475"/>
            <a:chOff x="-2531275" y="2648900"/>
            <a:chExt cx="1001625" cy="912475"/>
          </a:xfrm>
        </p:grpSpPr>
        <p:sp>
          <p:nvSpPr>
            <p:cNvPr id="1148" name="Google Shape;1148;p43"/>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43"/>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43"/>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43"/>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43"/>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43"/>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43"/>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43"/>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43"/>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43"/>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43"/>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43"/>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43"/>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43"/>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43"/>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43"/>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43"/>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43"/>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43"/>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43"/>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43"/>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43"/>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43"/>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43"/>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43"/>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43"/>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43"/>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43"/>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43"/>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43"/>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8" name="Google Shape;1178;p43"/>
          <p:cNvGrpSpPr/>
          <p:nvPr/>
        </p:nvGrpSpPr>
        <p:grpSpPr>
          <a:xfrm>
            <a:off x="6995275" y="637988"/>
            <a:ext cx="929550" cy="926875"/>
            <a:chOff x="-1161475" y="1429950"/>
            <a:chExt cx="929550" cy="926875"/>
          </a:xfrm>
        </p:grpSpPr>
        <p:sp>
          <p:nvSpPr>
            <p:cNvPr id="1179" name="Google Shape;1179;p43"/>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43"/>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43"/>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43"/>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43"/>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43"/>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43"/>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43"/>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43"/>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43"/>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43"/>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43"/>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43"/>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43"/>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43"/>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43"/>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43"/>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43"/>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43"/>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43"/>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43"/>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7" name="Google Shape;1207;p43"/>
          <p:cNvSpPr/>
          <p:nvPr/>
        </p:nvSpPr>
        <p:spPr>
          <a:xfrm>
            <a:off x="6594900" y="427755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794350" y="719863"/>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11" name="Google Shape;1211;p43"/>
          <p:cNvGrpSpPr/>
          <p:nvPr/>
        </p:nvGrpSpPr>
        <p:grpSpPr>
          <a:xfrm rot="2228901">
            <a:off x="1551952" y="581231"/>
            <a:ext cx="487591" cy="802526"/>
            <a:chOff x="3503700" y="2695100"/>
            <a:chExt cx="487575" cy="802500"/>
          </a:xfrm>
        </p:grpSpPr>
        <p:sp>
          <p:nvSpPr>
            <p:cNvPr id="1212" name="Google Shape;1212;p43"/>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8" name="Google Shape;1228;p43"/>
          <p:cNvGrpSpPr/>
          <p:nvPr/>
        </p:nvGrpSpPr>
        <p:grpSpPr>
          <a:xfrm>
            <a:off x="7515900" y="1881013"/>
            <a:ext cx="705475" cy="683525"/>
            <a:chOff x="3332550" y="1745600"/>
            <a:chExt cx="705475" cy="683525"/>
          </a:xfrm>
        </p:grpSpPr>
        <p:sp>
          <p:nvSpPr>
            <p:cNvPr id="1229"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39" name="Google Shape;1239;p43"/>
          <p:cNvSpPr/>
          <p:nvPr/>
        </p:nvSpPr>
        <p:spPr>
          <a:xfrm>
            <a:off x="932500" y="1782500"/>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0" name="Google Shape;1240;p43"/>
          <p:cNvGrpSpPr/>
          <p:nvPr/>
        </p:nvGrpSpPr>
        <p:grpSpPr>
          <a:xfrm rot="3078532">
            <a:off x="2174645" y="4114069"/>
            <a:ext cx="322389" cy="400061"/>
            <a:chOff x="6322500" y="3044550"/>
            <a:chExt cx="322400" cy="400075"/>
          </a:xfrm>
        </p:grpSpPr>
        <p:sp>
          <p:nvSpPr>
            <p:cNvPr id="1241" name="Google Shape;1241;p43"/>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43"/>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43"/>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43"/>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5" name="Google Shape;1245;p43"/>
          <p:cNvGrpSpPr/>
          <p:nvPr/>
        </p:nvGrpSpPr>
        <p:grpSpPr>
          <a:xfrm>
            <a:off x="6217876" y="567538"/>
            <a:ext cx="571825" cy="533425"/>
            <a:chOff x="1286750" y="901125"/>
            <a:chExt cx="571825" cy="533425"/>
          </a:xfrm>
        </p:grpSpPr>
        <p:sp>
          <p:nvSpPr>
            <p:cNvPr id="1246" name="Google Shape;1246;p43"/>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43"/>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43"/>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43"/>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43"/>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1" name="Google Shape;1251;p43"/>
          <p:cNvSpPr/>
          <p:nvPr/>
        </p:nvSpPr>
        <p:spPr>
          <a:xfrm>
            <a:off x="615800" y="356103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Oval 3"/>
          <p:cNvSpPr/>
          <p:nvPr/>
        </p:nvSpPr>
        <p:spPr>
          <a:xfrm>
            <a:off x="2760224" y="1609782"/>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18" name="TextBox 117"/>
          <p:cNvSpPr txBox="1"/>
          <p:nvPr/>
        </p:nvSpPr>
        <p:spPr>
          <a:xfrm>
            <a:off x="2760225" y="2369832"/>
            <a:ext cx="363420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cs typeface="Arial"/>
                <a:sym typeface="Arial"/>
              </a:rPr>
              <a:t>THỰC HÀNH</a:t>
            </a:r>
          </a:p>
        </p:txBody>
      </p:sp>
    </p:spTree>
    <p:extLst>
      <p:ext uri="{BB962C8B-B14F-4D97-AF65-F5344CB8AC3E}">
        <p14:creationId xmlns:p14="http://schemas.microsoft.com/office/powerpoint/2010/main" val="2317715530"/>
      </p:ext>
    </p:extLst>
  </p:cSld>
  <p:clrMapOvr>
    <a:masterClrMapping/>
  </p:clrMapOvr>
  <p:transition spd="med">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22D93E5E-E3AA-7AAB-1B95-42E38E074446}"/>
              </a:ext>
            </a:extLst>
          </p:cNvPr>
          <p:cNvSpPr txBox="1"/>
          <p:nvPr/>
        </p:nvSpPr>
        <p:spPr>
          <a:xfrm>
            <a:off x="237670" y="191569"/>
            <a:ext cx="8668657" cy="958660"/>
          </a:xfrm>
          <a:prstGeom prst="rect">
            <a:avLst/>
          </a:prstGeom>
          <a:noFill/>
        </p:spPr>
        <p:txBody>
          <a:bodyPr wrap="square" rtlCol="0">
            <a:spAutoFit/>
          </a:bodyPr>
          <a:lstStyle/>
          <a:p>
            <a:pPr lvl="0" algn="just">
              <a:lnSpc>
                <a:spcPct val="150000"/>
              </a:lnSpc>
              <a:defRPr/>
            </a:pPr>
            <a:r>
              <a:rPr kumimoji="0" lang="en-US" sz="2000" b="1" i="1" u="none" strike="noStrike" kern="0" cap="none" spc="0" normalizeH="0" baseline="0" noProof="0">
                <a:ln>
                  <a:noFill/>
                </a:ln>
                <a:solidFill>
                  <a:srgbClr val="C00000"/>
                </a:solidFill>
                <a:effectLst/>
                <a:uLnTx/>
                <a:uFillTx/>
                <a:latin typeface="Arial"/>
                <a:cs typeface="Arial"/>
                <a:sym typeface="Arial"/>
              </a:rPr>
              <a:t>Bài thực</a:t>
            </a:r>
            <a:r>
              <a:rPr kumimoji="0" lang="en-US" sz="2000" b="1" i="1" u="none" strike="noStrike" kern="0" cap="none" spc="0" normalizeH="0" noProof="0">
                <a:ln>
                  <a:noFill/>
                </a:ln>
                <a:solidFill>
                  <a:srgbClr val="C00000"/>
                </a:solidFill>
                <a:effectLst/>
                <a:uLnTx/>
                <a:uFillTx/>
                <a:latin typeface="Arial"/>
                <a:cs typeface="Arial"/>
                <a:sym typeface="Arial"/>
              </a:rPr>
              <a:t> hành 1</a:t>
            </a:r>
            <a:r>
              <a:rPr kumimoji="0" lang="en-US" sz="2000" b="1" i="1" u="none" strike="noStrike" kern="0" cap="none" spc="0" normalizeH="0" baseline="0" noProof="0">
                <a:ln>
                  <a:noFill/>
                </a:ln>
                <a:solidFill>
                  <a:srgbClr val="C00000"/>
                </a:solidFill>
                <a:effectLst/>
                <a:uLnTx/>
                <a:uFillTx/>
                <a:latin typeface="Arial"/>
                <a:cs typeface="Arial"/>
                <a:sym typeface="Arial"/>
              </a:rPr>
              <a:t>. </a:t>
            </a:r>
            <a:r>
              <a:rPr lang="vi-VN" sz="2000"/>
              <a:t>Kích hoạt phần mềm Word, theo hướng dẫn ở phần Khám phá, em hãy thực hiện:</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33385858-C187-5E4F-7AF8-D9B56903BDD6}"/>
              </a:ext>
            </a:extLst>
          </p:cNvPr>
          <p:cNvSpPr/>
          <p:nvPr/>
        </p:nvSpPr>
        <p:spPr>
          <a:xfrm>
            <a:off x="383721" y="1363626"/>
            <a:ext cx="4884057" cy="835288"/>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a) Gõ văn bản như ở Hình 1a.</a:t>
            </a:r>
            <a:endParaRPr lang="en-US" sz="2000">
              <a:solidFill>
                <a:srgbClr val="000000"/>
              </a:solidFill>
            </a:endParaRPr>
          </a:p>
        </p:txBody>
      </p:sp>
      <p:pic>
        <p:nvPicPr>
          <p:cNvPr id="3" name="Picture 2">
            <a:extLst>
              <a:ext uri="{FF2B5EF4-FFF2-40B4-BE49-F238E27FC236}">
                <a16:creationId xmlns:a16="http://schemas.microsoft.com/office/drawing/2014/main" id="{8B6E1290-E12D-018B-1905-390FB02803BA}"/>
              </a:ext>
            </a:extLst>
          </p:cNvPr>
          <p:cNvPicPr>
            <a:picLocks noChangeAspect="1"/>
          </p:cNvPicPr>
          <p:nvPr/>
        </p:nvPicPr>
        <p:blipFill>
          <a:blip r:embed="rId2"/>
          <a:srcRect r="50463" b="6428"/>
          <a:stretch/>
        </p:blipFill>
        <p:spPr>
          <a:xfrm>
            <a:off x="5484584" y="859953"/>
            <a:ext cx="2313215" cy="1842634"/>
          </a:xfrm>
          <a:prstGeom prst="rect">
            <a:avLst/>
          </a:prstGeom>
          <a:effectLst>
            <a:outerShdw blurRad="50800" dist="38100" dir="8100000" algn="tr" rotWithShape="0">
              <a:prstClr val="black">
                <a:alpha val="40000"/>
              </a:prstClr>
            </a:outerShdw>
          </a:effectLst>
        </p:spPr>
      </p:pic>
      <p:sp>
        <p:nvSpPr>
          <p:cNvPr id="4" name="Rectangle: Rounded Corners 3">
            <a:extLst>
              <a:ext uri="{FF2B5EF4-FFF2-40B4-BE49-F238E27FC236}">
                <a16:creationId xmlns:a16="http://schemas.microsoft.com/office/drawing/2014/main" id="{883BD56C-571A-445B-20A1-B2C84A479BD7}"/>
              </a:ext>
            </a:extLst>
          </p:cNvPr>
          <p:cNvSpPr/>
          <p:nvPr/>
        </p:nvSpPr>
        <p:spPr>
          <a:xfrm>
            <a:off x="383721" y="2497360"/>
            <a:ext cx="4884057" cy="958659"/>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Định dạng kí tự để có được văn bản như ở Hình 1b.</a:t>
            </a:r>
            <a:endParaRPr lang="en-US" sz="2000">
              <a:solidFill>
                <a:srgbClr val="000000"/>
              </a:solidFill>
            </a:endParaRPr>
          </a:p>
        </p:txBody>
      </p:sp>
      <p:sp>
        <p:nvSpPr>
          <p:cNvPr id="6" name="Rectangle: Rounded Corners 5">
            <a:extLst>
              <a:ext uri="{FF2B5EF4-FFF2-40B4-BE49-F238E27FC236}">
                <a16:creationId xmlns:a16="http://schemas.microsoft.com/office/drawing/2014/main" id="{06BA9C8D-67DB-4965-AC07-E800391E8F7E}"/>
              </a:ext>
            </a:extLst>
          </p:cNvPr>
          <p:cNvSpPr/>
          <p:nvPr/>
        </p:nvSpPr>
        <p:spPr>
          <a:xfrm>
            <a:off x="383721" y="3754466"/>
            <a:ext cx="4884057" cy="958659"/>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Lưu văn bản sao cho em có thể dễ tìm, sử dụng về sau.</a:t>
            </a:r>
            <a:endParaRPr lang="en-US" sz="2000">
              <a:solidFill>
                <a:srgbClr val="000000"/>
              </a:solidFill>
            </a:endParaRPr>
          </a:p>
        </p:txBody>
      </p:sp>
      <p:pic>
        <p:nvPicPr>
          <p:cNvPr id="8" name="Picture 7">
            <a:extLst>
              <a:ext uri="{FF2B5EF4-FFF2-40B4-BE49-F238E27FC236}">
                <a16:creationId xmlns:a16="http://schemas.microsoft.com/office/drawing/2014/main" id="{78C6903F-B15B-A571-657E-8CF4C03F7AE5}"/>
              </a:ext>
            </a:extLst>
          </p:cNvPr>
          <p:cNvPicPr>
            <a:picLocks noChangeAspect="1"/>
          </p:cNvPicPr>
          <p:nvPr/>
        </p:nvPicPr>
        <p:blipFill>
          <a:blip r:embed="rId2"/>
          <a:srcRect l="50359" r="104" b="6428"/>
          <a:stretch/>
        </p:blipFill>
        <p:spPr>
          <a:xfrm>
            <a:off x="6573280" y="2976689"/>
            <a:ext cx="2245781" cy="1788919"/>
          </a:xfrm>
          <a:prstGeom prst="rect">
            <a:avLst/>
          </a:prstGeom>
          <a:effectLst>
            <a:outerShdw blurRad="50800" dist="38100" dir="8100000" algn="tr" rotWithShape="0">
              <a:prstClr val="black">
                <a:alpha val="40000"/>
              </a:prstClr>
            </a:outerShdw>
          </a:effectLst>
        </p:spPr>
      </p:pic>
      <p:sp>
        <p:nvSpPr>
          <p:cNvPr id="9" name="Freeform 5">
            <a:extLst>
              <a:ext uri="{FF2B5EF4-FFF2-40B4-BE49-F238E27FC236}">
                <a16:creationId xmlns:a16="http://schemas.microsoft.com/office/drawing/2014/main" id="{D261D105-727A-D94C-913E-BFFFDA98F699}"/>
              </a:ext>
            </a:extLst>
          </p:cNvPr>
          <p:cNvSpPr/>
          <p:nvPr/>
        </p:nvSpPr>
        <p:spPr>
          <a:xfrm>
            <a:off x="5896059" y="2741392"/>
            <a:ext cx="570055" cy="629579"/>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37869930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22D93E5E-E3AA-7AAB-1B95-42E38E074446}"/>
              </a:ext>
            </a:extLst>
          </p:cNvPr>
          <p:cNvSpPr txBox="1"/>
          <p:nvPr/>
        </p:nvSpPr>
        <p:spPr>
          <a:xfrm>
            <a:off x="237670" y="191569"/>
            <a:ext cx="8668657" cy="496996"/>
          </a:xfrm>
          <a:prstGeom prst="rect">
            <a:avLst/>
          </a:prstGeom>
          <a:noFill/>
        </p:spPr>
        <p:txBody>
          <a:bodyPr wrap="square" rtlCol="0">
            <a:spAutoFit/>
          </a:bodyPr>
          <a:lstStyle/>
          <a:p>
            <a:pPr lvl="0" algn="just">
              <a:lnSpc>
                <a:spcPct val="150000"/>
              </a:lnSpc>
              <a:defRPr/>
            </a:pPr>
            <a:r>
              <a:rPr kumimoji="0" lang="en-US" sz="2000" b="1" i="1" u="none" strike="noStrike" kern="0" cap="none" spc="0" normalizeH="0" baseline="0" noProof="0">
                <a:ln>
                  <a:noFill/>
                </a:ln>
                <a:solidFill>
                  <a:srgbClr val="C00000"/>
                </a:solidFill>
                <a:effectLst/>
                <a:uLnTx/>
                <a:uFillTx/>
                <a:latin typeface="Arial"/>
                <a:cs typeface="Arial"/>
                <a:sym typeface="Arial"/>
              </a:rPr>
              <a:t>Bài thực</a:t>
            </a:r>
            <a:r>
              <a:rPr kumimoji="0" lang="en-US" sz="2000" b="1" i="1" u="none" strike="noStrike" kern="0" cap="none" spc="0" normalizeH="0" noProof="0">
                <a:ln>
                  <a:noFill/>
                </a:ln>
                <a:solidFill>
                  <a:srgbClr val="C00000"/>
                </a:solidFill>
                <a:effectLst/>
                <a:uLnTx/>
                <a:uFillTx/>
                <a:latin typeface="Arial"/>
                <a:cs typeface="Arial"/>
                <a:sym typeface="Arial"/>
              </a:rPr>
              <a:t> hành 2</a:t>
            </a:r>
            <a:r>
              <a:rPr kumimoji="0" lang="en-US" sz="2000" b="1" i="1" u="none" strike="noStrike" kern="0" cap="none" spc="0" normalizeH="0" baseline="0" noProof="0">
                <a:ln>
                  <a:noFill/>
                </a:ln>
                <a:solidFill>
                  <a:srgbClr val="C00000"/>
                </a:solidFill>
                <a:effectLst/>
                <a:uLnTx/>
                <a:uFillTx/>
                <a:latin typeface="Arial"/>
                <a:cs typeface="Arial"/>
                <a:sym typeface="Arial"/>
              </a:rPr>
              <a:t>. </a:t>
            </a:r>
            <a:r>
              <a:rPr lang="vi-VN" sz="2000"/>
              <a:t>Thực hiện các yêu cầu dưới đây: </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33385858-C187-5E4F-7AF8-D9B56903BDD6}"/>
              </a:ext>
            </a:extLst>
          </p:cNvPr>
          <p:cNvSpPr/>
          <p:nvPr/>
        </p:nvSpPr>
        <p:spPr>
          <a:xfrm>
            <a:off x="355146" y="910340"/>
            <a:ext cx="8433708" cy="1023257"/>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Gõ văn bản như ở Hình 5. Ghi vào vở tên phông chữ, kiểu chữ, cỡ chữ, màu chữ của văn bản em vừa gõ.</a:t>
            </a:r>
            <a:endParaRPr lang="en-US" sz="2000">
              <a:solidFill>
                <a:srgbClr val="000000"/>
              </a:solidFill>
            </a:endParaRPr>
          </a:p>
        </p:txBody>
      </p:sp>
      <p:sp>
        <p:nvSpPr>
          <p:cNvPr id="4" name="Rectangle: Rounded Corners 3">
            <a:extLst>
              <a:ext uri="{FF2B5EF4-FFF2-40B4-BE49-F238E27FC236}">
                <a16:creationId xmlns:a16="http://schemas.microsoft.com/office/drawing/2014/main" id="{883BD56C-571A-445B-20A1-B2C84A479BD7}"/>
              </a:ext>
            </a:extLst>
          </p:cNvPr>
          <p:cNvSpPr/>
          <p:nvPr/>
        </p:nvSpPr>
        <p:spPr>
          <a:xfrm>
            <a:off x="355146" y="2178705"/>
            <a:ext cx="8433708" cy="1393443"/>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Thực hiện định dạng kí tự để có văn bản tương tự như ở Hình 6. Trong quá trình thực hiện định dạng kí tự, em cần sử dụng tổ hợp phím để thay đổi kiểu chữ, cỡ chữ.</a:t>
            </a:r>
            <a:endParaRPr lang="en-US" sz="2000">
              <a:solidFill>
                <a:srgbClr val="000000"/>
              </a:solidFill>
            </a:endParaRPr>
          </a:p>
        </p:txBody>
      </p:sp>
      <p:sp>
        <p:nvSpPr>
          <p:cNvPr id="6" name="Rectangle: Rounded Corners 5">
            <a:extLst>
              <a:ext uri="{FF2B5EF4-FFF2-40B4-BE49-F238E27FC236}">
                <a16:creationId xmlns:a16="http://schemas.microsoft.com/office/drawing/2014/main" id="{06BA9C8D-67DB-4965-AC07-E800391E8F7E}"/>
              </a:ext>
            </a:extLst>
          </p:cNvPr>
          <p:cNvSpPr/>
          <p:nvPr/>
        </p:nvSpPr>
        <p:spPr>
          <a:xfrm>
            <a:off x="355146" y="3817257"/>
            <a:ext cx="8433708" cy="912899"/>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Lưu văn bản sao cho em có thể dễ tìm, sử dụng về sau.</a:t>
            </a:r>
            <a:endParaRPr lang="en-US" sz="2000">
              <a:solidFill>
                <a:srgbClr val="000000"/>
              </a:solidFill>
            </a:endParaRPr>
          </a:p>
        </p:txBody>
      </p:sp>
    </p:spTree>
    <p:extLst>
      <p:ext uri="{BB962C8B-B14F-4D97-AF65-F5344CB8AC3E}">
        <p14:creationId xmlns:p14="http://schemas.microsoft.com/office/powerpoint/2010/main" val="349602996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92" name="Google Shape;1092;p42"/>
          <p:cNvSpPr/>
          <p:nvPr/>
        </p:nvSpPr>
        <p:spPr>
          <a:xfrm>
            <a:off x="740113" y="4333575"/>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2392841" y="546037"/>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951925" y="625825"/>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245675" y="3505650"/>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2612950" y="3444834"/>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42"/>
          <p:cNvGrpSpPr/>
          <p:nvPr/>
        </p:nvGrpSpPr>
        <p:grpSpPr>
          <a:xfrm>
            <a:off x="1420225" y="897250"/>
            <a:ext cx="857575" cy="992425"/>
            <a:chOff x="1420225" y="897250"/>
            <a:chExt cx="857575" cy="992425"/>
          </a:xfrm>
        </p:grpSpPr>
        <p:sp>
          <p:nvSpPr>
            <p:cNvPr id="1098" name="Google Shape;1098;p42"/>
            <p:cNvSpPr/>
            <p:nvPr/>
          </p:nvSpPr>
          <p:spPr>
            <a:xfrm>
              <a:off x="1843500" y="1372025"/>
              <a:ext cx="233075" cy="271475"/>
            </a:xfrm>
            <a:custGeom>
              <a:avLst/>
              <a:gdLst/>
              <a:ahLst/>
              <a:cxnLst/>
              <a:rect l="l" t="t" r="r" b="b"/>
              <a:pathLst>
                <a:path w="9323" h="10859" extrusionOk="0">
                  <a:moveTo>
                    <a:pt x="2263" y="0"/>
                  </a:moveTo>
                  <a:lnTo>
                    <a:pt x="0" y="1750"/>
                  </a:lnTo>
                  <a:lnTo>
                    <a:pt x="7061" y="10858"/>
                  </a:lnTo>
                  <a:lnTo>
                    <a:pt x="9323" y="9108"/>
                  </a:lnTo>
                  <a:lnTo>
                    <a:pt x="22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1947675" y="1519075"/>
              <a:ext cx="330125" cy="370600"/>
            </a:xfrm>
            <a:custGeom>
              <a:avLst/>
              <a:gdLst/>
              <a:ahLst/>
              <a:cxnLst/>
              <a:rect l="l" t="t" r="r" b="b"/>
              <a:pathLst>
                <a:path w="13205" h="14824" extrusionOk="0">
                  <a:moveTo>
                    <a:pt x="3964" y="1"/>
                  </a:moveTo>
                  <a:cubicBezTo>
                    <a:pt x="3692" y="1"/>
                    <a:pt x="3417" y="88"/>
                    <a:pt x="3191" y="273"/>
                  </a:cubicBezTo>
                  <a:lnTo>
                    <a:pt x="536" y="2321"/>
                  </a:lnTo>
                  <a:cubicBezTo>
                    <a:pt x="298" y="2512"/>
                    <a:pt x="132" y="2774"/>
                    <a:pt x="72" y="3048"/>
                  </a:cubicBezTo>
                  <a:cubicBezTo>
                    <a:pt x="1" y="3405"/>
                    <a:pt x="72" y="3810"/>
                    <a:pt x="310" y="4119"/>
                  </a:cubicBezTo>
                  <a:lnTo>
                    <a:pt x="8228" y="14335"/>
                  </a:lnTo>
                  <a:cubicBezTo>
                    <a:pt x="8466" y="14632"/>
                    <a:pt x="8811" y="14799"/>
                    <a:pt x="9168" y="14823"/>
                  </a:cubicBezTo>
                  <a:cubicBezTo>
                    <a:pt x="9187" y="14824"/>
                    <a:pt x="9206" y="14824"/>
                    <a:pt x="9224" y="14824"/>
                  </a:cubicBezTo>
                  <a:cubicBezTo>
                    <a:pt x="9504" y="14824"/>
                    <a:pt x="9792" y="14740"/>
                    <a:pt x="10038" y="14561"/>
                  </a:cubicBezTo>
                  <a:lnTo>
                    <a:pt x="12681" y="12501"/>
                  </a:lnTo>
                  <a:cubicBezTo>
                    <a:pt x="12967" y="12275"/>
                    <a:pt x="13145" y="11953"/>
                    <a:pt x="13169" y="11620"/>
                  </a:cubicBezTo>
                  <a:cubicBezTo>
                    <a:pt x="13205" y="11310"/>
                    <a:pt x="13109" y="10989"/>
                    <a:pt x="12907" y="10715"/>
                  </a:cubicBezTo>
                  <a:lnTo>
                    <a:pt x="4989" y="512"/>
                  </a:lnTo>
                  <a:cubicBezTo>
                    <a:pt x="4823" y="285"/>
                    <a:pt x="4585" y="131"/>
                    <a:pt x="4346" y="59"/>
                  </a:cubicBezTo>
                  <a:cubicBezTo>
                    <a:pt x="4223" y="21"/>
                    <a:pt x="4094" y="1"/>
                    <a:pt x="3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2017325" y="1611025"/>
              <a:ext cx="116400" cy="90525"/>
            </a:xfrm>
            <a:custGeom>
              <a:avLst/>
              <a:gdLst/>
              <a:ahLst/>
              <a:cxnLst/>
              <a:rect l="l" t="t" r="r" b="b"/>
              <a:pathLst>
                <a:path w="4656" h="3621" fill="none" extrusionOk="0">
                  <a:moveTo>
                    <a:pt x="1" y="3620"/>
                  </a:moveTo>
                  <a:lnTo>
                    <a:pt x="4656"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2040250" y="1640800"/>
              <a:ext cx="117000" cy="90500"/>
            </a:xfrm>
            <a:custGeom>
              <a:avLst/>
              <a:gdLst/>
              <a:ahLst/>
              <a:cxnLst/>
              <a:rect l="l" t="t" r="r" b="b"/>
              <a:pathLst>
                <a:path w="4680" h="3620" fill="none" extrusionOk="0">
                  <a:moveTo>
                    <a:pt x="0" y="3620"/>
                  </a:moveTo>
                  <a:lnTo>
                    <a:pt x="468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2063475" y="1670550"/>
              <a:ext cx="116700" cy="90825"/>
            </a:xfrm>
            <a:custGeom>
              <a:avLst/>
              <a:gdLst/>
              <a:ahLst/>
              <a:cxnLst/>
              <a:rect l="l" t="t" r="r" b="b"/>
              <a:pathLst>
                <a:path w="4668" h="3633" fill="none" extrusionOk="0">
                  <a:moveTo>
                    <a:pt x="0" y="3632"/>
                  </a:moveTo>
                  <a:lnTo>
                    <a:pt x="4667"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2086675" y="1700625"/>
              <a:ext cx="116725" cy="90500"/>
            </a:xfrm>
            <a:custGeom>
              <a:avLst/>
              <a:gdLst/>
              <a:ahLst/>
              <a:cxnLst/>
              <a:rect l="l" t="t" r="r" b="b"/>
              <a:pathLst>
                <a:path w="4669" h="3620" fill="none" extrusionOk="0">
                  <a:moveTo>
                    <a:pt x="1" y="3620"/>
                  </a:moveTo>
                  <a:lnTo>
                    <a:pt x="4668"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1420225" y="897250"/>
              <a:ext cx="597425" cy="597725"/>
            </a:xfrm>
            <a:custGeom>
              <a:avLst/>
              <a:gdLst/>
              <a:ahLst/>
              <a:cxnLst/>
              <a:rect l="l" t="t" r="r" b="b"/>
              <a:pathLst>
                <a:path w="23897" h="23909" extrusionOk="0">
                  <a:moveTo>
                    <a:pt x="11943" y="1"/>
                  </a:moveTo>
                  <a:cubicBezTo>
                    <a:pt x="5347" y="1"/>
                    <a:pt x="1" y="5358"/>
                    <a:pt x="1" y="11954"/>
                  </a:cubicBezTo>
                  <a:cubicBezTo>
                    <a:pt x="1" y="18550"/>
                    <a:pt x="5347" y="23908"/>
                    <a:pt x="11943" y="23908"/>
                  </a:cubicBezTo>
                  <a:cubicBezTo>
                    <a:pt x="18551" y="23908"/>
                    <a:pt x="23897" y="18550"/>
                    <a:pt x="23897" y="11954"/>
                  </a:cubicBezTo>
                  <a:cubicBezTo>
                    <a:pt x="23897" y="5358"/>
                    <a:pt x="18551"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1469650" y="977350"/>
              <a:ext cx="498600" cy="437600"/>
            </a:xfrm>
            <a:custGeom>
              <a:avLst/>
              <a:gdLst/>
              <a:ahLst/>
              <a:cxnLst/>
              <a:rect l="l" t="t" r="r" b="b"/>
              <a:pathLst>
                <a:path w="19944" h="17504" extrusionOk="0">
                  <a:moveTo>
                    <a:pt x="9983" y="0"/>
                  </a:moveTo>
                  <a:cubicBezTo>
                    <a:pt x="7131" y="0"/>
                    <a:pt x="4332" y="1392"/>
                    <a:pt x="2655" y="3952"/>
                  </a:cubicBezTo>
                  <a:cubicBezTo>
                    <a:pt x="0" y="8000"/>
                    <a:pt x="1131" y="13418"/>
                    <a:pt x="5167" y="16073"/>
                  </a:cubicBezTo>
                  <a:cubicBezTo>
                    <a:pt x="6650" y="17040"/>
                    <a:pt x="8317" y="17504"/>
                    <a:pt x="9965" y="17504"/>
                  </a:cubicBezTo>
                  <a:cubicBezTo>
                    <a:pt x="12818" y="17504"/>
                    <a:pt x="15613" y="16115"/>
                    <a:pt x="17288" y="13549"/>
                  </a:cubicBezTo>
                  <a:cubicBezTo>
                    <a:pt x="19943" y="9512"/>
                    <a:pt x="18812" y="4083"/>
                    <a:pt x="14764" y="1428"/>
                  </a:cubicBezTo>
                  <a:cubicBezTo>
                    <a:pt x="13289" y="462"/>
                    <a:pt x="11627" y="0"/>
                    <a:pt x="99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1872075" y="1408925"/>
              <a:ext cx="56575" cy="43475"/>
            </a:xfrm>
            <a:custGeom>
              <a:avLst/>
              <a:gdLst/>
              <a:ahLst/>
              <a:cxnLst/>
              <a:rect l="l" t="t" r="r" b="b"/>
              <a:pathLst>
                <a:path w="2263" h="1739" fill="none" extrusionOk="0">
                  <a:moveTo>
                    <a:pt x="2263" y="0"/>
                  </a:moveTo>
                  <a:cubicBezTo>
                    <a:pt x="1941" y="334"/>
                    <a:pt x="1572" y="643"/>
                    <a:pt x="1191" y="941"/>
                  </a:cubicBezTo>
                  <a:cubicBezTo>
                    <a:pt x="810" y="1239"/>
                    <a:pt x="417" y="1501"/>
                    <a:pt x="0" y="1739"/>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1528175" y="1069175"/>
              <a:ext cx="404200" cy="70250"/>
            </a:xfrm>
            <a:custGeom>
              <a:avLst/>
              <a:gdLst/>
              <a:ahLst/>
              <a:cxnLst/>
              <a:rect l="l" t="t" r="r" b="b"/>
              <a:pathLst>
                <a:path w="16168" h="2810" extrusionOk="0">
                  <a:moveTo>
                    <a:pt x="524" y="0"/>
                  </a:moveTo>
                  <a:lnTo>
                    <a:pt x="0" y="715"/>
                  </a:lnTo>
                  <a:lnTo>
                    <a:pt x="16168" y="2810"/>
                  </a:lnTo>
                  <a:lnTo>
                    <a:pt x="15811" y="1929"/>
                  </a:lnTo>
                  <a:close/>
                </a:path>
              </a:pathLst>
            </a:custGeom>
            <a:solidFill>
              <a:srgbClr val="FFFFFF">
                <a:alpha val="58480"/>
              </a:srgbClr>
            </a:solidFill>
            <a:ln>
              <a:noFill/>
            </a:ln>
          </p:spPr>
        </p:sp>
        <p:sp>
          <p:nvSpPr>
            <p:cNvPr id="1108" name="Google Shape;1108;p42"/>
            <p:cNvSpPr/>
            <p:nvPr/>
          </p:nvSpPr>
          <p:spPr>
            <a:xfrm>
              <a:off x="1507925" y="1252550"/>
              <a:ext cx="403625" cy="70825"/>
            </a:xfrm>
            <a:custGeom>
              <a:avLst/>
              <a:gdLst/>
              <a:ahLst/>
              <a:cxnLst/>
              <a:rect l="l" t="t" r="r" b="b"/>
              <a:pathLst>
                <a:path w="16145" h="2833" extrusionOk="0">
                  <a:moveTo>
                    <a:pt x="0" y="0"/>
                  </a:moveTo>
                  <a:lnTo>
                    <a:pt x="286" y="976"/>
                  </a:lnTo>
                  <a:lnTo>
                    <a:pt x="15573" y="2833"/>
                  </a:lnTo>
                  <a:lnTo>
                    <a:pt x="16145" y="1976"/>
                  </a:lnTo>
                  <a:close/>
                </a:path>
              </a:pathLst>
            </a:custGeom>
            <a:solidFill>
              <a:srgbClr val="FFFFFF">
                <a:alpha val="58480"/>
              </a:srgbClr>
            </a:solidFill>
            <a:ln>
              <a:noFill/>
            </a:ln>
          </p:spPr>
        </p:sp>
        <p:sp>
          <p:nvSpPr>
            <p:cNvPr id="1109" name="Google Shape;1109;p42"/>
            <p:cNvSpPr/>
            <p:nvPr/>
          </p:nvSpPr>
          <p:spPr>
            <a:xfrm>
              <a:off x="1500775" y="1132875"/>
              <a:ext cx="437575" cy="126200"/>
            </a:xfrm>
            <a:custGeom>
              <a:avLst/>
              <a:gdLst/>
              <a:ahLst/>
              <a:cxnLst/>
              <a:rect l="l" t="t" r="r" b="b"/>
              <a:pathLst>
                <a:path w="17503" h="5048" extrusionOk="0">
                  <a:moveTo>
                    <a:pt x="381" y="0"/>
                  </a:moveTo>
                  <a:lnTo>
                    <a:pt x="119" y="1215"/>
                  </a:lnTo>
                  <a:lnTo>
                    <a:pt x="0" y="2715"/>
                  </a:lnTo>
                  <a:lnTo>
                    <a:pt x="17169" y="5048"/>
                  </a:lnTo>
                  <a:lnTo>
                    <a:pt x="17455" y="3691"/>
                  </a:lnTo>
                  <a:lnTo>
                    <a:pt x="17503" y="2239"/>
                  </a:lnTo>
                  <a:close/>
                </a:path>
              </a:pathLst>
            </a:custGeom>
            <a:solidFill>
              <a:srgbClr val="FFFFFF">
                <a:alpha val="58480"/>
              </a:srgbClr>
            </a:solidFill>
            <a:ln>
              <a:noFill/>
            </a:ln>
          </p:spPr>
        </p:sp>
      </p:grpSp>
      <p:grpSp>
        <p:nvGrpSpPr>
          <p:cNvPr id="1110" name="Google Shape;1110;p42"/>
          <p:cNvGrpSpPr/>
          <p:nvPr/>
        </p:nvGrpSpPr>
        <p:grpSpPr>
          <a:xfrm>
            <a:off x="1677250" y="3744225"/>
            <a:ext cx="1223400" cy="696900"/>
            <a:chOff x="4027275" y="3264225"/>
            <a:chExt cx="1223400" cy="696900"/>
          </a:xfrm>
        </p:grpSpPr>
        <p:grpSp>
          <p:nvGrpSpPr>
            <p:cNvPr id="1111" name="Google Shape;1111;p42"/>
            <p:cNvGrpSpPr/>
            <p:nvPr/>
          </p:nvGrpSpPr>
          <p:grpSpPr>
            <a:xfrm>
              <a:off x="4027275" y="3264225"/>
              <a:ext cx="1223400" cy="696900"/>
              <a:chOff x="4027275" y="3264225"/>
              <a:chExt cx="1223400" cy="696900"/>
            </a:xfrm>
          </p:grpSpPr>
          <p:sp>
            <p:nvSpPr>
              <p:cNvPr id="1112" name="Google Shape;1112;p42"/>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2"/>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42"/>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8435491" y="578333"/>
            <a:ext cx="138150" cy="159550"/>
          </a:xfrm>
          <a:custGeom>
            <a:avLst/>
            <a:gdLst/>
            <a:ahLst/>
            <a:cxnLst/>
            <a:rect l="l" t="t" r="r" b="b"/>
            <a:pathLst>
              <a:path w="5526" h="6382" extrusionOk="0">
                <a:moveTo>
                  <a:pt x="2775" y="0"/>
                </a:moveTo>
                <a:lnTo>
                  <a:pt x="2049" y="1941"/>
                </a:lnTo>
                <a:lnTo>
                  <a:pt x="1" y="1596"/>
                </a:lnTo>
                <a:lnTo>
                  <a:pt x="1310" y="3191"/>
                </a:lnTo>
                <a:lnTo>
                  <a:pt x="1" y="4774"/>
                </a:lnTo>
                <a:lnTo>
                  <a:pt x="2049" y="4441"/>
                </a:lnTo>
                <a:lnTo>
                  <a:pt x="2775" y="6382"/>
                </a:lnTo>
                <a:lnTo>
                  <a:pt x="3489" y="4441"/>
                </a:lnTo>
                <a:lnTo>
                  <a:pt x="5525" y="4774"/>
                </a:lnTo>
                <a:lnTo>
                  <a:pt x="4216" y="3191"/>
                </a:lnTo>
                <a:lnTo>
                  <a:pt x="5525" y="1596"/>
                </a:lnTo>
                <a:lnTo>
                  <a:pt x="3489" y="1941"/>
                </a:lnTo>
                <a:lnTo>
                  <a:pt x="2775"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2785712" y="4410805"/>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8185650" y="4456384"/>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8435491" y="4106687"/>
            <a:ext cx="150625" cy="151225"/>
          </a:xfrm>
          <a:custGeom>
            <a:avLst/>
            <a:gdLst/>
            <a:ahLst/>
            <a:cxnLst/>
            <a:rect l="l" t="t" r="r" b="b"/>
            <a:pathLst>
              <a:path w="6025" h="6049" fill="none" extrusionOk="0">
                <a:moveTo>
                  <a:pt x="3001" y="0"/>
                </a:moveTo>
                <a:lnTo>
                  <a:pt x="3596" y="2429"/>
                </a:lnTo>
                <a:lnTo>
                  <a:pt x="6025" y="3024"/>
                </a:lnTo>
                <a:lnTo>
                  <a:pt x="3596" y="3620"/>
                </a:lnTo>
                <a:lnTo>
                  <a:pt x="3001" y="6048"/>
                </a:lnTo>
                <a:lnTo>
                  <a:pt x="2406" y="3620"/>
                </a:lnTo>
                <a:lnTo>
                  <a:pt x="0" y="3024"/>
                </a:lnTo>
                <a:lnTo>
                  <a:pt x="2406"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A93AB62C-1CA4-5AEF-8910-58FAC1C2A53B}"/>
              </a:ext>
            </a:extLst>
          </p:cNvPr>
          <p:cNvSpPr txBox="1"/>
          <p:nvPr/>
        </p:nvSpPr>
        <p:spPr>
          <a:xfrm>
            <a:off x="2854774" y="1856790"/>
            <a:ext cx="5589366" cy="2060885"/>
          </a:xfrm>
          <a:prstGeom prst="rect">
            <a:avLst/>
          </a:prstGeom>
          <a:noFill/>
        </p:spPr>
        <p:txBody>
          <a:bodyPr wrap="square">
            <a:spAutoFit/>
          </a:bodyPr>
          <a:lstStyle/>
          <a:p>
            <a:pPr algn="just">
              <a:lnSpc>
                <a:spcPct val="150000"/>
              </a:lnSpc>
            </a:pPr>
            <a:r>
              <a:rPr lang="vi-VN" sz="2200"/>
              <a:t>Để biết phông chữ, kiểu chữ, cỡ chữ của văn bản, em đặt con trỏ soạn thảo vào phần văn bản đó rồi quan sát các nút lệnh tương ứng trong dải lệnh Home.</a:t>
            </a:r>
            <a:endParaRPr lang="en-US" sz="2200"/>
          </a:p>
        </p:txBody>
      </p:sp>
      <p:sp>
        <p:nvSpPr>
          <p:cNvPr id="4" name="Rectangle: Rounded Corners 3">
            <a:extLst>
              <a:ext uri="{FF2B5EF4-FFF2-40B4-BE49-F238E27FC236}">
                <a16:creationId xmlns:a16="http://schemas.microsoft.com/office/drawing/2014/main" id="{50429955-5123-F737-18CC-27A2F8FB108F}"/>
              </a:ext>
            </a:extLst>
          </p:cNvPr>
          <p:cNvSpPr/>
          <p:nvPr/>
        </p:nvSpPr>
        <p:spPr>
          <a:xfrm>
            <a:off x="4691514" y="1144449"/>
            <a:ext cx="1915885" cy="532050"/>
          </a:xfrm>
          <a:prstGeom prst="round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rPr>
              <a:t>LƯU Ý </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3"/>
          <p:cNvGrpSpPr/>
          <p:nvPr/>
        </p:nvGrpSpPr>
        <p:grpSpPr>
          <a:xfrm>
            <a:off x="1153738" y="3187875"/>
            <a:ext cx="1001625" cy="912475"/>
            <a:chOff x="-2531275" y="2648900"/>
            <a:chExt cx="1001625" cy="912475"/>
          </a:xfrm>
        </p:grpSpPr>
        <p:sp>
          <p:nvSpPr>
            <p:cNvPr id="1148" name="Google Shape;1148;p43"/>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43"/>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43"/>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43"/>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43"/>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43"/>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43"/>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43"/>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43"/>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43"/>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43"/>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43"/>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43"/>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43"/>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43"/>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43"/>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43"/>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43"/>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43"/>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43"/>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43"/>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43"/>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43"/>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43"/>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43"/>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43"/>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43"/>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43"/>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43"/>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43"/>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8" name="Google Shape;1178;p43"/>
          <p:cNvGrpSpPr/>
          <p:nvPr/>
        </p:nvGrpSpPr>
        <p:grpSpPr>
          <a:xfrm>
            <a:off x="6995275" y="637988"/>
            <a:ext cx="929550" cy="926875"/>
            <a:chOff x="-1161475" y="1429950"/>
            <a:chExt cx="929550" cy="926875"/>
          </a:xfrm>
        </p:grpSpPr>
        <p:sp>
          <p:nvSpPr>
            <p:cNvPr id="1179" name="Google Shape;1179;p43"/>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43"/>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43"/>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43"/>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43"/>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43"/>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43"/>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43"/>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43"/>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43"/>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43"/>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43"/>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43"/>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43"/>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43"/>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43"/>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43"/>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43"/>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43"/>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43"/>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43"/>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7" name="Google Shape;1207;p43"/>
          <p:cNvSpPr/>
          <p:nvPr/>
        </p:nvSpPr>
        <p:spPr>
          <a:xfrm>
            <a:off x="6594900" y="427755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794350" y="719863"/>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11" name="Google Shape;1211;p43"/>
          <p:cNvGrpSpPr/>
          <p:nvPr/>
        </p:nvGrpSpPr>
        <p:grpSpPr>
          <a:xfrm rot="2228901">
            <a:off x="1551952" y="581231"/>
            <a:ext cx="487591" cy="802526"/>
            <a:chOff x="3503700" y="2695100"/>
            <a:chExt cx="487575" cy="802500"/>
          </a:xfrm>
        </p:grpSpPr>
        <p:sp>
          <p:nvSpPr>
            <p:cNvPr id="1212" name="Google Shape;1212;p43"/>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8" name="Google Shape;1228;p43"/>
          <p:cNvGrpSpPr/>
          <p:nvPr/>
        </p:nvGrpSpPr>
        <p:grpSpPr>
          <a:xfrm>
            <a:off x="7515900" y="1881013"/>
            <a:ext cx="705475" cy="683525"/>
            <a:chOff x="3332550" y="1745600"/>
            <a:chExt cx="705475" cy="683525"/>
          </a:xfrm>
        </p:grpSpPr>
        <p:sp>
          <p:nvSpPr>
            <p:cNvPr id="1229"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39" name="Google Shape;1239;p43"/>
          <p:cNvSpPr/>
          <p:nvPr/>
        </p:nvSpPr>
        <p:spPr>
          <a:xfrm>
            <a:off x="932500" y="1782500"/>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0" name="Google Shape;1240;p43"/>
          <p:cNvGrpSpPr/>
          <p:nvPr/>
        </p:nvGrpSpPr>
        <p:grpSpPr>
          <a:xfrm rot="3078532">
            <a:off x="2174645" y="4114069"/>
            <a:ext cx="322389" cy="400061"/>
            <a:chOff x="6322500" y="3044550"/>
            <a:chExt cx="322400" cy="400075"/>
          </a:xfrm>
        </p:grpSpPr>
        <p:sp>
          <p:nvSpPr>
            <p:cNvPr id="1241" name="Google Shape;1241;p43"/>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43"/>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43"/>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43"/>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5" name="Google Shape;1245;p43"/>
          <p:cNvGrpSpPr/>
          <p:nvPr/>
        </p:nvGrpSpPr>
        <p:grpSpPr>
          <a:xfrm>
            <a:off x="6217876" y="567538"/>
            <a:ext cx="571825" cy="533425"/>
            <a:chOff x="1286750" y="901125"/>
            <a:chExt cx="571825" cy="533425"/>
          </a:xfrm>
        </p:grpSpPr>
        <p:sp>
          <p:nvSpPr>
            <p:cNvPr id="1246" name="Google Shape;1246;p43"/>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43"/>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43"/>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43"/>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43"/>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1" name="Google Shape;1251;p43"/>
          <p:cNvSpPr/>
          <p:nvPr/>
        </p:nvSpPr>
        <p:spPr>
          <a:xfrm>
            <a:off x="615800" y="356103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Oval 3"/>
          <p:cNvSpPr/>
          <p:nvPr/>
        </p:nvSpPr>
        <p:spPr>
          <a:xfrm>
            <a:off x="2760224" y="1609782"/>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118" name="TextBox 117"/>
          <p:cNvSpPr txBox="1"/>
          <p:nvPr/>
        </p:nvSpPr>
        <p:spPr>
          <a:xfrm>
            <a:off x="2760225" y="2369832"/>
            <a:ext cx="363420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cs typeface="Arial"/>
                <a:sym typeface="Arial"/>
              </a:rPr>
              <a:t>VẬN DỤNG </a:t>
            </a:r>
          </a:p>
        </p:txBody>
      </p:sp>
    </p:spTree>
    <p:extLst>
      <p:ext uri="{BB962C8B-B14F-4D97-AF65-F5344CB8AC3E}">
        <p14:creationId xmlns:p14="http://schemas.microsoft.com/office/powerpoint/2010/main" val="3296636173"/>
      </p:ext>
    </p:extLst>
  </p:cSld>
  <p:clrMapOvr>
    <a:masterClrMapping/>
  </p:clrMapOvr>
  <p:transition spd="med">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2"/>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45C"/>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B3EA689-3F85-9D34-740B-9F221BAEAB03}"/>
              </a:ext>
            </a:extLst>
          </p:cNvPr>
          <p:cNvSpPr txBox="1"/>
          <p:nvPr/>
        </p:nvSpPr>
        <p:spPr>
          <a:xfrm>
            <a:off x="237670" y="191569"/>
            <a:ext cx="8668657" cy="517193"/>
          </a:xfrm>
          <a:prstGeom prst="rect">
            <a:avLst/>
          </a:prstGeom>
          <a:noFill/>
        </p:spPr>
        <p:txBody>
          <a:bodyPr wrap="square" rtlCol="0">
            <a:spAutoFit/>
          </a:bodyPr>
          <a:lstStyle/>
          <a:p>
            <a:pPr lvl="0" algn="just">
              <a:lnSpc>
                <a:spcPct val="150000"/>
              </a:lnSpc>
              <a:defRPr/>
            </a:pPr>
            <a:r>
              <a:rPr kumimoji="0" lang="en-US" sz="2100" b="1" i="1" u="none" strike="noStrike" kern="0" cap="none" spc="0" normalizeH="0" baseline="0" noProof="0">
                <a:ln>
                  <a:noFill/>
                </a:ln>
                <a:solidFill>
                  <a:srgbClr val="C00000"/>
                </a:solidFill>
                <a:effectLst/>
                <a:uLnTx/>
                <a:uFillTx/>
                <a:sym typeface="Arial"/>
              </a:rPr>
              <a:t>Nhiệm vụ. </a:t>
            </a:r>
            <a:r>
              <a:rPr lang="en-US" sz="2100"/>
              <a:t>Thực hiện lần lượt các nhiệm vụ sau đây: </a:t>
            </a:r>
            <a:endParaRPr kumimoji="0" lang="vi-VN" sz="2100" b="0" i="0" u="none" strike="noStrike" kern="0" cap="none" spc="0" normalizeH="0" baseline="0" noProof="0">
              <a:ln>
                <a:noFill/>
              </a:ln>
              <a:solidFill>
                <a:srgbClr val="000000"/>
              </a:solidFill>
              <a:effectLst/>
              <a:uLnTx/>
              <a:uFillTx/>
              <a:sym typeface="Arial"/>
            </a:endParaRPr>
          </a:p>
        </p:txBody>
      </p:sp>
      <p:sp>
        <p:nvSpPr>
          <p:cNvPr id="5" name="Rectangle: Rounded Corners 4">
            <a:extLst>
              <a:ext uri="{FF2B5EF4-FFF2-40B4-BE49-F238E27FC236}">
                <a16:creationId xmlns:a16="http://schemas.microsoft.com/office/drawing/2014/main" id="{A374E16F-CC4A-E410-D2F5-FA9F78965C8B}"/>
              </a:ext>
            </a:extLst>
          </p:cNvPr>
          <p:cNvSpPr/>
          <p:nvPr/>
        </p:nvSpPr>
        <p:spPr>
          <a:xfrm>
            <a:off x="355146" y="910340"/>
            <a:ext cx="8433708" cy="1101511"/>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Trao đổi với bạn, tìm cách nhanh nhất để từ văn bản định dạng kí tự (Hình 6) ta có được văn bản ban đầu (Hình 5).</a:t>
            </a:r>
            <a:endParaRPr lang="en-US" sz="2000">
              <a:solidFill>
                <a:srgbClr val="000000"/>
              </a:solidFill>
            </a:endParaRPr>
          </a:p>
        </p:txBody>
      </p:sp>
      <p:sp>
        <p:nvSpPr>
          <p:cNvPr id="7" name="Rectangle: Rounded Corners 6">
            <a:extLst>
              <a:ext uri="{FF2B5EF4-FFF2-40B4-BE49-F238E27FC236}">
                <a16:creationId xmlns:a16="http://schemas.microsoft.com/office/drawing/2014/main" id="{1578AE02-1CEC-DDD9-7AC5-968F0BA25259}"/>
              </a:ext>
            </a:extLst>
          </p:cNvPr>
          <p:cNvSpPr/>
          <p:nvPr/>
        </p:nvSpPr>
        <p:spPr>
          <a:xfrm>
            <a:off x="355144" y="2213429"/>
            <a:ext cx="8433708" cy="1101511"/>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Mở tệp văn bản em đã làm ở Bài 2 của phần Thực hành rồi thực hiện định dạng kí tự theo cách em và bạn đã tìm được ở câu a.</a:t>
            </a:r>
            <a:endParaRPr lang="en-US" sz="2000">
              <a:solidFill>
                <a:srgbClr val="000000"/>
              </a:solidFill>
            </a:endParaRPr>
          </a:p>
        </p:txBody>
      </p:sp>
      <p:grpSp>
        <p:nvGrpSpPr>
          <p:cNvPr id="10" name="Group 9">
            <a:extLst>
              <a:ext uri="{FF2B5EF4-FFF2-40B4-BE49-F238E27FC236}">
                <a16:creationId xmlns:a16="http://schemas.microsoft.com/office/drawing/2014/main" id="{A317E2AD-2B93-6492-D636-D15E69A99F41}"/>
              </a:ext>
            </a:extLst>
          </p:cNvPr>
          <p:cNvGrpSpPr/>
          <p:nvPr/>
        </p:nvGrpSpPr>
        <p:grpSpPr>
          <a:xfrm>
            <a:off x="355144" y="3516518"/>
            <a:ext cx="8433708" cy="1101511"/>
            <a:chOff x="355144" y="3516518"/>
            <a:chExt cx="8433708" cy="1101511"/>
          </a:xfrm>
        </p:grpSpPr>
        <p:sp>
          <p:nvSpPr>
            <p:cNvPr id="8" name="Rectangle: Rounded Corners 7">
              <a:extLst>
                <a:ext uri="{FF2B5EF4-FFF2-40B4-BE49-F238E27FC236}">
                  <a16:creationId xmlns:a16="http://schemas.microsoft.com/office/drawing/2014/main" id="{95D67221-6940-9ADF-057E-2EBDA6733E5A}"/>
                </a:ext>
              </a:extLst>
            </p:cNvPr>
            <p:cNvSpPr/>
            <p:nvPr/>
          </p:nvSpPr>
          <p:spPr>
            <a:xfrm>
              <a:off x="355144" y="3516518"/>
              <a:ext cx="8433708" cy="1101511"/>
            </a:xfrm>
            <a:prstGeom prst="roundRect">
              <a:avLst>
                <a:gd name="adj" fmla="val 12319"/>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Sử dụng nút lệnh Undo   </a:t>
              </a:r>
              <a:r>
                <a:rPr lang="en-US" sz="2000">
                  <a:solidFill>
                    <a:srgbClr val="000000"/>
                  </a:solidFill>
                </a:rPr>
                <a:t>  </a:t>
              </a:r>
              <a:r>
                <a:rPr lang="vi-VN" sz="2000">
                  <a:solidFill>
                    <a:srgbClr val="000000"/>
                  </a:solidFill>
                </a:rPr>
                <a:t>(hoặc tổ hợp phím Ctrl + Z) để hủy kết quả định dạng kí tự em đã thực hiện ở câu b.</a:t>
              </a:r>
              <a:endParaRPr lang="en-US" sz="2000">
                <a:solidFill>
                  <a:srgbClr val="000000"/>
                </a:solidFill>
              </a:endParaRPr>
            </a:p>
          </p:txBody>
        </p:sp>
        <p:pic>
          <p:nvPicPr>
            <p:cNvPr id="9" name="Picture 8">
              <a:extLst>
                <a:ext uri="{FF2B5EF4-FFF2-40B4-BE49-F238E27FC236}">
                  <a16:creationId xmlns:a16="http://schemas.microsoft.com/office/drawing/2014/main" id="{FE4B7CB3-619F-CDE9-040C-2C03AAC73A89}"/>
                </a:ext>
              </a:extLst>
            </p:cNvPr>
            <p:cNvPicPr>
              <a:picLocks noChangeAspect="1"/>
            </p:cNvPicPr>
            <p:nvPr/>
          </p:nvPicPr>
          <p:blipFill>
            <a:blip r:embed="rId2"/>
            <a:stretch>
              <a:fillRect/>
            </a:stretch>
          </p:blipFill>
          <p:spPr>
            <a:xfrm>
              <a:off x="3480662" y="3747479"/>
              <a:ext cx="264024" cy="312537"/>
            </a:xfrm>
            <a:prstGeom prst="rect">
              <a:avLst/>
            </a:prstGeom>
          </p:spPr>
        </p:pic>
      </p:grpSp>
    </p:spTree>
    <p:extLst>
      <p:ext uri="{BB962C8B-B14F-4D97-AF65-F5344CB8AC3E}">
        <p14:creationId xmlns:p14="http://schemas.microsoft.com/office/powerpoint/2010/main" val="147262023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4"/>
        <p:cNvGrpSpPr/>
        <p:nvPr/>
      </p:nvGrpSpPr>
      <p:grpSpPr>
        <a:xfrm>
          <a:off x="0" y="0"/>
          <a:ext cx="0" cy="0"/>
          <a:chOff x="0" y="0"/>
          <a:chExt cx="0" cy="0"/>
        </a:xfrm>
      </p:grpSpPr>
      <p:grpSp>
        <p:nvGrpSpPr>
          <p:cNvPr id="3752" name="Google Shape;3752;p71"/>
          <p:cNvGrpSpPr/>
          <p:nvPr/>
        </p:nvGrpSpPr>
        <p:grpSpPr>
          <a:xfrm>
            <a:off x="622438" y="570590"/>
            <a:ext cx="7834312" cy="4032910"/>
            <a:chOff x="622438" y="570590"/>
            <a:chExt cx="7834312" cy="4032910"/>
          </a:xfrm>
        </p:grpSpPr>
        <p:sp>
          <p:nvSpPr>
            <p:cNvPr id="3753" name="Google Shape;3753;p71"/>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4" name="Google Shape;3754;p71"/>
            <p:cNvSpPr/>
            <p:nvPr/>
          </p:nvSpPr>
          <p:spPr>
            <a:xfrm>
              <a:off x="8058500" y="603150"/>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5" name="Google Shape;3755;p71"/>
            <p:cNvSpPr/>
            <p:nvPr/>
          </p:nvSpPr>
          <p:spPr>
            <a:xfrm>
              <a:off x="8391250" y="1399338"/>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6" name="Google Shape;3756;p71"/>
            <p:cNvSpPr/>
            <p:nvPr/>
          </p:nvSpPr>
          <p:spPr>
            <a:xfrm>
              <a:off x="44840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7" name="Google Shape;3757;p71"/>
            <p:cNvSpPr/>
            <p:nvPr/>
          </p:nvSpPr>
          <p:spPr>
            <a:xfrm>
              <a:off x="622438" y="57059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8" name="Google Shape;3758;p71"/>
            <p:cNvSpPr/>
            <p:nvPr/>
          </p:nvSpPr>
          <p:spPr>
            <a:xfrm>
              <a:off x="6971537" y="1973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59" name="Google Shape;3759;p71"/>
            <p:cNvGrpSpPr/>
            <p:nvPr/>
          </p:nvGrpSpPr>
          <p:grpSpPr>
            <a:xfrm rot="3078532">
              <a:off x="6220314" y="4065420"/>
              <a:ext cx="322389" cy="400061"/>
              <a:chOff x="6322500" y="3044550"/>
              <a:chExt cx="322400" cy="400075"/>
            </a:xfrm>
          </p:grpSpPr>
          <p:sp>
            <p:nvSpPr>
              <p:cNvPr id="3760" name="Google Shape;3760;p71"/>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1" name="Google Shape;3761;p71"/>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2" name="Google Shape;3762;p71"/>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3" name="Google Shape;3763;p71"/>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64" name="Google Shape;3764;p71"/>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65" name="Google Shape;3765;p71"/>
          <p:cNvGrpSpPr/>
          <p:nvPr/>
        </p:nvGrpSpPr>
        <p:grpSpPr>
          <a:xfrm>
            <a:off x="6822725" y="601900"/>
            <a:ext cx="929550" cy="926875"/>
            <a:chOff x="-1161475" y="1429950"/>
            <a:chExt cx="929550" cy="926875"/>
          </a:xfrm>
        </p:grpSpPr>
        <p:sp>
          <p:nvSpPr>
            <p:cNvPr id="3766" name="Google Shape;3766;p71"/>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7" name="Google Shape;3767;p71"/>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8" name="Google Shape;3768;p71"/>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9" name="Google Shape;3769;p71"/>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0" name="Google Shape;3770;p71"/>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1" name="Google Shape;3771;p71"/>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2" name="Google Shape;3772;p71"/>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3" name="Google Shape;3773;p71"/>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4" name="Google Shape;3774;p71"/>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5" name="Google Shape;3775;p71"/>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6" name="Google Shape;3776;p71"/>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7" name="Google Shape;3777;p71"/>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8" name="Google Shape;3778;p71"/>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9" name="Google Shape;3779;p71"/>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0" name="Google Shape;3780;p71"/>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1" name="Google Shape;3781;p71"/>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2" name="Google Shape;3782;p71"/>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3" name="Google Shape;3783;p71"/>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4" name="Google Shape;3784;p71"/>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5" name="Google Shape;3785;p71"/>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6" name="Google Shape;3786;p71"/>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7" name="Google Shape;3787;p71"/>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8" name="Google Shape;3788;p71"/>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9" name="Google Shape;3789;p71"/>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0" name="Google Shape;3790;p71"/>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1" name="Google Shape;3791;p71"/>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2" name="Google Shape;3792;p71"/>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3" name="Google Shape;3793;p71"/>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94" name="Google Shape;3794;p71"/>
          <p:cNvGrpSpPr/>
          <p:nvPr/>
        </p:nvGrpSpPr>
        <p:grpSpPr>
          <a:xfrm>
            <a:off x="7752275" y="1896200"/>
            <a:ext cx="705475" cy="683525"/>
            <a:chOff x="3332550" y="1745600"/>
            <a:chExt cx="705475" cy="683525"/>
          </a:xfrm>
        </p:grpSpPr>
        <p:sp>
          <p:nvSpPr>
            <p:cNvPr id="3795" name="Google Shape;3795;p71"/>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6" name="Google Shape;3796;p71"/>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7" name="Google Shape;3797;p71"/>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8" name="Google Shape;3798;p71"/>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9" name="Google Shape;3799;p71"/>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0" name="Google Shape;3800;p71"/>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1" name="Google Shape;3801;p71"/>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2" name="Google Shape;3802;p71"/>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3" name="Google Shape;3803;p71"/>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4" name="Google Shape;3804;p71"/>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05" name="Google Shape;3805;p71"/>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TextBox 70"/>
          <p:cNvSpPr txBox="1"/>
          <p:nvPr/>
        </p:nvSpPr>
        <p:spPr>
          <a:xfrm>
            <a:off x="330200" y="639530"/>
            <a:ext cx="649287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DẶN DÒ VỀ NHÀ</a:t>
            </a:r>
          </a:p>
        </p:txBody>
      </p:sp>
      <p:grpSp>
        <p:nvGrpSpPr>
          <p:cNvPr id="4" name="Group 3"/>
          <p:cNvGrpSpPr/>
          <p:nvPr/>
        </p:nvGrpSpPr>
        <p:grpSpPr>
          <a:xfrm>
            <a:off x="1211618" y="1379694"/>
            <a:ext cx="4387833" cy="958660"/>
            <a:chOff x="1327739" y="1523275"/>
            <a:chExt cx="4387833" cy="958660"/>
          </a:xfrm>
        </p:grpSpPr>
        <p:sp>
          <p:nvSpPr>
            <p:cNvPr id="70" name="Google Shape;1078;p42"/>
            <p:cNvSpPr/>
            <p:nvPr/>
          </p:nvSpPr>
          <p:spPr>
            <a:xfrm>
              <a:off x="1327739" y="1703339"/>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1</a:t>
              </a:r>
              <a:endParaRPr kumimoji="0" sz="2500" b="1" i="0" u="none" strike="noStrike" kern="0" cap="none" spc="0" normalizeH="0" baseline="0" noProof="0">
                <a:ln>
                  <a:noFill/>
                </a:ln>
                <a:solidFill>
                  <a:srgbClr val="000000"/>
                </a:solidFill>
                <a:effectLst/>
                <a:uLnTx/>
                <a:uFillTx/>
                <a:latin typeface="Arial"/>
                <a:cs typeface="Arial"/>
                <a:sym typeface="Arial"/>
              </a:endParaRPr>
            </a:p>
          </p:txBody>
        </p:sp>
        <p:sp>
          <p:nvSpPr>
            <p:cNvPr id="72" name="TextBox 71"/>
            <p:cNvSpPr txBox="1"/>
            <p:nvPr/>
          </p:nvSpPr>
          <p:spPr>
            <a:xfrm>
              <a:off x="2106495" y="1523275"/>
              <a:ext cx="3609077"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a:t>Ôn tập lại nội dung chính trong bài học ngày hôm nay.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p:cNvGrpSpPr/>
          <p:nvPr/>
        </p:nvGrpSpPr>
        <p:grpSpPr>
          <a:xfrm>
            <a:off x="2794141" y="2514646"/>
            <a:ext cx="4387834" cy="1420325"/>
            <a:chOff x="1327738" y="2695972"/>
            <a:chExt cx="4387834" cy="1420325"/>
          </a:xfrm>
        </p:grpSpPr>
        <p:sp>
          <p:nvSpPr>
            <p:cNvPr id="69" name="Google Shape;1076;p42"/>
            <p:cNvSpPr/>
            <p:nvPr/>
          </p:nvSpPr>
          <p:spPr>
            <a:xfrm>
              <a:off x="1327738" y="3175917"/>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cs typeface="Arial"/>
                  <a:sym typeface="Arial"/>
                </a:rPr>
                <a:t>2</a:t>
              </a:r>
              <a:endParaRPr kumimoji="0" sz="2500" b="1" i="0" u="none" strike="noStrike" kern="0" cap="none" spc="0" normalizeH="0" baseline="0" noProof="0">
                <a:ln>
                  <a:noFill/>
                </a:ln>
                <a:solidFill>
                  <a:srgbClr val="FFFFFF"/>
                </a:solidFill>
                <a:effectLst/>
                <a:uLnTx/>
                <a:uFillTx/>
                <a:latin typeface="Arial"/>
                <a:cs typeface="Arial"/>
                <a:sym typeface="Arial"/>
              </a:endParaRPr>
            </a:p>
          </p:txBody>
        </p:sp>
        <p:sp>
          <p:nvSpPr>
            <p:cNvPr id="73" name="TextBox 72"/>
            <p:cNvSpPr txBox="1"/>
            <p:nvPr/>
          </p:nvSpPr>
          <p:spPr>
            <a:xfrm>
              <a:off x="2106495" y="2695972"/>
              <a:ext cx="3609077"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a:t>Đọc trước và chuẩn bị bài học mới, </a:t>
              </a:r>
              <a:r>
                <a:rPr lang="en-US" sz="2000" b="1" i="1"/>
                <a:t>Bài 8A: Thực hành tạo thiệp chúc mừng. </a:t>
              </a:r>
              <a:endParaRPr kumimoji="0" lang="en-US" sz="2000" b="1" i="1" u="none" strike="noStrike" kern="0" cap="none" spc="0" normalizeH="0" baseline="0" noProof="0">
                <a:ln>
                  <a:noFill/>
                </a:ln>
                <a:solidFill>
                  <a:srgbClr val="000000"/>
                </a:solidFill>
                <a:effectLst/>
                <a:uLnTx/>
                <a:uFillTx/>
                <a:latin typeface="Arial"/>
                <a:cs typeface="Arial"/>
                <a:sym typeface="Arial"/>
              </a:endParaRPr>
            </a:p>
          </p:txBody>
        </p:sp>
      </p:grpSp>
      <p:pic>
        <p:nvPicPr>
          <p:cNvPr id="11" name="Picture 10">
            <a:extLst>
              <a:ext uri="{FF2B5EF4-FFF2-40B4-BE49-F238E27FC236}">
                <a16:creationId xmlns:a16="http://schemas.microsoft.com/office/drawing/2014/main" id="{DA4C8714-0541-DCC3-D8FF-D39CD6623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600" y="2819066"/>
            <a:ext cx="2363840" cy="1981533"/>
          </a:xfrm>
          <a:prstGeom prst="rect">
            <a:avLst/>
          </a:prstGeom>
        </p:spPr>
      </p:pic>
    </p:spTree>
    <p:extLst>
      <p:ext uri="{BB962C8B-B14F-4D97-AF65-F5344CB8AC3E}">
        <p14:creationId xmlns:p14="http://schemas.microsoft.com/office/powerpoint/2010/main" val="37559527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TextBox 49"/>
          <p:cNvSpPr txBox="1"/>
          <p:nvPr/>
        </p:nvSpPr>
        <p:spPr>
          <a:xfrm>
            <a:off x="0" y="1323167"/>
            <a:ext cx="9144001" cy="18249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5F5F"/>
                </a:solidFill>
                <a:effectLst/>
                <a:uLnTx/>
                <a:uFillTx/>
                <a:latin typeface="Arial"/>
                <a:cs typeface="Arial"/>
                <a:sym typeface="Arial"/>
              </a:rPr>
              <a:t>CẢM ƠN VÀ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5F5F"/>
                </a:solidFill>
                <a:effectLst/>
                <a:uLnTx/>
                <a:uFillTx/>
                <a:latin typeface="Arial"/>
                <a:cs typeface="Arial"/>
                <a:sym typeface="Arial"/>
              </a:rPr>
              <a:t>HẸN GẶP LẠI CÁC EM! </a:t>
            </a:r>
          </a:p>
        </p:txBody>
      </p:sp>
      <p:pic>
        <p:nvPicPr>
          <p:cNvPr id="51" name="Google Shape;198;p2"/>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6345675" y="3983124"/>
            <a:ext cx="2264925" cy="642147"/>
          </a:xfrm>
          <a:prstGeom prst="rect">
            <a:avLst/>
          </a:prstGeom>
          <a:noFill/>
          <a:ln>
            <a:noFill/>
          </a:ln>
        </p:spPr>
      </p:pic>
    </p:spTree>
    <p:extLst>
      <p:ext uri="{BB962C8B-B14F-4D97-AF65-F5344CB8AC3E}">
        <p14:creationId xmlns:p14="http://schemas.microsoft.com/office/powerpoint/2010/main" val="2071285609"/>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rgbClr val="FFFFFF"/>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36908353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03" y="1075287"/>
            <a:ext cx="9141097" cy="2474652"/>
          </a:xfrm>
          <a:prstGeom prst="rect">
            <a:avLst/>
          </a:prstGeom>
          <a:noFill/>
        </p:spPr>
        <p:txBody>
          <a:bodyPr wrap="square" rtlCol="0">
            <a:spAutoFit/>
          </a:bodyPr>
          <a:lstStyle/>
          <a:p>
            <a:pPr algn="ctr">
              <a:lnSpc>
                <a:spcPct val="150000"/>
              </a:lnSpc>
            </a:pPr>
            <a:r>
              <a:rPr lang="vi-VN" sz="5500" b="1">
                <a:solidFill>
                  <a:srgbClr val="0070C0"/>
                </a:solidFill>
              </a:rPr>
              <a:t>BÀI 7: </a:t>
            </a:r>
            <a:endParaRPr lang="en-US" sz="5500" b="1">
              <a:solidFill>
                <a:srgbClr val="0070C0"/>
              </a:solidFill>
            </a:endParaRPr>
          </a:p>
          <a:p>
            <a:pPr algn="ctr">
              <a:lnSpc>
                <a:spcPct val="150000"/>
              </a:lnSpc>
            </a:pPr>
            <a:r>
              <a:rPr lang="vi-VN" sz="5500" b="1">
                <a:solidFill>
                  <a:srgbClr val="FF5F5F"/>
                </a:solidFill>
              </a:rPr>
              <a:t>ĐỊNH DẠNG KÍ TỰ</a:t>
            </a:r>
          </a:p>
        </p:txBody>
      </p:sp>
      <p:sp>
        <p:nvSpPr>
          <p:cNvPr id="7" name="Google Shape;945;p40"/>
          <p:cNvSpPr/>
          <p:nvPr/>
        </p:nvSpPr>
        <p:spPr>
          <a:xfrm>
            <a:off x="8179599" y="600632"/>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946;p40"/>
          <p:cNvGrpSpPr/>
          <p:nvPr/>
        </p:nvGrpSpPr>
        <p:grpSpPr>
          <a:xfrm>
            <a:off x="7758275" y="3815789"/>
            <a:ext cx="796850" cy="707250"/>
            <a:chOff x="5600100" y="3836025"/>
            <a:chExt cx="796850" cy="707250"/>
          </a:xfrm>
        </p:grpSpPr>
        <p:sp>
          <p:nvSpPr>
            <p:cNvPr id="9" name="Google Shape;947;p40"/>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40"/>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40"/>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40"/>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51;p40"/>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52;p40"/>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3;p40"/>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4;p40"/>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5;p40"/>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6;p40"/>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7;p40"/>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8;p40"/>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9;p40"/>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0;p40"/>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1;p40"/>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2;p40"/>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993;p40"/>
          <p:cNvGrpSpPr/>
          <p:nvPr/>
        </p:nvGrpSpPr>
        <p:grpSpPr>
          <a:xfrm flipH="1">
            <a:off x="577239" y="3618139"/>
            <a:ext cx="1023675" cy="986750"/>
            <a:chOff x="2087750" y="3096950"/>
            <a:chExt cx="1023675" cy="986750"/>
          </a:xfrm>
        </p:grpSpPr>
        <p:sp>
          <p:nvSpPr>
            <p:cNvPr id="26" name="Google Shape;994;p40"/>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5;p40"/>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6;p40"/>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7;p40"/>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8;p40"/>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9;p40"/>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0;p40"/>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1;p40"/>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2;p40"/>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3;p40"/>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4;p40"/>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5;p40"/>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6;p40"/>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7;p40"/>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8;p40"/>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9;p40"/>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p40"/>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1;p40"/>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2;p40"/>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3;p40"/>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4;p40"/>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5;p40"/>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6;p40"/>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7;p40"/>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8;p40"/>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020;p40"/>
          <p:cNvSpPr/>
          <p:nvPr/>
        </p:nvSpPr>
        <p:spPr>
          <a:xfrm>
            <a:off x="8128712" y="20483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022;p40"/>
          <p:cNvGrpSpPr/>
          <p:nvPr/>
        </p:nvGrpSpPr>
        <p:grpSpPr>
          <a:xfrm rot="3078532">
            <a:off x="670986" y="560453"/>
            <a:ext cx="322389" cy="400061"/>
            <a:chOff x="6322500" y="3044550"/>
            <a:chExt cx="322400" cy="400075"/>
          </a:xfrm>
        </p:grpSpPr>
        <p:sp>
          <p:nvSpPr>
            <p:cNvPr id="53" name="Google Shape;1023;p40"/>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4;p40"/>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5;p40"/>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6;p40"/>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651392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pSp>
        <p:nvGrpSpPr>
          <p:cNvPr id="1487" name="Google Shape;1487;p45"/>
          <p:cNvGrpSpPr/>
          <p:nvPr/>
        </p:nvGrpSpPr>
        <p:grpSpPr>
          <a:xfrm rot="-1936864">
            <a:off x="7506881" y="607473"/>
            <a:ext cx="712157" cy="1172584"/>
            <a:chOff x="6628200" y="3885125"/>
            <a:chExt cx="473300" cy="779300"/>
          </a:xfrm>
        </p:grpSpPr>
        <p:sp>
          <p:nvSpPr>
            <p:cNvPr id="1488" name="Google Shape;1488;p4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45"/>
          <p:cNvGrpSpPr/>
          <p:nvPr/>
        </p:nvGrpSpPr>
        <p:grpSpPr>
          <a:xfrm>
            <a:off x="6612297" y="3810000"/>
            <a:ext cx="893956" cy="793488"/>
            <a:chOff x="5600100" y="3836025"/>
            <a:chExt cx="796850" cy="707250"/>
          </a:xfrm>
        </p:grpSpPr>
        <p:sp>
          <p:nvSpPr>
            <p:cNvPr id="1506" name="Google Shape;1506;p45"/>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5"/>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5"/>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5"/>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5"/>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5"/>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5"/>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5"/>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5"/>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5"/>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5"/>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5"/>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5"/>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5"/>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5"/>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5"/>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45"/>
          <p:cNvSpPr/>
          <p:nvPr/>
        </p:nvSpPr>
        <p:spPr>
          <a:xfrm rot="-1923205">
            <a:off x="594691" y="722552"/>
            <a:ext cx="974595" cy="598237"/>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5"/>
          <p:cNvSpPr/>
          <p:nvPr/>
        </p:nvSpPr>
        <p:spPr>
          <a:xfrm rot="1500148">
            <a:off x="7841001" y="3078924"/>
            <a:ext cx="584424" cy="938772"/>
          </a:xfrm>
          <a:custGeom>
            <a:avLst/>
            <a:gdLst/>
            <a:ahLst/>
            <a:cxnLst/>
            <a:rect l="l" t="t" r="r" b="b"/>
            <a:pathLst>
              <a:path w="15980" h="25669" extrusionOk="0">
                <a:moveTo>
                  <a:pt x="8008" y="1"/>
                </a:moveTo>
                <a:cubicBezTo>
                  <a:pt x="7837" y="1"/>
                  <a:pt x="7664" y="16"/>
                  <a:pt x="7490" y="48"/>
                </a:cubicBezTo>
                <a:cubicBezTo>
                  <a:pt x="5918" y="322"/>
                  <a:pt x="4871" y="1810"/>
                  <a:pt x="5144" y="3393"/>
                </a:cubicBezTo>
                <a:cubicBezTo>
                  <a:pt x="5204" y="3751"/>
                  <a:pt x="5347" y="4072"/>
                  <a:pt x="5525" y="4370"/>
                </a:cubicBezTo>
                <a:lnTo>
                  <a:pt x="1" y="4370"/>
                </a:lnTo>
                <a:lnTo>
                  <a:pt x="1" y="10478"/>
                </a:lnTo>
                <a:cubicBezTo>
                  <a:pt x="489" y="10108"/>
                  <a:pt x="1084" y="9894"/>
                  <a:pt x="1739" y="9894"/>
                </a:cubicBezTo>
                <a:cubicBezTo>
                  <a:pt x="3335" y="9894"/>
                  <a:pt x="4633" y="11192"/>
                  <a:pt x="4633" y="12787"/>
                </a:cubicBezTo>
                <a:cubicBezTo>
                  <a:pt x="4633" y="14371"/>
                  <a:pt x="3335" y="15669"/>
                  <a:pt x="1739" y="15669"/>
                </a:cubicBezTo>
                <a:cubicBezTo>
                  <a:pt x="1084" y="15669"/>
                  <a:pt x="489" y="15442"/>
                  <a:pt x="1" y="15085"/>
                </a:cubicBezTo>
                <a:lnTo>
                  <a:pt x="1" y="21193"/>
                </a:lnTo>
                <a:lnTo>
                  <a:pt x="5597" y="21193"/>
                </a:lnTo>
                <a:cubicBezTo>
                  <a:pt x="5192" y="21788"/>
                  <a:pt x="5014" y="22527"/>
                  <a:pt x="5144" y="23289"/>
                </a:cubicBezTo>
                <a:cubicBezTo>
                  <a:pt x="5399" y="24677"/>
                  <a:pt x="6606" y="25669"/>
                  <a:pt x="7984" y="25669"/>
                </a:cubicBezTo>
                <a:cubicBezTo>
                  <a:pt x="8155" y="25669"/>
                  <a:pt x="8328" y="25654"/>
                  <a:pt x="8502" y="25622"/>
                </a:cubicBezTo>
                <a:cubicBezTo>
                  <a:pt x="10062" y="25348"/>
                  <a:pt x="11121" y="23860"/>
                  <a:pt x="10836" y="22277"/>
                </a:cubicBezTo>
                <a:cubicBezTo>
                  <a:pt x="10764" y="21872"/>
                  <a:pt x="10609" y="21503"/>
                  <a:pt x="10383" y="21181"/>
                </a:cubicBezTo>
                <a:lnTo>
                  <a:pt x="15979" y="21181"/>
                </a:lnTo>
                <a:lnTo>
                  <a:pt x="15979" y="15252"/>
                </a:lnTo>
                <a:cubicBezTo>
                  <a:pt x="15551" y="15502"/>
                  <a:pt x="15050" y="15669"/>
                  <a:pt x="14515" y="15669"/>
                </a:cubicBezTo>
                <a:cubicBezTo>
                  <a:pt x="12919" y="15669"/>
                  <a:pt x="11621" y="14371"/>
                  <a:pt x="11621" y="12787"/>
                </a:cubicBezTo>
                <a:cubicBezTo>
                  <a:pt x="11621" y="11168"/>
                  <a:pt x="12919" y="9882"/>
                  <a:pt x="14515" y="9882"/>
                </a:cubicBezTo>
                <a:cubicBezTo>
                  <a:pt x="15050" y="9882"/>
                  <a:pt x="15551" y="10025"/>
                  <a:pt x="15979" y="10299"/>
                </a:cubicBezTo>
                <a:lnTo>
                  <a:pt x="15979" y="4370"/>
                </a:lnTo>
                <a:lnTo>
                  <a:pt x="10467" y="4370"/>
                </a:lnTo>
                <a:cubicBezTo>
                  <a:pt x="10800" y="3786"/>
                  <a:pt x="10955" y="3096"/>
                  <a:pt x="10836" y="2381"/>
                </a:cubicBezTo>
                <a:cubicBezTo>
                  <a:pt x="10582" y="984"/>
                  <a:pt x="9377" y="1"/>
                  <a:pt x="8008"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4" name="Google Shape;1524;p45"/>
          <p:cNvGrpSpPr/>
          <p:nvPr/>
        </p:nvGrpSpPr>
        <p:grpSpPr>
          <a:xfrm>
            <a:off x="6604008" y="2199852"/>
            <a:ext cx="879116" cy="851763"/>
            <a:chOff x="3332550" y="1745600"/>
            <a:chExt cx="705475" cy="683525"/>
          </a:xfrm>
        </p:grpSpPr>
        <p:sp>
          <p:nvSpPr>
            <p:cNvPr id="1525" name="Google Shape;1525;p4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45"/>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5"/>
          <p:cNvSpPr/>
          <p:nvPr/>
        </p:nvSpPr>
        <p:spPr>
          <a:xfrm>
            <a:off x="6802516" y="695846"/>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5"/>
          <p:cNvSpPr/>
          <p:nvPr/>
        </p:nvSpPr>
        <p:spPr>
          <a:xfrm>
            <a:off x="8458909" y="112739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5"/>
          <p:cNvSpPr/>
          <p:nvPr/>
        </p:nvSpPr>
        <p:spPr>
          <a:xfrm>
            <a:off x="5867094" y="4211699"/>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45"/>
          <p:cNvGrpSpPr/>
          <p:nvPr/>
        </p:nvGrpSpPr>
        <p:grpSpPr>
          <a:xfrm rot="3078532">
            <a:off x="1075708" y="4090185"/>
            <a:ext cx="322389" cy="400061"/>
            <a:chOff x="6322500" y="3044550"/>
            <a:chExt cx="322400" cy="400075"/>
          </a:xfrm>
        </p:grpSpPr>
        <p:sp>
          <p:nvSpPr>
            <p:cNvPr id="1542" name="Google Shape;1542;p4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TextBox 68"/>
          <p:cNvSpPr txBox="1"/>
          <p:nvPr/>
        </p:nvSpPr>
        <p:spPr>
          <a:xfrm>
            <a:off x="545015" y="2016171"/>
            <a:ext cx="6090708" cy="800412"/>
          </a:xfrm>
          <a:prstGeom prst="rect">
            <a:avLst/>
          </a:prstGeom>
          <a:noFill/>
        </p:spPr>
        <p:txBody>
          <a:bodyPr wrap="square" rtlCol="0">
            <a:spAutoFit/>
          </a:bodyPr>
          <a:lstStyle/>
          <a:p>
            <a:pPr algn="ctr">
              <a:lnSpc>
                <a:spcPct val="150000"/>
              </a:lnSpc>
            </a:pPr>
            <a:r>
              <a:rPr lang="en-US" sz="3500" b="1">
                <a:solidFill>
                  <a:srgbClr val="FF5F5F"/>
                </a:solidFill>
              </a:rPr>
              <a:t>HOẠT ĐỘNG KHÁM PHÁ </a:t>
            </a:r>
          </a:p>
        </p:txBody>
      </p:sp>
    </p:spTree>
  </p:cSld>
  <p:clrMapOvr>
    <a:masterClrMapping/>
  </p:clrMapOvr>
  <p:transition spd="med">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C5A725-B218-BFA3-DF76-8948F40E72A0}"/>
              </a:ext>
            </a:extLst>
          </p:cNvPr>
          <p:cNvSpPr txBox="1"/>
          <p:nvPr/>
        </p:nvSpPr>
        <p:spPr>
          <a:xfrm>
            <a:off x="141514" y="179939"/>
            <a:ext cx="5386613" cy="461665"/>
          </a:xfrm>
          <a:prstGeom prst="rect">
            <a:avLst/>
          </a:prstGeom>
          <a:noFill/>
        </p:spPr>
        <p:txBody>
          <a:bodyPr wrap="square">
            <a:spAutoFit/>
          </a:bodyPr>
          <a:lstStyle/>
          <a:p>
            <a:r>
              <a:rPr lang="en-US" sz="2400" b="1">
                <a:solidFill>
                  <a:srgbClr val="C00000"/>
                </a:solidFill>
              </a:rPr>
              <a:t>Hoạt động 1. Đọc (và quan sát)</a:t>
            </a:r>
          </a:p>
        </p:txBody>
      </p:sp>
      <p:sp>
        <p:nvSpPr>
          <p:cNvPr id="15" name="Rectangle: Rounded Corners 14">
            <a:extLst>
              <a:ext uri="{FF2B5EF4-FFF2-40B4-BE49-F238E27FC236}">
                <a16:creationId xmlns:a16="http://schemas.microsoft.com/office/drawing/2014/main" id="{796AD071-4296-42AE-0D6A-2836AB58F045}"/>
              </a:ext>
            </a:extLst>
          </p:cNvPr>
          <p:cNvSpPr/>
          <p:nvPr/>
        </p:nvSpPr>
        <p:spPr>
          <a:xfrm>
            <a:off x="141514" y="725715"/>
            <a:ext cx="8860971" cy="4237846"/>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FE88067-CE5F-BB92-B150-707EFDB44CE7}"/>
              </a:ext>
            </a:extLst>
          </p:cNvPr>
          <p:cNvGrpSpPr/>
          <p:nvPr/>
        </p:nvGrpSpPr>
        <p:grpSpPr>
          <a:xfrm>
            <a:off x="353785" y="779790"/>
            <a:ext cx="8472714" cy="958660"/>
            <a:chOff x="317500" y="830589"/>
            <a:chExt cx="8472714" cy="958660"/>
          </a:xfrm>
        </p:grpSpPr>
        <p:sp>
          <p:nvSpPr>
            <p:cNvPr id="17" name="TextBox 16">
              <a:extLst>
                <a:ext uri="{FF2B5EF4-FFF2-40B4-BE49-F238E27FC236}">
                  <a16:creationId xmlns:a16="http://schemas.microsoft.com/office/drawing/2014/main" id="{A9512D24-5CE4-FB34-6CCA-8A40B7096750}"/>
                </a:ext>
              </a:extLst>
            </p:cNvPr>
            <p:cNvSpPr txBox="1"/>
            <p:nvPr/>
          </p:nvSpPr>
          <p:spPr>
            <a:xfrm>
              <a:off x="1288143" y="830589"/>
              <a:ext cx="7502071" cy="958660"/>
            </a:xfrm>
            <a:prstGeom prst="rect">
              <a:avLst/>
            </a:prstGeom>
            <a:noFill/>
          </p:spPr>
          <p:txBody>
            <a:bodyPr wrap="square">
              <a:spAutoFit/>
            </a:bodyPr>
            <a:lstStyle/>
            <a:p>
              <a:pPr algn="just">
                <a:lnSpc>
                  <a:spcPct val="150000"/>
                </a:lnSpc>
              </a:pPr>
              <a:r>
                <a:rPr lang="en-US" sz="2000"/>
                <a:t>Em hiểu thế nào về định dạng kí tự? Định dạng kí tự mang lại lợi ích gì?</a:t>
              </a:r>
            </a:p>
          </p:txBody>
        </p:sp>
        <p:sp>
          <p:nvSpPr>
            <p:cNvPr id="18" name="Freeform 10">
              <a:extLst>
                <a:ext uri="{FF2B5EF4-FFF2-40B4-BE49-F238E27FC236}">
                  <a16:creationId xmlns:a16="http://schemas.microsoft.com/office/drawing/2014/main" id="{0267AAFA-3230-7301-0A05-C3ADAA6BD5C5}"/>
                </a:ext>
              </a:extLst>
            </p:cNvPr>
            <p:cNvSpPr/>
            <p:nvPr/>
          </p:nvSpPr>
          <p:spPr>
            <a:xfrm>
              <a:off x="317500" y="927105"/>
              <a:ext cx="765629" cy="76562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0" name="Rectangle: Rounded Corners 19">
            <a:extLst>
              <a:ext uri="{FF2B5EF4-FFF2-40B4-BE49-F238E27FC236}">
                <a16:creationId xmlns:a16="http://schemas.microsoft.com/office/drawing/2014/main" id="{D256696B-D60B-CD74-B3E5-DF5A207F49F1}"/>
              </a:ext>
            </a:extLst>
          </p:cNvPr>
          <p:cNvSpPr/>
          <p:nvPr/>
        </p:nvSpPr>
        <p:spPr>
          <a:xfrm>
            <a:off x="616857" y="2006438"/>
            <a:ext cx="3403601" cy="1495128"/>
          </a:xfrm>
          <a:prstGeom prst="roundRect">
            <a:avLst>
              <a:gd name="adj" fmla="val 12771"/>
            </a:avLst>
          </a:prstGeom>
          <a:solidFill>
            <a:schemeClr val="bg1">
              <a:lumMod val="20000"/>
              <a:lumOff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Thay đổi phông chữ, cỡ chữ, màu chữ.</a:t>
            </a:r>
          </a:p>
        </p:txBody>
      </p:sp>
      <p:sp>
        <p:nvSpPr>
          <p:cNvPr id="21" name="Rectangle: Rounded Corners 20">
            <a:extLst>
              <a:ext uri="{FF2B5EF4-FFF2-40B4-BE49-F238E27FC236}">
                <a16:creationId xmlns:a16="http://schemas.microsoft.com/office/drawing/2014/main" id="{53590096-0A43-1397-4456-56AFEDBE227B}"/>
              </a:ext>
            </a:extLst>
          </p:cNvPr>
          <p:cNvSpPr/>
          <p:nvPr/>
        </p:nvSpPr>
        <p:spPr>
          <a:xfrm>
            <a:off x="4900385" y="2006438"/>
            <a:ext cx="3403601" cy="1495128"/>
          </a:xfrm>
          <a:prstGeom prst="roundRect">
            <a:avLst>
              <a:gd name="adj" fmla="val 12771"/>
            </a:avLst>
          </a:prstGeom>
          <a:solidFill>
            <a:schemeClr val="bg1">
              <a:lumMod val="20000"/>
              <a:lumOff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Định dạng kí tự</a:t>
            </a:r>
          </a:p>
        </p:txBody>
      </p:sp>
      <p:sp>
        <p:nvSpPr>
          <p:cNvPr id="22" name="Arrow: Right 21">
            <a:extLst>
              <a:ext uri="{FF2B5EF4-FFF2-40B4-BE49-F238E27FC236}">
                <a16:creationId xmlns:a16="http://schemas.microsoft.com/office/drawing/2014/main" id="{C78FDC6C-8F70-0AAA-08C7-ECB7F136B2B7}"/>
              </a:ext>
            </a:extLst>
          </p:cNvPr>
          <p:cNvSpPr/>
          <p:nvPr/>
        </p:nvSpPr>
        <p:spPr>
          <a:xfrm>
            <a:off x="4275364" y="2589779"/>
            <a:ext cx="370114" cy="32844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95724AA8-0678-D2CD-DF75-36B4EAA9A61E}"/>
              </a:ext>
            </a:extLst>
          </p:cNvPr>
          <p:cNvGrpSpPr/>
          <p:nvPr/>
        </p:nvGrpSpPr>
        <p:grpSpPr>
          <a:xfrm>
            <a:off x="1371598" y="3585677"/>
            <a:ext cx="6400800" cy="954424"/>
            <a:chOff x="1371598" y="3585677"/>
            <a:chExt cx="6400800" cy="954424"/>
          </a:xfrm>
        </p:grpSpPr>
        <p:sp>
          <p:nvSpPr>
            <p:cNvPr id="23" name="Left Brace 22">
              <a:extLst>
                <a:ext uri="{FF2B5EF4-FFF2-40B4-BE49-F238E27FC236}">
                  <a16:creationId xmlns:a16="http://schemas.microsoft.com/office/drawing/2014/main" id="{D7D952CB-2F7E-9B60-6622-74EFF377CB50}"/>
                </a:ext>
              </a:extLst>
            </p:cNvPr>
            <p:cNvSpPr/>
            <p:nvPr/>
          </p:nvSpPr>
          <p:spPr>
            <a:xfrm rot="16200000">
              <a:off x="4407776" y="1267523"/>
              <a:ext cx="328445" cy="4964753"/>
            </a:xfrm>
            <a:prstGeom prst="leftBrace">
              <a:avLst>
                <a:gd name="adj1" fmla="val 8812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6F122FE-C439-F613-45BB-49814D6A05C8}"/>
                </a:ext>
              </a:extLst>
            </p:cNvPr>
            <p:cNvSpPr txBox="1"/>
            <p:nvPr/>
          </p:nvSpPr>
          <p:spPr>
            <a:xfrm>
              <a:off x="1371598" y="4139991"/>
              <a:ext cx="6400800" cy="400110"/>
            </a:xfrm>
            <a:prstGeom prst="rect">
              <a:avLst/>
            </a:prstGeom>
            <a:noFill/>
          </p:spPr>
          <p:txBody>
            <a:bodyPr wrap="square">
              <a:spAutoFit/>
            </a:bodyPr>
            <a:lstStyle/>
            <a:p>
              <a:pPr algn="ctr"/>
              <a:r>
                <a:rPr lang="vi-VN" sz="2000" i="1">
                  <a:solidFill>
                    <a:srgbClr val="C00000"/>
                  </a:solidFill>
                </a:rPr>
                <a:t>Giúp văn bản được trình bày đẹp hơn, dễ đọc hơn.</a:t>
              </a:r>
              <a:endParaRPr lang="en-US" sz="2000" i="1">
                <a:solidFill>
                  <a:srgbClr val="C00000"/>
                </a:solidFill>
              </a:endParaRPr>
            </a:p>
          </p:txBody>
        </p:sp>
      </p:grpSp>
    </p:spTree>
    <p:extLst>
      <p:ext uri="{BB962C8B-B14F-4D97-AF65-F5344CB8AC3E}">
        <p14:creationId xmlns:p14="http://schemas.microsoft.com/office/powerpoint/2010/main" val="160615799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1"/>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51BBC1-BD52-0589-6FF9-7A791253C14B}"/>
              </a:ext>
            </a:extLst>
          </p:cNvPr>
          <p:cNvGrpSpPr/>
          <p:nvPr/>
        </p:nvGrpSpPr>
        <p:grpSpPr>
          <a:xfrm>
            <a:off x="353785" y="213735"/>
            <a:ext cx="8472714" cy="958660"/>
            <a:chOff x="317500" y="830589"/>
            <a:chExt cx="8472714" cy="958660"/>
          </a:xfrm>
        </p:grpSpPr>
        <p:sp>
          <p:nvSpPr>
            <p:cNvPr id="4" name="TextBox 3">
              <a:extLst>
                <a:ext uri="{FF2B5EF4-FFF2-40B4-BE49-F238E27FC236}">
                  <a16:creationId xmlns:a16="http://schemas.microsoft.com/office/drawing/2014/main" id="{74AB3D96-904A-A187-9547-9988AA6EC335}"/>
                </a:ext>
              </a:extLst>
            </p:cNvPr>
            <p:cNvSpPr txBox="1"/>
            <p:nvPr/>
          </p:nvSpPr>
          <p:spPr>
            <a:xfrm>
              <a:off x="1288143" y="830589"/>
              <a:ext cx="7502071" cy="958660"/>
            </a:xfrm>
            <a:prstGeom prst="rect">
              <a:avLst/>
            </a:prstGeom>
            <a:noFill/>
          </p:spPr>
          <p:txBody>
            <a:bodyPr wrap="square">
              <a:spAutoFit/>
            </a:bodyPr>
            <a:lstStyle/>
            <a:p>
              <a:pPr algn="just">
                <a:lnSpc>
                  <a:spcPct val="150000"/>
                </a:lnSpc>
              </a:pPr>
              <a:r>
                <a:rPr lang="vi-VN" sz="2000" b="1" i="1">
                  <a:solidFill>
                    <a:srgbClr val="C00000"/>
                  </a:solidFill>
                </a:rPr>
                <a:t>Nêu các bước thực hiện thay đổi phông chữ, cỡ chữ, kiểu chữ, màu chữ.</a:t>
              </a:r>
              <a:endParaRPr lang="en-US" sz="2000" b="1" i="1">
                <a:solidFill>
                  <a:srgbClr val="C00000"/>
                </a:solidFill>
              </a:endParaRPr>
            </a:p>
          </p:txBody>
        </p:sp>
        <p:sp>
          <p:nvSpPr>
            <p:cNvPr id="5" name="Freeform 10">
              <a:extLst>
                <a:ext uri="{FF2B5EF4-FFF2-40B4-BE49-F238E27FC236}">
                  <a16:creationId xmlns:a16="http://schemas.microsoft.com/office/drawing/2014/main" id="{956943CD-469E-DEDE-4BC9-F21985D8B484}"/>
                </a:ext>
              </a:extLst>
            </p:cNvPr>
            <p:cNvSpPr/>
            <p:nvPr/>
          </p:nvSpPr>
          <p:spPr>
            <a:xfrm>
              <a:off x="317500" y="927105"/>
              <a:ext cx="765629" cy="76562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2" name="Arrow: Pentagon 11">
            <a:extLst>
              <a:ext uri="{FF2B5EF4-FFF2-40B4-BE49-F238E27FC236}">
                <a16:creationId xmlns:a16="http://schemas.microsoft.com/office/drawing/2014/main" id="{82775178-8567-78BE-BDFE-C23062228F4D}"/>
              </a:ext>
            </a:extLst>
          </p:cNvPr>
          <p:cNvSpPr/>
          <p:nvPr/>
        </p:nvSpPr>
        <p:spPr>
          <a:xfrm>
            <a:off x="141514" y="1369013"/>
            <a:ext cx="2935515" cy="464457"/>
          </a:xfrm>
          <a:prstGeom prst="homePlate">
            <a:avLst/>
          </a:prstGeom>
          <a:solidFill>
            <a:srgbClr val="DA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Thay đổi phông chữ </a:t>
            </a:r>
          </a:p>
        </p:txBody>
      </p:sp>
      <p:grpSp>
        <p:nvGrpSpPr>
          <p:cNvPr id="24" name="Group 23">
            <a:extLst>
              <a:ext uri="{FF2B5EF4-FFF2-40B4-BE49-F238E27FC236}">
                <a16:creationId xmlns:a16="http://schemas.microsoft.com/office/drawing/2014/main" id="{6847928A-7DE6-09D9-4503-986F7593C08A}"/>
              </a:ext>
            </a:extLst>
          </p:cNvPr>
          <p:cNvGrpSpPr/>
          <p:nvPr/>
        </p:nvGrpSpPr>
        <p:grpSpPr>
          <a:xfrm>
            <a:off x="367791" y="2094032"/>
            <a:ext cx="2817587" cy="2666647"/>
            <a:chOff x="367791" y="2094032"/>
            <a:chExt cx="2817587" cy="2666647"/>
          </a:xfrm>
        </p:grpSpPr>
        <p:sp>
          <p:nvSpPr>
            <p:cNvPr id="16" name="Rectangle: Rounded Corners 15">
              <a:extLst>
                <a:ext uri="{FF2B5EF4-FFF2-40B4-BE49-F238E27FC236}">
                  <a16:creationId xmlns:a16="http://schemas.microsoft.com/office/drawing/2014/main" id="{38BDBF84-1658-80C7-D49E-3F95EB83BED9}"/>
                </a:ext>
              </a:extLst>
            </p:cNvPr>
            <p:cNvSpPr/>
            <p:nvPr/>
          </p:nvSpPr>
          <p:spPr>
            <a:xfrm>
              <a:off x="367791" y="2094032"/>
              <a:ext cx="2817587" cy="2666647"/>
            </a:xfrm>
            <a:prstGeom prst="roundRect">
              <a:avLst>
                <a:gd name="adj" fmla="val 12041"/>
              </a:avLst>
            </a:prstGeom>
            <a:solidFill>
              <a:schemeClr val="tx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5E5CE7-6EE4-2364-4099-EC68FEF327B2}"/>
                </a:ext>
              </a:extLst>
            </p:cNvPr>
            <p:cNvPicPr>
              <a:picLocks noChangeAspect="1"/>
            </p:cNvPicPr>
            <p:nvPr/>
          </p:nvPicPr>
          <p:blipFill>
            <a:blip r:embed="rId4"/>
            <a:srcRect t="42902"/>
            <a:stretch/>
          </p:blipFill>
          <p:spPr>
            <a:xfrm>
              <a:off x="533399" y="2231789"/>
              <a:ext cx="2486372" cy="679920"/>
            </a:xfrm>
            <a:prstGeom prst="rect">
              <a:avLst/>
            </a:prstGeom>
          </p:spPr>
        </p:pic>
        <p:sp>
          <p:nvSpPr>
            <p:cNvPr id="14" name="TextBox 13">
              <a:extLst>
                <a:ext uri="{FF2B5EF4-FFF2-40B4-BE49-F238E27FC236}">
                  <a16:creationId xmlns:a16="http://schemas.microsoft.com/office/drawing/2014/main" id="{D6083394-62A7-FA04-BC87-27795147C928}"/>
                </a:ext>
              </a:extLst>
            </p:cNvPr>
            <p:cNvSpPr txBox="1"/>
            <p:nvPr/>
          </p:nvSpPr>
          <p:spPr>
            <a:xfrm>
              <a:off x="533399" y="3142511"/>
              <a:ext cx="2486372" cy="1420325"/>
            </a:xfrm>
            <a:prstGeom prst="rect">
              <a:avLst/>
            </a:prstGeom>
            <a:noFill/>
          </p:spPr>
          <p:txBody>
            <a:bodyPr wrap="square">
              <a:spAutoFit/>
            </a:bodyPr>
            <a:lstStyle/>
            <a:p>
              <a:pPr algn="just">
                <a:lnSpc>
                  <a:spcPct val="150000"/>
                </a:lnSpc>
              </a:pPr>
              <a:r>
                <a:rPr lang="vi-VN" sz="2000" b="1" i="1">
                  <a:solidFill>
                    <a:srgbClr val="C00000"/>
                  </a:solidFill>
                </a:rPr>
                <a:t>Bước 1: </a:t>
              </a:r>
              <a:r>
                <a:rPr lang="vi-VN" sz="2000"/>
                <a:t>Chọn phần văn bản cần thay đổi phông chữ.</a:t>
              </a:r>
              <a:endParaRPr lang="en-US" sz="2000"/>
            </a:p>
          </p:txBody>
        </p:sp>
      </p:grpSp>
      <p:grpSp>
        <p:nvGrpSpPr>
          <p:cNvPr id="31" name="Group 30">
            <a:extLst>
              <a:ext uri="{FF2B5EF4-FFF2-40B4-BE49-F238E27FC236}">
                <a16:creationId xmlns:a16="http://schemas.microsoft.com/office/drawing/2014/main" id="{7BFC7113-CB14-2161-D9CD-52F9111E4BEA}"/>
              </a:ext>
            </a:extLst>
          </p:cNvPr>
          <p:cNvGrpSpPr/>
          <p:nvPr/>
        </p:nvGrpSpPr>
        <p:grpSpPr>
          <a:xfrm>
            <a:off x="3592287" y="1075880"/>
            <a:ext cx="5234212" cy="3746195"/>
            <a:chOff x="3592287" y="1075880"/>
            <a:chExt cx="5234212" cy="3746195"/>
          </a:xfrm>
        </p:grpSpPr>
        <p:grpSp>
          <p:nvGrpSpPr>
            <p:cNvPr id="27" name="Group 26">
              <a:extLst>
                <a:ext uri="{FF2B5EF4-FFF2-40B4-BE49-F238E27FC236}">
                  <a16:creationId xmlns:a16="http://schemas.microsoft.com/office/drawing/2014/main" id="{807D72CD-CFF5-A817-BCC6-03680FC3AA8D}"/>
                </a:ext>
              </a:extLst>
            </p:cNvPr>
            <p:cNvGrpSpPr/>
            <p:nvPr/>
          </p:nvGrpSpPr>
          <p:grpSpPr>
            <a:xfrm>
              <a:off x="3592287" y="1075880"/>
              <a:ext cx="5234212" cy="3746195"/>
              <a:chOff x="-232228" y="495216"/>
              <a:chExt cx="5234212" cy="3746195"/>
            </a:xfrm>
          </p:grpSpPr>
          <p:sp>
            <p:nvSpPr>
              <p:cNvPr id="28" name="Rectangle: Rounded Corners 27">
                <a:extLst>
                  <a:ext uri="{FF2B5EF4-FFF2-40B4-BE49-F238E27FC236}">
                    <a16:creationId xmlns:a16="http://schemas.microsoft.com/office/drawing/2014/main" id="{AE93EF5C-2FA4-D5DC-67F0-77815AA98516}"/>
                  </a:ext>
                </a:extLst>
              </p:cNvPr>
              <p:cNvSpPr/>
              <p:nvPr/>
            </p:nvSpPr>
            <p:spPr>
              <a:xfrm>
                <a:off x="-232228" y="495216"/>
                <a:ext cx="5234212" cy="3746195"/>
              </a:xfrm>
              <a:prstGeom prst="roundRect">
                <a:avLst>
                  <a:gd name="adj" fmla="val 6790"/>
                </a:avLst>
              </a:prstGeom>
              <a:solidFill>
                <a:schemeClr val="tx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CE15340-975D-1725-028A-E09D5CD446F7}"/>
                  </a:ext>
                </a:extLst>
              </p:cNvPr>
              <p:cNvSpPr txBox="1"/>
              <p:nvPr/>
            </p:nvSpPr>
            <p:spPr>
              <a:xfrm>
                <a:off x="-152910" y="2310916"/>
                <a:ext cx="5075573" cy="1881990"/>
              </a:xfrm>
              <a:prstGeom prst="rect">
                <a:avLst/>
              </a:prstGeom>
              <a:noFill/>
            </p:spPr>
            <p:txBody>
              <a:bodyPr wrap="square">
                <a:spAutoFit/>
              </a:bodyPr>
              <a:lstStyle/>
              <a:p>
                <a:pPr algn="just">
                  <a:lnSpc>
                    <a:spcPct val="150000"/>
                  </a:lnSpc>
                </a:pPr>
                <a:r>
                  <a:rPr lang="vi-VN" sz="2000" b="1" i="1">
                    <a:solidFill>
                      <a:srgbClr val="C00000"/>
                    </a:solidFill>
                  </a:rPr>
                  <a:t>Bước </a:t>
                </a:r>
                <a:r>
                  <a:rPr lang="en-US" sz="2000" b="1" i="1">
                    <a:solidFill>
                      <a:srgbClr val="C00000"/>
                    </a:solidFill>
                  </a:rPr>
                  <a:t>2</a:t>
                </a:r>
                <a:r>
                  <a:rPr lang="vi-VN" sz="2000" b="1" i="1">
                    <a:solidFill>
                      <a:srgbClr val="C00000"/>
                    </a:solidFill>
                  </a:rPr>
                  <a:t>: </a:t>
                </a:r>
                <a:r>
                  <a:rPr lang="vi-VN" sz="2000"/>
                  <a:t>Tại nút lệnh Font trong dải lệnh Home, thực hiện chọn phông chữ</a:t>
                </a:r>
                <a:r>
                  <a:rPr lang="en-US" sz="2000"/>
                  <a:t>:</a:t>
                </a:r>
              </a:p>
              <a:p>
                <a:pPr algn="just">
                  <a:lnSpc>
                    <a:spcPct val="150000"/>
                  </a:lnSpc>
                </a:pPr>
                <a:r>
                  <a:rPr lang="en-US" sz="2000"/>
                  <a:t>+ Gõ tên phông chữ mong muốn. </a:t>
                </a:r>
              </a:p>
              <a:p>
                <a:pPr algn="just">
                  <a:lnSpc>
                    <a:spcPct val="150000"/>
                  </a:lnSpc>
                </a:pPr>
                <a:r>
                  <a:rPr lang="en-US" sz="2000"/>
                  <a:t>+ Cuộn xuống tìm phông chữ mong muốn. </a:t>
                </a:r>
              </a:p>
            </p:txBody>
          </p:sp>
        </p:grpSp>
        <p:pic>
          <p:nvPicPr>
            <p:cNvPr id="11" name="Picture 10">
              <a:extLst>
                <a:ext uri="{FF2B5EF4-FFF2-40B4-BE49-F238E27FC236}">
                  <a16:creationId xmlns:a16="http://schemas.microsoft.com/office/drawing/2014/main" id="{F33B8AC8-0CB3-A192-015A-83C18B39E07C}"/>
                </a:ext>
              </a:extLst>
            </p:cNvPr>
            <p:cNvPicPr>
              <a:picLocks noChangeAspect="1"/>
            </p:cNvPicPr>
            <p:nvPr/>
          </p:nvPicPr>
          <p:blipFill>
            <a:blip r:embed="rId5"/>
            <a:stretch>
              <a:fillRect/>
            </a:stretch>
          </p:blipFill>
          <p:spPr>
            <a:xfrm>
              <a:off x="4542667" y="1190249"/>
              <a:ext cx="3333451" cy="1683477"/>
            </a:xfrm>
            <a:prstGeom prst="rect">
              <a:avLst/>
            </a:prstGeom>
          </p:spPr>
        </p:pic>
      </p:grpSp>
    </p:spTree>
    <p:extLst>
      <p:ext uri="{BB962C8B-B14F-4D97-AF65-F5344CB8AC3E}">
        <p14:creationId xmlns:p14="http://schemas.microsoft.com/office/powerpoint/2010/main" val="116493122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6AD071-4296-42AE-0D6A-2836AB58F045}"/>
              </a:ext>
            </a:extLst>
          </p:cNvPr>
          <p:cNvSpPr/>
          <p:nvPr/>
        </p:nvSpPr>
        <p:spPr>
          <a:xfrm>
            <a:off x="141514" y="191569"/>
            <a:ext cx="8860971" cy="4760361"/>
          </a:xfrm>
          <a:prstGeom prst="roundRect">
            <a:avLst>
              <a:gd name="adj" fmla="val 57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82775178-8567-78BE-BDFE-C23062228F4D}"/>
              </a:ext>
            </a:extLst>
          </p:cNvPr>
          <p:cNvSpPr/>
          <p:nvPr/>
        </p:nvSpPr>
        <p:spPr>
          <a:xfrm>
            <a:off x="141514" y="389300"/>
            <a:ext cx="2775857" cy="464457"/>
          </a:xfrm>
          <a:prstGeom prst="homePlate">
            <a:avLst/>
          </a:prstGeom>
          <a:solidFill>
            <a:srgbClr val="DA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Thay đổi cỡ chữ</a:t>
            </a:r>
          </a:p>
        </p:txBody>
      </p:sp>
      <p:grpSp>
        <p:nvGrpSpPr>
          <p:cNvPr id="8" name="Group 7">
            <a:extLst>
              <a:ext uri="{FF2B5EF4-FFF2-40B4-BE49-F238E27FC236}">
                <a16:creationId xmlns:a16="http://schemas.microsoft.com/office/drawing/2014/main" id="{C3D5D92F-C71A-2774-6F9D-FD820E020577}"/>
              </a:ext>
            </a:extLst>
          </p:cNvPr>
          <p:cNvGrpSpPr/>
          <p:nvPr/>
        </p:nvGrpSpPr>
        <p:grpSpPr>
          <a:xfrm>
            <a:off x="449943" y="1087773"/>
            <a:ext cx="5334000" cy="508000"/>
            <a:chOff x="573314" y="1255486"/>
            <a:chExt cx="5334000" cy="508000"/>
          </a:xfrm>
        </p:grpSpPr>
        <p:sp>
          <p:nvSpPr>
            <p:cNvPr id="3" name="Oval 2">
              <a:extLst>
                <a:ext uri="{FF2B5EF4-FFF2-40B4-BE49-F238E27FC236}">
                  <a16:creationId xmlns:a16="http://schemas.microsoft.com/office/drawing/2014/main" id="{8FC55191-2347-D2BA-6FE2-CDB5FF2AD837}"/>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1</a:t>
              </a:r>
            </a:p>
          </p:txBody>
        </p:sp>
        <p:sp>
          <p:nvSpPr>
            <p:cNvPr id="7" name="TextBox 6">
              <a:extLst>
                <a:ext uri="{FF2B5EF4-FFF2-40B4-BE49-F238E27FC236}">
                  <a16:creationId xmlns:a16="http://schemas.microsoft.com/office/drawing/2014/main" id="{063FCD25-0557-1B8C-471C-F58B131BB6BD}"/>
                </a:ext>
              </a:extLst>
            </p:cNvPr>
            <p:cNvSpPr txBox="1"/>
            <p:nvPr/>
          </p:nvSpPr>
          <p:spPr>
            <a:xfrm>
              <a:off x="1335314" y="1309431"/>
              <a:ext cx="4572000" cy="400110"/>
            </a:xfrm>
            <a:prstGeom prst="rect">
              <a:avLst/>
            </a:prstGeom>
            <a:noFill/>
          </p:spPr>
          <p:txBody>
            <a:bodyPr wrap="square">
              <a:spAutoFit/>
            </a:bodyPr>
            <a:lstStyle/>
            <a:p>
              <a:r>
                <a:rPr lang="en-US" sz="2000"/>
                <a:t>Chọn phần văn bản cần định dạng.</a:t>
              </a:r>
            </a:p>
          </p:txBody>
        </p:sp>
      </p:grpSp>
      <p:grpSp>
        <p:nvGrpSpPr>
          <p:cNvPr id="18" name="Group 17">
            <a:extLst>
              <a:ext uri="{FF2B5EF4-FFF2-40B4-BE49-F238E27FC236}">
                <a16:creationId xmlns:a16="http://schemas.microsoft.com/office/drawing/2014/main" id="{8BA0875B-6DC5-1DF7-EB2F-E0640EF2633B}"/>
              </a:ext>
            </a:extLst>
          </p:cNvPr>
          <p:cNvGrpSpPr/>
          <p:nvPr/>
        </p:nvGrpSpPr>
        <p:grpSpPr>
          <a:xfrm>
            <a:off x="449943" y="2625236"/>
            <a:ext cx="5334000" cy="508000"/>
            <a:chOff x="573314" y="1255486"/>
            <a:chExt cx="5334000" cy="508000"/>
          </a:xfrm>
        </p:grpSpPr>
        <p:sp>
          <p:nvSpPr>
            <p:cNvPr id="19" name="Oval 18">
              <a:extLst>
                <a:ext uri="{FF2B5EF4-FFF2-40B4-BE49-F238E27FC236}">
                  <a16:creationId xmlns:a16="http://schemas.microsoft.com/office/drawing/2014/main" id="{B506B3D9-39CF-BCD5-E890-A9A311E3AEBA}"/>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3</a:t>
              </a:r>
            </a:p>
          </p:txBody>
        </p:sp>
        <p:sp>
          <p:nvSpPr>
            <p:cNvPr id="20" name="TextBox 19">
              <a:extLst>
                <a:ext uri="{FF2B5EF4-FFF2-40B4-BE49-F238E27FC236}">
                  <a16:creationId xmlns:a16="http://schemas.microsoft.com/office/drawing/2014/main" id="{4F7B63B5-543E-3F3A-3558-11AE93AD9302}"/>
                </a:ext>
              </a:extLst>
            </p:cNvPr>
            <p:cNvSpPr txBox="1"/>
            <p:nvPr/>
          </p:nvSpPr>
          <p:spPr>
            <a:xfrm>
              <a:off x="1335314" y="1309431"/>
              <a:ext cx="4572000" cy="400110"/>
            </a:xfrm>
            <a:prstGeom prst="rect">
              <a:avLst/>
            </a:prstGeom>
            <a:noFill/>
          </p:spPr>
          <p:txBody>
            <a:bodyPr wrap="square">
              <a:spAutoFit/>
            </a:bodyPr>
            <a:lstStyle/>
            <a:p>
              <a:r>
                <a:rPr lang="en-US" sz="2000"/>
                <a:t>Chọn cỡ chữ trong danh sách.</a:t>
              </a:r>
            </a:p>
          </p:txBody>
        </p:sp>
      </p:grpSp>
      <p:grpSp>
        <p:nvGrpSpPr>
          <p:cNvPr id="22" name="Group 21">
            <a:extLst>
              <a:ext uri="{FF2B5EF4-FFF2-40B4-BE49-F238E27FC236}">
                <a16:creationId xmlns:a16="http://schemas.microsoft.com/office/drawing/2014/main" id="{38B4D4F1-20DF-6323-BB7B-70F364B723FA}"/>
              </a:ext>
            </a:extLst>
          </p:cNvPr>
          <p:cNvGrpSpPr/>
          <p:nvPr/>
        </p:nvGrpSpPr>
        <p:grpSpPr>
          <a:xfrm>
            <a:off x="449943" y="1566344"/>
            <a:ext cx="8331200" cy="958660"/>
            <a:chOff x="573314" y="1640744"/>
            <a:chExt cx="8331200" cy="958660"/>
          </a:xfrm>
        </p:grpSpPr>
        <p:grpSp>
          <p:nvGrpSpPr>
            <p:cNvPr id="10" name="Group 9">
              <a:extLst>
                <a:ext uri="{FF2B5EF4-FFF2-40B4-BE49-F238E27FC236}">
                  <a16:creationId xmlns:a16="http://schemas.microsoft.com/office/drawing/2014/main" id="{00788AC9-149A-BC54-DEEB-EEC26738B3ED}"/>
                </a:ext>
              </a:extLst>
            </p:cNvPr>
            <p:cNvGrpSpPr/>
            <p:nvPr/>
          </p:nvGrpSpPr>
          <p:grpSpPr>
            <a:xfrm>
              <a:off x="573314" y="1640744"/>
              <a:ext cx="8331200" cy="958660"/>
              <a:chOff x="573314" y="1030156"/>
              <a:chExt cx="8331200" cy="958660"/>
            </a:xfrm>
          </p:grpSpPr>
          <p:sp>
            <p:nvSpPr>
              <p:cNvPr id="13" name="Oval 12">
                <a:extLst>
                  <a:ext uri="{FF2B5EF4-FFF2-40B4-BE49-F238E27FC236}">
                    <a16:creationId xmlns:a16="http://schemas.microsoft.com/office/drawing/2014/main" id="{C9F1E65C-D65E-C322-EBA8-F958E1163F3E}"/>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a:t>
                </a:r>
              </a:p>
            </p:txBody>
          </p:sp>
          <p:sp>
            <p:nvSpPr>
              <p:cNvPr id="17" name="TextBox 16">
                <a:extLst>
                  <a:ext uri="{FF2B5EF4-FFF2-40B4-BE49-F238E27FC236}">
                    <a16:creationId xmlns:a16="http://schemas.microsoft.com/office/drawing/2014/main" id="{6488D24A-CDF1-AF65-CE6E-DFBE03E32E86}"/>
                  </a:ext>
                </a:extLst>
              </p:cNvPr>
              <p:cNvSpPr txBox="1"/>
              <p:nvPr/>
            </p:nvSpPr>
            <p:spPr>
              <a:xfrm>
                <a:off x="1335314" y="1030156"/>
                <a:ext cx="7569200" cy="958660"/>
              </a:xfrm>
              <a:prstGeom prst="rect">
                <a:avLst/>
              </a:prstGeom>
              <a:noFill/>
            </p:spPr>
            <p:txBody>
              <a:bodyPr wrap="square">
                <a:spAutoFit/>
              </a:bodyPr>
              <a:lstStyle/>
              <a:p>
                <a:pPr algn="just">
                  <a:lnSpc>
                    <a:spcPct val="150000"/>
                  </a:lnSpc>
                </a:pPr>
                <a:r>
                  <a:rPr lang="en-US" sz="2000"/>
                  <a:t>Chọn thẻ </a:t>
                </a:r>
                <a:r>
                  <a:rPr lang="en-US" sz="2000" b="1" i="1"/>
                  <a:t>Home</a:t>
                </a:r>
                <a:r>
                  <a:rPr lang="en-US" sz="2000"/>
                  <a:t>, nháy chuột vào mũi tên     bên phải nút lệnh </a:t>
                </a:r>
                <a:r>
                  <a:rPr lang="en-US" sz="2000" b="1" i="1"/>
                  <a:t>Font size </a:t>
                </a:r>
                <a:r>
                  <a:rPr lang="en-US" sz="2000"/>
                  <a:t>để mở danh sách cỡ chữ.</a:t>
                </a:r>
              </a:p>
            </p:txBody>
          </p:sp>
        </p:grpSp>
        <p:sp>
          <p:nvSpPr>
            <p:cNvPr id="21" name="Isosceles Triangle 20">
              <a:extLst>
                <a:ext uri="{FF2B5EF4-FFF2-40B4-BE49-F238E27FC236}">
                  <a16:creationId xmlns:a16="http://schemas.microsoft.com/office/drawing/2014/main" id="{319D9375-F528-BB70-B6E4-7A3124C311CE}"/>
                </a:ext>
              </a:extLst>
            </p:cNvPr>
            <p:cNvSpPr/>
            <p:nvPr/>
          </p:nvSpPr>
          <p:spPr>
            <a:xfrm flipV="1">
              <a:off x="6382655" y="1885842"/>
              <a:ext cx="185057" cy="9535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Arrow: Pentagon 22">
            <a:extLst>
              <a:ext uri="{FF2B5EF4-FFF2-40B4-BE49-F238E27FC236}">
                <a16:creationId xmlns:a16="http://schemas.microsoft.com/office/drawing/2014/main" id="{3F609BA1-A822-EAF1-F9CE-B4AD611660AE}"/>
              </a:ext>
            </a:extLst>
          </p:cNvPr>
          <p:cNvSpPr/>
          <p:nvPr/>
        </p:nvSpPr>
        <p:spPr>
          <a:xfrm>
            <a:off x="141514" y="3472381"/>
            <a:ext cx="2775857" cy="464457"/>
          </a:xfrm>
          <a:prstGeom prst="homePlate">
            <a:avLst/>
          </a:prstGeom>
          <a:solidFill>
            <a:srgbClr val="DA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Thay đổi kiểu chữ</a:t>
            </a:r>
          </a:p>
        </p:txBody>
      </p:sp>
      <p:grpSp>
        <p:nvGrpSpPr>
          <p:cNvPr id="25" name="Group 24">
            <a:extLst>
              <a:ext uri="{FF2B5EF4-FFF2-40B4-BE49-F238E27FC236}">
                <a16:creationId xmlns:a16="http://schemas.microsoft.com/office/drawing/2014/main" id="{FF9FF49F-DF95-0C05-CF84-34F5491773B4}"/>
              </a:ext>
            </a:extLst>
          </p:cNvPr>
          <p:cNvGrpSpPr/>
          <p:nvPr/>
        </p:nvGrpSpPr>
        <p:grpSpPr>
          <a:xfrm>
            <a:off x="449943" y="4168924"/>
            <a:ext cx="5334000" cy="508000"/>
            <a:chOff x="573314" y="1255486"/>
            <a:chExt cx="5334000" cy="508000"/>
          </a:xfrm>
        </p:grpSpPr>
        <p:sp>
          <p:nvSpPr>
            <p:cNvPr id="26" name="Oval 25">
              <a:extLst>
                <a:ext uri="{FF2B5EF4-FFF2-40B4-BE49-F238E27FC236}">
                  <a16:creationId xmlns:a16="http://schemas.microsoft.com/office/drawing/2014/main" id="{07681D47-336D-6BBE-23CC-51F8AB591E1F}"/>
                </a:ext>
              </a:extLst>
            </p:cNvPr>
            <p:cNvSpPr/>
            <p:nvPr/>
          </p:nvSpPr>
          <p:spPr>
            <a:xfrm>
              <a:off x="573314" y="1255486"/>
              <a:ext cx="508000" cy="508000"/>
            </a:xfrm>
            <a:prstGeom prst="ellipse">
              <a:avLst/>
            </a:prstGeom>
            <a:solidFill>
              <a:schemeClr val="bg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1</a:t>
              </a:r>
            </a:p>
          </p:txBody>
        </p:sp>
        <p:sp>
          <p:nvSpPr>
            <p:cNvPr id="29" name="TextBox 28">
              <a:extLst>
                <a:ext uri="{FF2B5EF4-FFF2-40B4-BE49-F238E27FC236}">
                  <a16:creationId xmlns:a16="http://schemas.microsoft.com/office/drawing/2014/main" id="{E9E4FD78-3A29-137C-EF14-20F19B92BD5A}"/>
                </a:ext>
              </a:extLst>
            </p:cNvPr>
            <p:cNvSpPr txBox="1"/>
            <p:nvPr/>
          </p:nvSpPr>
          <p:spPr>
            <a:xfrm>
              <a:off x="1335314" y="1309431"/>
              <a:ext cx="4572000" cy="400110"/>
            </a:xfrm>
            <a:prstGeom prst="rect">
              <a:avLst/>
            </a:prstGeom>
            <a:noFill/>
          </p:spPr>
          <p:txBody>
            <a:bodyPr wrap="square">
              <a:spAutoFit/>
            </a:bodyPr>
            <a:lstStyle/>
            <a:p>
              <a:r>
                <a:rPr lang="en-US" sz="2000"/>
                <a:t>Chọn phần văn bản cần định dạng.</a:t>
              </a:r>
            </a:p>
          </p:txBody>
        </p:sp>
      </p:grpSp>
    </p:spTree>
    <p:extLst>
      <p:ext uri="{BB962C8B-B14F-4D97-AF65-F5344CB8AC3E}">
        <p14:creationId xmlns:p14="http://schemas.microsoft.com/office/powerpoint/2010/main" val="18897786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Lst>
  </p:timing>
</p:sld>
</file>

<file path=ppt/theme/theme1.xml><?xml version="1.0" encoding="utf-8"?>
<a:theme xmlns:a="http://schemas.openxmlformats.org/drawingml/2006/main" name="Literacy Subject for Elementary: Figurative Language by Slidesgo">
  <a:themeElements>
    <a:clrScheme name="Simple Light">
      <a:dk1>
        <a:srgbClr val="FFFFFF"/>
      </a:dk1>
      <a:lt1>
        <a:srgbClr val="FFC45C"/>
      </a:lt1>
      <a:dk2>
        <a:srgbClr val="FF5F5F"/>
      </a:dk2>
      <a:lt2>
        <a:srgbClr val="C985FF"/>
      </a:lt2>
      <a:accent1>
        <a:srgbClr val="353535"/>
      </a:accent1>
      <a:accent2>
        <a:srgbClr val="48C4F0"/>
      </a:accent2>
      <a:accent3>
        <a:srgbClr val="FFFFFF"/>
      </a:accent3>
      <a:accent4>
        <a:srgbClr val="FFFFFF"/>
      </a:accent4>
      <a:accent5>
        <a:srgbClr val="FFFFFF"/>
      </a:accent5>
      <a:accent6>
        <a:srgbClr val="FFFFFF"/>
      </a:accent6>
      <a:hlink>
        <a:srgbClr val="35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udy Guide to Middle School Students by Slidesgo">
  <a:themeElements>
    <a:clrScheme name="Simple Light">
      <a:dk1>
        <a:srgbClr val="7A5132"/>
      </a:dk1>
      <a:lt1>
        <a:srgbClr val="FAFAFA"/>
      </a:lt1>
      <a:dk2>
        <a:srgbClr val="E2D7BB"/>
      </a:dk2>
      <a:lt2>
        <a:srgbClr val="7790FB"/>
      </a:lt2>
      <a:accent1>
        <a:srgbClr val="0B7262"/>
      </a:accent1>
      <a:accent2>
        <a:srgbClr val="BEFBD9"/>
      </a:accent2>
      <a:accent3>
        <a:srgbClr val="DADADA"/>
      </a:accent3>
      <a:accent4>
        <a:srgbClr val="F3F3F3"/>
      </a:accent4>
      <a:accent5>
        <a:srgbClr val="FFFFFF"/>
      </a:accent5>
      <a:accent6>
        <a:srgbClr val="FFFFFF"/>
      </a:accent6>
      <a:hlink>
        <a:srgbClr val="7A51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TotalTime>
  <Words>1887</Words>
  <Application>Microsoft Office PowerPoint</Application>
  <PresentationFormat>On-screen Show (16:9)</PresentationFormat>
  <Paragraphs>189</Paragraphs>
  <Slides>39</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Bowlby One</vt:lpstr>
      <vt:lpstr>Arial</vt:lpstr>
      <vt:lpstr>Anaheim</vt:lpstr>
      <vt:lpstr>Bebas Neue</vt:lpstr>
      <vt:lpstr>Aharoni</vt:lpstr>
      <vt:lpstr>Varela Round</vt:lpstr>
      <vt:lpstr>PT Sans</vt:lpstr>
      <vt:lpstr>Literacy Subject for Elementary: Figurative Language by Slidesgo</vt:lpstr>
      <vt:lpstr>Study Guide to Middle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Thảo Đào</cp:lastModifiedBy>
  <cp:revision>39</cp:revision>
  <dcterms:modified xsi:type="dcterms:W3CDTF">2024-10-10T07:02:06Z</dcterms:modified>
</cp:coreProperties>
</file>