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5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6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3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4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48"/>
  </p:notesMasterIdLst>
  <p:handoutMasterIdLst>
    <p:handoutMasterId r:id="rId49"/>
  </p:handoutMasterIdLst>
  <p:sldIdLst>
    <p:sldId id="3288" r:id="rId2"/>
    <p:sldId id="3318" r:id="rId3"/>
    <p:sldId id="3384" r:id="rId4"/>
    <p:sldId id="3388" r:id="rId5"/>
    <p:sldId id="3389" r:id="rId6"/>
    <p:sldId id="3390" r:id="rId7"/>
    <p:sldId id="3391" r:id="rId8"/>
    <p:sldId id="3369" r:id="rId9"/>
    <p:sldId id="3392" r:id="rId10"/>
    <p:sldId id="3393" r:id="rId11"/>
    <p:sldId id="3395" r:id="rId12"/>
    <p:sldId id="3394" r:id="rId13"/>
    <p:sldId id="3396" r:id="rId14"/>
    <p:sldId id="3397" r:id="rId15"/>
    <p:sldId id="3398" r:id="rId16"/>
    <p:sldId id="3399" r:id="rId17"/>
    <p:sldId id="3400" r:id="rId18"/>
    <p:sldId id="3401" r:id="rId19"/>
    <p:sldId id="3402" r:id="rId20"/>
    <p:sldId id="3403" r:id="rId21"/>
    <p:sldId id="3404" r:id="rId22"/>
    <p:sldId id="3405" r:id="rId23"/>
    <p:sldId id="3406" r:id="rId24"/>
    <p:sldId id="3407" r:id="rId25"/>
    <p:sldId id="3408" r:id="rId26"/>
    <p:sldId id="3409" r:id="rId27"/>
    <p:sldId id="3410" r:id="rId28"/>
    <p:sldId id="3411" r:id="rId29"/>
    <p:sldId id="3412" r:id="rId30"/>
    <p:sldId id="3413" r:id="rId31"/>
    <p:sldId id="3414" r:id="rId32"/>
    <p:sldId id="3415" r:id="rId33"/>
    <p:sldId id="3418" r:id="rId34"/>
    <p:sldId id="3416" r:id="rId35"/>
    <p:sldId id="3417" r:id="rId36"/>
    <p:sldId id="3419" r:id="rId37"/>
    <p:sldId id="3420" r:id="rId38"/>
    <p:sldId id="3421" r:id="rId39"/>
    <p:sldId id="3422" r:id="rId40"/>
    <p:sldId id="3423" r:id="rId41"/>
    <p:sldId id="3424" r:id="rId42"/>
    <p:sldId id="3425" r:id="rId43"/>
    <p:sldId id="3428" r:id="rId44"/>
    <p:sldId id="3426" r:id="rId45"/>
    <p:sldId id="3427" r:id="rId46"/>
    <p:sldId id="3366" r:id="rId47"/>
  </p:sldIdLst>
  <p:sldSz cx="9145588" cy="5145088"/>
  <p:notesSz cx="6858000" cy="9144000"/>
  <p:custDataLst>
    <p:tags r:id="rId5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8BF7AF-F9C1-474C-BBA9-E364790CB2B0}">
          <p14:sldIdLst>
            <p14:sldId id="3288"/>
            <p14:sldId id="3318"/>
            <p14:sldId id="3384"/>
            <p14:sldId id="3388"/>
            <p14:sldId id="3389"/>
            <p14:sldId id="3390"/>
            <p14:sldId id="3391"/>
            <p14:sldId id="3369"/>
            <p14:sldId id="3392"/>
            <p14:sldId id="3393"/>
            <p14:sldId id="3395"/>
            <p14:sldId id="3394"/>
            <p14:sldId id="3396"/>
            <p14:sldId id="3397"/>
            <p14:sldId id="3398"/>
            <p14:sldId id="3399"/>
            <p14:sldId id="3400"/>
            <p14:sldId id="3401"/>
            <p14:sldId id="3402"/>
            <p14:sldId id="3403"/>
            <p14:sldId id="3404"/>
            <p14:sldId id="3405"/>
            <p14:sldId id="3406"/>
            <p14:sldId id="3407"/>
            <p14:sldId id="3408"/>
            <p14:sldId id="3409"/>
            <p14:sldId id="3410"/>
            <p14:sldId id="3411"/>
            <p14:sldId id="3412"/>
            <p14:sldId id="3413"/>
            <p14:sldId id="3414"/>
            <p14:sldId id="3415"/>
            <p14:sldId id="3418"/>
            <p14:sldId id="3416"/>
            <p14:sldId id="3417"/>
            <p14:sldId id="3419"/>
            <p14:sldId id="3420"/>
            <p14:sldId id="3421"/>
            <p14:sldId id="3422"/>
            <p14:sldId id="3423"/>
            <p14:sldId id="3424"/>
            <p14:sldId id="3425"/>
            <p14:sldId id="3428"/>
            <p14:sldId id="3426"/>
            <p14:sldId id="3427"/>
            <p14:sldId id="3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  <p15:guide id="9" orient="horz" pos="214" userDrawn="1">
          <p15:clr>
            <a:srgbClr val="A4A3A4"/>
          </p15:clr>
        </p15:guide>
        <p15:guide id="10" orient="horz" pos="2976">
          <p15:clr>
            <a:srgbClr val="A4A3A4"/>
          </p15:clr>
        </p15:guide>
        <p15:guide id="11" pos="2881">
          <p15:clr>
            <a:srgbClr val="A4A3A4"/>
          </p15:clr>
        </p15:guide>
        <p15:guide id="12" pos="5397">
          <p15:clr>
            <a:srgbClr val="A4A3A4"/>
          </p15:clr>
        </p15:guide>
        <p15:guide id="13" pos="267">
          <p15:clr>
            <a:srgbClr val="A4A3A4"/>
          </p15:clr>
        </p15:guide>
        <p15:guide id="14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33"/>
    <a:srgbClr val="9F7B63"/>
    <a:srgbClr val="F48E77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6314" autoAdjust="0"/>
  </p:normalViewPr>
  <p:slideViewPr>
    <p:cSldViewPr>
      <p:cViewPr varScale="1">
        <p:scale>
          <a:sx n="85" d="100"/>
          <a:sy n="85" d="100"/>
        </p:scale>
        <p:origin x="1062" y="84"/>
      </p:cViewPr>
      <p:guideLst>
        <p:guide orient="horz" pos="350"/>
        <p:guide pos="4050"/>
        <p:guide orient="horz" pos="4183"/>
        <p:guide pos="7588"/>
        <p:guide pos="376"/>
        <p:guide pos="1350"/>
        <p:guide orient="horz" pos="214"/>
        <p:guide orient="horz" pos="2976"/>
        <p:guide pos="2881"/>
        <p:guide pos="5397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9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5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6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7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9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0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2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3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5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5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33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98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29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6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8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36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8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2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7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9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943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89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6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935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36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00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35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3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09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6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3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9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9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46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4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66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721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68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5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3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5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9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23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7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151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3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3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71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3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08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4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462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E6DEAE-00B4-4C07-BC10-E63E1F340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538554-67FA-4D2B-BCE8-54D06CAA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4C44189-7F30-47C1-8C11-A62F9F94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2022/5/28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1" r:id="rId5"/>
    <p:sldLayoutId id="214748398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00DFA4-385D-40AA-8681-BA6070F1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63612" y="1420416"/>
            <a:ext cx="7218364" cy="1608344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+mn-lt"/>
              </a:rPr>
              <a:t>Chào mừng các em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+mn-lt"/>
              </a:rPr>
              <a:t>đến với buổi học ngày hôm nay!</a:t>
            </a:r>
            <a:endParaRPr lang="zh-CN" altLang="en-US" sz="35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628578" y="3220616"/>
            <a:ext cx="4141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EE4F01-F2D2-99EF-0259-B19AB68612B1}"/>
              </a:ext>
            </a:extLst>
          </p:cNvPr>
          <p:cNvSpPr/>
          <p:nvPr/>
        </p:nvSpPr>
        <p:spPr>
          <a:xfrm>
            <a:off x="2052514" y="613793"/>
            <a:ext cx="5328592" cy="806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một số đồ dùng học tập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2DBD5-A9A5-493C-BD00-EDA4A1FD9F35}"/>
              </a:ext>
            </a:extLst>
          </p:cNvPr>
          <p:cNvSpPr txBox="1"/>
          <p:nvPr/>
        </p:nvSpPr>
        <p:spPr>
          <a:xfrm>
            <a:off x="1116410" y="1874390"/>
            <a:ext cx="7391827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Mỗi ngày đến trường chúng ta đều mang theo rất nhiều đồ dùng học tập, một trong số đó phải kể đến: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Bút chì, bút mực.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Thước kẻ.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Com-pa.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Vở, sổ, sách….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8F3DA4-7CDD-318E-A15C-564F267C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50000" b="61196"/>
          <a:stretch/>
        </p:blipFill>
        <p:spPr>
          <a:xfrm>
            <a:off x="7284101" y="2534815"/>
            <a:ext cx="1224136" cy="19964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A49867-DC56-94F9-FBF3-93AD4E2F5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8" t="80406"/>
          <a:stretch/>
        </p:blipFill>
        <p:spPr>
          <a:xfrm>
            <a:off x="269972" y="866278"/>
            <a:ext cx="1418676" cy="1008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D31B52-FFF6-4A8D-C495-222861D6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3" r="74343" b="36005"/>
          <a:stretch/>
        </p:blipFill>
        <p:spPr>
          <a:xfrm>
            <a:off x="-7318" y="2788568"/>
            <a:ext cx="986628" cy="12961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47FC29-9AC3-6984-8BEC-4DEA89808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26208" r="10676" b="52799"/>
          <a:stretch/>
        </p:blipFill>
        <p:spPr>
          <a:xfrm>
            <a:off x="4428778" y="3724672"/>
            <a:ext cx="1152128" cy="10801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2BB98E-4E4A-75D5-DB31-2334C715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t="54199" r="57311" b="27607"/>
          <a:stretch/>
        </p:blipFill>
        <p:spPr>
          <a:xfrm>
            <a:off x="8252751" y="883255"/>
            <a:ext cx="51097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B8B4BA-4C8F-101C-CA26-AB76420FD989}"/>
              </a:ext>
            </a:extLst>
          </p:cNvPr>
          <p:cNvGrpSpPr/>
          <p:nvPr/>
        </p:nvGrpSpPr>
        <p:grpSpPr>
          <a:xfrm>
            <a:off x="1188418" y="1020034"/>
            <a:ext cx="7096752" cy="453974"/>
            <a:chOff x="1008609" y="1780456"/>
            <a:chExt cx="7096752" cy="453974"/>
          </a:xfrm>
        </p:grpSpPr>
        <p:sp>
          <p:nvSpPr>
            <p:cNvPr id="7" name="Action Button: Help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610ACA0-B193-805A-92ED-FEA09D14E8FA}"/>
                </a:ext>
              </a:extLst>
            </p:cNvPr>
            <p:cNvSpPr/>
            <p:nvPr/>
          </p:nvSpPr>
          <p:spPr>
            <a:xfrm>
              <a:off x="1008609" y="1780456"/>
              <a:ext cx="539849" cy="453974"/>
            </a:xfrm>
            <a:prstGeom prst="actionButtonHelp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F4728B-3B8B-4972-83D7-E02B91033535}"/>
                </a:ext>
              </a:extLst>
            </p:cNvPr>
            <p:cNvSpPr txBox="1"/>
            <p:nvPr/>
          </p:nvSpPr>
          <p:spPr>
            <a:xfrm>
              <a:off x="1810048" y="1780456"/>
              <a:ext cx="6295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Em có thể làm được những đồ dùng học tập nào?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D097D-D2CD-CF4F-9D4D-210960EC1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742" y="2183195"/>
            <a:ext cx="3083499" cy="3083499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C911F3E-BD7F-857B-42A3-DFBE13278571}"/>
              </a:ext>
            </a:extLst>
          </p:cNvPr>
          <p:cNvSpPr/>
          <p:nvPr/>
        </p:nvSpPr>
        <p:spPr>
          <a:xfrm>
            <a:off x="2851515" y="1582297"/>
            <a:ext cx="5040560" cy="1980493"/>
          </a:xfrm>
          <a:prstGeom prst="cloudCallout">
            <a:avLst>
              <a:gd name="adj1" fmla="val -68416"/>
              <a:gd name="adj2" fmla="val 101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chúng ta sẽ cùng nhau làm một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thước kẻ bằng giấy</a:t>
            </a: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68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76DEF1-7F78-E8B9-DAE3-6BA9CB40A304}"/>
              </a:ext>
            </a:extLst>
          </p:cNvPr>
          <p:cNvSpPr/>
          <p:nvPr/>
        </p:nvSpPr>
        <p:spPr>
          <a:xfrm>
            <a:off x="1476450" y="613793"/>
            <a:ext cx="6408712" cy="10946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 chọn được vật liệu và dụng cụ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làm thước kẻ bằng giấy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Ruler ">
            <a:extLst>
              <a:ext uri="{FF2B5EF4-FFF2-40B4-BE49-F238E27FC236}">
                <a16:creationId xmlns:a16="http://schemas.microsoft.com/office/drawing/2014/main" id="{F68130AC-63C2-56EB-3E14-6DBDA268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2" y="25725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A6092B-4458-3D6E-158A-A1C96DBA82F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2484562" y="2626957"/>
            <a:ext cx="2016224" cy="66566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62B774-099C-7DC3-3903-A0B7DA993D69}"/>
              </a:ext>
            </a:extLst>
          </p:cNvPr>
          <p:cNvSpPr/>
          <p:nvPr/>
        </p:nvSpPr>
        <p:spPr>
          <a:xfrm>
            <a:off x="4500786" y="2147942"/>
            <a:ext cx="3384376" cy="958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bằng bìa cứng, trang trí bằng giấy thủ công.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241B0F-AF91-1EEE-1CCE-16E69315EAD4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>
            <a:off x="2484562" y="3292624"/>
            <a:ext cx="2105815" cy="72008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4F2F36-79E3-0616-89DA-7B3EB85E9266}"/>
              </a:ext>
            </a:extLst>
          </p:cNvPr>
          <p:cNvSpPr/>
          <p:nvPr/>
        </p:nvSpPr>
        <p:spPr>
          <a:xfrm>
            <a:off x="4590377" y="3695285"/>
            <a:ext cx="3384376" cy="6348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22cm, độ rộng 3cm.</a:t>
            </a:r>
          </a:p>
        </p:txBody>
      </p:sp>
    </p:spTree>
    <p:extLst>
      <p:ext uri="{BB962C8B-B14F-4D97-AF65-F5344CB8AC3E}">
        <p14:creationId xmlns:p14="http://schemas.microsoft.com/office/powerpoint/2010/main" val="37400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39D506-2317-950A-6472-C0FB26CD229A}"/>
              </a:ext>
            </a:extLst>
          </p:cNvPr>
          <p:cNvGrpSpPr/>
          <p:nvPr/>
        </p:nvGrpSpPr>
        <p:grpSpPr>
          <a:xfrm>
            <a:off x="2022972" y="198846"/>
            <a:ext cx="4903844" cy="453974"/>
            <a:chOff x="1008609" y="1780456"/>
            <a:chExt cx="4903844" cy="453974"/>
          </a:xfrm>
        </p:grpSpPr>
        <p:sp>
          <p:nvSpPr>
            <p:cNvPr id="12" name="Action Button: Help 1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CFE2B1F-6985-C1F0-78D0-7E046D68E849}"/>
                </a:ext>
              </a:extLst>
            </p:cNvPr>
            <p:cNvSpPr/>
            <p:nvPr/>
          </p:nvSpPr>
          <p:spPr>
            <a:xfrm>
              <a:off x="1008609" y="1780456"/>
              <a:ext cx="539849" cy="453974"/>
            </a:xfrm>
            <a:prstGeom prst="actionButtonHelp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8F47E-B8D5-7681-BC64-16F1AE419D9F}"/>
                </a:ext>
              </a:extLst>
            </p:cNvPr>
            <p:cNvSpPr txBox="1"/>
            <p:nvPr/>
          </p:nvSpPr>
          <p:spPr>
            <a:xfrm>
              <a:off x="1810048" y="1780456"/>
              <a:ext cx="4102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Chúng ta cần những vật liệu gì?</a:t>
              </a:r>
            </a:p>
          </p:txBody>
        </p:sp>
      </p:grpSp>
      <p:pic>
        <p:nvPicPr>
          <p:cNvPr id="8196" name="Picture 4" descr="Mua online Giấy thủ công chính hãng, giá cực tốt | Tiki">
            <a:extLst>
              <a:ext uri="{FF2B5EF4-FFF2-40B4-BE49-F238E27FC236}">
                <a16:creationId xmlns:a16="http://schemas.microsoft.com/office/drawing/2014/main" id="{167C3899-EA08-1734-7E3B-7DF00726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3" y="1549509"/>
            <a:ext cx="1701091" cy="159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Keo dán trong suốt phong cách Nhật Bản cho học sinh | Shopee Việt Nam">
            <a:extLst>
              <a:ext uri="{FF2B5EF4-FFF2-40B4-BE49-F238E27FC236}">
                <a16:creationId xmlns:a16="http://schemas.microsoft.com/office/drawing/2014/main" id="{8AC45D87-8ED6-2C95-ED19-E6271950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24" y="1349284"/>
            <a:ext cx="1701092" cy="170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Kéo an toàn cho bé, kéo thủ công cho bé | Shopee Việt Nam">
            <a:extLst>
              <a:ext uri="{FF2B5EF4-FFF2-40B4-BE49-F238E27FC236}">
                <a16:creationId xmlns:a16="http://schemas.microsoft.com/office/drawing/2014/main" id="{3FA40BF9-8B6C-A57E-272B-C853BF6B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79" y="3130049"/>
            <a:ext cx="1887184" cy="138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TOP 6 bài thuyết minh về cây bút chì ngắn gọn - Văn 8">
            <a:extLst>
              <a:ext uri="{FF2B5EF4-FFF2-40B4-BE49-F238E27FC236}">
                <a16:creationId xmlns:a16="http://schemas.microsoft.com/office/drawing/2014/main" id="{A4217318-1A7C-0713-1C5E-58FDCC624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 bwMode="auto">
          <a:xfrm>
            <a:off x="4455894" y="3174080"/>
            <a:ext cx="1854085" cy="138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4" name="Picture 12" descr="Bộ 5 Thước Kẻ Có Hình Động Vật Dễ Thương - Thước đo các loại |  DienMayHoangNgan.com">
            <a:extLst>
              <a:ext uri="{FF2B5EF4-FFF2-40B4-BE49-F238E27FC236}">
                <a16:creationId xmlns:a16="http://schemas.microsoft.com/office/drawing/2014/main" id="{24022508-D18C-6B59-80BF-55E3A40D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15" y="3050376"/>
            <a:ext cx="1854085" cy="155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D322E7-C630-FE15-AA82-BA9381A5E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" y="1446671"/>
            <a:ext cx="1701092" cy="170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A4C67-0147-27ED-3F8B-E42FE3B77DD2}"/>
              </a:ext>
            </a:extLst>
          </p:cNvPr>
          <p:cNvSpPr/>
          <p:nvPr/>
        </p:nvSpPr>
        <p:spPr>
          <a:xfrm>
            <a:off x="228834" y="1055835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bìa cứng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17BF71-466D-2186-525C-80CE30CD3F73}"/>
              </a:ext>
            </a:extLst>
          </p:cNvPr>
          <p:cNvSpPr/>
          <p:nvPr/>
        </p:nvSpPr>
        <p:spPr>
          <a:xfrm>
            <a:off x="2944236" y="1148173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màu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997B52-39CA-21D6-211C-1EE8C3E1CE9E}"/>
              </a:ext>
            </a:extLst>
          </p:cNvPr>
          <p:cNvSpPr/>
          <p:nvPr/>
        </p:nvSpPr>
        <p:spPr>
          <a:xfrm>
            <a:off x="5713473" y="1003800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dán giấy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3CCF7E-E666-39A6-4E98-89AED25140FA}"/>
              </a:ext>
            </a:extLst>
          </p:cNvPr>
          <p:cNvSpPr/>
          <p:nvPr/>
        </p:nvSpPr>
        <p:spPr>
          <a:xfrm>
            <a:off x="1436821" y="4499047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cắt giấy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B59334-DD8C-2447-2004-7C22266023F0}"/>
              </a:ext>
            </a:extLst>
          </p:cNvPr>
          <p:cNvSpPr/>
          <p:nvPr/>
        </p:nvSpPr>
        <p:spPr>
          <a:xfrm>
            <a:off x="4422795" y="4499047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 chì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A2E290-7F48-570B-E4E3-1B875AD46B60}"/>
              </a:ext>
            </a:extLst>
          </p:cNvPr>
          <p:cNvSpPr/>
          <p:nvPr/>
        </p:nvSpPr>
        <p:spPr>
          <a:xfrm>
            <a:off x="7101216" y="4562130"/>
            <a:ext cx="1887184" cy="373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 kẻ</a:t>
            </a:r>
          </a:p>
        </p:txBody>
      </p:sp>
    </p:spTree>
    <p:extLst>
      <p:ext uri="{BB962C8B-B14F-4D97-AF65-F5344CB8AC3E}">
        <p14:creationId xmlns:p14="http://schemas.microsoft.com/office/powerpoint/2010/main" val="35175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0242" name="Picture 2" descr="Caution ">
            <a:extLst>
              <a:ext uri="{FF2B5EF4-FFF2-40B4-BE49-F238E27FC236}">
                <a16:creationId xmlns:a16="http://schemas.microsoft.com/office/drawing/2014/main" id="{C2B41AE0-7106-306C-C28B-48700FCB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9" y="836132"/>
            <a:ext cx="938105" cy="9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2F4D34-F557-C882-CFCF-A678A8656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369" y="1996576"/>
            <a:ext cx="3083256" cy="308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E8452-CE31-EB22-9F97-47E7CF480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86" y="1948331"/>
            <a:ext cx="2332077" cy="2332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Tổng hợp Background Giấy Báo Vintage giá rẻ, bán chạy tháng 5/2022 - BeeCost">
            <a:extLst>
              <a:ext uri="{FF2B5EF4-FFF2-40B4-BE49-F238E27FC236}">
                <a16:creationId xmlns:a16="http://schemas.microsoft.com/office/drawing/2014/main" id="{FE10282D-7B42-734A-D960-D1678435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98" y="1977713"/>
            <a:ext cx="2332077" cy="2332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4A5A6258-6876-105C-ACC9-DB9B59988650}"/>
              </a:ext>
            </a:extLst>
          </p:cNvPr>
          <p:cNvSpPr/>
          <p:nvPr/>
        </p:nvSpPr>
        <p:spPr>
          <a:xfrm>
            <a:off x="4280598" y="2851314"/>
            <a:ext cx="1034201" cy="64807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37CFD-4A62-35C2-C97A-8193AD74D7D2}"/>
              </a:ext>
            </a:extLst>
          </p:cNvPr>
          <p:cNvSpPr txBox="1"/>
          <p:nvPr/>
        </p:nvSpPr>
        <p:spPr>
          <a:xfrm>
            <a:off x="1667364" y="778524"/>
            <a:ext cx="6192721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có thể thay thế giấy bìa cứng bằng giấy báo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để giảm chi phí.</a:t>
            </a:r>
          </a:p>
        </p:txBody>
      </p:sp>
    </p:spTree>
    <p:extLst>
      <p:ext uri="{BB962C8B-B14F-4D97-AF65-F5344CB8AC3E}">
        <p14:creationId xmlns:p14="http://schemas.microsoft.com/office/powerpoint/2010/main" val="13968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1548458" y="92897"/>
            <a:ext cx="8245141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Chúng ta sử dụng các vật liệu để làm gì?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A1A1F-D0C1-7A09-52C1-0EA6B5484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2" y="1217926"/>
            <a:ext cx="2332077" cy="2332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D8AA8-8A7F-742F-5A83-880A289EC43C}"/>
              </a:ext>
            </a:extLst>
          </p:cNvPr>
          <p:cNvSpPr/>
          <p:nvPr/>
        </p:nvSpPr>
        <p:spPr>
          <a:xfrm>
            <a:off x="1404442" y="844352"/>
            <a:ext cx="2332077" cy="4433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bìa cứng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C91FD-DA05-BC81-706A-BF08DD477529}"/>
              </a:ext>
            </a:extLst>
          </p:cNvPr>
          <p:cNvSpPr/>
          <p:nvPr/>
        </p:nvSpPr>
        <p:spPr>
          <a:xfrm>
            <a:off x="539956" y="3724672"/>
            <a:ext cx="3744806" cy="8182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sẽ sử dụng giấy bìa cứng để làm thân chiếc thước kẻ.</a:t>
            </a:r>
          </a:p>
        </p:txBody>
      </p:sp>
      <p:pic>
        <p:nvPicPr>
          <p:cNvPr id="10" name="Picture 4" descr="Mua online Giấy thủ công chính hãng, giá cực tốt | Tiki">
            <a:extLst>
              <a:ext uri="{FF2B5EF4-FFF2-40B4-BE49-F238E27FC236}">
                <a16:creationId xmlns:a16="http://schemas.microsoft.com/office/drawing/2014/main" id="{0368D0A7-ADD6-D980-2E60-149FC69A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2" y="1287715"/>
            <a:ext cx="2520340" cy="236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6DC0E1-CD16-E328-618F-7887889041E0}"/>
              </a:ext>
            </a:extLst>
          </p:cNvPr>
          <p:cNvSpPr/>
          <p:nvPr/>
        </p:nvSpPr>
        <p:spPr>
          <a:xfrm>
            <a:off x="5382135" y="833260"/>
            <a:ext cx="2486352" cy="553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màu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6787-0FAE-B3D1-35CF-7A50ECB36C8F}"/>
              </a:ext>
            </a:extLst>
          </p:cNvPr>
          <p:cNvSpPr/>
          <p:nvPr/>
        </p:nvSpPr>
        <p:spPr>
          <a:xfrm>
            <a:off x="4752649" y="3796680"/>
            <a:ext cx="3744806" cy="8182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sẽ sử dụng giấy màu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trang trí.</a:t>
            </a:r>
          </a:p>
        </p:txBody>
      </p:sp>
    </p:spTree>
    <p:extLst>
      <p:ext uri="{BB962C8B-B14F-4D97-AF65-F5344CB8AC3E}">
        <p14:creationId xmlns:p14="http://schemas.microsoft.com/office/powerpoint/2010/main" val="353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6787-0FAE-B3D1-35CF-7A50ECB36C8F}"/>
              </a:ext>
            </a:extLst>
          </p:cNvPr>
          <p:cNvSpPr/>
          <p:nvPr/>
        </p:nvSpPr>
        <p:spPr>
          <a:xfrm>
            <a:off x="4752649" y="3796680"/>
            <a:ext cx="3744806" cy="8182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kéo để cắt giấy màu và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giấy bìa cứng.</a:t>
            </a:r>
          </a:p>
        </p:txBody>
      </p:sp>
      <p:pic>
        <p:nvPicPr>
          <p:cNvPr id="13" name="Picture 6" descr="Keo dán trong suốt phong cách Nhật Bản cho học sinh | Shopee Việt Nam">
            <a:extLst>
              <a:ext uri="{FF2B5EF4-FFF2-40B4-BE49-F238E27FC236}">
                <a16:creationId xmlns:a16="http://schemas.microsoft.com/office/drawing/2014/main" id="{D4740B9B-C8F1-402A-4961-A9CF7F49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15" y="1135353"/>
            <a:ext cx="2520339" cy="252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E2243E-0B68-34E2-C4A0-F2D1C1CA4347}"/>
              </a:ext>
            </a:extLst>
          </p:cNvPr>
          <p:cNvSpPr/>
          <p:nvPr/>
        </p:nvSpPr>
        <p:spPr>
          <a:xfrm>
            <a:off x="1221252" y="833260"/>
            <a:ext cx="2605179" cy="4537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dán giấy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C91FD-DA05-BC81-706A-BF08DD477529}"/>
              </a:ext>
            </a:extLst>
          </p:cNvPr>
          <p:cNvSpPr/>
          <p:nvPr/>
        </p:nvSpPr>
        <p:spPr>
          <a:xfrm>
            <a:off x="486865" y="3655692"/>
            <a:ext cx="4032838" cy="10801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sử dụng keo để cố định các mép, dán hoa văn cho thước kẻ.</a:t>
            </a:r>
          </a:p>
        </p:txBody>
      </p:sp>
      <p:pic>
        <p:nvPicPr>
          <p:cNvPr id="15" name="Picture 8" descr="Kéo an toàn cho bé, kéo thủ công cho bé | Shopee Việt Nam">
            <a:extLst>
              <a:ext uri="{FF2B5EF4-FFF2-40B4-BE49-F238E27FC236}">
                <a16:creationId xmlns:a16="http://schemas.microsoft.com/office/drawing/2014/main" id="{0944CEA1-473E-66F6-7CB5-C10B939A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79" y="1383502"/>
            <a:ext cx="2919494" cy="214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1E8754-46CC-E9DF-C201-22EE4255D025}"/>
              </a:ext>
            </a:extLst>
          </p:cNvPr>
          <p:cNvSpPr/>
          <p:nvPr/>
        </p:nvSpPr>
        <p:spPr>
          <a:xfrm>
            <a:off x="4982979" y="1018828"/>
            <a:ext cx="2919494" cy="536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cắt giấy</a:t>
            </a: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AE056045-7C38-7439-6573-940060C26B59}"/>
              </a:ext>
            </a:extLst>
          </p:cNvPr>
          <p:cNvSpPr txBox="1"/>
          <p:nvPr/>
        </p:nvSpPr>
        <p:spPr>
          <a:xfrm>
            <a:off x="1548458" y="173312"/>
            <a:ext cx="8245141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Chúng ta sử dụng các vật liệu để làm gì?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6787-0FAE-B3D1-35CF-7A50ECB36C8F}"/>
              </a:ext>
            </a:extLst>
          </p:cNvPr>
          <p:cNvSpPr/>
          <p:nvPr/>
        </p:nvSpPr>
        <p:spPr>
          <a:xfrm>
            <a:off x="4752649" y="3796680"/>
            <a:ext cx="3744806" cy="8182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thước kẻ để do giấy, vạch dấu cho thước kẻ giấy.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C91FD-DA05-BC81-706A-BF08DD477529}"/>
              </a:ext>
            </a:extLst>
          </p:cNvPr>
          <p:cNvSpPr/>
          <p:nvPr/>
        </p:nvSpPr>
        <p:spPr>
          <a:xfrm>
            <a:off x="486865" y="3655692"/>
            <a:ext cx="4032838" cy="1080120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bút chì để đánh dấu vết cắt, vẽ vạch chia cho thước kẻ.</a:t>
            </a:r>
          </a:p>
        </p:txBody>
      </p:sp>
      <p:pic>
        <p:nvPicPr>
          <p:cNvPr id="10" name="Picture 10" descr="TOP 6 bài thuyết minh về cây bút chì ngắn gọn - Văn 8">
            <a:extLst>
              <a:ext uri="{FF2B5EF4-FFF2-40B4-BE49-F238E27FC236}">
                <a16:creationId xmlns:a16="http://schemas.microsoft.com/office/drawing/2014/main" id="{54AE8340-177D-21DB-3DFB-2426965EA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 bwMode="auto">
          <a:xfrm>
            <a:off x="972394" y="1018828"/>
            <a:ext cx="2812465" cy="210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C4DD7-C4B0-83AC-8E13-A7030527A9CD}"/>
              </a:ext>
            </a:extLst>
          </p:cNvPr>
          <p:cNvSpPr/>
          <p:nvPr/>
        </p:nvSpPr>
        <p:spPr>
          <a:xfrm>
            <a:off x="962482" y="2868180"/>
            <a:ext cx="2812465" cy="5666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 chì</a:t>
            </a:r>
          </a:p>
        </p:txBody>
      </p:sp>
      <p:pic>
        <p:nvPicPr>
          <p:cNvPr id="17" name="Picture 12" descr="Bộ 5 Thước Kẻ Có Hình Động Vật Dễ Thương - Thước đo các loại |  DienMayHoangNgan.com">
            <a:extLst>
              <a:ext uri="{FF2B5EF4-FFF2-40B4-BE49-F238E27FC236}">
                <a16:creationId xmlns:a16="http://schemas.microsoft.com/office/drawing/2014/main" id="{870F80A1-87D9-D57C-B23B-A03B71AD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1045980"/>
            <a:ext cx="3096343" cy="2105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A339B6-5D11-5E54-5B92-09FC00996D80}"/>
              </a:ext>
            </a:extLst>
          </p:cNvPr>
          <p:cNvSpPr/>
          <p:nvPr/>
        </p:nvSpPr>
        <p:spPr>
          <a:xfrm>
            <a:off x="4960264" y="3042669"/>
            <a:ext cx="3068913" cy="4450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 kẻ</a:t>
            </a:r>
          </a:p>
        </p:txBody>
      </p:sp>
      <p:sp>
        <p:nvSpPr>
          <p:cNvPr id="13" name="文本框 32">
            <a:extLst>
              <a:ext uri="{FF2B5EF4-FFF2-40B4-BE49-F238E27FC236}">
                <a16:creationId xmlns:a16="http://schemas.microsoft.com/office/drawing/2014/main" id="{92953DE0-DA4D-B0EC-CD5A-7031124F7122}"/>
              </a:ext>
            </a:extLst>
          </p:cNvPr>
          <p:cNvSpPr txBox="1"/>
          <p:nvPr/>
        </p:nvSpPr>
        <p:spPr>
          <a:xfrm>
            <a:off x="1548458" y="196280"/>
            <a:ext cx="8245141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Chúng ta sử dụng các vật liệu để làm gì?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1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0242" name="Picture 2" descr="Caution ">
            <a:extLst>
              <a:ext uri="{FF2B5EF4-FFF2-40B4-BE49-F238E27FC236}">
                <a16:creationId xmlns:a16="http://schemas.microsoft.com/office/drawing/2014/main" id="{C2B41AE0-7106-306C-C28B-48700FCB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7" y="803812"/>
            <a:ext cx="1073697" cy="10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6F17F-88B8-2244-737D-A13922D47861}"/>
              </a:ext>
            </a:extLst>
          </p:cNvPr>
          <p:cNvSpPr txBox="1"/>
          <p:nvPr/>
        </p:nvSpPr>
        <p:spPr>
          <a:xfrm>
            <a:off x="1739799" y="1903700"/>
            <a:ext cx="626469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lưu ý lựa chọn nguyên liệu,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tính số lượng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dụng cụ và nguyên liệu cho phù hợp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 để sử dụng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Tránh trường hợp thừa thãi nguyên liệu gây lãng phí hoặc thiếu không đủ để làm sản phẩm.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367A-04BC-299E-8BDD-60028EE6F508}"/>
              </a:ext>
            </a:extLst>
          </p:cNvPr>
          <p:cNvSpPr txBox="1"/>
          <p:nvPr/>
        </p:nvSpPr>
        <p:spPr>
          <a:xfrm>
            <a:off x="1740753" y="1195570"/>
            <a:ext cx="2182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lưu ý: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BEEFF-EE82-13BA-24AF-FB0A41E25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5"/>
          <a:stretch/>
        </p:blipFill>
        <p:spPr>
          <a:xfrm>
            <a:off x="-755798" y="2072340"/>
            <a:ext cx="2297833" cy="3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CỦNG CỐ, DẶN DÒ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03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KHỞI ĐỘNG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01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4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916610" y="613793"/>
            <a:ext cx="3744416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CÁC EM NHỚ NHÉ!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BEEFF-EE82-13BA-24AF-FB0A41E2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8" y="3175472"/>
            <a:ext cx="1114416" cy="1548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56CDD-6ACD-500B-494A-2D23B77AE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13" y="124272"/>
            <a:ext cx="1719075" cy="1289307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75581CB-6CE5-5C6E-1529-1AB97B7D37A2}"/>
              </a:ext>
            </a:extLst>
          </p:cNvPr>
          <p:cNvSpPr/>
          <p:nvPr/>
        </p:nvSpPr>
        <p:spPr>
          <a:xfrm>
            <a:off x="882951" y="1413579"/>
            <a:ext cx="4067318" cy="154809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 của buổi ngày hôm nay.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FE15BA9-9577-CA1C-7882-65E9E25AF0BA}"/>
              </a:ext>
            </a:extLst>
          </p:cNvPr>
          <p:cNvSpPr/>
          <p:nvPr/>
        </p:nvSpPr>
        <p:spPr>
          <a:xfrm>
            <a:off x="4356770" y="2691127"/>
            <a:ext cx="4067318" cy="154809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chuẩn bị bài cho tiết học hôm sau.</a:t>
            </a:r>
          </a:p>
        </p:txBody>
      </p:sp>
    </p:spTree>
    <p:extLst>
      <p:ext uri="{BB962C8B-B14F-4D97-AF65-F5344CB8AC3E}">
        <p14:creationId xmlns:p14="http://schemas.microsoft.com/office/powerpoint/2010/main" val="234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3532" y="0"/>
            <a:ext cx="9138700" cy="2572544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81143" y="1564432"/>
            <a:ext cx="5983302" cy="222272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 7: </a:t>
            </a:r>
          </a:p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 đồ dùng học tập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(tiết 2+3)</a:t>
            </a:r>
            <a:endParaRPr lang="en-US" altLang="zh-CN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0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KHỞI ĐỘNG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01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3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DAE943-A6EC-DF89-B9CF-82987429E8B0}"/>
              </a:ext>
            </a:extLst>
          </p:cNvPr>
          <p:cNvSpPr/>
          <p:nvPr/>
        </p:nvSpPr>
        <p:spPr>
          <a:xfrm>
            <a:off x="2785441" y="613793"/>
            <a:ext cx="352839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“Kiểm tra chéo dụng cụ”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0D5DE-7900-DE32-AC25-7EFDBFE6BE28}"/>
              </a:ext>
            </a:extLst>
          </p:cNvPr>
          <p:cNvSpPr txBox="1"/>
          <p:nvPr/>
        </p:nvSpPr>
        <p:spPr>
          <a:xfrm>
            <a:off x="1713240" y="1951588"/>
            <a:ext cx="626469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dựa vào danh sách các dụng cụ SGK yêu cầu.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Kiểm tra chéo với dụng cụ mà bạn bên cạnh đã chuẩn bị, xem bạn đã chuẩn bị đủ dụng cụ cần thiết chưa?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8CB989-25AC-0605-553E-8530F0F1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828"/>
            <a:ext cx="1713240" cy="17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KHÁM PHÁ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02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ABE7B9-A8C9-1E13-07B6-E972742D42B7}"/>
              </a:ext>
            </a:extLst>
          </p:cNvPr>
          <p:cNvSpPr/>
          <p:nvPr/>
        </p:nvSpPr>
        <p:spPr>
          <a:xfrm>
            <a:off x="468338" y="1420416"/>
            <a:ext cx="4600643" cy="35648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DAE943-A6EC-DF89-B9CF-82987429E8B0}"/>
              </a:ext>
            </a:extLst>
          </p:cNvPr>
          <p:cNvSpPr/>
          <p:nvPr/>
        </p:nvSpPr>
        <p:spPr>
          <a:xfrm>
            <a:off x="2700586" y="613793"/>
            <a:ext cx="437964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quy trình thực hiện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A288E-D498-6D25-6F01-63577EBCD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6" y="2284512"/>
            <a:ext cx="4176464" cy="2967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3B61F-2B40-B41D-FFBA-CEE525A45224}"/>
              </a:ext>
            </a:extLst>
          </p:cNvPr>
          <p:cNvSpPr txBox="1"/>
          <p:nvPr/>
        </p:nvSpPr>
        <p:spPr>
          <a:xfrm>
            <a:off x="594533" y="1420416"/>
            <a:ext cx="447444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thảo luận theo nhóm đôi.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Trả lời các câu hỏi: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làm thước kẻ giấy?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tả và yêu cầu đạt được của từng bước.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trong quá trình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8694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3E721-64A3-3BCE-7161-8BFFC156E85A}"/>
              </a:ext>
            </a:extLst>
          </p:cNvPr>
          <p:cNvSpPr txBox="1"/>
          <p:nvPr/>
        </p:nvSpPr>
        <p:spPr>
          <a:xfrm>
            <a:off x="1877184" y="788313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Các bước để làm một chiếc thước kẻ giấy: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6CCA1-D7AC-6B3C-CEFF-4EAAB0CA5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8" t="4919" r="4844" b="3904"/>
          <a:stretch/>
        </p:blipFill>
        <p:spPr>
          <a:xfrm>
            <a:off x="612354" y="1583330"/>
            <a:ext cx="3528392" cy="248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CB9784-42D4-C866-E7B2-B3FC06B80168}"/>
              </a:ext>
            </a:extLst>
          </p:cNvPr>
          <p:cNvSpPr/>
          <p:nvPr/>
        </p:nvSpPr>
        <p:spPr>
          <a:xfrm>
            <a:off x="4428778" y="1710162"/>
            <a:ext cx="4254863" cy="22322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</a:t>
            </a:r>
            <a:r>
              <a:rPr lang="nl-NL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 4 hình chữ nhật có kích thước 3 cm x 21 cm giống nhau: 2 hình bằng giấy bìa cứng và 2 hình bằng giấy màu thủ công.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3E721-64A3-3BCE-7161-8BFFC156E85A}"/>
              </a:ext>
            </a:extLst>
          </p:cNvPr>
          <p:cNvSpPr txBox="1"/>
          <p:nvPr/>
        </p:nvSpPr>
        <p:spPr>
          <a:xfrm>
            <a:off x="1877184" y="788313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Các bước để làm một chiếc thước kẻ giấy: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2601-2371-D95A-4D18-B1F394C8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87" y="1362943"/>
            <a:ext cx="2966960" cy="197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ADFA8-9EC0-BDC1-CC51-19AECD8F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951" y="2860576"/>
            <a:ext cx="3168352" cy="201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6FC1AF-D999-D06D-0A3C-D55EB6DB9682}"/>
              </a:ext>
            </a:extLst>
          </p:cNvPr>
          <p:cNvSpPr txBox="1"/>
          <p:nvPr/>
        </p:nvSpPr>
        <p:spPr>
          <a:xfrm>
            <a:off x="3963377" y="30766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AB4B08-5F3A-FA2D-ED49-0CECC6D768EF}"/>
              </a:ext>
            </a:extLst>
          </p:cNvPr>
          <p:cNvSpPr/>
          <p:nvPr/>
        </p:nvSpPr>
        <p:spPr>
          <a:xfrm>
            <a:off x="506993" y="3515436"/>
            <a:ext cx="3456384" cy="1217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 2 hình chữ nhật bằng bìa cứng với nhau để làm thân của thước.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CB8D5A-F377-41C4-D692-B945F5775FF0}"/>
              </a:ext>
            </a:extLst>
          </p:cNvPr>
          <p:cNvSpPr/>
          <p:nvPr/>
        </p:nvSpPr>
        <p:spPr>
          <a:xfrm>
            <a:off x="4964935" y="1534812"/>
            <a:ext cx="3456384" cy="1217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 2 hình chữ nhật bằng giấy thủ công lên để trang trí.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3E721-64A3-3BCE-7161-8BFFC156E85A}"/>
              </a:ext>
            </a:extLst>
          </p:cNvPr>
          <p:cNvSpPr txBox="1"/>
          <p:nvPr/>
        </p:nvSpPr>
        <p:spPr>
          <a:xfrm>
            <a:off x="1877184" y="788313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Các bước để làm một chiếc thước kẻ giấy: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AB4B08-5F3A-FA2D-ED49-0CECC6D768EF}"/>
              </a:ext>
            </a:extLst>
          </p:cNvPr>
          <p:cNvSpPr/>
          <p:nvPr/>
        </p:nvSpPr>
        <p:spPr>
          <a:xfrm>
            <a:off x="450510" y="3065422"/>
            <a:ext cx="3862614" cy="962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</a:t>
            </a:r>
            <a:r>
              <a:rPr lang="vi-VN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 dấu cho thước kẻ theo thước mẫu bằng bút chì.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CB8D5A-F377-41C4-D692-B945F5775FF0}"/>
              </a:ext>
            </a:extLst>
          </p:cNvPr>
          <p:cNvSpPr/>
          <p:nvPr/>
        </p:nvSpPr>
        <p:spPr>
          <a:xfrm>
            <a:off x="4812891" y="2051475"/>
            <a:ext cx="3680362" cy="8241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</a:t>
            </a:r>
            <a:r>
              <a:rPr lang="vi-VN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 đậm lại các vạch dấu và ghi số cho thước kẻ.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FB60A-1A26-6AAD-3863-BEF0E997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0" y="1645910"/>
            <a:ext cx="3343275" cy="96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47087-C0AB-5D99-12A5-FA4F8F81B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67" y="3093613"/>
            <a:ext cx="3523411" cy="116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6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3E721-64A3-3BCE-7161-8BFFC156E85A}"/>
              </a:ext>
            </a:extLst>
          </p:cNvPr>
          <p:cNvSpPr txBox="1"/>
          <p:nvPr/>
        </p:nvSpPr>
        <p:spPr>
          <a:xfrm>
            <a:off x="1877184" y="788313"/>
            <a:ext cx="539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Các bước để làm một chiếc thước kẻ giấy: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BF71F-4B3D-398C-E97A-A727B0BE8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84" y="1592572"/>
            <a:ext cx="4855850" cy="108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6D8013-746C-11A8-19BB-8A9173C89698}"/>
              </a:ext>
            </a:extLst>
          </p:cNvPr>
          <p:cNvSpPr/>
          <p:nvPr/>
        </p:nvSpPr>
        <p:spPr>
          <a:xfrm>
            <a:off x="2340546" y="2932584"/>
            <a:ext cx="4104456" cy="8241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</a:t>
            </a:r>
            <a:r>
              <a:rPr lang="vi-VN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 tra lại thước kẻ đã làm theo yêu cầu. </a:t>
            </a: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0EC7608-E44A-545C-146C-BAD88499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528" y="3992053"/>
            <a:ext cx="103591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9AB-9D48-EA5F-7EC9-75AAAF9475E2}"/>
              </a:ext>
            </a:extLst>
          </p:cNvPr>
          <p:cNvSpPr txBox="1"/>
          <p:nvPr/>
        </p:nvSpPr>
        <p:spPr>
          <a:xfrm>
            <a:off x="828378" y="1677378"/>
            <a:ext cx="4560031" cy="315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 đuôi vuông vắn như nhau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chia nhiều đốt rất mau rất đều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tình chân thực đáng yêu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biết dài ngắn, mọi điều có em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(Là cái gì?)</a:t>
            </a:r>
            <a:endParaRPr lang="en-US" sz="2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ình nền động dây ngang đẹp 1 (65)">
            <a:extLst>
              <a:ext uri="{FF2B5EF4-FFF2-40B4-BE49-F238E27FC236}">
                <a16:creationId xmlns:a16="http://schemas.microsoft.com/office/drawing/2014/main" id="{DAA87F83-87C0-6810-6E53-BBD36BEB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7" y="1445329"/>
            <a:ext cx="2962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ler ">
            <a:extLst>
              <a:ext uri="{FF2B5EF4-FFF2-40B4-BE49-F238E27FC236}">
                <a16:creationId xmlns:a16="http://schemas.microsoft.com/office/drawing/2014/main" id="{DFFA1F2A-AA60-6C03-6945-7B08F3DB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69" y="2227978"/>
            <a:ext cx="930178" cy="9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0AB698-3772-D934-6E3D-3EEABC19F204}"/>
              </a:ext>
            </a:extLst>
          </p:cNvPr>
          <p:cNvSpPr/>
          <p:nvPr/>
        </p:nvSpPr>
        <p:spPr>
          <a:xfrm>
            <a:off x="5508898" y="2533082"/>
            <a:ext cx="64807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7152D-5DA3-86FC-7E48-8505557487DC}"/>
              </a:ext>
            </a:extLst>
          </p:cNvPr>
          <p:cNvSpPr txBox="1"/>
          <p:nvPr/>
        </p:nvSpPr>
        <p:spPr>
          <a:xfrm>
            <a:off x="6438742" y="2693067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Thước kẻ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12E4DE-E9A6-4572-8383-D313B25A1132}"/>
              </a:ext>
            </a:extLst>
          </p:cNvPr>
          <p:cNvSpPr/>
          <p:nvPr/>
        </p:nvSpPr>
        <p:spPr>
          <a:xfrm>
            <a:off x="2136284" y="742422"/>
            <a:ext cx="2220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6946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01A5F-EBFC-38F6-A2F9-68416373D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26" y="2716560"/>
            <a:ext cx="2796684" cy="2796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D1105-B684-E60D-490D-C3D61F2EEC16}"/>
              </a:ext>
            </a:extLst>
          </p:cNvPr>
          <p:cNvSpPr txBox="1"/>
          <p:nvPr/>
        </p:nvSpPr>
        <p:spPr>
          <a:xfrm>
            <a:off x="1836490" y="988368"/>
            <a:ext cx="5976664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Các em lưu ý: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Kích thước, cách cắt, dán đúng cách, đảm bảo an toàn.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Sau khi hoàn thành công việc, cất gọn các dụng cụ và vật liệu. </a:t>
            </a:r>
          </a:p>
        </p:txBody>
      </p:sp>
    </p:spTree>
    <p:extLst>
      <p:ext uri="{BB962C8B-B14F-4D97-AF65-F5344CB8AC3E}">
        <p14:creationId xmlns:p14="http://schemas.microsoft.com/office/powerpoint/2010/main" val="9022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DAE943-A6EC-DF89-B9CF-82987429E8B0}"/>
              </a:ext>
            </a:extLst>
          </p:cNvPr>
          <p:cNvSpPr/>
          <p:nvPr/>
        </p:nvSpPr>
        <p:spPr>
          <a:xfrm>
            <a:off x="2226109" y="646184"/>
            <a:ext cx="532859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thước kẻ bằng giấy</a:t>
            </a:r>
            <a:endParaRPr lang="en-US" sz="24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C9692-CC35-D114-BAC1-8936A1CBC421}"/>
              </a:ext>
            </a:extLst>
          </p:cNvPr>
          <p:cNvSpPr txBox="1"/>
          <p:nvPr/>
        </p:nvSpPr>
        <p:spPr>
          <a:xfrm>
            <a:off x="972394" y="1349038"/>
            <a:ext cx="7576113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thực hành làm sản phẩm theo các bước sách đã nêu.</a:t>
            </a:r>
          </a:p>
        </p:txBody>
      </p:sp>
      <p:pic>
        <p:nvPicPr>
          <p:cNvPr id="1026" name="Picture 2" descr="Sách giáo khoa trực tuyến lớp 7 - 8 - 9 năm học 2021 - 2022 - Trường THCS  Nguyễn Thị Minh Khai">
            <a:extLst>
              <a:ext uri="{FF2B5EF4-FFF2-40B4-BE49-F238E27FC236}">
                <a16:creationId xmlns:a16="http://schemas.microsoft.com/office/drawing/2014/main" id="{36236580-CD76-4018-F3BB-8E88A1592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0"/>
          <a:stretch/>
        </p:blipFill>
        <p:spPr bwMode="auto">
          <a:xfrm>
            <a:off x="1908498" y="2495236"/>
            <a:ext cx="5109357" cy="26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3532" y="0"/>
            <a:ext cx="9138700" cy="2572544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81143" y="1564432"/>
            <a:ext cx="5983302" cy="222272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 7: </a:t>
            </a:r>
          </a:p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 đồ dùng học tập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(tiết 4)</a:t>
            </a:r>
            <a:endParaRPr lang="en-US" altLang="zh-CN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5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KHỞI ĐỘNG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01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5575A-B01E-B26B-E06D-71E53D6AB171}"/>
              </a:ext>
            </a:extLst>
          </p:cNvPr>
          <p:cNvSpPr/>
          <p:nvPr/>
        </p:nvSpPr>
        <p:spPr>
          <a:xfrm>
            <a:off x="972394" y="613793"/>
            <a:ext cx="753126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một số sản phẩm làm chiếc thước kẻ giấy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84CBB-5E6F-10AF-68C5-6D00EB0A5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5" t="3045" r="16280" b="6862"/>
          <a:stretch/>
        </p:blipFill>
        <p:spPr>
          <a:xfrm>
            <a:off x="2397764" y="1348408"/>
            <a:ext cx="4680520" cy="3796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B75BD-83C0-C2A4-30F1-019E9FCF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73" y="1569794"/>
            <a:ext cx="5962502" cy="3353907"/>
          </a:xfrm>
          <a:prstGeom prst="rect">
            <a:avLst/>
          </a:prstGeom>
        </p:spPr>
      </p:pic>
      <p:pic>
        <p:nvPicPr>
          <p:cNvPr id="10" name="Picture 2" descr="Cách làm thước kẻ bằng giấy | Sáng Tạo Thủ Công - YouTube">
            <a:extLst>
              <a:ext uri="{FF2B5EF4-FFF2-40B4-BE49-F238E27FC236}">
                <a16:creationId xmlns:a16="http://schemas.microsoft.com/office/drawing/2014/main" id="{1E8E497A-F56B-9B1B-E8F3-7064E5E1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56" y="1637855"/>
            <a:ext cx="5802136" cy="32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KHÁM PHÁ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02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81DFD-83C6-7EA1-188B-991BCB8527F3}"/>
              </a:ext>
            </a:extLst>
          </p:cNvPr>
          <p:cNvSpPr txBox="1"/>
          <p:nvPr/>
        </p:nvSpPr>
        <p:spPr>
          <a:xfrm>
            <a:off x="1260426" y="700336"/>
            <a:ext cx="685958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Bài tập 1: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Em chọn những vật liệu nào trong bảng dưới đây để làm thước kẻ bằng giấy?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1E2291-00A1-01AD-34DF-14C76308C328}"/>
              </a:ext>
            </a:extLst>
          </p:cNvPr>
          <p:cNvSpPr/>
          <p:nvPr/>
        </p:nvSpPr>
        <p:spPr>
          <a:xfrm>
            <a:off x="1404442" y="646884"/>
            <a:ext cx="6715572" cy="115212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5D781-4C6A-C87B-CA8A-2A7C29C5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513" y="2218024"/>
            <a:ext cx="2448271" cy="220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83309E-46E0-A561-F166-348BE8C7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02" y="2211200"/>
            <a:ext cx="2448272" cy="221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B62E1B-96F6-9EB2-7582-9E6EC0665A05}"/>
              </a:ext>
            </a:extLst>
          </p:cNvPr>
          <p:cNvSpPr txBox="1"/>
          <p:nvPr/>
        </p:nvSpPr>
        <p:spPr>
          <a:xfrm>
            <a:off x="324322" y="2161740"/>
            <a:ext cx="36004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Các em làm việc cá nhân.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Quan sát các bảng rồi chọn vật liệu phù hợp.</a:t>
            </a:r>
          </a:p>
        </p:txBody>
      </p:sp>
    </p:spTree>
    <p:extLst>
      <p:ext uri="{BB962C8B-B14F-4D97-AF65-F5344CB8AC3E}">
        <p14:creationId xmlns:p14="http://schemas.microsoft.com/office/powerpoint/2010/main" val="8876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B4EA6-55A5-3252-C83F-11555D223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1" y="1054236"/>
            <a:ext cx="3986925" cy="358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188029-ED35-A930-7034-0A41AB784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26" y="1054236"/>
            <a:ext cx="3956383" cy="358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0C41B107-90D2-990B-E771-7F9A5EE211A0}"/>
              </a:ext>
            </a:extLst>
          </p:cNvPr>
          <p:cNvSpPr/>
          <p:nvPr/>
        </p:nvSpPr>
        <p:spPr>
          <a:xfrm>
            <a:off x="3808652" y="1780456"/>
            <a:ext cx="53523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357E2E6-559A-7DDB-95DC-DB2C5FECE0F3}"/>
              </a:ext>
            </a:extLst>
          </p:cNvPr>
          <p:cNvSpPr/>
          <p:nvPr/>
        </p:nvSpPr>
        <p:spPr>
          <a:xfrm>
            <a:off x="8029178" y="1780456"/>
            <a:ext cx="53523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DD6FD716-3A07-B39B-F44B-1D3337F41A91}"/>
              </a:ext>
            </a:extLst>
          </p:cNvPr>
          <p:cNvSpPr/>
          <p:nvPr/>
        </p:nvSpPr>
        <p:spPr>
          <a:xfrm>
            <a:off x="8043038" y="2846140"/>
            <a:ext cx="535234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81DFD-83C6-7EA1-188B-991BCB8527F3}"/>
              </a:ext>
            </a:extLst>
          </p:cNvPr>
          <p:cNvSpPr txBox="1"/>
          <p:nvPr/>
        </p:nvSpPr>
        <p:spPr>
          <a:xfrm>
            <a:off x="1260426" y="700336"/>
            <a:ext cx="685958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Bài tập 2: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Em chọn những dụng cụ nào trong bảng dưới đây để làm thước kẻ bằng giấy?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1E2291-00A1-01AD-34DF-14C76308C328}"/>
              </a:ext>
            </a:extLst>
          </p:cNvPr>
          <p:cNvSpPr/>
          <p:nvPr/>
        </p:nvSpPr>
        <p:spPr>
          <a:xfrm>
            <a:off x="1404442" y="646884"/>
            <a:ext cx="6715572" cy="115212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25166-06A9-F016-BE1C-33C91320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4" y="2257348"/>
            <a:ext cx="4238625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4A3EB-FCD9-55F6-A2BB-A26B0EA3F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64" y="2235313"/>
            <a:ext cx="4253674" cy="229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1D26385-870C-2E8B-27FF-24C96B6961D6}"/>
              </a:ext>
            </a:extLst>
          </p:cNvPr>
          <p:cNvSpPr/>
          <p:nvPr/>
        </p:nvSpPr>
        <p:spPr>
          <a:xfrm>
            <a:off x="3783821" y="3004592"/>
            <a:ext cx="58991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FF000C7-5586-0F9E-CD39-6AD374424A88}"/>
              </a:ext>
            </a:extLst>
          </p:cNvPr>
          <p:cNvSpPr/>
          <p:nvPr/>
        </p:nvSpPr>
        <p:spPr>
          <a:xfrm>
            <a:off x="3783821" y="3804413"/>
            <a:ext cx="58991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A68C3C65-A6B9-7586-56BA-56BCEAE77485}"/>
              </a:ext>
            </a:extLst>
          </p:cNvPr>
          <p:cNvSpPr/>
          <p:nvPr/>
        </p:nvSpPr>
        <p:spPr>
          <a:xfrm>
            <a:off x="8303363" y="3004592"/>
            <a:ext cx="58991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8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81DFD-83C6-7EA1-188B-991BCB8527F3}"/>
              </a:ext>
            </a:extLst>
          </p:cNvPr>
          <p:cNvSpPr txBox="1"/>
          <p:nvPr/>
        </p:nvSpPr>
        <p:spPr>
          <a:xfrm>
            <a:off x="1260426" y="700336"/>
            <a:ext cx="685958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Bài tập 3: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Em hãy sắp xếp các hình được mô tả dưới đây theo đúng các bước làm đồ dùng học tập?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1E2291-00A1-01AD-34DF-14C76308C328}"/>
              </a:ext>
            </a:extLst>
          </p:cNvPr>
          <p:cNvSpPr/>
          <p:nvPr/>
        </p:nvSpPr>
        <p:spPr>
          <a:xfrm>
            <a:off x="1125824" y="613793"/>
            <a:ext cx="7128792" cy="1349596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66B5B-9881-528A-A1A9-ACBA20D3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90" y="2181866"/>
            <a:ext cx="5778743" cy="276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9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F49720-5BF7-6120-3923-9175104C7AA1}"/>
              </a:ext>
            </a:extLst>
          </p:cNvPr>
          <p:cNvSpPr/>
          <p:nvPr/>
        </p:nvSpPr>
        <p:spPr>
          <a:xfrm>
            <a:off x="2136284" y="742422"/>
            <a:ext cx="2220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0EC7608-E44A-545C-146C-BAD88499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0852" y="3683754"/>
            <a:ext cx="103591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9AB-9D48-EA5F-7EC9-75AAAF9475E2}"/>
              </a:ext>
            </a:extLst>
          </p:cNvPr>
          <p:cNvSpPr txBox="1"/>
          <p:nvPr/>
        </p:nvSpPr>
        <p:spPr>
          <a:xfrm>
            <a:off x="1671696" y="1607254"/>
            <a:ext cx="2995500" cy="315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 cái kẹo nhỏ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hỏng xóa ngay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trò ngày nay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 dùng đến nó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(Là cái gì?)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ình nền động dây ngang đẹp 1 (65)">
            <a:extLst>
              <a:ext uri="{FF2B5EF4-FFF2-40B4-BE49-F238E27FC236}">
                <a16:creationId xmlns:a16="http://schemas.microsoft.com/office/drawing/2014/main" id="{DAA87F83-87C0-6810-6E53-BBD36BEB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7" y="1445329"/>
            <a:ext cx="2962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0AB698-3772-D934-6E3D-3EEABC19F204}"/>
              </a:ext>
            </a:extLst>
          </p:cNvPr>
          <p:cNvSpPr/>
          <p:nvPr/>
        </p:nvSpPr>
        <p:spPr>
          <a:xfrm>
            <a:off x="5223173" y="2479801"/>
            <a:ext cx="64807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7152D-5DA3-86FC-7E48-8505557487DC}"/>
              </a:ext>
            </a:extLst>
          </p:cNvPr>
          <p:cNvSpPr txBox="1"/>
          <p:nvPr/>
        </p:nvSpPr>
        <p:spPr>
          <a:xfrm>
            <a:off x="6438742" y="269306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Cục tẩy</a:t>
            </a:r>
          </a:p>
        </p:txBody>
      </p:sp>
      <p:pic>
        <p:nvPicPr>
          <p:cNvPr id="2050" name="Picture 2" descr="Eraser ">
            <a:extLst>
              <a:ext uri="{FF2B5EF4-FFF2-40B4-BE49-F238E27FC236}">
                <a16:creationId xmlns:a16="http://schemas.microsoft.com/office/drawing/2014/main" id="{BA673EBA-959C-47F4-ABB0-C728FA21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790" y="2327561"/>
            <a:ext cx="879255" cy="8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1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58230-C816-3AC4-BB20-15FD3C4B30F5}"/>
              </a:ext>
            </a:extLst>
          </p:cNvPr>
          <p:cNvSpPr txBox="1"/>
          <p:nvPr/>
        </p:nvSpPr>
        <p:spPr>
          <a:xfrm>
            <a:off x="945714" y="918181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 đúng là: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FB5D9-8122-F425-DA29-88614E99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1" y="1428892"/>
            <a:ext cx="2660238" cy="160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ADF86-9F57-9101-904D-ED13F8B1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68" y="1190192"/>
            <a:ext cx="2390658" cy="186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645A9-275E-6447-DCE5-FB0A6CDF7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05" y="1461873"/>
            <a:ext cx="2520280" cy="1596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0534D-350A-8ADC-3325-BBA98ACCF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530" y="3251320"/>
            <a:ext cx="455295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64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62E1B-96F6-9EB2-7582-9E6EC0665A05}"/>
              </a:ext>
            </a:extLst>
          </p:cNvPr>
          <p:cNvSpPr txBox="1"/>
          <p:nvPr/>
        </p:nvSpPr>
        <p:spPr>
          <a:xfrm>
            <a:off x="468338" y="1328938"/>
            <a:ext cx="837092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Quan sát các hình minh họa, thực hiện trang trí thước kẻ của mình theo ý thích của em.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285961-B57C-338C-4DD7-D83F9A2CB656}"/>
              </a:ext>
            </a:extLst>
          </p:cNvPr>
          <p:cNvSpPr/>
          <p:nvPr/>
        </p:nvSpPr>
        <p:spPr>
          <a:xfrm>
            <a:off x="2226109" y="646184"/>
            <a:ext cx="532859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mở rộng</a:t>
            </a:r>
            <a:endParaRPr lang="en-US" sz="24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51E92-F3F4-05F8-8EE3-2431870E2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" t="2304" r="2102"/>
          <a:stretch/>
        </p:blipFill>
        <p:spPr>
          <a:xfrm>
            <a:off x="1332434" y="2783945"/>
            <a:ext cx="6480720" cy="242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6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2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62E1B-96F6-9EB2-7582-9E6EC0665A05}"/>
              </a:ext>
            </a:extLst>
          </p:cNvPr>
          <p:cNvSpPr txBox="1"/>
          <p:nvPr/>
        </p:nvSpPr>
        <p:spPr>
          <a:xfrm>
            <a:off x="1044402" y="1631549"/>
            <a:ext cx="748883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Các em lưu ý: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Khoảng cách vạch giữa các số trên thước đều như nhau.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Thước kẻ thẳng.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Trang trí hài hòa, sáng tạo.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285961-B57C-338C-4DD7-D83F9A2CB656}"/>
              </a:ext>
            </a:extLst>
          </p:cNvPr>
          <p:cNvSpPr/>
          <p:nvPr/>
        </p:nvSpPr>
        <p:spPr>
          <a:xfrm>
            <a:off x="2226109" y="646184"/>
            <a:ext cx="532859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mở rộng</a:t>
            </a:r>
            <a:endParaRPr lang="en-US" sz="24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E5B9130-3D66-6C8A-6E20-C264E577AC6C}"/>
              </a:ext>
            </a:extLst>
          </p:cNvPr>
          <p:cNvSpPr/>
          <p:nvPr/>
        </p:nvSpPr>
        <p:spPr>
          <a:xfrm>
            <a:off x="1075544" y="3832198"/>
            <a:ext cx="504056" cy="59059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F8C86-E2EE-EE91-D549-B310516D34EA}"/>
              </a:ext>
            </a:extLst>
          </p:cNvPr>
          <p:cNvSpPr txBox="1"/>
          <p:nvPr/>
        </p:nvSpPr>
        <p:spPr>
          <a:xfrm>
            <a:off x="1836490" y="3927442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nộp lại sản phẩm vào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2560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2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CỦNG CỐ, DẶN DÒ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03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3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62E1B-96F6-9EB2-7582-9E6EC0665A05}"/>
              </a:ext>
            </a:extLst>
          </p:cNvPr>
          <p:cNvSpPr txBox="1"/>
          <p:nvPr/>
        </p:nvSpPr>
        <p:spPr>
          <a:xfrm>
            <a:off x="972394" y="1060376"/>
            <a:ext cx="7776864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Đồ dùng học tập được em làm theo thứ tự sau: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Tìm hiểu sản phẩm mẫu.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Lựa chọn vật liệu và dụng cụ phù hợp.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Tiến hành làm theo các bước và trang trí.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Kiểm tra sản phẩm sau khi làm.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Em ưu tiên lựa chọn vật liệu đã qua sử dụng, than thiện với môi trường để làm đồ dùng học tập và lưu ý an toàn trong khi sử dụng các dụng cụ.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285961-B57C-338C-4DD7-D83F9A2CB656}"/>
              </a:ext>
            </a:extLst>
          </p:cNvPr>
          <p:cNvSpPr/>
          <p:nvPr/>
        </p:nvSpPr>
        <p:spPr>
          <a:xfrm>
            <a:off x="3153848" y="71683"/>
            <a:ext cx="2837891" cy="6667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594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916610" y="613793"/>
            <a:ext cx="3744416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CÁC EM NHỚ NHÉ!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BEEFF-EE82-13BA-24AF-FB0A41E2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8" y="3175472"/>
            <a:ext cx="1114416" cy="1548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56CDD-6ACD-500B-494A-2D23B77AE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13" y="124272"/>
            <a:ext cx="1719075" cy="1289307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75581CB-6CE5-5C6E-1529-1AB97B7D37A2}"/>
              </a:ext>
            </a:extLst>
          </p:cNvPr>
          <p:cNvSpPr/>
          <p:nvPr/>
        </p:nvSpPr>
        <p:spPr>
          <a:xfrm>
            <a:off x="827406" y="1492424"/>
            <a:ext cx="4067318" cy="154809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kiến thức của buổi ngày hôm nay.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FE15BA9-9577-CA1C-7882-65E9E25AF0BA}"/>
              </a:ext>
            </a:extLst>
          </p:cNvPr>
          <p:cNvSpPr/>
          <p:nvPr/>
        </p:nvSpPr>
        <p:spPr>
          <a:xfrm>
            <a:off x="4356770" y="2691127"/>
            <a:ext cx="4067318" cy="154809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chuẩn bị bài cho tiết học hôm sau.</a:t>
            </a:r>
          </a:p>
        </p:txBody>
      </p:sp>
    </p:spTree>
    <p:extLst>
      <p:ext uri="{BB962C8B-B14F-4D97-AF65-F5344CB8AC3E}">
        <p14:creationId xmlns:p14="http://schemas.microsoft.com/office/powerpoint/2010/main" val="29919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00DFA4-385D-40AA-8681-BA6070F1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476450" y="1173384"/>
            <a:ext cx="6192688" cy="182494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+mn-lt"/>
              </a:rPr>
              <a:t>Cảm ơn các em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3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+mn-lt"/>
              </a:rPr>
              <a:t>đã chú ý lắng nghe!</a:t>
            </a:r>
            <a:endParaRPr lang="zh-CN" altLang="en-US" sz="4000" b="1" spc="3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599728D-24B5-4FA0-8D0B-6D961CE162D1}"/>
              </a:ext>
            </a:extLst>
          </p:cNvPr>
          <p:cNvCxnSpPr/>
          <p:nvPr/>
        </p:nvCxnSpPr>
        <p:spPr>
          <a:xfrm>
            <a:off x="2628604" y="3148608"/>
            <a:ext cx="4141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0EC7608-E44A-545C-146C-BAD88499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54" y="4000754"/>
            <a:ext cx="103591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9AB-9D48-EA5F-7EC9-75AAAF9475E2}"/>
              </a:ext>
            </a:extLst>
          </p:cNvPr>
          <p:cNvSpPr txBox="1"/>
          <p:nvPr/>
        </p:nvSpPr>
        <p:spPr>
          <a:xfrm>
            <a:off x="1122112" y="2056002"/>
            <a:ext cx="3972562" cy="2074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 gì dài một gang tay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vẽ em viết ngày ngày ngắn đi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(Là cái gì?)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ình nền động dây ngang đẹp 1 (65)">
            <a:extLst>
              <a:ext uri="{FF2B5EF4-FFF2-40B4-BE49-F238E27FC236}">
                <a16:creationId xmlns:a16="http://schemas.microsoft.com/office/drawing/2014/main" id="{DAA87F83-87C0-6810-6E53-BBD36BEB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7" y="1445329"/>
            <a:ext cx="2962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0AB698-3772-D934-6E3D-3EEABC19F204}"/>
              </a:ext>
            </a:extLst>
          </p:cNvPr>
          <p:cNvSpPr/>
          <p:nvPr/>
        </p:nvSpPr>
        <p:spPr>
          <a:xfrm>
            <a:off x="5258779" y="2572544"/>
            <a:ext cx="64807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7152D-5DA3-86FC-7E48-8505557487DC}"/>
              </a:ext>
            </a:extLst>
          </p:cNvPr>
          <p:cNvSpPr txBox="1"/>
          <p:nvPr/>
        </p:nvSpPr>
        <p:spPr>
          <a:xfrm>
            <a:off x="6438742" y="2693067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Bút chì</a:t>
            </a:r>
          </a:p>
        </p:txBody>
      </p:sp>
      <p:pic>
        <p:nvPicPr>
          <p:cNvPr id="3074" name="Picture 2" descr="Pencil ">
            <a:extLst>
              <a:ext uri="{FF2B5EF4-FFF2-40B4-BE49-F238E27FC236}">
                <a16:creationId xmlns:a16="http://schemas.microsoft.com/office/drawing/2014/main" id="{769E9838-112E-D4B5-943E-F827453D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54" y="237309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6FC8A6-F828-A90C-1150-0F067A34B4B4}"/>
              </a:ext>
            </a:extLst>
          </p:cNvPr>
          <p:cNvSpPr/>
          <p:nvPr/>
        </p:nvSpPr>
        <p:spPr>
          <a:xfrm>
            <a:off x="2136284" y="742422"/>
            <a:ext cx="2220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8081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0EC7608-E44A-545C-146C-BAD88499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54" y="4069512"/>
            <a:ext cx="103591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9AB-9D48-EA5F-7EC9-75AAAF9475E2}"/>
              </a:ext>
            </a:extLst>
          </p:cNvPr>
          <p:cNvSpPr txBox="1"/>
          <p:nvPr/>
        </p:nvSpPr>
        <p:spPr>
          <a:xfrm>
            <a:off x="944980" y="2056002"/>
            <a:ext cx="4326826" cy="2074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thì liền với hai chân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làm chân nghỉ, chân quay mới kì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(Là cái gì?)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ình nền động dây ngang đẹp 1 (65)">
            <a:extLst>
              <a:ext uri="{FF2B5EF4-FFF2-40B4-BE49-F238E27FC236}">
                <a16:creationId xmlns:a16="http://schemas.microsoft.com/office/drawing/2014/main" id="{DAA87F83-87C0-6810-6E53-BBD36BEB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7" y="1445329"/>
            <a:ext cx="2962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0AB698-3772-D934-6E3D-3EEABC19F204}"/>
              </a:ext>
            </a:extLst>
          </p:cNvPr>
          <p:cNvSpPr/>
          <p:nvPr/>
        </p:nvSpPr>
        <p:spPr>
          <a:xfrm>
            <a:off x="5258779" y="2572544"/>
            <a:ext cx="64807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7152D-5DA3-86FC-7E48-8505557487DC}"/>
              </a:ext>
            </a:extLst>
          </p:cNvPr>
          <p:cNvSpPr txBox="1"/>
          <p:nvPr/>
        </p:nvSpPr>
        <p:spPr>
          <a:xfrm>
            <a:off x="6438742" y="2693067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Cái com-pa</a:t>
            </a:r>
          </a:p>
        </p:txBody>
      </p:sp>
      <p:pic>
        <p:nvPicPr>
          <p:cNvPr id="4098" name="Picture 2" descr="Compass ">
            <a:extLst>
              <a:ext uri="{FF2B5EF4-FFF2-40B4-BE49-F238E27FC236}">
                <a16:creationId xmlns:a16="http://schemas.microsoft.com/office/drawing/2014/main" id="{FD3FD4BF-FC4F-34BE-51EE-8F71C3D8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96" y="2242438"/>
            <a:ext cx="895459" cy="8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928033-120A-74CB-90CD-094AA5E96EB4}"/>
              </a:ext>
            </a:extLst>
          </p:cNvPr>
          <p:cNvSpPr/>
          <p:nvPr/>
        </p:nvSpPr>
        <p:spPr>
          <a:xfrm>
            <a:off x="2136284" y="742422"/>
            <a:ext cx="2220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23933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/>
          <p:cNvSpPr txBox="1"/>
          <p:nvPr/>
        </p:nvSpPr>
        <p:spPr>
          <a:xfrm>
            <a:off x="252314" y="159819"/>
            <a:ext cx="2579443" cy="453974"/>
          </a:xfrm>
          <a:prstGeom prst="rect">
            <a:avLst/>
          </a:prstGeom>
          <a:noFill/>
        </p:spPr>
        <p:txBody>
          <a:bodyPr wrap="square" lIns="68584" tIns="34292" rIns="68584" bIns="34292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en-US" altLang="zh-CN" sz="2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96280"/>
            <a:ext cx="160366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0EC7608-E44A-545C-146C-BAD88499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2554" y="4069512"/>
            <a:ext cx="103591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769AB-9D48-EA5F-7EC9-75AAAF9475E2}"/>
              </a:ext>
            </a:extLst>
          </p:cNvPr>
          <p:cNvSpPr txBox="1"/>
          <p:nvPr/>
        </p:nvSpPr>
        <p:spPr>
          <a:xfrm>
            <a:off x="866433" y="2056002"/>
            <a:ext cx="4483920" cy="2074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phải bò, không phải trâu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 nước ao sâu, lên cày ruộng cạn</a:t>
            </a:r>
          </a:p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(Là cái gì?)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ình nền động dây ngang đẹp 1 (65)">
            <a:extLst>
              <a:ext uri="{FF2B5EF4-FFF2-40B4-BE49-F238E27FC236}">
                <a16:creationId xmlns:a16="http://schemas.microsoft.com/office/drawing/2014/main" id="{DAA87F83-87C0-6810-6E53-BBD36BEB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7" y="1445329"/>
            <a:ext cx="2962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0AB698-3772-D934-6E3D-3EEABC19F204}"/>
              </a:ext>
            </a:extLst>
          </p:cNvPr>
          <p:cNvSpPr/>
          <p:nvPr/>
        </p:nvSpPr>
        <p:spPr>
          <a:xfrm>
            <a:off x="5327872" y="2417817"/>
            <a:ext cx="648072" cy="72008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7152D-5DA3-86FC-7E48-8505557487DC}"/>
              </a:ext>
            </a:extLst>
          </p:cNvPr>
          <p:cNvSpPr txBox="1"/>
          <p:nvPr/>
        </p:nvSpPr>
        <p:spPr>
          <a:xfrm>
            <a:off x="6372960" y="2577802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Bút mực</a:t>
            </a:r>
          </a:p>
        </p:txBody>
      </p:sp>
      <p:pic>
        <p:nvPicPr>
          <p:cNvPr id="5122" name="Picture 2" descr="Pen ">
            <a:extLst>
              <a:ext uri="{FF2B5EF4-FFF2-40B4-BE49-F238E27FC236}">
                <a16:creationId xmlns:a16="http://schemas.microsoft.com/office/drawing/2014/main" id="{EC831051-3ADC-CFB2-2A0D-1D45C604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21" y="2216779"/>
            <a:ext cx="901193" cy="9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3EDBB2-8393-28D8-E9FC-B73E8A943CE8}"/>
              </a:ext>
            </a:extLst>
          </p:cNvPr>
          <p:cNvSpPr/>
          <p:nvPr/>
        </p:nvSpPr>
        <p:spPr>
          <a:xfrm>
            <a:off x="2136284" y="742422"/>
            <a:ext cx="2220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</p:spTree>
    <p:extLst>
      <p:ext uri="{BB962C8B-B14F-4D97-AF65-F5344CB8AC3E}">
        <p14:creationId xmlns:p14="http://schemas.microsoft.com/office/powerpoint/2010/main" val="33458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3532" y="0"/>
            <a:ext cx="9138700" cy="2572544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81143" y="1564432"/>
            <a:ext cx="5983302" cy="222272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 7: </a:t>
            </a:r>
          </a:p>
          <a:p>
            <a:pPr>
              <a:lnSpc>
                <a:spcPct val="150000"/>
              </a:lnSpc>
            </a:pPr>
            <a:r>
              <a:rPr lang="en-US" altLang="zh-CN" sz="3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 đồ dùng học tập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(tiết 1)</a:t>
            </a:r>
            <a:endParaRPr lang="en-US" altLang="zh-CN" sz="3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95347" y="2526401"/>
            <a:ext cx="4661287" cy="38792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1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HOẠT ĐỘNG KHÁM PHÁ</a:t>
            </a:r>
            <a:endParaRPr lang="en-US" altLang="zh-CN" sz="2801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A949B9-1864-4241-8946-7DEF4D9912BC}"/>
              </a:ext>
            </a:extLst>
          </p:cNvPr>
          <p:cNvSpPr/>
          <p:nvPr/>
        </p:nvSpPr>
        <p:spPr>
          <a:xfrm>
            <a:off x="4085931" y="1344604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/>
              <a:t>02</a:t>
            </a:r>
            <a:endParaRPr lang="zh-CN" alt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4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多彩卡通幼儿园儿童小学生教育PPT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heme/theme1.xml><?xml version="1.0" encoding="utf-8"?>
<a:theme xmlns:a="http://schemas.openxmlformats.org/drawingml/2006/main" name="https://www.freeppt7.com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1314</Words>
  <Application>Microsoft Office PowerPoint</Application>
  <PresentationFormat>Custom</PresentationFormat>
  <Paragraphs>227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https:/www.freeppt7.com</cp:keywords>
  <dc:description>https://www.freeppt7.com</dc:description>
  <cp:lastModifiedBy/>
  <cp:revision>1</cp:revision>
  <dcterms:created xsi:type="dcterms:W3CDTF">2016-10-17T14:00:15Z</dcterms:created>
  <dcterms:modified xsi:type="dcterms:W3CDTF">2022-05-28T02:30:49Z</dcterms:modified>
</cp:coreProperties>
</file>