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0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  <p:sldMasterId id="2147483758" r:id="rId10"/>
    <p:sldMasterId id="2147483764" r:id="rId11"/>
  </p:sldMasterIdLst>
  <p:notesMasterIdLst>
    <p:notesMasterId r:id="rId49"/>
  </p:notesMasterIdLst>
  <p:sldIdLst>
    <p:sldId id="306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7" r:id="rId20"/>
    <p:sldId id="301" r:id="rId21"/>
    <p:sldId id="302" r:id="rId22"/>
    <p:sldId id="303" r:id="rId23"/>
    <p:sldId id="308" r:id="rId24"/>
    <p:sldId id="309" r:id="rId25"/>
    <p:sldId id="310" r:id="rId26"/>
    <p:sldId id="256" r:id="rId27"/>
    <p:sldId id="257" r:id="rId28"/>
    <p:sldId id="283" r:id="rId29"/>
    <p:sldId id="258" r:id="rId30"/>
    <p:sldId id="259" r:id="rId31"/>
    <p:sldId id="286" r:id="rId32"/>
    <p:sldId id="288" r:id="rId33"/>
    <p:sldId id="287" r:id="rId34"/>
    <p:sldId id="285" r:id="rId35"/>
    <p:sldId id="264" r:id="rId36"/>
    <p:sldId id="289" r:id="rId37"/>
    <p:sldId id="290" r:id="rId38"/>
    <p:sldId id="291" r:id="rId39"/>
    <p:sldId id="292" r:id="rId40"/>
    <p:sldId id="293" r:id="rId41"/>
    <p:sldId id="263" r:id="rId42"/>
    <p:sldId id="270" r:id="rId43"/>
    <p:sldId id="277" r:id="rId44"/>
    <p:sldId id="311" r:id="rId45"/>
    <p:sldId id="260" r:id="rId46"/>
    <p:sldId id="261" r:id="rId47"/>
    <p:sldId id="281" r:id="rId48"/>
  </p:sldIdLst>
  <p:sldSz cx="12192000" cy="6858000"/>
  <p:notesSz cx="6858000" cy="9144000"/>
  <p:embeddedFontLst>
    <p:embeddedFont>
      <p:font typeface="A3.BoosterNextFYBlackRegular-San" panose="020B0604020202020204" charset="0"/>
      <p:regular r:id="rId50"/>
    </p:embeddedFont>
    <p:embeddedFont>
      <p:font typeface="VNI-Times" panose="020B0604020202020204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B41"/>
    <a:srgbClr val="03B2E1"/>
    <a:srgbClr val="FF6F3E"/>
    <a:srgbClr val="F6B8B9"/>
    <a:srgbClr val="CBD6D8"/>
    <a:srgbClr val="FBCECE"/>
    <a:srgbClr val="D2D2D2"/>
    <a:srgbClr val="F8C8C8"/>
    <a:srgbClr val="000000"/>
    <a:srgbClr val="ED5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3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5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font" Target="fonts/font1.fntdata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font" Target="fonts/font4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notesMaster" Target="notesMasters/notesMaster1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10/27/2024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23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10/27/2024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283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10/27/2024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23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10/27/2024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625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10/27/2024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3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8D00-4481-AC48-B9FA-EEE796215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4FC7F-D2FB-39E4-EB11-43E7D5DD7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A5A78-920A-6517-89AF-E71DC3E0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9A712-C665-844B-4121-37F53CCC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9AF0D-FD0B-F747-CCFF-569EA03F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B228C-E90E-F3F4-C50E-D7AE09C5E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79" y="103368"/>
            <a:ext cx="11887199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11627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C18C-044E-B20D-EA07-F0EE2616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919D5-CDF9-D8CA-49CB-5CD8C75E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DC93A-F31B-E3B1-4DF3-A0BF038E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375F5-C4A4-F358-E9D1-77F8C677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7E59-FF9B-7B21-14BC-9C79CF4D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75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26CF-A39F-DE07-8D32-8A0388FF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7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094C4-FFC9-E706-C7EC-733B1455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E544-74BC-4C99-F164-D919B0C8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7C532-0D88-545E-9F15-FC89701A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B701-085E-F24F-D80C-16600789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9A47-BE26-3F8A-BC09-4571ECDE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06856-555A-2A69-F62C-1B3264FF2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6A85-475E-30C2-AAFE-AB762695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B54C3-A122-0F03-8B08-342280D8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2943A-822A-E7D0-5A27-D2173608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8476F-9142-45E8-48B2-18F0680B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79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7D78-D31A-3D3A-1513-DA08BE82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4D24-1CA8-426D-F4F3-3685419C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0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CF641-9C49-4801-8A78-DA25D6937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0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0594E-D744-863D-7C42-17E35AF40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D572A-36C8-D219-1B5B-61990C69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056A1-CD68-F40A-C3E4-088859A3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B4324-EA11-FF64-EE56-C027CE7F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39A2E-1FE8-7D67-21EE-E7EFCFC6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44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2E43-610B-2DAF-7C63-A3C82942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84ED2-8DA6-F49E-4C24-532C82CE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F6C94-3C68-DB4C-FB98-C1034E3B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12E50-C88B-81F7-1A15-7F098896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48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CC32F-FE6F-6DFA-78AA-D6003B2B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B1F4A-4B20-1C1E-9285-9C1AD3BC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AF796-49AF-1C97-4894-DB4C954D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10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0B55-6A55-1AA9-107D-D96ED3FD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3BB4-C34C-E3C7-CA04-56976A5E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55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6F58E-1675-19A6-2791-2A059639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DD5BC-0556-BB12-7B56-64613869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6547A-67CA-11B9-2FD5-ABD9ADD4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DEA96-ED0F-EFF8-A959-C13C930B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71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5812-097F-A44A-37FD-0988EC9E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1863F-1394-1FCB-2D79-B21B6D884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55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64F5A-7C6F-EC32-96EE-BD627A231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8BF67-6FD8-1B0F-0375-ACC8197F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54A96-BB51-5ECF-2D0E-FEA4F86C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D7065-5A82-7CE9-5F13-837DDFDE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63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D1D6-B4A7-216C-B557-AD4DBE83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1740A-8310-4012-04C1-DB8BB08A3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26078-B7B0-3AA4-2546-F3B44998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85D5D-5B4B-082F-51B7-1618C3F5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BF8EB-0F3F-BF63-8BC7-F32FD7E2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43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A3ACB-BC7F-6919-B2DD-C8F28C270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16E4-7675-A001-838A-BC3B2067A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A7139-1914-88FD-0055-41197597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B8A1F-6EFE-DF07-5B3C-67A3BB50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65FB-A6EC-E7B7-055A-9BA291EC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7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8D00-4481-AC48-B9FA-EEE796215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4FC7F-D2FB-39E4-EB11-43E7D5DD7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A5A78-920A-6517-89AF-E71DC3E0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9A712-C665-844B-4121-37F53CCC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9AF0D-FD0B-F747-CCFF-569EA03F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B228C-E90E-F3F4-C50E-D7AE09C5E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69" y="103320"/>
            <a:ext cx="11887199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17959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C18C-044E-B20D-EA07-F0EE2616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919D5-CDF9-D8CA-49CB-5CD8C75E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DC93A-F31B-E3B1-4DF3-A0BF038E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375F5-C4A4-F358-E9D1-77F8C677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7E59-FF9B-7B21-14BC-9C79CF4D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1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26CF-A39F-DE07-8D32-8A0388FF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094C4-FFC9-E706-C7EC-733B1455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E544-74BC-4C99-F164-D919B0C8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7C532-0D88-545E-9F15-FC89701A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B701-085E-F24F-D80C-16600789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8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9A47-BE26-3F8A-BC09-4571ECDE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06856-555A-2A69-F62C-1B3264FF2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6A85-475E-30C2-AAFE-AB762695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B54C3-A122-0F03-8B08-342280D8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2943A-822A-E7D0-5A27-D2173608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8476F-9142-45E8-48B2-18F0680B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73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7D78-D31A-3D3A-1513-DA08BE82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4D24-1CA8-426D-F4F3-3685419C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CF641-9C49-4801-8A78-DA25D6937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0594E-D744-863D-7C42-17E35AF40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D572A-36C8-D219-1B5B-61990C69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056A1-CD68-F40A-C3E4-088859A3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B4324-EA11-FF64-EE56-C027CE7F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39A2E-1FE8-7D67-21EE-E7EFCFC6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02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2E43-610B-2DAF-7C63-A3C82942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84ED2-8DA6-F49E-4C24-532C82CE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F6C94-3C68-DB4C-FB98-C1034E3B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12E50-C88B-81F7-1A15-7F098896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CC32F-FE6F-6DFA-78AA-D6003B2B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B1F4A-4B20-1C1E-9285-9C1AD3BC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AF796-49AF-1C97-4894-DB4C954D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98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0B55-6A55-1AA9-107D-D96ED3FD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3BB4-C34C-E3C7-CA04-56976A5E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6F58E-1675-19A6-2791-2A059639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DD5BC-0556-BB12-7B56-64613869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6547A-67CA-11B9-2FD5-ABD9ADD4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DEA96-ED0F-EFF8-A959-C13C930B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11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5812-097F-A44A-37FD-0988EC9E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1863F-1394-1FCB-2D79-B21B6D884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64F5A-7C6F-EC32-96EE-BD627A231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8BF67-6FD8-1B0F-0375-ACC8197F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54A96-BB51-5ECF-2D0E-FEA4F86C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D7065-5A82-7CE9-5F13-837DDFDE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8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D1D6-B4A7-216C-B557-AD4DBE83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1740A-8310-4012-04C1-DB8BB08A3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26078-B7B0-3AA4-2546-F3B44998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85D5D-5B4B-082F-51B7-1618C3F5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BF8EB-0F3F-BF63-8BC7-F32FD7E2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80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A3ACB-BC7F-6919-B2DD-C8F28C270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16E4-7675-A001-838A-BC3B2067A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A7139-1914-88FD-0055-41197597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B8A1F-6EFE-DF07-5B3C-67A3BB50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65FB-A6EC-E7B7-055A-9BA291EC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34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8D00-4481-AC48-B9FA-EEE796215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4FC7F-D2FB-39E4-EB11-43E7D5DD7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A5A78-920A-6517-89AF-E71DC3E0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9A712-C665-844B-4121-37F53CCC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9AF0D-FD0B-F747-CCFF-569EA03F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B228C-E90E-F3F4-C50E-D7AE09C5E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59" y="103306"/>
            <a:ext cx="11887199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4965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C18C-044E-B20D-EA07-F0EE2616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919D5-CDF9-D8CA-49CB-5CD8C75E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DC93A-F31B-E3B1-4DF3-A0BF038E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375F5-C4A4-F358-E9D1-77F8C677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7E59-FF9B-7B21-14BC-9C79CF4D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97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26CF-A39F-DE07-8D32-8A0388FF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1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094C4-FFC9-E706-C7EC-733B1455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3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E544-74BC-4C99-F164-D919B0C8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7C532-0D88-545E-9F15-FC89701A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B701-085E-F24F-D80C-16600789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9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9A47-BE26-3F8A-BC09-4571ECDE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06856-555A-2A69-F62C-1B3264FF2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6A85-475E-30C2-AAFE-AB762695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B54C3-A122-0F03-8B08-342280D8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2943A-822A-E7D0-5A27-D2173608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8476F-9142-45E8-48B2-18F0680B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565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7D78-D31A-3D3A-1513-DA08BE82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4D24-1CA8-426D-F4F3-3685419C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CF641-9C49-4801-8A78-DA25D6937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0594E-D744-863D-7C42-17E35AF40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D572A-36C8-D219-1B5B-61990C69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056A1-CD68-F40A-C3E4-088859A3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B4324-EA11-FF64-EE56-C027CE7F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39A2E-1FE8-7D67-21EE-E7EFCFC6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85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2E43-610B-2DAF-7C63-A3C82942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84ED2-8DA6-F49E-4C24-532C82CE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F6C94-3C68-DB4C-FB98-C1034E3B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12E50-C88B-81F7-1A15-7F098896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037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CC32F-FE6F-6DFA-78AA-D6003B2B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B1F4A-4B20-1C1E-9285-9C1AD3BC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AF796-49AF-1C97-4894-DB4C954D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754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0B55-6A55-1AA9-107D-D96ED3FD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3BB4-C34C-E3C7-CA04-56976A5E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9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6F58E-1675-19A6-2791-2A059639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DD5BC-0556-BB12-7B56-64613869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6547A-67CA-11B9-2FD5-ABD9ADD4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DEA96-ED0F-EFF8-A959-C13C930B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929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5812-097F-A44A-37FD-0988EC9E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1863F-1394-1FCB-2D79-B21B6D884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9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64F5A-7C6F-EC32-96EE-BD627A231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8BF67-6FD8-1B0F-0375-ACC8197F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54A96-BB51-5ECF-2D0E-FEA4F86C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D7065-5A82-7CE9-5F13-837DDFDE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09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D1D6-B4A7-216C-B557-AD4DBE83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1740A-8310-4012-04C1-DB8BB08A3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26078-B7B0-3AA4-2546-F3B44998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85D5D-5B4B-082F-51B7-1618C3F5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BF8EB-0F3F-BF63-8BC7-F32FD7E2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680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A3ACB-BC7F-6919-B2DD-C8F28C270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16E4-7675-A001-838A-BC3B2067A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A7139-1914-88FD-0055-41197597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B8A1F-6EFE-DF07-5B3C-67A3BB50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65FB-A6EC-E7B7-055A-9BA291EC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2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8D00-4481-AC48-B9FA-EEE796215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4FC7F-D2FB-39E4-EB11-43E7D5DD7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A5A78-920A-6517-89AF-E71DC3E0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9A712-C665-844B-4121-37F53CCC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9AF0D-FD0B-F747-CCFF-569EA03F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B228C-E90E-F3F4-C50E-D7AE09C5E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47" y="103288"/>
            <a:ext cx="11887199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552659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C18C-044E-B20D-EA07-F0EE2616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919D5-CDF9-D8CA-49CB-5CD8C75E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DC93A-F31B-E3B1-4DF3-A0BF038E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375F5-C4A4-F358-E9D1-77F8C677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7E59-FF9B-7B21-14BC-9C79CF4D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733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26CF-A39F-DE07-8D32-8A0388FF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094C4-FFC9-E706-C7EC-733B1455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E544-74BC-4C99-F164-D919B0C8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7C532-0D88-545E-9F15-FC89701A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B701-085E-F24F-D80C-16600789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67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9A47-BE26-3F8A-BC09-4571ECDE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06856-555A-2A69-F62C-1B3264FF2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6A85-475E-30C2-AAFE-AB762695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B54C3-A122-0F03-8B08-342280D8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2943A-822A-E7D0-5A27-D2173608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8476F-9142-45E8-48B2-18F0680B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07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7D78-D31A-3D3A-1513-DA08BE82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4D24-1CA8-426D-F4F3-3685419C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CF641-9C49-4801-8A78-DA25D6937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0594E-D744-863D-7C42-17E35AF40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D572A-36C8-D219-1B5B-61990C69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056A1-CD68-F40A-C3E4-088859A3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B4324-EA11-FF64-EE56-C027CE7F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39A2E-1FE8-7D67-21EE-E7EFCFC6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14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2E43-610B-2DAF-7C63-A3C82942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84ED2-8DA6-F49E-4C24-532C82CE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F6C94-3C68-DB4C-FB98-C1034E3B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12E50-C88B-81F7-1A15-7F098896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677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CC32F-FE6F-6DFA-78AA-D6003B2B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B1F4A-4B20-1C1E-9285-9C1AD3BC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AF796-49AF-1C97-4894-DB4C954D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191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0B55-6A55-1AA9-107D-D96ED3FD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3BB4-C34C-E3C7-CA04-56976A5E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6F58E-1675-19A6-2791-2A059639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DD5BC-0556-BB12-7B56-64613869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6547A-67CA-11B9-2FD5-ABD9ADD4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DEA96-ED0F-EFF8-A959-C13C930B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472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5812-097F-A44A-37FD-0988EC9E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1863F-1394-1FCB-2D79-B21B6D884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64F5A-7C6F-EC32-96EE-BD627A231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8BF67-6FD8-1B0F-0375-ACC8197F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54A96-BB51-5ECF-2D0E-FEA4F86C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D7065-5A82-7CE9-5F13-837DDFDE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81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D1D6-B4A7-216C-B557-AD4DBE83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1740A-8310-4012-04C1-DB8BB08A3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26078-B7B0-3AA4-2546-F3B44998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85D5D-5B4B-082F-51B7-1618C3F5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BF8EB-0F3F-BF63-8BC7-F32FD7E2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7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A3ACB-BC7F-6919-B2DD-C8F28C270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16E4-7675-A001-838A-BC3B2067A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A7139-1914-88FD-0055-41197597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B8A1F-6EFE-DF07-5B3C-67A3BB50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65FB-A6EC-E7B7-055A-9BA291EC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76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8D00-4481-AC48-B9FA-EEE796215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4FC7F-D2FB-39E4-EB11-43E7D5DD7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A5A78-920A-6517-89AF-E71DC3E0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9A712-C665-844B-4121-37F53CCC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9AF0D-FD0B-F747-CCFF-569EA03F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B228C-E90E-F3F4-C50E-D7AE09C5E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33" y="103266"/>
            <a:ext cx="11887199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838638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C18C-044E-B20D-EA07-F0EE2616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919D5-CDF9-D8CA-49CB-5CD8C75E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DC93A-F31B-E3B1-4DF3-A0BF038E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375F5-C4A4-F358-E9D1-77F8C677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7E59-FF9B-7B21-14BC-9C79CF4D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800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26CF-A39F-DE07-8D32-8A0388FF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094C4-FFC9-E706-C7EC-733B1455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E544-74BC-4C99-F164-D919B0C8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7C532-0D88-545E-9F15-FC89701A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B701-085E-F24F-D80C-16600789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003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9A47-BE26-3F8A-BC09-4571ECDE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06856-555A-2A69-F62C-1B3264FF2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6A85-475E-30C2-AAFE-AB762695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B54C3-A122-0F03-8B08-342280D8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2943A-822A-E7D0-5A27-D2173608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8476F-9142-45E8-48B2-18F0680B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829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7D78-D31A-3D3A-1513-DA08BE82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4D24-1CA8-426D-F4F3-3685419C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CF641-9C49-4801-8A78-DA25D6937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0594E-D744-863D-7C42-17E35AF40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D572A-36C8-D219-1B5B-61990C69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056A1-CD68-F40A-C3E4-088859A3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B4324-EA11-FF64-EE56-C027CE7F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39A2E-1FE8-7D67-21EE-E7EFCFC6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04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2E43-610B-2DAF-7C63-A3C82942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84ED2-8DA6-F49E-4C24-532C82CE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F6C94-3C68-DB4C-FB98-C1034E3B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12E50-C88B-81F7-1A15-7F098896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141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CC32F-FE6F-6DFA-78AA-D6003B2B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B1F4A-4B20-1C1E-9285-9C1AD3BC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AF796-49AF-1C97-4894-DB4C954D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499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0B55-6A55-1AA9-107D-D96ED3FD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3BB4-C34C-E3C7-CA04-56976A5E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6F58E-1675-19A6-2791-2A059639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DD5BC-0556-BB12-7B56-64613869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6547A-67CA-11B9-2FD5-ABD9ADD4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DEA96-ED0F-EFF8-A959-C13C930B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453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5812-097F-A44A-37FD-0988EC9E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1863F-1394-1FCB-2D79-B21B6D884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64F5A-7C6F-EC32-96EE-BD627A231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8BF67-6FD8-1B0F-0375-ACC8197F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54A96-BB51-5ECF-2D0E-FEA4F86C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D7065-5A82-7CE9-5F13-837DDFDE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D1D6-B4A7-216C-B557-AD4DBE83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1740A-8310-4012-04C1-DB8BB08A3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26078-B7B0-3AA4-2546-F3B44998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85D5D-5B4B-082F-51B7-1618C3F5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BF8EB-0F3F-BF63-8BC7-F32FD7E2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136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A3ACB-BC7F-6919-B2DD-C8F28C270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16E4-7675-A001-838A-BC3B2067A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A7139-1914-88FD-0055-41197597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B8A1F-6EFE-DF07-5B3C-67A3BB50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65FB-A6EC-E7B7-055A-9BA291EC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435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8D00-4481-AC48-B9FA-EEE796215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4FC7F-D2FB-39E4-EB11-43E7D5DD7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A5A78-920A-6517-89AF-E71DC3E0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9A712-C665-844B-4121-37F53CCC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9AF0D-FD0B-F747-CCFF-569EA03F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B228C-E90E-F3F4-C50E-D7AE09C5E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63" y="103312"/>
            <a:ext cx="11887199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213822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C18C-044E-B20D-EA07-F0EE2616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919D5-CDF9-D8CA-49CB-5CD8C75E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DC93A-F31B-E3B1-4DF3-A0BF038E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375F5-C4A4-F358-E9D1-77F8C677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7E59-FF9B-7B21-14BC-9C79CF4D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798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26CF-A39F-DE07-8D32-8A0388FF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094C4-FFC9-E706-C7EC-733B1455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E544-74BC-4C99-F164-D919B0C8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7C532-0D88-545E-9F15-FC89701A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B701-085E-F24F-D80C-16600789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743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9A47-BE26-3F8A-BC09-4571ECDE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06856-555A-2A69-F62C-1B3264FF2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6A85-475E-30C2-AAFE-AB762695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B54C3-A122-0F03-8B08-342280D8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2943A-822A-E7D0-5A27-D2173608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8476F-9142-45E8-48B2-18F0680B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458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7D78-D31A-3D3A-1513-DA08BE82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4D24-1CA8-426D-F4F3-3685419C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CF641-9C49-4801-8A78-DA25D6937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0594E-D744-863D-7C42-17E35AF40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D572A-36C8-D219-1B5B-61990C69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056A1-CD68-F40A-C3E4-088859A3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B4324-EA11-FF64-EE56-C027CE7F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39A2E-1FE8-7D67-21EE-E7EFCFC6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683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2E43-610B-2DAF-7C63-A3C82942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84ED2-8DA6-F49E-4C24-532C82CE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F6C94-3C68-DB4C-FB98-C1034E3B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12E50-C88B-81F7-1A15-7F098896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420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CC32F-FE6F-6DFA-78AA-D6003B2B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B1F4A-4B20-1C1E-9285-9C1AD3BC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AF796-49AF-1C97-4894-DB4C954D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774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0B55-6A55-1AA9-107D-D96ED3FD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3BB4-C34C-E3C7-CA04-56976A5E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0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6F58E-1675-19A6-2791-2A059639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DD5BC-0556-BB12-7B56-64613869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6547A-67CA-11B9-2FD5-ABD9ADD4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DEA96-ED0F-EFF8-A959-C13C930B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4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5812-097F-A44A-37FD-0988EC9E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1863F-1394-1FCB-2D79-B21B6D884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0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64F5A-7C6F-EC32-96EE-BD627A231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8BF67-6FD8-1B0F-0375-ACC8197F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54A96-BB51-5ECF-2D0E-FEA4F86C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D7065-5A82-7CE9-5F13-837DDFDE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290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D1D6-B4A7-216C-B557-AD4DBE83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1740A-8310-4012-04C1-DB8BB08A3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26078-B7B0-3AA4-2546-F3B44998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85D5D-5B4B-082F-51B7-1618C3F5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BF8EB-0F3F-BF63-8BC7-F32FD7E2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6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A3ACB-BC7F-6919-B2DD-C8F28C270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16E4-7675-A001-838A-BC3B2067A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A7139-1914-88FD-0055-41197597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B8A1F-6EFE-DF07-5B3C-67A3BB50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65FB-A6EC-E7B7-055A-9BA291EC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461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150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503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134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836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55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584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9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367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8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494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999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504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0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66AF05-5CA2-0A2F-7F88-E20B1070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1A1F61-AB62-298E-869D-92AB8515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CCC3CA-6C5E-E585-8FBD-5FF2D54D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DF89-B443-4D37-8BC2-076EA878B28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932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10/27/2024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506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10/27/2024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577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10/27/2024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704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10/27/2024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747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10/27/2024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5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10/27/2024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8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10/27/2024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4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0498A-A215-2719-D9D9-77D58AA6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53F4-9EC7-6B53-EECF-DF4EB65A2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67D6E-7983-93EE-F21F-9C2FED76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65593-4771-B7AE-8DD2-214F29C1C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4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D997-F576-8587-E0B1-ABD5DEE08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43FD3-F90E-7A13-9A45-EF6894A94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97" y="103368"/>
            <a:ext cx="11967097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4030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0498A-A215-2719-D9D9-77D58AA6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53F4-9EC7-6B53-EECF-DF4EB65A2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67D6E-7983-93EE-F21F-9C2FED76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65593-4771-B7AE-8DD2-214F29C1C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D997-F576-8587-E0B1-ABD5DEE08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43FD3-F90E-7A13-9A45-EF6894A94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69" y="103320"/>
            <a:ext cx="11967097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666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0498A-A215-2719-D9D9-77D58AA6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53F4-9EC7-6B53-EECF-DF4EB65A2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67D6E-7983-93EE-F21F-9C2FED76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65593-4771-B7AE-8DD2-214F29C1C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D997-F576-8587-E0B1-ABD5DEE08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43FD3-F90E-7A13-9A45-EF6894A94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60" y="103306"/>
            <a:ext cx="11967097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0712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0498A-A215-2719-D9D9-77D58AA6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53F4-9EC7-6B53-EECF-DF4EB65A2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67D6E-7983-93EE-F21F-9C2FED76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65593-4771-B7AE-8DD2-214F29C1C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D997-F576-8587-E0B1-ABD5DEE08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43FD3-F90E-7A13-9A45-EF6894A94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48" y="103288"/>
            <a:ext cx="11967097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574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0498A-A215-2719-D9D9-77D58AA6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53F4-9EC7-6B53-EECF-DF4EB65A2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67D6E-7983-93EE-F21F-9C2FED76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65593-4771-B7AE-8DD2-214F29C1C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D997-F576-8587-E0B1-ABD5DEE08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43FD3-F90E-7A13-9A45-EF6894A94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33" y="103266"/>
            <a:ext cx="11967097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523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0498A-A215-2719-D9D9-77D58AA6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53F4-9EC7-6B53-EECF-DF4EB65A2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67D6E-7983-93EE-F21F-9C2FED76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65593-4771-B7AE-8DD2-214F29C1C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D997-F576-8587-E0B1-ABD5DEE08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43FD3-F90E-7A13-9A45-EF6894A94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64" y="103312"/>
            <a:ext cx="11967097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8186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129A8B2-0818-4DE5-9C5C-A8B4F38BD0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D15E083-3F6E-4F1C-9AA7-297C4DD7E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7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13" Type="http://schemas.openxmlformats.org/officeDocument/2006/relationships/image" Target="../media/image14.emf"/><Relationship Id="rId18" Type="http://schemas.openxmlformats.org/officeDocument/2006/relationships/image" Target="../media/image18.emf"/><Relationship Id="rId3" Type="http://schemas.openxmlformats.org/officeDocument/2006/relationships/tags" Target="../tags/tag3.xml"/><Relationship Id="rId21" Type="http://schemas.openxmlformats.org/officeDocument/2006/relationships/image" Target="../media/image21.png"/><Relationship Id="rId7" Type="http://schemas.openxmlformats.org/officeDocument/2006/relationships/tags" Target="../tags/tag7.xml"/><Relationship Id="rId12" Type="http://schemas.openxmlformats.org/officeDocument/2006/relationships/image" Target="../media/image13.emf"/><Relationship Id="rId17" Type="http://schemas.openxmlformats.org/officeDocument/2006/relationships/image" Target="../media/image17.emf"/><Relationship Id="rId2" Type="http://schemas.openxmlformats.org/officeDocument/2006/relationships/tags" Target="../tags/tag2.xml"/><Relationship Id="rId16" Type="http://schemas.openxmlformats.org/officeDocument/2006/relationships/image" Target="../media/image16.emf"/><Relationship Id="rId20" Type="http://schemas.openxmlformats.org/officeDocument/2006/relationships/image" Target="../media/image20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19.emf"/><Relationship Id="rId4" Type="http://schemas.openxmlformats.org/officeDocument/2006/relationships/tags" Target="../tags/tag4.xml"/><Relationship Id="rId9" Type="http://schemas.openxmlformats.org/officeDocument/2006/relationships/audio" Target="../media/media1.mp3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1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1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D018241-17C0-E2FA-0121-40BB6C151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3810" r="7001" b="7047"/>
          <a:stretch>
            <a:fillRect/>
          </a:stretch>
        </p:blipFill>
        <p:spPr bwMode="auto">
          <a:xfrm>
            <a:off x="0" y="19050"/>
            <a:ext cx="12192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2">
            <a:extLst>
              <a:ext uri="{FF2B5EF4-FFF2-40B4-BE49-F238E27FC236}">
                <a16:creationId xmlns:a16="http://schemas.microsoft.com/office/drawing/2014/main" id="{2011DFDB-6620-FF62-144C-25B014BB9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69" y="1466915"/>
            <a:ext cx="9609667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ts val="24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457200">
              <a:spcBef>
                <a:spcPts val="24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</a:t>
            </a:r>
          </a:p>
          <a:p>
            <a:pPr algn="ctr" defTabSz="457200">
              <a:spcBef>
                <a:spcPts val="24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ĐẾN VỚI TIẾT HỌC HÔM NAY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1DAA88-2AC1-2FF4-DD1D-2D6A62EC6D4B}"/>
              </a:ext>
            </a:extLst>
          </p:cNvPr>
          <p:cNvSpPr txBox="1"/>
          <p:nvPr/>
        </p:nvSpPr>
        <p:spPr>
          <a:xfrm>
            <a:off x="3400425" y="4438184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GV: TRẦN THANH LIÊM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57312-7B7F-BCE1-C702-55560ED49472}"/>
              </a:ext>
            </a:extLst>
          </p:cNvPr>
          <p:cNvSpPr txBox="1"/>
          <p:nvPr/>
        </p:nvSpPr>
        <p:spPr>
          <a:xfrm>
            <a:off x="2686050" y="638175"/>
            <a:ext cx="741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TRƯỜNG THCS THỊ TRẤN CHÂU THÀNH </a:t>
            </a:r>
          </a:p>
        </p:txBody>
      </p:sp>
    </p:spTree>
    <p:extLst>
      <p:ext uri="{BB962C8B-B14F-4D97-AF65-F5344CB8AC3E}">
        <p14:creationId xmlns:p14="http://schemas.microsoft.com/office/powerpoint/2010/main" val="1372202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06D822-B618-42C4-8372-A084B77D3A68}"/>
              </a:ext>
            </a:extLst>
          </p:cNvPr>
          <p:cNvGrpSpPr/>
          <p:nvPr/>
        </p:nvGrpSpPr>
        <p:grpSpPr>
          <a:xfrm>
            <a:off x="26713" y="5171090"/>
            <a:ext cx="12235675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DE0813-9FAF-4043-B1A2-E46B7CCA8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EFE84E-EF2F-42C5-8F57-34C4F132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E525E6-CF36-41FF-80EF-F8DA60F7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A83D52-6D3C-4C7D-9903-8DB8F5854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CA100-56C0-4606-990E-9AB617964520}"/>
              </a:ext>
            </a:extLst>
          </p:cNvPr>
          <p:cNvGrpSpPr/>
          <p:nvPr/>
        </p:nvGrpSpPr>
        <p:grpSpPr>
          <a:xfrm>
            <a:off x="2701159" y="-327833"/>
            <a:ext cx="7262648" cy="2388453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70F02A-9B04-468D-B172-69EBB7EB95EE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922B016-F106-435B-BC0C-6FEC1207D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D44AF5D-3780-491C-8B77-13796D8303EA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7FA213-CF9F-4DEC-9371-0AFC2B3FF86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41B0F20-C86D-F108-95A0-D21B3231F6C4}"/>
              </a:ext>
            </a:extLst>
          </p:cNvPr>
          <p:cNvSpPr txBox="1"/>
          <p:nvPr/>
        </p:nvSpPr>
        <p:spPr>
          <a:xfrm>
            <a:off x="970335" y="2047525"/>
            <a:ext cx="103103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công ty thương mại ra đời vào thời gian nào?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Đầu thế kỉ XVI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Đầu thế kỉ XVII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Đầu thế kỉ XVIII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Đầu thế kỉ XIX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59ECCA-4240-ADBC-7B27-EC153EF1BBE8}"/>
              </a:ext>
            </a:extLst>
          </p:cNvPr>
          <p:cNvSpPr/>
          <p:nvPr/>
        </p:nvSpPr>
        <p:spPr>
          <a:xfrm>
            <a:off x="793786" y="3212628"/>
            <a:ext cx="544080" cy="532115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" y="114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25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19C58C-6CF4-44ED-973E-2C4008358235}"/>
              </a:ext>
            </a:extLst>
          </p:cNvPr>
          <p:cNvGrpSpPr/>
          <p:nvPr/>
        </p:nvGrpSpPr>
        <p:grpSpPr>
          <a:xfrm>
            <a:off x="26713" y="5171090"/>
            <a:ext cx="12235675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CD84F7-28C9-41D7-A9AF-CA07C17B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340577D-7296-4F0D-B8A2-97CFD5033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BAB3DD-7E7F-48A6-BA29-54D9A512E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7BB1F2-D515-4CF6-B7E2-B2CC41ADE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7D2A23-6E7E-413A-B3BA-D1B199502889}"/>
              </a:ext>
            </a:extLst>
          </p:cNvPr>
          <p:cNvGrpSpPr/>
          <p:nvPr/>
        </p:nvGrpSpPr>
        <p:grpSpPr>
          <a:xfrm>
            <a:off x="2701159" y="-327833"/>
            <a:ext cx="7262648" cy="2143754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E63C7FF-0134-4DE1-AAB8-DEFAB222BCC3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714896D-4A6D-4076-B8D8-1484D1EE5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5D1AA8-0B52-41FC-AC07-265F8D40B997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FC420D-CF6E-4C8B-ADC8-48DBB6D52F9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6688949-44B6-DB03-1439-16851CA7C122}"/>
              </a:ext>
            </a:extLst>
          </p:cNvPr>
          <p:cNvSpPr txBox="1"/>
          <p:nvPr/>
        </p:nvSpPr>
        <p:spPr>
          <a:xfrm>
            <a:off x="944577" y="1815921"/>
            <a:ext cx="1053124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9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công ty thương mại ra đời thúc đẩy buôn bán giữa các quốc gia, đem lại quyền lợi kinh tế và chính trị cho giai cấp nào?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Giai cấp chủ nô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Giai cấp tư sản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Giai cấp vô sản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Giai cấp nông dân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A29F20-D233-F01A-4B20-9C21E7B9CD12}"/>
              </a:ext>
            </a:extLst>
          </p:cNvPr>
          <p:cNvSpPr/>
          <p:nvPr/>
        </p:nvSpPr>
        <p:spPr>
          <a:xfrm>
            <a:off x="764273" y="3524081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" y="114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1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2F5928-EB31-46C3-B5F0-896B2D2BF3FD}"/>
              </a:ext>
            </a:extLst>
          </p:cNvPr>
          <p:cNvGrpSpPr/>
          <p:nvPr/>
        </p:nvGrpSpPr>
        <p:grpSpPr>
          <a:xfrm>
            <a:off x="26713" y="5171090"/>
            <a:ext cx="12235675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5C77D1-A6F6-413D-9345-1055B896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10CFC5-4203-4016-AB35-0BC31EA6E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838B1-98F8-4A9D-830F-265337497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14D921-D9B3-463D-85D4-419A7DCC1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BB9EA3-00BD-421F-A212-E51902BDE6D3}"/>
              </a:ext>
            </a:extLst>
          </p:cNvPr>
          <p:cNvGrpSpPr/>
          <p:nvPr/>
        </p:nvGrpSpPr>
        <p:grpSpPr>
          <a:xfrm>
            <a:off x="2701159" y="-327833"/>
            <a:ext cx="7262648" cy="2066481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270D0B-CD5E-4E39-9BE5-53FC38664C94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29B7DD-F383-4A54-86DF-F08133799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813EEE-1200-4717-99AC-8AA8E53925C0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A82F56-369D-4AFC-9279-E54DB983EB6D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DC2F735-235F-C574-9237-2B5708897F1B}"/>
              </a:ext>
            </a:extLst>
          </p:cNvPr>
          <p:cNvSpPr txBox="1"/>
          <p:nvPr/>
        </p:nvSpPr>
        <p:spPr>
          <a:xfrm>
            <a:off x="1131513" y="1545468"/>
            <a:ext cx="1040193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hệ sản xuất tư bản chủ nghĩa đã nảy sinh trong lòng xã hội phong kiến Tây Âu với sự hình thành hai giai cấp</a:t>
            </a: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nô và nô lệ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Chủ xưởng và công nhân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Tư sản và vô sản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Quý tộc và nông nô.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C61923-9F6F-8488-65CF-513A855730FE}"/>
              </a:ext>
            </a:extLst>
          </p:cNvPr>
          <p:cNvSpPr/>
          <p:nvPr/>
        </p:nvSpPr>
        <p:spPr>
          <a:xfrm>
            <a:off x="999961" y="3839231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" y="114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2F5928-EB31-46C3-B5F0-896B2D2BF3FD}"/>
              </a:ext>
            </a:extLst>
          </p:cNvPr>
          <p:cNvGrpSpPr/>
          <p:nvPr/>
        </p:nvGrpSpPr>
        <p:grpSpPr>
          <a:xfrm>
            <a:off x="26713" y="5171090"/>
            <a:ext cx="12235675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5C77D1-A6F6-413D-9345-1055B896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10CFC5-4203-4016-AB35-0BC31EA6E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838B1-98F8-4A9D-830F-265337497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14D921-D9B3-463D-85D4-419A7DCC1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BB9EA3-00BD-421F-A212-E51902BDE6D3}"/>
              </a:ext>
            </a:extLst>
          </p:cNvPr>
          <p:cNvGrpSpPr/>
          <p:nvPr/>
        </p:nvGrpSpPr>
        <p:grpSpPr>
          <a:xfrm>
            <a:off x="2701159" y="-327833"/>
            <a:ext cx="7262648" cy="2066481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270D0B-CD5E-4E39-9BE5-53FC38664C94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29B7DD-F383-4A54-86DF-F08133799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813EEE-1200-4717-99AC-8AA8E53925C0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A82F56-369D-4AFC-9279-E54DB983EB6D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818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DC2F735-235F-C574-9237-2B5708897F1B}"/>
              </a:ext>
            </a:extLst>
          </p:cNvPr>
          <p:cNvSpPr txBox="1"/>
          <p:nvPr/>
        </p:nvSpPr>
        <p:spPr>
          <a:xfrm>
            <a:off x="3802839" y="1545468"/>
            <a:ext cx="376993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B           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D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B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:B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5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6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C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7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8: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9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B          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10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C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" y="114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97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3E8665-5350-C156-1B8A-98EE848E3AFA}"/>
              </a:ext>
            </a:extLst>
          </p:cNvPr>
          <p:cNvSpPr/>
          <p:nvPr/>
        </p:nvSpPr>
        <p:spPr>
          <a:xfrm>
            <a:off x="237572" y="146962"/>
            <a:ext cx="5416253" cy="316774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58" t="-15166" r="1158" b="-388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F88A5D-1E35-BE7B-6F8D-45D53F987CD4}"/>
              </a:ext>
            </a:extLst>
          </p:cNvPr>
          <p:cNvSpPr/>
          <p:nvPr/>
        </p:nvSpPr>
        <p:spPr>
          <a:xfrm>
            <a:off x="6168981" y="146963"/>
            <a:ext cx="5707335" cy="316774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158" t="1890" r="-1158" b="-321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413458-7C4B-90B0-F7A2-3670502B5C42}"/>
              </a:ext>
            </a:extLst>
          </p:cNvPr>
          <p:cNvSpPr/>
          <p:nvPr/>
        </p:nvSpPr>
        <p:spPr>
          <a:xfrm>
            <a:off x="6119996" y="3575998"/>
            <a:ext cx="5756320" cy="316774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1">
            <a:extLst>
              <a:ext uri="{FF2B5EF4-FFF2-40B4-BE49-F238E27FC236}">
                <a16:creationId xmlns:a16="http://schemas.microsoft.com/office/drawing/2014/main" id="{1E545312-1BC4-4919-9D6B-C2B8BDD54F8D}"/>
              </a:ext>
            </a:extLst>
          </p:cNvPr>
          <p:cNvSpPr/>
          <p:nvPr/>
        </p:nvSpPr>
        <p:spPr>
          <a:xfrm>
            <a:off x="95906" y="3575998"/>
            <a:ext cx="5962042" cy="2651743"/>
          </a:xfrm>
          <a:prstGeom prst="wedgeRoundRectCallout">
            <a:avLst>
              <a:gd name="adj1" fmla="val -36579"/>
              <a:gd name="adj2" fmla="val 75356"/>
              <a:gd name="adj3" fmla="val 16667"/>
            </a:avLst>
          </a:prstGeom>
          <a:noFill/>
          <a:ln w="28575">
            <a:solidFill>
              <a:srgbClr val="4BB1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24">
            <a:extLst>
              <a:ext uri="{FF2B5EF4-FFF2-40B4-BE49-F238E27FC236}">
                <a16:creationId xmlns:a16="http://schemas.microsoft.com/office/drawing/2014/main" id="{0F4D51C2-2071-4316-BB13-D310433CEC67}"/>
              </a:ext>
            </a:extLst>
          </p:cNvPr>
          <p:cNvSpPr txBox="1"/>
          <p:nvPr/>
        </p:nvSpPr>
        <p:spPr>
          <a:xfrm>
            <a:off x="95906" y="3575998"/>
            <a:ext cx="58203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000">
                <a:ln w="0">
                  <a:noFill/>
                </a:ln>
                <a:solidFill>
                  <a:srgbClr val="1D4E89">
                    <a:lumMod val="50000"/>
                  </a:srgbClr>
                </a:solidFill>
                <a:cs typeface="+mn-ea"/>
                <a:sym typeface="+mn-lt"/>
              </a:rPr>
              <a:t>     </a:t>
            </a:r>
            <a:r>
              <a:rPr lang="en-US" altLang="zh-CN" sz="3000">
                <a:ln w="0">
                  <a:noFill/>
                </a:ln>
                <a:solidFill>
                  <a:srgbClr val="FA0B41"/>
                </a:solidFill>
                <a:cs typeface="+mn-ea"/>
                <a:sym typeface="+mn-lt"/>
              </a:rPr>
              <a:t>Em biết gì về những hình ảnh nêu trên? những hình ảnh nêu trên gợi cho em đến giai đoạn nào trong lịch sử?</a:t>
            </a:r>
            <a:endParaRPr lang="zh-CN" altLang="en-US" sz="3000" dirty="0">
              <a:ln w="0">
                <a:noFill/>
              </a:ln>
              <a:solidFill>
                <a:srgbClr val="FA0B4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3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">
            <a:extLst>
              <a:ext uri="{FF2B5EF4-FFF2-40B4-BE49-F238E27FC236}">
                <a16:creationId xmlns:a16="http://schemas.microsoft.com/office/drawing/2014/main" id="{FD3775A8-5397-4386-8666-201AC8577C25}"/>
              </a:ext>
            </a:extLst>
          </p:cNvPr>
          <p:cNvGrpSpPr/>
          <p:nvPr/>
        </p:nvGrpSpPr>
        <p:grpSpPr>
          <a:xfrm>
            <a:off x="1597708" y="312911"/>
            <a:ext cx="10394611" cy="1216010"/>
            <a:chOff x="2638268" y="2965026"/>
            <a:chExt cx="10394611" cy="1216010"/>
          </a:xfrm>
        </p:grpSpPr>
        <p:sp>
          <p:nvSpPr>
            <p:cNvPr id="3" name="1">
              <a:extLst>
                <a:ext uri="{FF2B5EF4-FFF2-40B4-BE49-F238E27FC236}">
                  <a16:creationId xmlns:a16="http://schemas.microsoft.com/office/drawing/2014/main" id="{A193146C-963A-47DB-A10A-B59AC19FF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268" y="2965026"/>
              <a:ext cx="1039461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en-US" altLang="zh-CN" sz="3200" b="1">
                  <a:solidFill>
                    <a:srgbClr val="002060"/>
                  </a:solidFill>
                  <a:latin typeface="A3.BoosterNextFYBlackRegular-San"/>
                  <a:ea typeface="+mn-ea"/>
                  <a:cs typeface="+mn-ea"/>
                  <a:sym typeface="+mn-lt"/>
                </a:rPr>
                <a:t>2. Những thành tựu tiêu biểu của phong trào văn hóa Phục hưng</a:t>
              </a:r>
              <a:endParaRPr lang="zh-CN" altLang="en-US" sz="3200" b="1" dirty="0">
                <a:solidFill>
                  <a:srgbClr val="002060"/>
                </a:solidFill>
                <a:latin typeface="A3.BoosterNextFYBlackRegular-San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7">
              <a:extLst>
                <a:ext uri="{FF2B5EF4-FFF2-40B4-BE49-F238E27FC236}">
                  <a16:creationId xmlns:a16="http://schemas.microsoft.com/office/drawing/2014/main" id="{99500302-9BCE-48FE-B6A6-5DC31D12C72D}"/>
                </a:ext>
              </a:extLst>
            </p:cNvPr>
            <p:cNvSpPr/>
            <p:nvPr/>
          </p:nvSpPr>
          <p:spPr>
            <a:xfrm>
              <a:off x="2638269" y="3073040"/>
              <a:ext cx="295290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11">
            <a:extLst>
              <a:ext uri="{FF2B5EF4-FFF2-40B4-BE49-F238E27FC236}">
                <a16:creationId xmlns:a16="http://schemas.microsoft.com/office/drawing/2014/main" id="{1E545312-1BC4-4919-9D6B-C2B8BDD54F8D}"/>
              </a:ext>
            </a:extLst>
          </p:cNvPr>
          <p:cNvSpPr/>
          <p:nvPr/>
        </p:nvSpPr>
        <p:spPr>
          <a:xfrm>
            <a:off x="2266710" y="1840330"/>
            <a:ext cx="6134399" cy="2919219"/>
          </a:xfrm>
          <a:prstGeom prst="wedgeRoundRectCallout">
            <a:avLst>
              <a:gd name="adj1" fmla="val -36579"/>
              <a:gd name="adj2" fmla="val 75356"/>
              <a:gd name="adj3" fmla="val 16667"/>
            </a:avLst>
          </a:prstGeom>
          <a:noFill/>
          <a:ln w="28575">
            <a:solidFill>
              <a:srgbClr val="4BB1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0" name="15">
            <a:extLst>
              <a:ext uri="{FF2B5EF4-FFF2-40B4-BE49-F238E27FC236}">
                <a16:creationId xmlns:a16="http://schemas.microsoft.com/office/drawing/2014/main" id="{3B3585DD-8773-47A6-ABE7-72A59EB8D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35" y="1532885"/>
            <a:ext cx="2507644" cy="4585883"/>
          </a:xfrm>
          <a:prstGeom prst="rect">
            <a:avLst/>
          </a:prstGeom>
        </p:spPr>
      </p:pic>
      <p:sp>
        <p:nvSpPr>
          <p:cNvPr id="11" name="24">
            <a:extLst>
              <a:ext uri="{FF2B5EF4-FFF2-40B4-BE49-F238E27FC236}">
                <a16:creationId xmlns:a16="http://schemas.microsoft.com/office/drawing/2014/main" id="{0F4D51C2-2071-4316-BB13-D310433CEC67}"/>
              </a:ext>
            </a:extLst>
          </p:cNvPr>
          <p:cNvSpPr txBox="1"/>
          <p:nvPr/>
        </p:nvSpPr>
        <p:spPr>
          <a:xfrm>
            <a:off x="2423693" y="1852566"/>
            <a:ext cx="5820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000">
                <a:ln w="0">
                  <a:noFill/>
                </a:ln>
                <a:solidFill>
                  <a:srgbClr val="1D4E89">
                    <a:lumMod val="50000"/>
                  </a:srgbClr>
                </a:solidFill>
                <a:cs typeface="+mn-ea"/>
                <a:sym typeface="+mn-lt"/>
              </a:rPr>
              <a:t>     </a:t>
            </a:r>
            <a:r>
              <a:rPr lang="en-US" altLang="zh-CN" sz="4000">
                <a:ln w="0">
                  <a:noFill/>
                </a:ln>
                <a:solidFill>
                  <a:srgbClr val="FA0B41"/>
                </a:solidFill>
                <a:cs typeface="+mn-ea"/>
                <a:sym typeface="+mn-lt"/>
              </a:rPr>
              <a:t>Phong trào Văn hóa Phục hưng đã đạt được những thành tựu tiêu biểu nào? </a:t>
            </a:r>
            <a:endParaRPr lang="zh-CN" altLang="en-US" sz="4000" dirty="0">
              <a:ln w="0">
                <a:noFill/>
              </a:ln>
              <a:solidFill>
                <a:srgbClr val="FA0B41"/>
              </a:solidFill>
              <a:cs typeface="+mn-ea"/>
              <a:sym typeface="+mn-lt"/>
            </a:endParaRPr>
          </a:p>
        </p:txBody>
      </p:sp>
      <p:sp>
        <p:nvSpPr>
          <p:cNvPr id="15" name="21">
            <a:extLst>
              <a:ext uri="{FF2B5EF4-FFF2-40B4-BE49-F238E27FC236}">
                <a16:creationId xmlns:a16="http://schemas.microsoft.com/office/drawing/2014/main" id="{A10FF123-88D0-43B1-83FA-B196D51F7225}"/>
              </a:ext>
            </a:extLst>
          </p:cNvPr>
          <p:cNvSpPr/>
          <p:nvPr/>
        </p:nvSpPr>
        <p:spPr>
          <a:xfrm>
            <a:off x="1305200" y="4896601"/>
            <a:ext cx="1743203" cy="1693948"/>
          </a:xfrm>
          <a:prstGeom prst="flowChartConnector">
            <a:avLst/>
          </a:prstGeom>
          <a:solidFill>
            <a:srgbClr val="6BC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n w="0">
                  <a:noFill/>
                </a:ln>
                <a:solidFill>
                  <a:srgbClr val="FA0B41"/>
                </a:solidFill>
                <a:cs typeface="+mn-ea"/>
                <a:sym typeface="+mn-lt"/>
              </a:rPr>
              <a:t>Câu hỏi</a:t>
            </a:r>
            <a:endParaRPr lang="zh-CN" altLang="en-US" sz="2800" dirty="0">
              <a:ln w="0">
                <a:noFill/>
              </a:ln>
              <a:solidFill>
                <a:srgbClr val="FA0B41"/>
              </a:solidFill>
              <a:cs typeface="+mn-ea"/>
              <a:sym typeface="+mn-lt"/>
            </a:endParaRPr>
          </a:p>
        </p:txBody>
      </p:sp>
      <p:pic>
        <p:nvPicPr>
          <p:cNvPr id="17" name="2" descr="6">
            <a:extLst>
              <a:ext uri="{FF2B5EF4-FFF2-40B4-BE49-F238E27FC236}">
                <a16:creationId xmlns:a16="http://schemas.microsoft.com/office/drawing/2014/main" id="{FE7A8FC5-F93B-412F-AFA0-20AEDB7043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05" y="4604385"/>
            <a:ext cx="1602105" cy="2278380"/>
          </a:xfrm>
          <a:prstGeom prst="rect">
            <a:avLst/>
          </a:prstGeom>
        </p:spPr>
      </p:pic>
      <p:pic>
        <p:nvPicPr>
          <p:cNvPr id="18" name="4" descr="6">
            <a:extLst>
              <a:ext uri="{FF2B5EF4-FFF2-40B4-BE49-F238E27FC236}">
                <a16:creationId xmlns:a16="http://schemas.microsoft.com/office/drawing/2014/main" id="{0DB246B7-1832-4631-8525-1FB5E3D5D9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223" y="5132705"/>
            <a:ext cx="3137535" cy="170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A89924C9-F4C6-44B4-8E57-DA638095446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1663405">
            <a:off x="6328883" y="13920"/>
            <a:ext cx="3552676" cy="5022281"/>
          </a:xfrm>
          <a:prstGeom prst="rect">
            <a:avLst/>
          </a:prstGeom>
        </p:spPr>
      </p:pic>
      <p:pic>
        <p:nvPicPr>
          <p:cNvPr id="4" name="29">
            <a:extLst>
              <a:ext uri="{FF2B5EF4-FFF2-40B4-BE49-F238E27FC236}">
                <a16:creationId xmlns:a16="http://schemas.microsoft.com/office/drawing/2014/main" id="{30EADD90-0E32-4639-B7F3-FE6EE81E54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lum contrast="20000"/>
          </a:blip>
          <a:stretch>
            <a:fillRect/>
          </a:stretch>
        </p:blipFill>
        <p:spPr>
          <a:xfrm rot="20166082">
            <a:off x="2216803" y="241827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25">
            <a:extLst>
              <a:ext uri="{FF2B5EF4-FFF2-40B4-BE49-F238E27FC236}">
                <a16:creationId xmlns:a16="http://schemas.microsoft.com/office/drawing/2014/main" id="{5D987095-FE8B-48FD-AA46-19D6FFC7D4CA}"/>
              </a:ext>
            </a:extLst>
          </p:cNvPr>
          <p:cNvGrpSpPr/>
          <p:nvPr/>
        </p:nvGrpSpPr>
        <p:grpSpPr>
          <a:xfrm>
            <a:off x="413684" y="1574104"/>
            <a:ext cx="4020601" cy="4944130"/>
            <a:chOff x="344182" y="1662106"/>
            <a:chExt cx="4020601" cy="4944130"/>
          </a:xfrm>
        </p:grpSpPr>
        <p:pic>
          <p:nvPicPr>
            <p:cNvPr id="9" name="21">
              <a:extLst>
                <a:ext uri="{FF2B5EF4-FFF2-40B4-BE49-F238E27FC236}">
                  <a16:creationId xmlns:a16="http://schemas.microsoft.com/office/drawing/2014/main" id="{6FF16DE3-9325-4C0D-934B-308A2034D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698724">
              <a:off x="449783" y="5076236"/>
              <a:ext cx="3915000" cy="153000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9C28243-605A-40D1-8936-11AAC46E0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315" b="90580" l="5116" r="94419">
                          <a14:foregroundMark x1="13488" y1="24224" x2="28837" y2="24224"/>
                          <a14:foregroundMark x1="41512" y1="12215" x2="55465" y2="24327"/>
                          <a14:foregroundMark x1="55465" y1="24327" x2="55930" y2="24534"/>
                          <a14:foregroundMark x1="60465" y1="7453" x2="77326" y2="37992"/>
                          <a14:foregroundMark x1="82093" y1="21532" x2="88721" y2="24845"/>
                          <a14:foregroundMark x1="94419" y1="24327" x2="93837" y2="28054"/>
                          <a14:foregroundMark x1="58256" y1="45756" x2="56977" y2="71636"/>
                          <a14:foregroundMark x1="56977" y1="71636" x2="58256" y2="77847"/>
                          <a14:foregroundMark x1="33427" y1="85921" x2="33372" y2="86128"/>
                          <a14:foregroundMark x1="42674" y1="50828" x2="33427" y2="85921"/>
                          <a14:foregroundMark x1="44767" y1="46687" x2="31163" y2="72774"/>
                          <a14:foregroundMark x1="63372" y1="44306" x2="67326" y2="77536"/>
                          <a14:foregroundMark x1="38372" y1="87267" x2="39651" y2="90373"/>
                          <a14:foregroundMark x1="36977" y1="82091" x2="34884" y2="89545"/>
                          <a14:foregroundMark x1="29651" y1="79193" x2="27558" y2="81573"/>
                          <a14:foregroundMark x1="27907" y1="76812" x2="26395" y2="80021"/>
                          <a14:foregroundMark x1="30581" y1="81056" x2="30581" y2="81056"/>
                          <a14:foregroundMark x1="31435" y1="85401" x2="31512" y2="85921"/>
                          <a14:foregroundMark x1="30581" y1="79607" x2="31284" y2="84377"/>
                          <a14:foregroundMark x1="37558" y1="83747" x2="41163" y2="90062"/>
                          <a14:foregroundMark x1="41163" y1="90062" x2="41163" y2="90373"/>
                          <a14:foregroundMark x1="42326" y1="89337" x2="43605" y2="90683"/>
                          <a14:foregroundMark x1="44535" y1="84990" x2="44186" y2="86646"/>
                          <a14:foregroundMark x1="49535" y1="60870" x2="56744" y2="74120"/>
                          <a14:foregroundMark x1="48372" y1="20186" x2="55116" y2="44203"/>
                          <a14:foregroundMark x1="55116" y1="44203" x2="56279" y2="46687"/>
                          <a14:foregroundMark x1="36395" y1="20497" x2="50116" y2="48551"/>
                          <a14:foregroundMark x1="56512" y1="23706" x2="67907" y2="44617"/>
                          <a14:foregroundMark x1="55000" y1="20497" x2="53953" y2="31884"/>
                          <a14:foregroundMark x1="53953" y1="31884" x2="49884" y2="40994"/>
                          <a14:foregroundMark x1="49884" y1="40994" x2="49070" y2="41408"/>
                          <a14:foregroundMark x1="58837" y1="32505" x2="48023" y2="36646"/>
                          <a14:foregroundMark x1="56279" y1="17805" x2="29419" y2="13043"/>
                          <a14:foregroundMark x1="52558" y1="10559" x2="36069" y2="6867"/>
                          <a14:foregroundMark x1="6860" y1="23395" x2="6279" y2="23810"/>
                          <a14:foregroundMark x1="5116" y1="27433" x2="5116" y2="27433"/>
                          <a14:foregroundMark x1="60698" y1="36025" x2="60698" y2="36025"/>
                          <a14:foregroundMark x1="64302" y1="85611" x2="64302" y2="85611"/>
                          <a14:foregroundMark x1="58372" y1="89545" x2="58372" y2="89545"/>
                          <a14:foregroundMark x1="70349" y1="75880" x2="73721" y2="80538"/>
                          <a14:foregroundMark x1="69070" y1="78882" x2="69070" y2="82609"/>
                          <a14:foregroundMark x1="60116" y1="84472" x2="57674" y2="90062"/>
                          <a14:foregroundMark x1="61977" y1="82919" x2="63488" y2="88820"/>
                          <a14:foregroundMark x1="59302" y1="85093" x2="64070" y2="86957"/>
                          <a14:foregroundMark x1="66395" y1="83644" x2="66977" y2="87681"/>
                          <a14:foregroundMark x1="56744" y1="85818" x2="55349" y2="89545"/>
                          <a14:foregroundMark x1="28023" y1="77536" x2="24535" y2="80021"/>
                          <a14:backgroundMark x1="34884" y1="8282" x2="34884" y2="8282"/>
                          <a14:backgroundMark x1="34302" y1="6108" x2="34302" y2="6108"/>
                          <a14:backgroundMark x1="34302" y1="7453" x2="34302" y2="7453"/>
                          <a14:backgroundMark x1="34186" y1="6315" x2="33721" y2="6832"/>
                          <a14:backgroundMark x1="35116" y1="6832" x2="34767" y2="6936"/>
                          <a14:backgroundMark x1="36047" y1="5590" x2="34535" y2="6315"/>
                          <a14:backgroundMark x1="36047" y1="6832" x2="34535" y2="6625"/>
                          <a14:backgroundMark x1="31628" y1="85921" x2="31628" y2="85921"/>
                          <a14:backgroundMark x1="32093" y1="85507" x2="31512" y2="85507"/>
                          <a14:backgroundMark x1="31163" y1="85611" x2="30930" y2="85818"/>
                          <a14:backgroundMark x1="40233" y1="93685" x2="39070" y2="93685"/>
                          <a14:backgroundMark x1="40581" y1="93582" x2="39651" y2="93582"/>
                          <a14:backgroundMark x1="60698" y1="93685" x2="60698" y2="93271"/>
                          <a14:backgroundMark x1="40581" y1="93375" x2="39884" y2="93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2923">
              <a:off x="344182" y="1662106"/>
              <a:ext cx="3831658" cy="430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708033" y="979495"/>
            <a:ext cx="6740771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PA_5">
            <a:extLst>
              <a:ext uri="{FF2B5EF4-FFF2-40B4-BE49-F238E27FC236}">
                <a16:creationId xmlns:a16="http://schemas.microsoft.com/office/drawing/2014/main" id="{C51EFB2B-6B52-4514-B809-AE5171A0AA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2959100" y="3909377"/>
            <a:ext cx="6490253" cy="1721519"/>
          </a:xfrm>
          <a:prstGeom prst="rect">
            <a:avLst/>
          </a:prstGeom>
        </p:spPr>
      </p:pic>
      <p:pic>
        <p:nvPicPr>
          <p:cNvPr id="7" name="PA_12">
            <a:extLst>
              <a:ext uri="{FF2B5EF4-FFF2-40B4-BE49-F238E27FC236}">
                <a16:creationId xmlns:a16="http://schemas.microsoft.com/office/drawing/2014/main" id="{B00429E0-6570-4E66-AD77-2E3B86AF80E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lum contrast="20000"/>
          </a:blip>
          <a:stretch>
            <a:fillRect/>
          </a:stretch>
        </p:blipFill>
        <p:spPr>
          <a:xfrm>
            <a:off x="4694287" y="978884"/>
            <a:ext cx="1067084" cy="841749"/>
          </a:xfrm>
          <a:prstGeom prst="rect">
            <a:avLst/>
          </a:prstGeom>
        </p:spPr>
      </p:pic>
      <p:pic>
        <p:nvPicPr>
          <p:cNvPr id="11" name="PA_ 23">
            <a:extLst>
              <a:ext uri="{FF2B5EF4-FFF2-40B4-BE49-F238E27FC236}">
                <a16:creationId xmlns:a16="http://schemas.microsoft.com/office/drawing/2014/main" id="{75227382-B92C-4AC0-8EDA-76CD46799ED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lum contrast="20000"/>
          </a:blip>
          <a:stretch>
            <a:fillRect/>
          </a:stretch>
        </p:blipFill>
        <p:spPr>
          <a:xfrm>
            <a:off x="10109219" y="2864614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8307389" y="5044710"/>
            <a:ext cx="3208763" cy="1058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A_ 28">
            <a:extLst>
              <a:ext uri="{FF2B5EF4-FFF2-40B4-BE49-F238E27FC236}">
                <a16:creationId xmlns:a16="http://schemas.microsoft.com/office/drawing/2014/main" id="{D2721091-6A7C-4916-8EA0-8C6BDD69C2D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lum contrast="20000"/>
          </a:blip>
          <a:stretch>
            <a:fillRect/>
          </a:stretch>
        </p:blipFill>
        <p:spPr>
          <a:xfrm>
            <a:off x="7657273" y="2532384"/>
            <a:ext cx="1046251" cy="99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7518DA-5407-4EDC-B856-CD3C85DE734C}"/>
              </a:ext>
            </a:extLst>
          </p:cNvPr>
          <p:cNvSpPr txBox="1"/>
          <p:nvPr/>
        </p:nvSpPr>
        <p:spPr>
          <a:xfrm>
            <a:off x="2959127" y="-196596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1600"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4862069" y="2342419"/>
            <a:ext cx="1871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00C4C3"/>
                </a:solidFill>
                <a:cs typeface="+mn-ea"/>
                <a:sym typeface="+mn-lt"/>
              </a:rPr>
              <a:t>BÀI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1C8A09-7A8F-4403-8990-508B18178795}"/>
              </a:ext>
            </a:extLst>
          </p:cNvPr>
          <p:cNvSpPr txBox="1"/>
          <p:nvPr/>
        </p:nvSpPr>
        <p:spPr>
          <a:xfrm>
            <a:off x="3210019" y="2804415"/>
            <a:ext cx="5151684" cy="148841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vi-VN" sz="6600">
                <a:cs typeface="+mn-ea"/>
                <a:sym typeface="+mn-lt"/>
              </a:rPr>
              <a:t>VĂN HÓA PHỤC HƯNG</a:t>
            </a:r>
            <a:endParaRPr lang="en-US" sz="6600">
              <a:cs typeface="+mn-ea"/>
              <a:sym typeface="+mn-lt"/>
            </a:endParaRPr>
          </a:p>
        </p:txBody>
      </p:sp>
      <p:pic>
        <p:nvPicPr>
          <p:cNvPr id="2" name="Media3">
            <a:hlinkClick r:id="" action="ppaction://media"/>
            <a:extLst>
              <a:ext uri="{FF2B5EF4-FFF2-40B4-BE49-F238E27FC236}">
                <a16:creationId xmlns:a16="http://schemas.microsoft.com/office/drawing/2014/main" id="{47F64987-990B-434A-9607-D978A1C9D70D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402715" y="-7678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9" presetClass="entr" presetSubtype="0" decel="100000" fill="hold" grpId="0" nodeType="withEffect">
                                      <p:stCondLst>
                                        <p:cond delay="1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5" grpId="0" animBg="1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9" presetClass="entr" presetSubtype="0" decel="100000" fill="hold" grpId="0" nodeType="withEffect">
                                      <p:stCondLst>
                                        <p:cond delay="1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5" grpId="0" animBg="1"/>
          <p:bldP spid="22" grpId="0"/>
          <p:bldP spid="23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720CD34D-5DFA-498F-BB48-9494DFA4D952}"/>
              </a:ext>
            </a:extLst>
          </p:cNvPr>
          <p:cNvSpPr/>
          <p:nvPr/>
        </p:nvSpPr>
        <p:spPr bwMode="auto">
          <a:xfrm rot="20696166">
            <a:off x="1560103" y="-468866"/>
            <a:ext cx="10580784" cy="6688138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1" name="57">
            <a:extLst>
              <a:ext uri="{FF2B5EF4-FFF2-40B4-BE49-F238E27FC236}">
                <a16:creationId xmlns:a16="http://schemas.microsoft.com/office/drawing/2014/main" id="{52FADC68-55FA-4B8A-8D14-AEA4436965E9}"/>
              </a:ext>
            </a:extLst>
          </p:cNvPr>
          <p:cNvGrpSpPr/>
          <p:nvPr/>
        </p:nvGrpSpPr>
        <p:grpSpPr>
          <a:xfrm>
            <a:off x="336997" y="601221"/>
            <a:ext cx="2778325" cy="2140869"/>
            <a:chOff x="336976" y="601179"/>
            <a:chExt cx="2778325" cy="2140869"/>
          </a:xfrm>
        </p:grpSpPr>
        <p:pic>
          <p:nvPicPr>
            <p:cNvPr id="5" name="图片 3">
              <a:extLst>
                <a:ext uri="{FF2B5EF4-FFF2-40B4-BE49-F238E27FC236}">
                  <a16:creationId xmlns:a16="http://schemas.microsoft.com/office/drawing/2014/main" id="{0B0DA17E-2658-4CBF-A4AC-D5196B155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contrast="20000"/>
            </a:blip>
            <a:stretch>
              <a:fillRect/>
            </a:stretch>
          </p:blipFill>
          <p:spPr>
            <a:xfrm>
              <a:off x="872786" y="601179"/>
              <a:ext cx="1509230" cy="116592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D4553D-9AB9-4554-840D-434B210FDC18}"/>
                </a:ext>
              </a:extLst>
            </p:cNvPr>
            <p:cNvSpPr txBox="1"/>
            <p:nvPr/>
          </p:nvSpPr>
          <p:spPr>
            <a:xfrm rot="21075164">
              <a:off x="336976" y="1911051"/>
              <a:ext cx="27783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800">
                  <a:solidFill>
                    <a:schemeClr val="accent6"/>
                  </a:solidFill>
                  <a:cs typeface="+mn-ea"/>
                  <a:sym typeface="+mn-lt"/>
                </a:rPr>
                <a:t>Nội dung</a:t>
              </a:r>
            </a:p>
          </p:txBody>
        </p:sp>
      </p:grpSp>
      <p:grpSp>
        <p:nvGrpSpPr>
          <p:cNvPr id="3" name="58">
            <a:extLst>
              <a:ext uri="{FF2B5EF4-FFF2-40B4-BE49-F238E27FC236}">
                <a16:creationId xmlns:a16="http://schemas.microsoft.com/office/drawing/2014/main" id="{8C81AFF3-9CB6-46EA-93A3-59A31FBEC50C}"/>
              </a:ext>
            </a:extLst>
          </p:cNvPr>
          <p:cNvGrpSpPr/>
          <p:nvPr/>
        </p:nvGrpSpPr>
        <p:grpSpPr>
          <a:xfrm>
            <a:off x="4204903" y="-924186"/>
            <a:ext cx="4393824" cy="4093938"/>
            <a:chOff x="3311839" y="-215941"/>
            <a:chExt cx="4393824" cy="4093938"/>
          </a:xfrm>
        </p:grpSpPr>
        <p:sp>
          <p:nvSpPr>
            <p:cNvPr id="7" name="9">
              <a:extLst>
                <a:ext uri="{FF2B5EF4-FFF2-40B4-BE49-F238E27FC236}">
                  <a16:creationId xmlns:a16="http://schemas.microsoft.com/office/drawing/2014/main" id="{2741DF2C-4E3A-4E37-B177-7D172A95A821}"/>
                </a:ext>
              </a:extLst>
            </p:cNvPr>
            <p:cNvSpPr/>
            <p:nvPr/>
          </p:nvSpPr>
          <p:spPr>
            <a:xfrm>
              <a:off x="4513190" y="468080"/>
              <a:ext cx="2598057" cy="2598057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10">
              <a:extLst>
                <a:ext uri="{FF2B5EF4-FFF2-40B4-BE49-F238E27FC236}">
                  <a16:creationId xmlns:a16="http://schemas.microsoft.com/office/drawing/2014/main" id="{1E15B606-A225-4FC1-ABB0-A654E225F32B}"/>
                </a:ext>
              </a:extLst>
            </p:cNvPr>
            <p:cNvSpPr txBox="1"/>
            <p:nvPr/>
          </p:nvSpPr>
          <p:spPr>
            <a:xfrm>
              <a:off x="3311839" y="701288"/>
              <a:ext cx="1127232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i="1" dirty="0">
                  <a:ln w="0">
                    <a:noFill/>
                  </a:ln>
                  <a:solidFill>
                    <a:srgbClr val="FF6F3E"/>
                  </a:solidFill>
                  <a:cs typeface="+mn-ea"/>
                  <a:sym typeface="+mn-lt"/>
                </a:rPr>
                <a:t>1</a:t>
              </a:r>
              <a:endParaRPr lang="zh-CN" altLang="en-US" sz="16600" i="1" dirty="0">
                <a:ln w="0">
                  <a:noFill/>
                </a:ln>
                <a:solidFill>
                  <a:srgbClr val="FF6F3E"/>
                </a:solidFill>
                <a:cs typeface="+mn-ea"/>
                <a:sym typeface="+mn-lt"/>
              </a:endParaRPr>
            </a:p>
          </p:txBody>
        </p:sp>
        <p:pic>
          <p:nvPicPr>
            <p:cNvPr id="32" name="Picture 31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382DFED9-32E1-401D-8D9D-9E8D1022C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74" t="14281" r="23362" b="11694"/>
            <a:stretch/>
          </p:blipFill>
          <p:spPr>
            <a:xfrm>
              <a:off x="4690453" y="-215941"/>
              <a:ext cx="2281610" cy="3225426"/>
            </a:xfrm>
            <a:prstGeom prst="rect">
              <a:avLst/>
            </a:prstGeom>
          </p:spPr>
        </p:pic>
        <p:sp>
          <p:nvSpPr>
            <p:cNvPr id="10" name="52">
              <a:extLst>
                <a:ext uri="{FF2B5EF4-FFF2-40B4-BE49-F238E27FC236}">
                  <a16:creationId xmlns:a16="http://schemas.microsoft.com/office/drawing/2014/main" id="{3DD2AEB2-B36F-4E26-85E4-3A468CF068E6}"/>
                </a:ext>
              </a:extLst>
            </p:cNvPr>
            <p:cNvSpPr/>
            <p:nvPr/>
          </p:nvSpPr>
          <p:spPr>
            <a:xfrm>
              <a:off x="4092133" y="2033741"/>
              <a:ext cx="3598207" cy="1806325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E04DC0-A31A-47FF-8FBA-F6B363F98377}"/>
                </a:ext>
              </a:extLst>
            </p:cNvPr>
            <p:cNvSpPr txBox="1"/>
            <p:nvPr/>
          </p:nvSpPr>
          <p:spPr>
            <a:xfrm>
              <a:off x="4241590" y="2308337"/>
              <a:ext cx="346407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cs typeface="+mn-ea"/>
                  <a:sym typeface="+mn-lt"/>
                </a:rPr>
                <a:t>Những chuyển biến quan trọng về KT - XH Tây Âu từ thế kỉ XIII đến thế kỉ XVI</a:t>
              </a:r>
            </a:p>
          </p:txBody>
        </p:sp>
      </p:grpSp>
      <p:grpSp>
        <p:nvGrpSpPr>
          <p:cNvPr id="11" name="61">
            <a:extLst>
              <a:ext uri="{FF2B5EF4-FFF2-40B4-BE49-F238E27FC236}">
                <a16:creationId xmlns:a16="http://schemas.microsoft.com/office/drawing/2014/main" id="{52841872-25A0-4300-9C16-0466F85DB227}"/>
              </a:ext>
            </a:extLst>
          </p:cNvPr>
          <p:cNvGrpSpPr/>
          <p:nvPr/>
        </p:nvGrpSpPr>
        <p:grpSpPr>
          <a:xfrm>
            <a:off x="8202805" y="1195154"/>
            <a:ext cx="3803327" cy="4120863"/>
            <a:chOff x="8047532" y="-111494"/>
            <a:chExt cx="3803327" cy="4120863"/>
          </a:xfrm>
        </p:grpSpPr>
        <p:sp>
          <p:nvSpPr>
            <p:cNvPr id="13" name="19">
              <a:extLst>
                <a:ext uri="{FF2B5EF4-FFF2-40B4-BE49-F238E27FC236}">
                  <a16:creationId xmlns:a16="http://schemas.microsoft.com/office/drawing/2014/main" id="{9C7063B2-EC28-42F9-9AA0-A9D5AB26F6B6}"/>
                </a:ext>
              </a:extLst>
            </p:cNvPr>
            <p:cNvSpPr/>
            <p:nvPr/>
          </p:nvSpPr>
          <p:spPr>
            <a:xfrm>
              <a:off x="8839429" y="874048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06D00EF5-CF24-4FBB-9E6A-AC7A11F5A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8" y="191445"/>
              <a:ext cx="2955071" cy="2956360"/>
            </a:xfrm>
            <a:prstGeom prst="rect">
              <a:avLst/>
            </a:prstGeom>
          </p:spPr>
        </p:pic>
        <p:sp>
          <p:nvSpPr>
            <p:cNvPr id="15" name="22">
              <a:extLst>
                <a:ext uri="{FF2B5EF4-FFF2-40B4-BE49-F238E27FC236}">
                  <a16:creationId xmlns:a16="http://schemas.microsoft.com/office/drawing/2014/main" id="{1277C3D5-DC7E-4C44-B929-15F463E4F3CC}"/>
                </a:ext>
              </a:extLst>
            </p:cNvPr>
            <p:cNvSpPr txBox="1"/>
            <p:nvPr/>
          </p:nvSpPr>
          <p:spPr>
            <a:xfrm>
              <a:off x="8047532" y="-111494"/>
              <a:ext cx="137730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dirty="0">
                  <a:solidFill>
                    <a:srgbClr val="CBD6D8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srgbClr val="CBD6D8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52">
              <a:extLst>
                <a:ext uri="{FF2B5EF4-FFF2-40B4-BE49-F238E27FC236}">
                  <a16:creationId xmlns:a16="http://schemas.microsoft.com/office/drawing/2014/main" id="{5CF04563-5E0B-4CBB-B504-21EDAAE33D3B}"/>
                </a:ext>
              </a:extLst>
            </p:cNvPr>
            <p:cNvSpPr/>
            <p:nvPr/>
          </p:nvSpPr>
          <p:spPr>
            <a:xfrm>
              <a:off x="8215364" y="2439710"/>
              <a:ext cx="3278303" cy="1569659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444FB0D-2235-43CD-A333-EA9734A5A68C}"/>
                </a:ext>
              </a:extLst>
            </p:cNvPr>
            <p:cNvSpPr txBox="1"/>
            <p:nvPr/>
          </p:nvSpPr>
          <p:spPr>
            <a:xfrm>
              <a:off x="8232956" y="2750952"/>
              <a:ext cx="33346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>
                  <a:solidFill>
                    <a:schemeClr val="bg1"/>
                  </a:solidFill>
                  <a:cs typeface="+mn-ea"/>
                  <a:sym typeface="+mn-lt"/>
                </a:rPr>
                <a:t>Những thành tựu tiêu biểu của phong trào Văn hóa Phục hưng</a:t>
              </a:r>
            </a:p>
          </p:txBody>
        </p:sp>
      </p:grpSp>
      <p:grpSp>
        <p:nvGrpSpPr>
          <p:cNvPr id="12" name="62">
            <a:extLst>
              <a:ext uri="{FF2B5EF4-FFF2-40B4-BE49-F238E27FC236}">
                <a16:creationId xmlns:a16="http://schemas.microsoft.com/office/drawing/2014/main" id="{23CE6E55-01EF-46E4-8592-FF2544419AA3}"/>
              </a:ext>
            </a:extLst>
          </p:cNvPr>
          <p:cNvGrpSpPr/>
          <p:nvPr/>
        </p:nvGrpSpPr>
        <p:grpSpPr>
          <a:xfrm>
            <a:off x="2143539" y="1687027"/>
            <a:ext cx="3953561" cy="4631425"/>
            <a:chOff x="2702132" y="2621710"/>
            <a:chExt cx="3953560" cy="4631425"/>
          </a:xfrm>
        </p:grpSpPr>
        <p:sp>
          <p:nvSpPr>
            <p:cNvPr id="19" name="15">
              <a:extLst>
                <a:ext uri="{FF2B5EF4-FFF2-40B4-BE49-F238E27FC236}">
                  <a16:creationId xmlns:a16="http://schemas.microsoft.com/office/drawing/2014/main" id="{FC34E92C-F305-4441-90CC-4B44209F25C6}"/>
                </a:ext>
              </a:extLst>
            </p:cNvPr>
            <p:cNvSpPr/>
            <p:nvPr/>
          </p:nvSpPr>
          <p:spPr>
            <a:xfrm>
              <a:off x="3060713" y="3807944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18">
              <a:extLst>
                <a:ext uri="{FF2B5EF4-FFF2-40B4-BE49-F238E27FC236}">
                  <a16:creationId xmlns:a16="http://schemas.microsoft.com/office/drawing/2014/main" id="{E6D2D517-5463-4406-9F09-6AAFEB43FE65}"/>
                </a:ext>
              </a:extLst>
            </p:cNvPr>
            <p:cNvSpPr txBox="1"/>
            <p:nvPr/>
          </p:nvSpPr>
          <p:spPr>
            <a:xfrm>
              <a:off x="5262362" y="4188108"/>
              <a:ext cx="139333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dirty="0">
                  <a:solidFill>
                    <a:srgbClr val="03B2E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dirty="0">
                <a:solidFill>
                  <a:srgbClr val="03B2E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0FED1B4F-2707-4CD9-8ABB-B277EC8050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315" b="90580" l="5116" r="94419">
                          <a14:foregroundMark x1="13488" y1="24224" x2="28837" y2="24224"/>
                          <a14:foregroundMark x1="41512" y1="12215" x2="55465" y2="24327"/>
                          <a14:foregroundMark x1="55465" y1="24327" x2="55930" y2="24534"/>
                          <a14:foregroundMark x1="60465" y1="7453" x2="77326" y2="37992"/>
                          <a14:foregroundMark x1="82093" y1="21532" x2="88721" y2="24845"/>
                          <a14:foregroundMark x1="94419" y1="24327" x2="93837" y2="28054"/>
                          <a14:foregroundMark x1="58256" y1="45756" x2="56977" y2="71636"/>
                          <a14:foregroundMark x1="56977" y1="71636" x2="58256" y2="77847"/>
                          <a14:foregroundMark x1="33427" y1="85921" x2="33372" y2="86128"/>
                          <a14:foregroundMark x1="42674" y1="50828" x2="33427" y2="85921"/>
                          <a14:foregroundMark x1="44767" y1="46687" x2="31163" y2="72774"/>
                          <a14:foregroundMark x1="63372" y1="44306" x2="67326" y2="77536"/>
                          <a14:foregroundMark x1="38372" y1="87267" x2="39651" y2="90373"/>
                          <a14:foregroundMark x1="36977" y1="82091" x2="34884" y2="89545"/>
                          <a14:foregroundMark x1="29651" y1="79193" x2="27558" y2="81573"/>
                          <a14:foregroundMark x1="27907" y1="76812" x2="26395" y2="80021"/>
                          <a14:foregroundMark x1="30581" y1="81056" x2="30581" y2="81056"/>
                          <a14:foregroundMark x1="31435" y1="85401" x2="31512" y2="85921"/>
                          <a14:foregroundMark x1="30581" y1="79607" x2="31284" y2="84377"/>
                          <a14:foregroundMark x1="37558" y1="83747" x2="41163" y2="90062"/>
                          <a14:foregroundMark x1="41163" y1="90062" x2="41163" y2="90373"/>
                          <a14:foregroundMark x1="42326" y1="89337" x2="43605" y2="90683"/>
                          <a14:foregroundMark x1="44535" y1="84990" x2="44186" y2="86646"/>
                          <a14:foregroundMark x1="49535" y1="60870" x2="56744" y2="74120"/>
                          <a14:foregroundMark x1="48372" y1="20186" x2="55116" y2="44203"/>
                          <a14:foregroundMark x1="55116" y1="44203" x2="56279" y2="46687"/>
                          <a14:foregroundMark x1="36395" y1="20497" x2="50116" y2="48551"/>
                          <a14:foregroundMark x1="56512" y1="23706" x2="67907" y2="44617"/>
                          <a14:foregroundMark x1="55000" y1="20497" x2="53953" y2="31884"/>
                          <a14:foregroundMark x1="53953" y1="31884" x2="49884" y2="40994"/>
                          <a14:foregroundMark x1="49884" y1="40994" x2="49070" y2="41408"/>
                          <a14:foregroundMark x1="58837" y1="32505" x2="48023" y2="36646"/>
                          <a14:foregroundMark x1="56279" y1="17805" x2="29419" y2="13043"/>
                          <a14:foregroundMark x1="52558" y1="10559" x2="36069" y2="6867"/>
                          <a14:foregroundMark x1="6860" y1="23395" x2="6279" y2="23810"/>
                          <a14:foregroundMark x1="5116" y1="27433" x2="5116" y2="27433"/>
                          <a14:foregroundMark x1="60698" y1="36025" x2="60698" y2="36025"/>
                          <a14:foregroundMark x1="64302" y1="85611" x2="64302" y2="85611"/>
                          <a14:foregroundMark x1="58372" y1="89545" x2="58372" y2="89545"/>
                          <a14:foregroundMark x1="70349" y1="75880" x2="73721" y2="80538"/>
                          <a14:foregroundMark x1="69070" y1="78882" x2="69070" y2="82609"/>
                          <a14:foregroundMark x1="60116" y1="84472" x2="57674" y2="90062"/>
                          <a14:foregroundMark x1="61977" y1="82919" x2="63488" y2="88820"/>
                          <a14:foregroundMark x1="59302" y1="85093" x2="64070" y2="86957"/>
                          <a14:foregroundMark x1="66395" y1="83644" x2="66977" y2="87681"/>
                          <a14:foregroundMark x1="56744" y1="85818" x2="55349" y2="89545"/>
                          <a14:foregroundMark x1="28023" y1="77536" x2="24535" y2="80021"/>
                          <a14:backgroundMark x1="34884" y1="8282" x2="34884" y2="8282"/>
                          <a14:backgroundMark x1="34302" y1="6108" x2="34302" y2="6108"/>
                          <a14:backgroundMark x1="34302" y1="7453" x2="34302" y2="7453"/>
                          <a14:backgroundMark x1="34186" y1="6315" x2="33721" y2="6832"/>
                          <a14:backgroundMark x1="35116" y1="6832" x2="34767" y2="6936"/>
                          <a14:backgroundMark x1="36047" y1="5590" x2="34535" y2="6315"/>
                          <a14:backgroundMark x1="36047" y1="6832" x2="34535" y2="6625"/>
                          <a14:backgroundMark x1="31628" y1="85921" x2="31628" y2="85921"/>
                          <a14:backgroundMark x1="32093" y1="85507" x2="31512" y2="85507"/>
                          <a14:backgroundMark x1="31163" y1="85611" x2="30930" y2="85818"/>
                          <a14:backgroundMark x1="40233" y1="93685" x2="39070" y2="93685"/>
                          <a14:backgroundMark x1="40581" y1="93582" x2="39651" y2="93582"/>
                          <a14:backgroundMark x1="60698" y1="93685" x2="60698" y2="93271"/>
                          <a14:backgroundMark x1="40581" y1="93375" x2="39884" y2="93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132" y="2621710"/>
              <a:ext cx="3369571" cy="3784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52">
              <a:extLst>
                <a:ext uri="{FF2B5EF4-FFF2-40B4-BE49-F238E27FC236}">
                  <a16:creationId xmlns:a16="http://schemas.microsoft.com/office/drawing/2014/main" id="{47A9A52A-EBAC-4DD8-92A0-1025312C6861}"/>
                </a:ext>
              </a:extLst>
            </p:cNvPr>
            <p:cNvSpPr/>
            <p:nvPr/>
          </p:nvSpPr>
          <p:spPr>
            <a:xfrm>
              <a:off x="2702132" y="5369924"/>
              <a:ext cx="3369571" cy="1883211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C3368E5-3276-4AC1-93DB-942597CC7D79}"/>
                </a:ext>
              </a:extLst>
            </p:cNvPr>
            <p:cNvSpPr txBox="1"/>
            <p:nvPr/>
          </p:nvSpPr>
          <p:spPr>
            <a:xfrm>
              <a:off x="2814364" y="5628488"/>
              <a:ext cx="32573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>
                  <a:solidFill>
                    <a:schemeClr val="bg1"/>
                  </a:solidFill>
                  <a:cs typeface="+mn-ea"/>
                  <a:sym typeface="+mn-lt"/>
                </a:rPr>
                <a:t>Ý nghĩa và tác động của phong trào Văn hóa Phục hưng đối với xã hội Tây Âu</a:t>
              </a: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01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0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">
            <a:extLst>
              <a:ext uri="{FF2B5EF4-FFF2-40B4-BE49-F238E27FC236}">
                <a16:creationId xmlns:a16="http://schemas.microsoft.com/office/drawing/2014/main" id="{90B89168-AC75-4C06-8C88-C97385EAE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0" t="-4847" r="7327" b="4878"/>
          <a:stretch>
            <a:fillRect/>
          </a:stretch>
        </p:blipFill>
        <p:spPr>
          <a:xfrm>
            <a:off x="-11076" y="555172"/>
            <a:ext cx="7153749" cy="5615002"/>
          </a:xfrm>
          <a:prstGeom prst="ellipse">
            <a:avLst/>
          </a:prstGeom>
        </p:spPr>
      </p:pic>
      <p:sp>
        <p:nvSpPr>
          <p:cNvPr id="14" name="32">
            <a:extLst>
              <a:ext uri="{FF2B5EF4-FFF2-40B4-BE49-F238E27FC236}">
                <a16:creationId xmlns:a16="http://schemas.microsoft.com/office/drawing/2014/main" id="{A4E5BFAB-3B7B-443D-8F1B-A1B2A5DEF0E0}"/>
              </a:ext>
            </a:extLst>
          </p:cNvPr>
          <p:cNvSpPr txBox="1"/>
          <p:nvPr/>
        </p:nvSpPr>
        <p:spPr>
          <a:xfrm>
            <a:off x="7649217" y="861466"/>
            <a:ext cx="4201099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vi-VN" altLang="zh-CN" sz="2400">
                <a:ln w="0">
                  <a:noFill/>
                </a:ln>
                <a:solidFill>
                  <a:srgbClr val="3F3F3F"/>
                </a:solidFill>
                <a:cs typeface="+mn-ea"/>
                <a:sym typeface="+mn-lt"/>
              </a:rPr>
              <a:t>Ngày 4/11/1966, dòng nước lũ kinh hoàng trên sông A-nô (thuộc miền Bắc nước Ý) </a:t>
            </a:r>
            <a:r>
              <a:rPr lang="en-US" altLang="zh-CN" sz="2400">
                <a:ln w="0">
                  <a:noFill/>
                </a:ln>
                <a:solidFill>
                  <a:srgbClr val="3F3F3F"/>
                </a:solidFill>
                <a:cs typeface="+mn-ea"/>
                <a:sym typeface="+mn-lt"/>
              </a:rPr>
              <a:t>đã</a:t>
            </a:r>
            <a:r>
              <a:rPr lang="vi-VN" altLang="zh-CN" sz="2400">
                <a:ln w="0">
                  <a:noFill/>
                </a:ln>
                <a:solidFill>
                  <a:srgbClr val="3F3F3F"/>
                </a:solidFill>
                <a:cs typeface="+mn-ea"/>
                <a:sym typeface="+mn-lt"/>
              </a:rPr>
              <a:t> tràn vào các bảo tàng, nhà thờ và thư viện của thành phố Phi-ren-xê. Cả thế giới </a:t>
            </a:r>
            <a:r>
              <a:rPr lang="en-US" altLang="zh-CN" sz="2400">
                <a:ln w="0">
                  <a:noFill/>
                </a:ln>
                <a:solidFill>
                  <a:srgbClr val="3F3F3F"/>
                </a:solidFill>
                <a:cs typeface="+mn-ea"/>
                <a:sym typeface="+mn-lt"/>
              </a:rPr>
              <a:t>b</a:t>
            </a:r>
            <a:r>
              <a:rPr lang="vi-VN" altLang="zh-CN" sz="2400">
                <a:ln w="0">
                  <a:noFill/>
                </a:ln>
                <a:solidFill>
                  <a:srgbClr val="3F3F3F"/>
                </a:solidFill>
                <a:cs typeface="+mn-ea"/>
                <a:sym typeface="+mn-lt"/>
              </a:rPr>
              <a:t>àng hoàng, vì Phi-ren-xê là nơi lưu giữ nhiều nhất những thành tựu c</a:t>
            </a:r>
            <a:r>
              <a:rPr lang="en-US" altLang="zh-CN" sz="2400">
                <a:ln w="0">
                  <a:noFill/>
                </a:ln>
                <a:solidFill>
                  <a:srgbClr val="3F3F3F"/>
                </a:solidFill>
                <a:cs typeface="+mn-ea"/>
                <a:sym typeface="+mn-lt"/>
              </a:rPr>
              <a:t>ủ</a:t>
            </a:r>
            <a:r>
              <a:rPr lang="vi-VN" altLang="zh-CN" sz="2400">
                <a:ln w="0">
                  <a:noFill/>
                </a:ln>
                <a:solidFill>
                  <a:srgbClr val="3F3F3F"/>
                </a:solidFill>
                <a:cs typeface="+mn-ea"/>
                <a:sym typeface="+mn-lt"/>
              </a:rPr>
              <a:t>a văn hoá Tây Âu thời Phục hưng</a:t>
            </a:r>
          </a:p>
        </p:txBody>
      </p:sp>
      <p:pic>
        <p:nvPicPr>
          <p:cNvPr id="17" name="2" descr="6">
            <a:extLst>
              <a:ext uri="{FF2B5EF4-FFF2-40B4-BE49-F238E27FC236}">
                <a16:creationId xmlns:a16="http://schemas.microsoft.com/office/drawing/2014/main" id="{E9418D74-2D21-4741-A81C-0873EA29EA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05" y="4604385"/>
            <a:ext cx="1602105" cy="2278380"/>
          </a:xfrm>
          <a:prstGeom prst="rect">
            <a:avLst/>
          </a:prstGeom>
        </p:spPr>
      </p:pic>
      <p:pic>
        <p:nvPicPr>
          <p:cNvPr id="18" name="4" descr="6">
            <a:extLst>
              <a:ext uri="{FF2B5EF4-FFF2-40B4-BE49-F238E27FC236}">
                <a16:creationId xmlns:a16="http://schemas.microsoft.com/office/drawing/2014/main" id="{AB0C3600-3915-47D7-A45A-EAADA71057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223" y="5132705"/>
            <a:ext cx="3137535" cy="1704340"/>
          </a:xfrm>
          <a:prstGeom prst="rect">
            <a:avLst/>
          </a:prstGeom>
        </p:spPr>
      </p:pic>
      <p:pic>
        <p:nvPicPr>
          <p:cNvPr id="20" name="25">
            <a:extLst>
              <a:ext uri="{FF2B5EF4-FFF2-40B4-BE49-F238E27FC236}">
                <a16:creationId xmlns:a16="http://schemas.microsoft.com/office/drawing/2014/main" id="{2A2504FA-8682-4DFC-AC31-D61D77B75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81" y="80317"/>
            <a:ext cx="1436235" cy="1436235"/>
          </a:xfrm>
          <a:prstGeom prst="rect">
            <a:avLst/>
          </a:prstGeom>
        </p:spPr>
      </p:pic>
      <p:pic>
        <p:nvPicPr>
          <p:cNvPr id="19" name="19">
            <a:extLst>
              <a:ext uri="{FF2B5EF4-FFF2-40B4-BE49-F238E27FC236}">
                <a16:creationId xmlns:a16="http://schemas.microsoft.com/office/drawing/2014/main" id="{0BAC6B5E-4BAF-460F-8420-260BF2ACA33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80" y="1992176"/>
            <a:ext cx="2638955" cy="3701701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E42E289-1CDC-7937-23CC-DAD56BEB4188}"/>
              </a:ext>
            </a:extLst>
          </p:cNvPr>
          <p:cNvSpPr/>
          <p:nvPr/>
        </p:nvSpPr>
        <p:spPr>
          <a:xfrm>
            <a:off x="955870" y="1843794"/>
            <a:ext cx="5411449" cy="3850087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87" b="-128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F9747551-6A72-403E-818E-D51F3DF39604}"/>
              </a:ext>
            </a:extLst>
          </p:cNvPr>
          <p:cNvSpPr/>
          <p:nvPr/>
        </p:nvSpPr>
        <p:spPr bwMode="auto">
          <a:xfrm>
            <a:off x="5509874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2">
            <a:extLst>
              <a:ext uri="{FF2B5EF4-FFF2-40B4-BE49-F238E27FC236}">
                <a16:creationId xmlns:a16="http://schemas.microsoft.com/office/drawing/2014/main" id="{11565AF2-0782-40B4-96A5-2DE589451630}"/>
              </a:ext>
            </a:extLst>
          </p:cNvPr>
          <p:cNvSpPr txBox="1"/>
          <p:nvPr/>
        </p:nvSpPr>
        <p:spPr>
          <a:xfrm>
            <a:off x="6096001" y="3933168"/>
            <a:ext cx="56827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>
                <a:ln w="0">
                  <a:noFill/>
                </a:ln>
                <a:solidFill>
                  <a:srgbClr val="ED5565"/>
                </a:solidFill>
                <a:cs typeface="+mn-ea"/>
                <a:sym typeface="+mn-lt"/>
              </a:rPr>
              <a:t>Những chuyển biến quan trọng về KT – XH Tây Âu từ thế kỉ XIII đến thế kỉ XVI</a:t>
            </a:r>
            <a:endParaRPr lang="zh-CN" altLang="en-US" sz="3400" dirty="0">
              <a:ln w="0">
                <a:noFill/>
              </a:ln>
              <a:solidFill>
                <a:srgbClr val="ED5565"/>
              </a:solidFill>
              <a:cs typeface="+mn-ea"/>
              <a:sym typeface="+mn-lt"/>
            </a:endParaRPr>
          </a:p>
        </p:txBody>
      </p:sp>
      <p:sp>
        <p:nvSpPr>
          <p:cNvPr id="6" name="4">
            <a:extLst>
              <a:ext uri="{FF2B5EF4-FFF2-40B4-BE49-F238E27FC236}">
                <a16:creationId xmlns:a16="http://schemas.microsoft.com/office/drawing/2014/main" id="{1272ED95-48AC-462E-8944-AD4DE919F142}"/>
              </a:ext>
            </a:extLst>
          </p:cNvPr>
          <p:cNvSpPr txBox="1"/>
          <p:nvPr/>
        </p:nvSpPr>
        <p:spPr>
          <a:xfrm>
            <a:off x="6678741" y="-437049"/>
            <a:ext cx="2138727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1</a:t>
            </a:r>
            <a:endParaRPr lang="zh-CN" altLang="en-US" sz="34400" i="1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pic>
        <p:nvPicPr>
          <p:cNvPr id="8" name="10">
            <a:extLst>
              <a:ext uri="{FF2B5EF4-FFF2-40B4-BE49-F238E27FC236}">
                <a16:creationId xmlns:a16="http://schemas.microsoft.com/office/drawing/2014/main" id="{4092080D-6D1C-40A3-BA46-B5A564C6B3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0030855" y="-437049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12">
            <a:extLst>
              <a:ext uri="{FF2B5EF4-FFF2-40B4-BE49-F238E27FC236}">
                <a16:creationId xmlns:a16="http://schemas.microsoft.com/office/drawing/2014/main" id="{62F2EB6A-416D-47CE-98E4-CBEAA8C59B7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8418833" y="2434753"/>
            <a:ext cx="1776059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14F162DF-DF3B-4F55-8AC1-C5B6D7A20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630659">
            <a:off x="230185" y="-299682"/>
            <a:ext cx="6445667" cy="91119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B5AC144-6C68-4FB5-A8F7-E3916E080284}"/>
              </a:ext>
            </a:extLst>
          </p:cNvPr>
          <p:cNvGrpSpPr/>
          <p:nvPr/>
        </p:nvGrpSpPr>
        <p:grpSpPr>
          <a:xfrm>
            <a:off x="-330564" y="6468838"/>
            <a:ext cx="24876379" cy="396420"/>
            <a:chOff x="-330564" y="6468838"/>
            <a:chExt cx="24876379" cy="396420"/>
          </a:xfrm>
        </p:grpSpPr>
        <p:pic>
          <p:nvPicPr>
            <p:cNvPr id="7" name="5">
              <a:extLst>
                <a:ext uri="{FF2B5EF4-FFF2-40B4-BE49-F238E27FC236}">
                  <a16:creationId xmlns:a16="http://schemas.microsoft.com/office/drawing/2014/main" id="{4F4B1946-E4A2-4B6D-B5B7-F3B6FA47C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5">
              <a:extLst>
                <a:ext uri="{FF2B5EF4-FFF2-40B4-BE49-F238E27FC236}">
                  <a16:creationId xmlns:a16="http://schemas.microsoft.com/office/drawing/2014/main" id="{E8D5A628-64E3-4026-A0AB-F497A13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648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3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4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36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42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5" grpId="0"/>
          <p:bldP spid="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B18E45-0B62-0359-E717-B095C0B31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59" y="320919"/>
            <a:ext cx="8288215" cy="6216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D5AAA6-2795-6AC7-7C6C-1A51E6FC1242}"/>
              </a:ext>
            </a:extLst>
          </p:cNvPr>
          <p:cNvSpPr txBox="1"/>
          <p:nvPr/>
        </p:nvSpPr>
        <p:spPr>
          <a:xfrm>
            <a:off x="2581951" y="2401027"/>
            <a:ext cx="6699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KIẾN THỨC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" y="138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01082" y="4155450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3467" y="4726913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071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">
            <a:extLst>
              <a:ext uri="{FF2B5EF4-FFF2-40B4-BE49-F238E27FC236}">
                <a16:creationId xmlns:a16="http://schemas.microsoft.com/office/drawing/2014/main" id="{FD3775A8-5397-4386-8666-201AC8577C25}"/>
              </a:ext>
            </a:extLst>
          </p:cNvPr>
          <p:cNvGrpSpPr/>
          <p:nvPr/>
        </p:nvGrpSpPr>
        <p:grpSpPr>
          <a:xfrm>
            <a:off x="1597708" y="312911"/>
            <a:ext cx="10394611" cy="1216010"/>
            <a:chOff x="2638268" y="2965026"/>
            <a:chExt cx="10394611" cy="1216010"/>
          </a:xfrm>
        </p:grpSpPr>
        <p:sp>
          <p:nvSpPr>
            <p:cNvPr id="3" name="1">
              <a:extLst>
                <a:ext uri="{FF2B5EF4-FFF2-40B4-BE49-F238E27FC236}">
                  <a16:creationId xmlns:a16="http://schemas.microsoft.com/office/drawing/2014/main" id="{A193146C-963A-47DB-A10A-B59AC19FF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268" y="2965026"/>
              <a:ext cx="1039461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en-US" altLang="zh-CN" sz="3200" b="1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1. Những chuyển biến quan trọng về kinh tế - xã hội Tây Âu từ thế kỉ XIII đến thế kỉ XVI</a:t>
              </a:r>
              <a:endParaRPr lang="zh-CN" altLang="en-US" sz="3200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7">
              <a:extLst>
                <a:ext uri="{FF2B5EF4-FFF2-40B4-BE49-F238E27FC236}">
                  <a16:creationId xmlns:a16="http://schemas.microsoft.com/office/drawing/2014/main" id="{99500302-9BCE-48FE-B6A6-5DC31D12C72D}"/>
                </a:ext>
              </a:extLst>
            </p:cNvPr>
            <p:cNvSpPr/>
            <p:nvPr/>
          </p:nvSpPr>
          <p:spPr>
            <a:xfrm>
              <a:off x="2638269" y="3073040"/>
              <a:ext cx="295290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8">
            <a:extLst>
              <a:ext uri="{FF2B5EF4-FFF2-40B4-BE49-F238E27FC236}">
                <a16:creationId xmlns:a16="http://schemas.microsoft.com/office/drawing/2014/main" id="{92FEB161-B1F8-4CB1-ABA2-FC123EB50544}"/>
              </a:ext>
            </a:extLst>
          </p:cNvPr>
          <p:cNvGrpSpPr/>
          <p:nvPr/>
        </p:nvGrpSpPr>
        <p:grpSpPr>
          <a:xfrm>
            <a:off x="525933" y="42"/>
            <a:ext cx="910171" cy="1109471"/>
            <a:chOff x="6219365" y="418888"/>
            <a:chExt cx="910170" cy="1109471"/>
          </a:xfrm>
        </p:grpSpPr>
        <p:sp>
          <p:nvSpPr>
            <p:cNvPr id="6" name="9">
              <a:extLst>
                <a:ext uri="{FF2B5EF4-FFF2-40B4-BE49-F238E27FC236}">
                  <a16:creationId xmlns:a16="http://schemas.microsoft.com/office/drawing/2014/main" id="{45973511-69C0-4747-A38C-80691AE26D0D}"/>
                </a:ext>
              </a:extLst>
            </p:cNvPr>
            <p:cNvSpPr/>
            <p:nvPr/>
          </p:nvSpPr>
          <p:spPr>
            <a:xfrm>
              <a:off x="6219365" y="600685"/>
              <a:ext cx="910170" cy="910170"/>
            </a:xfrm>
            <a:prstGeom prst="ellipse">
              <a:avLst/>
            </a:prstGeom>
            <a:solidFill>
              <a:srgbClr val="97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7" name="10">
              <a:extLst>
                <a:ext uri="{FF2B5EF4-FFF2-40B4-BE49-F238E27FC236}">
                  <a16:creationId xmlns:a16="http://schemas.microsoft.com/office/drawing/2014/main" id="{74E1FAA4-D255-46CB-A7F3-F5360EC9D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312" b="67495"/>
            <a:stretch>
              <a:fillRect/>
            </a:stretch>
          </p:blipFill>
          <p:spPr>
            <a:xfrm>
              <a:off x="6473953" y="418888"/>
              <a:ext cx="562601" cy="1109471"/>
            </a:xfrm>
            <a:prstGeom prst="rect">
              <a:avLst/>
            </a:prstGeom>
          </p:spPr>
        </p:pic>
      </p:grpSp>
      <p:sp>
        <p:nvSpPr>
          <p:cNvPr id="8" name="11">
            <a:extLst>
              <a:ext uri="{FF2B5EF4-FFF2-40B4-BE49-F238E27FC236}">
                <a16:creationId xmlns:a16="http://schemas.microsoft.com/office/drawing/2014/main" id="{1E545312-1BC4-4919-9D6B-C2B8BDD54F8D}"/>
              </a:ext>
            </a:extLst>
          </p:cNvPr>
          <p:cNvSpPr/>
          <p:nvPr/>
        </p:nvSpPr>
        <p:spPr>
          <a:xfrm>
            <a:off x="2266710" y="1840330"/>
            <a:ext cx="6134399" cy="2380891"/>
          </a:xfrm>
          <a:prstGeom prst="wedgeRoundRectCallout">
            <a:avLst>
              <a:gd name="adj1" fmla="val -28601"/>
              <a:gd name="adj2" fmla="val 71696"/>
              <a:gd name="adj3" fmla="val 16667"/>
            </a:avLst>
          </a:prstGeom>
          <a:noFill/>
          <a:ln w="28575">
            <a:solidFill>
              <a:srgbClr val="4BB1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15">
            <a:extLst>
              <a:ext uri="{FF2B5EF4-FFF2-40B4-BE49-F238E27FC236}">
                <a16:creationId xmlns:a16="http://schemas.microsoft.com/office/drawing/2014/main" id="{3B3585DD-8773-47A6-ABE7-72A59EB8D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35" y="1532885"/>
            <a:ext cx="2507644" cy="4585883"/>
          </a:xfrm>
          <a:prstGeom prst="rect">
            <a:avLst/>
          </a:prstGeom>
        </p:spPr>
      </p:pic>
      <p:sp>
        <p:nvSpPr>
          <p:cNvPr id="11" name="24">
            <a:extLst>
              <a:ext uri="{FF2B5EF4-FFF2-40B4-BE49-F238E27FC236}">
                <a16:creationId xmlns:a16="http://schemas.microsoft.com/office/drawing/2014/main" id="{0F4D51C2-2071-4316-BB13-D310433CEC67}"/>
              </a:ext>
            </a:extLst>
          </p:cNvPr>
          <p:cNvSpPr txBox="1"/>
          <p:nvPr/>
        </p:nvSpPr>
        <p:spPr>
          <a:xfrm>
            <a:off x="2704565" y="1897185"/>
            <a:ext cx="5511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000">
                <a:ln w="0">
                  <a:noFill/>
                </a:ln>
                <a:solidFill>
                  <a:srgbClr val="03B2E1"/>
                </a:solidFill>
                <a:cs typeface="+mn-ea"/>
                <a:sym typeface="+mn-lt"/>
              </a:rPr>
              <a:t>Hãy chỉ ra những biến đổi quan trọng nhất về kinh tế - xã hội Tây Âu từ thế kỉ XIII đến thế kỉ XVI</a:t>
            </a:r>
            <a:endParaRPr lang="zh-CN" altLang="en-US" sz="3000" dirty="0">
              <a:ln w="0">
                <a:noFill/>
              </a:ln>
              <a:solidFill>
                <a:srgbClr val="03B2E1"/>
              </a:solidFill>
              <a:cs typeface="+mn-ea"/>
              <a:sym typeface="+mn-lt"/>
            </a:endParaRPr>
          </a:p>
        </p:txBody>
      </p:sp>
      <p:sp>
        <p:nvSpPr>
          <p:cNvPr id="15" name="21">
            <a:extLst>
              <a:ext uri="{FF2B5EF4-FFF2-40B4-BE49-F238E27FC236}">
                <a16:creationId xmlns:a16="http://schemas.microsoft.com/office/drawing/2014/main" id="{A10FF123-88D0-43B1-83FA-B196D51F7225}"/>
              </a:ext>
            </a:extLst>
          </p:cNvPr>
          <p:cNvSpPr/>
          <p:nvPr/>
        </p:nvSpPr>
        <p:spPr>
          <a:xfrm>
            <a:off x="2202561" y="4784037"/>
            <a:ext cx="1743203" cy="1693948"/>
          </a:xfrm>
          <a:prstGeom prst="flowChartConnector">
            <a:avLst/>
          </a:prstGeom>
          <a:solidFill>
            <a:srgbClr val="6BC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n w="0">
                  <a:noFill/>
                </a:ln>
                <a:solidFill>
                  <a:srgbClr val="FA0B41"/>
                </a:solidFill>
                <a:cs typeface="+mn-ea"/>
                <a:sym typeface="+mn-lt"/>
              </a:rPr>
              <a:t>Câu hỏi</a:t>
            </a:r>
            <a:endParaRPr lang="zh-CN" altLang="en-US" sz="2800" dirty="0">
              <a:ln w="0">
                <a:noFill/>
              </a:ln>
              <a:solidFill>
                <a:srgbClr val="FA0B41"/>
              </a:solidFill>
              <a:cs typeface="+mn-ea"/>
              <a:sym typeface="+mn-lt"/>
            </a:endParaRPr>
          </a:p>
        </p:txBody>
      </p:sp>
      <p:pic>
        <p:nvPicPr>
          <p:cNvPr id="17" name="2" descr="6">
            <a:extLst>
              <a:ext uri="{FF2B5EF4-FFF2-40B4-BE49-F238E27FC236}">
                <a16:creationId xmlns:a16="http://schemas.microsoft.com/office/drawing/2014/main" id="{FE7A8FC5-F93B-412F-AFA0-20AEDB7043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05" y="4604385"/>
            <a:ext cx="1602105" cy="2278380"/>
          </a:xfrm>
          <a:prstGeom prst="rect">
            <a:avLst/>
          </a:prstGeom>
        </p:spPr>
      </p:pic>
      <p:pic>
        <p:nvPicPr>
          <p:cNvPr id="18" name="4" descr="6">
            <a:extLst>
              <a:ext uri="{FF2B5EF4-FFF2-40B4-BE49-F238E27FC236}">
                <a16:creationId xmlns:a16="http://schemas.microsoft.com/office/drawing/2014/main" id="{0DB246B7-1832-4631-8525-1FB5E3D5D9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223" y="5132705"/>
            <a:ext cx="3137535" cy="170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7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">
            <a:extLst>
              <a:ext uri="{FF2B5EF4-FFF2-40B4-BE49-F238E27FC236}">
                <a16:creationId xmlns:a16="http://schemas.microsoft.com/office/drawing/2014/main" id="{FD3775A8-5397-4386-8666-201AC8577C25}"/>
              </a:ext>
            </a:extLst>
          </p:cNvPr>
          <p:cNvGrpSpPr/>
          <p:nvPr/>
        </p:nvGrpSpPr>
        <p:grpSpPr>
          <a:xfrm>
            <a:off x="1597708" y="312911"/>
            <a:ext cx="10394611" cy="1216010"/>
            <a:chOff x="2638268" y="2965026"/>
            <a:chExt cx="10394611" cy="1216010"/>
          </a:xfrm>
        </p:grpSpPr>
        <p:sp>
          <p:nvSpPr>
            <p:cNvPr id="3" name="1">
              <a:extLst>
                <a:ext uri="{FF2B5EF4-FFF2-40B4-BE49-F238E27FC236}">
                  <a16:creationId xmlns:a16="http://schemas.microsoft.com/office/drawing/2014/main" id="{A193146C-963A-47DB-A10A-B59AC19FF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268" y="2965026"/>
              <a:ext cx="1039461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en-US" altLang="zh-CN" sz="3200" b="1">
                  <a:solidFill>
                    <a:srgbClr val="ED5565"/>
                  </a:solidFill>
                  <a:latin typeface="A3.BoosterNextFYBlackRegular-San"/>
                  <a:ea typeface="+mn-ea"/>
                  <a:cs typeface="+mn-ea"/>
                  <a:sym typeface="+mn-lt"/>
                </a:rPr>
                <a:t>1. Những chuyển biến quan trọng về kinh tế - xã hội Tây Âu từ thế kỉ XIII đến thế kỉ XVI</a:t>
              </a:r>
              <a:endParaRPr lang="zh-CN" altLang="en-US" sz="3200" b="1" dirty="0">
                <a:solidFill>
                  <a:srgbClr val="ED5565"/>
                </a:solidFill>
                <a:latin typeface="A3.BoosterNextFYBlackRegular-San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7">
              <a:extLst>
                <a:ext uri="{FF2B5EF4-FFF2-40B4-BE49-F238E27FC236}">
                  <a16:creationId xmlns:a16="http://schemas.microsoft.com/office/drawing/2014/main" id="{99500302-9BCE-48FE-B6A6-5DC31D12C72D}"/>
                </a:ext>
              </a:extLst>
            </p:cNvPr>
            <p:cNvSpPr/>
            <p:nvPr/>
          </p:nvSpPr>
          <p:spPr>
            <a:xfrm>
              <a:off x="2638269" y="3073040"/>
              <a:ext cx="295290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8">
            <a:extLst>
              <a:ext uri="{FF2B5EF4-FFF2-40B4-BE49-F238E27FC236}">
                <a16:creationId xmlns:a16="http://schemas.microsoft.com/office/drawing/2014/main" id="{92FEB161-B1F8-4CB1-ABA2-FC123EB50544}"/>
              </a:ext>
            </a:extLst>
          </p:cNvPr>
          <p:cNvGrpSpPr/>
          <p:nvPr/>
        </p:nvGrpSpPr>
        <p:grpSpPr>
          <a:xfrm>
            <a:off x="525933" y="42"/>
            <a:ext cx="910171" cy="1109471"/>
            <a:chOff x="6219365" y="418888"/>
            <a:chExt cx="910170" cy="1109471"/>
          </a:xfrm>
        </p:grpSpPr>
        <p:sp>
          <p:nvSpPr>
            <p:cNvPr id="6" name="9">
              <a:extLst>
                <a:ext uri="{FF2B5EF4-FFF2-40B4-BE49-F238E27FC236}">
                  <a16:creationId xmlns:a16="http://schemas.microsoft.com/office/drawing/2014/main" id="{45973511-69C0-4747-A38C-80691AE26D0D}"/>
                </a:ext>
              </a:extLst>
            </p:cNvPr>
            <p:cNvSpPr/>
            <p:nvPr/>
          </p:nvSpPr>
          <p:spPr>
            <a:xfrm>
              <a:off x="6219365" y="600685"/>
              <a:ext cx="910170" cy="910170"/>
            </a:xfrm>
            <a:prstGeom prst="ellipse">
              <a:avLst/>
            </a:prstGeom>
            <a:solidFill>
              <a:srgbClr val="97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7" name="10">
              <a:extLst>
                <a:ext uri="{FF2B5EF4-FFF2-40B4-BE49-F238E27FC236}">
                  <a16:creationId xmlns:a16="http://schemas.microsoft.com/office/drawing/2014/main" id="{74E1FAA4-D255-46CB-A7F3-F5360EC9D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312" b="67495"/>
            <a:stretch>
              <a:fillRect/>
            </a:stretch>
          </p:blipFill>
          <p:spPr>
            <a:xfrm>
              <a:off x="6473953" y="418888"/>
              <a:ext cx="562601" cy="1109471"/>
            </a:xfrm>
            <a:prstGeom prst="rect">
              <a:avLst/>
            </a:prstGeom>
          </p:spPr>
        </p:pic>
      </p:grpSp>
      <p:sp>
        <p:nvSpPr>
          <p:cNvPr id="8" name="11">
            <a:extLst>
              <a:ext uri="{FF2B5EF4-FFF2-40B4-BE49-F238E27FC236}">
                <a16:creationId xmlns:a16="http://schemas.microsoft.com/office/drawing/2014/main" id="{1E545312-1BC4-4919-9D6B-C2B8BDD54F8D}"/>
              </a:ext>
            </a:extLst>
          </p:cNvPr>
          <p:cNvSpPr/>
          <p:nvPr/>
        </p:nvSpPr>
        <p:spPr>
          <a:xfrm>
            <a:off x="823028" y="1588957"/>
            <a:ext cx="8398273" cy="3098995"/>
          </a:xfrm>
          <a:prstGeom prst="wedgeRoundRectCallout">
            <a:avLst>
              <a:gd name="adj1" fmla="val -20518"/>
              <a:gd name="adj2" fmla="val 50600"/>
              <a:gd name="adj3" fmla="val 16667"/>
            </a:avLst>
          </a:prstGeom>
          <a:noFill/>
          <a:ln w="28575">
            <a:solidFill>
              <a:srgbClr val="4BB1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22">
            <a:extLst>
              <a:ext uri="{FF2B5EF4-FFF2-40B4-BE49-F238E27FC236}">
                <a16:creationId xmlns:a16="http://schemas.microsoft.com/office/drawing/2014/main" id="{18787044-0813-4F82-88CA-EB5BDD8EF043}"/>
              </a:ext>
            </a:extLst>
          </p:cNvPr>
          <p:cNvSpPr/>
          <p:nvPr/>
        </p:nvSpPr>
        <p:spPr>
          <a:xfrm rot="10800000">
            <a:off x="981042" y="4843322"/>
            <a:ext cx="8897081" cy="1571820"/>
          </a:xfrm>
          <a:prstGeom prst="wedgeRoundRectCallout">
            <a:avLst>
              <a:gd name="adj1" fmla="val -20833"/>
              <a:gd name="adj2" fmla="val 51494"/>
              <a:gd name="adj3" fmla="val 16667"/>
            </a:avLst>
          </a:prstGeom>
          <a:noFill/>
          <a:ln w="28575">
            <a:solidFill>
              <a:srgbClr val="FED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0" name="15">
            <a:extLst>
              <a:ext uri="{FF2B5EF4-FFF2-40B4-BE49-F238E27FC236}">
                <a16:creationId xmlns:a16="http://schemas.microsoft.com/office/drawing/2014/main" id="{3B3585DD-8773-47A6-ABE7-72A59EB8D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143" y="2242075"/>
            <a:ext cx="2507644" cy="4585883"/>
          </a:xfrm>
          <a:prstGeom prst="rect">
            <a:avLst/>
          </a:prstGeom>
        </p:spPr>
      </p:pic>
      <p:sp>
        <p:nvSpPr>
          <p:cNvPr id="11" name="24">
            <a:extLst>
              <a:ext uri="{FF2B5EF4-FFF2-40B4-BE49-F238E27FC236}">
                <a16:creationId xmlns:a16="http://schemas.microsoft.com/office/drawing/2014/main" id="{0F4D51C2-2071-4316-BB13-D310433CEC67}"/>
              </a:ext>
            </a:extLst>
          </p:cNvPr>
          <p:cNvSpPr txBox="1"/>
          <p:nvPr/>
        </p:nvSpPr>
        <p:spPr>
          <a:xfrm>
            <a:off x="1167159" y="1765022"/>
            <a:ext cx="788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sz="2800" i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x-none" sz="2800" b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Từ thế kỷ </a:t>
            </a: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XIII,</a:t>
            </a:r>
            <a:r>
              <a:rPr lang="x-none" sz="2800" b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tình hình</a:t>
            </a:r>
            <a:r>
              <a:rPr lang="x-none" sz="2800" b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kinh tế </a:t>
            </a: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- xã hội </a:t>
            </a:r>
            <a:r>
              <a:rPr lang="x-none" sz="2800" b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của Tây Âu</a:t>
            </a: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có nhiều biến đổi:</a:t>
            </a:r>
            <a:endParaRPr lang="en-US" sz="2800" b="1">
              <a:solidFill>
                <a:schemeClr val="tx2">
                  <a:lumMod val="50000"/>
                </a:schemeClr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13" name="29">
            <a:extLst>
              <a:ext uri="{FF2B5EF4-FFF2-40B4-BE49-F238E27FC236}">
                <a16:creationId xmlns:a16="http://schemas.microsoft.com/office/drawing/2014/main" id="{69C5F446-A594-4444-87D4-597C2910BF15}"/>
              </a:ext>
            </a:extLst>
          </p:cNvPr>
          <p:cNvSpPr txBox="1"/>
          <p:nvPr/>
        </p:nvSpPr>
        <p:spPr>
          <a:xfrm>
            <a:off x="1133521" y="2781841"/>
            <a:ext cx="7777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>
                <a:ln w="0">
                  <a:noFill/>
                </a:ln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+ </a:t>
            </a:r>
            <a:r>
              <a:rPr lang="en-US" altLang="zh-CN" sz="2600" b="1">
                <a:ln w="0">
                  <a:noFill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Mầm móng </a:t>
            </a: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quan hệ sản xuất tư bản chủ nghĩa xuất hiện</a:t>
            </a:r>
            <a:r>
              <a:rPr lang="x-none" sz="28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en-US" sz="2800" b="1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A38EEE85-D629-49E6-9500-930704770C2C}"/>
              </a:ext>
            </a:extLst>
          </p:cNvPr>
          <p:cNvSpPr txBox="1"/>
          <p:nvPr/>
        </p:nvSpPr>
        <p:spPr>
          <a:xfrm>
            <a:off x="1167159" y="5030168"/>
            <a:ext cx="8852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>
                <a:ln w="0">
                  <a:noFill/>
                </a:ln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=&gt;</a:t>
            </a:r>
            <a:r>
              <a:rPr lang="vi-VN" altLang="zh-CN" sz="2600">
                <a:ln w="0">
                  <a:noFill/>
                </a:ln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 </a:t>
            </a:r>
            <a:r>
              <a:rPr lang="x-none"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Dưới sự bảo trợ của giai cấp tư sản quý tộc mới một phong trào văn hóa mới đã ra đời gọi là phong trào Văn hóa Phục hưng</a:t>
            </a:r>
            <a:r>
              <a:rPr lang="en-US"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mở đường cho CNTB phát triển</a:t>
            </a:r>
            <a:endParaRPr lang="en-US" sz="2800" b="1">
              <a:solidFill>
                <a:srgbClr val="C00000"/>
              </a:solidFill>
              <a:effectLst/>
              <a:latin typeface="VNI-Times"/>
              <a:ea typeface="Times New Roman"/>
              <a:cs typeface="Times New Roman"/>
            </a:endParaRPr>
          </a:p>
        </p:txBody>
      </p:sp>
      <p:pic>
        <p:nvPicPr>
          <p:cNvPr id="17" name="2" descr="6">
            <a:extLst>
              <a:ext uri="{FF2B5EF4-FFF2-40B4-BE49-F238E27FC236}">
                <a16:creationId xmlns:a16="http://schemas.microsoft.com/office/drawing/2014/main" id="{FE7A8FC5-F93B-412F-AFA0-20AEDB7043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54555" y="5241742"/>
            <a:ext cx="1091900" cy="1552809"/>
          </a:xfrm>
          <a:prstGeom prst="rect">
            <a:avLst/>
          </a:prstGeom>
        </p:spPr>
      </p:pic>
      <p:pic>
        <p:nvPicPr>
          <p:cNvPr id="18" name="4" descr="6">
            <a:extLst>
              <a:ext uri="{FF2B5EF4-FFF2-40B4-BE49-F238E27FC236}">
                <a16:creationId xmlns:a16="http://schemas.microsoft.com/office/drawing/2014/main" id="{0DB246B7-1832-4631-8525-1FB5E3D5D9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223" y="5132705"/>
            <a:ext cx="3137535" cy="1704340"/>
          </a:xfrm>
          <a:prstGeom prst="rect">
            <a:avLst/>
          </a:prstGeom>
        </p:spPr>
      </p:pic>
      <p:sp>
        <p:nvSpPr>
          <p:cNvPr id="20" name="31">
            <a:extLst>
              <a:ext uri="{FF2B5EF4-FFF2-40B4-BE49-F238E27FC236}">
                <a16:creationId xmlns:a16="http://schemas.microsoft.com/office/drawing/2014/main" id="{C96DB89C-7957-403F-A03D-B80DF3628B7B}"/>
              </a:ext>
            </a:extLst>
          </p:cNvPr>
          <p:cNvSpPr/>
          <p:nvPr/>
        </p:nvSpPr>
        <p:spPr>
          <a:xfrm>
            <a:off x="10217404" y="818884"/>
            <a:ext cx="1849157" cy="1861489"/>
          </a:xfrm>
          <a:prstGeom prst="ellipse">
            <a:avLst/>
          </a:prstGeom>
          <a:solidFill>
            <a:srgbClr val="FDA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n w="0">
                  <a:noFill/>
                </a:ln>
                <a:solidFill>
                  <a:srgbClr val="FA0B41"/>
                </a:solidFill>
                <a:cs typeface="+mn-ea"/>
                <a:sym typeface="+mn-lt"/>
              </a:rPr>
              <a:t>Nội dung ghi bài</a:t>
            </a:r>
            <a:endParaRPr lang="zh-CN" altLang="en-US" sz="2000" dirty="0">
              <a:ln w="0">
                <a:noFill/>
              </a:ln>
              <a:solidFill>
                <a:srgbClr val="FA0B41"/>
              </a:solidFill>
              <a:cs typeface="+mn-ea"/>
              <a:sym typeface="+mn-lt"/>
            </a:endParaRPr>
          </a:p>
        </p:txBody>
      </p:sp>
      <p:sp>
        <p:nvSpPr>
          <p:cNvPr id="19" name="29">
            <a:extLst>
              <a:ext uri="{FF2B5EF4-FFF2-40B4-BE49-F238E27FC236}">
                <a16:creationId xmlns:a16="http://schemas.microsoft.com/office/drawing/2014/main" id="{69C5F446-A594-4444-87D4-597C2910BF15}"/>
              </a:ext>
            </a:extLst>
          </p:cNvPr>
          <p:cNvSpPr txBox="1"/>
          <p:nvPr/>
        </p:nvSpPr>
        <p:spPr>
          <a:xfrm>
            <a:off x="1133521" y="3734385"/>
            <a:ext cx="7777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>
                <a:ln w="0">
                  <a:noFill/>
                </a:ln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+ </a:t>
            </a:r>
            <a:r>
              <a:rPr lang="x-none" sz="2800" b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Giai cấp tư sản ra đời </a:t>
            </a: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c</a:t>
            </a:r>
            <a:r>
              <a:rPr lang="x-none" sz="2800" b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ó thế lực về kinh tế song lại chưa có địa vị xã hội tương xứng. </a:t>
            </a:r>
            <a:endParaRPr lang="en-US" sz="2800" b="1">
              <a:solidFill>
                <a:schemeClr val="tx2">
                  <a:lumMod val="50000"/>
                </a:schemeClr>
              </a:solidFill>
              <a:latin typeface="VNI-Time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981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">
            <a:extLst>
              <a:ext uri="{FF2B5EF4-FFF2-40B4-BE49-F238E27FC236}">
                <a16:creationId xmlns:a16="http://schemas.microsoft.com/office/drawing/2014/main" id="{FD3775A8-5397-4386-8666-201AC8577C25}"/>
              </a:ext>
            </a:extLst>
          </p:cNvPr>
          <p:cNvGrpSpPr/>
          <p:nvPr/>
        </p:nvGrpSpPr>
        <p:grpSpPr>
          <a:xfrm>
            <a:off x="1597708" y="312911"/>
            <a:ext cx="10394611" cy="1216010"/>
            <a:chOff x="2638268" y="2965026"/>
            <a:chExt cx="10394611" cy="1216010"/>
          </a:xfrm>
        </p:grpSpPr>
        <p:sp>
          <p:nvSpPr>
            <p:cNvPr id="3" name="1">
              <a:extLst>
                <a:ext uri="{FF2B5EF4-FFF2-40B4-BE49-F238E27FC236}">
                  <a16:creationId xmlns:a16="http://schemas.microsoft.com/office/drawing/2014/main" id="{A193146C-963A-47DB-A10A-B59AC19FF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268" y="2965026"/>
              <a:ext cx="1039461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en-US" altLang="zh-CN" sz="3200" b="1">
                  <a:solidFill>
                    <a:srgbClr val="ED5565"/>
                  </a:solidFill>
                  <a:latin typeface="A3.BoosterNextFYBlackRegular-San"/>
                  <a:ea typeface="+mn-ea"/>
                  <a:cs typeface="+mn-ea"/>
                  <a:sym typeface="+mn-lt"/>
                </a:rPr>
                <a:t>1. Những chuyển biến quan trọng về kinh tế - xã hội Tây Âu từ thế kỉ XIII đến thế kỉ XVI</a:t>
              </a:r>
              <a:endParaRPr lang="zh-CN" altLang="en-US" sz="3200" b="1" dirty="0">
                <a:solidFill>
                  <a:srgbClr val="ED5565"/>
                </a:solidFill>
                <a:latin typeface="A3.BoosterNextFYBlackRegular-San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7">
              <a:extLst>
                <a:ext uri="{FF2B5EF4-FFF2-40B4-BE49-F238E27FC236}">
                  <a16:creationId xmlns:a16="http://schemas.microsoft.com/office/drawing/2014/main" id="{99500302-9BCE-48FE-B6A6-5DC31D12C72D}"/>
                </a:ext>
              </a:extLst>
            </p:cNvPr>
            <p:cNvSpPr/>
            <p:nvPr/>
          </p:nvSpPr>
          <p:spPr>
            <a:xfrm>
              <a:off x="2638269" y="3073040"/>
              <a:ext cx="295290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8">
            <a:extLst>
              <a:ext uri="{FF2B5EF4-FFF2-40B4-BE49-F238E27FC236}">
                <a16:creationId xmlns:a16="http://schemas.microsoft.com/office/drawing/2014/main" id="{92FEB161-B1F8-4CB1-ABA2-FC123EB50544}"/>
              </a:ext>
            </a:extLst>
          </p:cNvPr>
          <p:cNvGrpSpPr/>
          <p:nvPr/>
        </p:nvGrpSpPr>
        <p:grpSpPr>
          <a:xfrm>
            <a:off x="525933" y="42"/>
            <a:ext cx="910171" cy="1109471"/>
            <a:chOff x="6219365" y="418888"/>
            <a:chExt cx="910170" cy="1109471"/>
          </a:xfrm>
        </p:grpSpPr>
        <p:sp>
          <p:nvSpPr>
            <p:cNvPr id="6" name="9">
              <a:extLst>
                <a:ext uri="{FF2B5EF4-FFF2-40B4-BE49-F238E27FC236}">
                  <a16:creationId xmlns:a16="http://schemas.microsoft.com/office/drawing/2014/main" id="{45973511-69C0-4747-A38C-80691AE26D0D}"/>
                </a:ext>
              </a:extLst>
            </p:cNvPr>
            <p:cNvSpPr/>
            <p:nvPr/>
          </p:nvSpPr>
          <p:spPr>
            <a:xfrm>
              <a:off x="6219365" y="600685"/>
              <a:ext cx="910170" cy="910170"/>
            </a:xfrm>
            <a:prstGeom prst="ellipse">
              <a:avLst/>
            </a:prstGeom>
            <a:solidFill>
              <a:srgbClr val="97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7" name="10">
              <a:extLst>
                <a:ext uri="{FF2B5EF4-FFF2-40B4-BE49-F238E27FC236}">
                  <a16:creationId xmlns:a16="http://schemas.microsoft.com/office/drawing/2014/main" id="{74E1FAA4-D255-46CB-A7F3-F5360EC9D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312" b="67495"/>
            <a:stretch>
              <a:fillRect/>
            </a:stretch>
          </p:blipFill>
          <p:spPr>
            <a:xfrm>
              <a:off x="6473953" y="418888"/>
              <a:ext cx="562601" cy="1109471"/>
            </a:xfrm>
            <a:prstGeom prst="rect">
              <a:avLst/>
            </a:prstGeom>
          </p:spPr>
        </p:pic>
      </p:grpSp>
      <p:sp>
        <p:nvSpPr>
          <p:cNvPr id="8" name="11">
            <a:extLst>
              <a:ext uri="{FF2B5EF4-FFF2-40B4-BE49-F238E27FC236}">
                <a16:creationId xmlns:a16="http://schemas.microsoft.com/office/drawing/2014/main" id="{1E545312-1BC4-4919-9D6B-C2B8BDD54F8D}"/>
              </a:ext>
            </a:extLst>
          </p:cNvPr>
          <p:cNvSpPr/>
          <p:nvPr/>
        </p:nvSpPr>
        <p:spPr>
          <a:xfrm>
            <a:off x="2266710" y="1840330"/>
            <a:ext cx="6134399" cy="2380891"/>
          </a:xfrm>
          <a:prstGeom prst="wedgeRoundRectCallout">
            <a:avLst>
              <a:gd name="adj1" fmla="val -28601"/>
              <a:gd name="adj2" fmla="val 71696"/>
              <a:gd name="adj3" fmla="val 16667"/>
            </a:avLst>
          </a:prstGeom>
          <a:noFill/>
          <a:ln w="28575">
            <a:solidFill>
              <a:srgbClr val="4BB1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0" name="15">
            <a:extLst>
              <a:ext uri="{FF2B5EF4-FFF2-40B4-BE49-F238E27FC236}">
                <a16:creationId xmlns:a16="http://schemas.microsoft.com/office/drawing/2014/main" id="{3B3585DD-8773-47A6-ABE7-72A59EB8D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35" y="1532885"/>
            <a:ext cx="2507644" cy="4585883"/>
          </a:xfrm>
          <a:prstGeom prst="rect">
            <a:avLst/>
          </a:prstGeom>
        </p:spPr>
      </p:pic>
      <p:sp>
        <p:nvSpPr>
          <p:cNvPr id="11" name="24">
            <a:extLst>
              <a:ext uri="{FF2B5EF4-FFF2-40B4-BE49-F238E27FC236}">
                <a16:creationId xmlns:a16="http://schemas.microsoft.com/office/drawing/2014/main" id="{0F4D51C2-2071-4316-BB13-D310433CEC67}"/>
              </a:ext>
            </a:extLst>
          </p:cNvPr>
          <p:cNvSpPr txBox="1"/>
          <p:nvPr/>
        </p:nvSpPr>
        <p:spPr>
          <a:xfrm>
            <a:off x="2704565" y="1897185"/>
            <a:ext cx="5511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000">
                <a:ln w="0">
                  <a:noFill/>
                </a:ln>
                <a:solidFill>
                  <a:srgbClr val="FF0000"/>
                </a:solidFill>
                <a:cs typeface="+mn-ea"/>
                <a:sym typeface="+mn-lt"/>
              </a:rPr>
              <a:t>Phong trào Văn hóa Phục hưng bắt đầu vào thời gian nào? Ở đâu?</a:t>
            </a:r>
            <a:endParaRPr lang="zh-CN" altLang="en-US" sz="3000" dirty="0">
              <a:ln w="0">
                <a:noFill/>
              </a:ln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5" name="21">
            <a:extLst>
              <a:ext uri="{FF2B5EF4-FFF2-40B4-BE49-F238E27FC236}">
                <a16:creationId xmlns:a16="http://schemas.microsoft.com/office/drawing/2014/main" id="{A10FF123-88D0-43B1-83FA-B196D51F7225}"/>
              </a:ext>
            </a:extLst>
          </p:cNvPr>
          <p:cNvSpPr/>
          <p:nvPr/>
        </p:nvSpPr>
        <p:spPr>
          <a:xfrm>
            <a:off x="2202561" y="4784037"/>
            <a:ext cx="1743203" cy="1693948"/>
          </a:xfrm>
          <a:prstGeom prst="flowChartConnector">
            <a:avLst/>
          </a:prstGeom>
          <a:solidFill>
            <a:srgbClr val="6BC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n w="0">
                  <a:noFill/>
                </a:ln>
                <a:solidFill>
                  <a:srgbClr val="FA0B41"/>
                </a:solidFill>
                <a:cs typeface="+mn-ea"/>
                <a:sym typeface="+mn-lt"/>
              </a:rPr>
              <a:t>Câu hỏi</a:t>
            </a:r>
            <a:endParaRPr lang="zh-CN" altLang="en-US" sz="2800" dirty="0">
              <a:ln w="0">
                <a:noFill/>
              </a:ln>
              <a:solidFill>
                <a:srgbClr val="FA0B41"/>
              </a:solidFill>
              <a:cs typeface="+mn-ea"/>
              <a:sym typeface="+mn-lt"/>
            </a:endParaRPr>
          </a:p>
        </p:txBody>
      </p:sp>
      <p:pic>
        <p:nvPicPr>
          <p:cNvPr id="17" name="2" descr="6">
            <a:extLst>
              <a:ext uri="{FF2B5EF4-FFF2-40B4-BE49-F238E27FC236}">
                <a16:creationId xmlns:a16="http://schemas.microsoft.com/office/drawing/2014/main" id="{FE7A8FC5-F93B-412F-AFA0-20AEDB7043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05" y="4604385"/>
            <a:ext cx="1602105" cy="2278380"/>
          </a:xfrm>
          <a:prstGeom prst="rect">
            <a:avLst/>
          </a:prstGeom>
        </p:spPr>
      </p:pic>
      <p:pic>
        <p:nvPicPr>
          <p:cNvPr id="18" name="4" descr="6">
            <a:extLst>
              <a:ext uri="{FF2B5EF4-FFF2-40B4-BE49-F238E27FC236}">
                <a16:creationId xmlns:a16="http://schemas.microsoft.com/office/drawing/2014/main" id="{0DB246B7-1832-4631-8525-1FB5E3D5D9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223" y="5132705"/>
            <a:ext cx="3137535" cy="170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4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">
            <a:extLst>
              <a:ext uri="{FF2B5EF4-FFF2-40B4-BE49-F238E27FC236}">
                <a16:creationId xmlns:a16="http://schemas.microsoft.com/office/drawing/2014/main" id="{FD3775A8-5397-4386-8666-201AC8577C25}"/>
              </a:ext>
            </a:extLst>
          </p:cNvPr>
          <p:cNvGrpSpPr/>
          <p:nvPr/>
        </p:nvGrpSpPr>
        <p:grpSpPr>
          <a:xfrm>
            <a:off x="1597708" y="312911"/>
            <a:ext cx="10394611" cy="1216010"/>
            <a:chOff x="2638268" y="2965026"/>
            <a:chExt cx="10394611" cy="1216010"/>
          </a:xfrm>
        </p:grpSpPr>
        <p:sp>
          <p:nvSpPr>
            <p:cNvPr id="3" name="1">
              <a:extLst>
                <a:ext uri="{FF2B5EF4-FFF2-40B4-BE49-F238E27FC236}">
                  <a16:creationId xmlns:a16="http://schemas.microsoft.com/office/drawing/2014/main" id="{A193146C-963A-47DB-A10A-B59AC19FF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268" y="2965026"/>
              <a:ext cx="1039461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en-US" altLang="zh-CN" sz="3200" b="1">
                  <a:solidFill>
                    <a:srgbClr val="ED5565"/>
                  </a:solidFill>
                  <a:latin typeface="A3.BoosterNextFYBlackRegular-San"/>
                  <a:ea typeface="+mn-ea"/>
                  <a:cs typeface="+mn-ea"/>
                  <a:sym typeface="+mn-lt"/>
                </a:rPr>
                <a:t>1. Những chuyển biến quan trọng về kinh tế - xã hội Tây Âu từ thế kỉ XIII đến thế kỉ XVI</a:t>
              </a:r>
              <a:endParaRPr lang="zh-CN" altLang="en-US" sz="3200" b="1" dirty="0">
                <a:solidFill>
                  <a:srgbClr val="ED5565"/>
                </a:solidFill>
                <a:latin typeface="A3.BoosterNextFYBlackRegular-San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7">
              <a:extLst>
                <a:ext uri="{FF2B5EF4-FFF2-40B4-BE49-F238E27FC236}">
                  <a16:creationId xmlns:a16="http://schemas.microsoft.com/office/drawing/2014/main" id="{99500302-9BCE-48FE-B6A6-5DC31D12C72D}"/>
                </a:ext>
              </a:extLst>
            </p:cNvPr>
            <p:cNvSpPr/>
            <p:nvPr/>
          </p:nvSpPr>
          <p:spPr>
            <a:xfrm>
              <a:off x="2638269" y="3073040"/>
              <a:ext cx="295290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8">
            <a:extLst>
              <a:ext uri="{FF2B5EF4-FFF2-40B4-BE49-F238E27FC236}">
                <a16:creationId xmlns:a16="http://schemas.microsoft.com/office/drawing/2014/main" id="{92FEB161-B1F8-4CB1-ABA2-FC123EB50544}"/>
              </a:ext>
            </a:extLst>
          </p:cNvPr>
          <p:cNvGrpSpPr/>
          <p:nvPr/>
        </p:nvGrpSpPr>
        <p:grpSpPr>
          <a:xfrm>
            <a:off x="525933" y="42"/>
            <a:ext cx="910171" cy="1109471"/>
            <a:chOff x="6219365" y="418888"/>
            <a:chExt cx="910170" cy="1109471"/>
          </a:xfrm>
        </p:grpSpPr>
        <p:sp>
          <p:nvSpPr>
            <p:cNvPr id="6" name="9">
              <a:extLst>
                <a:ext uri="{FF2B5EF4-FFF2-40B4-BE49-F238E27FC236}">
                  <a16:creationId xmlns:a16="http://schemas.microsoft.com/office/drawing/2014/main" id="{45973511-69C0-4747-A38C-80691AE26D0D}"/>
                </a:ext>
              </a:extLst>
            </p:cNvPr>
            <p:cNvSpPr/>
            <p:nvPr/>
          </p:nvSpPr>
          <p:spPr>
            <a:xfrm>
              <a:off x="6219365" y="600685"/>
              <a:ext cx="910170" cy="910170"/>
            </a:xfrm>
            <a:prstGeom prst="ellipse">
              <a:avLst/>
            </a:prstGeom>
            <a:solidFill>
              <a:srgbClr val="97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7" name="10">
              <a:extLst>
                <a:ext uri="{FF2B5EF4-FFF2-40B4-BE49-F238E27FC236}">
                  <a16:creationId xmlns:a16="http://schemas.microsoft.com/office/drawing/2014/main" id="{74E1FAA4-D255-46CB-A7F3-F5360EC9D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312" b="67495"/>
            <a:stretch>
              <a:fillRect/>
            </a:stretch>
          </p:blipFill>
          <p:spPr>
            <a:xfrm>
              <a:off x="6473953" y="418888"/>
              <a:ext cx="562601" cy="1109471"/>
            </a:xfrm>
            <a:prstGeom prst="rect">
              <a:avLst/>
            </a:prstGeom>
          </p:spPr>
        </p:pic>
      </p:grpSp>
      <p:sp>
        <p:nvSpPr>
          <p:cNvPr id="8" name="11">
            <a:extLst>
              <a:ext uri="{FF2B5EF4-FFF2-40B4-BE49-F238E27FC236}">
                <a16:creationId xmlns:a16="http://schemas.microsoft.com/office/drawing/2014/main" id="{1E545312-1BC4-4919-9D6B-C2B8BDD54F8D}"/>
              </a:ext>
            </a:extLst>
          </p:cNvPr>
          <p:cNvSpPr/>
          <p:nvPr/>
        </p:nvSpPr>
        <p:spPr>
          <a:xfrm>
            <a:off x="1528642" y="2045140"/>
            <a:ext cx="8164479" cy="4163783"/>
          </a:xfrm>
          <a:prstGeom prst="wedgeRoundRectCallout">
            <a:avLst>
              <a:gd name="adj1" fmla="val -20518"/>
              <a:gd name="adj2" fmla="val 50600"/>
              <a:gd name="adj3" fmla="val 16667"/>
            </a:avLst>
          </a:prstGeom>
          <a:noFill/>
          <a:ln w="28575">
            <a:solidFill>
              <a:srgbClr val="4BB1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0" name="15">
            <a:extLst>
              <a:ext uri="{FF2B5EF4-FFF2-40B4-BE49-F238E27FC236}">
                <a16:creationId xmlns:a16="http://schemas.microsoft.com/office/drawing/2014/main" id="{3B3585DD-8773-47A6-ABE7-72A59EB8D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143" y="931009"/>
            <a:ext cx="2507644" cy="4585883"/>
          </a:xfrm>
          <a:prstGeom prst="rect">
            <a:avLst/>
          </a:prstGeom>
        </p:spPr>
      </p:pic>
      <p:sp>
        <p:nvSpPr>
          <p:cNvPr id="11" name="24">
            <a:extLst>
              <a:ext uri="{FF2B5EF4-FFF2-40B4-BE49-F238E27FC236}">
                <a16:creationId xmlns:a16="http://schemas.microsoft.com/office/drawing/2014/main" id="{0F4D51C2-2071-4316-BB13-D310433CEC67}"/>
              </a:ext>
            </a:extLst>
          </p:cNvPr>
          <p:cNvSpPr txBox="1"/>
          <p:nvPr/>
        </p:nvSpPr>
        <p:spPr>
          <a:xfrm>
            <a:off x="1807057" y="2485244"/>
            <a:ext cx="78860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- Phong trào bắt đầu vào thế kỉ XIV, diễn ra ở những thành phố tự trị, giàu có thuộc miền Bắc I-ta-li-a.</a:t>
            </a:r>
            <a:endParaRPr lang="en-US" sz="3000" b="1">
              <a:solidFill>
                <a:schemeClr val="tx2">
                  <a:lumMod val="50000"/>
                </a:schemeClr>
              </a:solidFill>
              <a:effectLst/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13" name="29">
            <a:extLst>
              <a:ext uri="{FF2B5EF4-FFF2-40B4-BE49-F238E27FC236}">
                <a16:creationId xmlns:a16="http://schemas.microsoft.com/office/drawing/2014/main" id="{69C5F446-A594-4444-87D4-597C2910BF15}"/>
              </a:ext>
            </a:extLst>
          </p:cNvPr>
          <p:cNvSpPr txBox="1"/>
          <p:nvPr/>
        </p:nvSpPr>
        <p:spPr>
          <a:xfrm>
            <a:off x="1722241" y="4127049"/>
            <a:ext cx="7777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000" b="1">
                <a:ln w="0">
                  <a:noFill/>
                </a:ln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   - </a:t>
            </a:r>
            <a:r>
              <a:rPr lang="en-US" sz="3000" b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Sang thế kỉ XV-XVI, khi quan hệ sản xuất TBCN xuất hiện ở Anh, Pháp…phong trào Văn hóa Phục hưng có điều kiện lan rộng khắp Châu Âu.</a:t>
            </a:r>
            <a:endParaRPr lang="en-US" sz="3000" b="1">
              <a:solidFill>
                <a:schemeClr val="tx2">
                  <a:lumMod val="50000"/>
                </a:schemeClr>
              </a:solidFill>
              <a:effectLst/>
              <a:latin typeface="VNI-Times"/>
              <a:ea typeface="Times New Roman"/>
              <a:cs typeface="Times New Roman"/>
            </a:endParaRPr>
          </a:p>
        </p:txBody>
      </p:sp>
      <p:pic>
        <p:nvPicPr>
          <p:cNvPr id="17" name="2" descr="6">
            <a:extLst>
              <a:ext uri="{FF2B5EF4-FFF2-40B4-BE49-F238E27FC236}">
                <a16:creationId xmlns:a16="http://schemas.microsoft.com/office/drawing/2014/main" id="{FE7A8FC5-F93B-412F-AFA0-20AEDB7043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05" y="4604385"/>
            <a:ext cx="1602105" cy="2278380"/>
          </a:xfrm>
          <a:prstGeom prst="rect">
            <a:avLst/>
          </a:prstGeom>
        </p:spPr>
      </p:pic>
      <p:pic>
        <p:nvPicPr>
          <p:cNvPr id="18" name="4" descr="6">
            <a:extLst>
              <a:ext uri="{FF2B5EF4-FFF2-40B4-BE49-F238E27FC236}">
                <a16:creationId xmlns:a16="http://schemas.microsoft.com/office/drawing/2014/main" id="{0DB246B7-1832-4631-8525-1FB5E3D5D9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223" y="5132705"/>
            <a:ext cx="3137535" cy="170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BB525-7044-27E6-943F-7CE8ED549315}"/>
              </a:ext>
            </a:extLst>
          </p:cNvPr>
          <p:cNvSpPr/>
          <p:nvPr/>
        </p:nvSpPr>
        <p:spPr>
          <a:xfrm>
            <a:off x="474917" y="310285"/>
            <a:ext cx="11242223" cy="586195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DE607-3CA8-A7FF-6BB5-90A697952D18}"/>
              </a:ext>
            </a:extLst>
          </p:cNvPr>
          <p:cNvSpPr txBox="1"/>
          <p:nvPr/>
        </p:nvSpPr>
        <p:spPr>
          <a:xfrm>
            <a:off x="3633448" y="6334801"/>
            <a:ext cx="4925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/>
            <a:r>
              <a:rPr lang="vi-VN" sz="2800">
                <a:solidFill>
                  <a:prstClr val="white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Phi-ren-xê (tranh vẽ, năm 1490)</a:t>
            </a:r>
            <a:endParaRPr lang="vi-VN" sz="28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67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43EBF5BA-A315-49A7-B777-CA81774F01A0}"/>
              </a:ext>
            </a:extLst>
          </p:cNvPr>
          <p:cNvSpPr/>
          <p:nvPr/>
        </p:nvSpPr>
        <p:spPr bwMode="auto">
          <a:xfrm>
            <a:off x="511154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10">
            <a:extLst>
              <a:ext uri="{FF2B5EF4-FFF2-40B4-BE49-F238E27FC236}">
                <a16:creationId xmlns:a16="http://schemas.microsoft.com/office/drawing/2014/main" id="{BC5E4C2A-DD39-4455-987C-410B01A3FB8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0177611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11">
            <a:extLst>
              <a:ext uri="{FF2B5EF4-FFF2-40B4-BE49-F238E27FC236}">
                <a16:creationId xmlns:a16="http://schemas.microsoft.com/office/drawing/2014/main" id="{1D6356B5-E93A-4BDB-BF7D-C3602BA1EC6E}"/>
              </a:ext>
            </a:extLst>
          </p:cNvPr>
          <p:cNvSpPr txBox="1"/>
          <p:nvPr/>
        </p:nvSpPr>
        <p:spPr>
          <a:xfrm>
            <a:off x="767470" y="3905617"/>
            <a:ext cx="5666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n w="0">
                  <a:noFill/>
                </a:ln>
                <a:solidFill>
                  <a:srgbClr val="96BA27"/>
                </a:solidFill>
                <a:cs typeface="+mn-ea"/>
              </a:rPr>
              <a:t>Những thành tựu tiêu biểu của phong trào Văn hóa Phục hưng</a:t>
            </a:r>
            <a:endParaRPr lang="zh-CN" altLang="en-US" sz="3600" dirty="0">
              <a:ln w="0">
                <a:noFill/>
              </a:ln>
              <a:solidFill>
                <a:srgbClr val="96BA27"/>
              </a:solidFill>
              <a:cs typeface="+mn-ea"/>
              <a:sym typeface="+mn-lt"/>
            </a:endParaRPr>
          </a:p>
        </p:txBody>
      </p:sp>
      <p:sp>
        <p:nvSpPr>
          <p:cNvPr id="8" name="15">
            <a:extLst>
              <a:ext uri="{FF2B5EF4-FFF2-40B4-BE49-F238E27FC236}">
                <a16:creationId xmlns:a16="http://schemas.microsoft.com/office/drawing/2014/main" id="{D76C7FB1-660C-486E-9F3A-F69C501B0C94}"/>
              </a:ext>
            </a:extLst>
          </p:cNvPr>
          <p:cNvSpPr txBox="1"/>
          <p:nvPr/>
        </p:nvSpPr>
        <p:spPr>
          <a:xfrm>
            <a:off x="1679993" y="-437050"/>
            <a:ext cx="265489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CBD6D8"/>
                </a:solidFill>
                <a:cs typeface="+mn-ea"/>
                <a:sym typeface="+mn-lt"/>
              </a:rPr>
              <a:t>2</a:t>
            </a:r>
            <a:endParaRPr lang="zh-CN" altLang="en-US" sz="34400" i="1" dirty="0">
              <a:ln w="0">
                <a:noFill/>
              </a:ln>
              <a:solidFill>
                <a:srgbClr val="CBD6D8"/>
              </a:solidFill>
              <a:cs typeface="+mn-ea"/>
              <a:sym typeface="+mn-lt"/>
            </a:endParaRPr>
          </a:p>
        </p:txBody>
      </p:sp>
      <p:pic>
        <p:nvPicPr>
          <p:cNvPr id="9" name="16">
            <a:extLst>
              <a:ext uri="{FF2B5EF4-FFF2-40B4-BE49-F238E27FC236}">
                <a16:creationId xmlns:a16="http://schemas.microsoft.com/office/drawing/2014/main" id="{2B973863-7087-4702-AD70-DA201581ED8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3420113" y="2434753"/>
            <a:ext cx="1776059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7C842A1-326B-46AF-B78D-2D6643383C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96" y="752355"/>
            <a:ext cx="5528373" cy="553078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39E858F-519A-42F3-9346-A5E2180B760B}"/>
              </a:ext>
            </a:extLst>
          </p:cNvPr>
          <p:cNvGrpSpPr/>
          <p:nvPr/>
        </p:nvGrpSpPr>
        <p:grpSpPr>
          <a:xfrm>
            <a:off x="-330564" y="6468838"/>
            <a:ext cx="24876379" cy="396420"/>
            <a:chOff x="-330564" y="6468838"/>
            <a:chExt cx="24876379" cy="396420"/>
          </a:xfrm>
        </p:grpSpPr>
        <p:pic>
          <p:nvPicPr>
            <p:cNvPr id="12" name="5">
              <a:extLst>
                <a:ext uri="{FF2B5EF4-FFF2-40B4-BE49-F238E27FC236}">
                  <a16:creationId xmlns:a16="http://schemas.microsoft.com/office/drawing/2014/main" id="{F91B651F-E60A-4500-A338-BE38AB815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5">
              <a:extLst>
                <a:ext uri="{FF2B5EF4-FFF2-40B4-BE49-F238E27FC236}">
                  <a16:creationId xmlns:a16="http://schemas.microsoft.com/office/drawing/2014/main" id="{26A476B6-5362-4EE7-ABF0-D30B04683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9871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35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35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8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">
            <a:extLst>
              <a:ext uri="{FF2B5EF4-FFF2-40B4-BE49-F238E27FC236}">
                <a16:creationId xmlns:a16="http://schemas.microsoft.com/office/drawing/2014/main" id="{FD3775A8-5397-4386-8666-201AC8577C25}"/>
              </a:ext>
            </a:extLst>
          </p:cNvPr>
          <p:cNvGrpSpPr/>
          <p:nvPr/>
        </p:nvGrpSpPr>
        <p:grpSpPr>
          <a:xfrm>
            <a:off x="1597708" y="312911"/>
            <a:ext cx="10394611" cy="1216010"/>
            <a:chOff x="2638268" y="2965026"/>
            <a:chExt cx="10394611" cy="1216010"/>
          </a:xfrm>
        </p:grpSpPr>
        <p:sp>
          <p:nvSpPr>
            <p:cNvPr id="3" name="1">
              <a:extLst>
                <a:ext uri="{FF2B5EF4-FFF2-40B4-BE49-F238E27FC236}">
                  <a16:creationId xmlns:a16="http://schemas.microsoft.com/office/drawing/2014/main" id="{A193146C-963A-47DB-A10A-B59AC19FF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268" y="2965026"/>
              <a:ext cx="1039461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en-US" altLang="zh-CN" sz="3200" b="1">
                  <a:solidFill>
                    <a:srgbClr val="002060"/>
                  </a:solidFill>
                  <a:latin typeface="A3.BoosterNextFYBlackRegular-San"/>
                  <a:ea typeface="+mn-ea"/>
                  <a:cs typeface="+mn-ea"/>
                  <a:sym typeface="+mn-lt"/>
                </a:rPr>
                <a:t>2. Những thành tựu tiêu biểu của phong trào văn hóa Phục hưng</a:t>
              </a:r>
              <a:endParaRPr lang="zh-CN" altLang="en-US" sz="3200" b="1" dirty="0">
                <a:solidFill>
                  <a:srgbClr val="002060"/>
                </a:solidFill>
                <a:latin typeface="A3.BoosterNextFYBlackRegular-San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7">
              <a:extLst>
                <a:ext uri="{FF2B5EF4-FFF2-40B4-BE49-F238E27FC236}">
                  <a16:creationId xmlns:a16="http://schemas.microsoft.com/office/drawing/2014/main" id="{99500302-9BCE-48FE-B6A6-5DC31D12C72D}"/>
                </a:ext>
              </a:extLst>
            </p:cNvPr>
            <p:cNvSpPr/>
            <p:nvPr/>
          </p:nvSpPr>
          <p:spPr>
            <a:xfrm>
              <a:off x="2638269" y="3073040"/>
              <a:ext cx="295290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11">
            <a:extLst>
              <a:ext uri="{FF2B5EF4-FFF2-40B4-BE49-F238E27FC236}">
                <a16:creationId xmlns:a16="http://schemas.microsoft.com/office/drawing/2014/main" id="{1E545312-1BC4-4919-9D6B-C2B8BDD54F8D}"/>
              </a:ext>
            </a:extLst>
          </p:cNvPr>
          <p:cNvSpPr/>
          <p:nvPr/>
        </p:nvSpPr>
        <p:spPr>
          <a:xfrm>
            <a:off x="2266710" y="1840330"/>
            <a:ext cx="6134399" cy="2919219"/>
          </a:xfrm>
          <a:prstGeom prst="wedgeRoundRectCallout">
            <a:avLst>
              <a:gd name="adj1" fmla="val -36579"/>
              <a:gd name="adj2" fmla="val 75356"/>
              <a:gd name="adj3" fmla="val 16667"/>
            </a:avLst>
          </a:prstGeom>
          <a:noFill/>
          <a:ln w="28575">
            <a:solidFill>
              <a:srgbClr val="4BB1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0" name="15">
            <a:extLst>
              <a:ext uri="{FF2B5EF4-FFF2-40B4-BE49-F238E27FC236}">
                <a16:creationId xmlns:a16="http://schemas.microsoft.com/office/drawing/2014/main" id="{3B3585DD-8773-47A6-ABE7-72A59EB8D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35" y="1532885"/>
            <a:ext cx="2507644" cy="4585883"/>
          </a:xfrm>
          <a:prstGeom prst="rect">
            <a:avLst/>
          </a:prstGeom>
        </p:spPr>
      </p:pic>
      <p:sp>
        <p:nvSpPr>
          <p:cNvPr id="11" name="24">
            <a:extLst>
              <a:ext uri="{FF2B5EF4-FFF2-40B4-BE49-F238E27FC236}">
                <a16:creationId xmlns:a16="http://schemas.microsoft.com/office/drawing/2014/main" id="{0F4D51C2-2071-4316-BB13-D310433CEC67}"/>
              </a:ext>
            </a:extLst>
          </p:cNvPr>
          <p:cNvSpPr txBox="1"/>
          <p:nvPr/>
        </p:nvSpPr>
        <p:spPr>
          <a:xfrm>
            <a:off x="2423693" y="1852566"/>
            <a:ext cx="5820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000">
                <a:ln w="0">
                  <a:noFill/>
                </a:ln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     </a:t>
            </a:r>
            <a:r>
              <a:rPr lang="en-US" altLang="zh-CN" sz="4000">
                <a:ln w="0">
                  <a:noFill/>
                </a:ln>
                <a:solidFill>
                  <a:srgbClr val="FA0B41"/>
                </a:solidFill>
                <a:cs typeface="+mn-ea"/>
                <a:sym typeface="+mn-lt"/>
              </a:rPr>
              <a:t>Phong trào Văn hóa Phục hưng đã đạt được những thành tựu tiêu biểu nào? </a:t>
            </a:r>
            <a:endParaRPr lang="zh-CN" altLang="en-US" sz="4000" dirty="0">
              <a:ln w="0">
                <a:noFill/>
              </a:ln>
              <a:solidFill>
                <a:srgbClr val="FA0B41"/>
              </a:solidFill>
              <a:cs typeface="+mn-ea"/>
              <a:sym typeface="+mn-lt"/>
            </a:endParaRPr>
          </a:p>
        </p:txBody>
      </p:sp>
      <p:sp>
        <p:nvSpPr>
          <p:cNvPr id="15" name="21">
            <a:extLst>
              <a:ext uri="{FF2B5EF4-FFF2-40B4-BE49-F238E27FC236}">
                <a16:creationId xmlns:a16="http://schemas.microsoft.com/office/drawing/2014/main" id="{A10FF123-88D0-43B1-83FA-B196D51F7225}"/>
              </a:ext>
            </a:extLst>
          </p:cNvPr>
          <p:cNvSpPr/>
          <p:nvPr/>
        </p:nvSpPr>
        <p:spPr>
          <a:xfrm>
            <a:off x="1305200" y="4896601"/>
            <a:ext cx="1743203" cy="1693948"/>
          </a:xfrm>
          <a:prstGeom prst="flowChartConnector">
            <a:avLst/>
          </a:prstGeom>
          <a:solidFill>
            <a:srgbClr val="6BC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n w="0">
                  <a:noFill/>
                </a:ln>
                <a:solidFill>
                  <a:srgbClr val="FA0B41"/>
                </a:solidFill>
                <a:cs typeface="+mn-ea"/>
                <a:sym typeface="+mn-lt"/>
              </a:rPr>
              <a:t>Câu hỏi</a:t>
            </a:r>
            <a:endParaRPr lang="zh-CN" altLang="en-US" sz="2800" dirty="0">
              <a:ln w="0">
                <a:noFill/>
              </a:ln>
              <a:solidFill>
                <a:srgbClr val="FA0B41"/>
              </a:solidFill>
              <a:cs typeface="+mn-ea"/>
              <a:sym typeface="+mn-lt"/>
            </a:endParaRPr>
          </a:p>
        </p:txBody>
      </p:sp>
      <p:pic>
        <p:nvPicPr>
          <p:cNvPr id="17" name="2" descr="6">
            <a:extLst>
              <a:ext uri="{FF2B5EF4-FFF2-40B4-BE49-F238E27FC236}">
                <a16:creationId xmlns:a16="http://schemas.microsoft.com/office/drawing/2014/main" id="{FE7A8FC5-F93B-412F-AFA0-20AEDB7043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05" y="4604385"/>
            <a:ext cx="1602105" cy="2278380"/>
          </a:xfrm>
          <a:prstGeom prst="rect">
            <a:avLst/>
          </a:prstGeom>
        </p:spPr>
      </p:pic>
      <p:pic>
        <p:nvPicPr>
          <p:cNvPr id="18" name="4" descr="6">
            <a:extLst>
              <a:ext uri="{FF2B5EF4-FFF2-40B4-BE49-F238E27FC236}">
                <a16:creationId xmlns:a16="http://schemas.microsoft.com/office/drawing/2014/main" id="{0DB246B7-1832-4631-8525-1FB5E3D5D9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223" y="5132705"/>
            <a:ext cx="3137535" cy="170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3" descr="6">
            <a:extLst>
              <a:ext uri="{FF2B5EF4-FFF2-40B4-BE49-F238E27FC236}">
                <a16:creationId xmlns:a16="http://schemas.microsoft.com/office/drawing/2014/main" id="{691B38C4-8B94-4C79-BB77-2BC69676B0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4368"/>
          <a:stretch>
            <a:fillRect/>
          </a:stretch>
        </p:blipFill>
        <p:spPr>
          <a:xfrm>
            <a:off x="-3805" y="4604385"/>
            <a:ext cx="1602105" cy="2278380"/>
          </a:xfrm>
          <a:prstGeom prst="rect">
            <a:avLst/>
          </a:prstGeom>
        </p:spPr>
      </p:pic>
      <p:pic>
        <p:nvPicPr>
          <p:cNvPr id="3" name="24" descr="6">
            <a:extLst>
              <a:ext uri="{FF2B5EF4-FFF2-40B4-BE49-F238E27FC236}">
                <a16:creationId xmlns:a16="http://schemas.microsoft.com/office/drawing/2014/main" id="{B8A4FE79-1541-4FD2-A017-B5A17C74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449" t="21697"/>
          <a:stretch>
            <a:fillRect/>
          </a:stretch>
        </p:blipFill>
        <p:spPr>
          <a:xfrm>
            <a:off x="9053223" y="5132705"/>
            <a:ext cx="3137535" cy="1704340"/>
          </a:xfrm>
          <a:prstGeom prst="rect">
            <a:avLst/>
          </a:prstGeom>
        </p:spPr>
      </p:pic>
      <p:sp>
        <p:nvSpPr>
          <p:cNvPr id="10" name="0">
            <a:extLst>
              <a:ext uri="{FF2B5EF4-FFF2-40B4-BE49-F238E27FC236}">
                <a16:creationId xmlns:a16="http://schemas.microsoft.com/office/drawing/2014/main" id="{1420DFAA-4AC9-467B-B981-17C3D5EBD06B}"/>
              </a:ext>
            </a:extLst>
          </p:cNvPr>
          <p:cNvSpPr/>
          <p:nvPr/>
        </p:nvSpPr>
        <p:spPr>
          <a:xfrm>
            <a:off x="3394340" y="2034482"/>
            <a:ext cx="222421" cy="222421"/>
          </a:xfrm>
          <a:prstGeom prst="ellipse">
            <a:avLst/>
          </a:prstGeom>
          <a:solidFill>
            <a:srgbClr val="415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AD6D6E57-7ACA-4ADD-9598-E7CDD4455B3C}"/>
              </a:ext>
            </a:extLst>
          </p:cNvPr>
          <p:cNvSpPr txBox="1"/>
          <p:nvPr/>
        </p:nvSpPr>
        <p:spPr>
          <a:xfrm>
            <a:off x="1477244" y="1191577"/>
            <a:ext cx="9289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n w="0">
                  <a:noFill/>
                </a:ln>
                <a:solidFill>
                  <a:srgbClr val="002060"/>
                </a:solidFill>
                <a:cs typeface="+mn-ea"/>
                <a:sym typeface="+mn-lt"/>
              </a:rPr>
              <a:t>Hoàn thành bảng thống kê sau về những thành tựu tiêu biểu của phong trào Văn hóa Phục hưng:</a:t>
            </a:r>
            <a:endParaRPr lang="zh-CN" altLang="en-US" sz="2800" dirty="0">
              <a:ln w="0">
                <a:noFill/>
              </a:ln>
              <a:solidFill>
                <a:srgbClr val="002060"/>
              </a:solidFill>
              <a:cs typeface="+mn-ea"/>
              <a:sym typeface="+mn-lt"/>
            </a:endParaRPr>
          </a:p>
        </p:txBody>
      </p:sp>
      <p:pic>
        <p:nvPicPr>
          <p:cNvPr id="20" name="25">
            <a:extLst>
              <a:ext uri="{FF2B5EF4-FFF2-40B4-BE49-F238E27FC236}">
                <a16:creationId xmlns:a16="http://schemas.microsoft.com/office/drawing/2014/main" id="{397583CA-0144-4D5B-9CF9-F5D4B1458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329" y="115616"/>
            <a:ext cx="1436235" cy="143623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187133"/>
              </p:ext>
            </p:extLst>
          </p:nvPr>
        </p:nvGraphicFramePr>
        <p:xfrm>
          <a:off x="658541" y="2471479"/>
          <a:ext cx="10728099" cy="3951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8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3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7977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C00000"/>
                          </a:solidFill>
                        </a:rPr>
                        <a:t>Các</a:t>
                      </a:r>
                      <a:r>
                        <a:rPr lang="en-US" baseline="0">
                          <a:solidFill>
                            <a:srgbClr val="C00000"/>
                          </a:solidFill>
                        </a:rPr>
                        <a:t> nhà Văn hóa Phục hưng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C00000"/>
                          </a:solidFill>
                        </a:rPr>
                        <a:t>Lĩnh</a:t>
                      </a:r>
                      <a:r>
                        <a:rPr lang="en-US" baseline="0">
                          <a:solidFill>
                            <a:srgbClr val="C00000"/>
                          </a:solidFill>
                        </a:rPr>
                        <a:t> vực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C00000"/>
                          </a:solidFill>
                        </a:rPr>
                        <a:t>Tác</a:t>
                      </a:r>
                      <a:r>
                        <a:rPr lang="en-US" baseline="0">
                          <a:solidFill>
                            <a:srgbClr val="C00000"/>
                          </a:solidFill>
                        </a:rPr>
                        <a:t> phẩm/ công trình tiêu biểu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02">
                <a:tc>
                  <a:txBody>
                    <a:bodyPr/>
                    <a:lstStyle/>
                    <a:p>
                      <a:r>
                        <a:rPr lang="en-US"/>
                        <a:t>Đan-te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Văn</a:t>
                      </a:r>
                      <a:r>
                        <a:rPr lang="en-US" baseline="0"/>
                        <a:t> học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Thần</a:t>
                      </a:r>
                      <a:r>
                        <a:rPr lang="en-US" baseline="0"/>
                        <a:t> Khúc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7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7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7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0" y="86772"/>
            <a:ext cx="10547351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2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3" descr="6">
            <a:extLst>
              <a:ext uri="{FF2B5EF4-FFF2-40B4-BE49-F238E27FC236}">
                <a16:creationId xmlns:a16="http://schemas.microsoft.com/office/drawing/2014/main" id="{691B38C4-8B94-4C79-BB77-2BC69676B0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4368"/>
          <a:stretch>
            <a:fillRect/>
          </a:stretch>
        </p:blipFill>
        <p:spPr>
          <a:xfrm>
            <a:off x="-3805" y="4604385"/>
            <a:ext cx="1602105" cy="2278380"/>
          </a:xfrm>
          <a:prstGeom prst="rect">
            <a:avLst/>
          </a:prstGeom>
        </p:spPr>
      </p:pic>
      <p:pic>
        <p:nvPicPr>
          <p:cNvPr id="3" name="24" descr="6">
            <a:extLst>
              <a:ext uri="{FF2B5EF4-FFF2-40B4-BE49-F238E27FC236}">
                <a16:creationId xmlns:a16="http://schemas.microsoft.com/office/drawing/2014/main" id="{B8A4FE79-1541-4FD2-A017-B5A17C74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449" t="21697"/>
          <a:stretch>
            <a:fillRect/>
          </a:stretch>
        </p:blipFill>
        <p:spPr>
          <a:xfrm>
            <a:off x="9053223" y="5132705"/>
            <a:ext cx="3137535" cy="1704340"/>
          </a:xfrm>
          <a:prstGeom prst="rect">
            <a:avLst/>
          </a:prstGeom>
        </p:spPr>
      </p:pic>
      <p:sp>
        <p:nvSpPr>
          <p:cNvPr id="10" name="0">
            <a:extLst>
              <a:ext uri="{FF2B5EF4-FFF2-40B4-BE49-F238E27FC236}">
                <a16:creationId xmlns:a16="http://schemas.microsoft.com/office/drawing/2014/main" id="{1420DFAA-4AC9-467B-B981-17C3D5EBD06B}"/>
              </a:ext>
            </a:extLst>
          </p:cNvPr>
          <p:cNvSpPr/>
          <p:nvPr/>
        </p:nvSpPr>
        <p:spPr>
          <a:xfrm>
            <a:off x="3394340" y="2034482"/>
            <a:ext cx="222421" cy="222421"/>
          </a:xfrm>
          <a:prstGeom prst="ellipse">
            <a:avLst/>
          </a:prstGeom>
          <a:solidFill>
            <a:srgbClr val="415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AD6D6E57-7ACA-4ADD-9598-E7CDD4455B3C}"/>
              </a:ext>
            </a:extLst>
          </p:cNvPr>
          <p:cNvSpPr txBox="1"/>
          <p:nvPr/>
        </p:nvSpPr>
        <p:spPr>
          <a:xfrm>
            <a:off x="1690650" y="1551845"/>
            <a:ext cx="9289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n w="0">
                  <a:noFill/>
                </a:ln>
                <a:solidFill>
                  <a:srgbClr val="002060"/>
                </a:solidFill>
                <a:cs typeface="+mn-ea"/>
                <a:sym typeface="+mn-lt"/>
              </a:rPr>
              <a:t>Bảng thống kê sau về những thành tựu tiêu biểu của phong trào Văn hóa Phục hưng:</a:t>
            </a:r>
            <a:endParaRPr lang="zh-CN" altLang="en-US" sz="2800" dirty="0">
              <a:ln w="0">
                <a:noFill/>
              </a:ln>
              <a:solidFill>
                <a:srgbClr val="002060"/>
              </a:solidFill>
              <a:cs typeface="+mn-ea"/>
              <a:sym typeface="+mn-lt"/>
            </a:endParaRPr>
          </a:p>
        </p:txBody>
      </p:sp>
      <p:pic>
        <p:nvPicPr>
          <p:cNvPr id="20" name="25">
            <a:extLst>
              <a:ext uri="{FF2B5EF4-FFF2-40B4-BE49-F238E27FC236}">
                <a16:creationId xmlns:a16="http://schemas.microsoft.com/office/drawing/2014/main" id="{397583CA-0144-4D5B-9CF9-F5D4B1458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93" y="115616"/>
            <a:ext cx="874199" cy="143623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282909"/>
              </p:ext>
            </p:extLst>
          </p:nvPr>
        </p:nvGraphicFramePr>
        <p:xfrm>
          <a:off x="682585" y="2725241"/>
          <a:ext cx="10728099" cy="3499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8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3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817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C00000"/>
                          </a:solidFill>
                        </a:rPr>
                        <a:t>Các</a:t>
                      </a:r>
                      <a:r>
                        <a:rPr lang="en-US" baseline="0">
                          <a:solidFill>
                            <a:srgbClr val="C00000"/>
                          </a:solidFill>
                        </a:rPr>
                        <a:t> nhà Văn hóa Phục hưng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C00000"/>
                          </a:solidFill>
                        </a:rPr>
                        <a:t>Lĩnh</a:t>
                      </a:r>
                      <a:r>
                        <a:rPr lang="en-US" baseline="0">
                          <a:solidFill>
                            <a:srgbClr val="C00000"/>
                          </a:solidFill>
                        </a:rPr>
                        <a:t> vực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C00000"/>
                          </a:solidFill>
                        </a:rPr>
                        <a:t>Tác</a:t>
                      </a:r>
                      <a:r>
                        <a:rPr lang="en-US" baseline="0">
                          <a:solidFill>
                            <a:srgbClr val="C00000"/>
                          </a:solidFill>
                        </a:rPr>
                        <a:t> phẩm/ công trình tiêu biểu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817">
                <a:tc>
                  <a:txBody>
                    <a:bodyPr/>
                    <a:lstStyle/>
                    <a:p>
                      <a:r>
                        <a:rPr lang="en-US"/>
                        <a:t>M.Xéc-van-tét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Văn</a:t>
                      </a:r>
                      <a:r>
                        <a:rPr lang="en-US" baseline="0"/>
                        <a:t> học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Đôn-ki-hô-tê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817">
                <a:tc>
                  <a:txBody>
                    <a:bodyPr/>
                    <a:lstStyle/>
                    <a:p>
                      <a:r>
                        <a:rPr lang="en-US"/>
                        <a:t>W.Sếch-xpia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/>
                        <a:t>Văn</a:t>
                      </a:r>
                      <a:r>
                        <a:rPr lang="en-US" baseline="0"/>
                        <a:t> học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Hăm-lét;</a:t>
                      </a:r>
                      <a:r>
                        <a:rPr lang="en-US" baseline="0"/>
                        <a:t> Rô-mê-ô và Juliét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817">
                <a:tc>
                  <a:txBody>
                    <a:bodyPr/>
                    <a:lstStyle/>
                    <a:p>
                      <a:r>
                        <a:rPr lang="en-US"/>
                        <a:t>Lê-ô-na</a:t>
                      </a:r>
                      <a:r>
                        <a:rPr lang="en-US" baseline="0"/>
                        <a:t>  đờ-Vanh-xi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Hội</a:t>
                      </a:r>
                      <a:r>
                        <a:rPr lang="en-US" baseline="0"/>
                        <a:t> họa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Mônalisa</a:t>
                      </a:r>
                      <a:r>
                        <a:rPr lang="en-US" baseline="0"/>
                        <a:t> bên cửa sổ, Bữa ăn cuối cùng..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817">
                <a:tc>
                  <a:txBody>
                    <a:bodyPr/>
                    <a:lstStyle/>
                    <a:p>
                      <a:r>
                        <a:rPr lang="en-US"/>
                        <a:t>Mi-ken-lăng-giơ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Kiến</a:t>
                      </a:r>
                      <a:r>
                        <a:rPr lang="en-US" baseline="0"/>
                        <a:t> trúc –điêu khắc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Sáng</a:t>
                      </a:r>
                      <a:r>
                        <a:rPr lang="en-US" baseline="0"/>
                        <a:t> tạo thế giới, </a:t>
                      </a:r>
                      <a:r>
                        <a:rPr lang="en-US"/>
                        <a:t>Tượng</a:t>
                      </a:r>
                      <a:r>
                        <a:rPr lang="en-US" baseline="0"/>
                        <a:t> David…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817">
                <a:tc>
                  <a:txBody>
                    <a:bodyPr/>
                    <a:lstStyle/>
                    <a:p>
                      <a:r>
                        <a:rPr lang="en-US"/>
                        <a:t>Cô-péc-nich, Ga-li-lê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Khoa học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Thuyết “Nhật</a:t>
                      </a:r>
                      <a:r>
                        <a:rPr lang="en-US" baseline="0"/>
                        <a:t> tâm”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46" y="140591"/>
            <a:ext cx="10547351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5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3E8665-5350-C156-1B8A-98EE848E3AFA}"/>
              </a:ext>
            </a:extLst>
          </p:cNvPr>
          <p:cNvSpPr/>
          <p:nvPr/>
        </p:nvSpPr>
        <p:spPr>
          <a:xfrm>
            <a:off x="340603" y="146963"/>
            <a:ext cx="5755399" cy="316774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58" t="-15166" r="1158" b="-388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F88A5D-1E35-BE7B-6F8D-45D53F987CD4}"/>
              </a:ext>
            </a:extLst>
          </p:cNvPr>
          <p:cNvSpPr/>
          <p:nvPr/>
        </p:nvSpPr>
        <p:spPr>
          <a:xfrm>
            <a:off x="6194739" y="146963"/>
            <a:ext cx="5681578" cy="316774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158" t="1890" r="-1158" b="-321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413458-7C4B-90B0-F7A2-3670502B5C42}"/>
              </a:ext>
            </a:extLst>
          </p:cNvPr>
          <p:cNvSpPr/>
          <p:nvPr/>
        </p:nvSpPr>
        <p:spPr>
          <a:xfrm>
            <a:off x="6323527" y="3575999"/>
            <a:ext cx="5601773" cy="316774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B029AD-2943-E1EE-C21B-425CCC18ED27}"/>
              </a:ext>
            </a:extLst>
          </p:cNvPr>
          <p:cNvSpPr/>
          <p:nvPr/>
        </p:nvSpPr>
        <p:spPr>
          <a:xfrm>
            <a:off x="491279" y="3575998"/>
            <a:ext cx="5420124" cy="316774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86" t="515" r="-3644" b="-5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1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52C4D5A-BB4E-463E-9829-D47724B22463}"/>
              </a:ext>
            </a:extLst>
          </p:cNvPr>
          <p:cNvGrpSpPr/>
          <p:nvPr/>
        </p:nvGrpSpPr>
        <p:grpSpPr>
          <a:xfrm>
            <a:off x="26713" y="5171090"/>
            <a:ext cx="12235675" cy="1686910"/>
            <a:chOff x="-81773" y="5171090"/>
            <a:chExt cx="12235674" cy="16869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EF4666-F6E6-4E68-9122-7242B5862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87F6FC-FB8E-44FA-A309-053A7822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2D3A30-10C4-40FE-92E2-CD0D7460D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F35E19-F105-4F09-9DA7-4A15D3622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D46EE53-BA75-41DD-82FF-F36058DD7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73" y="369282"/>
            <a:ext cx="7262648" cy="19174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65D3EF-D9D7-4BDA-1003-474821BD9831}"/>
              </a:ext>
            </a:extLst>
          </p:cNvPr>
          <p:cNvSpPr txBox="1"/>
          <p:nvPr/>
        </p:nvSpPr>
        <p:spPr>
          <a:xfrm>
            <a:off x="997791" y="2161259"/>
            <a:ext cx="106853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 các cuộc phát kiến địa lí, tầng lớp nào ở Tây Âu ngày càng giàu lên một cách nhanh chóng?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Lãnh chúa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Quý tộc và thương nhân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Nông dân và thợ thủ công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Thương nhân và thợ thủ công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1B60F0-6662-2481-34BC-ECE5E8901987}"/>
              </a:ext>
            </a:extLst>
          </p:cNvPr>
          <p:cNvSpPr/>
          <p:nvPr/>
        </p:nvSpPr>
        <p:spPr>
          <a:xfrm>
            <a:off x="833723" y="3886761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3E64A3-ED03-4889-AF79-3E6A1CADA479}"/>
              </a:ext>
            </a:extLst>
          </p:cNvPr>
          <p:cNvSpPr txBox="1"/>
          <p:nvPr/>
        </p:nvSpPr>
        <p:spPr>
          <a:xfrm>
            <a:off x="4179396" y="1066397"/>
            <a:ext cx="455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3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">
            <a:extLst>
              <a:ext uri="{FF2B5EF4-FFF2-40B4-BE49-F238E27FC236}">
                <a16:creationId xmlns:a16="http://schemas.microsoft.com/office/drawing/2014/main" id="{FD3775A8-5397-4386-8666-201AC8577C25}"/>
              </a:ext>
            </a:extLst>
          </p:cNvPr>
          <p:cNvGrpSpPr/>
          <p:nvPr/>
        </p:nvGrpSpPr>
        <p:grpSpPr>
          <a:xfrm>
            <a:off x="1597708" y="312911"/>
            <a:ext cx="10394611" cy="1216010"/>
            <a:chOff x="2638268" y="2965026"/>
            <a:chExt cx="10394611" cy="1216010"/>
          </a:xfrm>
        </p:grpSpPr>
        <p:sp>
          <p:nvSpPr>
            <p:cNvPr id="3" name="1">
              <a:extLst>
                <a:ext uri="{FF2B5EF4-FFF2-40B4-BE49-F238E27FC236}">
                  <a16:creationId xmlns:a16="http://schemas.microsoft.com/office/drawing/2014/main" id="{A193146C-963A-47DB-A10A-B59AC19FF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268" y="2965026"/>
              <a:ext cx="1039461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en-US" altLang="zh-CN" sz="3200" b="1">
                  <a:solidFill>
                    <a:srgbClr val="002060"/>
                  </a:solidFill>
                  <a:latin typeface="A3.BoosterNextFYBlackRegular-San"/>
                  <a:ea typeface="+mn-ea"/>
                  <a:cs typeface="+mn-ea"/>
                  <a:sym typeface="+mn-lt"/>
                </a:rPr>
                <a:t>2. Những thành tựu tiêu biểu của phong trào văn hóa Phục hưng</a:t>
              </a:r>
              <a:endParaRPr lang="zh-CN" altLang="en-US" sz="3200" b="1" dirty="0">
                <a:solidFill>
                  <a:srgbClr val="002060"/>
                </a:solidFill>
                <a:latin typeface="A3.BoosterNextFYBlackRegular-San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7">
              <a:extLst>
                <a:ext uri="{FF2B5EF4-FFF2-40B4-BE49-F238E27FC236}">
                  <a16:creationId xmlns:a16="http://schemas.microsoft.com/office/drawing/2014/main" id="{99500302-9BCE-48FE-B6A6-5DC31D12C72D}"/>
                </a:ext>
              </a:extLst>
            </p:cNvPr>
            <p:cNvSpPr/>
            <p:nvPr/>
          </p:nvSpPr>
          <p:spPr>
            <a:xfrm>
              <a:off x="2638269" y="3073040"/>
              <a:ext cx="295290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11">
            <a:extLst>
              <a:ext uri="{FF2B5EF4-FFF2-40B4-BE49-F238E27FC236}">
                <a16:creationId xmlns:a16="http://schemas.microsoft.com/office/drawing/2014/main" id="{1E545312-1BC4-4919-9D6B-C2B8BDD54F8D}"/>
              </a:ext>
            </a:extLst>
          </p:cNvPr>
          <p:cNvSpPr/>
          <p:nvPr/>
        </p:nvSpPr>
        <p:spPr>
          <a:xfrm>
            <a:off x="2266710" y="1840330"/>
            <a:ext cx="6134399" cy="2919219"/>
          </a:xfrm>
          <a:prstGeom prst="wedgeRoundRectCallout">
            <a:avLst>
              <a:gd name="adj1" fmla="val -36579"/>
              <a:gd name="adj2" fmla="val 75356"/>
              <a:gd name="adj3" fmla="val 16667"/>
            </a:avLst>
          </a:prstGeom>
          <a:noFill/>
          <a:ln w="28575">
            <a:solidFill>
              <a:srgbClr val="4BB1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0" name="15">
            <a:extLst>
              <a:ext uri="{FF2B5EF4-FFF2-40B4-BE49-F238E27FC236}">
                <a16:creationId xmlns:a16="http://schemas.microsoft.com/office/drawing/2014/main" id="{3B3585DD-8773-47A6-ABE7-72A59EB8D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35" y="1532885"/>
            <a:ext cx="2507644" cy="4585883"/>
          </a:xfrm>
          <a:prstGeom prst="rect">
            <a:avLst/>
          </a:prstGeom>
        </p:spPr>
      </p:pic>
      <p:sp>
        <p:nvSpPr>
          <p:cNvPr id="11" name="24">
            <a:extLst>
              <a:ext uri="{FF2B5EF4-FFF2-40B4-BE49-F238E27FC236}">
                <a16:creationId xmlns:a16="http://schemas.microsoft.com/office/drawing/2014/main" id="{0F4D51C2-2071-4316-BB13-D310433CEC67}"/>
              </a:ext>
            </a:extLst>
          </p:cNvPr>
          <p:cNvSpPr txBox="1"/>
          <p:nvPr/>
        </p:nvSpPr>
        <p:spPr>
          <a:xfrm>
            <a:off x="2395471" y="2145735"/>
            <a:ext cx="5820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000">
                <a:ln w="0">
                  <a:noFill/>
                </a:ln>
                <a:solidFill>
                  <a:srgbClr val="1D4E89">
                    <a:lumMod val="50000"/>
                  </a:srgbClr>
                </a:solidFill>
                <a:cs typeface="+mn-ea"/>
                <a:sym typeface="+mn-lt"/>
              </a:rPr>
              <a:t>     </a:t>
            </a:r>
            <a:r>
              <a:rPr lang="en-US" altLang="zh-CN" sz="3000">
                <a:ln w="0">
                  <a:noFill/>
                </a:ln>
                <a:solidFill>
                  <a:srgbClr val="FA0B41"/>
                </a:solidFill>
                <a:cs typeface="+mn-ea"/>
                <a:sym typeface="+mn-lt"/>
              </a:rPr>
              <a:t>Qua tìm hiểu về những thành tựu của phong trào Văn hóa Phục hưng. Em ấn tượng với thành tựu nào nhất? Vì sao?</a:t>
            </a:r>
            <a:endParaRPr lang="zh-CN" altLang="en-US" sz="3000" dirty="0">
              <a:ln w="0">
                <a:noFill/>
              </a:ln>
              <a:solidFill>
                <a:srgbClr val="FA0B41"/>
              </a:solidFill>
              <a:cs typeface="+mn-ea"/>
              <a:sym typeface="+mn-lt"/>
            </a:endParaRPr>
          </a:p>
        </p:txBody>
      </p:sp>
      <p:sp>
        <p:nvSpPr>
          <p:cNvPr id="15" name="21">
            <a:extLst>
              <a:ext uri="{FF2B5EF4-FFF2-40B4-BE49-F238E27FC236}">
                <a16:creationId xmlns:a16="http://schemas.microsoft.com/office/drawing/2014/main" id="{A10FF123-88D0-43B1-83FA-B196D51F7225}"/>
              </a:ext>
            </a:extLst>
          </p:cNvPr>
          <p:cNvSpPr/>
          <p:nvPr/>
        </p:nvSpPr>
        <p:spPr>
          <a:xfrm>
            <a:off x="1305200" y="4896601"/>
            <a:ext cx="1743203" cy="1693948"/>
          </a:xfrm>
          <a:prstGeom prst="flowChartConnector">
            <a:avLst/>
          </a:prstGeom>
          <a:solidFill>
            <a:srgbClr val="6BC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n w="0">
                  <a:noFill/>
                </a:ln>
                <a:solidFill>
                  <a:srgbClr val="FA0B41"/>
                </a:solidFill>
                <a:cs typeface="+mn-ea"/>
                <a:sym typeface="+mn-lt"/>
              </a:rPr>
              <a:t>Câu hỏi</a:t>
            </a:r>
            <a:endParaRPr lang="zh-CN" altLang="en-US" sz="2800" dirty="0">
              <a:ln w="0">
                <a:noFill/>
              </a:ln>
              <a:solidFill>
                <a:srgbClr val="FA0B41"/>
              </a:solidFill>
              <a:cs typeface="+mn-ea"/>
              <a:sym typeface="+mn-lt"/>
            </a:endParaRPr>
          </a:p>
        </p:txBody>
      </p:sp>
      <p:pic>
        <p:nvPicPr>
          <p:cNvPr id="17" name="2" descr="6">
            <a:extLst>
              <a:ext uri="{FF2B5EF4-FFF2-40B4-BE49-F238E27FC236}">
                <a16:creationId xmlns:a16="http://schemas.microsoft.com/office/drawing/2014/main" id="{FE7A8FC5-F93B-412F-AFA0-20AEDB7043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05" y="4604385"/>
            <a:ext cx="1602105" cy="2278380"/>
          </a:xfrm>
          <a:prstGeom prst="rect">
            <a:avLst/>
          </a:prstGeom>
        </p:spPr>
      </p:pic>
      <p:pic>
        <p:nvPicPr>
          <p:cNvPr id="18" name="4" descr="6">
            <a:extLst>
              <a:ext uri="{FF2B5EF4-FFF2-40B4-BE49-F238E27FC236}">
                <a16:creationId xmlns:a16="http://schemas.microsoft.com/office/drawing/2014/main" id="{0DB246B7-1832-4631-8525-1FB5E3D5D9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223" y="5132705"/>
            <a:ext cx="3137535" cy="170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7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3" descr="6">
            <a:extLst>
              <a:ext uri="{FF2B5EF4-FFF2-40B4-BE49-F238E27FC236}">
                <a16:creationId xmlns:a16="http://schemas.microsoft.com/office/drawing/2014/main" id="{691B38C4-8B94-4C79-BB77-2BC69676B0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4368"/>
          <a:stretch>
            <a:fillRect/>
          </a:stretch>
        </p:blipFill>
        <p:spPr>
          <a:xfrm>
            <a:off x="-3805" y="4604385"/>
            <a:ext cx="1602105" cy="2278380"/>
          </a:xfrm>
          <a:prstGeom prst="rect">
            <a:avLst/>
          </a:prstGeom>
        </p:spPr>
      </p:pic>
      <p:pic>
        <p:nvPicPr>
          <p:cNvPr id="3" name="24" descr="6">
            <a:extLst>
              <a:ext uri="{FF2B5EF4-FFF2-40B4-BE49-F238E27FC236}">
                <a16:creationId xmlns:a16="http://schemas.microsoft.com/office/drawing/2014/main" id="{B8A4FE79-1541-4FD2-A017-B5A17C74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449" t="21697"/>
          <a:stretch>
            <a:fillRect/>
          </a:stretch>
        </p:blipFill>
        <p:spPr>
          <a:xfrm>
            <a:off x="9053223" y="5132705"/>
            <a:ext cx="3137535" cy="1704340"/>
          </a:xfrm>
          <a:prstGeom prst="rect">
            <a:avLst/>
          </a:prstGeom>
        </p:spPr>
      </p:pic>
      <p:pic>
        <p:nvPicPr>
          <p:cNvPr id="8" name="14">
            <a:extLst>
              <a:ext uri="{FF2B5EF4-FFF2-40B4-BE49-F238E27FC236}">
                <a16:creationId xmlns:a16="http://schemas.microsoft.com/office/drawing/2014/main" id="{06AB028D-B92D-4BB1-9146-E701B310E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6" t="3772" r="3903" b="77413"/>
          <a:stretch/>
        </p:blipFill>
        <p:spPr>
          <a:xfrm>
            <a:off x="2466495" y="743138"/>
            <a:ext cx="6975783" cy="5575327"/>
          </a:xfrm>
          <a:prstGeom prst="rect">
            <a:avLst/>
          </a:prstGeom>
        </p:spPr>
      </p:pic>
      <p:sp>
        <p:nvSpPr>
          <p:cNvPr id="10" name="0">
            <a:extLst>
              <a:ext uri="{FF2B5EF4-FFF2-40B4-BE49-F238E27FC236}">
                <a16:creationId xmlns:a16="http://schemas.microsoft.com/office/drawing/2014/main" id="{1420DFAA-4AC9-467B-B981-17C3D5EBD06B}"/>
              </a:ext>
            </a:extLst>
          </p:cNvPr>
          <p:cNvSpPr/>
          <p:nvPr/>
        </p:nvSpPr>
        <p:spPr>
          <a:xfrm>
            <a:off x="3394340" y="2034482"/>
            <a:ext cx="222421" cy="222421"/>
          </a:xfrm>
          <a:prstGeom prst="ellipse">
            <a:avLst/>
          </a:prstGeom>
          <a:solidFill>
            <a:srgbClr val="415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4" name="21">
            <a:extLst>
              <a:ext uri="{FF2B5EF4-FFF2-40B4-BE49-F238E27FC236}">
                <a16:creationId xmlns:a16="http://schemas.microsoft.com/office/drawing/2014/main" id="{FCA1724D-9D31-451C-BF2C-EC5C23859B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594" y="-338445"/>
            <a:ext cx="2838321" cy="5190612"/>
          </a:xfrm>
          <a:prstGeom prst="rect">
            <a:avLst/>
          </a:prstGeom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AD6D6E57-7ACA-4ADD-9598-E7CDD4455B3C}"/>
              </a:ext>
            </a:extLst>
          </p:cNvPr>
          <p:cNvSpPr txBox="1"/>
          <p:nvPr/>
        </p:nvSpPr>
        <p:spPr>
          <a:xfrm>
            <a:off x="3739245" y="1027268"/>
            <a:ext cx="4955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n w="0">
                  <a:noFill/>
                </a:ln>
                <a:solidFill>
                  <a:srgbClr val="ED5565"/>
                </a:solidFill>
                <a:cs typeface="+mn-ea"/>
                <a:sym typeface="+mn-lt"/>
              </a:rPr>
              <a:t>Những thành tựu tiêu biểu </a:t>
            </a:r>
            <a:endParaRPr lang="zh-CN" altLang="en-US" sz="2800" dirty="0">
              <a:ln w="0">
                <a:noFill/>
              </a:ln>
              <a:solidFill>
                <a:srgbClr val="ED5565"/>
              </a:solidFill>
              <a:cs typeface="+mn-ea"/>
              <a:sym typeface="+mn-lt"/>
            </a:endParaRPr>
          </a:p>
        </p:txBody>
      </p:sp>
      <p:sp>
        <p:nvSpPr>
          <p:cNvPr id="17" name="9">
            <a:extLst>
              <a:ext uri="{FF2B5EF4-FFF2-40B4-BE49-F238E27FC236}">
                <a16:creationId xmlns:a16="http://schemas.microsoft.com/office/drawing/2014/main" id="{458149FD-B31E-49C3-8975-5CEF2A214099}"/>
              </a:ext>
            </a:extLst>
          </p:cNvPr>
          <p:cNvSpPr txBox="1"/>
          <p:nvPr/>
        </p:nvSpPr>
        <p:spPr>
          <a:xfrm>
            <a:off x="3817777" y="1620239"/>
            <a:ext cx="4955323" cy="2659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altLang="zh-CN" sz="2400">
                <a:ln w="0">
                  <a:noFill/>
                </a:ln>
                <a:cs typeface="+mn-ea"/>
                <a:sym typeface="+mn-lt"/>
              </a:rPr>
              <a:t>Thời kì này chứng kiến sự phát triển đến đỉnh cao của văn học, sự nở rộ của các tài năng nghệ thuật với các gương mặt tiêu biểu như: M.Xéc-van-tét, W.Sếch-xpia, Lê-ô-na đơ Vanh-xi...</a:t>
            </a:r>
            <a:endParaRPr lang="zh-CN" altLang="en-US" sz="2400" dirty="0">
              <a:ln w="0">
                <a:noFill/>
              </a:ln>
              <a:cs typeface="+mn-ea"/>
              <a:sym typeface="+mn-lt"/>
            </a:endParaRPr>
          </a:p>
        </p:txBody>
      </p:sp>
      <p:pic>
        <p:nvPicPr>
          <p:cNvPr id="20" name="25">
            <a:extLst>
              <a:ext uri="{FF2B5EF4-FFF2-40B4-BE49-F238E27FC236}">
                <a16:creationId xmlns:a16="http://schemas.microsoft.com/office/drawing/2014/main" id="{397583CA-0144-4D5B-9CF9-F5D4B14587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329" y="115616"/>
            <a:ext cx="1436235" cy="1436235"/>
          </a:xfrm>
          <a:prstGeom prst="rect">
            <a:avLst/>
          </a:prstGeom>
        </p:spPr>
      </p:pic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5F9B9BB5-6A71-41ED-927E-A5908A7934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630659">
            <a:off x="-76976" y="814148"/>
            <a:ext cx="3545824" cy="501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0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6" grpId="0"/>
          <p:bldP spid="17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1">
            <a:extLst>
              <a:ext uri="{FF2B5EF4-FFF2-40B4-BE49-F238E27FC236}">
                <a16:creationId xmlns:a16="http://schemas.microsoft.com/office/drawing/2014/main" id="{79EEAE98-4B13-49BD-9B96-E018688D0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8724">
            <a:off x="1408568" y="4957280"/>
            <a:ext cx="3915000" cy="1530000"/>
          </a:xfrm>
          <a:prstGeom prst="rect">
            <a:avLst/>
          </a:prstGeom>
        </p:spPr>
      </p:pic>
      <p:pic>
        <p:nvPicPr>
          <p:cNvPr id="3" name="10">
            <a:extLst>
              <a:ext uri="{FF2B5EF4-FFF2-40B4-BE49-F238E27FC236}">
                <a16:creationId xmlns:a16="http://schemas.microsoft.com/office/drawing/2014/main" id="{67390B26-3862-44E2-8B41-91B46AB9DBB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10177611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Freeform 8">
            <a:extLst>
              <a:ext uri="{FF2B5EF4-FFF2-40B4-BE49-F238E27FC236}">
                <a16:creationId xmlns:a16="http://schemas.microsoft.com/office/drawing/2014/main" id="{C9C8DA12-733E-4CF7-A78A-D90A0DA795AB}"/>
              </a:ext>
            </a:extLst>
          </p:cNvPr>
          <p:cNvSpPr/>
          <p:nvPr/>
        </p:nvSpPr>
        <p:spPr bwMode="auto">
          <a:xfrm>
            <a:off x="5509874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13">
            <a:extLst>
              <a:ext uri="{FF2B5EF4-FFF2-40B4-BE49-F238E27FC236}">
                <a16:creationId xmlns:a16="http://schemas.microsoft.com/office/drawing/2014/main" id="{14678855-A501-430C-908D-3E0C08AB04E5}"/>
              </a:ext>
            </a:extLst>
          </p:cNvPr>
          <p:cNvSpPr txBox="1"/>
          <p:nvPr/>
        </p:nvSpPr>
        <p:spPr>
          <a:xfrm>
            <a:off x="5509847" y="3839255"/>
            <a:ext cx="662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Ý nghĩa và tác động của phong trào Văn hóa Phục hưng đối với xã hội Tây Âu</a:t>
            </a:r>
            <a:endParaRPr lang="zh-CN" altLang="en-US" sz="360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7" name="15">
            <a:extLst>
              <a:ext uri="{FF2B5EF4-FFF2-40B4-BE49-F238E27FC236}">
                <a16:creationId xmlns:a16="http://schemas.microsoft.com/office/drawing/2014/main" id="{0DFD408E-7DB5-49F7-8E69-8AC23B7EB0DC}"/>
              </a:ext>
            </a:extLst>
          </p:cNvPr>
          <p:cNvSpPr txBox="1"/>
          <p:nvPr/>
        </p:nvSpPr>
        <p:spPr>
          <a:xfrm>
            <a:off x="6678713" y="-437049"/>
            <a:ext cx="2690160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03B2E1"/>
                </a:solidFill>
                <a:cs typeface="+mn-ea"/>
                <a:sym typeface="+mn-lt"/>
              </a:rPr>
              <a:t>3</a:t>
            </a:r>
            <a:endParaRPr lang="zh-CN" altLang="en-US" sz="34400" i="1" dirty="0">
              <a:ln w="0">
                <a:noFill/>
              </a:ln>
              <a:solidFill>
                <a:srgbClr val="03B2E1"/>
              </a:solidFill>
              <a:cs typeface="+mn-ea"/>
              <a:sym typeface="+mn-lt"/>
            </a:endParaRPr>
          </a:p>
        </p:txBody>
      </p:sp>
      <p:pic>
        <p:nvPicPr>
          <p:cNvPr id="8" name="16">
            <a:extLst>
              <a:ext uri="{FF2B5EF4-FFF2-40B4-BE49-F238E27FC236}">
                <a16:creationId xmlns:a16="http://schemas.microsoft.com/office/drawing/2014/main" id="{50B9AF63-BEB1-47CC-A529-53C314B23F7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8418833" y="2434753"/>
            <a:ext cx="1776059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9829944-A2A7-48E8-9EEC-4CA675612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15" b="90580" l="5116" r="94419">
                        <a14:foregroundMark x1="13488" y1="24224" x2="28837" y2="24224"/>
                        <a14:foregroundMark x1="41512" y1="12215" x2="55465" y2="24327"/>
                        <a14:foregroundMark x1="55465" y1="24327" x2="55930" y2="24534"/>
                        <a14:foregroundMark x1="60465" y1="7453" x2="77326" y2="37992"/>
                        <a14:foregroundMark x1="82093" y1="21532" x2="88721" y2="24845"/>
                        <a14:foregroundMark x1="94419" y1="24327" x2="93837" y2="28054"/>
                        <a14:foregroundMark x1="58256" y1="45756" x2="56977" y2="71636"/>
                        <a14:foregroundMark x1="56977" y1="71636" x2="58256" y2="77847"/>
                        <a14:foregroundMark x1="33427" y1="85921" x2="33372" y2="86128"/>
                        <a14:foregroundMark x1="42674" y1="50828" x2="33427" y2="85921"/>
                        <a14:foregroundMark x1="44767" y1="46687" x2="31163" y2="72774"/>
                        <a14:foregroundMark x1="63372" y1="44306" x2="67326" y2="77536"/>
                        <a14:foregroundMark x1="38372" y1="87267" x2="39651" y2="90373"/>
                        <a14:foregroundMark x1="36977" y1="82091" x2="34884" y2="89545"/>
                        <a14:foregroundMark x1="29651" y1="79193" x2="27558" y2="81573"/>
                        <a14:foregroundMark x1="27907" y1="76812" x2="26395" y2="80021"/>
                        <a14:foregroundMark x1="30581" y1="81056" x2="30581" y2="81056"/>
                        <a14:foregroundMark x1="31435" y1="85401" x2="31512" y2="85921"/>
                        <a14:foregroundMark x1="30581" y1="79607" x2="31284" y2="84377"/>
                        <a14:foregroundMark x1="37558" y1="83747" x2="41163" y2="90062"/>
                        <a14:foregroundMark x1="41163" y1="90062" x2="41163" y2="90373"/>
                        <a14:foregroundMark x1="42326" y1="89337" x2="43605" y2="90683"/>
                        <a14:foregroundMark x1="44535" y1="84990" x2="44186" y2="86646"/>
                        <a14:foregroundMark x1="49535" y1="60870" x2="56744" y2="74120"/>
                        <a14:foregroundMark x1="48372" y1="20186" x2="55116" y2="44203"/>
                        <a14:foregroundMark x1="55116" y1="44203" x2="56279" y2="46687"/>
                        <a14:foregroundMark x1="36395" y1="20497" x2="50116" y2="48551"/>
                        <a14:foregroundMark x1="56512" y1="23706" x2="67907" y2="44617"/>
                        <a14:foregroundMark x1="55000" y1="20497" x2="53953" y2="31884"/>
                        <a14:foregroundMark x1="53953" y1="31884" x2="49884" y2="40994"/>
                        <a14:foregroundMark x1="49884" y1="40994" x2="49070" y2="41408"/>
                        <a14:foregroundMark x1="58837" y1="32505" x2="48023" y2="36646"/>
                        <a14:foregroundMark x1="56279" y1="17805" x2="29419" y2="13043"/>
                        <a14:foregroundMark x1="52558" y1="10559" x2="36069" y2="6867"/>
                        <a14:foregroundMark x1="6860" y1="23395" x2="6279" y2="23810"/>
                        <a14:foregroundMark x1="5116" y1="27433" x2="5116" y2="27433"/>
                        <a14:foregroundMark x1="60698" y1="36025" x2="60698" y2="36025"/>
                        <a14:foregroundMark x1="64302" y1="85611" x2="64302" y2="85611"/>
                        <a14:foregroundMark x1="58372" y1="89545" x2="58372" y2="89545"/>
                        <a14:foregroundMark x1="70349" y1="75880" x2="73721" y2="80538"/>
                        <a14:foregroundMark x1="69070" y1="78882" x2="69070" y2="82609"/>
                        <a14:foregroundMark x1="60116" y1="84472" x2="57674" y2="90062"/>
                        <a14:foregroundMark x1="61977" y1="82919" x2="63488" y2="88820"/>
                        <a14:foregroundMark x1="59302" y1="85093" x2="64070" y2="86957"/>
                        <a14:foregroundMark x1="66395" y1="83644" x2="66977" y2="87681"/>
                        <a14:foregroundMark x1="56744" y1="85818" x2="55349" y2="89545"/>
                        <a14:foregroundMark x1="28023" y1="77536" x2="24535" y2="80021"/>
                        <a14:backgroundMark x1="34884" y1="8282" x2="34884" y2="8282"/>
                        <a14:backgroundMark x1="34302" y1="6108" x2="34302" y2="6108"/>
                        <a14:backgroundMark x1="34302" y1="7453" x2="34302" y2="7453"/>
                        <a14:backgroundMark x1="34186" y1="6315" x2="33721" y2="6832"/>
                        <a14:backgroundMark x1="35116" y1="6832" x2="34767" y2="6936"/>
                        <a14:backgroundMark x1="36047" y1="5590" x2="34535" y2="6315"/>
                        <a14:backgroundMark x1="36047" y1="6832" x2="34535" y2="6625"/>
                        <a14:backgroundMark x1="31628" y1="85921" x2="31628" y2="85921"/>
                        <a14:backgroundMark x1="32093" y1="85507" x2="31512" y2="85507"/>
                        <a14:backgroundMark x1="31163" y1="85611" x2="30930" y2="85818"/>
                        <a14:backgroundMark x1="40233" y1="93685" x2="39070" y2="93685"/>
                        <a14:backgroundMark x1="40581" y1="93582" x2="39651" y2="93582"/>
                        <a14:backgroundMark x1="60698" y1="93685" x2="60698" y2="93271"/>
                        <a14:backgroundMark x1="40581" y1="93375" x2="39884" y2="9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6268">
            <a:off x="-24168" y="156085"/>
            <a:ext cx="5827608" cy="654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6989D2-B6B0-434B-8737-60700A4605E1}"/>
              </a:ext>
            </a:extLst>
          </p:cNvPr>
          <p:cNvGrpSpPr/>
          <p:nvPr/>
        </p:nvGrpSpPr>
        <p:grpSpPr>
          <a:xfrm>
            <a:off x="-330564" y="6468838"/>
            <a:ext cx="24876379" cy="396420"/>
            <a:chOff x="-330564" y="6468838"/>
            <a:chExt cx="24876379" cy="396420"/>
          </a:xfrm>
        </p:grpSpPr>
        <p:pic>
          <p:nvPicPr>
            <p:cNvPr id="13" name="5">
              <a:extLst>
                <a:ext uri="{FF2B5EF4-FFF2-40B4-BE49-F238E27FC236}">
                  <a16:creationId xmlns:a16="http://schemas.microsoft.com/office/drawing/2014/main" id="{AB981AFE-8DF2-4944-88F9-1F509A94B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5">
              <a:extLst>
                <a:ext uri="{FF2B5EF4-FFF2-40B4-BE49-F238E27FC236}">
                  <a16:creationId xmlns:a16="http://schemas.microsoft.com/office/drawing/2014/main" id="{2EB3278E-9938-4B79-9111-31385FC96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75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36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42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6" grpId="0"/>
          <p:bldP spid="7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0">
            <a:extLst>
              <a:ext uri="{FF2B5EF4-FFF2-40B4-BE49-F238E27FC236}">
                <a16:creationId xmlns:a16="http://schemas.microsoft.com/office/drawing/2014/main" id="{6C8B648C-192F-43B6-A4BA-F4D607E4DB56}"/>
              </a:ext>
            </a:extLst>
          </p:cNvPr>
          <p:cNvGrpSpPr/>
          <p:nvPr/>
        </p:nvGrpSpPr>
        <p:grpSpPr>
          <a:xfrm>
            <a:off x="1921560" y="341375"/>
            <a:ext cx="10270440" cy="1077218"/>
            <a:chOff x="2638269" y="2951691"/>
            <a:chExt cx="10270440" cy="1077218"/>
          </a:xfrm>
        </p:grpSpPr>
        <p:sp>
          <p:nvSpPr>
            <p:cNvPr id="3" name="1">
              <a:extLst>
                <a:ext uri="{FF2B5EF4-FFF2-40B4-BE49-F238E27FC236}">
                  <a16:creationId xmlns:a16="http://schemas.microsoft.com/office/drawing/2014/main" id="{50CB8C5C-F3DE-48F3-A266-4E0A4DA00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269" y="2951691"/>
              <a:ext cx="1027044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vi-VN" altLang="zh-CN" sz="3200" b="1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Ý nghĩa của phong trào Văn hóa Phục hưng đối với xã hội Tây Âu</a:t>
              </a:r>
              <a:endParaRPr lang="zh-CN" altLang="en-US" sz="3200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22">
              <a:extLst>
                <a:ext uri="{FF2B5EF4-FFF2-40B4-BE49-F238E27FC236}">
                  <a16:creationId xmlns:a16="http://schemas.microsoft.com/office/drawing/2014/main" id="{0363B386-1EA0-4728-BB59-D1DFB4FC1F66}"/>
                </a:ext>
              </a:extLst>
            </p:cNvPr>
            <p:cNvSpPr/>
            <p:nvPr/>
          </p:nvSpPr>
          <p:spPr>
            <a:xfrm>
              <a:off x="2638269" y="3073040"/>
              <a:ext cx="29529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12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24">
            <a:extLst>
              <a:ext uri="{FF2B5EF4-FFF2-40B4-BE49-F238E27FC236}">
                <a16:creationId xmlns:a16="http://schemas.microsoft.com/office/drawing/2014/main" id="{EDA63DDB-5709-4B1F-9BE4-167D583A6E7A}"/>
              </a:ext>
            </a:extLst>
          </p:cNvPr>
          <p:cNvSpPr/>
          <p:nvPr/>
        </p:nvSpPr>
        <p:spPr>
          <a:xfrm>
            <a:off x="839537" y="258610"/>
            <a:ext cx="910171" cy="910170"/>
          </a:xfrm>
          <a:prstGeom prst="ellipse">
            <a:avLst/>
          </a:prstGeom>
          <a:solidFill>
            <a:schemeClr val="accent1"/>
          </a:solidFill>
          <a:ln>
            <a:solidFill>
              <a:srgbClr val="D3F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25915CAD-1CD2-43CD-9919-8FFD00034363}"/>
              </a:ext>
            </a:extLst>
          </p:cNvPr>
          <p:cNvSpPr/>
          <p:nvPr/>
        </p:nvSpPr>
        <p:spPr>
          <a:xfrm>
            <a:off x="1325273" y="1683385"/>
            <a:ext cx="3466465" cy="2730500"/>
          </a:xfrm>
          <a:prstGeom prst="clou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6">
            <a:extLst>
              <a:ext uri="{FF2B5EF4-FFF2-40B4-BE49-F238E27FC236}">
                <a16:creationId xmlns:a16="http://schemas.microsoft.com/office/drawing/2014/main" id="{B3B24555-FAF5-4204-B8BB-0E187607EFF8}"/>
              </a:ext>
            </a:extLst>
          </p:cNvPr>
          <p:cNvGrpSpPr/>
          <p:nvPr/>
        </p:nvGrpSpPr>
        <p:grpSpPr>
          <a:xfrm>
            <a:off x="4039411" y="3385232"/>
            <a:ext cx="4069447" cy="2706932"/>
            <a:chOff x="4039383" y="3385232"/>
            <a:chExt cx="4069447" cy="2706932"/>
          </a:xfrm>
        </p:grpSpPr>
        <p:sp>
          <p:nvSpPr>
            <p:cNvPr id="11" name="18">
              <a:extLst>
                <a:ext uri="{FF2B5EF4-FFF2-40B4-BE49-F238E27FC236}">
                  <a16:creationId xmlns:a16="http://schemas.microsoft.com/office/drawing/2014/main" id="{AF8E5648-8810-4EE6-995C-7921FB3D7092}"/>
                </a:ext>
              </a:extLst>
            </p:cNvPr>
            <p:cNvSpPr/>
            <p:nvPr/>
          </p:nvSpPr>
          <p:spPr>
            <a:xfrm>
              <a:off x="4672370" y="3385232"/>
              <a:ext cx="3436460" cy="2706932"/>
            </a:xfrm>
            <a:prstGeom prst="clou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2" name="5">
              <a:extLst>
                <a:ext uri="{FF2B5EF4-FFF2-40B4-BE49-F238E27FC236}">
                  <a16:creationId xmlns:a16="http://schemas.microsoft.com/office/drawing/2014/main" id="{65382F93-C028-448F-B118-7EAAA7A64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383" y="3659514"/>
              <a:ext cx="1749054" cy="2009092"/>
            </a:xfrm>
            <a:prstGeom prst="rect">
              <a:avLst/>
            </a:prstGeom>
          </p:spPr>
        </p:pic>
      </p:grpSp>
      <p:sp>
        <p:nvSpPr>
          <p:cNvPr id="13" name="30">
            <a:extLst>
              <a:ext uri="{FF2B5EF4-FFF2-40B4-BE49-F238E27FC236}">
                <a16:creationId xmlns:a16="http://schemas.microsoft.com/office/drawing/2014/main" id="{7714A948-11C0-4851-BEC5-6E6FE403A332}"/>
              </a:ext>
            </a:extLst>
          </p:cNvPr>
          <p:cNvSpPr txBox="1"/>
          <p:nvPr/>
        </p:nvSpPr>
        <p:spPr>
          <a:xfrm>
            <a:off x="1524676" y="2627860"/>
            <a:ext cx="3011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- Lên án gay gắt Giáo hội Thiên chúa giáo, đả phá trật tự phong kiến </a:t>
            </a:r>
          </a:p>
        </p:txBody>
      </p:sp>
      <p:sp>
        <p:nvSpPr>
          <p:cNvPr id="14" name="35">
            <a:extLst>
              <a:ext uri="{FF2B5EF4-FFF2-40B4-BE49-F238E27FC236}">
                <a16:creationId xmlns:a16="http://schemas.microsoft.com/office/drawing/2014/main" id="{4F73337C-94F4-4447-B73A-13A9CFDD18F4}"/>
              </a:ext>
            </a:extLst>
          </p:cNvPr>
          <p:cNvSpPr txBox="1"/>
          <p:nvPr/>
        </p:nvSpPr>
        <p:spPr>
          <a:xfrm>
            <a:off x="5427965" y="4138533"/>
            <a:ext cx="23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- Phát động quần chúng đấu tranh chống lại xã hội phong kiến </a:t>
            </a:r>
          </a:p>
        </p:txBody>
      </p:sp>
      <p:grpSp>
        <p:nvGrpSpPr>
          <p:cNvPr id="21" name="36">
            <a:extLst>
              <a:ext uri="{FF2B5EF4-FFF2-40B4-BE49-F238E27FC236}">
                <a16:creationId xmlns:a16="http://schemas.microsoft.com/office/drawing/2014/main" id="{5A2F335F-F20A-4EC6-96B3-E135DF70ACC6}"/>
              </a:ext>
            </a:extLst>
          </p:cNvPr>
          <p:cNvGrpSpPr/>
          <p:nvPr/>
        </p:nvGrpSpPr>
        <p:grpSpPr>
          <a:xfrm>
            <a:off x="6921501" y="706797"/>
            <a:ext cx="5145315" cy="3510915"/>
            <a:chOff x="6921500" y="706755"/>
            <a:chExt cx="5145314" cy="3510915"/>
          </a:xfrm>
        </p:grpSpPr>
        <p:sp>
          <p:nvSpPr>
            <p:cNvPr id="9" name="19">
              <a:extLst>
                <a:ext uri="{FF2B5EF4-FFF2-40B4-BE49-F238E27FC236}">
                  <a16:creationId xmlns:a16="http://schemas.microsoft.com/office/drawing/2014/main" id="{95498590-2584-4729-9CF1-CB35D6C767B6}"/>
                </a:ext>
              </a:extLst>
            </p:cNvPr>
            <p:cNvSpPr/>
            <p:nvPr/>
          </p:nvSpPr>
          <p:spPr>
            <a:xfrm>
              <a:off x="7962900" y="1372235"/>
              <a:ext cx="4103914" cy="2845435"/>
            </a:xfrm>
            <a:prstGeom prst="clou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36">
              <a:extLst>
                <a:ext uri="{FF2B5EF4-FFF2-40B4-BE49-F238E27FC236}">
                  <a16:creationId xmlns:a16="http://schemas.microsoft.com/office/drawing/2014/main" id="{417C3AC4-62F9-4096-BFFA-7D0DAD5B8E7C}"/>
                </a:ext>
              </a:extLst>
            </p:cNvPr>
            <p:cNvSpPr txBox="1"/>
            <p:nvPr/>
          </p:nvSpPr>
          <p:spPr>
            <a:xfrm>
              <a:off x="8637854" y="2150895"/>
              <a:ext cx="31761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>
                  <a:ln w="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- </a:t>
              </a:r>
              <a:r>
                <a:rPr lang="vi-VN" altLang="zh-CN" sz="2000">
                  <a:ln w="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Đề cao giá trị con người, đề cao khoa học tự nhiên, xây dựng thế giới quan duy vật.</a:t>
              </a:r>
              <a:endParaRPr lang="en-US" altLang="zh-CN" sz="20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7" name="9" descr="596be4eec2aedfa4436bdad6fc30131c">
              <a:extLst>
                <a:ext uri="{FF2B5EF4-FFF2-40B4-BE49-F238E27FC236}">
                  <a16:creationId xmlns:a16="http://schemas.microsoft.com/office/drawing/2014/main" id="{593E1BD8-81D7-49D8-94A4-A4CB34758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1500" y="706755"/>
              <a:ext cx="2845435" cy="2845435"/>
            </a:xfrm>
            <a:prstGeom prst="rect">
              <a:avLst/>
            </a:prstGeom>
          </p:spPr>
        </p:pic>
      </p:grpSp>
      <p:pic>
        <p:nvPicPr>
          <p:cNvPr id="16" name="3" descr="27eb00efd058674f3bcf7e8c0524fed5">
            <a:extLst>
              <a:ext uri="{FF2B5EF4-FFF2-40B4-BE49-F238E27FC236}">
                <a16:creationId xmlns:a16="http://schemas.microsoft.com/office/drawing/2014/main" id="{05D9B8A9-4448-42A7-AE91-520EC2B99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67" y="832527"/>
            <a:ext cx="2593975" cy="2593975"/>
          </a:xfrm>
          <a:prstGeom prst="rect">
            <a:avLst/>
          </a:prstGeom>
        </p:spPr>
      </p:pic>
      <p:pic>
        <p:nvPicPr>
          <p:cNvPr id="18" name="10" descr="6">
            <a:extLst>
              <a:ext uri="{FF2B5EF4-FFF2-40B4-BE49-F238E27FC236}">
                <a16:creationId xmlns:a16="http://schemas.microsoft.com/office/drawing/2014/main" id="{4C4CA18F-CF99-4112-8D6E-7C33334685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05" y="4604385"/>
            <a:ext cx="1602105" cy="2278380"/>
          </a:xfrm>
          <a:prstGeom prst="rect">
            <a:avLst/>
          </a:prstGeom>
        </p:spPr>
      </p:pic>
      <p:pic>
        <p:nvPicPr>
          <p:cNvPr id="19" name="11" descr="6">
            <a:extLst>
              <a:ext uri="{FF2B5EF4-FFF2-40B4-BE49-F238E27FC236}">
                <a16:creationId xmlns:a16="http://schemas.microsoft.com/office/drawing/2014/main" id="{30695B00-1AD5-401D-898D-3CE89E66FC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223" y="5132705"/>
            <a:ext cx="3137535" cy="1704340"/>
          </a:xfrm>
          <a:prstGeom prst="rect">
            <a:avLst/>
          </a:prstGeom>
        </p:spPr>
      </p:pic>
      <p:pic>
        <p:nvPicPr>
          <p:cNvPr id="22" name="22">
            <a:extLst>
              <a:ext uri="{FF2B5EF4-FFF2-40B4-BE49-F238E27FC236}">
                <a16:creationId xmlns:a16="http://schemas.microsoft.com/office/drawing/2014/main" id="{4CF4D565-C288-3F18-2D70-A385042C7A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1" r="30052" b="67495"/>
          <a:stretch>
            <a:fillRect/>
          </a:stretch>
        </p:blipFill>
        <p:spPr>
          <a:xfrm>
            <a:off x="962496" y="192469"/>
            <a:ext cx="664253" cy="9505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0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0">
            <a:extLst>
              <a:ext uri="{FF2B5EF4-FFF2-40B4-BE49-F238E27FC236}">
                <a16:creationId xmlns:a16="http://schemas.microsoft.com/office/drawing/2014/main" id="{6C8B648C-192F-43B6-A4BA-F4D607E4DB56}"/>
              </a:ext>
            </a:extLst>
          </p:cNvPr>
          <p:cNvGrpSpPr/>
          <p:nvPr/>
        </p:nvGrpSpPr>
        <p:grpSpPr>
          <a:xfrm>
            <a:off x="1921560" y="341375"/>
            <a:ext cx="10270440" cy="1077218"/>
            <a:chOff x="2638269" y="2951691"/>
            <a:chExt cx="10270440" cy="1077218"/>
          </a:xfrm>
        </p:grpSpPr>
        <p:sp>
          <p:nvSpPr>
            <p:cNvPr id="3" name="1">
              <a:extLst>
                <a:ext uri="{FF2B5EF4-FFF2-40B4-BE49-F238E27FC236}">
                  <a16:creationId xmlns:a16="http://schemas.microsoft.com/office/drawing/2014/main" id="{50CB8C5C-F3DE-48F3-A266-4E0A4DA00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269" y="2951691"/>
              <a:ext cx="1027044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vi-VN" altLang="zh-CN" sz="3200" b="1">
                  <a:solidFill>
                    <a:srgbClr val="ED5565"/>
                  </a:solidFill>
                  <a:latin typeface="A3.BoosterNextFYBlackRegular-San"/>
                  <a:ea typeface="+mn-ea"/>
                  <a:cs typeface="+mn-ea"/>
                  <a:sym typeface="+mn-lt"/>
                </a:rPr>
                <a:t>Tác động của phong trào Văn hóa Phục hưng đối với xã hội Tây Âu</a:t>
              </a:r>
              <a:endParaRPr lang="zh-CN" altLang="en-US" sz="3200" b="1" dirty="0">
                <a:solidFill>
                  <a:srgbClr val="ED5565"/>
                </a:solidFill>
                <a:latin typeface="A3.BoosterNextFYBlackRegular-San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22">
              <a:extLst>
                <a:ext uri="{FF2B5EF4-FFF2-40B4-BE49-F238E27FC236}">
                  <a16:creationId xmlns:a16="http://schemas.microsoft.com/office/drawing/2014/main" id="{0363B386-1EA0-4728-BB59-D1DFB4FC1F66}"/>
                </a:ext>
              </a:extLst>
            </p:cNvPr>
            <p:cNvSpPr/>
            <p:nvPr/>
          </p:nvSpPr>
          <p:spPr>
            <a:xfrm>
              <a:off x="2638269" y="3073040"/>
              <a:ext cx="29529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1200" b="1" spc="3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24">
            <a:extLst>
              <a:ext uri="{FF2B5EF4-FFF2-40B4-BE49-F238E27FC236}">
                <a16:creationId xmlns:a16="http://schemas.microsoft.com/office/drawing/2014/main" id="{EDA63DDB-5709-4B1F-9BE4-167D583A6E7A}"/>
              </a:ext>
            </a:extLst>
          </p:cNvPr>
          <p:cNvSpPr/>
          <p:nvPr/>
        </p:nvSpPr>
        <p:spPr>
          <a:xfrm>
            <a:off x="839537" y="258610"/>
            <a:ext cx="910171" cy="910170"/>
          </a:xfrm>
          <a:prstGeom prst="ellipse">
            <a:avLst/>
          </a:prstGeom>
          <a:solidFill>
            <a:schemeClr val="accent1"/>
          </a:solidFill>
          <a:ln>
            <a:solidFill>
              <a:srgbClr val="D3F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25915CAD-1CD2-43CD-9919-8FFD00034363}"/>
              </a:ext>
            </a:extLst>
          </p:cNvPr>
          <p:cNvSpPr/>
          <p:nvPr/>
        </p:nvSpPr>
        <p:spPr>
          <a:xfrm>
            <a:off x="1325273" y="1683385"/>
            <a:ext cx="3466465" cy="2730500"/>
          </a:xfrm>
          <a:prstGeom prst="clou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0" name="6">
            <a:extLst>
              <a:ext uri="{FF2B5EF4-FFF2-40B4-BE49-F238E27FC236}">
                <a16:creationId xmlns:a16="http://schemas.microsoft.com/office/drawing/2014/main" id="{B3B24555-FAF5-4204-B8BB-0E187607EFF8}"/>
              </a:ext>
            </a:extLst>
          </p:cNvPr>
          <p:cNvGrpSpPr/>
          <p:nvPr/>
        </p:nvGrpSpPr>
        <p:grpSpPr>
          <a:xfrm>
            <a:off x="2408716" y="4135677"/>
            <a:ext cx="8046215" cy="2706932"/>
            <a:chOff x="4039383" y="3385232"/>
            <a:chExt cx="4069447" cy="2706932"/>
          </a:xfrm>
        </p:grpSpPr>
        <p:sp>
          <p:nvSpPr>
            <p:cNvPr id="11" name="18">
              <a:extLst>
                <a:ext uri="{FF2B5EF4-FFF2-40B4-BE49-F238E27FC236}">
                  <a16:creationId xmlns:a16="http://schemas.microsoft.com/office/drawing/2014/main" id="{AF8E5648-8810-4EE6-995C-7921FB3D7092}"/>
                </a:ext>
              </a:extLst>
            </p:cNvPr>
            <p:cNvSpPr/>
            <p:nvPr/>
          </p:nvSpPr>
          <p:spPr>
            <a:xfrm>
              <a:off x="4672370" y="3385232"/>
              <a:ext cx="3436460" cy="2706932"/>
            </a:xfrm>
            <a:prstGeom prst="clou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12" name="5">
              <a:extLst>
                <a:ext uri="{FF2B5EF4-FFF2-40B4-BE49-F238E27FC236}">
                  <a16:creationId xmlns:a16="http://schemas.microsoft.com/office/drawing/2014/main" id="{65382F93-C028-448F-B118-7EAAA7A64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383" y="3659514"/>
              <a:ext cx="1749054" cy="2009092"/>
            </a:xfrm>
            <a:prstGeom prst="rect">
              <a:avLst/>
            </a:prstGeom>
          </p:spPr>
        </p:pic>
      </p:grpSp>
      <p:sp>
        <p:nvSpPr>
          <p:cNvPr id="13" name="30">
            <a:extLst>
              <a:ext uri="{FF2B5EF4-FFF2-40B4-BE49-F238E27FC236}">
                <a16:creationId xmlns:a16="http://schemas.microsoft.com/office/drawing/2014/main" id="{7714A948-11C0-4851-BEC5-6E6FE403A332}"/>
              </a:ext>
            </a:extLst>
          </p:cNvPr>
          <p:cNvSpPr txBox="1"/>
          <p:nvPr/>
        </p:nvSpPr>
        <p:spPr>
          <a:xfrm>
            <a:off x="1524676" y="2627860"/>
            <a:ext cx="3011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>
                <a:ln w="0">
                  <a:noFill/>
                </a:ln>
                <a:solidFill>
                  <a:prstClr val="white"/>
                </a:solidFill>
                <a:cs typeface="+mn-ea"/>
                <a:sym typeface="+mn-lt"/>
              </a:rPr>
              <a:t>- Làm thay đổi nhận thức của con người thời bấy giờ.</a:t>
            </a:r>
          </a:p>
        </p:txBody>
      </p:sp>
      <p:sp>
        <p:nvSpPr>
          <p:cNvPr id="14" name="35">
            <a:extLst>
              <a:ext uri="{FF2B5EF4-FFF2-40B4-BE49-F238E27FC236}">
                <a16:creationId xmlns:a16="http://schemas.microsoft.com/office/drawing/2014/main" id="{4F73337C-94F4-4447-B73A-13A9CFDD18F4}"/>
              </a:ext>
            </a:extLst>
          </p:cNvPr>
          <p:cNvSpPr txBox="1"/>
          <p:nvPr/>
        </p:nvSpPr>
        <p:spPr>
          <a:xfrm>
            <a:off x="5216911" y="4629675"/>
            <a:ext cx="4699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>
                <a:ln w="0">
                  <a:noFill/>
                </a:ln>
                <a:solidFill>
                  <a:prstClr val="white"/>
                </a:solidFill>
                <a:cs typeface="+mn-ea"/>
                <a:sym typeface="+mn-lt"/>
              </a:rPr>
              <a:t>- Những tác phẩm và tư tưởng của những nhà văn hóa phục hưng đã khai sáng châu Âu trung cổ và thay đổi lịch sử văn minh nhân loại</a:t>
            </a:r>
          </a:p>
        </p:txBody>
      </p:sp>
      <p:grpSp>
        <p:nvGrpSpPr>
          <p:cNvPr id="21" name="36">
            <a:extLst>
              <a:ext uri="{FF2B5EF4-FFF2-40B4-BE49-F238E27FC236}">
                <a16:creationId xmlns:a16="http://schemas.microsoft.com/office/drawing/2014/main" id="{5A2F335F-F20A-4EC6-96B3-E135DF70ACC6}"/>
              </a:ext>
            </a:extLst>
          </p:cNvPr>
          <p:cNvGrpSpPr/>
          <p:nvPr/>
        </p:nvGrpSpPr>
        <p:grpSpPr>
          <a:xfrm>
            <a:off x="6823202" y="462724"/>
            <a:ext cx="5145315" cy="3510915"/>
            <a:chOff x="6921500" y="706755"/>
            <a:chExt cx="5145314" cy="3510915"/>
          </a:xfrm>
        </p:grpSpPr>
        <p:sp>
          <p:nvSpPr>
            <p:cNvPr id="9" name="19">
              <a:extLst>
                <a:ext uri="{FF2B5EF4-FFF2-40B4-BE49-F238E27FC236}">
                  <a16:creationId xmlns:a16="http://schemas.microsoft.com/office/drawing/2014/main" id="{95498590-2584-4729-9CF1-CB35D6C767B6}"/>
                </a:ext>
              </a:extLst>
            </p:cNvPr>
            <p:cNvSpPr/>
            <p:nvPr/>
          </p:nvSpPr>
          <p:spPr>
            <a:xfrm>
              <a:off x="7962900" y="1372235"/>
              <a:ext cx="4103914" cy="2845435"/>
            </a:xfrm>
            <a:prstGeom prst="clou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36">
              <a:extLst>
                <a:ext uri="{FF2B5EF4-FFF2-40B4-BE49-F238E27FC236}">
                  <a16:creationId xmlns:a16="http://schemas.microsoft.com/office/drawing/2014/main" id="{417C3AC4-62F9-4096-BFFA-7D0DAD5B8E7C}"/>
                </a:ext>
              </a:extLst>
            </p:cNvPr>
            <p:cNvSpPr txBox="1"/>
            <p:nvPr/>
          </p:nvSpPr>
          <p:spPr>
            <a:xfrm>
              <a:off x="8637854" y="2150895"/>
              <a:ext cx="31761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>
                  <a:ln w="0">
                    <a:noFill/>
                  </a:ln>
                  <a:solidFill>
                    <a:prstClr val="white"/>
                  </a:solidFill>
                  <a:cs typeface="+mn-ea"/>
                  <a:sym typeface="+mn-lt"/>
                </a:rPr>
                <a:t>- Đặt cơ sở và mở đường cho sự phát triển của văn hóa Tây Âu trong những thế kỉ tiếp theo.</a:t>
              </a:r>
            </a:p>
          </p:txBody>
        </p:sp>
        <p:pic>
          <p:nvPicPr>
            <p:cNvPr id="17" name="9" descr="596be4eec2aedfa4436bdad6fc30131c">
              <a:extLst>
                <a:ext uri="{FF2B5EF4-FFF2-40B4-BE49-F238E27FC236}">
                  <a16:creationId xmlns:a16="http://schemas.microsoft.com/office/drawing/2014/main" id="{593E1BD8-81D7-49D8-94A4-A4CB34758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1500" y="706755"/>
              <a:ext cx="2845435" cy="2845435"/>
            </a:xfrm>
            <a:prstGeom prst="rect">
              <a:avLst/>
            </a:prstGeom>
          </p:spPr>
        </p:pic>
      </p:grpSp>
      <p:pic>
        <p:nvPicPr>
          <p:cNvPr id="16" name="3" descr="27eb00efd058674f3bcf7e8c0524fed5">
            <a:extLst>
              <a:ext uri="{FF2B5EF4-FFF2-40B4-BE49-F238E27FC236}">
                <a16:creationId xmlns:a16="http://schemas.microsoft.com/office/drawing/2014/main" id="{05D9B8A9-4448-42A7-AE91-520EC2B99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67" y="832527"/>
            <a:ext cx="2593975" cy="2593975"/>
          </a:xfrm>
          <a:prstGeom prst="rect">
            <a:avLst/>
          </a:prstGeom>
        </p:spPr>
      </p:pic>
      <p:pic>
        <p:nvPicPr>
          <p:cNvPr id="18" name="10" descr="6">
            <a:extLst>
              <a:ext uri="{FF2B5EF4-FFF2-40B4-BE49-F238E27FC236}">
                <a16:creationId xmlns:a16="http://schemas.microsoft.com/office/drawing/2014/main" id="{4C4CA18F-CF99-4112-8D6E-7C33334685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05" y="4604385"/>
            <a:ext cx="1602105" cy="2278380"/>
          </a:xfrm>
          <a:prstGeom prst="rect">
            <a:avLst/>
          </a:prstGeom>
        </p:spPr>
      </p:pic>
      <p:pic>
        <p:nvPicPr>
          <p:cNvPr id="19" name="11" descr="6">
            <a:extLst>
              <a:ext uri="{FF2B5EF4-FFF2-40B4-BE49-F238E27FC236}">
                <a16:creationId xmlns:a16="http://schemas.microsoft.com/office/drawing/2014/main" id="{30695B00-1AD5-401D-898D-3CE89E66FC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8513117" y="5178425"/>
            <a:ext cx="3137535" cy="1704340"/>
          </a:xfrm>
          <a:prstGeom prst="rect">
            <a:avLst/>
          </a:prstGeom>
        </p:spPr>
      </p:pic>
      <p:pic>
        <p:nvPicPr>
          <p:cNvPr id="22" name="22">
            <a:extLst>
              <a:ext uri="{FF2B5EF4-FFF2-40B4-BE49-F238E27FC236}">
                <a16:creationId xmlns:a16="http://schemas.microsoft.com/office/drawing/2014/main" id="{4CF4D565-C288-3F18-2D70-A385042C7A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1" r="30052" b="67495"/>
          <a:stretch>
            <a:fillRect/>
          </a:stretch>
        </p:blipFill>
        <p:spPr>
          <a:xfrm>
            <a:off x="962496" y="192469"/>
            <a:ext cx="664253" cy="9505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81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3" descr="ef934acf26a66943004c3543c69f61a0">
            <a:extLst>
              <a:ext uri="{FF2B5EF4-FFF2-40B4-BE49-F238E27FC236}">
                <a16:creationId xmlns:a16="http://schemas.microsoft.com/office/drawing/2014/main" id="{09E568B0-07AB-4A32-9C4B-B40F5B57C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6287" b="69037"/>
          <a:stretch/>
        </p:blipFill>
        <p:spPr>
          <a:xfrm>
            <a:off x="-3811" y="1229104"/>
            <a:ext cx="3596667" cy="1444553"/>
          </a:xfrm>
          <a:prstGeom prst="rect">
            <a:avLst/>
          </a:prstGeom>
        </p:spPr>
      </p:pic>
      <p:pic>
        <p:nvPicPr>
          <p:cNvPr id="19" name="7" descr="6">
            <a:extLst>
              <a:ext uri="{FF2B5EF4-FFF2-40B4-BE49-F238E27FC236}">
                <a16:creationId xmlns:a16="http://schemas.microsoft.com/office/drawing/2014/main" id="{0772E1AD-4DB5-4541-919A-17C1729E63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05" y="4604385"/>
            <a:ext cx="1602105" cy="2278380"/>
          </a:xfrm>
          <a:prstGeom prst="rect">
            <a:avLst/>
          </a:prstGeom>
        </p:spPr>
      </p:pic>
      <p:pic>
        <p:nvPicPr>
          <p:cNvPr id="20" name="8" descr="6">
            <a:extLst>
              <a:ext uri="{FF2B5EF4-FFF2-40B4-BE49-F238E27FC236}">
                <a16:creationId xmlns:a16="http://schemas.microsoft.com/office/drawing/2014/main" id="{A81902D3-34D1-455F-B617-F15FEF8DFD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223" y="5132705"/>
            <a:ext cx="3137535" cy="1704340"/>
          </a:xfrm>
          <a:prstGeom prst="rect">
            <a:avLst/>
          </a:prstGeom>
        </p:spPr>
      </p:pic>
      <p:grpSp>
        <p:nvGrpSpPr>
          <p:cNvPr id="21" name="11">
            <a:extLst>
              <a:ext uri="{FF2B5EF4-FFF2-40B4-BE49-F238E27FC236}">
                <a16:creationId xmlns:a16="http://schemas.microsoft.com/office/drawing/2014/main" id="{CA06BC49-85F6-42F3-867D-82E8EE03B7E6}"/>
              </a:ext>
            </a:extLst>
          </p:cNvPr>
          <p:cNvGrpSpPr/>
          <p:nvPr/>
        </p:nvGrpSpPr>
        <p:grpSpPr>
          <a:xfrm>
            <a:off x="1597711" y="221471"/>
            <a:ext cx="4193492" cy="1307450"/>
            <a:chOff x="2638269" y="2873586"/>
            <a:chExt cx="4193492" cy="1307450"/>
          </a:xfrm>
        </p:grpSpPr>
        <p:sp>
          <p:nvSpPr>
            <p:cNvPr id="22" name="1">
              <a:extLst>
                <a:ext uri="{FF2B5EF4-FFF2-40B4-BE49-F238E27FC236}">
                  <a16:creationId xmlns:a16="http://schemas.microsoft.com/office/drawing/2014/main" id="{3C1C5C5D-FEA8-4EB7-9E8B-0141480E3B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269" y="2873586"/>
              <a:ext cx="419349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r>
                <a:rPr lang="en-US" altLang="zh-CN" sz="4400">
                  <a:ln w="0">
                    <a:noFill/>
                  </a:ln>
                  <a:solidFill>
                    <a:srgbClr val="ED5565"/>
                  </a:solidFill>
                  <a:latin typeface="+mn-lt"/>
                  <a:ea typeface="+mn-ea"/>
                  <a:cs typeface="+mn-ea"/>
                  <a:sym typeface="+mn-lt"/>
                </a:rPr>
                <a:t>Luyện tập</a:t>
              </a:r>
              <a:endParaRPr lang="zh-CN" altLang="en-US" sz="4400" dirty="0">
                <a:ln w="0">
                  <a:noFill/>
                </a:ln>
                <a:solidFill>
                  <a:srgbClr val="ED556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13">
              <a:extLst>
                <a:ext uri="{FF2B5EF4-FFF2-40B4-BE49-F238E27FC236}">
                  <a16:creationId xmlns:a16="http://schemas.microsoft.com/office/drawing/2014/main" id="{DF0C3D3B-E914-49E3-9EAA-4AA1FB9A0BF7}"/>
                </a:ext>
              </a:extLst>
            </p:cNvPr>
            <p:cNvSpPr/>
            <p:nvPr/>
          </p:nvSpPr>
          <p:spPr>
            <a:xfrm>
              <a:off x="2638269" y="3073040"/>
              <a:ext cx="295290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15">
            <a:extLst>
              <a:ext uri="{FF2B5EF4-FFF2-40B4-BE49-F238E27FC236}">
                <a16:creationId xmlns:a16="http://schemas.microsoft.com/office/drawing/2014/main" id="{E422D5C1-95B3-4584-899E-90BF2F6025F6}"/>
              </a:ext>
            </a:extLst>
          </p:cNvPr>
          <p:cNvSpPr/>
          <p:nvPr/>
        </p:nvSpPr>
        <p:spPr>
          <a:xfrm>
            <a:off x="525933" y="181797"/>
            <a:ext cx="910171" cy="910170"/>
          </a:xfrm>
          <a:prstGeom prst="ellipse">
            <a:avLst/>
          </a:prstGeom>
          <a:solidFill>
            <a:srgbClr val="97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B9C008-B575-4C68-9DEE-6D74F0B2E730}"/>
              </a:ext>
            </a:extLst>
          </p:cNvPr>
          <p:cNvSpPr/>
          <p:nvPr/>
        </p:nvSpPr>
        <p:spPr>
          <a:xfrm>
            <a:off x="1266606" y="2035209"/>
            <a:ext cx="1289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ln w="0">
                  <a:noFill/>
                </a:ln>
                <a:solidFill>
                  <a:srgbClr val="ED5565"/>
                </a:solidFill>
                <a:cs typeface="+mn-ea"/>
                <a:sym typeface="+mn-lt"/>
              </a:rPr>
              <a:t>Câu hỏi</a:t>
            </a:r>
            <a:endParaRPr lang="zh-CN" altLang="en-US" sz="2400" dirty="0">
              <a:ln w="0">
                <a:noFill/>
              </a:ln>
              <a:solidFill>
                <a:srgbClr val="ED5565"/>
              </a:solidFill>
              <a:cs typeface="+mn-ea"/>
              <a:sym typeface="+mn-lt"/>
            </a:endParaRPr>
          </a:p>
        </p:txBody>
      </p:sp>
      <p:sp>
        <p:nvSpPr>
          <p:cNvPr id="34" name="30">
            <a:extLst>
              <a:ext uri="{FF2B5EF4-FFF2-40B4-BE49-F238E27FC236}">
                <a16:creationId xmlns:a16="http://schemas.microsoft.com/office/drawing/2014/main" id="{69EB1E9B-0C7E-4991-A13E-9CC4D040FC2F}"/>
              </a:ext>
            </a:extLst>
          </p:cNvPr>
          <p:cNvSpPr txBox="1"/>
          <p:nvPr/>
        </p:nvSpPr>
        <p:spPr>
          <a:xfrm>
            <a:off x="3527436" y="1935588"/>
            <a:ext cx="842497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altLang="zh-CN" sz="2800">
                <a:ln w="0">
                  <a:noFill/>
                </a:ln>
                <a:cs typeface="+mn-ea"/>
                <a:sym typeface="+mn-lt"/>
              </a:rPr>
              <a:t>Hãy lập và hoàn thành bảng theo mẫu dưới đây:</a:t>
            </a:r>
            <a:endParaRPr lang="zh-CN" altLang="en-US" sz="2800" dirty="0">
              <a:ln w="0">
                <a:noFill/>
              </a:ln>
              <a:cs typeface="+mn-ea"/>
              <a:sym typeface="+mn-lt"/>
            </a:endParaRPr>
          </a:p>
        </p:txBody>
      </p:sp>
      <p:pic>
        <p:nvPicPr>
          <p:cNvPr id="37" name="25">
            <a:extLst>
              <a:ext uri="{FF2B5EF4-FFF2-40B4-BE49-F238E27FC236}">
                <a16:creationId xmlns:a16="http://schemas.microsoft.com/office/drawing/2014/main" id="{BC80105D-F395-4A80-8170-C15A4E2693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505" y="97508"/>
            <a:ext cx="1436235" cy="1436235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C9BF0D3-4647-BA5F-28E6-1060E147E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706145"/>
              </p:ext>
            </p:extLst>
          </p:nvPr>
        </p:nvGraphicFramePr>
        <p:xfrm>
          <a:off x="780519" y="3070669"/>
          <a:ext cx="10948218" cy="2312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055">
                  <a:extLst>
                    <a:ext uri="{9D8B030D-6E8A-4147-A177-3AD203B41FA5}">
                      <a16:colId xmlns:a16="http://schemas.microsoft.com/office/drawing/2014/main" val="1694072515"/>
                    </a:ext>
                  </a:extLst>
                </a:gridCol>
                <a:gridCol w="2737055">
                  <a:extLst>
                    <a:ext uri="{9D8B030D-6E8A-4147-A177-3AD203B41FA5}">
                      <a16:colId xmlns:a16="http://schemas.microsoft.com/office/drawing/2014/main" val="2165015626"/>
                    </a:ext>
                  </a:extLst>
                </a:gridCol>
                <a:gridCol w="2432173">
                  <a:extLst>
                    <a:ext uri="{9D8B030D-6E8A-4147-A177-3AD203B41FA5}">
                      <a16:colId xmlns:a16="http://schemas.microsoft.com/office/drawing/2014/main" val="3464698210"/>
                    </a:ext>
                  </a:extLst>
                </a:gridCol>
                <a:gridCol w="3041935">
                  <a:extLst>
                    <a:ext uri="{9D8B030D-6E8A-4147-A177-3AD203B41FA5}">
                      <a16:colId xmlns:a16="http://schemas.microsoft.com/office/drawing/2014/main" val="729260702"/>
                    </a:ext>
                  </a:extLst>
                </a:gridCol>
              </a:tblGrid>
              <a:tr h="1109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508338"/>
                  </a:ext>
                </a:extLst>
              </a:tr>
              <a:tr h="12033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54821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0764652F-19FA-C026-3D6C-710ACA2415A6}"/>
              </a:ext>
            </a:extLst>
          </p:cNvPr>
          <p:cNvSpPr/>
          <p:nvPr/>
        </p:nvSpPr>
        <p:spPr>
          <a:xfrm>
            <a:off x="1266579" y="3364909"/>
            <a:ext cx="1385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Lĩnh vực</a:t>
            </a:r>
            <a:endParaRPr lang="zh-CN" altLang="en-US" sz="240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C3C64A-3A73-FEEA-A69E-B6D91260E752}"/>
              </a:ext>
            </a:extLst>
          </p:cNvPr>
          <p:cNvSpPr/>
          <p:nvPr/>
        </p:nvSpPr>
        <p:spPr>
          <a:xfrm>
            <a:off x="4075977" y="3353103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Văn học</a:t>
            </a:r>
            <a:endParaRPr lang="zh-CN" altLang="en-US" sz="240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323037-3643-7258-414F-DF666725C6D7}"/>
              </a:ext>
            </a:extLst>
          </p:cNvPr>
          <p:cNvSpPr/>
          <p:nvPr/>
        </p:nvSpPr>
        <p:spPr>
          <a:xfrm>
            <a:off x="6517260" y="3397547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Nghệ thuật</a:t>
            </a:r>
            <a:endParaRPr lang="zh-CN" altLang="en-US" sz="240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0C70AB-C2AA-6B6C-8632-662E1DB2975A}"/>
              </a:ext>
            </a:extLst>
          </p:cNvPr>
          <p:cNvSpPr/>
          <p:nvPr/>
        </p:nvSpPr>
        <p:spPr>
          <a:xfrm>
            <a:off x="8708386" y="3364909"/>
            <a:ext cx="3020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Khoa học – kỹ thuật</a:t>
            </a:r>
            <a:endParaRPr lang="zh-CN" altLang="en-US" sz="240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2977A5-12EB-A5AF-E6AB-FF73A97FE6D0}"/>
              </a:ext>
            </a:extLst>
          </p:cNvPr>
          <p:cNvSpPr/>
          <p:nvPr/>
        </p:nvSpPr>
        <p:spPr>
          <a:xfrm>
            <a:off x="1071839" y="4604427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ln w="0">
                  <a:noFill/>
                </a:ln>
                <a:solidFill>
                  <a:srgbClr val="03B2E1"/>
                </a:solidFill>
                <a:cs typeface="+mn-ea"/>
                <a:sym typeface="+mn-lt"/>
              </a:rPr>
              <a:t>Thành tựu</a:t>
            </a:r>
            <a:endParaRPr lang="zh-CN" altLang="en-US" sz="2400" dirty="0">
              <a:ln w="0">
                <a:noFill/>
              </a:ln>
              <a:solidFill>
                <a:srgbClr val="03B2E1"/>
              </a:solidFill>
              <a:cs typeface="+mn-ea"/>
              <a:sym typeface="+mn-lt"/>
            </a:endParaRPr>
          </a:p>
        </p:txBody>
      </p:sp>
      <p:pic>
        <p:nvPicPr>
          <p:cNvPr id="42" name="26">
            <a:extLst>
              <a:ext uri="{FF2B5EF4-FFF2-40B4-BE49-F238E27FC236}">
                <a16:creationId xmlns:a16="http://schemas.microsoft.com/office/drawing/2014/main" id="{A18153A1-E1A8-6919-4B8B-C88024995D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4" r="-1" b="67495"/>
          <a:stretch>
            <a:fillRect/>
          </a:stretch>
        </p:blipFill>
        <p:spPr>
          <a:xfrm>
            <a:off x="606761" y="225927"/>
            <a:ext cx="695963" cy="8892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0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27" grpId="0"/>
      <p:bldP spid="29" grpId="0"/>
      <p:bldP spid="38" grpId="0"/>
      <p:bldP spid="40" grpId="0"/>
      <p:bldP spid="4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">
            <a:extLst>
              <a:ext uri="{FF2B5EF4-FFF2-40B4-BE49-F238E27FC236}">
                <a16:creationId xmlns:a16="http://schemas.microsoft.com/office/drawing/2014/main" id="{4BCDD68E-6946-4BDA-963B-99E86485C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9" y="1243111"/>
            <a:ext cx="6879977" cy="5149708"/>
          </a:xfrm>
          <a:prstGeom prst="rect">
            <a:avLst/>
          </a:prstGeom>
        </p:spPr>
      </p:pic>
      <p:grpSp>
        <p:nvGrpSpPr>
          <p:cNvPr id="3" name="5">
            <a:extLst>
              <a:ext uri="{FF2B5EF4-FFF2-40B4-BE49-F238E27FC236}">
                <a16:creationId xmlns:a16="http://schemas.microsoft.com/office/drawing/2014/main" id="{4124E3A8-7332-4BD5-9408-D933BE99869D}"/>
              </a:ext>
            </a:extLst>
          </p:cNvPr>
          <p:cNvGrpSpPr/>
          <p:nvPr/>
        </p:nvGrpSpPr>
        <p:grpSpPr>
          <a:xfrm>
            <a:off x="1597711" y="312911"/>
            <a:ext cx="4498292" cy="1216010"/>
            <a:chOff x="2638269" y="2965026"/>
            <a:chExt cx="4498292" cy="1216010"/>
          </a:xfrm>
        </p:grpSpPr>
        <p:sp>
          <p:nvSpPr>
            <p:cNvPr id="4" name="1">
              <a:extLst>
                <a:ext uri="{FF2B5EF4-FFF2-40B4-BE49-F238E27FC236}">
                  <a16:creationId xmlns:a16="http://schemas.microsoft.com/office/drawing/2014/main" id="{30D449E9-047E-4FDD-959F-83A081018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449829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r>
                <a:rPr lang="en-US" altLang="zh-CN" sz="4400">
                  <a:ln w="0">
                    <a:noFill/>
                  </a:ln>
                  <a:solidFill>
                    <a:srgbClr val="ED5565"/>
                  </a:solidFill>
                  <a:latin typeface="+mn-lt"/>
                  <a:ea typeface="+mn-ea"/>
                  <a:cs typeface="+mn-ea"/>
                  <a:sym typeface="+mn-lt"/>
                </a:rPr>
                <a:t>Vận dụng</a:t>
              </a:r>
              <a:endParaRPr lang="zh-CN" altLang="en-US" sz="4400" dirty="0">
                <a:ln w="0">
                  <a:noFill/>
                </a:ln>
                <a:solidFill>
                  <a:srgbClr val="ED556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7">
              <a:extLst>
                <a:ext uri="{FF2B5EF4-FFF2-40B4-BE49-F238E27FC236}">
                  <a16:creationId xmlns:a16="http://schemas.microsoft.com/office/drawing/2014/main" id="{94EEA6BC-2671-42DC-BC1A-14FF9A85AB76}"/>
                </a:ext>
              </a:extLst>
            </p:cNvPr>
            <p:cNvSpPr/>
            <p:nvPr/>
          </p:nvSpPr>
          <p:spPr>
            <a:xfrm>
              <a:off x="2638269" y="3073040"/>
              <a:ext cx="295290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9">
            <a:extLst>
              <a:ext uri="{FF2B5EF4-FFF2-40B4-BE49-F238E27FC236}">
                <a16:creationId xmlns:a16="http://schemas.microsoft.com/office/drawing/2014/main" id="{C5B93527-7786-4A8A-953F-92D2CF0204DF}"/>
              </a:ext>
            </a:extLst>
          </p:cNvPr>
          <p:cNvSpPr/>
          <p:nvPr/>
        </p:nvSpPr>
        <p:spPr>
          <a:xfrm>
            <a:off x="525933" y="181797"/>
            <a:ext cx="910171" cy="910170"/>
          </a:xfrm>
          <a:prstGeom prst="ellipse">
            <a:avLst/>
          </a:prstGeom>
          <a:solidFill>
            <a:srgbClr val="97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4" descr="6">
            <a:extLst>
              <a:ext uri="{FF2B5EF4-FFF2-40B4-BE49-F238E27FC236}">
                <a16:creationId xmlns:a16="http://schemas.microsoft.com/office/drawing/2014/main" id="{096A89D3-BA77-471A-B5AF-17B2797E0C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05" y="4604385"/>
            <a:ext cx="1602105" cy="2278380"/>
          </a:xfrm>
          <a:prstGeom prst="rect">
            <a:avLst/>
          </a:prstGeom>
        </p:spPr>
      </p:pic>
      <p:pic>
        <p:nvPicPr>
          <p:cNvPr id="10" name="11" descr="6">
            <a:extLst>
              <a:ext uri="{FF2B5EF4-FFF2-40B4-BE49-F238E27FC236}">
                <a16:creationId xmlns:a16="http://schemas.microsoft.com/office/drawing/2014/main" id="{2285BB21-7211-4EAE-BBBC-184D0FBEDF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223" y="5132705"/>
            <a:ext cx="3137535" cy="1704340"/>
          </a:xfrm>
          <a:prstGeom prst="rect">
            <a:avLst/>
          </a:prstGeom>
        </p:spPr>
      </p:pic>
      <p:sp>
        <p:nvSpPr>
          <p:cNvPr id="12" name="30">
            <a:extLst>
              <a:ext uri="{FF2B5EF4-FFF2-40B4-BE49-F238E27FC236}">
                <a16:creationId xmlns:a16="http://schemas.microsoft.com/office/drawing/2014/main" id="{FCB326F9-F1E0-43B1-B88D-E33016AB283F}"/>
              </a:ext>
            </a:extLst>
          </p:cNvPr>
          <p:cNvSpPr txBox="1"/>
          <p:nvPr/>
        </p:nvSpPr>
        <p:spPr>
          <a:xfrm>
            <a:off x="1522456" y="2742093"/>
            <a:ext cx="4357173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altLang="zh-CN" sz="2400">
                <a:ln w="0">
                  <a:noFill/>
                </a:ln>
                <a:cs typeface="+mn-ea"/>
                <a:sym typeface="+mn-lt"/>
              </a:rPr>
              <a:t>Sưu tầm một số bức tranh nghệ thuật thời Phục hưng và sắp xếp thành một bộ sưu tập nhỏ. Ở mỗi bức tranh, hãy viết chú thích về nội dung của tác phẩm.</a:t>
            </a:r>
            <a:endParaRPr lang="zh-CN" altLang="en-US" sz="2400" dirty="0">
              <a:ln w="0">
                <a:noFill/>
              </a:ln>
              <a:cs typeface="+mn-ea"/>
              <a:sym typeface="+mn-lt"/>
            </a:endParaRP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D8169613-A9CA-452A-9DDF-1528F8CF86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630659">
            <a:off x="7266369" y="653707"/>
            <a:ext cx="3926391" cy="555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9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 rot="18390134">
            <a:off x="1083402" y="1893842"/>
            <a:ext cx="3254133" cy="19342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708033" y="979495"/>
            <a:ext cx="6740771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2959100" y="3909377"/>
            <a:ext cx="6490253" cy="172151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4262863" y="3502236"/>
            <a:ext cx="4960012" cy="110799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r>
              <a:rPr lang="en-US" altLang="zh-CN" sz="6600">
                <a:ln w="0">
                  <a:noFill/>
                </a:ln>
                <a:cs typeface="+mn-ea"/>
                <a:sym typeface="+mn-lt"/>
              </a:rPr>
              <a:t>Hẹn gặp lại</a:t>
            </a:r>
            <a:endParaRPr lang="zh-CN" altLang="en-US" sz="6600" dirty="0">
              <a:ln w="0">
                <a:noFill/>
              </a:ln>
              <a:cs typeface="+mn-ea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3707933" y="2270431"/>
            <a:ext cx="31999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Cám ơn</a:t>
            </a:r>
            <a:endParaRPr lang="zh-CN" altLang="en-US" sz="660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09219" y="2864614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307389" y="5045497"/>
            <a:ext cx="3206251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3022585" y="3570890"/>
            <a:ext cx="633347" cy="599295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 rot="1275709">
            <a:off x="7215252" y="1066014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7285261" y="2272674"/>
            <a:ext cx="1222027" cy="11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2F5928-EB31-46C3-B5F0-896B2D2BF3FD}"/>
              </a:ext>
            </a:extLst>
          </p:cNvPr>
          <p:cNvGrpSpPr/>
          <p:nvPr/>
        </p:nvGrpSpPr>
        <p:grpSpPr>
          <a:xfrm>
            <a:off x="26713" y="5743976"/>
            <a:ext cx="12235675" cy="1114023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5C77D1-A6F6-413D-9345-1055B896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10CFC5-4203-4016-AB35-0BC31EA6E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838B1-98F8-4A9D-830F-265337497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14D921-D9B3-463D-85D4-419A7DCC1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BB9EA3-00BD-421F-A212-E51902BDE6D3}"/>
              </a:ext>
            </a:extLst>
          </p:cNvPr>
          <p:cNvGrpSpPr/>
          <p:nvPr/>
        </p:nvGrpSpPr>
        <p:grpSpPr>
          <a:xfrm>
            <a:off x="2701159" y="-327833"/>
            <a:ext cx="7262648" cy="2636601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270D0B-CD5E-4E39-9BE5-53FC38664C94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29B7DD-F383-4A54-86DF-F08133799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813EEE-1200-4717-99AC-8AA8E53925C0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A82F56-369D-4AFC-9279-E54DB983EB6D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DC2F735-235F-C574-9237-2B5708897F1B}"/>
              </a:ext>
            </a:extLst>
          </p:cNvPr>
          <p:cNvSpPr txBox="1"/>
          <p:nvPr/>
        </p:nvSpPr>
        <p:spPr>
          <a:xfrm>
            <a:off x="737667" y="1954075"/>
            <a:ext cx="1040193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 các cuộc phát kiến địa lí, bộ mặt xã hội Tây Âu có những thay đổi nào?</a:t>
            </a: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Nền sản xuất hàng hóa và thương mại của Tây Âu ngày càng phát triển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Nhiều cảng biển trở nên sầm uất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Các xưởng sản xuất với quy mô lớn, các công ty thương mại và những trang trại rộng lớn ra đời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Tất cả những biểu hiện trên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C61923-9F6F-8488-65CF-513A855730FE}"/>
              </a:ext>
            </a:extLst>
          </p:cNvPr>
          <p:cNvSpPr/>
          <p:nvPr/>
        </p:nvSpPr>
        <p:spPr>
          <a:xfrm>
            <a:off x="583806" y="5284773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3E64A3-ED03-4889-AF79-3E6A1CADA479}"/>
              </a:ext>
            </a:extLst>
          </p:cNvPr>
          <p:cNvSpPr txBox="1"/>
          <p:nvPr/>
        </p:nvSpPr>
        <p:spPr>
          <a:xfrm>
            <a:off x="4331756" y="1051780"/>
            <a:ext cx="455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49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0AEB4DC-3847-4C2C-8993-FF510E8267BD}"/>
              </a:ext>
            </a:extLst>
          </p:cNvPr>
          <p:cNvGrpSpPr/>
          <p:nvPr/>
        </p:nvGrpSpPr>
        <p:grpSpPr>
          <a:xfrm>
            <a:off x="2701159" y="-327833"/>
            <a:ext cx="7262648" cy="2620272"/>
            <a:chOff x="2617270" y="-196051"/>
            <a:chExt cx="7262648" cy="32340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140EE2-6B03-4ED1-8CCE-6A2BF64A25C5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01EA794-1FE4-49D6-98EE-C223DB2BC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DF3A19-01F8-435E-AB79-AB7ECDB30AA1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3E64A3-ED03-4889-AF79-3E6A1CADA479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2A1070-D65A-4587-879A-79CA62310DC7}"/>
              </a:ext>
            </a:extLst>
          </p:cNvPr>
          <p:cNvSpPr txBox="1"/>
          <p:nvPr/>
        </p:nvSpPr>
        <p:spPr>
          <a:xfrm>
            <a:off x="759615" y="2193099"/>
            <a:ext cx="101171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Tầng lớp nào ngày càng giàu lên và chi phối toàn bộ xã hội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 tộc và chủ nô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Thương nhân, chủ xưởng, chủ ngân hàng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Quý tộc và thương nhân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Chủ nô và chủ xưởng, chủ ngân hàng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94587A-838B-424A-8C62-CE47B966198E}"/>
              </a:ext>
            </a:extLst>
          </p:cNvPr>
          <p:cNvSpPr/>
          <p:nvPr/>
        </p:nvSpPr>
        <p:spPr>
          <a:xfrm>
            <a:off x="605068" y="3358846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AC8AE7-4DB5-4814-A68E-867A2CA69C4E}"/>
              </a:ext>
            </a:extLst>
          </p:cNvPr>
          <p:cNvGrpSpPr/>
          <p:nvPr/>
        </p:nvGrpSpPr>
        <p:grpSpPr>
          <a:xfrm>
            <a:off x="26713" y="5171090"/>
            <a:ext cx="12235675" cy="1686910"/>
            <a:chOff x="-81773" y="5171090"/>
            <a:chExt cx="12235674" cy="16869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548ED8-918B-4698-AFFB-F730F5B52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66F39B-313A-435F-8421-793A8E249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5C78A9-7F9F-4673-8283-1939580DA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670279-7E84-4E7F-B386-5B164A29B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49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2F5928-EB31-46C3-B5F0-896B2D2BF3FD}"/>
              </a:ext>
            </a:extLst>
          </p:cNvPr>
          <p:cNvGrpSpPr/>
          <p:nvPr/>
        </p:nvGrpSpPr>
        <p:grpSpPr>
          <a:xfrm>
            <a:off x="26713" y="5171090"/>
            <a:ext cx="12235675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5C77D1-A6F6-413D-9345-1055B896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10CFC5-4203-4016-AB35-0BC31EA6E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838B1-98F8-4A9D-830F-265337497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14D921-D9B3-463D-85D4-419A7DCC1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BB9EA3-00BD-421F-A212-E51902BDE6D3}"/>
              </a:ext>
            </a:extLst>
          </p:cNvPr>
          <p:cNvGrpSpPr/>
          <p:nvPr/>
        </p:nvGrpSpPr>
        <p:grpSpPr>
          <a:xfrm>
            <a:off x="2701159" y="-327833"/>
            <a:ext cx="7262648" cy="2324058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270D0B-CD5E-4E39-9BE5-53FC38664C94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29B7DD-F383-4A54-86DF-F08133799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813EEE-1200-4717-99AC-8AA8E53925C0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A82F56-369D-4AFC-9279-E54DB983EB6D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DC2F735-235F-C574-9237-2B5708897F1B}"/>
              </a:ext>
            </a:extLst>
          </p:cNvPr>
          <p:cNvSpPr txBox="1"/>
          <p:nvPr/>
        </p:nvSpPr>
        <p:spPr>
          <a:xfrm>
            <a:off x="624527" y="1984302"/>
            <a:ext cx="112260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Tầng lớp nào có quyền công dân, giàu có và sống xa hoa?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 tộc và chủ nô</a:t>
            </a:r>
          </a:p>
          <a:p>
            <a:pPr lvl="0"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Thương nhân, chủ xưởng, chủ ngân hàng</a:t>
            </a:r>
          </a:p>
          <a:p>
            <a:pPr lvl="0"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Dân thành thị, thợ thủ công và người làm thuê                                  </a:t>
            </a:r>
          </a:p>
          <a:p>
            <a:pPr lvl="0"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Nông dân và nô lệ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C61923-9F6F-8488-65CF-513A855730FE}"/>
              </a:ext>
            </a:extLst>
          </p:cNvPr>
          <p:cNvSpPr/>
          <p:nvPr/>
        </p:nvSpPr>
        <p:spPr>
          <a:xfrm>
            <a:off x="453567" y="3121173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7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0AEB4DC-3847-4C2C-8993-FF510E8267BD}"/>
              </a:ext>
            </a:extLst>
          </p:cNvPr>
          <p:cNvGrpSpPr/>
          <p:nvPr/>
        </p:nvGrpSpPr>
        <p:grpSpPr>
          <a:xfrm>
            <a:off x="2701159" y="-327833"/>
            <a:ext cx="7262648" cy="2401332"/>
            <a:chOff x="2617270" y="-196051"/>
            <a:chExt cx="7262648" cy="32340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140EE2-6B03-4ED1-8CCE-6A2BF64A25C5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01EA794-1FE4-49D6-98EE-C223DB2BC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DF3A19-01F8-435E-AB79-AB7ECDB30AA1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3E64A3-ED03-4889-AF79-3E6A1CADA479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2A1070-D65A-4587-879A-79CA62310DC7}"/>
              </a:ext>
            </a:extLst>
          </p:cNvPr>
          <p:cNvSpPr txBox="1"/>
          <p:nvPr/>
        </p:nvSpPr>
        <p:spPr>
          <a:xfrm>
            <a:off x="803783" y="1871094"/>
            <a:ext cx="104090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Tầng lớp nào không có quyền công dân, nghèo đói và bị bần cùng hóa?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Quý tộc và chủ nô</a:t>
            </a:r>
          </a:p>
          <a:p>
            <a:pPr lvl="0"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Thương nhân, chủ xưởng, chủ ngân hàng</a:t>
            </a:r>
          </a:p>
          <a:p>
            <a:pPr lvl="0"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Dân thành thị, thợ thủ công và người làm thuê, người ăn xin                                  </a:t>
            </a:r>
          </a:p>
          <a:p>
            <a:pPr lvl="0"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Nông dân và nô lệ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94587A-838B-424A-8C62-CE47B966198E}"/>
              </a:ext>
            </a:extLst>
          </p:cNvPr>
          <p:cNvSpPr/>
          <p:nvPr/>
        </p:nvSpPr>
        <p:spPr>
          <a:xfrm>
            <a:off x="596516" y="3638712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AC8AE7-4DB5-4814-A68E-867A2CA69C4E}"/>
              </a:ext>
            </a:extLst>
          </p:cNvPr>
          <p:cNvGrpSpPr/>
          <p:nvPr/>
        </p:nvGrpSpPr>
        <p:grpSpPr>
          <a:xfrm>
            <a:off x="26765" y="5164428"/>
            <a:ext cx="12235675" cy="1526354"/>
            <a:chOff x="-81773" y="5171090"/>
            <a:chExt cx="12235674" cy="16869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548ED8-918B-4698-AFFB-F730F5B52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66F39B-313A-435F-8421-793A8E249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5C78A9-7F9F-4673-8283-1939580DA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670279-7E84-4E7F-B386-5B164A29B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pic>
        <p:nvPicPr>
          <p:cNvPr id="19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" y="114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81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52C4D5A-BB4E-463E-9829-D47724B22463}"/>
              </a:ext>
            </a:extLst>
          </p:cNvPr>
          <p:cNvGrpSpPr/>
          <p:nvPr/>
        </p:nvGrpSpPr>
        <p:grpSpPr>
          <a:xfrm>
            <a:off x="26713" y="5171090"/>
            <a:ext cx="12235675" cy="1686910"/>
            <a:chOff x="-81773" y="5171090"/>
            <a:chExt cx="12235674" cy="16869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EF4666-F6E6-4E68-9122-7242B5862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87F6FC-FB8E-44FA-A309-053A7822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2D3A30-10C4-40FE-92E2-CD0D7460D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F35E19-F105-4F09-9DA7-4A15D3622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076F16-C2FF-4B81-B8F7-7C6EAE24A69C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37CAADB-9738-419C-BC0D-D605808F152B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D46EE53-BA75-41DD-82FF-F36058DD7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429BC0A-59CD-4F49-9084-932505BE8A76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3FA253-6C8D-457B-B04C-22A27A237C3E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965D3EF-D9D7-4BDA-1003-474821BD9831}"/>
              </a:ext>
            </a:extLst>
          </p:cNvPr>
          <p:cNvSpPr txBox="1"/>
          <p:nvPr/>
        </p:nvSpPr>
        <p:spPr>
          <a:xfrm>
            <a:off x="1319356" y="2781620"/>
            <a:ext cx="105312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6: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 thế kỉ XVI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thức sản xuất nào mới ra đời?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 chức phường hội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 Tổ chức hợp tác xã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Công trường thủ công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Khu công nghiệp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1B60F0-6662-2481-34BC-ECE5E8901987}"/>
              </a:ext>
            </a:extLst>
          </p:cNvPr>
          <p:cNvSpPr/>
          <p:nvPr/>
        </p:nvSpPr>
        <p:spPr>
          <a:xfrm>
            <a:off x="1133785" y="4501447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" y="114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24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7C281B1-4A81-47A7-B33C-EE50D06B6392}"/>
              </a:ext>
            </a:extLst>
          </p:cNvPr>
          <p:cNvGrpSpPr/>
          <p:nvPr/>
        </p:nvGrpSpPr>
        <p:grpSpPr>
          <a:xfrm>
            <a:off x="26713" y="5171090"/>
            <a:ext cx="12235675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55081F-A29A-4E7E-A769-D6A340BAC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AF67BB-E87C-4858-87E7-8002E683D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C30049-3984-498A-8470-771DCA58A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2FC674-9132-4474-A240-11C510AA2B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6E5E1B-552B-4E79-8410-9A7622B6B1EF}"/>
              </a:ext>
            </a:extLst>
          </p:cNvPr>
          <p:cNvGrpSpPr/>
          <p:nvPr/>
        </p:nvGrpSpPr>
        <p:grpSpPr>
          <a:xfrm>
            <a:off x="2701159" y="-327833"/>
            <a:ext cx="7262648" cy="2311179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DFD3BD4-0765-44E6-A295-8CF5DC4EDB06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FDBBD83-B55D-4A90-AD0F-C5EB60AD7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347FFC-4607-46FD-BB9B-D9FB8EE86D8C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0055B6-26D1-4CDC-A10B-23F1F0D05641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3ADC60A-5ECF-4389-DB83-7B7BA523D95D}"/>
              </a:ext>
            </a:extLst>
          </p:cNvPr>
          <p:cNvSpPr txBox="1"/>
          <p:nvPr/>
        </p:nvSpPr>
        <p:spPr>
          <a:xfrm>
            <a:off x="764273" y="1514107"/>
            <a:ext cx="1090993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 thế kỉ XVI, Nơi nào sau đây tập trung đông đảo người lao động làm thuê?</a:t>
            </a:r>
          </a:p>
          <a:p>
            <a:pPr marL="457200" lvl="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 chức phường hội                                             </a:t>
            </a:r>
          </a:p>
          <a:p>
            <a:pPr lvl="0"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 Tổ chức hợp tác xã</a:t>
            </a:r>
          </a:p>
          <a:p>
            <a:pPr lvl="0"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Công trường thủ công                                        </a:t>
            </a:r>
          </a:p>
          <a:p>
            <a:pPr lvl="0"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Khu công nghiệp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31D88D-D80F-B5F3-7520-2FA967BF3761}"/>
              </a:ext>
            </a:extLst>
          </p:cNvPr>
          <p:cNvSpPr/>
          <p:nvPr/>
        </p:nvSpPr>
        <p:spPr>
          <a:xfrm>
            <a:off x="524317" y="3749328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" y="114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43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10.xml><?xml version="1.0" encoding="utf-8"?>
<a:theme xmlns:a="http://schemas.openxmlformats.org/drawingml/2006/main" name="8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11.xml><?xml version="1.0" encoding="utf-8"?>
<a:theme xmlns:a="http://schemas.openxmlformats.org/drawingml/2006/main" name="9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785</TotalTime>
  <Words>1641</Words>
  <Application>Microsoft Office PowerPoint</Application>
  <PresentationFormat>Widescreen</PresentationFormat>
  <Paragraphs>162</Paragraphs>
  <Slides>37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37</vt:i4>
      </vt:variant>
    </vt:vector>
  </HeadingPairs>
  <TitlesOfParts>
    <vt:vector size="54" baseType="lpstr">
      <vt:lpstr>Times New Roman</vt:lpstr>
      <vt:lpstr>Arial</vt:lpstr>
      <vt:lpstr>Calibri Light</vt:lpstr>
      <vt:lpstr>Calibri</vt:lpstr>
      <vt:lpstr>A3.BoosterNextFYBlackRegular-San</vt:lpstr>
      <vt:lpstr>VNI-Times</vt:lpstr>
      <vt:lpstr>Office Theme</vt:lpstr>
      <vt:lpstr>Custom Design</vt:lpstr>
      <vt:lpstr>6_Office Theme</vt:lpstr>
      <vt:lpstr>3_Office Theme</vt:lpstr>
      <vt:lpstr>4_Office Theme</vt:lpstr>
      <vt:lpstr>5_Office Theme</vt:lpstr>
      <vt:lpstr>7_Office Theme</vt:lpstr>
      <vt:lpstr>2_Office Theme</vt:lpstr>
      <vt:lpstr>1_Office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Luong Minh Thanh</dc:creator>
  <cp:lastModifiedBy>huyennghiadong@gmail.com</cp:lastModifiedBy>
  <cp:revision>74</cp:revision>
  <dcterms:created xsi:type="dcterms:W3CDTF">2020-02-24T09:34:38Z</dcterms:created>
  <dcterms:modified xsi:type="dcterms:W3CDTF">2024-10-27T02:44:17Z</dcterms:modified>
</cp:coreProperties>
</file>