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33" r:id="rId7"/>
    <p:sldMasterId id="2147483745" r:id="rId8"/>
    <p:sldMasterId id="2147483758" r:id="rId9"/>
    <p:sldMasterId id="2147483770" r:id="rId10"/>
    <p:sldMasterId id="2147483782" r:id="rId11"/>
    <p:sldMasterId id="2147483795" r:id="rId12"/>
  </p:sldMasterIdLst>
  <p:notesMasterIdLst>
    <p:notesMasterId r:id="rId46"/>
  </p:notesMasterIdLst>
  <p:sldIdLst>
    <p:sldId id="430" r:id="rId13"/>
    <p:sldId id="429" r:id="rId14"/>
    <p:sldId id="431" r:id="rId15"/>
    <p:sldId id="432" r:id="rId16"/>
    <p:sldId id="442" r:id="rId17"/>
    <p:sldId id="433" r:id="rId18"/>
    <p:sldId id="434" r:id="rId19"/>
    <p:sldId id="441" r:id="rId20"/>
    <p:sldId id="257" r:id="rId21"/>
    <p:sldId id="273" r:id="rId22"/>
    <p:sldId id="262" r:id="rId23"/>
    <p:sldId id="417" r:id="rId24"/>
    <p:sldId id="453" r:id="rId25"/>
    <p:sldId id="451" r:id="rId26"/>
    <p:sldId id="452" r:id="rId27"/>
    <p:sldId id="425" r:id="rId28"/>
    <p:sldId id="455" r:id="rId29"/>
    <p:sldId id="454" r:id="rId30"/>
    <p:sldId id="456" r:id="rId31"/>
    <p:sldId id="427" r:id="rId32"/>
    <p:sldId id="426" r:id="rId33"/>
    <p:sldId id="420" r:id="rId34"/>
    <p:sldId id="421" r:id="rId35"/>
    <p:sldId id="428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28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19042-904A-43DE-A0CB-33A836632BB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F38A9-EA8F-45FD-B67E-307480C4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1167D47B-0C88-47A5-957F-37781FF5C799}" type="slidenum">
              <a:rPr lang="en-US" sz="1200" b="0">
                <a:solidFill>
                  <a:prstClr val="black"/>
                </a:solidFill>
              </a:rPr>
              <a:pPr eaLnBrk="1" hangingPunct="1"/>
              <a:t>31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0570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23409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3A40-45FA-4850-8CC8-C572DCA22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40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9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9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3A913-F196-4263-B742-4F7E14ED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2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98237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9029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86251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4359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1391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97932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8403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5224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080232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92550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82059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26229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DF4A-8C70-4D65-B440-3965C3B60A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0377088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DCFC-9F0E-4B14-A76E-C903E4A753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9431951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7D47-6DF3-41B7-99EA-8FE2E00253A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6467776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72100" cy="396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901" y="1600201"/>
            <a:ext cx="5374217" cy="396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686C-CD7D-4296-A4D2-14EC1B24C5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9350524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C604-F1DF-4C1B-8CDA-A416FA508F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0915005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8F8B-E840-4288-9880-C19FDD2DFD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63913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E79E-9ED4-4948-80AF-46CA83528A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26778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60321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5863-BD21-41D0-AF56-9F43E6098F8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7991985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FAD2-120A-40F1-AF9A-FD46B7236D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3873586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33E1-3A71-41BD-92B7-3F06001EC1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5597105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2267" y="274639"/>
            <a:ext cx="2736851" cy="5292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09467" cy="5292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01C0-503B-4DAC-9879-5C95D141D2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761386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49517" cy="1125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91BE-4678-4F23-B328-991E68B39CC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4698723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51784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36409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09479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31609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7617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00530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16536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12717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26243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7534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53122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455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953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9551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9245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4676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6154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32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0547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6623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523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118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8273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6595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8182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7363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764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9572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909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95925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3953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2474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4543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3984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587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3958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7069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3477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8098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710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5" y="643112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5052863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8803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376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805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3504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678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8387081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9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3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9681070B-B481-4901-8A18-17F3EDB052F6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970BC9C-9A14-4BD8-BFDD-8AFF019C4A2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6904431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1FDC0E9-1116-4225-8E55-05B6A8E7F376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96AA3877-7488-407C-AE05-6963FEEBAE5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562651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8387081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3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DC85F861-AD10-4FA2-89A3-5CC327D9314D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1AA2DA2-9ABC-4F0E-836B-6C77E997D20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2158169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34" y="585216"/>
            <a:ext cx="9720073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1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C3C23A6-6E79-40BC-AF1F-6F51FEC68315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6DFEA95-9E18-449E-8505-6478F151523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0908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7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572B03B-57D3-4676-8A52-BCC1F27C4A2E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504A0D25-CC95-448A-BCE7-849B6F6D551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982060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0129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AF74734-6195-4B79-AEE6-90C85F986BB3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A67B0D5-3D13-4263-B437-5E7253EC253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43719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DCFDA2A-70D4-4F34-99F0-4B6B9BA480E3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AF7AEB0E-A440-48F1-A583-7419A7E7686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8450503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22" y="822960"/>
            <a:ext cx="5678425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DFEDA8B5-5E5E-4C1E-8C87-6959F0820181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243FF6D-7CBB-421D-84D7-0FD27ACAA3A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831538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8387081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" y="-1"/>
            <a:ext cx="12188953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3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545459B-E2BD-4668-8BBC-8AA85B55ACFA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DF6B245-6EA0-450C-9072-8447695921E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4573998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023C41AA-5F29-4E96-9E23-C9F34A2B5FE2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E5E57D2-1757-45F6-8F45-E99D796BF89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74712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6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183AAE9-CF00-49D9-B23E-B1B910A77513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3C1FF670-09DC-48E2-8563-7E7555B6212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2305785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A50E080-BF7A-4A23-9E6D-7F7E26F58EB6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7D7D6F9-8CFB-4FE3-9D48-928A42888D2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5118501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4" y="103270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5094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33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5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0016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6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88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34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51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6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95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6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62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804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1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4" y="103270"/>
            <a:ext cx="11887199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1696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4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73838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93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378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37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59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6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70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6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48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48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31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38FC-309E-44A1-85E8-A92E3BB672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2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13240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4BF2-D60C-4E7E-875A-52B7953B72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2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07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0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A8C4-C3C2-4C24-8EBB-BB5686CC90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75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1600206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70E5-A2B3-4FE5-B9FC-BBDBD085E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74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4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4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33" y="1535113"/>
            <a:ext cx="5388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33" y="2174875"/>
            <a:ext cx="5388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B6A8-52CE-4F9B-BBB2-BA75D3A515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24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D8F5-8B52-48E4-B0CD-853E967B99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49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205AA-795E-4F82-A51D-F74FEC8A7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022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5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5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0A94-FDFA-4B87-8396-EAF3F323D6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707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9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9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9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5394-3426-48AB-A178-B162786EF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736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CD10-3F86-4D1D-A49F-E91CE8E45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215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670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3804-7D61-4678-A2A6-728E5F088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9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65883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6F66C-BBF3-431A-8B42-59266E70B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527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227-A60B-4989-A0EA-85C5F9FF2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58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A629-D9B6-4904-B8EF-432653E43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8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DB9A-472D-4B16-8CDF-ECECFB2D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8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81EBB-4E04-42FE-A96C-2F19CDDD1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7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A34B-08CB-4156-91CB-640797442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7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C0238-0A4B-4746-96F1-86FEFC31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05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2254-758A-49C6-9ADF-F7B2DDCB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250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A5382-30F8-46CC-AD62-1B21BB4FD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895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7ABB-0539-40D3-B746-0D8545DE3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9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4951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Nhấn để chỉnh sửa định dạng cho tiêu đề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49517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Nhấn để chỉnh sửa định dạng văn bản phác thảo</a:t>
            </a:r>
          </a:p>
          <a:p>
            <a:pPr lvl="1"/>
            <a:r>
              <a:rPr lang="en-GB" altLang="vi-VN"/>
              <a:t>Cấp phác thảo thứ hai</a:t>
            </a:r>
          </a:p>
          <a:p>
            <a:pPr lvl="2"/>
            <a:r>
              <a:rPr lang="en-GB" altLang="vi-VN"/>
              <a:t>Cấp phác thảo thứ ba</a:t>
            </a:r>
          </a:p>
          <a:p>
            <a:pPr lvl="3"/>
            <a:r>
              <a:rPr lang="en-GB" altLang="vi-VN"/>
              <a:t>Cấp phác thảo thứ tư</a:t>
            </a:r>
          </a:p>
          <a:p>
            <a:pPr lvl="4"/>
            <a:r>
              <a:rPr lang="en-GB" altLang="vi-VN"/>
              <a:t>Cấp phác thảo thứ năm</a:t>
            </a:r>
          </a:p>
          <a:p>
            <a:pPr lvl="4"/>
            <a:r>
              <a:rPr lang="en-GB" altLang="vi-VN"/>
              <a:t>Cấp phác thảo thứ sáu</a:t>
            </a:r>
          </a:p>
          <a:p>
            <a:pPr lvl="4"/>
            <a:r>
              <a:rPr lang="en-GB" altLang="vi-VN"/>
              <a:t>Cấp phác thảo thứ bảy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5"/>
            <a:ext cx="2821517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5225"/>
            <a:ext cx="3837517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21517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ED4B04AD-96B2-4443-A386-76E26EC6B80B}" type="slidenum">
              <a:rPr lang="en-US" altLang="vi-VN">
                <a:latin typeface="Times New Roman" pitchFamily="18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6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 spd="med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0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8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8" y="2286037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392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CF773844-112E-4731-A314-637965F580D9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53" y="6470650"/>
            <a:ext cx="9736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FAF4D35D-6F37-470B-93A6-DB2B23A9A21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0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slow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32" y="103270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109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32" y="103270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302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91827-1DB1-40C5-8E35-DF9CBCF177B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1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chemeClr val="bg1"/>
            </a:gs>
            <a:gs pos="100000">
              <a:srgbClr val="33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F071D-8276-448D-BB4C-4CBD8513DD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by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73" y="4248150"/>
            <a:ext cx="11971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2020148" y="569913"/>
            <a:ext cx="8153399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5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7" y="1200189"/>
            <a:ext cx="370839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32" y="1371639"/>
            <a:ext cx="37253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8" y="4514889"/>
            <a:ext cx="37084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94" y="2914689"/>
            <a:ext cx="37084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94" y="1943139"/>
            <a:ext cx="37084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0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77" y="3657604"/>
            <a:ext cx="370839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2773680" y="974726"/>
            <a:ext cx="62382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THCS THỊ TRẤN HUYỆN CHÂU THÀNH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2954" y="1928852"/>
            <a:ext cx="7035801" cy="2300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thân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8E528-643C-D8E6-C07C-C859C2F77346}"/>
              </a:ext>
            </a:extLst>
          </p:cNvPr>
          <p:cNvSpPr txBox="1"/>
          <p:nvPr/>
        </p:nvSpPr>
        <p:spPr>
          <a:xfrm>
            <a:off x="3628842" y="4281527"/>
            <a:ext cx="4029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GVBM: </a:t>
            </a:r>
            <a:r>
              <a:rPr lang="en-US" sz="3000" b="1" dirty="0" err="1">
                <a:solidFill>
                  <a:srgbClr val="FF0000"/>
                </a:solidFill>
              </a:rPr>
              <a:t>Trần</a:t>
            </a:r>
            <a:r>
              <a:rPr lang="en-US" sz="3000" b="1" dirty="0">
                <a:solidFill>
                  <a:srgbClr val="FF0000"/>
                </a:solidFill>
              </a:rPr>
              <a:t> Thanh </a:t>
            </a:r>
            <a:r>
              <a:rPr lang="en-US" sz="3000" b="1" dirty="0" err="1">
                <a:solidFill>
                  <a:srgbClr val="FF0000"/>
                </a:solidFill>
              </a:rPr>
              <a:t>Liêm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376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5" y="454662"/>
            <a:ext cx="375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9741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05126" y="782218"/>
            <a:ext cx="780415" cy="5829821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380374" y="421467"/>
            <a:ext cx="5635617" cy="1756218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Trình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bày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vai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nó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đối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sang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380375" y="2142610"/>
            <a:ext cx="5378039" cy="91318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Mô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380374" y="3207437"/>
            <a:ext cx="5635617" cy="918379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Giải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380373" y="4239372"/>
            <a:ext cx="5448875" cy="1264223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Nêu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phân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hóa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triệt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Đông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380374" y="5599164"/>
            <a:ext cx="5262129" cy="1160233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Nêu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nét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8659" y="65835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30" y="4692764"/>
            <a:ext cx="4892675" cy="1992409"/>
          </a:xfrm>
          <a:prstGeom prst="rect">
            <a:avLst/>
          </a:prstGeom>
        </p:spPr>
      </p:pic>
      <p:pic>
        <p:nvPicPr>
          <p:cNvPr id="18" name="图片 3" descr="dbbdf7ebe7fa68866d08b93311b00402">
            <a:extLst>
              <a:ext uri="{FF2B5EF4-FFF2-40B4-BE49-F238E27FC236}">
                <a16:creationId xmlns:a16="http://schemas.microsoft.com/office/drawing/2014/main" id="{50575B23-86D3-4837-8304-837AB66028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40" y="0"/>
            <a:ext cx="5360856" cy="1569720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30E87E51-620F-4066-BF5C-81A3F15B5DCD}"/>
              </a:ext>
            </a:extLst>
          </p:cNvPr>
          <p:cNvSpPr txBox="1"/>
          <p:nvPr/>
        </p:nvSpPr>
        <p:spPr>
          <a:xfrm>
            <a:off x="561259" y="100614"/>
            <a:ext cx="4396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5E874D-D7EF-4476-829A-366FB3DE2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692" y="1162857"/>
            <a:ext cx="8349135" cy="5436124"/>
          </a:xfrm>
          <a:prstGeom prst="rect">
            <a:avLst/>
          </a:prstGeom>
        </p:spPr>
      </p:pic>
      <p:sp>
        <p:nvSpPr>
          <p:cNvPr id="20" name="Flowchart: Sequential Access Storage 19">
            <a:extLst>
              <a:ext uri="{FF2B5EF4-FFF2-40B4-BE49-F238E27FC236}">
                <a16:creationId xmlns:a16="http://schemas.microsoft.com/office/drawing/2014/main" id="{C0E7302D-B84C-4A0F-A9E1-6C69CBE7C455}"/>
              </a:ext>
            </a:extLst>
          </p:cNvPr>
          <p:cNvSpPr/>
          <p:nvPr/>
        </p:nvSpPr>
        <p:spPr>
          <a:xfrm>
            <a:off x="183825" y="1393794"/>
            <a:ext cx="3138927" cy="2907750"/>
          </a:xfrm>
          <a:prstGeom prst="flowChartMagneticTape">
            <a:avLst/>
          </a:prstGeom>
          <a:solidFill>
            <a:srgbClr val="FFE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Qua </a:t>
            </a:r>
            <a:r>
              <a:rPr lang="en-US" sz="2600" b="1" dirty="0" err="1">
                <a:solidFill>
                  <a:srgbClr val="FF0000"/>
                </a:solidFill>
              </a:rPr>
              <a:t>bản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phục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người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Ốt</a:t>
            </a:r>
            <a:r>
              <a:rPr lang="en-US" sz="2600" b="1" dirty="0">
                <a:solidFill>
                  <a:srgbClr val="FF0000"/>
                </a:solidFill>
              </a:rPr>
              <a:t>-di, </a:t>
            </a:r>
            <a:r>
              <a:rPr lang="en-US" sz="2600" b="1" dirty="0" err="1">
                <a:solidFill>
                  <a:srgbClr val="FF0000"/>
                </a:solidFill>
              </a:rPr>
              <a:t>em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được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những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thông</a:t>
            </a:r>
            <a:r>
              <a:rPr lang="en-US" sz="2600" b="1" dirty="0">
                <a:solidFill>
                  <a:srgbClr val="FF0000"/>
                </a:solidFill>
              </a:rPr>
              <a:t> tin </a:t>
            </a:r>
            <a:r>
              <a:rPr lang="en-US" sz="2600" b="1" dirty="0" err="1">
                <a:solidFill>
                  <a:srgbClr val="FF0000"/>
                </a:solidFill>
              </a:rPr>
              <a:t>gì</a:t>
            </a:r>
            <a:r>
              <a:rPr lang="en-US" sz="2600" b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normalizeH="0" baseline="0" noProof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  <a:endParaRPr kumimoji="0" lang="en-US" altLang="zh-CN" sz="2400" b="1" i="0" u="none" strike="noStrike" kern="120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254" y="5769735"/>
            <a:ext cx="1808921" cy="1084108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945397" y="341322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loại</a:t>
            </a:r>
            <a:endParaRPr kumimoji="0" lang="en-US" altLang="zh-CN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613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1803045" y="2615857"/>
            <a:ext cx="5537913" cy="2032246"/>
          </a:xfrm>
          <a:prstGeom prst="cloudCallout">
            <a:avLst>
              <a:gd name="adj1" fmla="val -27984"/>
              <a:gd name="adj2" fmla="val 83196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b="1">
                <a:solidFill>
                  <a:srgbClr val="FFFFFF"/>
                </a:solidFill>
                <a:latin typeface="Times New Roman" pitchFamily="18" charset="0"/>
              </a:rPr>
              <a:t>Kim loại được phát hiện như thế nào?</a:t>
            </a:r>
            <a:endParaRPr lang="en-US" altLang="en-US" sz="32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4" y="4365107"/>
            <a:ext cx="3029527" cy="227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>
            <a:spLocks noChangeArrowheads="1"/>
          </p:cNvSpPr>
          <p:nvPr/>
        </p:nvSpPr>
        <p:spPr bwMode="auto">
          <a:xfrm>
            <a:off x="5962578" y="3990889"/>
            <a:ext cx="5712884" cy="2190970"/>
          </a:xfrm>
          <a:prstGeom prst="cloudCallout">
            <a:avLst>
              <a:gd name="adj1" fmla="val -102144"/>
              <a:gd name="adj2" fmla="val 21569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Kim loại nào được phát hiện đầu tiên? Ở đâu? </a:t>
            </a:r>
            <a:endParaRPr lang="en-US" altLang="en-US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90154"/>
            <a:ext cx="11163359" cy="2067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521629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659970" y="1874527"/>
            <a:ext cx="814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loại</a:t>
            </a:r>
            <a:endParaRPr kumimoji="0" lang="en-US" altLang="zh-CN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40659"/>
      </p:ext>
    </p:extLst>
  </p:cSld>
  <p:clrMapOvr>
    <a:masterClrMapping/>
  </p:clrMapOvr>
  <p:transition spd="med" advTm="41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</a:t>
              </a:r>
              <a:endParaRPr lang="en-US" altLang="zh-CN" sz="24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254" y="5769735"/>
            <a:ext cx="1808921" cy="1084108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341325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800438" y="2260340"/>
            <a:ext cx="10324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5.2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SGK/27 hãy hoàn thành nội dung sau: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48357"/>
              </p:ext>
            </p:extLst>
          </p:nvPr>
        </p:nvGraphicFramePr>
        <p:xfrm>
          <a:off x="800435" y="4003779"/>
          <a:ext cx="1072615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9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solidFill>
                            <a:srgbClr val="C00000"/>
                          </a:solidFill>
                        </a:rPr>
                        <a:t>NỘI</a:t>
                      </a:r>
                      <a:r>
                        <a:rPr lang="en-US" sz="2600" baseline="0">
                          <a:solidFill>
                            <a:srgbClr val="C00000"/>
                          </a:solidFill>
                        </a:rPr>
                        <a:t> DUNG</a:t>
                      </a:r>
                      <a:endParaRPr lang="en-US" sz="2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solidFill>
                            <a:srgbClr val="C00000"/>
                          </a:solidFill>
                        </a:rPr>
                        <a:t>SỰ</a:t>
                      </a:r>
                      <a:r>
                        <a:rPr lang="en-US" sz="2600" baseline="0">
                          <a:solidFill>
                            <a:srgbClr val="C00000"/>
                          </a:solidFill>
                        </a:rPr>
                        <a:t> XUẤT HIỆN KIM LOẠI VÀ CÔNG CỤ LAO ĐỘNG BẰNG KIM LOẠI</a:t>
                      </a:r>
                      <a:endParaRPr lang="en-US" sz="2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2600" baseline="0">
                          <a:solidFill>
                            <a:srgbClr val="002060"/>
                          </a:solidFill>
                        </a:rPr>
                        <a:t> gian phát hiện</a:t>
                      </a:r>
                      <a:endParaRPr lang="en-US" sz="2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rgbClr val="002060"/>
                          </a:solidFill>
                        </a:rPr>
                        <a:t>Quá</a:t>
                      </a:r>
                      <a:r>
                        <a:rPr lang="en-US" sz="2600" baseline="0">
                          <a:solidFill>
                            <a:srgbClr val="002060"/>
                          </a:solidFill>
                        </a:rPr>
                        <a:t> trình phát hiện</a:t>
                      </a:r>
                      <a:endParaRPr lang="en-US" sz="2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rgbClr val="002060"/>
                          </a:solidFill>
                        </a:rPr>
                        <a:t>Địa</a:t>
                      </a:r>
                      <a:r>
                        <a:rPr lang="en-US" sz="2600" baseline="0">
                          <a:solidFill>
                            <a:srgbClr val="002060"/>
                          </a:solidFill>
                        </a:rPr>
                        <a:t> điểm phát hiện </a:t>
                      </a:r>
                      <a:endParaRPr lang="en-US" sz="2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35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</a:t>
              </a:r>
              <a:endParaRPr lang="en-US" altLang="zh-CN" sz="24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254" y="5769735"/>
            <a:ext cx="1808921" cy="1084108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341325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62866"/>
              </p:ext>
            </p:extLst>
          </p:nvPr>
        </p:nvGraphicFramePr>
        <p:xfrm>
          <a:off x="418156" y="2369713"/>
          <a:ext cx="11288742" cy="443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372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</a:rPr>
                        <a:t>NỘI</a:t>
                      </a:r>
                      <a:r>
                        <a:rPr lang="en-US" sz="3200" baseline="0">
                          <a:solidFill>
                            <a:srgbClr val="C00000"/>
                          </a:solidFill>
                        </a:rPr>
                        <a:t> DUNG</a:t>
                      </a:r>
                      <a:endParaRPr lang="en-US" sz="3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</a:rPr>
                        <a:t>SỰ</a:t>
                      </a:r>
                      <a:r>
                        <a:rPr lang="en-US" sz="3200" baseline="0">
                          <a:solidFill>
                            <a:srgbClr val="C00000"/>
                          </a:solidFill>
                        </a:rPr>
                        <a:t> XUẤT HIỆN KIM LOẠI VÀ CÔNG CỤ </a:t>
                      </a:r>
                    </a:p>
                    <a:p>
                      <a:pPr algn="ctr"/>
                      <a:r>
                        <a:rPr lang="en-US" sz="3200" baseline="0">
                          <a:solidFill>
                            <a:srgbClr val="C00000"/>
                          </a:solidFill>
                        </a:rPr>
                        <a:t>LAO ĐỘNG BẰNG KIM LOẠI</a:t>
                      </a:r>
                      <a:endParaRPr lang="en-US" sz="3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3200" baseline="0">
                          <a:solidFill>
                            <a:srgbClr val="002060"/>
                          </a:solidFill>
                        </a:rPr>
                        <a:t> gian phát hiện</a:t>
                      </a:r>
                      <a:endParaRPr lang="en-US" sz="3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Vào</a:t>
                      </a:r>
                      <a:r>
                        <a:rPr lang="en-US" sz="3200" baseline="0"/>
                        <a:t> khoản thiên niên kỉ 4 TCN 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Quá</a:t>
                      </a:r>
                      <a:r>
                        <a:rPr lang="en-US" sz="3200" baseline="0">
                          <a:solidFill>
                            <a:srgbClr val="002060"/>
                          </a:solidFill>
                        </a:rPr>
                        <a:t> trình phát hiện</a:t>
                      </a:r>
                      <a:endParaRPr lang="en-US" sz="3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- Con người</a:t>
                      </a:r>
                      <a:r>
                        <a:rPr lang="en-US" sz="3200" baseline="0"/>
                        <a:t> tình cờ phát hiện ra </a:t>
                      </a:r>
                      <a:r>
                        <a:rPr lang="en-US" sz="3200" baseline="0">
                          <a:solidFill>
                            <a:srgbClr val="FF0000"/>
                          </a:solidFill>
                        </a:rPr>
                        <a:t>đồng đỏ </a:t>
                      </a:r>
                      <a:r>
                        <a:rPr lang="en-US" sz="3200" baseline="0"/>
                        <a:t>khi khai thác đá</a:t>
                      </a:r>
                    </a:p>
                    <a:p>
                      <a:r>
                        <a:rPr lang="en-US" sz="3200"/>
                        <a:t>- Đầu</a:t>
                      </a:r>
                      <a:r>
                        <a:rPr lang="en-US" sz="3200" baseline="0"/>
                        <a:t> thiên niên kỉ II TCN, họ đã luyện được đồng thau và sắt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Địa</a:t>
                      </a:r>
                      <a:r>
                        <a:rPr lang="en-US" sz="3200" baseline="0">
                          <a:solidFill>
                            <a:srgbClr val="002060"/>
                          </a:solidFill>
                        </a:rPr>
                        <a:t> điểm phát hiện </a:t>
                      </a:r>
                      <a:endParaRPr lang="en-US" sz="3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Tây</a:t>
                      </a:r>
                      <a:r>
                        <a:rPr lang="en-US" sz="3200" baseline="0"/>
                        <a:t> Á, Bắc Phi, sau đó là Châu Âu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5713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684" y="1361787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III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60" y="-4685"/>
            <a:ext cx="11101589" cy="2133302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496875" y="2370805"/>
            <a:ext cx="10578957" cy="448304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khoảng thiên niên kỉ IV TCN.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Qúa trình phát hiện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người tình cờ phát hiện ra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 đỏ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khai thác đá. Đến đầu thiên niên kỉ II TCN, họ đã luyện được đồng thau và sắt.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Địa điểm phát hiện: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 cụ và vũ khí bằng kim loại được ra đời, sớm nhất ở Tây Á, Bắc Phi và Châu Âu.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872" y="5894773"/>
            <a:ext cx="1759301" cy="9590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7" y="1753967"/>
            <a:ext cx="8778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341325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 descr="loih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29" y="5894773"/>
            <a:ext cx="1248759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485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3219719" y="2524258"/>
            <a:ext cx="8791977" cy="3902299"/>
          </a:xfrm>
          <a:prstGeom prst="cloudCallout">
            <a:avLst>
              <a:gd name="adj1" fmla="val -61894"/>
              <a:gd name="adj2" fmla="val 11646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0"/>
            <a:r>
              <a:rPr lang="en-US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và vật dụng bằng kim loại có điểm gì khác biệt về chủng loại, hình dáng so với công cụ bằng đá?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3" y="4365107"/>
            <a:ext cx="2313722" cy="227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90154"/>
            <a:ext cx="11163359" cy="2067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521629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659970" y="1874527"/>
            <a:ext cx="814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18927"/>
      </p:ext>
    </p:extLst>
  </p:cSld>
  <p:clrMapOvr>
    <a:masterClrMapping/>
  </p:clrMapOvr>
  <p:transition spd="med" advTm="41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</a:t>
              </a:r>
              <a:endParaRPr lang="en-US" altLang="zh-CN" sz="24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254" y="5769735"/>
            <a:ext cx="1808921" cy="1084108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341325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29813"/>
              </p:ext>
            </p:extLst>
          </p:nvPr>
        </p:nvGraphicFramePr>
        <p:xfrm>
          <a:off x="719007" y="2703010"/>
          <a:ext cx="10756068" cy="268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630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rgbClr val="FFFF00"/>
                          </a:solidFill>
                        </a:rPr>
                        <a:t>Công</a:t>
                      </a:r>
                      <a:r>
                        <a:rPr lang="en-US" sz="3000" baseline="0">
                          <a:solidFill>
                            <a:srgbClr val="FFFF00"/>
                          </a:solidFill>
                        </a:rPr>
                        <a:t> cụ lao động bằng đá</a:t>
                      </a:r>
                      <a:endParaRPr lang="en-US" sz="30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rgbClr val="FFFF00"/>
                          </a:solidFill>
                        </a:rPr>
                        <a:t>Công</a:t>
                      </a:r>
                      <a:r>
                        <a:rPr lang="en-US" sz="3000" baseline="0">
                          <a:solidFill>
                            <a:srgbClr val="FFFF00"/>
                          </a:solidFill>
                        </a:rPr>
                        <a:t> cụ lao động bằng kim loại</a:t>
                      </a:r>
                      <a:endParaRPr lang="en-US" sz="30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63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000" b="1">
                          <a:solidFill>
                            <a:srgbClr val="002060"/>
                          </a:solidFill>
                        </a:rPr>
                        <a:t>- Giòn,</a:t>
                      </a:r>
                      <a:r>
                        <a:rPr lang="en-US" sz="3000" b="1" baseline="0">
                          <a:solidFill>
                            <a:srgbClr val="002060"/>
                          </a:solidFill>
                        </a:rPr>
                        <a:t> d</a:t>
                      </a:r>
                      <a:r>
                        <a:rPr lang="en-US" sz="3000" b="1">
                          <a:solidFill>
                            <a:srgbClr val="002060"/>
                          </a:solidFill>
                        </a:rPr>
                        <a:t>ễ</a:t>
                      </a:r>
                      <a:r>
                        <a:rPr lang="en-US" sz="3000" b="1" baseline="0">
                          <a:solidFill>
                            <a:srgbClr val="002060"/>
                          </a:solidFill>
                        </a:rPr>
                        <a:t> vỡ trong quá trình lao động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3000" b="1" baseline="0">
                          <a:solidFill>
                            <a:srgbClr val="002060"/>
                          </a:solidFill>
                        </a:rPr>
                        <a:t>- Khó chế tạo được hình dáng như ý muốn</a:t>
                      </a:r>
                      <a:endParaRPr lang="en-US" sz="30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000" b="1">
                          <a:solidFill>
                            <a:srgbClr val="C00000"/>
                          </a:solidFill>
                        </a:rPr>
                        <a:t>- Bền</a:t>
                      </a:r>
                      <a:r>
                        <a:rPr lang="en-US" sz="3000" b="1" baseline="0">
                          <a:solidFill>
                            <a:srgbClr val="C00000"/>
                          </a:solidFill>
                        </a:rPr>
                        <a:t> chắc, Sắc bén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>
                          <a:solidFill>
                            <a:srgbClr val="C00000"/>
                          </a:solidFill>
                        </a:rPr>
                        <a:t>- Dễ</a:t>
                      </a:r>
                      <a:r>
                        <a:rPr lang="en-US" sz="3000" b="1" baseline="0">
                          <a:solidFill>
                            <a:srgbClr val="C00000"/>
                          </a:solidFill>
                        </a:rPr>
                        <a:t> tạo hình dáng t</a:t>
                      </a:r>
                      <a:r>
                        <a:rPr kumimoji="0" lang="en-US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heo ý muốn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3000" b="1" baseline="0">
                          <a:solidFill>
                            <a:srgbClr val="C00000"/>
                          </a:solidFill>
                        </a:rPr>
                        <a:t>- Phong phú về chủng loại </a:t>
                      </a:r>
                      <a:endParaRPr lang="en-US" sz="3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83266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3219719" y="2524258"/>
            <a:ext cx="8791977" cy="3902299"/>
          </a:xfrm>
          <a:prstGeom prst="cloudCallout">
            <a:avLst>
              <a:gd name="adj1" fmla="val -61894"/>
              <a:gd name="adj2" fmla="val 11646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0"/>
            <a:r>
              <a:rPr 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vai trò và tác dụng của công cụ lao động bằng kim loại trong đời sống của con người cuối thời nguyên thủy?</a:t>
            </a:r>
            <a:endParaRPr lang="en-US" sz="3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3" y="4365107"/>
            <a:ext cx="2313722" cy="227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90154"/>
            <a:ext cx="11163359" cy="2067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738650" y="521629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5: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lang="en-US" altLang="zh-CN" sz="2800" b="1" spc="200" dirty="0">
              <a:solidFill>
                <a:srgbClr val="C0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659970" y="1874527"/>
            <a:ext cx="814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604351"/>
      </p:ext>
    </p:extLst>
  </p:cSld>
  <p:clrMapOvr>
    <a:masterClrMapping/>
  </p:clrMapOvr>
  <p:transition spd="med" advTm="41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528" y="1210114"/>
            <a:ext cx="7429139" cy="26277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2638795" y="2092977"/>
            <a:ext cx="51142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spc="20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KiỂM TRA KIẾN THỨC</a:t>
            </a:r>
            <a:endParaRPr lang="en-US" altLang="zh-CN" sz="2800" b="1" spc="200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6" y="5894773"/>
            <a:ext cx="2355148" cy="9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233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64445" y="1384998"/>
            <a:ext cx="965200" cy="1009015"/>
            <a:chOff x="11664" y="2112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64" y="2112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410" y="227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</a:t>
              </a:r>
              <a:endParaRPr lang="en-US" altLang="zh-CN" sz="24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" y="0"/>
            <a:ext cx="11163359" cy="20676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719009" y="2534537"/>
            <a:ext cx="10986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5.3 và 5.4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dung SGK trang 28 hãy cho biết:</a:t>
            </a:r>
          </a:p>
          <a:p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Kim loại được sử dụng vào mục đích gì trong đời sống của con người cuối thời nguyên thủy?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19009" y="1737122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I/ Sự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loại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945397" y="341322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7066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684" y="1361787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III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60" y="-4685"/>
            <a:ext cx="11101589" cy="1831330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496873" y="2300263"/>
            <a:ext cx="11158507" cy="405468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dụng của công cụ bằng kim loại :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Giúp con người có thể khai phá đất hoang, tăng diện tích trồng trọt, có thể xẻ gỗ đóng thuyền, xẻ đá làm nhà và khai thác mỏ.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Giúp dễ dàng trồng trọt, săn thú.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Nghề luyện kim, chế tạo công cụ lao động, chế tạo vũ khí ra đời.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872" y="5894773"/>
            <a:ext cx="1759301" cy="9590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0" y="1561683"/>
            <a:ext cx="8778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852197" y="218482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1520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5323" y="1088612"/>
            <a:ext cx="965200" cy="1535468"/>
            <a:chOff x="10940" y="2289"/>
            <a:chExt cx="3874" cy="6157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940" y="4400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III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47" y="115410"/>
            <a:ext cx="11028768" cy="18550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81B57-CABF-4D58-80AB-6B0A8D6DAF2B}"/>
              </a:ext>
            </a:extLst>
          </p:cNvPr>
          <p:cNvSpPr txBox="1"/>
          <p:nvPr/>
        </p:nvSpPr>
        <p:spPr>
          <a:xfrm>
            <a:off x="721217" y="2534533"/>
            <a:ext cx="10109915" cy="42934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SGK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14"/>
                <a:ea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effectLst/>
              <a:latin typeface="14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002060"/>
                </a:solidFill>
                <a:effectLst/>
                <a:latin typeface="14"/>
                <a:ea typeface="Times New Roman" panose="02020603050405020304" pitchFamily="18" charset="0"/>
              </a:rPr>
              <a:t>1. Nguyên nhân nào dẫn đến sự phân hóa xã hội thành “người giàu” và “người nghèo”?</a:t>
            </a:r>
            <a:endParaRPr lang="en-US" sz="2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C00000"/>
                </a:solidFill>
                <a:effectLst/>
                <a:latin typeface="14"/>
                <a:ea typeface="Times New Roman" panose="02020603050405020304" pitchFamily="18" charset="0"/>
              </a:rPr>
              <a:t>2. Mối quan hệ giữa người với người như thế nào trong xã hội có phân hóa giàu nghèo?</a:t>
            </a: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00B050"/>
                </a:solidFill>
                <a:latin typeface="14"/>
                <a:ea typeface="Times New Roman" panose="02020603050405020304" pitchFamily="18" charset="0"/>
              </a:rPr>
              <a:t>3. Vì sao xã hội nguyên thủy ở phương Đông không phân hóa triệt để?</a:t>
            </a:r>
            <a:endParaRPr lang="en-US" sz="26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819796" y="2011311"/>
            <a:ext cx="865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II/ 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</a:t>
            </a:r>
            <a:r>
              <a:rPr kumimoji="0" lang="en-US" altLang="zh-CN" sz="2800" b="1" i="0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biến trong xã hội nguyên thủy</a:t>
            </a:r>
            <a:endParaRPr kumimoji="0" lang="en-US" altLang="zh-CN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1945397" y="341322"/>
            <a:ext cx="844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9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III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1" y="-111967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8" y="444481"/>
            <a:ext cx="23876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966667" y="1196145"/>
            <a:ext cx="6969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535725" y="1877709"/>
            <a:ext cx="11003744" cy="464931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fr-FR" sz="24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fr-FR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Vào cuối thời nguyên thủy, n</a:t>
            </a:r>
            <a:r>
              <a:rPr lang="vi-VN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hờ có </a:t>
            </a:r>
            <a:r>
              <a:rPr lang="fr-FR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công cụ lao động bằng </a:t>
            </a:r>
            <a:r>
              <a:rPr lang="vi-VN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kim loại tăng năng suất lao động, con người </a:t>
            </a:r>
            <a:r>
              <a:rPr lang="fr-FR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có thể tạo ra một lượng sản phẩm dư thừa. Sản phẩm dư thừa này đã thuộc về một số người</a:t>
            </a:r>
            <a:r>
              <a:rPr lang="vi-VN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fr-FR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từ đây xã hội</a:t>
            </a:r>
            <a:r>
              <a:rPr lang="vi-VN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phân hoá giàu nghèo</a:t>
            </a:r>
            <a:r>
              <a:rPr lang="fr-FR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=&gt; </a:t>
            </a:r>
            <a:r>
              <a:rPr lang="vi-VN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Xã hội có giai cấp dần xuất hiện</a:t>
            </a:r>
            <a:r>
              <a:rPr lang="en-US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=&gt;</a:t>
            </a:r>
            <a:r>
              <a:rPr lang="vi-VN" sz="3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Xã hội nguyên thủy dần tan rã.</a:t>
            </a:r>
            <a:endParaRPr lang="en-US" sz="3000" b="1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6" y="5894773"/>
            <a:ext cx="2355148" cy="9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173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1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80" y="444481"/>
            <a:ext cx="30186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spc="2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6" y="5894773"/>
            <a:ext cx="2355148" cy="9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2858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45876" y="2618892"/>
            <a:ext cx="102215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cụ lao động bằng kim loại xuất hiện vào thời gian nào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 thiên niên kỉ I TCN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Khoản thiên niên kỉ II TCN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Khoản thiên niên kỉ III TCN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Khoản thiên niên kỉ IV TCN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1129744" y="4900968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6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2" y="5666704"/>
            <a:ext cx="12235675" cy="1191296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637545" y="-225939"/>
            <a:ext cx="7262649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165229" y="2521911"/>
            <a:ext cx="102072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 loại được con người phát hiện khi nào?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 bắt, hái lượm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trồng trọc và chăn nuôi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khai thác đá làm công cụ lao động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thu hoạch vụ mùa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040812" y="4188745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2" y="5671986"/>
            <a:ext cx="12235675" cy="1186014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46559" y="2549955"/>
            <a:ext cx="102201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 loại đầu ti6n được con người tìm thấy là: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Sắt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Đồng đỏ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Đồng thau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Gang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1184725" y="3736422"/>
            <a:ext cx="651643" cy="48939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2103" y="2461353"/>
            <a:ext cx="10737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cụ lao động và vũ khí ra đời sớm nhất là ở đâu?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 Á, Bắc Phi, sau đó là Châu Âu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 Bắc Phi, Tây Á, sau đó là Châu Á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Tây Á, Bắc Phi, sau đó là Châu Mĩ                </a:t>
            </a:r>
          </a:p>
          <a:p>
            <a:pPr marL="457200" lvl="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 Á, Bắc Phi, sau đó là Tây Phi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209071" y="3136077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1345710" y="2284064"/>
            <a:ext cx="1040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Câu 5: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Tác dụng của công cụ lao động bằng kim loại là</a:t>
            </a:r>
            <a:endParaRPr lang="en-US" sz="240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A. Giúp con người có thể khai phá đất hoang, tăng diện tích trồng trọt</a:t>
            </a:r>
            <a:endParaRPr lang="en-US" sz="2400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B. Giúp con người có thể có thể xẻ gỗ, xẻ đá làm nhà và khai thác mỏ</a:t>
            </a:r>
            <a:endParaRPr lang="en-US" sz="2400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C. Giúp con người trồng trọt và săn thú dễ dàng hơn</a:t>
            </a:r>
            <a:endParaRPr lang="en-US" sz="2400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D. Tất cả những tác dụng trên</a:t>
            </a:r>
            <a:endParaRPr lang="en-US" sz="2400">
              <a:solidFill>
                <a:srgbClr val="002060"/>
              </a:solidFill>
              <a:effectLst/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1255557" y="4582515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45876" y="2618892"/>
            <a:ext cx="102215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lao động của con người thời nguyên thủy là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 bắt và hái lượm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 Săn bắn và trồng trọt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Trồng trọt và chăn nuôi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Săn bắt, hái lượm kết hợp trồng trọt và chăn nuôi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1216295" y="4859066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2103" y="2489216"/>
            <a:ext cx="107371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6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 cuối thời kì nguyên thủy, con người có thể làm ra một lượng sản phẩm dư thừa, những sản phẩm dư thừa này được:</a:t>
            </a:r>
            <a:endParaRPr lang="en-US" sz="240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đều cho những người trong thị tộc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 những người đứng đầu thị tộc chiếm lấy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trở thành tài sản chung của thị tộc               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 thành viên thị tộc chiếm giữ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312103" y="3909679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lant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219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2287271" y="1310966"/>
            <a:ext cx="9430895" cy="427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</a:t>
            </a:r>
            <a:r>
              <a:rPr lang="en-US" sz="3000" u="sng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 với bài học ở tiết học này</a:t>
            </a:r>
            <a:r>
              <a:rPr lang="en-US" sz="3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>
                <a:solidFill>
                  <a:srgbClr val="800080"/>
                </a:solidFill>
                <a:latin typeface="VNI-Times" pitchFamily="2" charset="0"/>
              </a:rPr>
              <a:t>  - Xem </a:t>
            </a:r>
            <a:r>
              <a:rPr lang="en-US" sz="30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lại các nội dung phần I và II bài 5 </a:t>
            </a:r>
            <a:r>
              <a:rPr lang="en-US" sz="3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/ từ trang 27 đến trang 28</a:t>
            </a:r>
          </a:p>
          <a:p>
            <a:pPr algn="just">
              <a:spcAft>
                <a:spcPts val="800"/>
              </a:spcAft>
            </a:pPr>
            <a:r>
              <a:rPr lang="en-US" sz="3000" b="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/>
                <a:ea typeface="Times New Roman"/>
                <a:cs typeface="Times New Roman"/>
              </a:rPr>
              <a:t> +</a:t>
            </a:r>
            <a:r>
              <a:rPr lang="fr-FR" sz="3200" i="1">
                <a:latin typeface="Times New Roman"/>
                <a:ea typeface="Calibri"/>
                <a:cs typeface="Times New Roman"/>
              </a:rPr>
              <a:t> Kim loại được phát hiện như thế nào? Con người đã tìm ra kim loại gì đầu tiên ?</a:t>
            </a:r>
            <a:endParaRPr lang="en-US" sz="3200">
              <a:latin typeface="VNI-Times"/>
              <a:ea typeface="Times New Roman"/>
              <a:cs typeface="Times New Roman"/>
            </a:endParaRPr>
          </a:p>
          <a:p>
            <a:pPr marL="76200" algn="just">
              <a:spcAft>
                <a:spcPts val="0"/>
              </a:spcAft>
            </a:pPr>
            <a:r>
              <a:rPr lang="fr-FR" sz="3200" i="1">
                <a:latin typeface="Times New Roman"/>
                <a:ea typeface="Calibri"/>
                <a:cs typeface="Times New Roman"/>
              </a:rPr>
              <a:t>+ Đồng được tìm thấy ở đâu ? Vào thời gian nào ?</a:t>
            </a:r>
            <a:endParaRPr lang="en-US" sz="3200">
              <a:latin typeface="VNI-Times"/>
              <a:ea typeface="Times New Roman"/>
              <a:cs typeface="Times New Roman"/>
            </a:endParaRPr>
          </a:p>
          <a:p>
            <a:pPr marL="76200"/>
            <a:r>
              <a:rPr lang="fr-FR" sz="3200">
                <a:latin typeface="Times New Roman"/>
                <a:ea typeface="Times New Roman"/>
                <a:cs typeface="Times New Roman"/>
              </a:rPr>
              <a:t> + </a:t>
            </a:r>
            <a:r>
              <a:rPr lang="fr-FR" sz="3200" i="1">
                <a:latin typeface="Times New Roman"/>
                <a:ea typeface="Times New Roman"/>
                <a:cs typeface="Times New Roman"/>
              </a:rPr>
              <a:t>Qúa</a:t>
            </a:r>
            <a:r>
              <a:rPr lang="fr-FR" sz="3200">
                <a:latin typeface="Times New Roman"/>
                <a:ea typeface="Times New Roman"/>
                <a:cs typeface="Times New Roman"/>
              </a:rPr>
              <a:t>  </a:t>
            </a:r>
            <a:r>
              <a:rPr lang="fr-FR" sz="3200" i="1">
                <a:latin typeface="Times New Roman"/>
                <a:ea typeface="Times New Roman"/>
                <a:cs typeface="Times New Roman"/>
              </a:rPr>
              <a:t>trình xã hội nguyên thủy tan rã diễn ra như thế nào?</a:t>
            </a:r>
            <a:endParaRPr lang="en-US" sz="3000" b="0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3002301" y="133350"/>
            <a:ext cx="6070599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HƯỚNG DẪN HỌC SINH TỰ HỌC</a:t>
            </a:r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142" y="4486457"/>
            <a:ext cx="83502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54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933868" y="288930"/>
            <a:ext cx="6557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u="sng">
                <a:solidFill>
                  <a:srgbClr val="CC0000"/>
                </a:solidFill>
                <a:latin typeface="VNI-Times" pitchFamily="2" charset="0"/>
              </a:rPr>
              <a:t>HƯỚNG DẪN TỰ HỌC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63658" y="1219201"/>
            <a:ext cx="869324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sz="3000" b="1">
                <a:solidFill>
                  <a:srgbClr val="FF0000"/>
                </a:solidFill>
                <a:latin typeface="VNI-Times" pitchFamily="2" charset="0"/>
              </a:rPr>
              <a:t>*  </a:t>
            </a:r>
            <a:r>
              <a:rPr lang="en-US" sz="3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VỚI BÀI HỌC Ở TIẾT HỌC TIẾP THEO</a:t>
            </a:r>
            <a:r>
              <a:rPr lang="en-US" sz="3000" b="1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800080"/>
                </a:solidFill>
                <a:latin typeface="VNI-Times" pitchFamily="2" charset="0"/>
              </a:rPr>
              <a:t>               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27517" y="2036965"/>
            <a:ext cx="11887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76200" algn="just">
              <a:spcAft>
                <a:spcPts val="0"/>
              </a:spcAft>
            </a:pPr>
            <a:r>
              <a:rPr lang="en-US" sz="2800" b="1">
                <a:solidFill>
                  <a:srgbClr val="800080"/>
                </a:solidFill>
                <a:latin typeface="VNI-Times" pitchFamily="2" charset="0"/>
              </a:rPr>
              <a:t>   - </a:t>
            </a:r>
            <a:r>
              <a:rPr lang="en-US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Xem trước nội dung phần III “ </a:t>
            </a: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Việt Nam cuối thời kì nguyên thủy</a:t>
            </a:r>
            <a:r>
              <a:rPr lang="vi-VN" sz="2800" b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”/ 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29 </a:t>
            </a:r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và chuẩn bị trước các nội dung sau:</a:t>
            </a:r>
            <a:endParaRPr lang="en-US" sz="280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76200" algn="just">
              <a:spcAft>
                <a:spcPts val="0"/>
              </a:spcAft>
            </a:pPr>
            <a:endParaRPr lang="en-US" sz="2800">
              <a:latin typeface="VNI-Times"/>
              <a:ea typeface="Times New Roman"/>
              <a:cs typeface="Times New Roman"/>
            </a:endParaRPr>
          </a:p>
          <a:p>
            <a:pPr marL="76200"/>
            <a:r>
              <a:rPr lang="fr-FR" sz="280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fr-FR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Khoảng hơn 4.000 năm trước đây, xã hội nguyên thuỷ Việt Nam có gì nổi bậc?</a:t>
            </a:r>
            <a:endParaRPr lang="en-US" sz="2800" b="1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fr-FR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fr-FR" sz="28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Những chuyển biến quan trọng của xã hội Việt Nam cuối thời nguyên thuỷ là gì ?</a:t>
            </a:r>
            <a:endParaRPr lang="en-US" sz="2800" b="1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+ Xem và hoàn thành trước các bài tập phần luyện tập và vận dụng SGK/30</a:t>
            </a:r>
            <a:endParaRPr lang="en-US" sz="2800" b="1">
              <a:solidFill>
                <a:srgbClr val="002060"/>
              </a:solidFill>
              <a:effectLst/>
              <a:latin typeface="VNI-Times"/>
              <a:ea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D84F7-28C9-41D7-A9AF-CA07C17BE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" y="6297769"/>
            <a:ext cx="12165289" cy="560230"/>
          </a:xfrm>
          <a:prstGeom prst="rect">
            <a:avLst/>
          </a:prstGeom>
        </p:spPr>
      </p:pic>
      <p:pic>
        <p:nvPicPr>
          <p:cNvPr id="6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" y="36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48" y="624686"/>
            <a:ext cx="14938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1858"/>
      </p:ext>
    </p:extLst>
  </p:cSld>
  <p:clrMapOvr>
    <a:masterClrMapping/>
  </p:clrMapOvr>
  <p:transition spd="slow">
    <p:checke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557784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84BA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 ƠN CÁC EM ĐÃ LẮNG NGHE!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984BA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2" y="5666704"/>
            <a:ext cx="12235675" cy="1191296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637545" y="-225939"/>
            <a:ext cx="7262649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165229" y="2521911"/>
            <a:ext cx="102072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 minh nào sau đây đã giúp người nguyên thủy giữ ấm cơ thể, nấu chín thức ăn, xua đuổi thú dữ?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 minh ra công cụ lao động bằng đá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Phát minh ra cách lấy lửa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Làm được vũ khí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Phát minh được máy bắn đá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040813" y="4188745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2" y="5671986"/>
            <a:ext cx="12235675" cy="1186014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46540" y="2549956"/>
            <a:ext cx="102201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nguyên thủy tạo ra lửa bằng cách nào?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Quẹt diêm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chờ sấm chớp làm cháy rừng để tranh thủ lấy lửa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Dùng đá đánh lửa để lấy lửa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chế tạo ra bật lửa sử dụng khí ga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1184725" y="4236212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6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9313" y="2515562"/>
            <a:ext cx="10737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có nguồn thức ăn tại chổ lâu dài, người nguyên thủy đã biết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 thủ săn bắt và hái lượm để dành dự trữ thức ăn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 thuần dưỡng động vật và chăn nuôi, trồng ngũ cốc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tìm kiếm khu rừng có nhiều động vật và trái cây để sinh sống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Tranh thủ thu hoạch trái cây trong rừng và bắt thú vật về nuôi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319313" y="3680666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2" y="5447766"/>
            <a:ext cx="12235675" cy="1410237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78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1345710" y="2284064"/>
            <a:ext cx="1040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 sống tâm linh của người nguyên thủy được thể hiện như thế nào?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 chôn người chết kèm theo công cụ lao động và đồ trang sức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 Vẻ tranh trên vách hang động mô tả cuộc sống của mình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Điêu khắc trên ngà voi, vách hang động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Biết làm đồ trang sức, dùng màu vẽ và hóa trang làm đẹp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1255557" y="2946507"/>
            <a:ext cx="651643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2" y="5171090"/>
            <a:ext cx="12235675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1895205" y="-252098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4723661" y="2740935"/>
            <a:ext cx="16057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A           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B           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          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B          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5: A          </a:t>
            </a:r>
          </a:p>
        </p:txBody>
      </p:sp>
    </p:spTree>
    <p:extLst>
      <p:ext uri="{BB962C8B-B14F-4D97-AF65-F5344CB8AC3E}">
        <p14:creationId xmlns:p14="http://schemas.microsoft.com/office/powerpoint/2010/main" val="320382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09684" y="1456768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 5.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2E7E38"/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zh-CN" altLang="en-US" sz="32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2.2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Segoe UI" panose="020B05020402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Segoe UI" panose="020B0502040204020203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1967</Words>
  <Application>Microsoft Office PowerPoint</Application>
  <PresentationFormat>Widescreen</PresentationFormat>
  <Paragraphs>191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33</vt:i4>
      </vt:variant>
    </vt:vector>
  </HeadingPairs>
  <TitlesOfParts>
    <vt:vector size="58" baseType="lpstr">
      <vt:lpstr>宋体</vt:lpstr>
      <vt:lpstr>14</vt:lpstr>
      <vt:lpstr>Arial</vt:lpstr>
      <vt:lpstr>Arial Unicode MS</vt:lpstr>
      <vt:lpstr>Calibri</vt:lpstr>
      <vt:lpstr>Calibri Light</vt:lpstr>
      <vt:lpstr>Lato</vt:lpstr>
      <vt:lpstr>Times New Roman</vt:lpstr>
      <vt:lpstr>Tw Cen MT</vt:lpstr>
      <vt:lpstr>Tw Cen MT Condensed</vt:lpstr>
      <vt:lpstr>VNI-Times</vt:lpstr>
      <vt:lpstr>Wingdings 3</vt:lpstr>
      <vt:lpstr>锐字工房洪荒之光中黑简1.0</vt:lpstr>
      <vt:lpstr>第一PPT，www.1ppt.com</vt:lpstr>
      <vt:lpstr>1_第一PPT，www.1ppt.com</vt:lpstr>
      <vt:lpstr>2_第一PPT，www.1ppt.com</vt:lpstr>
      <vt:lpstr>3_第一PPT，www.1ppt.com</vt:lpstr>
      <vt:lpstr>Integral</vt:lpstr>
      <vt:lpstr>2_Office Theme</vt:lpstr>
      <vt:lpstr>3_Office Theme</vt:lpstr>
      <vt:lpstr>Default Design</vt:lpstr>
      <vt:lpstr>3_Default Design</vt:lpstr>
      <vt:lpstr>4_第一PPT，www.1ppt.com</vt:lpstr>
      <vt:lpstr>Office Theme</vt:lpstr>
      <vt:lpstr>5_第一PPT，www.1ppt.com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huyennghiadong@gmail.com</cp:lastModifiedBy>
  <cp:revision>43</cp:revision>
  <dcterms:created xsi:type="dcterms:W3CDTF">2021-07-24T01:05:44Z</dcterms:created>
  <dcterms:modified xsi:type="dcterms:W3CDTF">2024-10-22T12:34:22Z</dcterms:modified>
</cp:coreProperties>
</file>