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7" r:id="rId9"/>
    <p:sldMasterId id="2147483759" r:id="rId10"/>
  </p:sldMasterIdLst>
  <p:notesMasterIdLst>
    <p:notesMasterId r:id="rId52"/>
  </p:notesMasterIdLst>
  <p:sldIdLst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86" r:id="rId23"/>
    <p:sldId id="479" r:id="rId24"/>
    <p:sldId id="485" r:id="rId25"/>
    <p:sldId id="480" r:id="rId26"/>
    <p:sldId id="514" r:id="rId27"/>
    <p:sldId id="515" r:id="rId28"/>
    <p:sldId id="516" r:id="rId29"/>
    <p:sldId id="517" r:id="rId30"/>
    <p:sldId id="518" r:id="rId31"/>
    <p:sldId id="525" r:id="rId32"/>
    <p:sldId id="526" r:id="rId33"/>
    <p:sldId id="527" r:id="rId34"/>
    <p:sldId id="524" r:id="rId35"/>
    <p:sldId id="484" r:id="rId36"/>
    <p:sldId id="481" r:id="rId37"/>
    <p:sldId id="482" r:id="rId38"/>
    <p:sldId id="483" r:id="rId39"/>
    <p:sldId id="499" r:id="rId40"/>
    <p:sldId id="500" r:id="rId41"/>
    <p:sldId id="501" r:id="rId42"/>
    <p:sldId id="502" r:id="rId43"/>
    <p:sldId id="503" r:id="rId44"/>
    <p:sldId id="512" r:id="rId45"/>
    <p:sldId id="506" r:id="rId46"/>
    <p:sldId id="513" r:id="rId47"/>
    <p:sldId id="508" r:id="rId48"/>
    <p:sldId id="509" r:id="rId49"/>
    <p:sldId id="510" r:id="rId50"/>
    <p:sldId id="511" r:id="rId5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0B37A-43B7-4364-89A9-5D58139D8D3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ADA4C-86A7-478A-A11C-E4E5CE30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ADA4C-86A7-478A-A11C-E4E5CE3011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hangingPunct="1"/>
            <a:fld id="{1167D47B-0C88-47A5-957F-37781FF5C799}" type="slidenum">
              <a:rPr lang="en-US" sz="1200" b="0">
                <a:solidFill>
                  <a:prstClr val="black"/>
                </a:solidFill>
              </a:rPr>
              <a:pPr eaLnBrk="1" hangingPunct="1"/>
              <a:t>38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3A40-45FA-4850-8CC8-C572DCA22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3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9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9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3A913-F196-4263-B742-4F7E14ED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65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AD91BF0-7C4D-41D8-A8B0-7438C8E1BE4B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63020F1-1C79-45D0-8FC7-0A21D611FCC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01838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b="77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50F78F7-68BF-4BA6-83C3-EC05C944AE7D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2116E88-7B97-4D2E-950D-2255EA30516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77491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DFC117F-7745-4137-8471-F34267296097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A25570A-301A-4B28-AB68-9015F476657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475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531BD14-1FF0-4197-82CE-E15B76CBA0AC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B62022D-8995-40EB-9EDB-636416E2E24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95371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6E48C96-9BA7-4964-B598-5259DF40CC67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E1C40FE-2675-4ACA-9032-CDBF004FD50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46568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12F3897-C75E-4E7A-A69B-DBFA603EEC75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DE58F8F-A467-46B1-AEBE-40E4B833C66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17343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B5F77F7-A1D8-4956-84D4-3BFFF70C7FDD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4FDEB24-79A7-452C-8294-9A84C8320DC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6913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9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AF320AE-BCBF-44C0-BE7C-67A225C33871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00A2A5A-4517-4AB4-A229-BACD8EAF9FD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160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98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87F7821-3308-47F6-B1AC-63B0CA74B5A0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57A3679-9599-4657-8B32-CC51FE379F7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57304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58664EF-F94F-4C35-B06B-F4FE0C363180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83A46D0-5432-4146-9C3C-2D8DF91EC0C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37722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F53C96-8F76-48B1-9AFE-51B8987A4197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82A167B-6148-4777-8656-14E1727CF06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262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9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2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9681070B-B481-4901-8A18-17F3EDB052F6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970BC9C-9A14-4BD8-BFDD-8AFF019C4A2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295266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1FDC0E9-1116-4225-8E55-05B6A8E7F376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96AA3877-7488-407C-AE05-6963FEEBAE5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282617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2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DC85F861-AD10-4FA2-89A3-5CC327D9314D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1AA2DA2-9ABC-4F0E-836B-6C77E997D20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96056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32" y="585216"/>
            <a:ext cx="9720073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1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C3C23A6-6E79-40BC-AF1F-6F51FEC68315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6DFEA95-9E18-449E-8505-6478F151523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173379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7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572B03B-57D3-4676-8A52-BCC1F27C4A2E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504A0D25-CC95-448A-BCE7-849B6F6D551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031539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AF74734-6195-4B79-AEE6-90C85F986BB3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CA67B0D5-3D13-4263-B437-5E7253EC253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234691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DCFDA2A-70D4-4F34-99F0-4B6B9BA480E3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AF7AEB0E-A440-48F1-A583-7419A7E7686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360219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9" y="822960"/>
            <a:ext cx="567842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DFEDA8B5-5E5E-4C1E-8C87-6959F0820181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243FF6D-7CBB-421D-84D7-0FD27ACAA3A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79969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387081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-1"/>
            <a:ext cx="12188953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2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545459B-E2BD-4668-8BBC-8AA85B55ACFA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DF6B245-6EA0-450C-9072-8447695921E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280035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023C41AA-5F29-4E96-9E23-C9F34A2B5FE2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E5E57D2-1757-45F6-8F45-E99D796BF89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923523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4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183AAE9-CF00-49D9-B23E-B1B910A77513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3C1FF670-09DC-48E2-8563-7E7555B6212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224936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A50E080-BF7A-4A23-9E6D-7F7E26F58EB6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7D7D6F9-8CFB-4FE3-9D48-928A42888D2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13118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66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9643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4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66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72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13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72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17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70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85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0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66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5437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31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19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3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81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50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39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87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07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81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66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5600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49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4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31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44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63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83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6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02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34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5330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48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7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39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14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8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55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88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43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6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05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66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2598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1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371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32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09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62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10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5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5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21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43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35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38FC-309E-44A1-85E8-A92E3BB672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4BF2-D60C-4E7E-875A-52B7953B72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73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A8C4-C3C2-4C24-8EBB-BB5686CC9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47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6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70E5-A2B3-4FE5-B9FC-BBDBD085E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8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32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32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B6A8-52CE-4F9B-BBB2-BA75D3A515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32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D8F5-8B52-48E4-B0CD-853E967B9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90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205AA-795E-4F82-A51D-F74FEC8A7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982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E0A94-FDFA-4B87-8396-EAF3F323D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1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5394-3426-48AB-A178-B162786EF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07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CD10-3F86-4D1D-A49F-E91CE8E45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9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670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3804-7D61-4678-A2A6-728E5F088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1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F66C-BBF3-431A-8B42-59266E70B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59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227-A60B-4989-A0EA-85C5F9FF2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057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A629-D9B6-4904-B8EF-432653E43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55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DB9A-472D-4B16-8CDF-ECECFB2D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47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81EBB-4E04-42FE-A96C-2F19CDDD1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3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A34B-08CB-4156-91CB-640797442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1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0238-0A4B-4746-96F1-86FEFC31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6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2254-758A-49C6-9ADF-F7B2DDCB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66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5382-30F8-46CC-AD62-1B21BB4FD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17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7ABB-0539-40D3-B746-0D8545DE3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10/22/2024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 defTabSz="914286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A3DDC4-04E0-49D2-90B3-DE1C343B6ED5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 defTabSz="914286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 defTabSz="914286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7942A37-26BD-4A48-B112-A45D96B9B65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74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33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392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CF773844-112E-4731-A314-637965F580D9}" type="datetimeFigureOut">
              <a:rPr lang="x-none"/>
              <a:pPr>
                <a:defRPr/>
              </a:pPr>
              <a:t>10/22/2024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51" y="6470650"/>
            <a:ext cx="9736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FAF4D35D-6F37-470B-93A6-DB2B23A9A21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2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29" y="103266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550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29" y="103266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68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29" y="103266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828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1" y="103234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45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29" y="103266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139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91827-1DB1-40C5-8E35-DF9CBCF177B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chemeClr val="bg1"/>
            </a:gs>
            <a:gs pos="100000">
              <a:srgbClr val="33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F071D-8276-448D-BB4C-4CBD8513DD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by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74" y="4248150"/>
            <a:ext cx="11971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2020147" y="569913"/>
            <a:ext cx="8153399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5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4" y="1200185"/>
            <a:ext cx="370839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30" y="1371635"/>
            <a:ext cx="37253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5" y="4514885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92" y="2914685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92" y="1943135"/>
            <a:ext cx="37084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0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74" y="3657604"/>
            <a:ext cx="370839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2773680" y="974725"/>
            <a:ext cx="623824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THCS THỊ TRẤN HUYỆN CHÂU THÀNH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2952" y="1928848"/>
            <a:ext cx="7870594" cy="2300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3D67C-69CE-3096-DF44-26BF67D293AD}"/>
              </a:ext>
            </a:extLst>
          </p:cNvPr>
          <p:cNvSpPr txBox="1"/>
          <p:nvPr/>
        </p:nvSpPr>
        <p:spPr>
          <a:xfrm>
            <a:off x="3373121" y="4305018"/>
            <a:ext cx="448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GVBM: </a:t>
            </a:r>
            <a:r>
              <a:rPr lang="en-US" sz="3000" b="1" dirty="0" err="1">
                <a:solidFill>
                  <a:srgbClr val="FF0000"/>
                </a:solidFill>
              </a:rPr>
              <a:t>Trần</a:t>
            </a:r>
            <a:r>
              <a:rPr lang="en-US" sz="3000" b="1" dirty="0">
                <a:solidFill>
                  <a:srgbClr val="FF0000"/>
                </a:solidFill>
              </a:rPr>
              <a:t> Thanh </a:t>
            </a:r>
            <a:r>
              <a:rPr lang="en-US" sz="3000" b="1" dirty="0" err="1">
                <a:solidFill>
                  <a:srgbClr val="FF0000"/>
                </a:solidFill>
              </a:rPr>
              <a:t>Liêm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86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319313" y="2365984"/>
            <a:ext cx="1053124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nào là bước trung gian của sự tiến hóa từ vượn người thành người?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Vượn người.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Người tối cổ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Người tinh khôn.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Người hiện đại.</a:t>
            </a:r>
            <a:endParaRPr lang="en-US" sz="2400">
              <a:solidFill>
                <a:srgbClr val="002060"/>
              </a:solidFill>
              <a:effectLst/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106475" y="4177786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448622" y="2687260"/>
            <a:ext cx="105078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cụ lao động đầu tiên của người nguyên thủy được là bằng vật liệu gì?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Xương, sừng động vật                     B. Đá cuội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Cây gỗ                                              D. Chất liệu đồng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6006678" y="3841422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1895202" y="-252098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3713245" y="2740933"/>
            <a:ext cx="39470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B           Câu 6: B 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C           Câu 7: C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A           Câu 8: B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A           Câu 9: B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5: A           Câu 10: B</a:t>
            </a:r>
          </a:p>
        </p:txBody>
      </p:sp>
    </p:spTree>
    <p:extLst>
      <p:ext uri="{BB962C8B-B14F-4D97-AF65-F5344CB8AC3E}">
        <p14:creationId xmlns:p14="http://schemas.microsoft.com/office/powerpoint/2010/main" val="166418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69127" y="104172"/>
            <a:ext cx="7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XÃ HỘI NGUYÊN THỦY</a:t>
            </a:r>
            <a:endParaRPr lang="x-non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085163"/>
            <a:ext cx="6716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I/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3" y="1884218"/>
            <a:ext cx="11376211" cy="49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5206"/>
            <a:ext cx="6716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I/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91" y="1336870"/>
            <a:ext cx="5971309" cy="552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7" y="1329861"/>
            <a:ext cx="574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năm và lệ thuộc hoàn toàn vào tự 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78" y="2200014"/>
            <a:ext cx="544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Trải qua 2 giai đoạn từ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thuỷ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công xã thị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732" y="3435030"/>
            <a:ext cx="585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bình đẳng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62" y="3850528"/>
            <a:ext cx="4679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23952"/>
            <a:ext cx="7321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10" y="794403"/>
            <a:ext cx="595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chất của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058" y="1246678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0" y="1911927"/>
            <a:ext cx="3879272" cy="466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2" y="1911927"/>
            <a:ext cx="3671454" cy="4668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764" y="1911927"/>
            <a:ext cx="3851563" cy="4641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69127" y="104172"/>
            <a:ext cx="7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XÃ HỘI NGUYÊN THỦY</a:t>
            </a:r>
            <a:endParaRPr lang="x-non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556" y="1910671"/>
            <a:ext cx="11682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khéo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cải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mình.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3" y="3534560"/>
            <a:ext cx="11570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 của công cụ lao động: giúp con người tự tạo ra được lương thực, thức ăn cần thiết để đảm bảo cuộc sống của mình</a:t>
            </a:r>
            <a:r>
              <a:rPr lang="en-US" sz="300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1008" y="4919555"/>
            <a:ext cx="117690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>
                <a:solidFill>
                  <a:prstClr val="black"/>
                </a:solidFill>
                <a:latin typeface="Times New Roman"/>
                <a:ea typeface="Times New Roman"/>
              </a:rPr>
              <a:t>    - 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công cụ lao động của người nguyên thủy: Rìu tay Tan-da-ni-a châu Phi.</a:t>
            </a:r>
            <a:r>
              <a:rPr lang="fr-FR" sz="3000">
                <a:solidFill>
                  <a:prstClr val="black"/>
                </a:solidFill>
                <a:latin typeface="Times New Roman"/>
                <a:ea typeface="Times New Roman"/>
              </a:rPr>
              <a:t> Ở Việt Nam: </a:t>
            </a: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tước, rìu đá </a:t>
            </a:r>
            <a:r>
              <a:rPr lang="fr-FR" sz="3000">
                <a:solidFill>
                  <a:prstClr val="black"/>
                </a:solidFill>
                <a:latin typeface="Times New Roman"/>
                <a:ea typeface="Times New Roman"/>
              </a:rPr>
              <a:t>An Khê (Gia Lai), Núi Đọ ( Thanh Hóa)</a:t>
            </a:r>
          </a:p>
          <a:p>
            <a:pPr lvl="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69127" y="104172"/>
            <a:ext cx="7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XÃ HỘI NGUYÊN THỦY</a:t>
            </a:r>
            <a:endParaRPr lang="x-none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" y="929986"/>
            <a:ext cx="4975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8" y="1414896"/>
            <a:ext cx="45418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19313" y="2781620"/>
            <a:ext cx="10221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hội nguyên thủy phát triển trải qua mấy giai đoạn?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                                                         B. 3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4                                                         D. 5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1319313" y="3364493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1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637542" y="-225939"/>
            <a:ext cx="7262649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165217" y="2781620"/>
            <a:ext cx="102072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 điểm của xã hội nguyên thủy là: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riêng, ăn riêng, sở hữu riêng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Làm chung, của cải chung, hưởng thụ bằng nhau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Làm chung, của cải riêng, hưởng thụ theo chức vụ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Làm riêng, của cải chung, hưởng thụ bằng nhau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999251" y="3947367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9313" y="2515562"/>
            <a:ext cx="10737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 vị xã hội cao nhất thời nguyên thủy là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Bầy người nguyên thủy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Thị tộc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Bộ lạc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Gia đình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225462" y="4308287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19313" y="2781620"/>
            <a:ext cx="10221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tiến hóa của loài người trải qua mấy giai đoạn?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                                                         B. 3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4                                                         D. 5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6025514" y="3461475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448623" y="2747703"/>
            <a:ext cx="1040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đầu thời nguyên thủy, người Tối cổ sống theo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Bầy đàn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Thị tộc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Bộ lạc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Gia đình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1345710" y="3407754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1" y="5671986"/>
            <a:ext cx="12235674" cy="1186014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46540" y="2549956"/>
            <a:ext cx="10220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Công cụ lao động đầu tiên của người nguyên thủy là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bằng xương, sừng động vật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bằng đá cuội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bằng sắt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bằng cành cây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84726" y="3669537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822767" y="2193041"/>
            <a:ext cx="11071311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Lao động giúp con người</a:t>
            </a:r>
            <a:endParaRPr lang="en-US" sz="26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phát triển trí thông minh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phát triển trí thông minh, đôi bàn tay dần trở nên khéo léo.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phát triển trí thông minh, biết sử dụng công cụ lao động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phát triển trí thông minh, đôi bàn tay dần trở nên khéo léo, cơ thể biến đổi giúp con người tự cải biến mình và cuộc sống của chính mình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635579" y="4466784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70228" y="5349651"/>
            <a:ext cx="12235674" cy="1392621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19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500254"/>
            <a:ext cx="12235674" cy="1357745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319312" y="2564985"/>
            <a:ext cx="105312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7: Tác dụng cơ bản của công cụ lao động của người nguyên thủy: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 người nguyên thủy trồng trọt tạo ra được lương thực, thức ăn cần thiết để đảm bảo cuộc sống.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giúp người nguyên thủy có những thuận tiện trong sản xuất lương thực.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giúp người nguyên thủy thuận lợi trong việc tìm kiếm thức ăn.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giúp người nguyên thủy thuận lợi trong việc chế tạo vũ khí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175906" y="3169965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3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569526"/>
            <a:ext cx="12235674" cy="1149927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228436" y="2581983"/>
            <a:ext cx="103103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 nguyên thủy, con người đã biết: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chế tạo công cụ lao động, biết làm vũ khí săn bắn động vật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làm vũ khí săn bắn động vật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trồng trọt và chăn nuôi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chế tạo công cụ lao động, làm vũ khí, tạo ra lửa, biết trồng trọt và chăn nuôi.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182254" y="4905032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1895202" y="-252098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526472" y="2740933"/>
            <a:ext cx="9353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A           Câu 2: B           Câu 3: C           Câu 4: A           Câu 5: B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6: D           Câu 7: A           Câu 8: D           </a:t>
            </a:r>
          </a:p>
        </p:txBody>
      </p:sp>
    </p:spTree>
    <p:extLst>
      <p:ext uri="{BB962C8B-B14F-4D97-AF65-F5344CB8AC3E}">
        <p14:creationId xmlns:p14="http://schemas.microsoft.com/office/powerpoint/2010/main" val="2242697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5" y="1593272"/>
            <a:ext cx="5507858" cy="511232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1593272"/>
            <a:ext cx="6305550" cy="5264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15" y="701903"/>
            <a:ext cx="6782476" cy="10120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0"/>
            <a:ext cx="7321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00" y="849168"/>
            <a:ext cx="6305550" cy="30956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4087091"/>
            <a:ext cx="6305550" cy="2770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49154"/>
            <a:ext cx="561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- Đời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thủy sống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với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thức lao động: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35" y="2680151"/>
            <a:ext cx="5447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35" y="4743133"/>
            <a:ext cx="576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85" y="849168"/>
            <a:ext cx="5072312" cy="10120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39" y="0"/>
            <a:ext cx="7321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08250" y="972849"/>
            <a:ext cx="512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istrator\Downloads\images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32" y="900545"/>
            <a:ext cx="6801716" cy="29510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52009" y="3851563"/>
            <a:ext cx="691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26.000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32" y="4497894"/>
            <a:ext cx="6801715" cy="2297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20239"/>
            <a:ext cx="51086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chết kèm theo công cụ lao 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điêu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voi, làm đồ trang sức..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9236"/>
            <a:ext cx="73215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360218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048389"/>
            <a:ext cx="10801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345" y="2105891"/>
            <a:ext cx="11513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637542" y="-225939"/>
            <a:ext cx="7262649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165217" y="2781620"/>
            <a:ext cx="102072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Tinh khôn xuất hiện cách nay bao nhiêu năm?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5-6 triệu năm                      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4 triệu năm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150.000 ngàn năm                          D. 400 ngàn năm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999251" y="3947367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18E45-0B62-0359-E717-B095C0B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9" y="320919"/>
            <a:ext cx="8288215" cy="6216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5AAA6-2795-6AC7-7C6C-1A51E6FC1242}"/>
              </a:ext>
            </a:extLst>
          </p:cNvPr>
          <p:cNvSpPr txBox="1"/>
          <p:nvPr/>
        </p:nvSpPr>
        <p:spPr>
          <a:xfrm>
            <a:off x="3358661" y="2790091"/>
            <a:ext cx="511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01012" y="4155344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467" y="4726807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5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822767" y="2193041"/>
            <a:ext cx="11071311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lao động ban đầu của </a:t>
            </a:r>
            <a:r>
              <a:rPr lang="en-US" sz="2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 nguyên thủy là: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hái lượm và săn bắt.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Săn bắn và hái lượm.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Săn bắn, trồng trọt và chăn nuôi.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 panose="02020603050405020304" pitchFamily="18" charset="0"/>
              </a:rPr>
              <a:t>Hái lượm, săn bắt và trồng trọt.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764218" y="2906173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70228" y="5349651"/>
            <a:ext cx="12235674" cy="1392621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19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2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500254"/>
            <a:ext cx="12235674" cy="1357745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319312" y="2564985"/>
            <a:ext cx="105312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 dụng cơ bản của công cụ lao động của người nguyên thủy: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 người nguyên thủy trồng trọt tạo ra được lương thực, thức ăn cần thiết để đảm bảo cuộc sống.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giúp người nguyên thủy có những thuận tiện trong sản xuất lương thực.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giúp người nguyên thủy thuận lợi trong việc tìm kiếm thức ăn.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giúp người nguyên thủy thuận lợi trong việc chế tạo vũ khí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175906" y="3169965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3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569526"/>
            <a:ext cx="12235674" cy="1149927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228436" y="2581983"/>
            <a:ext cx="103103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 nguyên thủy, con người đã biết: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chế tạo công cụ lao động, biết làm vũ khí săn bắn động vật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làm vũ khí săn bắn động vật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trồng trọt và chăn nuôi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chế tạo công cụ lao động, làm vũ khí, tạo ra lửa, biết trồng trọt và chăn nuôi.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182254" y="4905032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0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19313" y="2781620"/>
            <a:ext cx="105312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 điểm nào nói lên đời sống tinh thần của người nguyên thủy?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tục chôn người chết kèm theo công cụ lao động và đồ trang sức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Biết vẽ tranh lên vách hang động để miêu tả cuộc sống của họ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Biết làm đồ trang sức bằng ngà voi, vỏ sò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Tất cả những đặc điểm trên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75906" y="5055363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1" y="5834130"/>
            <a:ext cx="12235674" cy="102387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75" y="-327833"/>
            <a:ext cx="7262649" cy="2272543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8"/>
              <a:ext cx="4554566" cy="74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LUYỆN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463640" y="1707287"/>
            <a:ext cx="11386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1/ Hoàn thành bản tóm tắt về sự tiến triển của công cụ lao động và cách thức lao động của người nguyên thủy theo mẫu:</a:t>
            </a:r>
          </a:p>
          <a:p>
            <a:pPr algn="just">
              <a:lnSpc>
                <a:spcPct val="150000"/>
              </a:lnSpc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860690"/>
              </p:ext>
            </p:extLst>
          </p:nvPr>
        </p:nvGraphicFramePr>
        <p:xfrm>
          <a:off x="463640" y="3187618"/>
          <a:ext cx="11386920" cy="1188720"/>
        </p:xfrm>
        <a:graphic>
          <a:graphicData uri="http://schemas.openxmlformats.org/drawingml/2006/table">
            <a:tbl>
              <a:tblPr firstRow="1" firstCol="1" bandRow="1"/>
              <a:tblGrid>
                <a:gridCol w="311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 dung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Đặc</a:t>
                      </a:r>
                      <a:r>
                        <a:rPr lang="en-US" sz="2600" baseline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điểm</a:t>
                      </a:r>
                      <a:endParaRPr lang="en-US" sz="2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Công</a:t>
                      </a:r>
                      <a:r>
                        <a:rPr lang="en-US" sz="2600" b="1" baseline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cụ lao động</a:t>
                      </a:r>
                      <a:endParaRPr lang="en-US" sz="2600">
                        <a:solidFill>
                          <a:srgbClr val="00206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2600" b="1" baseline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thức lao động</a:t>
                      </a:r>
                      <a:endParaRPr lang="en-US" sz="2600">
                        <a:solidFill>
                          <a:srgbClr val="C0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555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1" y="5834130"/>
            <a:ext cx="12235674" cy="102387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75" y="-327833"/>
            <a:ext cx="7262649" cy="2272543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8"/>
              <a:ext cx="4554566" cy="74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LUYỆN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463640" y="1707287"/>
            <a:ext cx="11386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2/ Hoàn thành bản tóm tắt những đặc điểm của người tối cổ và người tinh khôn theo mẫu:</a:t>
            </a:r>
          </a:p>
          <a:p>
            <a:pPr algn="just">
              <a:lnSpc>
                <a:spcPct val="150000"/>
              </a:lnSpc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43498"/>
              </p:ext>
            </p:extLst>
          </p:nvPr>
        </p:nvGraphicFramePr>
        <p:xfrm>
          <a:off x="463640" y="3187618"/>
          <a:ext cx="11021777" cy="1981200"/>
        </p:xfrm>
        <a:graphic>
          <a:graphicData uri="http://schemas.openxmlformats.org/drawingml/2006/table">
            <a:tbl>
              <a:tblPr firstRow="1" firstCol="1" bandRow="1"/>
              <a:tblGrid>
                <a:gridCol w="378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 dung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Người tối cổ</a:t>
                      </a:r>
                      <a:endParaRPr lang="en-US" sz="2600">
                        <a:solidFill>
                          <a:srgbClr val="00206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Người tinh khôn</a:t>
                      </a:r>
                      <a:endParaRPr lang="en-US" sz="2600">
                        <a:solidFill>
                          <a:srgbClr val="C0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 điểm cơ thể</a:t>
                      </a:r>
                      <a:endParaRPr lang="en-US" sz="2600">
                        <a:solidFill>
                          <a:srgbClr val="00206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Công cụ và phương thức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lao động</a:t>
                      </a:r>
                      <a:endParaRPr lang="en-US" sz="2600">
                        <a:solidFill>
                          <a:srgbClr val="C0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Tổ chức xã hội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60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431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1" y="4932608"/>
            <a:ext cx="12235674" cy="1925392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75" y="-327833"/>
            <a:ext cx="7262649" cy="2272543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8"/>
              <a:ext cx="4554566" cy="74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VẬN DỤNG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463640" y="2166484"/>
            <a:ext cx="11386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3/ Theo em, lao động có vai trò như thế nào đối với bản thân, gia đình và xã hội ngày nay?</a:t>
            </a:r>
            <a:endParaRPr lang="en-US" sz="240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5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463639" y="3265573"/>
            <a:ext cx="11386921" cy="1621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Câu 4/ </a:t>
            </a:r>
            <a:r>
              <a:rPr lang="vi-VN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Vận dụng kiến thức trong bài học, em hãy sắp xếp các bức vẽ minh hoạ đời sống của người nguyên thuỷ theo hai 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chủ đề</a:t>
            </a:r>
            <a:r>
              <a:rPr lang="vi-VN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>
              <a:solidFill>
                <a:srgbClr val="002060"/>
              </a:solidFill>
              <a:latin typeface="VNI-Times"/>
              <a:ea typeface="Times New Roman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n-US" sz="240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Chủ đề 1</a:t>
            </a:r>
            <a:r>
              <a:rPr lang="vi-VN" sz="240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cách thức lao động của người tối cổ</a:t>
            </a:r>
            <a:endParaRPr lang="en-US" sz="240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40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Chủ đề</a:t>
            </a:r>
            <a:r>
              <a:rPr lang="vi-VN" sz="240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2: cách thức lao động của người tinh khôn</a:t>
            </a:r>
            <a:endParaRPr lang="en-US" sz="240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636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lant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219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2287269" y="1310964"/>
            <a:ext cx="943089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2pPr>
            <a:lvl3pPr marL="11430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3pPr>
            <a:lvl4pPr marL="16002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4pPr>
            <a:lvl5pPr marL="2057400" indent="-228600" eaLnBrk="0" hangingPunct="0">
              <a:defRPr sz="6600" b="1">
                <a:solidFill>
                  <a:schemeClr val="accent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</a:t>
            </a:r>
            <a:r>
              <a:rPr lang="en-US" sz="3000" u="sng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 với bài học ở tiết học này</a:t>
            </a:r>
            <a:r>
              <a:rPr lang="en-US" sz="3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>
                <a:solidFill>
                  <a:srgbClr val="800080"/>
                </a:solidFill>
                <a:latin typeface="VNI-Times" pitchFamily="2" charset="0"/>
              </a:rPr>
              <a:t>  - Xem </a:t>
            </a:r>
            <a:r>
              <a:rPr lang="en-US" sz="3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lại các nội dung phần II và III bài 1 </a:t>
            </a:r>
            <a:r>
              <a:rPr lang="en-US" sz="3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/ từ trang 22 đến trang 26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+ Từ săn bắt, hái lượm đến trồng trọt và chăn nuôi.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+ Đời sống tinh thần của người nguyên thủy</a:t>
            </a: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3002298" y="133350"/>
            <a:ext cx="6070599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HƯỚNG DẪN HỌC SINH TỰ HỌC</a:t>
            </a:r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140" y="4486453"/>
            <a:ext cx="83502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50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933865" y="288928"/>
            <a:ext cx="6557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u="sng">
                <a:solidFill>
                  <a:srgbClr val="CC0000"/>
                </a:solidFill>
                <a:latin typeface="VNI-Times" pitchFamily="2" charset="0"/>
              </a:rPr>
              <a:t>HƯỚNG DẪN TỰ HỌC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3656" y="1219201"/>
            <a:ext cx="86932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3000" b="1">
                <a:solidFill>
                  <a:srgbClr val="FF0000"/>
                </a:solidFill>
                <a:latin typeface="VNI-Times" pitchFamily="2" charset="0"/>
              </a:rPr>
              <a:t>*  </a:t>
            </a:r>
            <a:r>
              <a:rPr 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VỚI BÀI HỌC Ở TIẾT HỌC TIẾP THEO</a:t>
            </a:r>
            <a:r>
              <a:rPr lang="en-US" sz="3000" b="1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800080"/>
                </a:solidFill>
                <a:latin typeface="VNI-Times" pitchFamily="2" charset="0"/>
              </a:rPr>
              <a:t>               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27517" y="2036965"/>
            <a:ext cx="118872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   - </a:t>
            </a:r>
            <a:r>
              <a:rPr lang="en-US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Xem trước nội dung bài 5 “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CHUYỂN BIẾN TỪ XÃ HỘI NGUYÊN THỦY SANG XÃ HỘI CÓ GIAI CẤP” 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/ 27-28-29-30 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      +  Phần I: </a:t>
            </a:r>
            <a:r>
              <a:rPr lang="en-US" sz="2800" b="1">
                <a:solidFill>
                  <a:srgbClr val="1F7B2A"/>
                </a:solidFill>
                <a:latin typeface="Times New Roman" pitchFamily="18" charset="0"/>
                <a:cs typeface="Times New Roman" pitchFamily="18" charset="0"/>
              </a:rPr>
              <a:t>Sự xuất hiện của công cụ lao động bằng kim loại</a:t>
            </a: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./27-28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      </a:t>
            </a:r>
            <a:r>
              <a:rPr lang="en-US" sz="2600" b="1">
                <a:solidFill>
                  <a:srgbClr val="800080"/>
                </a:solidFill>
                <a:latin typeface="VNI-Times" pitchFamily="2" charset="0"/>
              </a:rPr>
              <a:t>- </a:t>
            </a:r>
            <a:r>
              <a:rPr lang="en-US" sz="2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 loại được phát hiện như thế nào?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 cụ và vật dụng bằng kim loại có điểm gì khác biệt về chủng loại, hình dáng so với công cụ bằng đá?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loại được sử dụng vào những mục đích gì trong đời sống của người nguyên thủy?</a:t>
            </a:r>
            <a:endParaRPr lang="en-US" sz="2600" b="1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D84F7-28C9-41D7-A9AF-CA07C17BE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" y="6297769"/>
            <a:ext cx="12165289" cy="560230"/>
          </a:xfrm>
          <a:prstGeom prst="rect">
            <a:avLst/>
          </a:prstGeom>
        </p:spPr>
      </p:pic>
      <p:pic>
        <p:nvPicPr>
          <p:cNvPr id="6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46" y="624682"/>
            <a:ext cx="14938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049"/>
      </p:ext>
    </p:extLst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9313" y="2515562"/>
            <a:ext cx="10737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Đặc điểm của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Tối cổ?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lớp lông dầy giữ ấm cơ thể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Đi bằng tứ chi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Mặt phẳng, trán cao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Dáng đi thẳng và đôi tay hòa toàn tự do, não lớn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319313" y="3199923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908100" y="288934"/>
            <a:ext cx="56306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u="sng">
                <a:solidFill>
                  <a:srgbClr val="CC0000"/>
                </a:solidFill>
                <a:latin typeface="VNI-Times" pitchFamily="2" charset="0"/>
              </a:rPr>
              <a:t>HƯỚNG DẪN TỰ HỌC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63656" y="1219201"/>
            <a:ext cx="86932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800080"/>
                </a:solidFill>
                <a:latin typeface="VNI-Times" pitchFamily="2" charset="0"/>
              </a:rPr>
              <a:t>  </a:t>
            </a:r>
            <a:r>
              <a:rPr lang="en-US" sz="3000" b="1">
                <a:solidFill>
                  <a:srgbClr val="FF0000"/>
                </a:solidFill>
                <a:latin typeface="VNI-Times" pitchFamily="2" charset="0"/>
              </a:rPr>
              <a:t>*  </a:t>
            </a:r>
            <a:r>
              <a:rPr lang="en-US" sz="3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VỚI BÀI HỌC Ở TIẾT HỌC TIẾP THEO</a:t>
            </a:r>
            <a:r>
              <a:rPr lang="en-US" sz="3000" b="1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srgbClr val="800080"/>
                </a:solidFill>
                <a:latin typeface="VNI-Times" pitchFamily="2" charset="0"/>
              </a:rPr>
              <a:t>               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27517" y="1573524"/>
            <a:ext cx="11887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      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VNI-Times" pitchFamily="2" charset="0"/>
              </a:rPr>
              <a:t>+  Phần II: </a:t>
            </a:r>
            <a:r>
              <a:rPr lang="en-US" sz="2800" b="1">
                <a:solidFill>
                  <a:srgbClr val="1F7B2A"/>
                </a:solidFill>
                <a:latin typeface="Times New Roman" pitchFamily="18" charset="0"/>
                <a:cs typeface="Times New Roman" pitchFamily="18" charset="0"/>
              </a:rPr>
              <a:t>Sự chuyển biến trong xã hội nguyên thủy</a:t>
            </a: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./28-29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800080"/>
                </a:solidFill>
                <a:latin typeface="VNI-Times" pitchFamily="2" charset="0"/>
              </a:rPr>
              <a:t>      </a:t>
            </a:r>
            <a:r>
              <a:rPr lang="en-US" sz="2600" b="1">
                <a:solidFill>
                  <a:srgbClr val="800080"/>
                </a:solidFill>
                <a:latin typeface="VNI-Times" pitchFamily="2" charset="0"/>
              </a:rPr>
              <a:t>- </a:t>
            </a:r>
            <a:r>
              <a:rPr lang="en-US" sz="2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Dựa vào thông tin SGK và Hình 5.5, hãy nêu những sự chuyển biến trong xã hội nguyên thủy?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+Phần III: Việt Nam cuối thời kì nguyên thủy/ 29-30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Nêu những nét cơ bản của xã hội Việt Nam cuối thời kì nguyên thủy?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Cuối thời kì nguyên thủy, người Việt có những  công cụ và những ngành nghề sản xuât nào?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600" b="1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D84F7-28C9-41D7-A9AF-CA07C17BE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" y="5640978"/>
            <a:ext cx="12165289" cy="1217053"/>
          </a:xfrm>
          <a:prstGeom prst="rect">
            <a:avLst/>
          </a:prstGeom>
        </p:spPr>
      </p:pic>
      <p:pic>
        <p:nvPicPr>
          <p:cNvPr id="6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5275" y="-483016"/>
            <a:ext cx="1475016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 descr="POINSET2">
            <a:extLst>
              <a:ext uri="{FF2B5EF4-FFF2-40B4-BE49-F238E27FC236}">
                <a16:creationId xmlns:a16="http://schemas.microsoft.com/office/drawing/2014/main" id="{76A7EDB1-BA3D-4D91-86B7-D7CDF341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" y="32"/>
            <a:ext cx="1475017" cy="25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669" y="1296108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045168"/>
      </p:ext>
    </p:extLst>
  </p:cSld>
  <p:clrMapOvr>
    <a:masterClrMapping/>
  </p:clrMapOvr>
  <p:transition spd="slow">
    <p:checke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Ferr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88109"/>
            <a:ext cx="12154747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WordArt 4"/>
          <p:cNvSpPr>
            <a:spLocks noChangeArrowheads="1" noChangeShapeType="1" noTextEdit="1"/>
          </p:cNvSpPr>
          <p:nvPr/>
        </p:nvSpPr>
        <p:spPr bwMode="auto">
          <a:xfrm>
            <a:off x="1342815" y="4835029"/>
            <a:ext cx="9706187" cy="1038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 ở tiết học sau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CEA4A-B426-47F4-9C2F-E8985C26FC29}"/>
              </a:ext>
            </a:extLst>
          </p:cNvPr>
          <p:cNvSpPr/>
          <p:nvPr/>
        </p:nvSpPr>
        <p:spPr>
          <a:xfrm>
            <a:off x="1143290" y="754650"/>
            <a:ext cx="9905710" cy="816075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5918539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4B546-035B-4F81-B1EB-D03E59480032}"/>
              </a:ext>
            </a:extLst>
          </p:cNvPr>
          <p:cNvSpPr/>
          <p:nvPr/>
        </p:nvSpPr>
        <p:spPr>
          <a:xfrm>
            <a:off x="1143291" y="3233990"/>
            <a:ext cx="9704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F2CCBA0-2534-4BDE-9BDD-E56CD8B4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6" y="1120462"/>
            <a:ext cx="7979574" cy="392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0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448623" y="2747703"/>
            <a:ext cx="104019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 thạch người Tối cổ được phát hiện đầu tiên trên thế giới là ở đâu?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 đông Châu Phi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Trên đảo Gia-va (In-đô-nê-xi-a)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Gần Bắc Kinh (Trung Quốc)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Hang Thẩm Khuyên, Thẩm Hai (Lạng Sơn -Việt Nam)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1345710" y="3407754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1" y="5671986"/>
            <a:ext cx="12235674" cy="1186014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46540" y="2549956"/>
            <a:ext cx="102201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Tại Việt Nam, các nhà khảo cổ học đã phát hiện những chiếc răng của người tối cổ ở địa điểm nào?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Hang Thẩm Khuyên, Thẩm Hai (Lạng Sơn )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Núi Đọ, Quang Yên (Thanh Hóa)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Xuân Lộc (Đồng Nai)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An Khê (Gia Lai)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84726" y="3669537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1" y="5694218"/>
            <a:ext cx="12235674" cy="1163782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46557" y="2573801"/>
            <a:ext cx="102201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 thạch người tối cổ được phát hiện sớm nhất ở Đông Nam Á tại địa điểm nào?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Hang Thẩm Khuyên, Thẩm Hai (Lạng Sơn -Việt Nam)                                                    </a:t>
            </a:r>
          </a:p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Trên đảo Gia-va (In-đô-nê-xi-a)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Tham Lod (Thái Lan)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Pong doung (Mi-an-ma)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1146675" y="428196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940622" y="2588298"/>
            <a:ext cx="11251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 Lod là địa danh của nước nào đã tìm thấy dấu tích của người tối cổ?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Phi-lip-pin</a:t>
            </a:r>
          </a:p>
          <a:p>
            <a:pPr marL="457200" indent="-457200" algn="just">
              <a:lnSpc>
                <a:spcPct val="150000"/>
              </a:lnSpc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Ma-lai-xi-a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Thái Lan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Mi-an-ma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31D88D-D80F-B5F3-7520-2FA967BF3761}"/>
              </a:ext>
            </a:extLst>
          </p:cNvPr>
          <p:cNvSpPr/>
          <p:nvPr/>
        </p:nvSpPr>
        <p:spPr>
          <a:xfrm>
            <a:off x="777786" y="4265505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75" y="-327833"/>
            <a:ext cx="7262649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KIẾN 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19313" y="2781620"/>
            <a:ext cx="101171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 nguyên thủy họ có cuộc sống bầy đàn, sống trong hang động, mái đá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Vượn người                     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Người tối cổ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Người tinh khôn                          D. Người hiện đại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5510164" y="3377054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46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2270</Words>
  <Application>Microsoft Office PowerPoint</Application>
  <PresentationFormat>Widescreen</PresentationFormat>
  <Paragraphs>228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Arial</vt:lpstr>
      <vt:lpstr>Arial Unicode MS</vt:lpstr>
      <vt:lpstr>Calibri</vt:lpstr>
      <vt:lpstr>Calibri Light</vt:lpstr>
      <vt:lpstr>Times New Roman</vt:lpstr>
      <vt:lpstr>Tw Cen MT</vt:lpstr>
      <vt:lpstr>Tw Cen MT Condensed</vt:lpstr>
      <vt:lpstr>VNI-Times</vt:lpstr>
      <vt:lpstr>Wingdings 3</vt:lpstr>
      <vt:lpstr>Office Theme</vt:lpstr>
      <vt:lpstr>Integral</vt:lpstr>
      <vt:lpstr>2_Office Theme</vt:lpstr>
      <vt:lpstr>3_Office Theme</vt:lpstr>
      <vt:lpstr>6_Office Theme</vt:lpstr>
      <vt:lpstr>1_Office Theme</vt:lpstr>
      <vt:lpstr>13_Office Theme</vt:lpstr>
      <vt:lpstr>Default Design</vt:lpstr>
      <vt:lpstr>3_Default Design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huyennghiadong@gmail.com</cp:lastModifiedBy>
  <cp:revision>67</cp:revision>
  <dcterms:created xsi:type="dcterms:W3CDTF">2021-07-16T02:46:11Z</dcterms:created>
  <dcterms:modified xsi:type="dcterms:W3CDTF">2024-10-22T12:30:19Z</dcterms:modified>
</cp:coreProperties>
</file>