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361" r:id="rId3"/>
    <p:sldId id="306" r:id="rId4"/>
    <p:sldId id="367" r:id="rId5"/>
    <p:sldId id="353" r:id="rId6"/>
    <p:sldId id="362" r:id="rId7"/>
    <p:sldId id="319" r:id="rId8"/>
    <p:sldId id="357" r:id="rId9"/>
    <p:sldId id="356" r:id="rId10"/>
    <p:sldId id="358" r:id="rId11"/>
    <p:sldId id="359" r:id="rId12"/>
    <p:sldId id="363" r:id="rId13"/>
    <p:sldId id="327" r:id="rId14"/>
    <p:sldId id="328" r:id="rId15"/>
    <p:sldId id="331" r:id="rId16"/>
    <p:sldId id="332" r:id="rId17"/>
    <p:sldId id="333" r:id="rId18"/>
    <p:sldId id="335" r:id="rId19"/>
    <p:sldId id="369" r:id="rId20"/>
    <p:sldId id="336" r:id="rId21"/>
    <p:sldId id="337" r:id="rId22"/>
    <p:sldId id="364" r:id="rId23"/>
    <p:sldId id="370" r:id="rId24"/>
    <p:sldId id="34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39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8FFC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74" autoAdjust="0"/>
  </p:normalViewPr>
  <p:slideViewPr>
    <p:cSldViewPr snapToGrid="0">
      <p:cViewPr varScale="1">
        <p:scale>
          <a:sx n="56" d="100"/>
          <a:sy n="56" d="100"/>
        </p:scale>
        <p:origin x="132" y="270"/>
      </p:cViewPr>
      <p:guideLst>
        <p:guide pos="3840"/>
        <p:guide pos="39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67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23</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8</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13</a:t>
            </a:fld>
            <a:endParaRPr lang="en-US"/>
          </a:p>
        </p:txBody>
      </p:sp>
    </p:spTree>
    <p:extLst>
      <p:ext uri="{BB962C8B-B14F-4D97-AF65-F5344CB8AC3E}">
        <p14:creationId xmlns:p14="http://schemas.microsoft.com/office/powerpoint/2010/main" val="4123088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6058" y="1442760"/>
            <a:ext cx="3338286" cy="3972479"/>
          </a:xfrm>
          <a:prstGeom prst="rect">
            <a:avLst/>
          </a:prstGeom>
        </p:spPr>
      </p:pic>
    </p:spTree>
    <p:extLst>
      <p:ext uri="{BB962C8B-B14F-4D97-AF65-F5344CB8AC3E}">
        <p14:creationId xmlns:p14="http://schemas.microsoft.com/office/powerpoint/2010/main" val="8734830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10/23/2024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6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38286" y="1356967"/>
            <a:ext cx="3338286" cy="3972479"/>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90600" y="968514"/>
            <a:ext cx="10287000" cy="4495800"/>
          </a:xfrm>
          <a:prstGeom prst="rect">
            <a:avLst/>
          </a:prstGeom>
          <a:noFill/>
        </p:spPr>
        <p:txBody>
          <a:bodyPr wrap="none" lIns="91440" tIns="45720" rIns="91440" bIns="45720">
            <a:prstTxWarp prst="textButton">
              <a:avLst>
                <a:gd name="adj" fmla="val 955928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Chào</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mừng</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quý</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thầy</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1300" b="1" cap="all" spc="0"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cô</a:t>
            </a:r>
            <a:r>
              <a:rPr lang="en-US" sz="41300" b="1" cap="all" spc="0"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p>
          <a:p>
            <a:pPr algn="ctr"/>
            <a:r>
              <a:rPr lang="en-US" sz="41300" b="1" cap="all"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Đến DỰ GIỜ THĂM LỚP 4A  </a:t>
            </a:r>
            <a:endParaRPr lang="en-US" sz="413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
        <p:nvSpPr>
          <p:cNvPr id="5" name="TextBox 4"/>
          <p:cNvSpPr txBox="1"/>
          <p:nvPr/>
        </p:nvSpPr>
        <p:spPr>
          <a:xfrm>
            <a:off x="2317676" y="4258092"/>
            <a:ext cx="7632848" cy="707886"/>
          </a:xfrm>
          <a:prstGeom prst="rect">
            <a:avLst/>
          </a:prstGeom>
          <a:noFill/>
        </p:spPr>
        <p:txBody>
          <a:bodyPr wrap="square" rtlCol="0">
            <a:spAutoFit/>
          </a:bodyPr>
          <a:lstStyle/>
          <a:p>
            <a:pPr algn="ctr"/>
            <a:r>
              <a:rPr lang="en-US" sz="4000" b="1" dirty="0" smtClean="0">
                <a:solidFill>
                  <a:srgbClr val="008000"/>
                </a:solidFill>
                <a:latin typeface="Times New Roman" pitchFamily="18" charset="0"/>
                <a:cs typeface="Times New Roman" pitchFamily="18" charset="0"/>
              </a:rPr>
              <a:t>  </a:t>
            </a:r>
            <a:r>
              <a:rPr lang="en-US" sz="4000" b="1" dirty="0" smtClean="0">
                <a:solidFill>
                  <a:srgbClr val="0070C0"/>
                </a:solidFill>
                <a:latin typeface="Times New Roman" pitchFamily="18" charset="0"/>
                <a:cs typeface="Times New Roman" pitchFamily="18" charset="0"/>
              </a:rPr>
              <a:t>MÔN: TIẾNG VIỆT</a:t>
            </a:r>
            <a:endParaRPr lang="en-US" sz="4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10769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1244600"/>
            <a:ext cx="11634951" cy="5402307"/>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1" algn="just" defTabSz="914377"/>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Bao </a:t>
            </a:r>
            <a:r>
              <a:rPr lang="vi-VN" sz="3200" dirty="0">
                <a:solidFill>
                  <a:prstClr val="black"/>
                </a:solidFill>
                <a:latin typeface="Times New Roman" panose="02020603050405020304" pitchFamily="18" charset="0"/>
                <a:cs typeface="Times New Roman" panose="02020603050405020304" pitchFamily="18" charset="0"/>
              </a:rPr>
              <a:t>nhiêu điều mới lạ mở oà ra trước mắt.</a:t>
            </a:r>
          </a:p>
          <a:p>
            <a:pPr lvl="0" algn="just" defTabSz="914377"/>
            <a:r>
              <a:rPr lang="vi-VN" sz="3200" dirty="0">
                <a:solidFill>
                  <a:prstClr val="black"/>
                </a:solidFill>
                <a:latin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Cuối </a:t>
            </a:r>
            <a:r>
              <a:rPr lang="vi-VN" sz="3200" dirty="0">
                <a:solidFill>
                  <a:prstClr val="black"/>
                </a:solidFill>
                <a:latin typeface="Times New Roman" panose="02020603050405020304" pitchFamily="18" charset="0"/>
                <a:cs typeface="Times New Roman" panose="02020603050405020304" pitchFamily="18" charset="0"/>
              </a:rPr>
              <a:t>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3200" dirty="0">
                <a:solidFill>
                  <a:prstClr val="black"/>
                </a:solidFill>
                <a:latin typeface="Times New Roman" panose="02020603050405020304" pitchFamily="18" charset="0"/>
                <a:cs typeface="Times New Roman" panose="02020603050405020304" pitchFamily="18" charset="0"/>
              </a:rPr>
              <a:t>Cún đứng một mình trên đường, hết nhìn trước mặt lại ngó sang trái, sang phải.</a:t>
            </a:r>
          </a:p>
          <a:p>
            <a:pPr lvl="0" algn="just" defTabSz="914377"/>
            <a:r>
              <a:rPr lang="vi-VN" sz="3200" dirty="0">
                <a:solidFill>
                  <a:prstClr val="black"/>
                </a:solidFill>
                <a:latin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Giờ </a:t>
            </a:r>
            <a:r>
              <a:rPr lang="vi-VN" sz="3200" dirty="0">
                <a:solidFill>
                  <a:prstClr val="black"/>
                </a:solidFill>
                <a:latin typeface="Times New Roman" panose="02020603050405020304" pitchFamily="18" charset="0"/>
                <a:cs typeface="Times New Roman" panose="02020603050405020304" pitchFamily="18" charset="0"/>
              </a:rPr>
              <a:t>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17320" y="262736"/>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sp>
        <p:nvSpPr>
          <p:cNvPr id="13" name="Rectangle 12"/>
          <p:cNvSpPr/>
          <p:nvPr/>
        </p:nvSpPr>
        <p:spPr>
          <a:xfrm>
            <a:off x="6264593" y="0"/>
            <a:ext cx="5183087" cy="923330"/>
          </a:xfrm>
          <a:prstGeom prst="rect">
            <a:avLst/>
          </a:prstGeom>
          <a:noFill/>
        </p:spPr>
        <p:txBody>
          <a:bodyPr wrap="none" lIns="91440" tIns="45720" rIns="91440" bIns="45720">
            <a:spAutoFit/>
          </a:bodyPr>
          <a:lstStyle/>
          <a:p>
            <a:pPr algn="ct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Luyện</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đọc</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từ</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khó</a:t>
            </a:r>
            <a:endParaRPr lang="en-US" sz="5400" b="1" dirty="0">
              <a:ln w="12700">
                <a:solidFill>
                  <a:schemeClr val="accent1"/>
                </a:solidFill>
                <a:prstDash val="solid"/>
              </a:ln>
              <a:solidFill>
                <a:srgbClr val="0070C0"/>
              </a:solidFill>
              <a:effectLst>
                <a:outerShdw dist="38100" dir="2640000" algn="bl" rotWithShape="0">
                  <a:schemeClr val="accent1"/>
                </a:outerShdw>
              </a:effectLst>
            </a:endParaRPr>
          </a:p>
        </p:txBody>
      </p:sp>
    </p:spTree>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436" y="2546604"/>
            <a:ext cx="4311396" cy="4311396"/>
          </a:xfrm>
          <a:prstGeom prst="rect">
            <a:avLst/>
          </a:prstGeom>
        </p:spPr>
      </p:pic>
      <p:sp>
        <p:nvSpPr>
          <p:cNvPr id="2" name="Rounded Rectangle 1"/>
          <p:cNvSpPr/>
          <p:nvPr/>
        </p:nvSpPr>
        <p:spPr>
          <a:xfrm>
            <a:off x="426720" y="1767840"/>
            <a:ext cx="11106912" cy="4315968"/>
          </a:xfrm>
          <a:prstGeom prst="roundRect">
            <a:avLst/>
          </a:prstGeom>
          <a:solidFill>
            <a:srgbClr val="F8F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51035" y="247650"/>
            <a:ext cx="3103990" cy="923330"/>
          </a:xfrm>
          <a:prstGeom prst="rect">
            <a:avLst/>
          </a:prstGeom>
          <a:noFill/>
        </p:spPr>
        <p:txBody>
          <a:bodyPr wrap="none" lIns="91440" tIns="45720" rIns="91440" bIns="45720">
            <a:spAutoFit/>
          </a:bodyPr>
          <a:lstStyle/>
          <a:p>
            <a:pPr algn="ct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Luyện</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đọc</a:t>
            </a:r>
            <a:endParaRPr lang="en-US" sz="5400" b="1" dirty="0">
              <a:ln w="12700">
                <a:solidFill>
                  <a:schemeClr val="accent1"/>
                </a:solidFill>
                <a:prstDash val="solid"/>
              </a:ln>
              <a:solidFill>
                <a:srgbClr val="0070C0"/>
              </a:solidFill>
              <a:effectLst>
                <a:outerShdw dist="38100" dir="2640000" algn="bl" rotWithShape="0">
                  <a:schemeClr val="accent1"/>
                </a:outerShdw>
              </a:effectLst>
            </a:endParaRPr>
          </a:p>
        </p:txBody>
      </p:sp>
      <p:sp>
        <p:nvSpPr>
          <p:cNvPr id="5" name="Rectangle 4"/>
          <p:cNvSpPr/>
          <p:nvPr/>
        </p:nvSpPr>
        <p:spPr>
          <a:xfrm>
            <a:off x="952500" y="2033701"/>
            <a:ext cx="10153649" cy="1323439"/>
          </a:xfrm>
          <a:prstGeom prst="rect">
            <a:avLst/>
          </a:prstGeom>
        </p:spPr>
        <p:txBody>
          <a:bodyPr wrap="square">
            <a:spAutoFit/>
          </a:bodyPr>
          <a:lstStyle/>
          <a:p>
            <a:r>
              <a:rPr lang="vi-VN" sz="4000" dirty="0" smtClean="0">
                <a:solidFill>
                  <a:prstClr val="black"/>
                </a:solidFill>
                <a:latin typeface="Times New Roman" panose="02020603050405020304" pitchFamily="18" charset="0"/>
                <a:cs typeface="Times New Roman" panose="02020603050405020304" pitchFamily="18" charset="0"/>
              </a:rPr>
              <a:t>Từ cổng nhà, cún nhìn thấy dãy phố với những mái tôn cũ kĩ và con đường lầy lội mùa mưa. </a:t>
            </a:r>
            <a:endParaRPr lang="en-US" sz="4000" dirty="0"/>
          </a:p>
        </p:txBody>
      </p:sp>
      <p:sp>
        <p:nvSpPr>
          <p:cNvPr id="7" name="Rectangle 6"/>
          <p:cNvSpPr/>
          <p:nvPr/>
        </p:nvSpPr>
        <p:spPr>
          <a:xfrm>
            <a:off x="942975" y="4081576"/>
            <a:ext cx="9972675" cy="1323439"/>
          </a:xfrm>
          <a:prstGeom prst="rect">
            <a:avLst/>
          </a:prstGeom>
        </p:spPr>
        <p:txBody>
          <a:bodyPr wrap="square">
            <a:spAutoFit/>
          </a:bodyPr>
          <a:lstStyle/>
          <a:p>
            <a:r>
              <a:rPr lang="vi-VN" sz="4000" dirty="0">
                <a:solidFill>
                  <a:prstClr val="black"/>
                </a:solidFill>
                <a:latin typeface="Times New Roman" panose="02020603050405020304" pitchFamily="18" charset="0"/>
                <a:cs typeface="Times New Roman" panose="02020603050405020304" pitchFamily="18" charset="0"/>
              </a:rPr>
              <a:t>Trước mặt, dọc bờ sông bên kia: làng quê với những bãi bờ, cây cối, nhà cửa.</a:t>
            </a:r>
            <a:endParaRPr lang="en-US" sz="4000" dirty="0"/>
          </a:p>
        </p:txBody>
      </p:sp>
      <p:cxnSp>
        <p:nvCxnSpPr>
          <p:cNvPr id="8" name="Đường nối Thẳng 18">
            <a:extLst>
              <a:ext uri="{FF2B5EF4-FFF2-40B4-BE49-F238E27FC236}">
                <a16:creationId xmlns:a16="http://schemas.microsoft.com/office/drawing/2014/main" id="{DCAC6236-FB91-E013-B9BF-F14C142334BA}"/>
              </a:ext>
            </a:extLst>
          </p:cNvPr>
          <p:cNvCxnSpPr>
            <a:cxnSpLocks/>
          </p:cNvCxnSpPr>
          <p:nvPr/>
        </p:nvCxnSpPr>
        <p:spPr>
          <a:xfrm flipV="1">
            <a:off x="8369728" y="220661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Nhóm 28">
            <a:extLst>
              <a:ext uri="{FF2B5EF4-FFF2-40B4-BE49-F238E27FC236}">
                <a16:creationId xmlns:a16="http://schemas.microsoft.com/office/drawing/2014/main" id="{A67DAF73-DA2F-09B5-14D0-60CE6B9D3B7C}"/>
              </a:ext>
            </a:extLst>
          </p:cNvPr>
          <p:cNvGrpSpPr/>
          <p:nvPr/>
        </p:nvGrpSpPr>
        <p:grpSpPr>
          <a:xfrm>
            <a:off x="7387853" y="4734979"/>
            <a:ext cx="269188" cy="492657"/>
            <a:chOff x="6953545" y="4636051"/>
            <a:chExt cx="118472" cy="274494"/>
          </a:xfrm>
        </p:grpSpPr>
        <p:cxnSp>
          <p:nvCxnSpPr>
            <p:cNvPr id="10"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3731053" y="219708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DCAC6236-FB91-E013-B9BF-F14C142334BA}"/>
              </a:ext>
            </a:extLst>
          </p:cNvPr>
          <p:cNvCxnSpPr>
            <a:cxnSpLocks/>
          </p:cNvCxnSpPr>
          <p:nvPr/>
        </p:nvCxnSpPr>
        <p:spPr>
          <a:xfrm flipV="1">
            <a:off x="3712003" y="281621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Nhóm 28">
            <a:extLst>
              <a:ext uri="{FF2B5EF4-FFF2-40B4-BE49-F238E27FC236}">
                <a16:creationId xmlns:a16="http://schemas.microsoft.com/office/drawing/2014/main" id="{A67DAF73-DA2F-09B5-14D0-60CE6B9D3B7C}"/>
              </a:ext>
            </a:extLst>
          </p:cNvPr>
          <p:cNvGrpSpPr/>
          <p:nvPr/>
        </p:nvGrpSpPr>
        <p:grpSpPr>
          <a:xfrm>
            <a:off x="10140578" y="2706154"/>
            <a:ext cx="269188" cy="492657"/>
            <a:chOff x="6953545" y="4636051"/>
            <a:chExt cx="118472" cy="274494"/>
          </a:xfrm>
        </p:grpSpPr>
        <p:cxnSp>
          <p:nvCxnSpPr>
            <p:cNvPr id="15"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Đường nối Thẳng 18">
            <a:extLst>
              <a:ext uri="{FF2B5EF4-FFF2-40B4-BE49-F238E27FC236}">
                <a16:creationId xmlns:a16="http://schemas.microsoft.com/office/drawing/2014/main" id="{DCAC6236-FB91-E013-B9BF-F14C142334BA}"/>
              </a:ext>
            </a:extLst>
          </p:cNvPr>
          <p:cNvCxnSpPr>
            <a:cxnSpLocks/>
          </p:cNvCxnSpPr>
          <p:nvPr/>
        </p:nvCxnSpPr>
        <p:spPr>
          <a:xfrm flipV="1">
            <a:off x="3283378" y="423543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Đường nối Thẳng 18">
            <a:extLst>
              <a:ext uri="{FF2B5EF4-FFF2-40B4-BE49-F238E27FC236}">
                <a16:creationId xmlns:a16="http://schemas.microsoft.com/office/drawing/2014/main" id="{DCAC6236-FB91-E013-B9BF-F14C142334BA}"/>
              </a:ext>
            </a:extLst>
          </p:cNvPr>
          <p:cNvCxnSpPr>
            <a:cxnSpLocks/>
          </p:cNvCxnSpPr>
          <p:nvPr/>
        </p:nvCxnSpPr>
        <p:spPr>
          <a:xfrm flipV="1">
            <a:off x="7607728" y="422591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Đường nối Thẳng 18">
            <a:extLst>
              <a:ext uri="{FF2B5EF4-FFF2-40B4-BE49-F238E27FC236}">
                <a16:creationId xmlns:a16="http://schemas.microsoft.com/office/drawing/2014/main" id="{DCAC6236-FB91-E013-B9BF-F14C142334BA}"/>
              </a:ext>
            </a:extLst>
          </p:cNvPr>
          <p:cNvCxnSpPr>
            <a:cxnSpLocks/>
          </p:cNvCxnSpPr>
          <p:nvPr/>
        </p:nvCxnSpPr>
        <p:spPr>
          <a:xfrm flipV="1">
            <a:off x="3883453" y="478788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18">
            <a:extLst>
              <a:ext uri="{FF2B5EF4-FFF2-40B4-BE49-F238E27FC236}">
                <a16:creationId xmlns:a16="http://schemas.microsoft.com/office/drawing/2014/main" id="{DCAC6236-FB91-E013-B9BF-F14C142334BA}"/>
              </a:ext>
            </a:extLst>
          </p:cNvPr>
          <p:cNvCxnSpPr>
            <a:cxnSpLocks/>
          </p:cNvCxnSpPr>
          <p:nvPr/>
        </p:nvCxnSpPr>
        <p:spPr>
          <a:xfrm flipV="1">
            <a:off x="5569378" y="48164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164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par>
                                <p:cTn id="46" presetID="22" presetClass="entr" presetSubtype="4"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par>
                                <p:cTn id="49" presetID="2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rotWithShape="1">
          <a:blip r:embed="rId4"/>
          <a:srcRect b="28404"/>
          <a:stretch/>
        </p:blipFill>
        <p:spPr>
          <a:xfrm>
            <a:off x="365159" y="1171692"/>
            <a:ext cx="5337224" cy="2181107"/>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rotWithShape="1">
          <a:blip r:embed="rId4"/>
          <a:srcRect l="23880" t="12810" r="22871" b="24380"/>
          <a:stretch/>
        </p:blipFill>
        <p:spPr>
          <a:xfrm>
            <a:off x="1480012" y="0"/>
            <a:ext cx="9436230" cy="1574276"/>
          </a:xfrm>
          <a:prstGeom prst="rect">
            <a:avLst/>
          </a:prstGeom>
        </p:spPr>
      </p:pic>
      <p:pic>
        <p:nvPicPr>
          <p:cNvPr id="28"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3594542" y="3531746"/>
            <a:ext cx="5185599" cy="3033535"/>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52219" y="144695"/>
            <a:ext cx="12011499" cy="1291786"/>
            <a:chOff x="230616" y="667610"/>
            <a:chExt cx="816192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767742" y="746889"/>
              <a:ext cx="7584233"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742117" y="909884"/>
              <a:ext cx="7650424"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0616" y="667610"/>
              <a:ext cx="576592" cy="968839"/>
            </a:xfrm>
            <a:prstGeom prst="rect">
              <a:avLst/>
            </a:prstGeom>
          </p:spPr>
        </p:pic>
      </p:grpSp>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1224828190"/>
              </p:ext>
            </p:extLst>
          </p:nvPr>
        </p:nvGraphicFramePr>
        <p:xfrm>
          <a:off x="662152" y="4207161"/>
          <a:ext cx="10825654" cy="212388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smtClean="0"/>
                    </a:p>
                    <a:p>
                      <a:endParaRPr lang="en-US" dirty="0" smtClean="0"/>
                    </a:p>
                    <a:p>
                      <a:endParaRPr lang="en-US" dirty="0" smtClean="0"/>
                    </a:p>
                    <a:p>
                      <a:endParaRPr lang="en-US" dirty="0" smtClean="0"/>
                    </a:p>
                    <a:p>
                      <a:endParaRPr lang="en-US"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pic>
        <p:nvPicPr>
          <p:cNvPr id="1026" name="Picture 2" descr="https://img.loigiaihay.com/picture/2023/0415/19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0617" y="1840043"/>
            <a:ext cx="8134350" cy="22794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03525" y="4975245"/>
            <a:ext cx="2800768" cy="1315425"/>
          </a:xfrm>
          <a:prstGeom prst="rect">
            <a:avLst/>
          </a:prstGeom>
          <a:noFill/>
        </p:spPr>
        <p:txBody>
          <a:bodyPr wrap="none" lIns="91440" tIns="45720" rIns="91440" bIns="45720">
            <a:spAutoFit/>
          </a:bodyPr>
          <a:lstStyle/>
          <a:p>
            <a:pPr algn="ctr">
              <a:lnSpc>
                <a:spcPct val="115000"/>
              </a:lnSpc>
            </a:pPr>
            <a:r>
              <a:rPr lang="pt-BR" sz="3600" b="1" dirty="0">
                <a:solidFill>
                  <a:srgbClr val="002060"/>
                </a:solidFill>
                <a:latin typeface="Times New Roman" panose="02020603050405020304" pitchFamily="18" charset="0"/>
                <a:cs typeface="Times New Roman" panose="02020603050405020304" pitchFamily="18" charset="0"/>
              </a:rPr>
              <a:t>Tò mò, thích </a:t>
            </a:r>
            <a:endParaRPr lang="pt-BR" sz="3600" b="1" dirty="0" smtClean="0">
              <a:solidFill>
                <a:srgbClr val="002060"/>
              </a:solidFill>
              <a:latin typeface="Times New Roman" panose="02020603050405020304" pitchFamily="18" charset="0"/>
              <a:cs typeface="Times New Roman" panose="02020603050405020304" pitchFamily="18" charset="0"/>
            </a:endParaRPr>
          </a:p>
          <a:p>
            <a:pPr algn="ctr">
              <a:lnSpc>
                <a:spcPct val="115000"/>
              </a:lnSpc>
            </a:pPr>
            <a:r>
              <a:rPr lang="pt-BR" sz="3600" b="1" dirty="0" smtClean="0">
                <a:solidFill>
                  <a:srgbClr val="002060"/>
                </a:solidFill>
                <a:latin typeface="Times New Roman" panose="02020603050405020304" pitchFamily="18" charset="0"/>
                <a:cs typeface="Times New Roman" panose="02020603050405020304" pitchFamily="18" charset="0"/>
              </a:rPr>
              <a:t>khám </a:t>
            </a:r>
            <a:r>
              <a:rPr lang="pt-BR" sz="3600" b="1" dirty="0">
                <a:solidFill>
                  <a:srgbClr val="002060"/>
                </a:solidFill>
                <a:latin typeface="Times New Roman" panose="02020603050405020304" pitchFamily="18" charset="0"/>
                <a:cs typeface="Times New Roman" panose="02020603050405020304" pitchFamily="18" charset="0"/>
              </a:rPr>
              <a:t>phá</a:t>
            </a:r>
            <a:endPar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922487" y="5210915"/>
            <a:ext cx="1146468" cy="729430"/>
          </a:xfrm>
          <a:prstGeom prst="rect">
            <a:avLst/>
          </a:prstGeom>
          <a:noFill/>
        </p:spPr>
        <p:txBody>
          <a:bodyPr wrap="none" lIns="91440" tIns="45720" rIns="91440" bIns="45720">
            <a:spAutoFit/>
          </a:bodyPr>
          <a:lstStyle/>
          <a:p>
            <a:pPr algn="ctr">
              <a:lnSpc>
                <a:spcPct val="115000"/>
              </a:lnSpc>
            </a:pPr>
            <a:r>
              <a:rPr lang="pt-BR" sz="3600" b="1" dirty="0" smtClean="0">
                <a:solidFill>
                  <a:srgbClr val="002060"/>
                </a:solidFill>
                <a:latin typeface="Times New Roman" panose="02020603050405020304" pitchFamily="18" charset="0"/>
                <a:cs typeface="Times New Roman" panose="02020603050405020304" pitchFamily="18" charset="0"/>
              </a:rPr>
              <a:t>Cún </a:t>
            </a:r>
            <a:endPar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2369195" y="4975245"/>
            <a:ext cx="1967205" cy="1366528"/>
          </a:xfrm>
          <a:prstGeom prst="rect">
            <a:avLst/>
          </a:prstGeom>
          <a:noFill/>
        </p:spPr>
        <p:txBody>
          <a:bodyPr wrap="none" lIns="91440" tIns="45720" rIns="91440" bIns="45720">
            <a:spAutoFit/>
          </a:bodyPr>
          <a:lstStyle/>
          <a:p>
            <a:pPr algn="ctr">
              <a:lnSpc>
                <a:spcPct val="115000"/>
              </a:lnSpc>
            </a:pPr>
            <a:r>
              <a:rPr lang="pt-BR" sz="3600" b="1" dirty="0" smtClean="0">
                <a:solidFill>
                  <a:srgbClr val="002060"/>
                </a:solidFill>
                <a:latin typeface="Times New Roman" panose="02020603050405020304" pitchFamily="18" charset="0"/>
                <a:cs typeface="Times New Roman" panose="02020603050405020304" pitchFamily="18" charset="0"/>
              </a:rPr>
              <a:t>Ngôi nhà</a:t>
            </a:r>
          </a:p>
          <a:p>
            <a:pPr algn="ctr">
              <a:lnSpc>
                <a:spcPct val="115000"/>
              </a:lnSpc>
            </a:pPr>
            <a:r>
              <a:rPr lang="pt-BR"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t>
            </a:r>
            <a:r>
              <a:rPr lang="pt-BR"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hỏ</a:t>
            </a:r>
            <a:endPar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5009598" y="5248622"/>
            <a:ext cx="928459" cy="678327"/>
          </a:xfrm>
          <a:prstGeom prst="rect">
            <a:avLst/>
          </a:prstGeom>
          <a:noFill/>
        </p:spPr>
        <p:txBody>
          <a:bodyPr wrap="none" lIns="91440" tIns="45720" rIns="91440" bIns="45720">
            <a:spAutoFit/>
          </a:bodyPr>
          <a:lstStyle/>
          <a:p>
            <a:pPr algn="ctr">
              <a:lnSpc>
                <a:spcPct val="115000"/>
              </a:lnSpc>
            </a:pPr>
            <a:r>
              <a:rPr lang="pt-BR"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nhỏ</a:t>
            </a:r>
            <a:endPar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9696120" y="5267476"/>
            <a:ext cx="1736373" cy="729430"/>
          </a:xfrm>
          <a:prstGeom prst="rect">
            <a:avLst/>
          </a:prstGeom>
          <a:noFill/>
        </p:spPr>
        <p:txBody>
          <a:bodyPr wrap="none" lIns="91440" tIns="45720" rIns="91440" bIns="45720">
            <a:spAutoFit/>
          </a:bodyPr>
          <a:lstStyle/>
          <a:p>
            <a:pPr algn="ctr">
              <a:lnSpc>
                <a:spcPct val="115000"/>
              </a:lnSpc>
            </a:pPr>
            <a:r>
              <a:rPr lang="pt-BR" sz="3600" b="1" dirty="0" smtClean="0">
                <a:solidFill>
                  <a:srgbClr val="002060"/>
                </a:solidFill>
                <a:latin typeface="Times New Roman" panose="02020603050405020304" pitchFamily="18" charset="0"/>
                <a:cs typeface="Times New Roman" panose="02020603050405020304" pitchFamily="18" charset="0"/>
              </a:rPr>
              <a:t>ắng ắng</a:t>
            </a:r>
            <a:endPar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7"/>
            <a:ext cx="11673407" cy="1612052"/>
            <a:chOff x="207253" y="1728030"/>
            <a:chExt cx="7990604" cy="120903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98173"/>
              <a:chOff x="5092760" y="797898"/>
              <a:chExt cx="7412164" cy="109817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98173"/>
              </a:xfrm>
              <a:prstGeom prst="roundRect">
                <a:avLst/>
              </a:prstGeom>
              <a:solidFill>
                <a:schemeClr val="accent1">
                  <a:lumMod val="20000"/>
                  <a:lumOff val="80000"/>
                </a:schemeClr>
              </a:solidFill>
            </p:spPr>
            <p:txBody>
              <a:bodyPr wrap="square" rtlCol="0">
                <a:spAutoFit/>
              </a:bodyPr>
              <a:lstStyle/>
              <a:p>
                <a:pPr algn="ctr" defTabSz="1219170">
                  <a:buClr>
                    <a:srgbClr val="000000"/>
                  </a:buClr>
                </a:pPr>
                <a:r>
                  <a:rPr lang="vi-VN" sz="4000" b="1"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4000" b="1"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a:t>
              </a:r>
              <a:r>
                <a:rPr lang="vi-VN" sz="4000" b="1" kern="0" dirty="0" smtClean="0">
                  <a:solidFill>
                    <a:srgbClr val="FF0000"/>
                  </a:solidFill>
                  <a:latin typeface="Calibri"/>
                  <a:cs typeface="Arial"/>
                  <a:sym typeface="Arial"/>
                </a:rPr>
                <a:t>C</a:t>
              </a:r>
              <a:r>
                <a:rPr lang="en-US" sz="4000" b="1" kern="0">
                  <a:solidFill>
                    <a:srgbClr val="FF0000"/>
                  </a:solidFill>
                  <a:latin typeface="Calibri"/>
                  <a:cs typeface="Arial"/>
                  <a:sym typeface="Arial"/>
                </a:rPr>
                <a:t>ú</a:t>
              </a:r>
              <a:r>
                <a:rPr lang="vi-VN" sz="4000" b="1" kern="0" dirty="0" smtClean="0">
                  <a:solidFill>
                    <a:srgbClr val="FF0000"/>
                  </a:solidFill>
                  <a:latin typeface="Calibri"/>
                  <a:cs typeface="Arial"/>
                  <a:sym typeface="Arial"/>
                </a:rPr>
                <a:t>n </a:t>
              </a:r>
              <a:r>
                <a:rPr lang="vi-VN" sz="4000" b="1" kern="0" dirty="0">
                  <a:solidFill>
                    <a:srgbClr val="FF0000"/>
                  </a:solidFill>
                  <a:latin typeface="Calibri"/>
                  <a:cs typeface="Arial"/>
                  <a:sym typeface="Arial"/>
                </a:rPr>
                <a:t>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16608"/>
            <a:ext cx="11770627" cy="4935158"/>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4230"/>
            <a:ext cx="11734052" cy="1766864"/>
            <a:chOff x="184717" y="2501698"/>
            <a:chExt cx="8800539" cy="1125456"/>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01698"/>
              <a:ext cx="8677582" cy="960400"/>
              <a:chOff x="184717" y="2501698"/>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501698"/>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784928" y="2634572"/>
              <a:ext cx="8200328" cy="992582"/>
            </a:xfrm>
            <a:prstGeom prst="rect">
              <a:avLst/>
            </a:prstGeom>
            <a:solidFill>
              <a:schemeClr val="bg2"/>
            </a:solidFill>
          </p:spPr>
          <p:txBody>
            <a:bodyPr wrap="square" rtlCol="0">
              <a:spAutoFit/>
            </a:bodyPr>
            <a:lstStyle/>
            <a:p>
              <a:pPr algn="ctr" defTabSz="1219170">
                <a:buClr>
                  <a:srgbClr val="000000"/>
                </a:buClr>
              </a:pPr>
              <a:r>
                <a:rPr lang="vi-VN" sz="4000" b="1"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463296" y="281637"/>
            <a:ext cx="11537927" cy="1488426"/>
            <a:chOff x="821504" y="2641169"/>
            <a:chExt cx="8200328" cy="806453"/>
          </a:xfrm>
          <a:solidFill>
            <a:schemeClr val="tx2">
              <a:lumMod val="20000"/>
              <a:lumOff val="80000"/>
            </a:schemeClr>
          </a:solidFill>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grp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9" name="Hộp Văn bản 18">
              <a:extLst>
                <a:ext uri="{FF2B5EF4-FFF2-40B4-BE49-F238E27FC236}">
                  <a16:creationId xmlns:a16="http://schemas.microsoft.com/office/drawing/2014/main" id="{C3162FBD-27AB-9F7E-339F-604B45259102}"/>
                </a:ext>
              </a:extLst>
            </p:cNvPr>
            <p:cNvSpPr txBox="1"/>
            <p:nvPr/>
          </p:nvSpPr>
          <p:spPr>
            <a:xfrm>
              <a:off x="821504" y="2665216"/>
              <a:ext cx="8200328" cy="717060"/>
            </a:xfrm>
            <a:prstGeom prst="rect">
              <a:avLst/>
            </a:prstGeom>
            <a:grpFill/>
          </p:spPr>
          <p:txBody>
            <a:bodyPr wrap="square" rtlCol="0">
              <a:spAutoFit/>
            </a:bodyPr>
            <a:lstStyle/>
            <a:p>
              <a:pPr algn="ctr" defTabSz="1219170">
                <a:buClr>
                  <a:srgbClr val="000000"/>
                </a:buClr>
              </a:pPr>
              <a:r>
                <a:rPr lang="en-US" sz="4000" b="1" kern="0" dirty="0" err="1" smtClean="0">
                  <a:solidFill>
                    <a:schemeClr val="accent6"/>
                  </a:solidFill>
                  <a:cs typeface="Arial"/>
                  <a:sym typeface="Arial"/>
                </a:rPr>
                <a:t>Em</a:t>
              </a:r>
              <a:r>
                <a:rPr lang="en-US" sz="4000" b="1" kern="0" dirty="0" smtClean="0">
                  <a:solidFill>
                    <a:schemeClr val="accent6"/>
                  </a:solidFill>
                  <a:cs typeface="Arial"/>
                  <a:sym typeface="Arial"/>
                </a:rPr>
                <a:t> </a:t>
              </a:r>
              <a:r>
                <a:rPr lang="en-US" sz="4000" b="1" kern="0" dirty="0" err="1" smtClean="0">
                  <a:solidFill>
                    <a:schemeClr val="accent6"/>
                  </a:solidFill>
                  <a:cs typeface="Arial"/>
                  <a:sym typeface="Arial"/>
                </a:rPr>
                <a:t>hiểu</a:t>
              </a:r>
              <a:r>
                <a:rPr lang="en-US" sz="4000" b="1" kern="0" dirty="0" smtClean="0">
                  <a:solidFill>
                    <a:schemeClr val="accent6"/>
                  </a:solidFill>
                  <a:cs typeface="Arial"/>
                  <a:sym typeface="Arial"/>
                </a:rPr>
                <a:t> </a:t>
              </a:r>
              <a:r>
                <a:rPr lang="en-US" sz="4000" b="1" kern="0" dirty="0" err="1" smtClean="0">
                  <a:solidFill>
                    <a:schemeClr val="accent6"/>
                  </a:solidFill>
                  <a:cs typeface="Arial"/>
                  <a:sym typeface="Arial"/>
                </a:rPr>
                <a:t>câu</a:t>
              </a:r>
              <a:r>
                <a:rPr lang="en-US" sz="4000" b="1" kern="0" dirty="0" smtClean="0">
                  <a:solidFill>
                    <a:schemeClr val="accent6"/>
                  </a:solidFill>
                  <a:cs typeface="Arial"/>
                  <a:sym typeface="Arial"/>
                </a:rPr>
                <a:t>: “</a:t>
              </a:r>
              <a:r>
                <a:rPr lang="en-US" sz="4000" b="1" kern="0" dirty="0" err="1" smtClean="0">
                  <a:solidFill>
                    <a:schemeClr val="accent6"/>
                  </a:solidFill>
                  <a:cs typeface="Arial"/>
                  <a:sym typeface="Arial"/>
                </a:rPr>
                <a:t>Cuối</a:t>
              </a:r>
              <a:r>
                <a:rPr lang="en-US" sz="4000" b="1" kern="0" dirty="0" smtClean="0">
                  <a:solidFill>
                    <a:schemeClr val="accent6"/>
                  </a:solidFill>
                  <a:cs typeface="Arial"/>
                  <a:sym typeface="Arial"/>
                </a:rPr>
                <a:t> con </a:t>
              </a:r>
              <a:r>
                <a:rPr lang="en-US" sz="4000" b="1" kern="0" dirty="0" err="1">
                  <a:solidFill>
                    <a:schemeClr val="accent6"/>
                  </a:solidFill>
                  <a:cs typeface="Arial"/>
                  <a:sym typeface="Arial"/>
                </a:rPr>
                <a:t>phố</a:t>
              </a:r>
              <a:r>
                <a:rPr lang="en-US" sz="4000" b="1" kern="0" dirty="0">
                  <a:solidFill>
                    <a:schemeClr val="accent6"/>
                  </a:solidFill>
                  <a:cs typeface="Arial"/>
                  <a:sym typeface="Arial"/>
                </a:rPr>
                <a:t> </a:t>
              </a:r>
              <a:r>
                <a:rPr lang="en-US" sz="4000" b="1" kern="0" dirty="0" err="1">
                  <a:solidFill>
                    <a:schemeClr val="accent6"/>
                  </a:solidFill>
                  <a:cs typeface="Arial"/>
                  <a:sym typeface="Arial"/>
                </a:rPr>
                <a:t>của</a:t>
              </a:r>
              <a:r>
                <a:rPr lang="en-US" sz="4000" b="1" kern="0" dirty="0">
                  <a:solidFill>
                    <a:schemeClr val="accent6"/>
                  </a:solidFill>
                  <a:cs typeface="Arial"/>
                  <a:sym typeface="Arial"/>
                </a:rPr>
                <a:t> </a:t>
              </a:r>
              <a:r>
                <a:rPr lang="en-US" sz="4000" b="1" kern="0" dirty="0" err="1">
                  <a:solidFill>
                    <a:schemeClr val="accent6"/>
                  </a:solidFill>
                  <a:cs typeface="Arial"/>
                  <a:sym typeface="Arial"/>
                </a:rPr>
                <a:t>cún</a:t>
              </a:r>
              <a:r>
                <a:rPr lang="en-US" sz="4000" b="1" kern="0" dirty="0">
                  <a:solidFill>
                    <a:schemeClr val="accent6"/>
                  </a:solidFill>
                  <a:cs typeface="Arial"/>
                  <a:sym typeface="Arial"/>
                </a:rPr>
                <a:t> </a:t>
              </a:r>
              <a:r>
                <a:rPr lang="en-US" sz="4000" b="1" kern="0" dirty="0" err="1">
                  <a:solidFill>
                    <a:schemeClr val="accent6"/>
                  </a:solidFill>
                  <a:cs typeface="Arial"/>
                  <a:sym typeface="Arial"/>
                </a:rPr>
                <a:t>là</a:t>
              </a:r>
              <a:r>
                <a:rPr lang="en-US" sz="4000" b="1" kern="0" dirty="0">
                  <a:solidFill>
                    <a:schemeClr val="accent6"/>
                  </a:solidFill>
                  <a:cs typeface="Arial"/>
                  <a:sym typeface="Arial"/>
                </a:rPr>
                <a:t> </a:t>
              </a:r>
              <a:r>
                <a:rPr lang="en-US" sz="4000" b="1" kern="0" dirty="0" err="1">
                  <a:solidFill>
                    <a:schemeClr val="accent6"/>
                  </a:solidFill>
                  <a:cs typeface="Arial"/>
                  <a:sym typeface="Arial"/>
                </a:rPr>
                <a:t>những</a:t>
              </a:r>
              <a:r>
                <a:rPr lang="en-US" sz="4000" b="1" kern="0" dirty="0">
                  <a:solidFill>
                    <a:schemeClr val="accent6"/>
                  </a:solidFill>
                  <a:cs typeface="Arial"/>
                  <a:sym typeface="Arial"/>
                </a:rPr>
                <a:t> </a:t>
              </a:r>
              <a:endParaRPr lang="en-US" sz="4000" b="1" kern="0" dirty="0" smtClean="0">
                <a:solidFill>
                  <a:schemeClr val="accent6"/>
                </a:solidFill>
                <a:cs typeface="Arial"/>
                <a:sym typeface="Arial"/>
              </a:endParaRPr>
            </a:p>
            <a:p>
              <a:pPr algn="ctr" defTabSz="1219170">
                <a:buClr>
                  <a:srgbClr val="000000"/>
                </a:buClr>
              </a:pPr>
              <a:r>
                <a:rPr lang="en-US" sz="4000" b="1" kern="0" dirty="0" err="1" smtClean="0">
                  <a:solidFill>
                    <a:schemeClr val="accent6"/>
                  </a:solidFill>
                  <a:cs typeface="Arial"/>
                  <a:sym typeface="Arial"/>
                </a:rPr>
                <a:t>chân</a:t>
              </a:r>
              <a:r>
                <a:rPr lang="en-US" sz="4000" b="1" kern="0" dirty="0" smtClean="0">
                  <a:solidFill>
                    <a:schemeClr val="accent6"/>
                  </a:solidFill>
                  <a:cs typeface="Arial"/>
                  <a:sym typeface="Arial"/>
                </a:rPr>
                <a:t> </a:t>
              </a:r>
              <a:r>
                <a:rPr lang="en-US" sz="4000" b="1" kern="0" dirty="0" err="1">
                  <a:solidFill>
                    <a:schemeClr val="accent6"/>
                  </a:solidFill>
                  <a:cs typeface="Arial"/>
                  <a:sym typeface="Arial"/>
                </a:rPr>
                <a:t>trời</a:t>
              </a:r>
              <a:r>
                <a:rPr lang="en-US" sz="4000" b="1" kern="0" dirty="0">
                  <a:solidFill>
                    <a:schemeClr val="accent6"/>
                  </a:solidFill>
                  <a:cs typeface="Arial"/>
                  <a:sym typeface="Arial"/>
                </a:rPr>
                <a:t> </a:t>
              </a:r>
              <a:r>
                <a:rPr lang="en-US" sz="4000" b="1" kern="0" dirty="0" err="1">
                  <a:solidFill>
                    <a:schemeClr val="accent6"/>
                  </a:solidFill>
                  <a:cs typeface="Arial"/>
                  <a:sym typeface="Arial"/>
                </a:rPr>
                <a:t>mở</a:t>
              </a:r>
              <a:r>
                <a:rPr lang="en-US" sz="4000" b="1" kern="0" dirty="0">
                  <a:solidFill>
                    <a:schemeClr val="accent6"/>
                  </a:solidFill>
                  <a:cs typeface="Arial"/>
                  <a:sym typeface="Arial"/>
                </a:rPr>
                <a:t> </a:t>
              </a:r>
              <a:r>
                <a:rPr lang="en-US" sz="4000" b="1" kern="0" dirty="0" err="1">
                  <a:solidFill>
                    <a:schemeClr val="accent6"/>
                  </a:solidFill>
                  <a:cs typeface="Arial"/>
                  <a:sym typeface="Arial"/>
                </a:rPr>
                <a:t>ra</a:t>
              </a:r>
              <a:r>
                <a:rPr lang="en-US" sz="4000" b="1" kern="0" dirty="0">
                  <a:solidFill>
                    <a:schemeClr val="accent6"/>
                  </a:solidFill>
                  <a:cs typeface="Arial"/>
                  <a:sym typeface="Arial"/>
                </a:rPr>
                <a:t> </a:t>
              </a:r>
              <a:r>
                <a:rPr lang="en-US" sz="4000" b="1" kern="0" dirty="0" err="1">
                  <a:solidFill>
                    <a:schemeClr val="accent6"/>
                  </a:solidFill>
                  <a:cs typeface="Arial"/>
                  <a:sym typeface="Arial"/>
                </a:rPr>
                <a:t>vô</a:t>
              </a:r>
              <a:r>
                <a:rPr lang="en-US" sz="4000" b="1" kern="0" dirty="0">
                  <a:solidFill>
                    <a:schemeClr val="accent6"/>
                  </a:solidFill>
                  <a:cs typeface="Arial"/>
                  <a:sym typeface="Arial"/>
                </a:rPr>
                <a:t> </a:t>
              </a:r>
              <a:r>
                <a:rPr lang="en-US" sz="4000" b="1" kern="0" dirty="0" err="1">
                  <a:solidFill>
                    <a:schemeClr val="accent6"/>
                  </a:solidFill>
                  <a:cs typeface="Arial"/>
                  <a:sym typeface="Arial"/>
                </a:rPr>
                <a:t>tận</a:t>
              </a:r>
              <a:r>
                <a:rPr lang="en-US" sz="4000" b="1" kern="0" dirty="0" smtClean="0">
                  <a:solidFill>
                    <a:schemeClr val="accent6"/>
                  </a:solidFill>
                  <a:cs typeface="Arial"/>
                  <a:sym typeface="Arial"/>
                </a:rPr>
                <a:t>.” </a:t>
              </a:r>
              <a:r>
                <a:rPr lang="en-US" sz="4000" b="1" kern="0" dirty="0" err="1" smtClean="0">
                  <a:solidFill>
                    <a:schemeClr val="accent6"/>
                  </a:solidFill>
                  <a:cs typeface="Arial"/>
                  <a:sym typeface="Arial"/>
                </a:rPr>
                <a:t>có</a:t>
              </a:r>
              <a:r>
                <a:rPr lang="en-US" sz="4000" b="1" kern="0" dirty="0" smtClean="0">
                  <a:solidFill>
                    <a:schemeClr val="accent6"/>
                  </a:solidFill>
                  <a:cs typeface="Arial"/>
                  <a:sym typeface="Arial"/>
                </a:rPr>
                <a:t> </a:t>
              </a:r>
              <a:r>
                <a:rPr lang="en-US" sz="4000" b="1" kern="0" dirty="0" err="1" smtClean="0">
                  <a:solidFill>
                    <a:schemeClr val="accent6"/>
                  </a:solidFill>
                  <a:cs typeface="Arial"/>
                  <a:sym typeface="Arial"/>
                </a:rPr>
                <a:t>nghĩa</a:t>
              </a:r>
              <a:r>
                <a:rPr lang="en-US" sz="4000" b="1" kern="0" dirty="0" smtClean="0">
                  <a:solidFill>
                    <a:schemeClr val="accent6"/>
                  </a:solidFill>
                  <a:cs typeface="Arial"/>
                  <a:sym typeface="Arial"/>
                </a:rPr>
                <a:t> </a:t>
              </a:r>
              <a:r>
                <a:rPr lang="en-US" sz="4000" b="1" kern="0" dirty="0" err="1" smtClean="0">
                  <a:solidFill>
                    <a:schemeClr val="accent6"/>
                  </a:solidFill>
                  <a:cs typeface="Arial"/>
                  <a:sym typeface="Arial"/>
                </a:rPr>
                <a:t>gì</a:t>
              </a:r>
              <a:r>
                <a:rPr lang="en-US" sz="4000" b="1" kern="0" dirty="0" smtClean="0">
                  <a:solidFill>
                    <a:schemeClr val="accent6"/>
                  </a:solidFill>
                  <a:cs typeface="Arial"/>
                  <a:sym typeface="Arial"/>
                </a:rPr>
                <a:t>?</a:t>
              </a:r>
              <a:endParaRPr lang="en-US" sz="3200" kern="0" dirty="0">
                <a:solidFill>
                  <a:schemeClr val="accent6"/>
                </a:solidFill>
                <a:cs typeface="Arial"/>
                <a:sym typeface="Arial"/>
              </a:endParaRP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717770"/>
              <a:ext cx="3722526" cy="1464177"/>
            </a:xfrm>
            <a:prstGeom prst="rect">
              <a:avLst/>
            </a:prstGeom>
            <a:noFill/>
          </p:spPr>
          <p:txBody>
            <a:bodyPr wrap="square" rtlCol="0">
              <a:spAutoFit/>
            </a:bodyPr>
            <a:lstStyle/>
            <a:p>
              <a:pPr algn="just" defTabSz="1219170">
                <a:buClr>
                  <a:srgbClr val="000000"/>
                </a:buClr>
              </a:pPr>
              <a:r>
                <a:rPr lang="en-US" sz="4400" b="1" kern="0" dirty="0" err="1" smtClean="0">
                  <a:solidFill>
                    <a:srgbClr val="FF0000"/>
                  </a:solidFill>
                  <a:latin typeface="Calibri"/>
                  <a:cs typeface="Arial"/>
                  <a:sym typeface="Arial"/>
                </a:rPr>
                <a:t>Có</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nghĩa</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là</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Cuối</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dãy</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phố</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là</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những</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sự</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vật</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nối</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tiếp</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nhau</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không</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bao</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giờ</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kết</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thúc</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Thế</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giới</a:t>
              </a:r>
              <a:r>
                <a:rPr lang="en-US" sz="4400" b="1" kern="0" dirty="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xung</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quanh</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rất</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rộng</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lớn</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có</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thể</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khám</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phá</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mãi</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mà</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không</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hết</a:t>
              </a:r>
              <a:r>
                <a:rPr lang="en-US" sz="4400" b="1" kern="0" dirty="0" smtClean="0">
                  <a:solidFill>
                    <a:srgbClr val="FF0000"/>
                  </a:solidFill>
                  <a:latin typeface="Calibri"/>
                  <a:cs typeface="Arial"/>
                  <a:sym typeface="Arial"/>
                </a:rPr>
                <a:t> </a:t>
              </a:r>
              <a:r>
                <a:rPr lang="en-US" sz="4400" b="1" kern="0" dirty="0" err="1" smtClean="0">
                  <a:solidFill>
                    <a:srgbClr val="FF0000"/>
                  </a:solidFill>
                  <a:latin typeface="Calibri"/>
                  <a:cs typeface="Arial"/>
                  <a:sym typeface="Arial"/>
                </a:rPr>
                <a:t>được</a:t>
              </a:r>
              <a:r>
                <a:rPr lang="en-US" sz="4400" b="1" kern="0" dirty="0" smtClean="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159307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3"/>
            <a:ext cx="11364554" cy="1539734"/>
            <a:chOff x="8624" y="3369268"/>
            <a:chExt cx="8523416" cy="1154801"/>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1043932"/>
              <a:chOff x="856075" y="3661610"/>
              <a:chExt cx="7775016" cy="1043932"/>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92579"/>
              </a:xfrm>
              <a:prstGeom prst="rect">
                <a:avLst/>
              </a:prstGeom>
              <a:noFill/>
            </p:spPr>
            <p:txBody>
              <a:bodyPr wrap="square" rtlCol="0">
                <a:spAutoFit/>
              </a:bodyPr>
              <a:lstStyle/>
              <a:p>
                <a:pPr algn="ctr" defTabSz="1219170">
                  <a:buClr>
                    <a:srgbClr val="000000"/>
                  </a:buClr>
                </a:pPr>
                <a:r>
                  <a:rPr lang="vi-VN" sz="4000" b="1"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109472" y="2413100"/>
            <a:ext cx="10363199"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573219" y="2618525"/>
              <a:ext cx="3882755" cy="1631655"/>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a:t>
              </a:r>
              <a:r>
                <a:rPr lang="vi-VN" sz="4000" b="1" kern="0" dirty="0" smtClean="0">
                  <a:solidFill>
                    <a:srgbClr val="002060"/>
                  </a:solidFill>
                  <a:latin typeface="Calibri"/>
                  <a:cs typeface="Arial"/>
                  <a:sym typeface="Arial"/>
                </a:rPr>
                <a:t>ph</a:t>
              </a:r>
              <a:r>
                <a:rPr lang="en-US" sz="4000" b="1" kern="0" dirty="0" smtClean="0">
                  <a:solidFill>
                    <a:srgbClr val="002060"/>
                  </a:solidFill>
                  <a:latin typeface="Calibri"/>
                  <a:cs typeface="Arial"/>
                  <a:sym typeface="Arial"/>
                </a:rPr>
                <a:t>ố</a:t>
              </a:r>
              <a:r>
                <a:rPr lang="vi-VN" sz="4000" b="1" kern="0" dirty="0" smtClean="0">
                  <a:solidFill>
                    <a:srgbClr val="002060"/>
                  </a:solidFill>
                  <a:latin typeface="Calibri"/>
                  <a:cs typeface="Arial"/>
                  <a:sym typeface="Arial"/>
                </a:rPr>
                <a:t> </a:t>
              </a:r>
              <a:r>
                <a:rPr lang="vi-VN" sz="4000" b="1" kern="0" dirty="0">
                  <a:solidFill>
                    <a:srgbClr val="002060"/>
                  </a:solidFill>
                  <a:latin typeface="Calibri"/>
                  <a:cs typeface="Arial"/>
                  <a:sym typeface="Arial"/>
                </a:rPr>
                <a:t>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110463" y="1663792"/>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1838617" cy="1560641"/>
            <a:chOff x="32218" y="4156380"/>
            <a:chExt cx="8878963"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850982" y="4264566"/>
              <a:ext cx="8028432" cy="900247"/>
            </a:xfrm>
            <a:prstGeom prst="rect">
              <a:avLst/>
            </a:prstGeom>
            <a:noFill/>
          </p:spPr>
          <p:txBody>
            <a:bodyPr wrap="square" rtlCol="0">
              <a:spAutoFit/>
            </a:bodyPr>
            <a:lstStyle/>
            <a:p>
              <a:pPr algn="ctr" defTabSz="1219170">
                <a:buClr>
                  <a:srgbClr val="000000"/>
                </a:buClr>
              </a:pPr>
              <a:r>
                <a:rPr lang="vi-VN" sz="3600" b="1"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a:t>
              </a:r>
              <a:r>
                <a:rPr lang="vi-VN" sz="3600" b="1" kern="0" dirty="0" smtClean="0">
                  <a:solidFill>
                    <a:prstClr val="black"/>
                  </a:solidFill>
                  <a:latin typeface="Calibri" panose="020F0502020204030204" pitchFamily="34" charset="0"/>
                  <a:cs typeface="Calibri" panose="020F0502020204030204" pitchFamily="34" charset="0"/>
                  <a:sym typeface="Arial"/>
                </a:rPr>
                <a:t>sẽ</a:t>
              </a:r>
              <a:r>
                <a:rPr lang="en-US" sz="3600" b="1" kern="0" dirty="0" smtClean="0">
                  <a:solidFill>
                    <a:prstClr val="black"/>
                  </a:solidFill>
                  <a:latin typeface="Calibri" panose="020F0502020204030204" pitchFamily="34" charset="0"/>
                  <a:cs typeface="Calibri" panose="020F0502020204030204" pitchFamily="34" charset="0"/>
                  <a:sym typeface="Arial"/>
                </a:rPr>
                <a:t> </a:t>
              </a:r>
              <a:r>
                <a:rPr lang="en-US" sz="3600" b="1" kern="0" dirty="0" err="1" smtClean="0">
                  <a:solidFill>
                    <a:prstClr val="black"/>
                  </a:solidFill>
                  <a:latin typeface="Calibri" panose="020F0502020204030204" pitchFamily="34" charset="0"/>
                  <a:cs typeface="Calibri" panose="020F0502020204030204" pitchFamily="34" charset="0"/>
                  <a:sym typeface="Arial"/>
                </a:rPr>
                <a:t>nhìn</a:t>
              </a:r>
              <a:r>
                <a:rPr lang="vi-VN" sz="3600" b="1" kern="0" dirty="0" smtClean="0">
                  <a:solidFill>
                    <a:prstClr val="black"/>
                  </a:solidFill>
                  <a:latin typeface="Calibri" panose="020F0502020204030204" pitchFamily="34" charset="0"/>
                  <a:cs typeface="Calibri" panose="020F0502020204030204" pitchFamily="34" charset="0"/>
                  <a:sym typeface="Arial"/>
                </a:rPr>
                <a:t> thấy</a:t>
              </a:r>
              <a:r>
                <a:rPr lang="en-US" sz="3600" b="1" kern="0" dirty="0" smtClean="0">
                  <a:solidFill>
                    <a:prstClr val="black"/>
                  </a:solidFill>
                  <a:latin typeface="Calibri" panose="020F0502020204030204" pitchFamily="34" charset="0"/>
                  <a:cs typeface="Calibri" panose="020F0502020204030204" pitchFamily="34" charset="0"/>
                  <a:sym typeface="Arial"/>
                </a:rPr>
                <a:t>, </a:t>
              </a:r>
              <a:r>
                <a:rPr lang="en-US" sz="3600" b="1" kern="0" dirty="0" err="1" smtClean="0">
                  <a:solidFill>
                    <a:prstClr val="black"/>
                  </a:solidFill>
                  <a:latin typeface="Calibri" panose="020F0502020204030204" pitchFamily="34" charset="0"/>
                  <a:cs typeface="Calibri" panose="020F0502020204030204" pitchFamily="34" charset="0"/>
                  <a:sym typeface="Arial"/>
                </a:rPr>
                <a:t>nghe</a:t>
              </a:r>
              <a:r>
                <a:rPr lang="en-US" sz="3600" b="1" kern="0" dirty="0" smtClean="0">
                  <a:solidFill>
                    <a:prstClr val="black"/>
                  </a:solidFill>
                  <a:latin typeface="Calibri" panose="020F0502020204030204" pitchFamily="34" charset="0"/>
                  <a:cs typeface="Calibri" panose="020F0502020204030204" pitchFamily="34" charset="0"/>
                  <a:sym typeface="Arial"/>
                </a:rPr>
                <a:t> </a:t>
              </a:r>
              <a:r>
                <a:rPr lang="en-US" sz="3600" b="1" kern="0" dirty="0" err="1" smtClean="0">
                  <a:solidFill>
                    <a:prstClr val="black"/>
                  </a:solidFill>
                  <a:latin typeface="Calibri" panose="020F0502020204030204" pitchFamily="34" charset="0"/>
                  <a:cs typeface="Calibri" panose="020F0502020204030204" pitchFamily="34" charset="0"/>
                  <a:sym typeface="Arial"/>
                </a:rPr>
                <a:t>thấy</a:t>
              </a:r>
              <a:r>
                <a:rPr lang="en-US" sz="3600" b="1" kern="0" dirty="0" smtClean="0">
                  <a:solidFill>
                    <a:prstClr val="black"/>
                  </a:solidFill>
                  <a:latin typeface="Calibri" panose="020F0502020204030204" pitchFamily="34" charset="0"/>
                  <a:cs typeface="Calibri" panose="020F0502020204030204" pitchFamily="34" charset="0"/>
                  <a:sym typeface="Arial"/>
                </a:rPr>
                <a:t>, …</a:t>
              </a:r>
              <a:r>
                <a:rPr lang="vi-VN" sz="3600" b="1" kern="0" dirty="0" smtClean="0">
                  <a:solidFill>
                    <a:prstClr val="black"/>
                  </a:solidFill>
                  <a:latin typeface="Calibri" panose="020F0502020204030204" pitchFamily="34" charset="0"/>
                  <a:cs typeface="Calibri" panose="020F0502020204030204" pitchFamily="34" charset="0"/>
                  <a:sym typeface="Arial"/>
                </a:rPr>
                <a:t> </a:t>
              </a:r>
              <a:r>
                <a:rPr lang="vi-VN" sz="3600" b="1" kern="0" dirty="0">
                  <a:solidFill>
                    <a:prstClr val="black"/>
                  </a:solidFill>
                  <a:latin typeface="Calibri" panose="020F0502020204030204" pitchFamily="34" charset="0"/>
                  <a:cs typeface="Calibri" panose="020F0502020204030204" pitchFamily="34" charset="0"/>
                  <a:sym typeface="Arial"/>
                </a:rPr>
                <a:t>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048512" y="2531843"/>
            <a:ext cx="10290048" cy="1759741"/>
          </a:xfrm>
          <a:prstGeom prst="rect">
            <a:avLst/>
          </a:prstGeom>
        </p:spPr>
      </p:pic>
      <p:sp>
        <p:nvSpPr>
          <p:cNvPr id="14" name="Hình chữ nhật: Góc Tròn 9">
            <a:extLst>
              <a:ext uri="{FF2B5EF4-FFF2-40B4-BE49-F238E27FC236}">
                <a16:creationId xmlns:a16="http://schemas.microsoft.com/office/drawing/2014/main" id="{C93A79DC-A47C-F722-E70A-4B09D3C56245}"/>
              </a:ext>
            </a:extLst>
          </p:cNvPr>
          <p:cNvSpPr/>
          <p:nvPr/>
        </p:nvSpPr>
        <p:spPr>
          <a:xfrm>
            <a:off x="755338" y="4662310"/>
            <a:ext cx="10745365" cy="169644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5A69B98-4EDB-FF3C-D618-6CAA1F8D88D4}"/>
              </a:ext>
            </a:extLst>
          </p:cNvPr>
          <p:cNvSpPr txBox="1"/>
          <p:nvPr/>
        </p:nvSpPr>
        <p:spPr>
          <a:xfrm>
            <a:off x="931230" y="4874218"/>
            <a:ext cx="10446926" cy="1200329"/>
          </a:xfrm>
          <a:prstGeom prst="rect">
            <a:avLst/>
          </a:prstGeom>
          <a:noFill/>
        </p:spPr>
        <p:txBody>
          <a:bodyPr wrap="square" rtlCol="0">
            <a:spAutoFit/>
          </a:bodyPr>
          <a:lstStyle/>
          <a:p>
            <a:pPr algn="just" defTabSz="1219170">
              <a:buClr>
                <a:srgbClr val="000000"/>
              </a:buClr>
            </a:pPr>
            <a:r>
              <a:rPr lang="en-US" sz="3600" b="1" kern="0" dirty="0" smtClean="0">
                <a:solidFill>
                  <a:srgbClr val="FF0000"/>
                </a:solidFill>
                <a:latin typeface="Calibri"/>
                <a:cs typeface="Arial"/>
                <a:sym typeface="Arial"/>
              </a:rPr>
              <a:t>VD: </a:t>
            </a:r>
            <a:r>
              <a:rPr lang="en-US" sz="3600" b="1" kern="0" dirty="0" err="1" smtClean="0">
                <a:solidFill>
                  <a:srgbClr val="FF0000"/>
                </a:solidFill>
                <a:latin typeface="Calibri"/>
                <a:cs typeface="Arial"/>
                <a:sym typeface="Arial"/>
              </a:rPr>
              <a:t>Khi</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đi</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cùng</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cún</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trên</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dãy</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phố</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em</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nhìn</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thấy</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những</a:t>
            </a:r>
            <a:r>
              <a:rPr lang="en-US" sz="3600" b="1" kern="0" dirty="0" smtClean="0">
                <a:solidFill>
                  <a:srgbClr val="FF0000"/>
                </a:solidFill>
                <a:latin typeface="Calibri"/>
                <a:cs typeface="Arial"/>
                <a:sym typeface="Arial"/>
              </a:rPr>
              <a:t> con </a:t>
            </a:r>
            <a:r>
              <a:rPr lang="en-US" sz="3600" b="1" kern="0" dirty="0" err="1" smtClean="0">
                <a:solidFill>
                  <a:srgbClr val="FF0000"/>
                </a:solidFill>
                <a:latin typeface="Calibri"/>
                <a:cs typeface="Arial"/>
                <a:sym typeface="Arial"/>
              </a:rPr>
              <a:t>đường</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lầy</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lội</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hôm</a:t>
            </a:r>
            <a:r>
              <a:rPr lang="en-US" sz="3600" b="1" kern="0" dirty="0" smtClean="0">
                <a:solidFill>
                  <a:srgbClr val="FF0000"/>
                </a:solidFill>
                <a:latin typeface="Calibri"/>
                <a:cs typeface="Arial"/>
                <a:sym typeface="Arial"/>
              </a:rPr>
              <a:t> qua </a:t>
            </a:r>
            <a:r>
              <a:rPr lang="en-US" sz="3600" b="1" kern="0" dirty="0" err="1" smtClean="0">
                <a:solidFill>
                  <a:srgbClr val="FF0000"/>
                </a:solidFill>
                <a:latin typeface="Calibri"/>
                <a:cs typeface="Arial"/>
                <a:sym typeface="Arial"/>
              </a:rPr>
              <a:t>giờ</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đã</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khô</a:t>
            </a:r>
            <a:r>
              <a:rPr lang="en-US" sz="3600" b="1" kern="0" dirty="0" smtClean="0">
                <a:solidFill>
                  <a:srgbClr val="FF0000"/>
                </a:solidFill>
                <a:latin typeface="Calibri"/>
                <a:cs typeface="Arial"/>
                <a:sym typeface="Arial"/>
              </a:rPr>
              <a:t> </a:t>
            </a:r>
            <a:r>
              <a:rPr lang="en-US" sz="3600" b="1" kern="0" dirty="0" err="1" smtClean="0">
                <a:solidFill>
                  <a:srgbClr val="FF0000"/>
                </a:solidFill>
                <a:latin typeface="Calibri"/>
                <a:cs typeface="Arial"/>
                <a:sym typeface="Arial"/>
              </a:rPr>
              <a:t>ráo</a:t>
            </a:r>
            <a:r>
              <a:rPr lang="en-US" sz="3600" b="1" kern="0" dirty="0" smtClean="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483081" y="912448"/>
            <a:ext cx="11179834" cy="5909310"/>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Cuộc</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sống</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xung</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quanh</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chúng</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ta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có</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rất</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nhiều</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điều</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mà</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chúng</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ta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chưa</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biết</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giống</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như</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những</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chân</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trời</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mở</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ra</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vô</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tận</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Chỉ</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cần</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chúng</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ta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có</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khát</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khao</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khám</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phá</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chúng</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ta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sẽ</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được</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trải</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nghiệm</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rất</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nhiều</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điều</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thú</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vị</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quanh</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5400" b="1" cap="none" spc="0" dirty="0" err="1"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mình</a:t>
            </a:r>
            <a:r>
              <a:rPr lang="en-US" sz="5400" b="1" cap="none" spc="0" dirty="0" smtClean="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n-US" sz="5400" b="1" cap="none" spc="0" dirty="0">
              <a:ln w="9525">
                <a:solidFill>
                  <a:srgbClr val="0070C0"/>
                </a:solidFill>
                <a:prstDash val="solid"/>
              </a:ln>
              <a:solidFill>
                <a:srgbClr val="0070C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151549" y="0"/>
            <a:ext cx="5229317" cy="923330"/>
          </a:xfrm>
          <a:prstGeom prst="rect">
            <a:avLst/>
          </a:prstGeom>
          <a:noFill/>
        </p:spPr>
        <p:txBody>
          <a:bodyPr wrap="none" lIns="91440" tIns="45720" rIns="91440" bIns="45720">
            <a:spAutoFit/>
          </a:bodyPr>
          <a:lstStyle/>
          <a:p>
            <a:pPr algn="ctr"/>
            <a:r>
              <a:rPr lang="en-US" sz="5400" b="1" cap="none" spc="0" dirty="0" err="1" smtClean="0">
                <a:ln w="9525">
                  <a:solidFill>
                    <a:srgbClr val="FF0000"/>
                  </a:solidFill>
                  <a:prstDash val="solid"/>
                </a:ln>
                <a:solidFill>
                  <a:srgbClr val="EC224D"/>
                </a:solidFill>
                <a:effectLst>
                  <a:outerShdw blurRad="12700" dist="38100" dir="2700000" algn="tl" rotWithShape="0">
                    <a:schemeClr val="bg1">
                      <a:lumMod val="50000"/>
                    </a:schemeClr>
                  </a:outerShdw>
                </a:effectLst>
              </a:rPr>
              <a:t>Nội</a:t>
            </a:r>
            <a:r>
              <a:rPr lang="en-US" sz="5400" b="1" cap="none" spc="0" dirty="0" smtClean="0">
                <a:ln w="9525">
                  <a:solidFill>
                    <a:srgbClr val="FF0000"/>
                  </a:solidFill>
                  <a:prstDash val="solid"/>
                </a:ln>
                <a:solidFill>
                  <a:srgbClr val="EC224D"/>
                </a:solidFill>
                <a:effectLst>
                  <a:outerShdw blurRad="12700" dist="38100" dir="2700000" algn="tl" rotWithShape="0">
                    <a:schemeClr val="bg1">
                      <a:lumMod val="50000"/>
                    </a:schemeClr>
                  </a:outerShdw>
                </a:effectLst>
              </a:rPr>
              <a:t> dung </a:t>
            </a:r>
            <a:r>
              <a:rPr lang="en-US" sz="5400" b="1" cap="none" spc="0" dirty="0" err="1" smtClean="0">
                <a:ln w="9525">
                  <a:solidFill>
                    <a:srgbClr val="FF0000"/>
                  </a:solidFill>
                  <a:prstDash val="solid"/>
                </a:ln>
                <a:solidFill>
                  <a:srgbClr val="EC224D"/>
                </a:solidFill>
                <a:effectLst>
                  <a:outerShdw blurRad="12700" dist="38100" dir="2700000" algn="tl" rotWithShape="0">
                    <a:schemeClr val="bg1">
                      <a:lumMod val="50000"/>
                    </a:schemeClr>
                  </a:outerShdw>
                </a:effectLst>
              </a:rPr>
              <a:t>bài</a:t>
            </a:r>
            <a:r>
              <a:rPr lang="en-US" sz="5400" b="1" cap="none" spc="0" dirty="0" smtClean="0">
                <a:ln w="9525">
                  <a:solidFill>
                    <a:srgbClr val="FF0000"/>
                  </a:solidFill>
                  <a:prstDash val="solid"/>
                </a:ln>
                <a:solidFill>
                  <a:srgbClr val="EC224D"/>
                </a:solidFill>
                <a:effectLst>
                  <a:outerShdw blurRad="12700" dist="38100" dir="2700000" algn="tl" rotWithShape="0">
                    <a:schemeClr val="bg1">
                      <a:lumMod val="50000"/>
                    </a:schemeClr>
                  </a:outerShdw>
                </a:effectLst>
              </a:rPr>
              <a:t> </a:t>
            </a:r>
            <a:r>
              <a:rPr lang="en-US" sz="5400" b="1" cap="none" spc="0" dirty="0" err="1" smtClean="0">
                <a:ln w="9525">
                  <a:solidFill>
                    <a:srgbClr val="FF0000"/>
                  </a:solidFill>
                  <a:prstDash val="solid"/>
                </a:ln>
                <a:solidFill>
                  <a:srgbClr val="EC224D"/>
                </a:solidFill>
                <a:effectLst>
                  <a:outerShdw blurRad="12700" dist="38100" dir="2700000" algn="tl" rotWithShape="0">
                    <a:schemeClr val="bg1">
                      <a:lumMod val="50000"/>
                    </a:schemeClr>
                  </a:outerShdw>
                </a:effectLst>
              </a:rPr>
              <a:t>đọc</a:t>
            </a:r>
            <a:r>
              <a:rPr lang="en-US" sz="5400" b="1" cap="none" spc="0" dirty="0" smtClean="0">
                <a:ln w="9525">
                  <a:solidFill>
                    <a:srgbClr val="FF0000"/>
                  </a:solidFill>
                  <a:prstDash val="solid"/>
                </a:ln>
                <a:solidFill>
                  <a:srgbClr val="EC224D"/>
                </a:solidFill>
                <a:effectLst>
                  <a:outerShdw blurRad="12700" dist="38100" dir="2700000" algn="tl" rotWithShape="0">
                    <a:schemeClr val="bg1">
                      <a:lumMod val="50000"/>
                    </a:schemeClr>
                  </a:outerShdw>
                </a:effectLst>
              </a:rPr>
              <a:t>:</a:t>
            </a:r>
            <a:endParaRPr lang="en-US" sz="5400" b="1" cap="none" spc="0" dirty="0">
              <a:ln w="9525">
                <a:solidFill>
                  <a:srgbClr val="FF0000"/>
                </a:solidFill>
                <a:prstDash val="solid"/>
              </a:ln>
              <a:solidFill>
                <a:srgbClr val="EC224D"/>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78661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555423" y="1119485"/>
            <a:ext cx="9257121" cy="2862322"/>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Em</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có</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thích</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được</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đi</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nhiều</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nơi</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khám</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phá</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những</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điều</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mới</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lạ</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không</a:t>
            </a:r>
            <a:r>
              <a:rPr lang="en-US" sz="6000" b="1" cap="none" spc="0"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n-US" sz="6000" b="1" cap="none" spc="0"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057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303538" y="563634"/>
            <a:ext cx="8068204" cy="45608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4"/>
          <a:stretch>
            <a:fillRect/>
          </a:stretch>
        </p:blipFill>
        <p:spPr>
          <a:xfrm>
            <a:off x="322398" y="858643"/>
            <a:ext cx="7831001" cy="39292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688" y="2856322"/>
            <a:ext cx="3766008" cy="4001678"/>
          </a:xfrm>
          <a:prstGeom prst="rect">
            <a:avLst/>
          </a:prstGeom>
        </p:spPr>
      </p:pic>
    </p:spTree>
    <p:extLst>
      <p:ext uri="{BB962C8B-B14F-4D97-AF65-F5344CB8AC3E}">
        <p14:creationId xmlns:p14="http://schemas.microsoft.com/office/powerpoint/2010/main" val="810189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728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4"/>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416432"/>
            <a:ext cx="4314825" cy="909712"/>
            <a:chOff x="1638824" y="2416413"/>
            <a:chExt cx="3958533" cy="1146931"/>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474499"/>
              <a:ext cx="3890753" cy="894116"/>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Lần</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đầu</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ra</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biển</a:t>
              </a:r>
              <a:endParaRPr lang="en-US" sz="4000"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06201" y="4786337"/>
            <a:ext cx="4286746" cy="908044"/>
            <a:chOff x="1586930" y="2416413"/>
            <a:chExt cx="3932771"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586930"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628948"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012121"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11" y="912645"/>
            <a:ext cx="10854812" cy="5717987"/>
          </a:xfrm>
          <a:prstGeom prst="rect">
            <a:avLst/>
          </a:prstGeom>
        </p:spPr>
      </p:pic>
      <p:sp>
        <p:nvSpPr>
          <p:cNvPr id="5" name="TextBox 15">
            <a:extLst>
              <a:ext uri="{FF2B5EF4-FFF2-40B4-BE49-F238E27FC236}">
                <a16:creationId xmlns:a16="http://schemas.microsoft.com/office/drawing/2014/main" id="{50B1CB0E-C8A4-B6C4-E750-C46E377805B1}"/>
              </a:ext>
            </a:extLst>
          </p:cNvPr>
          <p:cNvSpPr txBox="1"/>
          <p:nvPr/>
        </p:nvSpPr>
        <p:spPr>
          <a:xfrm>
            <a:off x="4043680" y="187139"/>
            <a:ext cx="4225250" cy="615553"/>
          </a:xfrm>
          <a:prstGeom prst="rect">
            <a:avLst/>
          </a:prstGeom>
          <a:noFill/>
        </p:spPr>
        <p:txBody>
          <a:bodyPr wrap="square" lIns="0" tIns="0" rIns="0" bIns="0" rtlCol="0">
            <a:spAutoFit/>
          </a:bodyPr>
          <a:lstStyle/>
          <a:p>
            <a:pPr algn="just" defTabSz="914377"/>
            <a:r>
              <a:rPr lang="en-US" sz="4000" b="1" dirty="0" err="1" smtClean="0">
                <a:solidFill>
                  <a:prstClr val="black"/>
                </a:solidFill>
                <a:latin typeface="Calibri" panose="020F0502020204030204" pitchFamily="34" charset="0"/>
                <a:cs typeface="Calibri" panose="020F0502020204030204" pitchFamily="34" charset="0"/>
                <a:sym typeface="Arial"/>
              </a:rPr>
              <a:t>Tranh</a:t>
            </a:r>
            <a:r>
              <a:rPr lang="en-US" sz="4000" b="1" dirty="0" smtClean="0">
                <a:solidFill>
                  <a:prstClr val="black"/>
                </a:solidFill>
                <a:latin typeface="Calibri" panose="020F0502020204030204" pitchFamily="34" charset="0"/>
                <a:cs typeface="Calibri" panose="020F0502020204030204" pitchFamily="34" charset="0"/>
                <a:sym typeface="Arial"/>
              </a:rPr>
              <a:t> </a:t>
            </a:r>
            <a:r>
              <a:rPr lang="en-US" sz="4000" b="1" dirty="0" err="1" smtClean="0">
                <a:solidFill>
                  <a:prstClr val="black"/>
                </a:solidFill>
                <a:latin typeface="Calibri" panose="020F0502020204030204" pitchFamily="34" charset="0"/>
                <a:cs typeface="Calibri" panose="020F0502020204030204" pitchFamily="34" charset="0"/>
                <a:sym typeface="Arial"/>
              </a:rPr>
              <a:t>vẽ</a:t>
            </a:r>
            <a:r>
              <a:rPr lang="en-US" sz="4000" b="1" dirty="0" smtClean="0">
                <a:solidFill>
                  <a:prstClr val="black"/>
                </a:solidFill>
                <a:latin typeface="Calibri" panose="020F0502020204030204" pitchFamily="34" charset="0"/>
                <a:cs typeface="Calibri" panose="020F0502020204030204" pitchFamily="34" charset="0"/>
                <a:sym typeface="Arial"/>
              </a:rPr>
              <a:t> </a:t>
            </a:r>
            <a:r>
              <a:rPr lang="en-US" sz="4000" b="1" dirty="0" err="1" smtClean="0">
                <a:solidFill>
                  <a:prstClr val="black"/>
                </a:solidFill>
                <a:latin typeface="Calibri" panose="020F0502020204030204" pitchFamily="34" charset="0"/>
                <a:cs typeface="Calibri" panose="020F0502020204030204" pitchFamily="34" charset="0"/>
                <a:sym typeface="Arial"/>
              </a:rPr>
              <a:t>cảnh</a:t>
            </a:r>
            <a:r>
              <a:rPr lang="en-US" sz="4000" b="1" dirty="0" smtClean="0">
                <a:solidFill>
                  <a:prstClr val="black"/>
                </a:solidFill>
                <a:latin typeface="Calibri" panose="020F0502020204030204" pitchFamily="34" charset="0"/>
                <a:cs typeface="Calibri" panose="020F0502020204030204" pitchFamily="34" charset="0"/>
                <a:sym typeface="Arial"/>
              </a:rPr>
              <a:t> </a:t>
            </a:r>
            <a:r>
              <a:rPr lang="en-US" sz="4000" b="1" dirty="0" err="1" smtClean="0">
                <a:solidFill>
                  <a:prstClr val="black"/>
                </a:solidFill>
                <a:latin typeface="Calibri" panose="020F0502020204030204" pitchFamily="34" charset="0"/>
                <a:cs typeface="Calibri" panose="020F0502020204030204" pitchFamily="34" charset="0"/>
                <a:sym typeface="Arial"/>
              </a:rPr>
              <a:t>gì</a:t>
            </a:r>
            <a:r>
              <a:rPr lang="en-US" sz="4000" b="1" dirty="0" smtClean="0">
                <a:solidFill>
                  <a:prstClr val="black"/>
                </a:solidFill>
                <a:latin typeface="Calibri" panose="020F0502020204030204" pitchFamily="34" charset="0"/>
                <a:cs typeface="Calibri" panose="020F0502020204030204" pitchFamily="34" charset="0"/>
                <a:sym typeface="Arial"/>
              </a:rPr>
              <a:t>?</a:t>
            </a:r>
            <a:endParaRPr lang="en-US" sz="4000" b="1" dirty="0">
              <a:solidFill>
                <a:prstClr val="black"/>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63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sp>
        <p:nvSpPr>
          <p:cNvPr id="6" name="TextBox 12">
            <a:extLst>
              <a:ext uri="{FF2B5EF4-FFF2-40B4-BE49-F238E27FC236}">
                <a16:creationId xmlns:a16="http://schemas.microsoft.com/office/drawing/2014/main" id="{2D01DF96-53A8-0AD4-FA9A-BEFB8752FE6E}"/>
              </a:ext>
            </a:extLst>
          </p:cNvPr>
          <p:cNvSpPr txBox="1"/>
          <p:nvPr/>
        </p:nvSpPr>
        <p:spPr>
          <a:xfrm>
            <a:off x="1982142" y="902868"/>
            <a:ext cx="8056184"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smtClean="0">
                <a:solidFill>
                  <a:schemeClr val="accent6"/>
                </a:solidFill>
                <a:sym typeface="Arial"/>
              </a:rPr>
              <a:t>Thứ</a:t>
            </a:r>
            <a:r>
              <a:rPr lang="en-US" sz="3200" b="1" dirty="0">
                <a:solidFill>
                  <a:schemeClr val="accent6"/>
                </a:solidFill>
                <a:sym typeface="Arial"/>
              </a:rPr>
              <a:t> </a:t>
            </a:r>
            <a:r>
              <a:rPr lang="en-US" sz="3200" b="1" dirty="0" err="1" smtClean="0">
                <a:solidFill>
                  <a:schemeClr val="accent6"/>
                </a:solidFill>
                <a:sym typeface="Arial"/>
              </a:rPr>
              <a:t>Sáu</a:t>
            </a:r>
            <a:r>
              <a:rPr lang="en-US" sz="3200" b="1" dirty="0" smtClean="0">
                <a:solidFill>
                  <a:schemeClr val="accent6"/>
                </a:solidFill>
                <a:sym typeface="Arial"/>
              </a:rPr>
              <a:t>, </a:t>
            </a:r>
            <a:r>
              <a:rPr lang="en-US" sz="3200" b="1" dirty="0" err="1" smtClean="0">
                <a:solidFill>
                  <a:schemeClr val="accent6"/>
                </a:solidFill>
                <a:sym typeface="Arial"/>
              </a:rPr>
              <a:t>ngày</a:t>
            </a:r>
            <a:r>
              <a:rPr lang="en-US" sz="3200" b="1" dirty="0">
                <a:solidFill>
                  <a:schemeClr val="accent6"/>
                </a:solidFill>
                <a:sym typeface="Arial"/>
              </a:rPr>
              <a:t> </a:t>
            </a:r>
            <a:r>
              <a:rPr lang="en-US" sz="3200" b="1" dirty="0" smtClean="0">
                <a:solidFill>
                  <a:schemeClr val="accent6"/>
                </a:solidFill>
                <a:sym typeface="Arial"/>
              </a:rPr>
              <a:t>25 </a:t>
            </a:r>
            <a:r>
              <a:rPr lang="en-US" sz="3200" b="1" dirty="0" err="1" smtClean="0">
                <a:solidFill>
                  <a:schemeClr val="accent6"/>
                </a:solidFill>
                <a:sym typeface="Arial"/>
              </a:rPr>
              <a:t>tháng</a:t>
            </a:r>
            <a:r>
              <a:rPr lang="en-US" sz="3200" b="1" dirty="0" smtClean="0">
                <a:solidFill>
                  <a:schemeClr val="accent6"/>
                </a:solidFill>
                <a:sym typeface="Arial"/>
              </a:rPr>
              <a:t> 10 </a:t>
            </a:r>
            <a:r>
              <a:rPr lang="en-US" sz="3200" b="1" dirty="0" err="1" smtClean="0">
                <a:solidFill>
                  <a:schemeClr val="accent6"/>
                </a:solidFill>
                <a:sym typeface="Arial"/>
              </a:rPr>
              <a:t>năm</a:t>
            </a:r>
            <a:r>
              <a:rPr lang="en-US" sz="3200" b="1" dirty="0">
                <a:solidFill>
                  <a:schemeClr val="accent6"/>
                </a:solidFill>
                <a:sym typeface="Arial"/>
              </a:rPr>
              <a:t> </a:t>
            </a:r>
            <a:r>
              <a:rPr lang="en-US" sz="3200" b="1" dirty="0" smtClean="0">
                <a:solidFill>
                  <a:schemeClr val="accent6"/>
                </a:solidFill>
                <a:sym typeface="Arial"/>
              </a:rPr>
              <a:t>2024. </a:t>
            </a:r>
            <a:endParaRPr lang="en-US" sz="3200" b="1" dirty="0">
              <a:solidFill>
                <a:schemeClr val="accent6"/>
              </a:solidFill>
              <a:sym typeface="Arial"/>
            </a:endParaRPr>
          </a:p>
        </p:txBody>
      </p:sp>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4"/>
          <a:stretch>
            <a:fillRect/>
          </a:stretch>
        </p:blipFill>
        <p:spPr>
          <a:xfrm>
            <a:off x="1650122" y="2935112"/>
            <a:ext cx="8600302"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5"/>
          <a:stretch>
            <a:fillRect/>
          </a:stretch>
        </p:blipFill>
        <p:spPr>
          <a:xfrm>
            <a:off x="1093000" y="2432650"/>
            <a:ext cx="2066723" cy="829128"/>
          </a:xfrm>
          <a:prstGeom prst="rect">
            <a:avLst/>
          </a:prstGeom>
        </p:spPr>
      </p:pic>
      <p:sp>
        <p:nvSpPr>
          <p:cNvPr id="11" name="TextBox 12">
            <a:extLst>
              <a:ext uri="{FF2B5EF4-FFF2-40B4-BE49-F238E27FC236}">
                <a16:creationId xmlns:a16="http://schemas.microsoft.com/office/drawing/2014/main" id="{2D01DF96-53A8-0AD4-FA9A-BEFB8752FE6E}"/>
              </a:ext>
            </a:extLst>
          </p:cNvPr>
          <p:cNvSpPr txBox="1"/>
          <p:nvPr/>
        </p:nvSpPr>
        <p:spPr>
          <a:xfrm>
            <a:off x="2027862" y="1369212"/>
            <a:ext cx="8056184"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u="sng" dirty="0" err="1" smtClean="0">
                <a:solidFill>
                  <a:srgbClr val="0070C0"/>
                </a:solidFill>
                <a:sym typeface="Arial"/>
              </a:rPr>
              <a:t>Môn</a:t>
            </a:r>
            <a:r>
              <a:rPr lang="en-US" sz="3200" b="1" dirty="0" smtClean="0">
                <a:solidFill>
                  <a:srgbClr val="0070C0"/>
                </a:solidFill>
                <a:sym typeface="Arial"/>
              </a:rPr>
              <a:t>: </a:t>
            </a:r>
            <a:r>
              <a:rPr lang="en-US" sz="3200" b="1" dirty="0" err="1" smtClean="0">
                <a:solidFill>
                  <a:srgbClr val="0070C0"/>
                </a:solidFill>
                <a:sym typeface="Arial"/>
              </a:rPr>
              <a:t>Tiếng</a:t>
            </a:r>
            <a:r>
              <a:rPr lang="en-US" sz="3200" b="1" dirty="0" smtClean="0">
                <a:solidFill>
                  <a:srgbClr val="0070C0"/>
                </a:solidFill>
                <a:sym typeface="Arial"/>
              </a:rPr>
              <a:t> </a:t>
            </a:r>
            <a:r>
              <a:rPr lang="en-US" sz="3200" b="1" dirty="0" err="1" smtClean="0">
                <a:solidFill>
                  <a:srgbClr val="0070C0"/>
                </a:solidFill>
                <a:sym typeface="Arial"/>
              </a:rPr>
              <a:t>Việt</a:t>
            </a:r>
            <a:r>
              <a:rPr lang="en-US" sz="3200" b="1" dirty="0" smtClean="0">
                <a:solidFill>
                  <a:srgbClr val="0070C0"/>
                </a:solidFill>
                <a:sym typeface="Arial"/>
              </a:rPr>
              <a:t>			</a:t>
            </a:r>
            <a:r>
              <a:rPr lang="en-US" sz="3200" b="1" u="sng" dirty="0" err="1" smtClean="0">
                <a:solidFill>
                  <a:srgbClr val="0070C0"/>
                </a:solidFill>
                <a:sym typeface="Arial"/>
              </a:rPr>
              <a:t>Tiết</a:t>
            </a:r>
            <a:r>
              <a:rPr lang="en-US" sz="3200" b="1" dirty="0" smtClean="0">
                <a:solidFill>
                  <a:srgbClr val="0070C0"/>
                </a:solidFill>
                <a:sym typeface="Arial"/>
              </a:rPr>
              <a:t>: 64</a:t>
            </a:r>
            <a:endParaRPr lang="en-US" sz="3200" b="1" dirty="0">
              <a:solidFill>
                <a:srgbClr val="0070C0"/>
              </a:solidFill>
              <a:sym typeface="Arial"/>
            </a:endParaRPr>
          </a:p>
        </p:txBody>
      </p:sp>
      <p:sp>
        <p:nvSpPr>
          <p:cNvPr id="12" name="TextBox 12">
            <a:extLst>
              <a:ext uri="{FF2B5EF4-FFF2-40B4-BE49-F238E27FC236}">
                <a16:creationId xmlns:a16="http://schemas.microsoft.com/office/drawing/2014/main" id="{2D01DF96-53A8-0AD4-FA9A-BEFB8752FE6E}"/>
              </a:ext>
            </a:extLst>
          </p:cNvPr>
          <p:cNvSpPr txBox="1"/>
          <p:nvPr/>
        </p:nvSpPr>
        <p:spPr>
          <a:xfrm>
            <a:off x="1991286" y="1917852"/>
            <a:ext cx="8056184"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u="sng" dirty="0" err="1" smtClean="0">
                <a:solidFill>
                  <a:srgbClr val="FF0000"/>
                </a:solidFill>
                <a:sym typeface="Arial"/>
              </a:rPr>
              <a:t>Bài</a:t>
            </a:r>
            <a:r>
              <a:rPr lang="en-US" sz="3200" b="1" u="sng" dirty="0">
                <a:solidFill>
                  <a:srgbClr val="FF0000"/>
                </a:solidFill>
                <a:sym typeface="Arial"/>
              </a:rPr>
              <a:t> </a:t>
            </a:r>
            <a:r>
              <a:rPr lang="en-US" sz="3200" b="1" u="sng" dirty="0" smtClean="0">
                <a:solidFill>
                  <a:srgbClr val="FF0000"/>
                </a:solidFill>
                <a:sym typeface="Arial"/>
              </a:rPr>
              <a:t>14</a:t>
            </a:r>
            <a:r>
              <a:rPr lang="en-US" sz="3200" b="1" dirty="0" smtClean="0">
                <a:solidFill>
                  <a:srgbClr val="FF0000"/>
                </a:solidFill>
                <a:sym typeface="Arial"/>
              </a:rPr>
              <a:t>. CHÂN TRỜI CUỐI PHỐ (</a:t>
            </a:r>
            <a:r>
              <a:rPr lang="en-US" sz="3200" b="1" dirty="0" err="1" smtClean="0">
                <a:solidFill>
                  <a:srgbClr val="FF0000"/>
                </a:solidFill>
                <a:sym typeface="Arial"/>
              </a:rPr>
              <a:t>Tiết</a:t>
            </a:r>
            <a:r>
              <a:rPr lang="en-US" sz="3200" b="1" dirty="0" smtClean="0">
                <a:solidFill>
                  <a:srgbClr val="FF0000"/>
                </a:solidFill>
                <a:sym typeface="Arial"/>
              </a:rPr>
              <a:t> 1)</a:t>
            </a:r>
            <a:endParaRPr lang="en-US" sz="3200" b="1" dirty="0">
              <a:solidFill>
                <a:srgbClr val="FF0000"/>
              </a:solidFill>
              <a:sym typeface="Arial"/>
            </a:endParaRPr>
          </a:p>
        </p:txBody>
      </p:sp>
    </p:spTree>
    <p:extLst>
      <p:ext uri="{BB962C8B-B14F-4D97-AF65-F5344CB8AC3E}">
        <p14:creationId xmlns:p14="http://schemas.microsoft.com/office/powerpoint/2010/main" val="2828790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726497" y="1622184"/>
            <a:ext cx="11189278"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219576" y="323190"/>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a:t>
            </a:r>
            <a:r>
              <a:rPr lang="en-US" altLang="zh-CN" sz="5400" b="1" dirty="0" err="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1244601"/>
            <a:ext cx="10934781" cy="5402306"/>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a:t>
            </a:r>
            <a:r>
              <a:rPr lang="en-US" sz="3600" dirty="0" smtClean="0">
                <a:solidFill>
                  <a:prstClr val="black"/>
                </a:solidFill>
              </a:rPr>
              <a:t>	</a:t>
            </a:r>
            <a:r>
              <a:rPr lang="vi-VN" sz="4000" dirty="0" smtClean="0">
                <a:solidFill>
                  <a:prstClr val="black"/>
                </a:solidFill>
                <a:latin typeface="Times New Roman" panose="02020603050405020304" pitchFamily="18" charset="0"/>
                <a:cs typeface="Times New Roman" panose="02020603050405020304" pitchFamily="18" charset="0"/>
              </a:rPr>
              <a:t>Có </a:t>
            </a:r>
            <a:r>
              <a:rPr lang="vi-VN" sz="4000" dirty="0">
                <a:solidFill>
                  <a:prstClr val="black"/>
                </a:solidFill>
                <a:latin typeface="Times New Roman" panose="02020603050405020304" pitchFamily="18" charset="0"/>
                <a:cs typeface="Times New Roman" panose="02020603050405020304" pitchFamily="18" charset="0"/>
              </a:rPr>
              <a:t>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863706" y="343901"/>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sp>
        <p:nvSpPr>
          <p:cNvPr id="2" name="Rectangle 1"/>
          <p:cNvSpPr/>
          <p:nvPr/>
        </p:nvSpPr>
        <p:spPr>
          <a:xfrm>
            <a:off x="6264593" y="0"/>
            <a:ext cx="5183087" cy="923330"/>
          </a:xfrm>
          <a:prstGeom prst="rect">
            <a:avLst/>
          </a:prstGeom>
          <a:noFill/>
        </p:spPr>
        <p:txBody>
          <a:bodyPr wrap="none" lIns="91440" tIns="45720" rIns="91440" bIns="45720">
            <a:spAutoFit/>
          </a:bodyPr>
          <a:lstStyle/>
          <a:p>
            <a:pPr algn="ct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Luyện</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đọc</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từ</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khó</a:t>
            </a:r>
            <a:endParaRPr lang="en-US" sz="5400" b="1" dirty="0">
              <a:ln w="12700">
                <a:solidFill>
                  <a:schemeClr val="accent1"/>
                </a:solidFill>
                <a:prstDash val="solid"/>
              </a:ln>
              <a:solidFill>
                <a:srgbClr val="0070C0"/>
              </a:solidFill>
              <a:effectLst>
                <a:outerShdw dist="38100" dir="2640000" algn="bl" rotWithShape="0">
                  <a:schemeClr val="accent1"/>
                </a:outerShdw>
              </a:effectLst>
            </a:endParaRPr>
          </a:p>
        </p:txBody>
      </p:sp>
    </p:spTree>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1168400"/>
            <a:ext cx="11634951" cy="5478507"/>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a:t>
            </a:r>
            <a:r>
              <a:rPr lang="en-US" sz="2800" dirty="0" smtClean="0">
                <a:solidFill>
                  <a:prstClr val="black"/>
                </a:solidFill>
              </a:rPr>
              <a:t>	</a:t>
            </a:r>
            <a:r>
              <a:rPr lang="vi-VN" sz="3200" dirty="0" smtClean="0">
                <a:solidFill>
                  <a:prstClr val="black"/>
                </a:solidFill>
                <a:latin typeface="Times New Roman" panose="02020603050405020304" pitchFamily="18" charset="0"/>
                <a:cs typeface="Times New Roman" panose="02020603050405020304" pitchFamily="18" charset="0"/>
              </a:rPr>
              <a:t>Nằm </a:t>
            </a:r>
            <a:r>
              <a:rPr lang="vi-VN" sz="3200" dirty="0">
                <a:solidFill>
                  <a:prstClr val="black"/>
                </a:solidFill>
                <a:latin typeface="Times New Roman" panose="02020603050405020304" pitchFamily="18" charset="0"/>
                <a:cs typeface="Times New Roman" panose="02020603050405020304" pitchFamily="18" charset="0"/>
              </a:rPr>
              <a:t>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3200" dirty="0">
                <a:solidFill>
                  <a:prstClr val="black"/>
                </a:solidFill>
                <a:latin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Ắng! Ắng!...</a:t>
            </a:r>
          </a:p>
          <a:p>
            <a:pPr lvl="0" algn="just" defTabSz="914377"/>
            <a:r>
              <a:rPr lang="vi-VN" sz="3200" dirty="0">
                <a:solidFill>
                  <a:prstClr val="black"/>
                </a:solidFill>
                <a:latin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Người </a:t>
            </a:r>
            <a:r>
              <a:rPr lang="vi-VN" sz="3200" dirty="0">
                <a:solidFill>
                  <a:prstClr val="black"/>
                </a:solidFill>
                <a:latin typeface="Times New Roman" panose="02020603050405020304" pitchFamily="18" charset="0"/>
                <a:cs typeface="Times New Roman" panose="02020603050405020304" pitchFamily="18" charset="0"/>
              </a:rPr>
              <a:t>lớn tưởng có khách, nhìn ra sân. Sân vắng hoe. Chỉ có chiếc lá mít vừa rụng, quay quay trước mũi cún.</a:t>
            </a:r>
            <a:endParaRPr lang="en-US" sz="3200" dirty="0">
              <a:solidFill>
                <a:prstClr val="black"/>
              </a:solidFill>
              <a:latin typeface="Times New Roman" panose="02020603050405020304" pitchFamily="18" charset="0"/>
              <a:cs typeface="Times New Roman" panose="02020603050405020304" pitchFamily="18" charset="0"/>
            </a:endParaRPr>
          </a:p>
          <a:p>
            <a:pPr lvl="0" algn="just"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Một </a:t>
            </a:r>
            <a:r>
              <a:rPr lang="vi-VN" sz="3200" dirty="0">
                <a:solidFill>
                  <a:prstClr val="black"/>
                </a:solidFill>
                <a:latin typeface="Times New Roman" panose="02020603050405020304" pitchFamily="18" charset="0"/>
                <a:cs typeface="Times New Roman" panose="02020603050405020304" pitchFamily="18" charset="0"/>
              </a:rPr>
              <a:t>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327387" y="211937"/>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sp>
        <p:nvSpPr>
          <p:cNvPr id="5" name="Rectangle 4"/>
          <p:cNvSpPr/>
          <p:nvPr/>
        </p:nvSpPr>
        <p:spPr>
          <a:xfrm>
            <a:off x="6264593" y="0"/>
            <a:ext cx="5183087" cy="923330"/>
          </a:xfrm>
          <a:prstGeom prst="rect">
            <a:avLst/>
          </a:prstGeom>
          <a:noFill/>
        </p:spPr>
        <p:txBody>
          <a:bodyPr wrap="none" lIns="91440" tIns="45720" rIns="91440" bIns="45720">
            <a:spAutoFit/>
          </a:bodyPr>
          <a:lstStyle/>
          <a:p>
            <a:pPr algn="ct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Luyện</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đọc</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từ</a:t>
            </a:r>
            <a:r>
              <a:rPr lang="en-US" sz="5400" b="1" dirty="0" smtClean="0">
                <a:ln w="12700">
                  <a:solidFill>
                    <a:schemeClr val="accent1"/>
                  </a:solidFill>
                  <a:prstDash val="solid"/>
                </a:ln>
                <a:solidFill>
                  <a:srgbClr val="0070C0"/>
                </a:solidFill>
                <a:effectLst>
                  <a:outerShdw dist="38100" dir="2640000" algn="bl" rotWithShape="0">
                    <a:schemeClr val="accent1"/>
                  </a:outerShdw>
                </a:effectLst>
              </a:rPr>
              <a:t> </a:t>
            </a:r>
            <a:r>
              <a:rPr lang="en-US" sz="5400" b="1" dirty="0" err="1" smtClean="0">
                <a:ln w="12700">
                  <a:solidFill>
                    <a:schemeClr val="accent1"/>
                  </a:solidFill>
                  <a:prstDash val="solid"/>
                </a:ln>
                <a:solidFill>
                  <a:srgbClr val="0070C0"/>
                </a:solidFill>
                <a:effectLst>
                  <a:outerShdw dist="38100" dir="2640000" algn="bl" rotWithShape="0">
                    <a:schemeClr val="accent1"/>
                  </a:outerShdw>
                </a:effectLst>
              </a:rPr>
              <a:t>khó</a:t>
            </a:r>
            <a:endParaRPr lang="en-US" sz="5400" b="1" dirty="0">
              <a:ln w="12700">
                <a:solidFill>
                  <a:schemeClr val="accent1"/>
                </a:solidFill>
                <a:prstDash val="solid"/>
              </a:ln>
              <a:solidFill>
                <a:srgbClr val="0070C0"/>
              </a:solidFill>
              <a:effectLst>
                <a:outerShdw dist="38100" dir="2640000" algn="bl" rotWithShape="0">
                  <a:schemeClr val="accent1"/>
                </a:outerShdw>
              </a:effectLst>
            </a:endParaRPr>
          </a:p>
        </p:txBody>
      </p:sp>
    </p:spTree>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577</TotalTime>
  <Words>748</Words>
  <Application>Microsoft Office PowerPoint</Application>
  <PresentationFormat>Widescreen</PresentationFormat>
  <Paragraphs>72</Paragraphs>
  <Slides>23</Slides>
  <Notes>15</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#9Slide02 Noi dung dai</vt:lpstr>
      <vt:lpstr>Arial</vt:lpstr>
      <vt:lpstr>Calibri</vt:lpstr>
      <vt:lpstr>Cambay</vt:lpstr>
      <vt:lpstr>Chango</vt:lpstr>
      <vt:lpstr>等线</vt:lpstr>
      <vt:lpstr>Montserrat</vt:lpstr>
      <vt:lpstr>Paprika</vt:lpstr>
      <vt:lpstr>Segoe UI Historic</vt:lpstr>
      <vt:lpstr>Times New Roman</vt:lpstr>
      <vt:lpstr>UVN Bach Dang Nang</vt:lpstr>
      <vt:lpstr>Wingdings</vt:lpstr>
      <vt:lpstr>字魂27号-布丁体</vt: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User</cp:lastModifiedBy>
  <cp:revision>79</cp:revision>
  <dcterms:created xsi:type="dcterms:W3CDTF">2023-08-06T03:04:44Z</dcterms:created>
  <dcterms:modified xsi:type="dcterms:W3CDTF">2024-10-23T09:02:50Z</dcterms:modified>
  <cp:category>9Slide.vn</cp:category>
</cp:coreProperties>
</file>