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24"/>
  </p:notesMasterIdLst>
  <p:sldIdLst>
    <p:sldId id="524" r:id="rId3"/>
    <p:sldId id="268" r:id="rId4"/>
    <p:sldId id="261" r:id="rId5"/>
    <p:sldId id="516" r:id="rId6"/>
    <p:sldId id="517" r:id="rId7"/>
    <p:sldId id="257" r:id="rId8"/>
    <p:sldId id="266" r:id="rId9"/>
    <p:sldId id="267" r:id="rId10"/>
    <p:sldId id="274" r:id="rId11"/>
    <p:sldId id="270" r:id="rId12"/>
    <p:sldId id="271" r:id="rId13"/>
    <p:sldId id="525" r:id="rId14"/>
    <p:sldId id="526" r:id="rId15"/>
    <p:sldId id="278" r:id="rId16"/>
    <p:sldId id="528" r:id="rId17"/>
    <p:sldId id="520" r:id="rId18"/>
    <p:sldId id="280" r:id="rId19"/>
    <p:sldId id="521" r:id="rId20"/>
    <p:sldId id="277" r:id="rId21"/>
    <p:sldId id="486" r:id="rId22"/>
    <p:sldId id="283"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81" d="100"/>
          <a:sy n="81" d="100"/>
        </p:scale>
        <p:origin x="13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F7B791-E146-4FCA-9504-21BBE96967B0}" type="datetimeFigureOut">
              <a:rPr lang="en-US" smtClean="0"/>
              <a:t>11/11/2024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12</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15</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28385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19</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BF36B46-36BC-4478-B36A-082DA069441B}"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80445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21</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2909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87646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defTabSz="931774">
              <a:defRPr/>
            </a:pPr>
            <a:endParaRPr lang="en-US" dirty="0"/>
          </a:p>
        </p:txBody>
      </p:sp>
      <p:sp>
        <p:nvSpPr>
          <p:cNvPr id="4" name="Chỗ dành sẵn cho Số hiệu Bản chiếu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7053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7</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8</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7BBC56E-7509-4BD1-AAE1-7BFB5A0931EB}"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2158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10</a:t>
            </a:fld>
            <a:endParaRPr lang="en-US"/>
          </a:p>
        </p:txBody>
      </p:sp>
    </p:spTree>
    <p:extLst>
      <p:ext uri="{BB962C8B-B14F-4D97-AF65-F5344CB8AC3E}">
        <p14:creationId xmlns:p14="http://schemas.microsoft.com/office/powerpoint/2010/main" val="243515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70C8-2BBF-4323-B560-2502ACF2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44832-9CD9-45D0-892A-842AFFB7A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2937F-6B45-4337-A455-AA31E1495063}"/>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5" name="Footer Placeholder 4">
            <a:extLst>
              <a:ext uri="{FF2B5EF4-FFF2-40B4-BE49-F238E27FC236}">
                <a16:creationId xmlns:a16="http://schemas.microsoft.com/office/drawing/2014/main" id="{089A9ED2-A77E-47F2-BFAF-316C6A032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1585-0F9E-4A58-91D8-5CC9054919F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24154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D266-B15C-42CE-B87E-C187FE031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4E5D7-0353-43F6-8BE6-AFB090FF8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B1017-84B0-4C70-AE2B-CAEBBCDB2DC7}"/>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5" name="Footer Placeholder 4">
            <a:extLst>
              <a:ext uri="{FF2B5EF4-FFF2-40B4-BE49-F238E27FC236}">
                <a16:creationId xmlns:a16="http://schemas.microsoft.com/office/drawing/2014/main" id="{E7A80647-8F7A-457A-B366-C250AFDAE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DA37-8953-4686-91D2-CBFC65D80AE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96109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5AFF2-9109-4837-B92E-EEC1CD1AF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4974A-9764-4DE7-AAC9-B1F55B36D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C1C31-AF45-4F14-AAFD-6122189B54F4}"/>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5" name="Footer Placeholder 4">
            <a:extLst>
              <a:ext uri="{FF2B5EF4-FFF2-40B4-BE49-F238E27FC236}">
                <a16:creationId xmlns:a16="http://schemas.microsoft.com/office/drawing/2014/main" id="{4FBF1ABC-5833-421D-B672-3AF99F3E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6A352-BF4C-4C33-8CF3-5616D80E88C2}"/>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18276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0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9063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19411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8583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480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336222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564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831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164F-E356-4436-B863-A5734D4EA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F8F2-330C-46C2-90FD-2DF9836CD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1AFF3-D817-40A7-9E07-53700E403BC6}"/>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5" name="Footer Placeholder 4">
            <a:extLst>
              <a:ext uri="{FF2B5EF4-FFF2-40B4-BE49-F238E27FC236}">
                <a16:creationId xmlns:a16="http://schemas.microsoft.com/office/drawing/2014/main" id="{5C31DA3C-4D30-44A0-BF22-583F82F75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F330-9D7F-4DC3-9B91-45DE0FE3125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282506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reserve="1">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118458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07609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32445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04DF-BE53-8D74-C635-6C8CE7A166E7}"/>
              </a:ext>
            </a:extLst>
          </p:cNvPr>
          <p:cNvSpPr>
            <a:spLocks noGrp="1"/>
          </p:cNvSpPr>
          <p:nvPr>
            <p:ph type="dt" sz="half" idx="10"/>
          </p:nvPr>
        </p:nvSpPr>
        <p:spPr/>
        <p:txBody>
          <a:bodyPr/>
          <a:lstStyle/>
          <a:p>
            <a:fld id="{1829DAE4-B29A-4090-9E27-4F68CB893466}" type="datetimeFigureOut">
              <a:rPr lang="en-US" smtClean="0"/>
              <a:t>11/11/2024</a:t>
            </a:fld>
            <a:endParaRPr lang="en-US"/>
          </a:p>
        </p:txBody>
      </p:sp>
      <p:sp>
        <p:nvSpPr>
          <p:cNvPr id="5" name="Footer Placeholder 4">
            <a:extLst>
              <a:ext uri="{FF2B5EF4-FFF2-40B4-BE49-F238E27FC236}">
                <a16:creationId xmlns:a16="http://schemas.microsoft.com/office/drawing/2014/main"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305931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0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250B-B029-406B-9C4E-2A1B0FFF4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39472-62B6-42DF-9BBF-3D842BF58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F7131-9515-4E03-B688-F2867DAF3E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70CE4-A8C9-4BD2-86FD-15C28DF007D3}"/>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6" name="Footer Placeholder 5">
            <a:extLst>
              <a:ext uri="{FF2B5EF4-FFF2-40B4-BE49-F238E27FC236}">
                <a16:creationId xmlns:a16="http://schemas.microsoft.com/office/drawing/2014/main" id="{FD85E6C6-B9D1-4804-ABBA-19DBDAC2A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AD386-57FD-461B-BAD7-2466276E800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09507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B51A-34EA-4CF9-9E2E-4BBFCF0FB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82EFB-B17F-4066-A28D-1ACB239B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26249-6961-4C59-A172-E650358FB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84377-0EEB-45DF-9032-9C06AF3D2A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7753C-541E-4DFB-80C8-C10F84A0D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AC6DC-7AC5-46CE-B19A-A2582D7871B1}"/>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8" name="Footer Placeholder 7">
            <a:extLst>
              <a:ext uri="{FF2B5EF4-FFF2-40B4-BE49-F238E27FC236}">
                <a16:creationId xmlns:a16="http://schemas.microsoft.com/office/drawing/2014/main" id="{F4A907C5-2D57-4CFD-87F1-56222063C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80B62-0229-4E9A-9986-76AE259473A1}"/>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6963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C0A0-9B4D-4AE8-94F1-82B9C95ED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86824-B480-4497-A4FB-596A3882CCF0}"/>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4" name="Footer Placeholder 3">
            <a:extLst>
              <a:ext uri="{FF2B5EF4-FFF2-40B4-BE49-F238E27FC236}">
                <a16:creationId xmlns:a16="http://schemas.microsoft.com/office/drawing/2014/main" id="{5DC42ED0-C2B0-472C-B028-C7C907CE8A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062D8-78A1-4077-830B-B558295BDFF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0814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9278AC-AB05-436C-91F0-E509D435692C}"/>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3" name="Footer Placeholder 2">
            <a:extLst>
              <a:ext uri="{FF2B5EF4-FFF2-40B4-BE49-F238E27FC236}">
                <a16:creationId xmlns:a16="http://schemas.microsoft.com/office/drawing/2014/main" id="{2A779388-B8BF-4E2B-969B-67892F451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50CC1-E7F1-4E72-9D7D-4CBA1E83F0E9}"/>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211863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D45B-EEE5-4C9E-A921-F79897B44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F8DC1-89DD-4923-B228-56B18E03F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EC23B2-5E60-48D3-8A7B-6238C00D5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69517-D72C-466B-B53C-A048C73DA8C7}"/>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6" name="Footer Placeholder 5">
            <a:extLst>
              <a:ext uri="{FF2B5EF4-FFF2-40B4-BE49-F238E27FC236}">
                <a16:creationId xmlns:a16="http://schemas.microsoft.com/office/drawing/2014/main" id="{C4A79DE1-D2F0-47C6-8BA1-83ABEEC9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D012A-B252-4341-AB45-678D2FD6078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5636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4D85-3A4E-4E45-97A8-BFEFF005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508B9-3691-4802-BA41-BEC9301E1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B5588-0E86-4C4A-91DB-DD879385E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4093-124A-45BC-91C3-06255879D509}"/>
              </a:ext>
            </a:extLst>
          </p:cNvPr>
          <p:cNvSpPr>
            <a:spLocks noGrp="1"/>
          </p:cNvSpPr>
          <p:nvPr>
            <p:ph type="dt" sz="half" idx="10"/>
          </p:nvPr>
        </p:nvSpPr>
        <p:spPr/>
        <p:txBody>
          <a:bodyPr/>
          <a:lstStyle/>
          <a:p>
            <a:fld id="{225790C7-3BB1-430A-815D-3A80EC4877DB}" type="datetimeFigureOut">
              <a:rPr lang="en-US" smtClean="0"/>
              <a:t>11/11/2024</a:t>
            </a:fld>
            <a:endParaRPr lang="en-US"/>
          </a:p>
        </p:txBody>
      </p:sp>
      <p:sp>
        <p:nvSpPr>
          <p:cNvPr id="6" name="Footer Placeholder 5">
            <a:extLst>
              <a:ext uri="{FF2B5EF4-FFF2-40B4-BE49-F238E27FC236}">
                <a16:creationId xmlns:a16="http://schemas.microsoft.com/office/drawing/2014/main" id="{A34826FA-7761-47EA-B346-75AC2B1C2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F7F14-7D4B-4ADB-A33B-294C4ED0C643}"/>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42505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B64DF33-5CEE-2222-D020-6FF963E61D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E439D6F-C00A-4890-9E9F-91921015F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F059D-8759-4523-BBC4-1B7FD79CB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62982-9C55-4AD7-B509-F91EF6DCF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790C7-3BB1-430A-815D-3A80EC4877DB}" type="datetimeFigureOut">
              <a:rPr lang="en-US" smtClean="0"/>
              <a:t>11/11/2024</a:t>
            </a:fld>
            <a:endParaRPr lang="en-US"/>
          </a:p>
        </p:txBody>
      </p:sp>
      <p:sp>
        <p:nvSpPr>
          <p:cNvPr id="5" name="Footer Placeholder 4">
            <a:extLst>
              <a:ext uri="{FF2B5EF4-FFF2-40B4-BE49-F238E27FC236}">
                <a16:creationId xmlns:a16="http://schemas.microsoft.com/office/drawing/2014/main" id="{142B6E09-D3CB-4CE1-8C97-5F897B855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AF04B-21D2-4D29-AB28-F19D8243C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6CF5-161C-4C81-AA95-7CE18466F111}" type="slidenum">
              <a:rPr lang="en-US" smtClean="0"/>
              <a:t>‹#›</a:t>
            </a:fld>
            <a:endParaRPr lang="en-US"/>
          </a:p>
        </p:txBody>
      </p:sp>
      <p:pic>
        <p:nvPicPr>
          <p:cNvPr id="12" name="Picture 11" descr="A white circle with leaves and blue text&#10;&#10;Description automatically generated">
            <a:extLst>
              <a:ext uri="{FF2B5EF4-FFF2-40B4-BE49-F238E27FC236}">
                <a16:creationId xmlns:a16="http://schemas.microsoft.com/office/drawing/2014/main" id="{B30E8574-5E36-7C07-581E-88D25D80CC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29136" y="8507329"/>
            <a:ext cx="1306429" cy="1306429"/>
          </a:xfrm>
          <a:prstGeom prst="rect">
            <a:avLst/>
          </a:prstGeom>
        </p:spPr>
      </p:pic>
      <p:grpSp>
        <p:nvGrpSpPr>
          <p:cNvPr id="7" name="Group 6">
            <a:extLst>
              <a:ext uri="{FF2B5EF4-FFF2-40B4-BE49-F238E27FC236}">
                <a16:creationId xmlns:a16="http://schemas.microsoft.com/office/drawing/2014/main" id="{D757A696-E3C6-DF56-9C53-0E99CF764FAF}"/>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id="{15BC82BB-002B-7BA4-F6F4-A5E8097C254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6EBB8624-650F-C9E6-DEE1-C909FF0D55A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3C99E40C-E65A-77C6-9398-47C57C27CF9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3" name="TextBox 12">
              <a:extLst>
                <a:ext uri="{FF2B5EF4-FFF2-40B4-BE49-F238E27FC236}">
                  <a16:creationId xmlns:a16="http://schemas.microsoft.com/office/drawing/2014/main" id="{366956C4-AB8D-DE4B-A1E5-E8FFE90B1EE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85985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05593154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kkk.mp4"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90600" y="968514"/>
            <a:ext cx="10287000" cy="4495800"/>
          </a:xfrm>
          <a:prstGeom prst="rect">
            <a:avLst/>
          </a:prstGeom>
          <a:noFill/>
        </p:spPr>
        <p:txBody>
          <a:bodyPr wrap="none" lIns="91440" tIns="45720" rIns="91440" bIns="45720">
            <a:prstTxWarp prst="textButton">
              <a:avLst>
                <a:gd name="adj" fmla="val 955928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Chào</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mừng</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quý</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thầy</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cô</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1300" b="1" cap="all"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Đến DỰ GIỜ THĂM LỚP 4A  </a:t>
            </a:r>
            <a:endParaRPr lang="en-US" sz="413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5" name="TextBox 4"/>
          <p:cNvSpPr txBox="1"/>
          <p:nvPr/>
        </p:nvSpPr>
        <p:spPr>
          <a:xfrm>
            <a:off x="2317676" y="4258092"/>
            <a:ext cx="7632848" cy="707886"/>
          </a:xfrm>
          <a:prstGeom prst="rect">
            <a:avLst/>
          </a:prstGeom>
          <a:noFill/>
        </p:spPr>
        <p:txBody>
          <a:bodyPr wrap="square" rtlCol="0">
            <a:spAutoFit/>
          </a:bodyPr>
          <a:lstStyle/>
          <a:p>
            <a:pPr algn="ctr"/>
            <a:r>
              <a:rPr lang="en-US" sz="4000" b="1" smtClean="0">
                <a:solidFill>
                  <a:srgbClr val="008000"/>
                </a:solidFill>
                <a:latin typeface="Times New Roman" pitchFamily="18" charset="0"/>
                <a:cs typeface="Times New Roman" pitchFamily="18" charset="0"/>
              </a:rPr>
              <a:t>  </a:t>
            </a:r>
            <a:r>
              <a:rPr lang="en-US" sz="4000" b="1" smtClean="0">
                <a:latin typeface="Times New Roman" pitchFamily="18" charset="0"/>
                <a:cs typeface="Times New Roman" pitchFamily="18" charset="0"/>
              </a:rPr>
              <a:t>MÔN: TIẾNG VIỆT</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66642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52553" y="123314"/>
            <a:ext cx="12065876" cy="188876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smtClean="0">
                <a:ln>
                  <a:noFill/>
                </a:ln>
                <a:solidFill>
                  <a:prstClr val="black"/>
                </a:solidFill>
                <a:effectLst/>
                <a:uLnTx/>
                <a:uFillTx/>
                <a:latin typeface="Times New Roman" pitchFamily="18" charset="0"/>
                <a:cs typeface="Times New Roman" pitchFamily="18" charset="0"/>
              </a:rPr>
              <a:t>Bài 2</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Tìm trong đoạn thơ dưới đây những từ ngữ chỉ hoạt động, đặc điểm của người được dùng để tả các vật hoặc hiện tượng tự nhiên.</a:t>
            </a:r>
            <a:endParaRPr kumimoji="0" lang="en-US" sz="36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693683" y="2169736"/>
            <a:ext cx="11035862" cy="4372954"/>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993116" y="761996"/>
            <a:ext cx="3279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756741" y="1345325"/>
            <a:ext cx="5910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7993116" y="1345325"/>
            <a:ext cx="3436884" cy="262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62DF75-78A0-04C3-0CC3-1759E23C5F8E}"/>
              </a:ext>
            </a:extLst>
          </p:cNvPr>
          <p:cNvCxnSpPr>
            <a:cxnSpLocks/>
          </p:cNvCxnSpPr>
          <p:nvPr/>
        </p:nvCxnSpPr>
        <p:spPr>
          <a:xfrm>
            <a:off x="3883572" y="1949669"/>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5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25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722630972"/>
              </p:ext>
            </p:extLst>
          </p:nvPr>
        </p:nvGraphicFramePr>
        <p:xfrm>
          <a:off x="819807" y="1229704"/>
          <a:ext cx="10736317" cy="5095422"/>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6034114">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err="1">
                          <a:solidFill>
                            <a:srgbClr val="002060"/>
                          </a:solidFill>
                          <a:effectLst/>
                        </a:rPr>
                        <a:t>chỉ</a:t>
                      </a:r>
                      <a:r>
                        <a:rPr lang="en-SG" sz="3200">
                          <a:solidFill>
                            <a:srgbClr val="002060"/>
                          </a:solidFill>
                          <a:effectLst/>
                        </a:rPr>
                        <a:t> </a:t>
                      </a:r>
                      <a:r>
                        <a:rPr lang="en-SG" sz="3200" smtClean="0">
                          <a:solidFill>
                            <a:srgbClr val="002060"/>
                          </a:solidFill>
                          <a:effectLst/>
                        </a:rPr>
                        <a:t>hoạt</a:t>
                      </a:r>
                      <a:r>
                        <a:rPr lang="en-SG" sz="3200" baseline="0" smtClean="0">
                          <a:solidFill>
                            <a:srgbClr val="002060"/>
                          </a:solidFill>
                          <a:effectLst/>
                        </a:rPr>
                        <a:t> động,</a:t>
                      </a:r>
                      <a:r>
                        <a:rPr lang="en-SG" sz="3200" smtClean="0">
                          <a:solidFill>
                            <a:srgbClr val="002060"/>
                          </a:solidFill>
                          <a:effectLst/>
                        </a:rPr>
                        <a:t> </a:t>
                      </a:r>
                      <a:r>
                        <a:rPr lang="en-SG" sz="3200" err="1">
                          <a:solidFill>
                            <a:srgbClr val="002060"/>
                          </a:solidFill>
                          <a:effectLst/>
                        </a:rPr>
                        <a:t>đặc</a:t>
                      </a:r>
                      <a:r>
                        <a:rPr lang="en-SG" sz="3200">
                          <a:solidFill>
                            <a:srgbClr val="002060"/>
                          </a:solidFill>
                          <a:effectLst/>
                        </a:rPr>
                        <a:t> </a:t>
                      </a:r>
                      <a:r>
                        <a:rPr lang="en-SG" sz="3200" smtClean="0">
                          <a:solidFill>
                            <a:srgbClr val="002060"/>
                          </a:solidFill>
                          <a:effectLst/>
                        </a:rPr>
                        <a:t>điểm</a:t>
                      </a:r>
                      <a:r>
                        <a:rPr lang="en-SG" sz="3200" baseline="0" smtClean="0">
                          <a:solidFill>
                            <a:srgbClr val="002060"/>
                          </a:solidFill>
                          <a:effectLst/>
                        </a:rPr>
                        <a:t> </a:t>
                      </a:r>
                      <a:r>
                        <a:rPr lang="en-SG" sz="3200" smtClean="0">
                          <a:solidFill>
                            <a:srgbClr val="002060"/>
                          </a:solidFill>
                          <a:effectLst/>
                        </a:rPr>
                        <a:t>của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824454">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033752" y="2349058"/>
            <a:ext cx="3368565"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375335"/>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52553" y="123314"/>
            <a:ext cx="12065876" cy="188876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smtClean="0">
                <a:ln>
                  <a:noFill/>
                </a:ln>
                <a:solidFill>
                  <a:prstClr val="black"/>
                </a:solidFill>
                <a:effectLst/>
                <a:uLnTx/>
                <a:uFillTx/>
                <a:latin typeface="Times New Roman" pitchFamily="18" charset="0"/>
                <a:cs typeface="Times New Roman" pitchFamily="18" charset="0"/>
              </a:rPr>
              <a:t>Bài 2</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Tìm trong đoạn thơ dưới đây những từ ngữ chỉ hoạt động, đặc điểm của người được dùng để tả các vật hoặc hiện tượng tự nhiên.</a:t>
            </a:r>
            <a:endParaRPr kumimoji="0" lang="en-US" sz="36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693683" y="2169736"/>
            <a:ext cx="11035862" cy="4372954"/>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993116" y="761996"/>
            <a:ext cx="3279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756741" y="1345325"/>
            <a:ext cx="5910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7993116" y="1345325"/>
            <a:ext cx="3436884" cy="262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62DF75-78A0-04C3-0CC3-1759E23C5F8E}"/>
              </a:ext>
            </a:extLst>
          </p:cNvPr>
          <p:cNvCxnSpPr>
            <a:cxnSpLocks/>
          </p:cNvCxnSpPr>
          <p:nvPr/>
        </p:nvCxnSpPr>
        <p:spPr>
          <a:xfrm>
            <a:off x="3883572" y="1949669"/>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62DF75-78A0-04C3-0CC3-1759E23C5F8E}"/>
              </a:ext>
            </a:extLst>
          </p:cNvPr>
          <p:cNvCxnSpPr>
            <a:cxnSpLocks/>
          </p:cNvCxnSpPr>
          <p:nvPr/>
        </p:nvCxnSpPr>
        <p:spPr>
          <a:xfrm>
            <a:off x="925566" y="2724146"/>
            <a:ext cx="103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62DF75-78A0-04C3-0CC3-1759E23C5F8E}"/>
              </a:ext>
            </a:extLst>
          </p:cNvPr>
          <p:cNvCxnSpPr>
            <a:cxnSpLocks/>
          </p:cNvCxnSpPr>
          <p:nvPr/>
        </p:nvCxnSpPr>
        <p:spPr>
          <a:xfrm>
            <a:off x="1001766" y="3257546"/>
            <a:ext cx="1284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62DF75-78A0-04C3-0CC3-1759E23C5F8E}"/>
              </a:ext>
            </a:extLst>
          </p:cNvPr>
          <p:cNvCxnSpPr>
            <a:cxnSpLocks/>
          </p:cNvCxnSpPr>
          <p:nvPr/>
        </p:nvCxnSpPr>
        <p:spPr>
          <a:xfrm>
            <a:off x="925566" y="3771896"/>
            <a:ext cx="103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62DF75-78A0-04C3-0CC3-1759E23C5F8E}"/>
              </a:ext>
            </a:extLst>
          </p:cNvPr>
          <p:cNvCxnSpPr>
            <a:cxnSpLocks/>
          </p:cNvCxnSpPr>
          <p:nvPr/>
        </p:nvCxnSpPr>
        <p:spPr>
          <a:xfrm>
            <a:off x="1001766" y="4337163"/>
            <a:ext cx="149378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62DF75-78A0-04C3-0CC3-1759E23C5F8E}"/>
              </a:ext>
            </a:extLst>
          </p:cNvPr>
          <p:cNvCxnSpPr>
            <a:cxnSpLocks/>
          </p:cNvCxnSpPr>
          <p:nvPr/>
        </p:nvCxnSpPr>
        <p:spPr>
          <a:xfrm>
            <a:off x="896991" y="5403963"/>
            <a:ext cx="149378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62DF75-78A0-04C3-0CC3-1759E23C5F8E}"/>
              </a:ext>
            </a:extLst>
          </p:cNvPr>
          <p:cNvCxnSpPr>
            <a:cxnSpLocks/>
          </p:cNvCxnSpPr>
          <p:nvPr/>
        </p:nvCxnSpPr>
        <p:spPr>
          <a:xfrm>
            <a:off x="3883572" y="2724146"/>
            <a:ext cx="103658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62DF75-78A0-04C3-0CC3-1759E23C5F8E}"/>
              </a:ext>
            </a:extLst>
          </p:cNvPr>
          <p:cNvCxnSpPr>
            <a:cxnSpLocks/>
          </p:cNvCxnSpPr>
          <p:nvPr/>
        </p:nvCxnSpPr>
        <p:spPr>
          <a:xfrm>
            <a:off x="3883572" y="3276592"/>
            <a:ext cx="25172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62DF75-78A0-04C3-0CC3-1759E23C5F8E}"/>
              </a:ext>
            </a:extLst>
          </p:cNvPr>
          <p:cNvCxnSpPr>
            <a:cxnSpLocks/>
          </p:cNvCxnSpPr>
          <p:nvPr/>
        </p:nvCxnSpPr>
        <p:spPr>
          <a:xfrm flipV="1">
            <a:off x="3883572" y="4337163"/>
            <a:ext cx="707478"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62DF75-78A0-04C3-0CC3-1759E23C5F8E}"/>
              </a:ext>
            </a:extLst>
          </p:cNvPr>
          <p:cNvCxnSpPr>
            <a:cxnSpLocks/>
          </p:cNvCxnSpPr>
          <p:nvPr/>
        </p:nvCxnSpPr>
        <p:spPr>
          <a:xfrm>
            <a:off x="3891783" y="4908663"/>
            <a:ext cx="23198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62DF75-78A0-04C3-0CC3-1759E23C5F8E}"/>
              </a:ext>
            </a:extLst>
          </p:cNvPr>
          <p:cNvCxnSpPr>
            <a:cxnSpLocks/>
          </p:cNvCxnSpPr>
          <p:nvPr/>
        </p:nvCxnSpPr>
        <p:spPr>
          <a:xfrm>
            <a:off x="3883572" y="5937363"/>
            <a:ext cx="707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62DF75-78A0-04C3-0CC3-1759E23C5F8E}"/>
              </a:ext>
            </a:extLst>
          </p:cNvPr>
          <p:cNvCxnSpPr>
            <a:cxnSpLocks/>
          </p:cNvCxnSpPr>
          <p:nvPr/>
        </p:nvCxnSpPr>
        <p:spPr>
          <a:xfrm>
            <a:off x="7145719" y="2724146"/>
            <a:ext cx="103658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62DF75-78A0-04C3-0CC3-1759E23C5F8E}"/>
              </a:ext>
            </a:extLst>
          </p:cNvPr>
          <p:cNvCxnSpPr>
            <a:cxnSpLocks/>
          </p:cNvCxnSpPr>
          <p:nvPr/>
        </p:nvCxnSpPr>
        <p:spPr>
          <a:xfrm>
            <a:off x="6956532" y="3257546"/>
            <a:ext cx="103658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62DF75-78A0-04C3-0CC3-1759E23C5F8E}"/>
              </a:ext>
            </a:extLst>
          </p:cNvPr>
          <p:cNvCxnSpPr>
            <a:cxnSpLocks/>
          </p:cNvCxnSpPr>
          <p:nvPr/>
        </p:nvCxnSpPr>
        <p:spPr>
          <a:xfrm>
            <a:off x="6963756" y="3771892"/>
            <a:ext cx="606318" cy="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62DF75-78A0-04C3-0CC3-1759E23C5F8E}"/>
              </a:ext>
            </a:extLst>
          </p:cNvPr>
          <p:cNvCxnSpPr>
            <a:cxnSpLocks/>
          </p:cNvCxnSpPr>
          <p:nvPr/>
        </p:nvCxnSpPr>
        <p:spPr>
          <a:xfrm>
            <a:off x="7022387" y="4337163"/>
            <a:ext cx="231983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62DF75-78A0-04C3-0CC3-1759E23C5F8E}"/>
              </a:ext>
            </a:extLst>
          </p:cNvPr>
          <p:cNvCxnSpPr>
            <a:cxnSpLocks/>
          </p:cNvCxnSpPr>
          <p:nvPr/>
        </p:nvCxnSpPr>
        <p:spPr>
          <a:xfrm>
            <a:off x="6963756" y="4864326"/>
            <a:ext cx="168494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E62DF75-78A0-04C3-0CC3-1759E23C5F8E}"/>
              </a:ext>
            </a:extLst>
          </p:cNvPr>
          <p:cNvCxnSpPr>
            <a:cxnSpLocks/>
          </p:cNvCxnSpPr>
          <p:nvPr/>
        </p:nvCxnSpPr>
        <p:spPr>
          <a:xfrm>
            <a:off x="3990481" y="5403963"/>
            <a:ext cx="18959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01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613058875"/>
              </p:ext>
            </p:extLst>
          </p:nvPr>
        </p:nvGraphicFramePr>
        <p:xfrm>
          <a:off x="819807" y="1229704"/>
          <a:ext cx="10640673" cy="5095422"/>
        </p:xfrm>
        <a:graphic>
          <a:graphicData uri="http://schemas.openxmlformats.org/drawingml/2006/table">
            <a:tbl>
              <a:tblPr firstRow="1" firstCol="1" bandRow="1">
                <a:tableStyleId>{00A15C55-8517-42AA-B614-E9B94910E393}</a:tableStyleId>
              </a:tblPr>
              <a:tblGrid>
                <a:gridCol w="3554924">
                  <a:extLst>
                    <a:ext uri="{9D8B030D-6E8A-4147-A177-3AD203B41FA5}">
                      <a16:colId xmlns:a16="http://schemas.microsoft.com/office/drawing/2014/main" val="3767855573"/>
                    </a:ext>
                  </a:extLst>
                </a:gridCol>
                <a:gridCol w="7085749">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err="1">
                          <a:solidFill>
                            <a:srgbClr val="002060"/>
                          </a:solidFill>
                          <a:effectLst/>
                        </a:rPr>
                        <a:t>chỉ</a:t>
                      </a:r>
                      <a:r>
                        <a:rPr lang="en-SG" sz="3200">
                          <a:solidFill>
                            <a:srgbClr val="002060"/>
                          </a:solidFill>
                          <a:effectLst/>
                        </a:rPr>
                        <a:t> </a:t>
                      </a:r>
                      <a:r>
                        <a:rPr lang="en-SG" sz="3200" smtClean="0">
                          <a:solidFill>
                            <a:srgbClr val="002060"/>
                          </a:solidFill>
                          <a:effectLst/>
                        </a:rPr>
                        <a:t>người</a:t>
                      </a:r>
                      <a:r>
                        <a:rPr lang="en-SG" sz="3200" baseline="0" smtClean="0">
                          <a:solidFill>
                            <a:srgbClr val="002060"/>
                          </a:solidFill>
                          <a:effectLst/>
                        </a:rPr>
                        <a:t> hoặc đặc điểm, </a:t>
                      </a:r>
                      <a:r>
                        <a:rPr lang="en-SG" sz="3200" smtClean="0">
                          <a:solidFill>
                            <a:srgbClr val="002060"/>
                          </a:solidFill>
                          <a:effectLst/>
                        </a:rPr>
                        <a:t>hoạt</a:t>
                      </a:r>
                      <a:r>
                        <a:rPr lang="en-SG" sz="3200" baseline="0" smtClean="0">
                          <a:solidFill>
                            <a:srgbClr val="002060"/>
                          </a:solidFill>
                          <a:effectLst/>
                        </a:rPr>
                        <a:t> động </a:t>
                      </a:r>
                      <a:r>
                        <a:rPr lang="en-SG" sz="3200" smtClean="0">
                          <a:solidFill>
                            <a:srgbClr val="002060"/>
                          </a:solidFill>
                          <a:effectLst/>
                        </a:rPr>
                        <a:t>của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824454">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1454633" y="2349058"/>
            <a:ext cx="2660167" cy="646331"/>
          </a:xfrm>
          <a:prstGeom prst="rect">
            <a:avLst/>
          </a:prstGeom>
          <a:noFill/>
        </p:spPr>
        <p:txBody>
          <a:bodyPr wrap="square" rtlCol="0">
            <a:spAutoFit/>
          </a:bodyPr>
          <a:lstStyle/>
          <a:p>
            <a:r>
              <a:rPr lang="en-US" sz="3600" b="1" dirty="0" err="1"/>
              <a:t>Bụi</a:t>
            </a:r>
            <a:r>
              <a:rPr lang="en-US" sz="3600" b="1" dirty="0"/>
              <a:t> </a:t>
            </a:r>
            <a:r>
              <a:rPr lang="en-US" sz="3600" b="1" dirty="0" err="1"/>
              <a:t>tre</a:t>
            </a:r>
            <a:endParaRPr lang="en-US" sz="3600" b="1" dirty="0"/>
          </a:p>
        </p:txBody>
      </p:sp>
      <p:sp>
        <p:nvSpPr>
          <p:cNvPr id="8" name="TextBox 7">
            <a:extLst>
              <a:ext uri="{FF2B5EF4-FFF2-40B4-BE49-F238E27FC236}">
                <a16:creationId xmlns:a16="http://schemas.microsoft.com/office/drawing/2014/main" id="{E836B9F5-DE05-B9E1-D9B8-6E6F98B5E1C5}"/>
              </a:ext>
            </a:extLst>
          </p:cNvPr>
          <p:cNvSpPr txBox="1"/>
          <p:nvPr/>
        </p:nvSpPr>
        <p:spPr>
          <a:xfrm>
            <a:off x="4745946" y="2375335"/>
            <a:ext cx="5208874" cy="646331"/>
          </a:xfrm>
          <a:prstGeom prst="rect">
            <a:avLst/>
          </a:prstGeom>
          <a:noFill/>
        </p:spPr>
        <p:txBody>
          <a:bodyPr wrap="square" rtlCol="0">
            <a:spAutoFit/>
          </a:bodyPr>
          <a:lstStyle/>
          <a:p>
            <a:r>
              <a:rPr lang="en-US" sz="3600" b="1">
                <a:solidFill>
                  <a:srgbClr val="FF0000"/>
                </a:solidFill>
              </a:rPr>
              <a:t>t</a:t>
            </a:r>
            <a:r>
              <a:rPr lang="en-US" sz="3600" b="1" smtClean="0">
                <a:solidFill>
                  <a:srgbClr val="FF0000"/>
                </a:solidFill>
              </a:rPr>
              <a:t>ần </a:t>
            </a:r>
            <a:r>
              <a:rPr lang="en-US" sz="3600" b="1">
                <a:solidFill>
                  <a:srgbClr val="FF0000"/>
                </a:solidFill>
              </a:rPr>
              <a:t>ngần, gỡ tóc</a:t>
            </a:r>
            <a:endParaRPr lang="en-US" sz="3600" b="1"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1454633" y="3079530"/>
            <a:ext cx="2660167" cy="646331"/>
          </a:xfrm>
          <a:prstGeom prst="rect">
            <a:avLst/>
          </a:prstGeom>
          <a:noFill/>
        </p:spPr>
        <p:txBody>
          <a:bodyPr wrap="square" rtlCol="0">
            <a:spAutoFit/>
          </a:bodyPr>
          <a:lstStyle/>
          <a:p>
            <a:r>
              <a:rPr lang="en-US" sz="3600" b="1" dirty="0" err="1"/>
              <a:t>Hàng</a:t>
            </a:r>
            <a:r>
              <a:rPr lang="en-US" sz="3600" b="1" dirty="0"/>
              <a:t> </a:t>
            </a:r>
            <a:r>
              <a:rPr lang="en-US" sz="3600" b="1" dirty="0" err="1"/>
              <a:t>bưởi</a:t>
            </a:r>
            <a:endParaRPr lang="en-US" sz="3600" b="1"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4745946" y="2995445"/>
            <a:ext cx="6455454" cy="646331"/>
          </a:xfrm>
          <a:prstGeom prst="rect">
            <a:avLst/>
          </a:prstGeom>
          <a:noFill/>
        </p:spPr>
        <p:txBody>
          <a:bodyPr wrap="square" rtlCol="0">
            <a:spAutoFit/>
          </a:bodyPr>
          <a:lstStyle/>
          <a:p>
            <a:r>
              <a:rPr lang="en-US" sz="3600" b="1" dirty="0" err="1">
                <a:solidFill>
                  <a:srgbClr val="FF0000"/>
                </a:solidFill>
              </a:rPr>
              <a:t>b</a:t>
            </a:r>
            <a:r>
              <a:rPr lang="en-US" sz="3600" b="1" smtClean="0">
                <a:solidFill>
                  <a:srgbClr val="FF0000"/>
                </a:solidFill>
              </a:rPr>
              <a:t>ế </a:t>
            </a:r>
            <a:r>
              <a:rPr lang="en-US" sz="3600" b="1" err="1">
                <a:solidFill>
                  <a:srgbClr val="FF0000"/>
                </a:solidFill>
              </a:rPr>
              <a:t>lũ</a:t>
            </a:r>
            <a:r>
              <a:rPr lang="en-US" sz="3600" b="1">
                <a:solidFill>
                  <a:srgbClr val="FF0000"/>
                </a:solidFill>
              </a:rPr>
              <a:t> </a:t>
            </a:r>
            <a:r>
              <a:rPr lang="en-US" sz="3600" b="1" smtClean="0">
                <a:solidFill>
                  <a:srgbClr val="FF0000"/>
                </a:solidFill>
              </a:rPr>
              <a:t>con</a:t>
            </a:r>
            <a:endParaRPr lang="en-US" sz="3600" b="1" dirty="0">
              <a:solidFill>
                <a:srgbClr val="FF0000"/>
              </a:solidFill>
            </a:endParaRPr>
          </a:p>
        </p:txBody>
      </p:sp>
      <p:sp>
        <p:nvSpPr>
          <p:cNvPr id="11" name="TextBox 10">
            <a:extLst>
              <a:ext uri="{FF2B5EF4-FFF2-40B4-BE49-F238E27FC236}">
                <a16:creationId xmlns:a16="http://schemas.microsoft.com/office/drawing/2014/main" id="{3439C3FF-8E9F-80E4-B5D5-637B3ECB7B11}"/>
              </a:ext>
            </a:extLst>
          </p:cNvPr>
          <p:cNvSpPr txBox="1"/>
          <p:nvPr/>
        </p:nvSpPr>
        <p:spPr>
          <a:xfrm>
            <a:off x="1454632" y="3657599"/>
            <a:ext cx="2693367" cy="646331"/>
          </a:xfrm>
          <a:prstGeom prst="rect">
            <a:avLst/>
          </a:prstGeom>
          <a:noFill/>
        </p:spPr>
        <p:txBody>
          <a:bodyPr wrap="square" rtlCol="0">
            <a:spAutoFit/>
          </a:bodyPr>
          <a:lstStyle/>
          <a:p>
            <a:r>
              <a:rPr lang="en-US" sz="3600" b="1" dirty="0" err="1"/>
              <a:t>Chớp</a:t>
            </a:r>
            <a:endParaRPr lang="en-US" sz="3600" b="1"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4787987" y="3636578"/>
            <a:ext cx="5208874" cy="646331"/>
          </a:xfrm>
          <a:prstGeom prst="rect">
            <a:avLst/>
          </a:prstGeom>
          <a:noFill/>
        </p:spPr>
        <p:txBody>
          <a:bodyPr wrap="square" rtlCol="0">
            <a:spAutoFit/>
          </a:bodyPr>
          <a:lstStyle/>
          <a:p>
            <a:r>
              <a:rPr lang="en-US" sz="3600" b="1" dirty="0" err="1">
                <a:solidFill>
                  <a:srgbClr val="FF0000"/>
                </a:solidFill>
              </a:rPr>
              <a:t>r</a:t>
            </a:r>
            <a:r>
              <a:rPr lang="en-US" sz="3600" b="1" smtClean="0">
                <a:solidFill>
                  <a:srgbClr val="FF0000"/>
                </a:solidFill>
              </a:rPr>
              <a:t>ạch </a:t>
            </a:r>
            <a:r>
              <a:rPr lang="en-US" sz="3600" b="1" dirty="0" err="1">
                <a:solidFill>
                  <a:srgbClr val="FF0000"/>
                </a:solidFill>
              </a:rPr>
              <a:t>ngang</a:t>
            </a:r>
            <a:r>
              <a:rPr lang="en-US" sz="3600" b="1" dirty="0">
                <a:solidFill>
                  <a:srgbClr val="FF0000"/>
                </a:solidFill>
              </a:rPr>
              <a:t> </a:t>
            </a:r>
            <a:r>
              <a:rPr lang="en-US" sz="3600" b="1" dirty="0" err="1">
                <a:solidFill>
                  <a:srgbClr val="FF0000"/>
                </a:solidFill>
              </a:rPr>
              <a:t>trời</a:t>
            </a:r>
            <a:endParaRPr lang="en-US" sz="3600" b="1"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1454632" y="4354631"/>
            <a:ext cx="2660167" cy="646331"/>
          </a:xfrm>
          <a:prstGeom prst="rect">
            <a:avLst/>
          </a:prstGeom>
          <a:noFill/>
        </p:spPr>
        <p:txBody>
          <a:bodyPr wrap="square" rtlCol="0">
            <a:spAutoFit/>
          </a:bodyPr>
          <a:lstStyle/>
          <a:p>
            <a:r>
              <a:rPr lang="en-US" sz="3600" b="1" dirty="0" err="1"/>
              <a:t>Sấm</a:t>
            </a:r>
            <a:r>
              <a:rPr lang="en-US" sz="3600" b="1"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4735439" y="4377555"/>
            <a:ext cx="6652441"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g</a:t>
            </a:r>
            <a:r>
              <a:rPr lang="vi-VN" sz="3600" b="1" smtClean="0">
                <a:solidFill>
                  <a:srgbClr val="FF0000"/>
                </a:solidFill>
                <a:latin typeface="Calibri" panose="020F0502020204030204" pitchFamily="34" charset="0"/>
                <a:cs typeface="Calibri" panose="020F0502020204030204" pitchFamily="34" charset="0"/>
              </a:rPr>
              <a:t>hé </a:t>
            </a:r>
            <a:r>
              <a:rPr lang="vi-VN" sz="3600" b="1" dirty="0">
                <a:solidFill>
                  <a:srgbClr val="FF0000"/>
                </a:solidFill>
                <a:latin typeface="Calibri" panose="020F0502020204030204" pitchFamily="34" charset="0"/>
                <a:cs typeface="Calibri" panose="020F0502020204030204" pitchFamily="34" charset="0"/>
              </a:rPr>
              <a:t>xuống sân, khanh khách cười</a:t>
            </a:r>
            <a:endParaRPr lang="en-US" sz="36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1454633" y="5132849"/>
            <a:ext cx="2660167" cy="646331"/>
          </a:xfrm>
          <a:prstGeom prst="rect">
            <a:avLst/>
          </a:prstGeom>
          <a:noFill/>
        </p:spPr>
        <p:txBody>
          <a:bodyPr wrap="square" rtlCol="0">
            <a:spAutoFit/>
          </a:bodyPr>
          <a:lstStyle/>
          <a:p>
            <a:r>
              <a:rPr lang="en-US" sz="3600" b="1" dirty="0" err="1"/>
              <a:t>Cây</a:t>
            </a:r>
            <a:r>
              <a:rPr lang="en-US" sz="3600" b="1" dirty="0"/>
              <a:t> </a:t>
            </a:r>
            <a:r>
              <a:rPr lang="en-US" sz="3600" b="1" dirty="0" err="1"/>
              <a:t>dừa</a:t>
            </a:r>
            <a:endParaRPr lang="en-US" sz="3600" b="1"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4782731" y="5102768"/>
            <a:ext cx="5208874" cy="646331"/>
          </a:xfrm>
          <a:prstGeom prst="rect">
            <a:avLst/>
          </a:prstGeom>
          <a:noFill/>
        </p:spPr>
        <p:txBody>
          <a:bodyPr wrap="square" rtlCol="0">
            <a:spAutoFit/>
          </a:bodyPr>
          <a:lstStyle/>
          <a:p>
            <a:r>
              <a:rPr lang="en-US" sz="3600" b="1" dirty="0" err="1">
                <a:solidFill>
                  <a:srgbClr val="FF0000"/>
                </a:solidFill>
              </a:rPr>
              <a:t>s</a:t>
            </a:r>
            <a:r>
              <a:rPr lang="en-US" sz="3600" b="1" smtClean="0">
                <a:solidFill>
                  <a:srgbClr val="FF0000"/>
                </a:solidFill>
              </a:rPr>
              <a:t>ải </a:t>
            </a:r>
            <a:r>
              <a:rPr lang="en-US" sz="3600" b="1" dirty="0" err="1">
                <a:solidFill>
                  <a:srgbClr val="FF0000"/>
                </a:solidFill>
              </a:rPr>
              <a:t>tay</a:t>
            </a:r>
            <a:r>
              <a:rPr lang="en-US" sz="3600" b="1" dirty="0">
                <a:solidFill>
                  <a:srgbClr val="FF0000"/>
                </a:solidFill>
              </a:rPr>
              <a:t> </a:t>
            </a:r>
            <a:r>
              <a:rPr lang="en-US" sz="3600" b="1" dirty="0" err="1">
                <a:solidFill>
                  <a:srgbClr val="FF0000"/>
                </a:solidFill>
              </a:rPr>
              <a:t>bơi</a:t>
            </a:r>
            <a:endParaRPr lang="en-US" sz="3600" b="1"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1234440" y="5722879"/>
            <a:ext cx="3117121" cy="646331"/>
          </a:xfrm>
          <a:prstGeom prst="rect">
            <a:avLst/>
          </a:prstGeom>
          <a:noFill/>
        </p:spPr>
        <p:txBody>
          <a:bodyPr wrap="square" rtlCol="0">
            <a:spAutoFit/>
          </a:bodyPr>
          <a:lstStyle/>
          <a:p>
            <a:r>
              <a:rPr lang="en-US" sz="3600" b="1" dirty="0" err="1"/>
              <a:t>Ngọn</a:t>
            </a:r>
            <a:r>
              <a:rPr lang="en-US" sz="3600" b="1" dirty="0"/>
              <a:t> </a:t>
            </a:r>
            <a:r>
              <a:rPr lang="en-US" sz="3600" b="1" dirty="0" err="1"/>
              <a:t>mùng</a:t>
            </a:r>
            <a:r>
              <a:rPr lang="en-US" sz="3600" b="1" dirty="0"/>
              <a:t> </a:t>
            </a:r>
            <a:r>
              <a:rPr lang="en-US" sz="3600" b="1" dirty="0" err="1"/>
              <a:t>tơi</a:t>
            </a:r>
            <a:endParaRPr lang="en-US" sz="3600" b="1"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4872070" y="5780688"/>
            <a:ext cx="5208874" cy="646331"/>
          </a:xfrm>
          <a:prstGeom prst="rect">
            <a:avLst/>
          </a:prstGeom>
          <a:noFill/>
        </p:spPr>
        <p:txBody>
          <a:bodyPr wrap="square" rtlCol="0">
            <a:spAutoFit/>
          </a:bodyPr>
          <a:lstStyle/>
          <a:p>
            <a:r>
              <a:rPr lang="en-US" sz="3600" b="1" dirty="0" err="1">
                <a:solidFill>
                  <a:srgbClr val="FF0000"/>
                </a:solidFill>
              </a:rPr>
              <a:t>n</a:t>
            </a:r>
            <a:r>
              <a:rPr lang="en-US" sz="3600" b="1" smtClean="0">
                <a:solidFill>
                  <a:srgbClr val="FF0000"/>
                </a:solidFill>
              </a:rPr>
              <a:t>hảy </a:t>
            </a:r>
            <a:r>
              <a:rPr lang="en-US" sz="3600" b="1" dirty="0" err="1">
                <a:solidFill>
                  <a:srgbClr val="FF0000"/>
                </a:solidFill>
              </a:rPr>
              <a:t>múa</a:t>
            </a:r>
            <a:endParaRPr lang="en-US" sz="3600" b="1" dirty="0">
              <a:solidFill>
                <a:srgbClr val="FF0000"/>
              </a:solidFill>
            </a:endParaRPr>
          </a:p>
        </p:txBody>
      </p:sp>
    </p:spTree>
    <p:extLst>
      <p:ext uri="{BB962C8B-B14F-4D97-AF65-F5344CB8AC3E}">
        <p14:creationId xmlns:p14="http://schemas.microsoft.com/office/powerpoint/2010/main" val="4005991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372224"/>
            <a:chOff x="4702480" y="2354410"/>
            <a:chExt cx="7655360" cy="3542000"/>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542000"/>
              <a:chOff x="4702480" y="2354410"/>
              <a:chExt cx="7655360" cy="3542000"/>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02480" y="3124124"/>
                <a:ext cx="7655360" cy="2772286"/>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4154984"/>
          </a:xfrm>
          <a:prstGeom prst="rect">
            <a:avLst/>
          </a:prstGeom>
          <a:noFill/>
        </p:spPr>
        <p:txBody>
          <a:bodyPr wrap="square" rtlCol="0">
            <a:spAutoFit/>
          </a:bodyPr>
          <a:lstStyle/>
          <a:p>
            <a:pPr lvl="0" algn="just">
              <a:defRPr/>
            </a:pPr>
            <a:r>
              <a:rPr lang="vi-VN" sz="4400" b="1" dirty="0">
                <a:solidFill>
                  <a:srgbClr val="0070C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a:t>
            </a:r>
            <a:r>
              <a:rPr lang="vi-VN" sz="4400" b="1">
                <a:solidFill>
                  <a:srgbClr val="0070C0"/>
                </a:solidFill>
                <a:latin typeface="Calibri" panose="020F0502020204030204" pitchFamily="34" charset="0"/>
                <a:cs typeface="Calibri" panose="020F0502020204030204" pitchFamily="34" charset="0"/>
              </a:rPr>
              <a:t>gọi </a:t>
            </a:r>
            <a:r>
              <a:rPr lang="vi-VN" sz="4400" b="1" smtClean="0">
                <a:solidFill>
                  <a:srgbClr val="0070C0"/>
                </a:solidFill>
                <a:latin typeface="Calibri" panose="020F0502020204030204" pitchFamily="34" charset="0"/>
                <a:cs typeface="Calibri" panose="020F0502020204030204" pitchFamily="34" charset="0"/>
              </a:rPr>
              <a:t>hoặc </a:t>
            </a:r>
            <a:r>
              <a:rPr lang="vi-VN" sz="4400" b="1">
                <a:solidFill>
                  <a:srgbClr val="0070C0"/>
                </a:solidFill>
                <a:latin typeface="Calibri" panose="020F0502020204030204" pitchFamily="34" charset="0"/>
                <a:cs typeface="Calibri" panose="020F0502020204030204" pitchFamily="34" charset="0"/>
              </a:rPr>
              <a:t>tả </a:t>
            </a:r>
            <a:r>
              <a:rPr lang="en-US" sz="4400" b="1" smtClean="0">
                <a:solidFill>
                  <a:srgbClr val="0070C0"/>
                </a:solidFill>
                <a:latin typeface="Calibri" panose="020F0502020204030204" pitchFamily="34" charset="0"/>
                <a:cs typeface="Calibri" panose="020F0502020204030204" pitchFamily="34" charset="0"/>
              </a:rPr>
              <a:t>con </a:t>
            </a:r>
            <a:r>
              <a:rPr lang="vi-VN" sz="4400" b="1" smtClean="0">
                <a:solidFill>
                  <a:srgbClr val="0070C0"/>
                </a:solidFill>
                <a:latin typeface="Calibri" panose="020F0502020204030204" pitchFamily="34" charset="0"/>
                <a:cs typeface="Calibri" panose="020F0502020204030204" pitchFamily="34" charset="0"/>
              </a:rPr>
              <a:t>người</a:t>
            </a:r>
            <a:r>
              <a:rPr lang="vi-VN" sz="4400" b="1" dirty="0">
                <a:solidFill>
                  <a:srgbClr val="0070C0"/>
                </a:solidFill>
                <a:latin typeface="Calibri" panose="020F0502020204030204" pitchFamily="34" charset="0"/>
                <a:cs typeface="Calibri" panose="020F0502020204030204" pitchFamily="34" charset="0"/>
              </a:rPr>
              <a:t>; làm </a:t>
            </a:r>
            <a:r>
              <a:rPr lang="vi-VN" sz="4400" b="1">
                <a:solidFill>
                  <a:srgbClr val="0070C0"/>
                </a:solidFill>
                <a:latin typeface="Calibri" panose="020F0502020204030204" pitchFamily="34" charset="0"/>
                <a:cs typeface="Calibri" panose="020F0502020204030204" pitchFamily="34" charset="0"/>
              </a:rPr>
              <a:t>cho </a:t>
            </a:r>
            <a:r>
              <a:rPr lang="en-US" sz="4400" b="1" smtClean="0">
                <a:solidFill>
                  <a:srgbClr val="0070C0"/>
                </a:solidFill>
                <a:latin typeface="Calibri" panose="020F0502020204030204" pitchFamily="34" charset="0"/>
                <a:cs typeface="Calibri" panose="020F0502020204030204" pitchFamily="34" charset="0"/>
              </a:rPr>
              <a:t>thế giới loài vật, cây cối, đồ vật,…</a:t>
            </a:r>
            <a:r>
              <a:rPr lang="vi-VN" sz="4400" b="1" smtClean="0">
                <a:solidFill>
                  <a:srgbClr val="0070C0"/>
                </a:solidFill>
                <a:latin typeface="Calibri" panose="020F0502020204030204" pitchFamily="34" charset="0"/>
                <a:cs typeface="Calibri" panose="020F0502020204030204" pitchFamily="34" charset="0"/>
              </a:rPr>
              <a:t> </a:t>
            </a:r>
            <a:r>
              <a:rPr lang="vi-VN" sz="4400" b="1" dirty="0">
                <a:solidFill>
                  <a:srgbClr val="0070C0"/>
                </a:solidFill>
                <a:latin typeface="Calibri" panose="020F0502020204030204" pitchFamily="34" charset="0"/>
                <a:cs typeface="Calibri" panose="020F0502020204030204" pitchFamily="34" charset="0"/>
              </a:rPr>
              <a:t>trở nên gần gũi, sinh động hơn.</a:t>
            </a:r>
            <a:endParaRPr kumimoji="0" lang="vi-VN" sz="44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 name="Rectangle: Rounded Corners 6">
            <a:extLst>
              <a:ext uri="{FF2B5EF4-FFF2-40B4-BE49-F238E27FC236}">
                <a16:creationId xmlns:a16="http://schemas.microsoft.com/office/drawing/2014/main" id="{BAE3350A-ED63-0D05-E39F-7784FA5DD991}"/>
              </a:ext>
            </a:extLst>
          </p:cNvPr>
          <p:cNvSpPr/>
          <p:nvPr/>
        </p:nvSpPr>
        <p:spPr>
          <a:xfrm>
            <a:off x="924909" y="602718"/>
            <a:ext cx="2678825"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FF0000"/>
                </a:solidFill>
                <a:effectLst/>
                <a:uLnTx/>
                <a:uFillTx/>
                <a:latin typeface="Calibri" panose="020F0502020204030204"/>
                <a:ea typeface="+mn-ea"/>
                <a:cs typeface="+mn-cs"/>
              </a:rPr>
              <a:t>Ghi nhớ</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091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8312"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198120" y="20958"/>
            <a:ext cx="11719559" cy="6562722"/>
            <a:chOff x="4702480" y="2286643"/>
            <a:chExt cx="7655360" cy="3800368"/>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286643"/>
              <a:ext cx="7655360" cy="3800368"/>
              <a:chOff x="4702480" y="2286643"/>
              <a:chExt cx="7655360" cy="3800368"/>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02480" y="2800205"/>
                <a:ext cx="7655360" cy="3286806"/>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286643"/>
                <a:ext cx="1269125" cy="837482"/>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594360" y="3470788"/>
            <a:ext cx="10698480" cy="2923877"/>
          </a:xfrm>
          <a:prstGeom prst="rect">
            <a:avLst/>
          </a:prstGeom>
          <a:noFill/>
        </p:spPr>
        <p:txBody>
          <a:bodyPr wrap="square" rtlCol="0">
            <a:spAutoFit/>
          </a:bodyPr>
          <a:lstStyle/>
          <a:p>
            <a:pPr lvl="0" algn="just">
              <a:defRPr/>
            </a:pPr>
            <a:r>
              <a:rPr kumimoji="0" lang="en-US" sz="4600" b="1" i="0" u="none" strike="noStrike" kern="1200" cap="none" spc="0" normalizeH="0" noProof="0" smtClean="0">
                <a:ln>
                  <a:noFill/>
                </a:ln>
                <a:solidFill>
                  <a:srgbClr val="0070C0"/>
                </a:solidFill>
                <a:effectLst/>
                <a:uLnTx/>
                <a:uFillTx/>
                <a:latin typeface="Calibri" panose="020F0502020204030204" pitchFamily="34" charset="0"/>
                <a:cs typeface="Calibri" panose="020F0502020204030204" pitchFamily="34" charset="0"/>
              </a:rPr>
              <a:t>+ Dùng từ chỉ hoạt động, đặc điểm của người để nói về hoạt động đặc điểm của vật. </a:t>
            </a:r>
          </a:p>
          <a:p>
            <a:pPr lvl="0" algn="just">
              <a:defRPr/>
            </a:pPr>
            <a:r>
              <a:rPr lang="en-US" sz="4600" b="1" smtClean="0">
                <a:solidFill>
                  <a:srgbClr val="0070C0"/>
                </a:solidFill>
                <a:latin typeface="Calibri" panose="020F0502020204030204" pitchFamily="34" charset="0"/>
                <a:cs typeface="Calibri" panose="020F0502020204030204" pitchFamily="34" charset="0"/>
              </a:rPr>
              <a:t>VD: ngọn mùng tơi nhảy múa.</a:t>
            </a:r>
            <a:endParaRPr kumimoji="0" lang="vi-VN" sz="46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FCF8F2D-7B1B-9CA1-5524-D9BE9FC10EFE}"/>
              </a:ext>
            </a:extLst>
          </p:cNvPr>
          <p:cNvSpPr txBox="1"/>
          <p:nvPr/>
        </p:nvSpPr>
        <p:spPr>
          <a:xfrm>
            <a:off x="624840" y="1254797"/>
            <a:ext cx="10698480" cy="2215991"/>
          </a:xfrm>
          <a:prstGeom prst="rect">
            <a:avLst/>
          </a:prstGeom>
          <a:noFill/>
        </p:spPr>
        <p:txBody>
          <a:bodyPr wrap="square" rtlCol="0">
            <a:spAutoFit/>
          </a:bodyPr>
          <a:lstStyle/>
          <a:p>
            <a:pPr lvl="0" algn="just">
              <a:defRPr/>
            </a:pPr>
            <a:r>
              <a:rPr lang="en-US" sz="4600" b="1" smtClean="0">
                <a:solidFill>
                  <a:srgbClr val="0070C0"/>
                </a:solidFill>
                <a:latin typeface="Calibri" panose="020F0502020204030204" pitchFamily="34" charset="0"/>
                <a:cs typeface="Calibri" panose="020F0502020204030204" pitchFamily="34" charset="0"/>
              </a:rPr>
              <a:t>Có 2 cách nhân hóa:</a:t>
            </a:r>
          </a:p>
          <a:p>
            <a:pPr lvl="0" algn="just">
              <a:defRPr/>
            </a:pPr>
            <a:r>
              <a:rPr kumimoji="0" lang="en-US" sz="4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t>+</a:t>
            </a:r>
            <a:r>
              <a:rPr kumimoji="0" lang="en-US" sz="4600" b="1" i="0" u="none" strike="noStrike" kern="1200" cap="none" spc="0" normalizeH="0" noProof="0" smtClean="0">
                <a:ln>
                  <a:noFill/>
                </a:ln>
                <a:solidFill>
                  <a:srgbClr val="0070C0"/>
                </a:solidFill>
                <a:effectLst/>
                <a:uLnTx/>
                <a:uFillTx/>
                <a:latin typeface="Calibri" panose="020F0502020204030204" pitchFamily="34" charset="0"/>
                <a:cs typeface="Calibri" panose="020F0502020204030204" pitchFamily="34" charset="0"/>
              </a:rPr>
              <a:t> Dùng từ hô gọi của người để gọi vật.</a:t>
            </a:r>
          </a:p>
          <a:p>
            <a:pPr lvl="0" algn="just">
              <a:defRPr/>
            </a:pPr>
            <a:r>
              <a:rPr lang="en-US" sz="4600" b="1" smtClean="0">
                <a:solidFill>
                  <a:srgbClr val="0070C0"/>
                </a:solidFill>
                <a:latin typeface="Calibri" panose="020F0502020204030204" pitchFamily="34" charset="0"/>
                <a:cs typeface="Calibri" panose="020F0502020204030204" pitchFamily="34" charset="0"/>
              </a:rPr>
              <a:t>VD: bác chào mào, cô sơn ca,…</a:t>
            </a:r>
          </a:p>
        </p:txBody>
      </p:sp>
    </p:spTree>
    <p:extLst>
      <p:ext uri="{BB962C8B-B14F-4D97-AF65-F5344CB8AC3E}">
        <p14:creationId xmlns:p14="http://schemas.microsoft.com/office/powerpoint/2010/main" val="2408962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154846"/>
            <a:ext cx="12065876" cy="169497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smtClean="0">
                <a:ln>
                  <a:noFill/>
                </a:ln>
                <a:solidFill>
                  <a:prstClr val="black"/>
                </a:solidFill>
                <a:effectLst/>
                <a:uLnTx/>
                <a:uFillTx/>
                <a:latin typeface="Calibri" panose="020F0502020204030204"/>
                <a:ea typeface="+mn-ea"/>
                <a:cs typeface="+mn-cs"/>
              </a:rPr>
              <a:t>Bài</a:t>
            </a:r>
            <a:r>
              <a:rPr kumimoji="0" lang="en-US" sz="3600" b="1" i="0" u="sng" strike="noStrike" kern="1200" cap="none" spc="0" normalizeH="0" noProof="0" smtClean="0">
                <a:ln>
                  <a:noFill/>
                </a:ln>
                <a:solidFill>
                  <a:prstClr val="black"/>
                </a:solidFill>
                <a:effectLst/>
                <a:uLnTx/>
                <a:uFillTx/>
                <a:latin typeface="Calibri" panose="020F0502020204030204"/>
                <a:ea typeface="+mn-ea"/>
                <a:cs typeface="+mn-cs"/>
              </a:rPr>
              <a:t> </a:t>
            </a:r>
            <a:r>
              <a:rPr kumimoji="0" lang="en-US" sz="3600" b="1" i="0" u="sng" strike="noStrike" kern="1200" cap="none" spc="0" normalizeH="0" baseline="0" noProof="0" smtClean="0">
                <a:ln>
                  <a:noFill/>
                </a:ln>
                <a:solidFill>
                  <a:prstClr val="black"/>
                </a:solidFill>
                <a:effectLst/>
                <a:uLnTx/>
                <a:uFillTx/>
                <a:latin typeface="Calibri" panose="020F0502020204030204"/>
                <a:ea typeface="+mn-ea"/>
                <a:cs typeface="+mn-cs"/>
              </a:rPr>
              <a:t>3</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024759" y="1849818"/>
            <a:ext cx="10200289" cy="4832092"/>
          </a:xfrm>
          <a:prstGeom prst="rect">
            <a:avLst/>
          </a:prstGeom>
          <a:noFill/>
        </p:spPr>
        <p:txBody>
          <a:bodyPr wrap="square" rtlCol="0">
            <a:spAutoFit/>
          </a:bodyPr>
          <a:lstStyle/>
          <a:p>
            <a:pPr algn="ctr" rtl="0" latinLnBrk="0"/>
            <a:r>
              <a:rPr lang="vi-VN" sz="44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44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44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44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44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44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4400" b="0" i="0" dirty="0">
                <a:solidFill>
                  <a:srgbClr val="000000"/>
                </a:solidFill>
                <a:effectLst/>
                <a:latin typeface="Calibri" panose="020F0502020204030204" pitchFamily="34" charset="0"/>
                <a:cs typeface="Calibri" panose="020F0502020204030204" pitchFamily="34" charset="0"/>
              </a:rPr>
              <a:t>(Đỗ Quang Huỳnh)</a:t>
            </a:r>
          </a:p>
        </p:txBody>
      </p:sp>
      <p:cxnSp>
        <p:nvCxnSpPr>
          <p:cNvPr id="6" name="Straight Connector 5"/>
          <p:cNvCxnSpPr/>
          <p:nvPr/>
        </p:nvCxnSpPr>
        <p:spPr>
          <a:xfrm>
            <a:off x="6797040" y="685800"/>
            <a:ext cx="464820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91359" y="1249680"/>
            <a:ext cx="554157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8778240" y="1249680"/>
            <a:ext cx="2667000" cy="1524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5151120" y="1773617"/>
            <a:ext cx="164592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07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0"/>
            <a:ext cx="11845157" cy="6684579"/>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13" y="-1"/>
            <a:ext cx="2001578" cy="148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472761" y="0"/>
            <a:ext cx="10547789" cy="2735213"/>
          </a:xfrm>
          <a:prstGeom prst="rect">
            <a:avLst/>
          </a:prstGeom>
        </p:spPr>
      </p:pic>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2475187" y="780393"/>
            <a:ext cx="36260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3654862" y="1125921"/>
            <a:ext cx="5870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2863142" y="1481959"/>
            <a:ext cx="7538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3639097" y="1855077"/>
            <a:ext cx="6152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1"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255846"/>
              </p:ext>
            </p:extLst>
          </p:nvPr>
        </p:nvGraphicFramePr>
        <p:xfrm>
          <a:off x="615510" y="2659013"/>
          <a:ext cx="11024040" cy="4107783"/>
        </p:xfrm>
        <a:graphic>
          <a:graphicData uri="http://schemas.openxmlformats.org/drawingml/2006/table">
            <a:tbl>
              <a:tblPr firstRow="1" bandRow="1">
                <a:tableStyleId>{21E4AEA4-8DFA-4A89-87EB-49C32662AFE0}</a:tableStyleId>
              </a:tblPr>
              <a:tblGrid>
                <a:gridCol w="1096009">
                  <a:extLst>
                    <a:ext uri="{9D8B030D-6E8A-4147-A177-3AD203B41FA5}">
                      <a16:colId xmlns:a16="http://schemas.microsoft.com/office/drawing/2014/main" val="3133718006"/>
                    </a:ext>
                  </a:extLst>
                </a:gridCol>
                <a:gridCol w="5870381">
                  <a:extLst>
                    <a:ext uri="{9D8B030D-6E8A-4147-A177-3AD203B41FA5}">
                      <a16:colId xmlns:a16="http://schemas.microsoft.com/office/drawing/2014/main" val="2807826127"/>
                    </a:ext>
                  </a:extLst>
                </a:gridCol>
                <a:gridCol w="4057650">
                  <a:extLst>
                    <a:ext uri="{9D8B030D-6E8A-4147-A177-3AD203B41FA5}">
                      <a16:colId xmlns:a16="http://schemas.microsoft.com/office/drawing/2014/main" val="692139214"/>
                    </a:ext>
                  </a:extLst>
                </a:gridCol>
              </a:tblGrid>
              <a:tr h="788456">
                <a:tc>
                  <a:txBody>
                    <a:bodyPr/>
                    <a:lstStyle/>
                    <a:p>
                      <a:pPr algn="ctr"/>
                      <a:r>
                        <a:rPr lang="en-US" sz="3200" dirty="0">
                          <a:latin typeface="Times New Roman" pitchFamily="18" charset="0"/>
                          <a:cs typeface="Times New Roman"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824576">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708314">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sp>
        <p:nvSpPr>
          <p:cNvPr id="29" name="TextBox 28">
            <a:extLst>
              <a:ext uri="{FF2B5EF4-FFF2-40B4-BE49-F238E27FC236}">
                <a16:creationId xmlns:a16="http://schemas.microsoft.com/office/drawing/2014/main" id="{94FAB7AD-8EC3-4E18-E2C9-9D7723D024CA}"/>
              </a:ext>
            </a:extLst>
          </p:cNvPr>
          <p:cNvSpPr txBox="1"/>
          <p:nvPr/>
        </p:nvSpPr>
        <p:spPr>
          <a:xfrm>
            <a:off x="2084991" y="3710150"/>
            <a:ext cx="4661664"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Mầm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tỉnh</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giấc</a:t>
            </a:r>
            <a:endParaRPr lang="en-US" sz="3600" i="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C974397C-FEAF-9E75-6114-B4293ECFD3C4}"/>
              </a:ext>
            </a:extLst>
          </p:cNvPr>
          <p:cNvSpPr txBox="1"/>
          <p:nvPr/>
        </p:nvSpPr>
        <p:spPr>
          <a:xfrm>
            <a:off x="2150679" y="4442110"/>
            <a:ext cx="3468414"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Hạt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trốn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tìm</a:t>
            </a:r>
            <a:endParaRPr lang="en-US" sz="3600" i="1"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AD0AB5FC-1686-3EF7-1733-0BC61316F40D}"/>
              </a:ext>
            </a:extLst>
          </p:cNvPr>
          <p:cNvSpPr txBox="1"/>
          <p:nvPr/>
        </p:nvSpPr>
        <p:spPr>
          <a:xfrm>
            <a:off x="2115864" y="5277507"/>
            <a:ext cx="4837386"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đào</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lim</a:t>
            </a:r>
            <a:r>
              <a:rPr lang="en-US" sz="3600" i="1" dirty="0">
                <a:latin typeface="Times New Roman" pitchFamily="18" charset="0"/>
                <a:cs typeface="Times New Roman" pitchFamily="18" charset="0"/>
              </a:rPr>
              <a:t> dim, </a:t>
            </a:r>
            <a:r>
              <a:rPr lang="en-US" sz="3600" i="1" dirty="0" err="1">
                <a:latin typeface="Times New Roman" pitchFamily="18" charset="0"/>
                <a:cs typeface="Times New Roman" pitchFamily="18" charset="0"/>
              </a:rPr>
              <a:t>cười</a:t>
            </a:r>
            <a:endParaRPr lang="en-US" sz="3600" i="1"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8E7411CF-F6E3-7F3B-221E-43A88C152581}"/>
              </a:ext>
            </a:extLst>
          </p:cNvPr>
          <p:cNvSpPr txBox="1"/>
          <p:nvPr/>
        </p:nvSpPr>
        <p:spPr>
          <a:xfrm>
            <a:off x="2153964" y="6044609"/>
            <a:ext cx="3531475"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Quất</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gom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nắng</a:t>
            </a:r>
            <a:endParaRPr lang="en-US" sz="3600" i="1"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B4AD9864-6CAC-5790-31F7-A1C4286E7AEA}"/>
              </a:ext>
            </a:extLst>
          </p:cNvPr>
          <p:cNvSpPr txBox="1"/>
          <p:nvPr/>
        </p:nvSpPr>
        <p:spPr>
          <a:xfrm>
            <a:off x="7810500" y="3710150"/>
            <a:ext cx="3676650" cy="2862322"/>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Dùng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từ</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chỉ</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đặc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điểm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người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nói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về</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đặc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điểm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vật</a:t>
            </a:r>
            <a:r>
              <a:rPr lang="en-US" sz="3600" dirty="0">
                <a:solidFill>
                  <a:srgbClr val="FF0000"/>
                </a:solidFill>
                <a:latin typeface="Times New Roman" pitchFamily="18" charset="0"/>
                <a:cs typeface="Times New Roman" pitchFamily="18" charset="0"/>
              </a:rPr>
              <a:t>.</a:t>
            </a:r>
            <a:endParaRPr lang="en-US" sz="36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951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25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25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25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25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25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25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25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wipe(down)">
                                      <p:cBhvr>
                                        <p:cTn id="57" dur="25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1592317" y="530771"/>
            <a:ext cx="10116739" cy="2879983"/>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800" b="1" u="sng" dirty="0" err="1" smtClean="0">
                <a:ln w="9525">
                  <a:solidFill>
                    <a:schemeClr val="tx1"/>
                  </a:solidFill>
                  <a:prstDash val="solid"/>
                </a:ln>
                <a:solidFill>
                  <a:schemeClr val="tx1"/>
                </a:solidFill>
                <a:latin typeface="Times New Roman" pitchFamily="18" charset="0"/>
                <a:cs typeface="Times New Roman" pitchFamily="18" charset="0"/>
              </a:rPr>
              <a:t>Bài</a:t>
            </a:r>
            <a:r>
              <a:rPr lang="en-US" sz="4800" b="1" u="sng" dirty="0" smtClean="0">
                <a:ln w="9525">
                  <a:solidFill>
                    <a:schemeClr val="tx1"/>
                  </a:solidFill>
                  <a:prstDash val="solid"/>
                </a:ln>
                <a:solidFill>
                  <a:schemeClr val="tx1"/>
                </a:solidFill>
                <a:latin typeface="Times New Roman" pitchFamily="18" charset="0"/>
                <a:cs typeface="Times New Roman" pitchFamily="18" charset="0"/>
              </a:rPr>
              <a:t> 4</a:t>
            </a:r>
            <a:r>
              <a:rPr lang="en-US" sz="4800" b="1" dirty="0">
                <a:ln w="9525">
                  <a:solidFill>
                    <a:schemeClr val="tx1"/>
                  </a:solidFill>
                  <a:prstDash val="solid"/>
                </a:ln>
                <a:solidFill>
                  <a:schemeClr val="tx1"/>
                </a:solidFill>
                <a:latin typeface="Times New Roman" pitchFamily="18" charset="0"/>
                <a:cs typeface="Times New Roman" pitchFamily="18" charset="0"/>
              </a:rPr>
              <a:t>. </a:t>
            </a:r>
            <a:r>
              <a:rPr lang="vi-VN" sz="4800" b="1" dirty="0">
                <a:ln w="9525">
                  <a:solidFill>
                    <a:schemeClr val="tx1"/>
                  </a:solidFill>
                  <a:prstDash val="solid"/>
                </a:ln>
                <a:solidFill>
                  <a:schemeClr val="tx1"/>
                </a:solidFill>
                <a:latin typeface="Times New Roman" pitchFamily="18" charset="0"/>
                <a:cs typeface="Times New Roman" pitchFamily="18" charset="0"/>
              </a:rPr>
              <a:t>Đặt 1-2 câu nói về con vật, cây cối, đồ </a:t>
            </a:r>
            <a:r>
              <a:rPr lang="vi-VN" sz="4800" b="1" dirty="0" smtClean="0">
                <a:ln w="9525">
                  <a:solidFill>
                    <a:schemeClr val="tx1"/>
                  </a:solidFill>
                  <a:prstDash val="solid"/>
                </a:ln>
                <a:solidFill>
                  <a:schemeClr val="tx1"/>
                </a:solidFill>
                <a:latin typeface="Times New Roman" pitchFamily="18" charset="0"/>
                <a:cs typeface="Times New Roman" pitchFamily="18" charset="0"/>
              </a:rPr>
              <a:t>vật</a:t>
            </a:r>
            <a:r>
              <a:rPr lang="en-US" sz="4800" b="1" dirty="0" smtClean="0">
                <a:ln w="9525">
                  <a:solidFill>
                    <a:schemeClr val="tx1"/>
                  </a:solidFill>
                  <a:prstDash val="solid"/>
                </a:ln>
                <a:solidFill>
                  <a:schemeClr val="tx1"/>
                </a:solidFill>
                <a:latin typeface="Times New Roman" pitchFamily="18" charset="0"/>
                <a:cs typeface="Times New Roman" pitchFamily="18" charset="0"/>
              </a:rPr>
              <a:t>,..</a:t>
            </a:r>
            <a:r>
              <a:rPr lang="vi-VN" sz="4800" b="1" dirty="0" smtClean="0">
                <a:ln w="9525">
                  <a:solidFill>
                    <a:schemeClr val="tx1"/>
                  </a:solidFill>
                  <a:prstDash val="solid"/>
                </a:ln>
                <a:solidFill>
                  <a:schemeClr val="tx1"/>
                </a:solidFill>
                <a:latin typeface="Times New Roman" pitchFamily="18" charset="0"/>
                <a:cs typeface="Times New Roman" pitchFamily="18" charset="0"/>
              </a:rPr>
              <a:t>.trong </a:t>
            </a:r>
            <a:r>
              <a:rPr lang="vi-VN" sz="4800" b="1" dirty="0">
                <a:ln w="9525">
                  <a:solidFill>
                    <a:schemeClr val="tx1"/>
                  </a:solidFill>
                  <a:prstDash val="solid"/>
                </a:ln>
                <a:solidFill>
                  <a:schemeClr val="tx1"/>
                </a:solidFill>
                <a:latin typeface="Times New Roman" pitchFamily="18" charset="0"/>
                <a:cs typeface="Times New Roman" pitchFamily="18" charset="0"/>
              </a:rPr>
              <a:t>đó có sử dụng biện pháp nhân hoá.</a:t>
            </a:r>
            <a:endParaRPr kumimoji="0" lang="en-US" sz="4800" b="1" i="0" u="none" strike="noStrike" kern="1200" cap="none" spc="0" normalizeH="0" baseline="0" noProof="0" dirty="0">
              <a:ln w="9525">
                <a:solidFill>
                  <a:schemeClr val="tx1"/>
                </a:solidFill>
                <a:prstDash val="solid"/>
              </a:ln>
              <a:solidFill>
                <a:schemeClr val="tx1"/>
              </a:solidFill>
              <a:uLnTx/>
              <a:uFillTx/>
              <a:latin typeface="Times New Roman" pitchFamily="18" charset="0"/>
              <a:cs typeface="Times New Roman" pitchFamily="18"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2664372" y="4214648"/>
            <a:ext cx="8844456" cy="2312275"/>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F0000"/>
                </a:solidFill>
                <a:latin typeface="Calibri" panose="020F0502020204030204"/>
              </a:rPr>
              <a:t>Ví</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dụ</a:t>
            </a:r>
            <a:r>
              <a:rPr lang="en-US" sz="4800" b="1" dirty="0">
                <a:solidFill>
                  <a:srgbClr val="FF0000"/>
                </a:solidFill>
                <a:latin typeface="Calibri" panose="020F0502020204030204"/>
              </a:rPr>
              <a:t>: </a:t>
            </a:r>
            <a:r>
              <a:rPr lang="vi-VN" sz="4800" b="1" dirty="0">
                <a:solidFill>
                  <a:srgbClr val="FF0000"/>
                </a:solidFill>
                <a:latin typeface="Calibri" panose="020F0502020204030204"/>
              </a:rPr>
              <a:t>Cây chuối mẹ dang tay, vươn mình ôm lấy đàn con.</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2113" y="3410755"/>
            <a:ext cx="2476572" cy="3377812"/>
          </a:xfrm>
          <a:prstGeom prst="rect">
            <a:avLst/>
          </a:prstGeom>
        </p:spPr>
      </p:pic>
    </p:spTree>
    <p:extLst>
      <p:ext uri="{BB962C8B-B14F-4D97-AF65-F5344CB8AC3E}">
        <p14:creationId xmlns:p14="http://schemas.microsoft.com/office/powerpoint/2010/main" val="4165279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hlinkClick r:id="rId5" action="ppaction://hlinkfile"/>
            <a:extLst>
              <a:ext uri="{FF2B5EF4-FFF2-40B4-BE49-F238E27FC236}">
                <a16:creationId xmlns:a16="http://schemas.microsoft.com/office/drawing/2014/main" id="{4011F063-ABCB-AB77-A273-F13D1F53A96A}"/>
              </a:ext>
            </a:extLst>
          </p:cNvPr>
          <p:cNvPicPr>
            <a:picLocks noChangeAspect="1"/>
          </p:cNvPicPr>
          <p:nvPr/>
        </p:nvPicPr>
        <p:blipFill>
          <a:blip r:embed="rId6"/>
          <a:stretch>
            <a:fillRect/>
          </a:stretch>
        </p:blipFill>
        <p:spPr>
          <a:xfrm>
            <a:off x="3029767" y="3109620"/>
            <a:ext cx="7523116" cy="2353260"/>
          </a:xfrm>
          <a:prstGeom prst="rect">
            <a:avLst/>
          </a:prstGeom>
        </p:spPr>
      </p:pic>
    </p:spTree>
    <p:extLst>
      <p:ext uri="{BB962C8B-B14F-4D97-AF65-F5344CB8AC3E}">
        <p14:creationId xmlns:p14="http://schemas.microsoft.com/office/powerpoint/2010/main" val="21143183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6881619" y="495296"/>
            <a:ext cx="5152720" cy="4843033"/>
            <a:chOff x="-116317" y="1881256"/>
            <a:chExt cx="2083622" cy="241408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16317" y="1881256"/>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77959" y="2309118"/>
              <a:ext cx="1760518" cy="1986225"/>
            </a:xfrm>
            <a:prstGeom prst="rect">
              <a:avLst/>
            </a:prstGeom>
            <a:noFill/>
          </p:spPr>
          <p:txBody>
            <a:bodyPr wrap="square">
              <a:spAutoFit/>
            </a:bodyPr>
            <a:lstStyle/>
            <a:p>
              <a:pPr marL="0" marR="0" algn="ctr">
                <a:spcBef>
                  <a:spcPts val="0"/>
                </a:spcBef>
                <a:spcAft>
                  <a:spcPts val="0"/>
                </a:spcAft>
              </a:pPr>
              <a:r>
                <a:rPr lang="en-US" sz="4000" b="1" err="1">
                  <a:solidFill>
                    <a:srgbClr val="FF0000"/>
                  </a:solidFill>
                  <a:ea typeface="Calibri" panose="020F0502020204030204" pitchFamily="34" charset="0"/>
                </a:rPr>
                <a:t>G</a:t>
              </a:r>
              <a:r>
                <a:rPr lang="en-US" sz="4000" b="1" err="1">
                  <a:solidFill>
                    <a:srgbClr val="FF0000"/>
                  </a:solidFill>
                  <a:effectLst/>
                  <a:ea typeface="Calibri" panose="020F0502020204030204" pitchFamily="34" charset="0"/>
                </a:rPr>
                <a:t>ọi</a:t>
              </a:r>
              <a:r>
                <a:rPr lang="en-US" sz="4000" b="1">
                  <a:solidFill>
                    <a:srgbClr val="FF0000"/>
                  </a:solidFill>
                  <a:effectLst/>
                  <a:ea typeface="Calibri" panose="020F0502020204030204" pitchFamily="34" charset="0"/>
                </a:rPr>
                <a:t> </a:t>
              </a:r>
              <a:r>
                <a:rPr lang="en-US" sz="4000" b="1" smtClean="0">
                  <a:solidFill>
                    <a:srgbClr val="FF0000"/>
                  </a:solidFill>
                  <a:effectLst/>
                  <a:ea typeface="Calibri" panose="020F0502020204030204" pitchFamily="34" charset="0"/>
                </a:rPr>
                <a:t>hoặc </a:t>
              </a:r>
              <a:r>
                <a:rPr lang="en-US" sz="4000" b="1" err="1">
                  <a:solidFill>
                    <a:srgbClr val="FF0000"/>
                  </a:solidFill>
                  <a:effectLst/>
                  <a:ea typeface="Calibri" panose="020F0502020204030204" pitchFamily="34" charset="0"/>
                </a:rPr>
                <a:t>tả</a:t>
              </a:r>
              <a:r>
                <a:rPr lang="en-US" sz="4000" b="1">
                  <a:solidFill>
                    <a:srgbClr val="FF0000"/>
                  </a:solidFill>
                  <a:effectLst/>
                  <a:ea typeface="Calibri" panose="020F0502020204030204" pitchFamily="34" charset="0"/>
                </a:rPr>
                <a:t> </a:t>
              </a:r>
              <a:r>
                <a:rPr lang="en-US" sz="4000" b="1" smtClean="0">
                  <a:solidFill>
                    <a:srgbClr val="FF0000"/>
                  </a:solidFill>
                  <a:ea typeface="Calibri" panose="020F0502020204030204" pitchFamily="34" charset="0"/>
                </a:rPr>
                <a:t>con</a:t>
              </a:r>
              <a:r>
                <a:rPr lang="en-US" sz="4000" b="1" smtClean="0">
                  <a:solidFill>
                    <a:srgbClr val="FF0000"/>
                  </a:solidFill>
                  <a:effectLst/>
                  <a:ea typeface="Calibri" panose="020F0502020204030204" pitchFamily="34" charset="0"/>
                </a:rPr>
                <a:t> </a:t>
              </a:r>
              <a:r>
                <a:rPr lang="en-US" sz="4000" b="1" dirty="0" err="1">
                  <a:solidFill>
                    <a:srgbClr val="FF0000"/>
                  </a:solidFill>
                  <a:effectLst/>
                  <a:ea typeface="Calibri" panose="020F0502020204030204" pitchFamily="34" charset="0"/>
                </a:rPr>
                <a:t>vật</a:t>
              </a:r>
              <a:r>
                <a:rPr lang="en-US" sz="4000" b="1">
                  <a:solidFill>
                    <a:srgbClr val="FF0000"/>
                  </a:solidFill>
                  <a:effectLst/>
                  <a:ea typeface="Calibri" panose="020F0502020204030204" pitchFamily="34" charset="0"/>
                </a:rPr>
                <a:t>, </a:t>
              </a:r>
              <a:r>
                <a:rPr lang="en-US" sz="4000" b="1" smtClean="0">
                  <a:solidFill>
                    <a:srgbClr val="FF0000"/>
                  </a:solidFill>
                  <a:effectLst/>
                  <a:ea typeface="Calibri" panose="020F0502020204030204" pitchFamily="34" charset="0"/>
                </a:rPr>
                <a:t>cây cối, đồ vật,…  </a:t>
              </a:r>
              <a:r>
                <a:rPr lang="en-US" sz="4000" b="1" dirty="0" err="1">
                  <a:solidFill>
                    <a:srgbClr val="FF0000"/>
                  </a:solidFill>
                  <a:effectLst/>
                  <a:ea typeface="Calibri" panose="020F0502020204030204" pitchFamily="34" charset="0"/>
                </a:rPr>
                <a:t>bằng</a:t>
              </a:r>
              <a:r>
                <a:rPr lang="en-US" sz="4000" b="1" dirty="0">
                  <a:solidFill>
                    <a:srgbClr val="FF0000"/>
                  </a:solidFill>
                  <a:effectLst/>
                  <a:ea typeface="Calibri" panose="020F0502020204030204" pitchFamily="34" charset="0"/>
                </a:rPr>
                <a:t> </a:t>
              </a:r>
              <a:r>
                <a:rPr lang="en-US" sz="4000" b="1" dirty="0" err="1">
                  <a:solidFill>
                    <a:srgbClr val="FF0000"/>
                  </a:solidFill>
                  <a:effectLst/>
                  <a:ea typeface="Calibri" panose="020F0502020204030204" pitchFamily="34" charset="0"/>
                </a:rPr>
                <a:t>những</a:t>
              </a:r>
              <a:r>
                <a:rPr lang="en-US" sz="4000" b="1" dirty="0">
                  <a:solidFill>
                    <a:srgbClr val="FF0000"/>
                  </a:solidFill>
                  <a:effectLst/>
                  <a:ea typeface="Calibri" panose="020F0502020204030204" pitchFamily="34" charset="0"/>
                </a:rPr>
                <a:t> </a:t>
              </a:r>
              <a:r>
                <a:rPr lang="en-US" sz="4000" b="1" err="1">
                  <a:solidFill>
                    <a:srgbClr val="FF0000"/>
                  </a:solidFill>
                  <a:effectLst/>
                  <a:ea typeface="Calibri" panose="020F0502020204030204" pitchFamily="34" charset="0"/>
                </a:rPr>
                <a:t>từ</a:t>
              </a:r>
              <a:r>
                <a:rPr lang="en-US" sz="4000" b="1">
                  <a:solidFill>
                    <a:srgbClr val="FF0000"/>
                  </a:solidFill>
                  <a:effectLst/>
                  <a:ea typeface="Calibri" panose="020F0502020204030204" pitchFamily="34" charset="0"/>
                </a:rPr>
                <a:t> </a:t>
              </a:r>
              <a:r>
                <a:rPr lang="en-US" sz="4000" b="1" smtClean="0">
                  <a:solidFill>
                    <a:srgbClr val="FF0000"/>
                  </a:solidFill>
                  <a:effectLst/>
                  <a:ea typeface="Calibri" panose="020F0502020204030204" pitchFamily="34" charset="0"/>
                </a:rPr>
                <a:t>ngữ vốn được dùng để </a:t>
              </a:r>
              <a:r>
                <a:rPr lang="en-US" sz="4000" b="1" dirty="0" err="1">
                  <a:solidFill>
                    <a:srgbClr val="FF0000"/>
                  </a:solidFill>
                  <a:effectLst/>
                  <a:ea typeface="Calibri" panose="020F0502020204030204" pitchFamily="34" charset="0"/>
                </a:rPr>
                <a:t>gọi</a:t>
              </a:r>
              <a:r>
                <a:rPr lang="en-US" sz="4000" b="1" dirty="0">
                  <a:solidFill>
                    <a:srgbClr val="FF0000"/>
                  </a:solidFill>
                  <a:effectLst/>
                  <a:ea typeface="Calibri" panose="020F0502020204030204" pitchFamily="34" charset="0"/>
                </a:rPr>
                <a:t> </a:t>
              </a:r>
              <a:r>
                <a:rPr lang="en-US" sz="4000" b="1" err="1">
                  <a:solidFill>
                    <a:srgbClr val="FF0000"/>
                  </a:solidFill>
                  <a:effectLst/>
                  <a:ea typeface="Calibri" panose="020F0502020204030204" pitchFamily="34" charset="0"/>
                </a:rPr>
                <a:t>hoặc</a:t>
              </a:r>
              <a:r>
                <a:rPr lang="en-US" sz="4000" b="1">
                  <a:solidFill>
                    <a:srgbClr val="FF0000"/>
                  </a:solidFill>
                  <a:effectLst/>
                  <a:ea typeface="Calibri" panose="020F0502020204030204" pitchFamily="34" charset="0"/>
                </a:rPr>
                <a:t> </a:t>
              </a:r>
              <a:r>
                <a:rPr lang="en-US" sz="4000" b="1" smtClean="0">
                  <a:solidFill>
                    <a:srgbClr val="FF0000"/>
                  </a:solidFill>
                  <a:effectLst/>
                  <a:ea typeface="Calibri" panose="020F0502020204030204" pitchFamily="34" charset="0"/>
                </a:rPr>
                <a:t>tả con người</a:t>
              </a:r>
              <a:r>
                <a:rPr lang="en-US" sz="4000" b="1" dirty="0">
                  <a:solidFill>
                    <a:srgbClr val="FF0000"/>
                  </a:solidFill>
                  <a:effectLst/>
                  <a:ea typeface="Calibri" panose="020F0502020204030204" pitchFamily="34" charset="0"/>
                </a:rPr>
                <a:t>.</a:t>
              </a: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57946" y="1120743"/>
            <a:ext cx="6093672" cy="2248174"/>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427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4" y="336891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291" y="3533291"/>
            <a:ext cx="2113084" cy="2101368"/>
          </a:xfrm>
          <a:prstGeom prst="rect">
            <a:avLst/>
          </a:prstGeom>
        </p:spPr>
      </p:pic>
    </p:spTree>
    <p:extLst>
      <p:ext uri="{BB962C8B-B14F-4D97-AF65-F5344CB8AC3E}">
        <p14:creationId xmlns:p14="http://schemas.microsoft.com/office/powerpoint/2010/main" val="4079277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50" fill="hold"/>
                                        <p:tgtEl>
                                          <p:spTgt spid="36"/>
                                        </p:tgtEl>
                                        <p:attrNameLst>
                                          <p:attrName>ppt_x</p:attrName>
                                        </p:attrNameLst>
                                      </p:cBhvr>
                                      <p:tavLst>
                                        <p:tav tm="0">
                                          <p:val>
                                            <p:strVal val="#ppt_x"/>
                                          </p:val>
                                        </p:tav>
                                        <p:tav tm="100000">
                                          <p:val>
                                            <p:strVal val="#ppt_x"/>
                                          </p:val>
                                        </p:tav>
                                      </p:tavLst>
                                    </p:anim>
                                    <p:anim calcmode="lin" valueType="num">
                                      <p:cBhvr additive="base">
                                        <p:cTn id="8" dur="25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250" fill="hold"/>
                                        <p:tgtEl>
                                          <p:spTgt spid="45"/>
                                        </p:tgtEl>
                                        <p:attrNameLst>
                                          <p:attrName>ppt_x</p:attrName>
                                        </p:attrNameLst>
                                      </p:cBhvr>
                                      <p:tavLst>
                                        <p:tav tm="0">
                                          <p:val>
                                            <p:strVal val="#ppt_x"/>
                                          </p:val>
                                        </p:tav>
                                        <p:tav tm="100000">
                                          <p:val>
                                            <p:strVal val="#ppt_x"/>
                                          </p:val>
                                        </p:tav>
                                      </p:tavLst>
                                    </p:anim>
                                    <p:anim calcmode="lin" valueType="num">
                                      <p:cBhvr additive="base">
                                        <p:cTn id="12" dur="25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5"/>
          <a:stretch>
            <a:fillRect/>
          </a:stretch>
        </p:blipFill>
        <p:spPr>
          <a:xfrm>
            <a:off x="5775773" y="2033751"/>
            <a:ext cx="6032599" cy="4576615"/>
          </a:xfrm>
          <a:prstGeom prst="rect">
            <a:avLst/>
          </a:prstGeom>
        </p:spPr>
      </p:pic>
    </p:spTree>
    <p:extLst>
      <p:ext uri="{BB962C8B-B14F-4D97-AF65-F5344CB8AC3E}">
        <p14:creationId xmlns:p14="http://schemas.microsoft.com/office/powerpoint/2010/main" val="3234491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1" y="3258355"/>
            <a:ext cx="2476572" cy="3377812"/>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168869" y="351219"/>
            <a:ext cx="8339382" cy="2430618"/>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3279228" y="3138475"/>
            <a:ext cx="8712747" cy="2772928"/>
            <a:chOff x="1698078" y="280975"/>
            <a:chExt cx="8712747" cy="2450956"/>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1698078" y="280975"/>
              <a:ext cx="8712747" cy="245095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b="1" dirty="0">
                  <a:solidFill>
                    <a:srgbClr val="FF0000"/>
                  </a:solidFill>
                  <a:effectLst/>
                  <a:ea typeface="Calibri" panose="020F0502020204030204" pitchFamily="34" charset="0"/>
                  <a:cs typeface="Times New Roman" panose="02020603050405020304" pitchFamily="18" charset="0"/>
                </a:rPr>
                <a:t>Trong </a:t>
              </a:r>
              <a:r>
                <a:rPr lang="en-US" sz="4400" b="1" dirty="0" err="1">
                  <a:solidFill>
                    <a:srgbClr val="FF0000"/>
                  </a:solidFill>
                  <a:effectLst/>
                  <a:ea typeface="Calibri" panose="020F0502020204030204" pitchFamily="34" charset="0"/>
                  <a:cs typeface="Times New Roman" panose="02020603050405020304" pitchFamily="18" charset="0"/>
                </a:rPr>
                <a:t>bài</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hát</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nhắc</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tới</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chim</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vành</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khuyên</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chào</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err="1">
                  <a:solidFill>
                    <a:srgbClr val="FF0000"/>
                  </a:solidFill>
                  <a:effectLst/>
                  <a:ea typeface="Calibri" panose="020F0502020204030204" pitchFamily="34" charset="0"/>
                  <a:cs typeface="Times New Roman" panose="02020603050405020304" pitchFamily="18" charset="0"/>
                </a:rPr>
                <a:t>mào</a:t>
              </a:r>
              <a:r>
                <a:rPr lang="en-US" sz="4400" b="1" smtClean="0">
                  <a:solidFill>
                    <a:srgbClr val="FF0000"/>
                  </a:solidFill>
                  <a:effectLst/>
                  <a:ea typeface="Calibri" panose="020F0502020204030204" pitchFamily="34" charset="0"/>
                  <a:cs typeface="Times New Roman" panose="02020603050405020304" pitchFamily="18" charset="0"/>
                </a:rPr>
                <a:t>, sơn ca, </a:t>
              </a:r>
              <a:r>
                <a:rPr lang="en-US" sz="4400" b="1" dirty="0" err="1">
                  <a:solidFill>
                    <a:srgbClr val="FF0000"/>
                  </a:solidFill>
                  <a:effectLst/>
                  <a:ea typeface="Calibri" panose="020F0502020204030204" pitchFamily="34" charset="0"/>
                  <a:cs typeface="Times New Roman" panose="02020603050405020304" pitchFamily="18" charset="0"/>
                </a:rPr>
                <a:t>chích</a:t>
              </a:r>
              <a:r>
                <a:rPr lang="en-US" sz="4400" b="1" dirty="0">
                  <a:solidFill>
                    <a:srgbClr val="FF0000"/>
                  </a:solidFill>
                  <a:effectLst/>
                  <a:ea typeface="Calibri" panose="020F0502020204030204" pitchFamily="34" charset="0"/>
                  <a:cs typeface="Times New Roman" panose="02020603050405020304" pitchFamily="18" charset="0"/>
                </a:rPr>
                <a:t> </a:t>
              </a:r>
              <a:r>
                <a:rPr lang="en-US" sz="4400" b="1" dirty="0" err="1">
                  <a:solidFill>
                    <a:srgbClr val="FF0000"/>
                  </a:solidFill>
                  <a:effectLst/>
                  <a:ea typeface="Calibri" panose="020F0502020204030204" pitchFamily="34" charset="0"/>
                  <a:cs typeface="Times New Roman" panose="02020603050405020304" pitchFamily="18" charset="0"/>
                </a:rPr>
                <a:t>choè</a:t>
              </a:r>
              <a:r>
                <a:rPr lang="en-US" sz="4400" b="1">
                  <a:solidFill>
                    <a:srgbClr val="FF0000"/>
                  </a:solidFill>
                  <a:effectLst/>
                  <a:ea typeface="Calibri" panose="020F0502020204030204" pitchFamily="34" charset="0"/>
                  <a:cs typeface="Times New Roman" panose="02020603050405020304" pitchFamily="18" charset="0"/>
                </a:rPr>
                <a:t>, </a:t>
              </a:r>
              <a:r>
                <a:rPr lang="en-US" sz="4400" b="1" smtClean="0">
                  <a:solidFill>
                    <a:srgbClr val="FF0000"/>
                  </a:solidFill>
                  <a:ea typeface="Calibri" panose="020F0502020204030204" pitchFamily="34" charset="0"/>
                  <a:cs typeface="Times New Roman" panose="02020603050405020304" pitchFamily="18" charset="0"/>
                </a:rPr>
                <a:t>sáo nâu.</a:t>
              </a:r>
              <a:endParaRPr lang="en-US" sz="44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2812473" y="351219"/>
            <a:ext cx="8695777" cy="2218560"/>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8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3760631" y="3138474"/>
            <a:ext cx="8231344" cy="2489593"/>
            <a:chOff x="2179481" y="280974"/>
            <a:chExt cx="8231344" cy="2489593"/>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2179481" y="280974"/>
              <a:ext cx="8231344" cy="2489593"/>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pic>
        <p:nvPicPr>
          <p:cNvPr id="8"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1" y="3258355"/>
            <a:ext cx="2476572" cy="3377812"/>
          </a:xfrm>
          <a:prstGeom prst="rect">
            <a:avLst/>
          </a:prstGeom>
        </p:spPr>
      </p:pic>
      <p:pic>
        <p:nvPicPr>
          <p:cNvPr id="9"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35901" y="3410755"/>
            <a:ext cx="2476572" cy="3377812"/>
          </a:xfrm>
          <a:prstGeom prst="rect">
            <a:avLst/>
          </a:prstGeom>
        </p:spPr>
      </p:pic>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2601311" y="351219"/>
            <a:ext cx="8906940"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a:t>
            </a:r>
            <a:r>
              <a:rPr lang="vi-VN" sz="4800" b="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gọi </a:t>
            </a:r>
            <a:r>
              <a:rPr lang="en-US" sz="4800" b="1" smtClean="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chào mào, sơn ca, </a:t>
            </a:r>
            <a:r>
              <a:rPr lang="vi-VN" sz="4800" b="1" smtClean="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chích </a:t>
            </a:r>
            <a:r>
              <a:rPr lang="vi-VN" sz="48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choè</a:t>
            </a:r>
            <a:r>
              <a:rPr lang="vi-VN" sz="4800" b="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a:t>
            </a:r>
            <a:r>
              <a:rPr lang="en-US" sz="4800" b="1" smtClean="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sáo nâu?</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2812473" y="3138474"/>
            <a:ext cx="9179502" cy="2269097"/>
            <a:chOff x="1231323" y="280974"/>
            <a:chExt cx="9179502" cy="2269097"/>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1231323" y="280974"/>
              <a:ext cx="9179502" cy="2269097"/>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b="1" smtClean="0">
                  <a:solidFill>
                    <a:srgbClr val="FF0000"/>
                  </a:solidFill>
                  <a:effectLst/>
                  <a:ea typeface="Calibri" panose="020F0502020204030204" pitchFamily="34" charset="0"/>
                </a:rPr>
                <a:t>Gọi chào mào bằng bác, gọi sơn ca bằng cô, gọi chích chòe bằng anh, gọi sáo nâu bằng chị.</a:t>
              </a:r>
              <a:endParaRPr lang="en-US" sz="4400" b="1" dirty="0">
                <a:solidFill>
                  <a:srgbClr val="FF0000"/>
                </a:solidFill>
                <a:effectLst/>
                <a:ea typeface="Calibri" panose="020F0502020204030204" pitchFamily="34" charset="0"/>
              </a:endParaRPr>
            </a:p>
          </p:txBody>
        </p:sp>
      </p:grpSp>
      <p:pic>
        <p:nvPicPr>
          <p:cNvPr id="8"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35901" y="3410755"/>
            <a:ext cx="2476572" cy="3377812"/>
          </a:xfrm>
          <a:prstGeom prst="rect">
            <a:avLst/>
          </a:prstGeom>
        </p:spPr>
      </p:pic>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0073" y="108104"/>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536014" y="108104"/>
            <a:ext cx="11154391" cy="60089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CF035-4F2F-5D31-5108-EC17094E1982}"/>
              </a:ext>
            </a:extLst>
          </p:cNvPr>
          <p:cNvSpPr txBox="1"/>
          <p:nvPr/>
        </p:nvSpPr>
        <p:spPr>
          <a:xfrm>
            <a:off x="1587357" y="362358"/>
            <a:ext cx="8957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0070C0"/>
                  </a:solidFill>
                  <a:prstDash val="solid"/>
                </a:ln>
                <a:solidFill>
                  <a:srgbClr val="0070C0"/>
                </a:solidFill>
                <a:effectLst/>
                <a:uLnTx/>
                <a:uFillTx/>
                <a:ea typeface="+mn-ea"/>
                <a:cs typeface="+mn-cs"/>
              </a:rPr>
              <a:t>Thứ</a:t>
            </a:r>
            <a:r>
              <a:rPr kumimoji="0" lang="en-US" sz="4000" b="1" i="0" u="none" strike="noStrike" kern="1200" cap="none" spc="0" normalizeH="0" baseline="0" noProof="0" dirty="0" smtClean="0">
                <a:ln w="12700">
                  <a:solidFill>
                    <a:srgbClr val="0070C0"/>
                  </a:solidFill>
                  <a:prstDash val="solid"/>
                </a:ln>
                <a:solidFill>
                  <a:srgbClr val="0070C0"/>
                </a:solidFill>
                <a:effectLst/>
                <a:uLnTx/>
                <a:uFillTx/>
                <a:ea typeface="+mn-ea"/>
                <a:cs typeface="+mn-cs"/>
              </a:rPr>
              <a:t> Hai,</a:t>
            </a:r>
            <a:r>
              <a:rPr kumimoji="0" lang="en-US" sz="4000" b="1" i="0" u="none" strike="noStrike" kern="1200" cap="none" spc="0" normalizeH="0" noProof="0" dirty="0" smtClean="0">
                <a:ln w="12700">
                  <a:solidFill>
                    <a:srgbClr val="0070C0"/>
                  </a:solidFill>
                  <a:prstDash val="solid"/>
                </a:ln>
                <a:solidFill>
                  <a:srgbClr val="0070C0"/>
                </a:solidFill>
                <a:effectLst/>
                <a:uLnTx/>
                <a:uFillTx/>
                <a:ea typeface="+mn-ea"/>
                <a:cs typeface="+mn-cs"/>
              </a:rPr>
              <a:t> </a:t>
            </a:r>
            <a:r>
              <a:rPr kumimoji="0" lang="en-US" sz="4000" b="1" i="0" u="none" strike="noStrike" kern="1200" cap="none" spc="0" normalizeH="0" noProof="0" dirty="0" err="1" smtClean="0">
                <a:ln w="12700">
                  <a:solidFill>
                    <a:srgbClr val="0070C0"/>
                  </a:solidFill>
                  <a:prstDash val="solid"/>
                </a:ln>
                <a:solidFill>
                  <a:srgbClr val="0070C0"/>
                </a:solidFill>
                <a:effectLst/>
                <a:uLnTx/>
                <a:uFillTx/>
                <a:ea typeface="+mn-ea"/>
                <a:cs typeface="+mn-cs"/>
              </a:rPr>
              <a:t>ngày</a:t>
            </a:r>
            <a:r>
              <a:rPr kumimoji="0" lang="en-US" sz="4000" b="1" i="0" u="none" strike="noStrike" kern="1200" cap="none" spc="0" normalizeH="0" noProof="0" dirty="0" smtClean="0">
                <a:ln w="12700">
                  <a:solidFill>
                    <a:srgbClr val="0070C0"/>
                  </a:solidFill>
                  <a:prstDash val="solid"/>
                </a:ln>
                <a:solidFill>
                  <a:srgbClr val="0070C0"/>
                </a:solidFill>
                <a:effectLst/>
                <a:uLnTx/>
                <a:uFillTx/>
                <a:ea typeface="+mn-ea"/>
                <a:cs typeface="+mn-cs"/>
              </a:rPr>
              <a:t> </a:t>
            </a:r>
            <a:r>
              <a:rPr kumimoji="0" lang="en-US" sz="4000" b="1" i="0" u="none" strike="noStrike" kern="1200" cap="none" spc="0" normalizeH="0" noProof="0" dirty="0" smtClean="0">
                <a:ln w="12700">
                  <a:solidFill>
                    <a:srgbClr val="0070C0"/>
                  </a:solidFill>
                  <a:prstDash val="solid"/>
                </a:ln>
                <a:solidFill>
                  <a:srgbClr val="0070C0"/>
                </a:solidFill>
                <a:effectLst/>
                <a:uLnTx/>
                <a:uFillTx/>
                <a:ea typeface="+mn-ea"/>
                <a:cs typeface="+mn-cs"/>
              </a:rPr>
              <a:t>11 </a:t>
            </a:r>
            <a:r>
              <a:rPr kumimoji="0" lang="en-US" sz="4000" b="1" i="0" u="none" strike="noStrike" kern="1200" cap="none" spc="0" normalizeH="0" noProof="0" dirty="0" err="1" smtClean="0">
                <a:ln w="12700">
                  <a:solidFill>
                    <a:srgbClr val="0070C0"/>
                  </a:solidFill>
                  <a:prstDash val="solid"/>
                </a:ln>
                <a:solidFill>
                  <a:srgbClr val="0070C0"/>
                </a:solidFill>
                <a:effectLst/>
                <a:uLnTx/>
                <a:uFillTx/>
                <a:ea typeface="+mn-ea"/>
                <a:cs typeface="+mn-cs"/>
              </a:rPr>
              <a:t>tháng</a:t>
            </a:r>
            <a:r>
              <a:rPr kumimoji="0" lang="en-US" sz="4000" b="1" i="0" u="none" strike="noStrike" kern="1200" cap="none" spc="0" normalizeH="0" noProof="0" dirty="0" smtClean="0">
                <a:ln w="12700">
                  <a:solidFill>
                    <a:srgbClr val="0070C0"/>
                  </a:solidFill>
                  <a:prstDash val="solid"/>
                </a:ln>
                <a:solidFill>
                  <a:srgbClr val="0070C0"/>
                </a:solidFill>
                <a:effectLst/>
                <a:uLnTx/>
                <a:uFillTx/>
                <a:ea typeface="+mn-ea"/>
                <a:cs typeface="+mn-cs"/>
              </a:rPr>
              <a:t> 11 </a:t>
            </a:r>
            <a:r>
              <a:rPr kumimoji="0" lang="en-US" sz="4000" b="1" i="0" u="none" strike="noStrike" kern="1200" cap="none" spc="0" normalizeH="0" noProof="0" dirty="0" err="1" smtClean="0">
                <a:ln w="12700">
                  <a:solidFill>
                    <a:srgbClr val="0070C0"/>
                  </a:solidFill>
                  <a:prstDash val="solid"/>
                </a:ln>
                <a:solidFill>
                  <a:srgbClr val="0070C0"/>
                </a:solidFill>
                <a:effectLst/>
                <a:uLnTx/>
                <a:uFillTx/>
                <a:ea typeface="+mn-ea"/>
                <a:cs typeface="+mn-cs"/>
              </a:rPr>
              <a:t>năm</a:t>
            </a:r>
            <a:r>
              <a:rPr kumimoji="0" lang="en-US" sz="4000" b="1" i="0" u="none" strike="noStrike" kern="1200" cap="none" spc="0" normalizeH="0" noProof="0" smtClean="0">
                <a:ln w="12700">
                  <a:solidFill>
                    <a:srgbClr val="0070C0"/>
                  </a:solidFill>
                  <a:prstDash val="solid"/>
                </a:ln>
                <a:solidFill>
                  <a:srgbClr val="0070C0"/>
                </a:solidFill>
                <a:effectLst/>
                <a:uLnTx/>
                <a:uFillTx/>
                <a:ea typeface="+mn-ea"/>
                <a:cs typeface="+mn-cs"/>
              </a:rPr>
              <a:t> </a:t>
            </a:r>
            <a:r>
              <a:rPr kumimoji="0" lang="en-US" sz="4000" b="1" i="0" u="none" strike="noStrike" kern="1200" cap="none" spc="0" normalizeH="0" noProof="0" smtClean="0">
                <a:ln w="12700">
                  <a:solidFill>
                    <a:srgbClr val="0070C0"/>
                  </a:solidFill>
                  <a:prstDash val="solid"/>
                </a:ln>
                <a:solidFill>
                  <a:srgbClr val="0070C0"/>
                </a:solidFill>
                <a:effectLst/>
                <a:uLnTx/>
                <a:uFillTx/>
                <a:ea typeface="+mn-ea"/>
                <a:cs typeface="+mn-cs"/>
              </a:rPr>
              <a:t>2024. </a:t>
            </a:r>
            <a:endParaRPr kumimoji="0" lang="en-US" sz="4000" b="1" i="0" u="none" strike="noStrike" kern="1200" cap="none" spc="0" normalizeH="0" baseline="0" noProof="0" dirty="0">
              <a:ln w="12700">
                <a:solidFill>
                  <a:srgbClr val="0070C0"/>
                </a:solidFill>
                <a:prstDash val="solid"/>
              </a:ln>
              <a:solidFill>
                <a:srgbClr val="0070C0"/>
              </a:solidFill>
              <a:effectLst/>
              <a:uLnTx/>
              <a:uFillTx/>
              <a:ea typeface="+mn-ea"/>
              <a:cs typeface="+mn-cs"/>
            </a:endParaRP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2513786" y="1062629"/>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2539318" y="460395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297232" y="3417512"/>
            <a:ext cx="4855793" cy="1115665"/>
          </a:xfrm>
          <a:prstGeom prst="rect">
            <a:avLst/>
          </a:prstGeom>
        </p:spPr>
      </p:pic>
      <p:sp>
        <p:nvSpPr>
          <p:cNvPr id="2" name="Rectangle 1"/>
          <p:cNvSpPr/>
          <p:nvPr/>
        </p:nvSpPr>
        <p:spPr>
          <a:xfrm>
            <a:off x="7181143" y="1143373"/>
            <a:ext cx="2086405" cy="830997"/>
          </a:xfrm>
          <a:prstGeom prst="rect">
            <a:avLst/>
          </a:prstGeom>
          <a:noFill/>
        </p:spPr>
        <p:txBody>
          <a:bodyPr wrap="none" lIns="91440" tIns="45720" rIns="91440" bIns="45720">
            <a:spAutoFit/>
          </a:bodyPr>
          <a:lstStyle/>
          <a:p>
            <a:pPr algn="ctr"/>
            <a:r>
              <a:rPr lang="en-US" sz="4800" b="1" i="1" cap="none" spc="0" smtClean="0">
                <a:ln w="12700">
                  <a:solidFill>
                    <a:schemeClr val="tx2">
                      <a:satMod val="155000"/>
                    </a:schemeClr>
                  </a:solidFill>
                  <a:prstDash val="solid"/>
                </a:ln>
                <a:solidFill>
                  <a:srgbClr val="FF0000"/>
                </a:solidFill>
              </a:rPr>
              <a:t>Tiết: </a:t>
            </a:r>
            <a:r>
              <a:rPr lang="en-US" sz="4800" b="1" i="1" smtClean="0">
                <a:ln w="12700">
                  <a:solidFill>
                    <a:schemeClr val="tx2">
                      <a:satMod val="155000"/>
                    </a:schemeClr>
                  </a:solidFill>
                  <a:prstDash val="solid"/>
                </a:ln>
                <a:solidFill>
                  <a:srgbClr val="FF0000"/>
                </a:solidFill>
              </a:rPr>
              <a:t>65</a:t>
            </a:r>
            <a:endParaRPr lang="en-US" sz="5400" b="1" i="1" cap="none" spc="0">
              <a:ln w="12700">
                <a:solidFill>
                  <a:schemeClr val="tx2">
                    <a:satMod val="155000"/>
                  </a:schemeClr>
                </a:solidFill>
                <a:prstDash val="solid"/>
              </a:ln>
              <a:solidFill>
                <a:schemeClr val="bg2">
                  <a:tint val="85000"/>
                  <a:satMod val="155000"/>
                </a:schemeClr>
              </a:solidFill>
            </a:endParaRPr>
          </a:p>
        </p:txBody>
      </p:sp>
      <p:sp>
        <p:nvSpPr>
          <p:cNvPr id="13" name="Rectangle 12"/>
          <p:cNvSpPr/>
          <p:nvPr/>
        </p:nvSpPr>
        <p:spPr>
          <a:xfrm>
            <a:off x="1098064" y="2301172"/>
            <a:ext cx="10142750" cy="923330"/>
          </a:xfrm>
          <a:prstGeom prst="rect">
            <a:avLst/>
          </a:prstGeom>
          <a:noFill/>
        </p:spPr>
        <p:txBody>
          <a:bodyPr wrap="square" lIns="91440" tIns="45720" rIns="91440" bIns="45720">
            <a:spAutoFit/>
          </a:bodyPr>
          <a:lstStyle/>
          <a:p>
            <a:pPr algn="ctr"/>
            <a:r>
              <a:rPr lang="en-US" sz="5400" b="1" i="1" smtClean="0">
                <a:ln w="12700">
                  <a:solidFill>
                    <a:schemeClr val="tx2">
                      <a:satMod val="155000"/>
                    </a:schemeClr>
                  </a:solidFill>
                  <a:prstDash val="solid"/>
                </a:ln>
                <a:solidFill>
                  <a:srgbClr val="0070C0"/>
                </a:solidFill>
              </a:rPr>
              <a:t>Bài 17. VẼ MÀU (Tiết 2)</a:t>
            </a:r>
            <a:endParaRPr lang="en-US" sz="5400" b="1" i="1" cap="none" spc="0">
              <a:ln w="12700">
                <a:solidFill>
                  <a:schemeClr val="tx2">
                    <a:satMod val="155000"/>
                  </a:schemeClr>
                </a:solidFill>
                <a:prstDash val="solid"/>
              </a:ln>
              <a:solidFill>
                <a:srgbClr val="0070C0"/>
              </a:solidFill>
            </a:endParaRPr>
          </a:p>
        </p:txBody>
      </p:sp>
    </p:spTree>
    <p:extLst>
      <p:ext uri="{BB962C8B-B14F-4D97-AF65-F5344CB8AC3E}">
        <p14:creationId xmlns:p14="http://schemas.microsoft.com/office/powerpoint/2010/main" val="1642339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250"/>
                                        <p:tgtEl>
                                          <p:spTgt spid="23"/>
                                        </p:tgtEl>
                                      </p:cBhvr>
                                    </p:animEffect>
                                  </p:childTnLst>
                                </p:cTn>
                              </p:par>
                            </p:childTnLst>
                          </p:cTn>
                        </p:par>
                        <p:par>
                          <p:cTn id="8" fill="hold">
                            <p:stCondLst>
                              <p:cond delay="250"/>
                            </p:stCondLst>
                            <p:childTnLst>
                              <p:par>
                                <p:cTn id="9" presetID="17" presetClass="entr" presetSubtype="1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25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 dur="250" fill="hold"/>
                                        <p:tgtEl>
                                          <p:spTgt spid="24">
                                            <p:txEl>
                                              <p:pRg st="0" end="0"/>
                                            </p:txEl>
                                          </p:spTgt>
                                        </p:tgtEl>
                                        <p:attrNameLst>
                                          <p:attrName>ppt_h</p:attrName>
                                        </p:attrNameLst>
                                      </p:cBhvr>
                                      <p:tavLst>
                                        <p:tav tm="0">
                                          <p:val>
                                            <p:strVal val="#ppt_h"/>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249"/>
                                          </p:stCondLst>
                                        </p:cTn>
                                        <p:tgtEl>
                                          <p:spTgt spid="13"/>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50" fill="hold"/>
                                        <p:tgtEl>
                                          <p:spTgt spid="8"/>
                                        </p:tgtEl>
                                        <p:attrNameLst>
                                          <p:attrName>ppt_x</p:attrName>
                                        </p:attrNameLst>
                                      </p:cBhvr>
                                      <p:tavLst>
                                        <p:tav tm="0">
                                          <p:val>
                                            <p:strVal val="#ppt_x"/>
                                          </p:val>
                                        </p:tav>
                                        <p:tav tm="100000">
                                          <p:val>
                                            <p:strVal val="#ppt_x"/>
                                          </p:val>
                                        </p:tav>
                                      </p:tavLst>
                                    </p:anim>
                                    <p:anim calcmode="lin" valueType="num">
                                      <p:cBhvr additive="base">
                                        <p:cTn id="26" dur="25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250" fill="hold"/>
                                        <p:tgtEl>
                                          <p:spTgt spid="7"/>
                                        </p:tgtEl>
                                        <p:attrNameLst>
                                          <p:attrName>ppt_x</p:attrName>
                                        </p:attrNameLst>
                                      </p:cBhvr>
                                      <p:tavLst>
                                        <p:tav tm="0">
                                          <p:val>
                                            <p:strVal val="#ppt_x"/>
                                          </p:val>
                                        </p:tav>
                                        <p:tav tm="100000">
                                          <p:val>
                                            <p:strVal val="#ppt_x"/>
                                          </p:val>
                                        </p:tav>
                                      </p:tavLst>
                                    </p:anim>
                                    <p:anim calcmode="lin" valueType="num">
                                      <p:cBhvr additive="base">
                                        <p:cTn id="30"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p"/>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sng" smtClean="0">
                  <a:solidFill>
                    <a:srgbClr val="000000"/>
                  </a:solidFill>
                  <a:effectLst/>
                  <a:latin typeface="Times New Roman" pitchFamily="18" charset="0"/>
                  <a:cs typeface="Times New Roman" pitchFamily="18" charset="0"/>
                </a:rPr>
                <a:t>Bài 1</a:t>
              </a:r>
              <a:r>
                <a:rPr lang="en-US" sz="2800" b="1" i="0" dirty="0">
                  <a:solidFill>
                    <a:srgbClr val="000000"/>
                  </a:solidFill>
                  <a:effectLst/>
                  <a:latin typeface="Times New Roman" pitchFamily="18" charset="0"/>
                  <a:cs typeface="Times New Roman" pitchFamily="18" charset="0"/>
                </a:rPr>
                <a:t>. </a:t>
              </a:r>
              <a:r>
                <a:rPr lang="vi-VN" sz="2800" b="1" i="0" dirty="0">
                  <a:solidFill>
                    <a:srgbClr val="000000"/>
                  </a:solidFill>
                  <a:effectLst/>
                  <a:latin typeface="Times New Roman" pitchFamily="18" charset="0"/>
                  <a:cs typeface="Times New Roman" pitchFamily="18"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5"/>
          <a:stretch>
            <a:fillRect/>
          </a:stretch>
        </p:blipFill>
        <p:spPr>
          <a:xfrm>
            <a:off x="8087710" y="1702675"/>
            <a:ext cx="3596673" cy="4852659"/>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5"/>
            <a:ext cx="7709338" cy="5034455"/>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0" i="0">
                <a:solidFill>
                  <a:srgbClr val="000000"/>
                </a:solidFill>
                <a:effectLst/>
                <a:latin typeface="Times New Roman" pitchFamily="18" charset="0"/>
                <a:cs typeface="Times New Roman" pitchFamily="18" charset="0"/>
              </a:rPr>
              <a:t>   </a:t>
            </a:r>
            <a:r>
              <a:rPr lang="en-US" sz="2800" b="0" i="0" smtClean="0">
                <a:solidFill>
                  <a:srgbClr val="000000"/>
                </a:solidFill>
                <a:effectLst/>
                <a:latin typeface="Times New Roman" pitchFamily="18" charset="0"/>
                <a:cs typeface="Times New Roman" pitchFamily="18" charset="0"/>
              </a:rPr>
              <a:t>     </a:t>
            </a:r>
            <a:r>
              <a:rPr lang="vi-VN" sz="2800" b="0" i="0" smtClean="0">
                <a:solidFill>
                  <a:srgbClr val="000000"/>
                </a:solidFill>
                <a:effectLst/>
                <a:latin typeface="Times New Roman" pitchFamily="18" charset="0"/>
                <a:cs typeface="Times New Roman" pitchFamily="18" charset="0"/>
              </a:rPr>
              <a:t>Mùa </a:t>
            </a:r>
            <a:r>
              <a:rPr lang="vi-VN" sz="2800" b="0" i="0" dirty="0">
                <a:solidFill>
                  <a:srgbClr val="000000"/>
                </a:solidFill>
                <a:effectLst/>
                <a:latin typeface="Times New Roman" pitchFamily="18" charset="0"/>
                <a:cs typeface="Times New Roman" pitchFamily="18" charset="0"/>
              </a:rPr>
              <a:t>xuân, ngày nào cũng là ngày hội. Muôn loài vật trên đồng lũ lượt kéo nhau đi. Những </a:t>
            </a:r>
            <a:r>
              <a:rPr lang="vi-VN" sz="2800" b="1" i="0" dirty="0">
                <a:solidFill>
                  <a:srgbClr val="000000"/>
                </a:solidFill>
                <a:effectLst/>
                <a:latin typeface="Times New Roman" pitchFamily="18" charset="0"/>
                <a:cs typeface="Times New Roman" pitchFamily="18" charset="0"/>
              </a:rPr>
              <a:t>anh</a:t>
            </a:r>
            <a:r>
              <a:rPr lang="vi-VN" sz="2800" b="0" i="0" dirty="0">
                <a:solidFill>
                  <a:srgbClr val="000000"/>
                </a:solidFill>
                <a:effectLst/>
                <a:latin typeface="Times New Roman" pitchFamily="18" charset="0"/>
                <a:cs typeface="Times New Roman" pitchFamily="18" charset="0"/>
              </a:rPr>
              <a:t> chuồn ớt đỏ thắm như ngọn lửa. Những </a:t>
            </a:r>
            <a:r>
              <a:rPr lang="vi-VN" sz="2800" b="1" i="0" dirty="0">
                <a:solidFill>
                  <a:srgbClr val="000000"/>
                </a:solidFill>
                <a:effectLst/>
                <a:latin typeface="Times New Roman" pitchFamily="18" charset="0"/>
                <a:cs typeface="Times New Roman" pitchFamily="18" charset="0"/>
              </a:rPr>
              <a:t>cô</a:t>
            </a:r>
            <a:r>
              <a:rPr lang="vi-VN" sz="2800" b="0" i="0" dirty="0">
                <a:solidFill>
                  <a:srgbClr val="000000"/>
                </a:solidFill>
                <a:effectLst/>
                <a:latin typeface="Times New Roman" pitchFamily="18" charset="0"/>
                <a:cs typeface="Times New Roman" pitchFamily="18" charset="0"/>
              </a:rPr>
              <a:t> chuồn chuồn kim nhịn ăn để thân hình mảnh dẻ, mắt to, mình nhỏ xíu, thướt tha bay lượn. Các </a:t>
            </a:r>
            <a:r>
              <a:rPr lang="vi-VN" sz="2800" b="1" i="0" dirty="0">
                <a:solidFill>
                  <a:srgbClr val="000000"/>
                </a:solidFill>
                <a:effectLst/>
                <a:latin typeface="Times New Roman" pitchFamily="18" charset="0"/>
                <a:cs typeface="Times New Roman" pitchFamily="18" charset="0"/>
              </a:rPr>
              <a:t>chú</a:t>
            </a:r>
            <a:r>
              <a:rPr lang="vi-VN" sz="2800" b="0" i="0" dirty="0">
                <a:solidFill>
                  <a:srgbClr val="000000"/>
                </a:solidFill>
                <a:effectLst/>
                <a:latin typeface="Times New Roman" pitchFamily="18" charset="0"/>
                <a:cs typeface="Times New Roman" pitchFamily="18" charset="0"/>
              </a:rPr>
              <a:t> bọ ngựa vung gươm tập múa võ trên những chiếc lá to. Các </a:t>
            </a:r>
            <a:r>
              <a:rPr lang="vi-VN" sz="2800" b="1" i="0" dirty="0">
                <a:solidFill>
                  <a:srgbClr val="000000"/>
                </a:solidFill>
                <a:effectLst/>
                <a:latin typeface="Times New Roman" pitchFamily="18" charset="0"/>
                <a:cs typeface="Times New Roman" pitchFamily="18" charset="0"/>
              </a:rPr>
              <a:t>ả</a:t>
            </a:r>
            <a:r>
              <a:rPr lang="vi-VN" sz="2800" b="0" i="0" dirty="0">
                <a:solidFill>
                  <a:srgbClr val="000000"/>
                </a:solidFill>
                <a:effectLst/>
                <a:latin typeface="Times New Roman" pitchFamily="18" charset="0"/>
                <a:cs typeface="Times New Roman" pitchFamily="18" charset="0"/>
              </a:rPr>
              <a:t> cánh cam diêm dúa, các </a:t>
            </a:r>
            <a:r>
              <a:rPr lang="vi-VN" sz="2800" b="1" i="0" dirty="0">
                <a:solidFill>
                  <a:srgbClr val="000000"/>
                </a:solidFill>
                <a:effectLst/>
                <a:latin typeface="Times New Roman" pitchFamily="18" charset="0"/>
                <a:cs typeface="Times New Roman" pitchFamily="18" charset="0"/>
              </a:rPr>
              <a:t>chị</a:t>
            </a:r>
            <a:r>
              <a:rPr lang="vi-VN" sz="2800" b="0" i="0" dirty="0">
                <a:solidFill>
                  <a:srgbClr val="000000"/>
                </a:solidFill>
                <a:effectLst/>
                <a:latin typeface="Times New Roman" pitchFamily="18" charset="0"/>
                <a:cs typeface="Times New Roman" pitchFamily="18" charset="0"/>
              </a:rPr>
              <a:t> cào cào xoè áo lụa đỏm dáng,... Đạo mạo như </a:t>
            </a:r>
            <a:r>
              <a:rPr lang="vi-VN" sz="2800" b="1" i="0" dirty="0">
                <a:solidFill>
                  <a:srgbClr val="000000"/>
                </a:solidFill>
                <a:effectLst/>
                <a:latin typeface="Times New Roman" pitchFamily="18" charset="0"/>
                <a:cs typeface="Times New Roman" pitchFamily="18" charset="0"/>
              </a:rPr>
              <a:t>bác</a:t>
            </a:r>
            <a:r>
              <a:rPr lang="vi-VN" sz="2800" b="0" i="0" dirty="0">
                <a:solidFill>
                  <a:srgbClr val="000000"/>
                </a:solidFill>
                <a:effectLst/>
                <a:latin typeface="Times New Roman" pitchFamily="18" charset="0"/>
                <a:cs typeface="Times New Roman" pitchFamily="18" charset="0"/>
              </a:rPr>
              <a:t> giang, </a:t>
            </a:r>
            <a:r>
              <a:rPr lang="vi-VN" sz="2800" b="1" i="0" dirty="0">
                <a:solidFill>
                  <a:srgbClr val="000000"/>
                </a:solidFill>
                <a:effectLst/>
                <a:latin typeface="Times New Roman" pitchFamily="18" charset="0"/>
                <a:cs typeface="Times New Roman" pitchFamily="18" charset="0"/>
              </a:rPr>
              <a:t>bác</a:t>
            </a:r>
            <a:r>
              <a:rPr lang="vi-VN" sz="2800" b="0" i="0" dirty="0">
                <a:solidFill>
                  <a:srgbClr val="000000"/>
                </a:solidFill>
                <a:effectLst/>
                <a:latin typeface="Times New Roman" pitchFamily="18" charset="0"/>
                <a:cs typeface="Times New Roman" pitchFamily="18" charset="0"/>
              </a:rPr>
              <a:t> dẽ cũng vui vẻ dạo chơi trên bờ đầm.</a:t>
            </a:r>
          </a:p>
          <a:p>
            <a:pPr algn="r"/>
            <a:r>
              <a:rPr lang="vi-VN" sz="2800" b="0" i="0" dirty="0">
                <a:solidFill>
                  <a:srgbClr val="000000"/>
                </a:solidFill>
                <a:effectLst/>
                <a:latin typeface="Times New Roman" pitchFamily="18" charset="0"/>
                <a:cs typeface="Times New Roman" pitchFamily="18" charset="0"/>
              </a:rPr>
              <a:t>(Theo Xuân Quỳnh)</a:t>
            </a:r>
          </a:p>
        </p:txBody>
      </p:sp>
      <p:cxnSp>
        <p:nvCxnSpPr>
          <p:cNvPr id="5" name="Straight Connector 4"/>
          <p:cNvCxnSpPr/>
          <p:nvPr/>
        </p:nvCxnSpPr>
        <p:spPr>
          <a:xfrm>
            <a:off x="2762250" y="858282"/>
            <a:ext cx="1370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87710" y="858282"/>
            <a:ext cx="29803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5350" y="1277382"/>
            <a:ext cx="6854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62250" y="1296432"/>
            <a:ext cx="3852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403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anim calcmode="lin" valueType="num">
                                      <p:cBhvr>
                                        <p:cTn id="8" dur="250" fill="hold"/>
                                        <p:tgtEl>
                                          <p:spTgt spid="16"/>
                                        </p:tgtEl>
                                        <p:attrNameLst>
                                          <p:attrName>ppt_x</p:attrName>
                                        </p:attrNameLst>
                                      </p:cBhvr>
                                      <p:tavLst>
                                        <p:tav tm="0">
                                          <p:val>
                                            <p:strVal val="#ppt_x"/>
                                          </p:val>
                                        </p:tav>
                                        <p:tav tm="100000">
                                          <p:val>
                                            <p:strVal val="#ppt_x"/>
                                          </p:val>
                                        </p:tav>
                                      </p:tavLst>
                                    </p:anim>
                                    <p:anim calcmode="lin" valueType="num">
                                      <p:cBhvr>
                                        <p:cTn id="9" dur="25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anim calcmode="lin" valueType="num">
                                      <p:cBhvr>
                                        <p:cTn id="13" dur="250" fill="hold"/>
                                        <p:tgtEl>
                                          <p:spTgt spid="18"/>
                                        </p:tgtEl>
                                        <p:attrNameLst>
                                          <p:attrName>ppt_x</p:attrName>
                                        </p:attrNameLst>
                                      </p:cBhvr>
                                      <p:tavLst>
                                        <p:tav tm="0">
                                          <p:val>
                                            <p:strVal val="#ppt_x"/>
                                          </p:val>
                                        </p:tav>
                                        <p:tav tm="100000">
                                          <p:val>
                                            <p:strVal val="#ppt_x"/>
                                          </p:val>
                                        </p:tav>
                                      </p:tavLst>
                                    </p:anim>
                                    <p:anim calcmode="lin" valueType="num">
                                      <p:cBhvr>
                                        <p:cTn id="14"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63863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419320FE-8F9C-0CEE-8993-C1A7D4EF27D1}"/>
              </a:ext>
            </a:extLst>
          </p:cNvPr>
          <p:cNvGrpSpPr/>
          <p:nvPr/>
        </p:nvGrpSpPr>
        <p:grpSpPr>
          <a:xfrm>
            <a:off x="467547" y="44894"/>
            <a:ext cx="1775730" cy="780118"/>
            <a:chOff x="4010757" y="4581371"/>
            <a:chExt cx="4124518" cy="2635558"/>
          </a:xfrm>
        </p:grpSpPr>
        <p:pic>
          <p:nvPicPr>
            <p:cNvPr id="22" name="Picture 21">
              <a:extLst>
                <a:ext uri="{FF2B5EF4-FFF2-40B4-BE49-F238E27FC236}">
                  <a16:creationId xmlns:a16="http://schemas.microsoft.com/office/drawing/2014/main" id="{24B43D7F-F7C6-7B36-BA95-81E9CBCB947A}"/>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23" name="Plaque 22">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2702427454"/>
              </p:ext>
            </p:extLst>
          </p:nvPr>
        </p:nvGraphicFramePr>
        <p:xfrm>
          <a:off x="5029200" y="899655"/>
          <a:ext cx="6900042" cy="5418728"/>
        </p:xfrm>
        <a:graphic>
          <a:graphicData uri="http://schemas.openxmlformats.org/drawingml/2006/table">
            <a:tbl>
              <a:tblPr firstRow="1" bandRow="1">
                <a:tableStyleId>{93296810-A885-4BE3-A3E7-6D5BEEA58F35}</a:tableStyleId>
              </a:tblPr>
              <a:tblGrid>
                <a:gridCol w="1219200">
                  <a:extLst>
                    <a:ext uri="{9D8B030D-6E8A-4147-A177-3AD203B41FA5}">
                      <a16:colId xmlns:a16="http://schemas.microsoft.com/office/drawing/2014/main" val="3554278101"/>
                    </a:ext>
                  </a:extLst>
                </a:gridCol>
                <a:gridCol w="1981200">
                  <a:extLst>
                    <a:ext uri="{9D8B030D-6E8A-4147-A177-3AD203B41FA5}">
                      <a16:colId xmlns:a16="http://schemas.microsoft.com/office/drawing/2014/main" val="2496121716"/>
                    </a:ext>
                  </a:extLst>
                </a:gridCol>
                <a:gridCol w="3699642">
                  <a:extLst>
                    <a:ext uri="{9D8B030D-6E8A-4147-A177-3AD203B41FA5}">
                      <a16:colId xmlns:a16="http://schemas.microsoft.com/office/drawing/2014/main" val="458742190"/>
                    </a:ext>
                  </a:extLst>
                </a:gridCol>
              </a:tblGrid>
              <a:tr h="621704">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21704">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21704">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21704">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21704">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21704">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21704">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r h="621704">
                <a:tc gridSpan="3">
                  <a:txBody>
                    <a:bodyPr/>
                    <a:lstStyle/>
                    <a:p>
                      <a:pPr algn="l"/>
                      <a:r>
                        <a:rPr lang="en-US" sz="3200" b="1" smtClean="0"/>
                        <a:t>Tác</a:t>
                      </a:r>
                      <a:r>
                        <a:rPr lang="en-US" sz="3200" b="1" baseline="0" smtClean="0"/>
                        <a:t> dụng:</a:t>
                      </a:r>
                    </a:p>
                    <a:p>
                      <a:pPr algn="l"/>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6272078" y="1450031"/>
            <a:ext cx="1965435" cy="707886"/>
          </a:xfrm>
          <a:prstGeom prst="rect">
            <a:avLst/>
          </a:prstGeom>
          <a:noFill/>
        </p:spPr>
        <p:txBody>
          <a:bodyPr wrap="square" rtlCol="0">
            <a:spAutoFit/>
          </a:bodyPr>
          <a:lstStyle/>
          <a:p>
            <a:pPr algn="ctr"/>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371492" y="1533197"/>
            <a:ext cx="3452682" cy="707886"/>
          </a:xfrm>
          <a:prstGeom prst="rect">
            <a:avLst/>
          </a:prstGeom>
          <a:noFill/>
        </p:spPr>
        <p:txBody>
          <a:bodyPr wrap="square" rtlCol="0">
            <a:spAutoFit/>
          </a:bodyPr>
          <a:lstStyle/>
          <a:p>
            <a:pPr algn="ctr"/>
            <a:r>
              <a:rPr lang="en-US" sz="4000" dirty="0" err="1"/>
              <a:t>chuồn</a:t>
            </a:r>
            <a:r>
              <a:rPr lang="en-US" sz="4000" dirty="0"/>
              <a:t> </a:t>
            </a:r>
            <a:r>
              <a:rPr lang="en-US" sz="4000" dirty="0" err="1"/>
              <a:t>chuồn</a:t>
            </a:r>
            <a:r>
              <a:rPr lang="en-US" sz="4000" dirty="0"/>
              <a:t> </a:t>
            </a:r>
            <a:r>
              <a:rPr lang="en-US" sz="4000" dirty="0" err="1"/>
              <a:t>ớt</a:t>
            </a:r>
            <a:endParaRPr lang="en-US" sz="40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6293098" y="2101673"/>
            <a:ext cx="1965435" cy="707886"/>
          </a:xfrm>
          <a:prstGeom prst="rect">
            <a:avLst/>
          </a:prstGeom>
          <a:noFill/>
        </p:spPr>
        <p:txBody>
          <a:bodyPr wrap="square" rtlCol="0">
            <a:spAutoFit/>
          </a:bodyPr>
          <a:lstStyle/>
          <a:p>
            <a:pPr algn="ctr"/>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172451" y="2148750"/>
            <a:ext cx="3831012" cy="707886"/>
          </a:xfrm>
          <a:prstGeom prst="rect">
            <a:avLst/>
          </a:prstGeom>
          <a:noFill/>
        </p:spPr>
        <p:txBody>
          <a:bodyPr wrap="square" rtlCol="0">
            <a:spAutoFit/>
          </a:bodyPr>
          <a:lstStyle/>
          <a:p>
            <a:pPr algn="ctr"/>
            <a:r>
              <a:rPr lang="en-US" sz="4000" dirty="0" err="1"/>
              <a:t>chuồn</a:t>
            </a:r>
            <a:r>
              <a:rPr lang="en-US" sz="4000" dirty="0"/>
              <a:t> </a:t>
            </a:r>
            <a:r>
              <a:rPr lang="en-US" sz="4000" dirty="0" err="1"/>
              <a:t>chuồn</a:t>
            </a:r>
            <a:r>
              <a:rPr lang="en-US" sz="4000" dirty="0"/>
              <a:t> </a:t>
            </a:r>
            <a:r>
              <a:rPr lang="en-US" sz="4000" dirty="0" err="1"/>
              <a:t>kim</a:t>
            </a:r>
            <a:endParaRPr lang="en-US" sz="40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6293098" y="2784846"/>
            <a:ext cx="1965435" cy="707886"/>
          </a:xfrm>
          <a:prstGeom prst="rect">
            <a:avLst/>
          </a:prstGeom>
          <a:noFill/>
        </p:spPr>
        <p:txBody>
          <a:bodyPr wrap="square" rtlCol="0">
            <a:spAutoFit/>
          </a:bodyPr>
          <a:lstStyle/>
          <a:p>
            <a:pPr algn="ctr"/>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296632" y="2745827"/>
            <a:ext cx="3706831" cy="707886"/>
          </a:xfrm>
          <a:prstGeom prst="rect">
            <a:avLst/>
          </a:prstGeom>
          <a:noFill/>
        </p:spPr>
        <p:txBody>
          <a:bodyPr wrap="square" rtlCol="0">
            <a:spAutoFit/>
          </a:bodyPr>
          <a:lstStyle/>
          <a:p>
            <a:pPr algn="ctr"/>
            <a:r>
              <a:rPr lang="en-US" sz="4000" dirty="0" err="1"/>
              <a:t>bọ</a:t>
            </a:r>
            <a:r>
              <a:rPr lang="en-US" sz="4000" dirty="0"/>
              <a:t> </a:t>
            </a:r>
            <a:r>
              <a:rPr lang="en-US" sz="4000" dirty="0" err="1"/>
              <a:t>ngựa</a:t>
            </a:r>
            <a:endParaRPr lang="en-US" sz="40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6272078" y="3345179"/>
            <a:ext cx="1965435" cy="707886"/>
          </a:xfrm>
          <a:prstGeom prst="rect">
            <a:avLst/>
          </a:prstGeom>
          <a:noFill/>
        </p:spPr>
        <p:txBody>
          <a:bodyPr wrap="square" rtlCol="0">
            <a:spAutoFit/>
          </a:bodyPr>
          <a:lstStyle/>
          <a:p>
            <a:pPr algn="ctr"/>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202697" y="3369222"/>
            <a:ext cx="3621477" cy="707886"/>
          </a:xfrm>
          <a:prstGeom prst="rect">
            <a:avLst/>
          </a:prstGeom>
          <a:noFill/>
        </p:spPr>
        <p:txBody>
          <a:bodyPr wrap="square" rtlCol="0">
            <a:spAutoFit/>
          </a:bodyPr>
          <a:lstStyle/>
          <a:p>
            <a:pPr algn="ctr"/>
            <a:r>
              <a:rPr lang="en-US" sz="4000" dirty="0" err="1"/>
              <a:t>cánh</a:t>
            </a:r>
            <a:r>
              <a:rPr lang="en-US" sz="40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6335142" y="3986310"/>
            <a:ext cx="1876059" cy="707886"/>
          </a:xfrm>
          <a:prstGeom prst="rect">
            <a:avLst/>
          </a:prstGeom>
          <a:noFill/>
        </p:spPr>
        <p:txBody>
          <a:bodyPr wrap="square" rtlCol="0">
            <a:spAutoFit/>
          </a:bodyPr>
          <a:lstStyle/>
          <a:p>
            <a:pPr algn="ctr"/>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104164" y="4014267"/>
            <a:ext cx="3720010" cy="707886"/>
          </a:xfrm>
          <a:prstGeom prst="rect">
            <a:avLst/>
          </a:prstGeom>
          <a:noFill/>
        </p:spPr>
        <p:txBody>
          <a:bodyPr wrap="square" rtlCol="0">
            <a:spAutoFit/>
          </a:bodyPr>
          <a:lstStyle/>
          <a:p>
            <a:pPr algn="ctr"/>
            <a:r>
              <a:rPr lang="en-US" sz="4000" dirty="0" err="1"/>
              <a:t>cào</a:t>
            </a:r>
            <a:r>
              <a:rPr lang="en-US" sz="4000" dirty="0"/>
              <a:t> </a:t>
            </a:r>
            <a:r>
              <a:rPr lang="en-US" sz="4000" dirty="0" err="1"/>
              <a:t>cào</a:t>
            </a:r>
            <a:endParaRPr lang="en-US" sz="40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6335142" y="4612072"/>
            <a:ext cx="1876059" cy="707886"/>
          </a:xfrm>
          <a:prstGeom prst="rect">
            <a:avLst/>
          </a:prstGeom>
          <a:noFill/>
        </p:spPr>
        <p:txBody>
          <a:bodyPr wrap="square" rtlCol="0">
            <a:spAutoFit/>
          </a:bodyPr>
          <a:lstStyle/>
          <a:p>
            <a:pPr algn="ctr"/>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168543" y="4619954"/>
            <a:ext cx="3834920" cy="707886"/>
          </a:xfrm>
          <a:prstGeom prst="rect">
            <a:avLst/>
          </a:prstGeom>
          <a:noFill/>
        </p:spPr>
        <p:txBody>
          <a:bodyPr wrap="square" rtlCol="0">
            <a:spAutoFit/>
          </a:bodyPr>
          <a:lstStyle/>
          <a:p>
            <a:pPr algn="ctr"/>
            <a:r>
              <a:rPr lang="en-US" sz="4000" dirty="0" err="1"/>
              <a:t>giang</a:t>
            </a:r>
            <a:r>
              <a:rPr lang="en-US" sz="4000" dirty="0"/>
              <a:t>, </a:t>
            </a:r>
            <a:r>
              <a:rPr lang="en-US" sz="4000" dirty="0" err="1"/>
              <a:t>dẽ</a:t>
            </a:r>
            <a:endParaRPr lang="en-US" sz="4000" dirty="0"/>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6"/>
          <a:stretch>
            <a:fillRect/>
          </a:stretch>
        </p:blipFill>
        <p:spPr>
          <a:xfrm>
            <a:off x="38099" y="825012"/>
            <a:ext cx="4972051" cy="4631464"/>
          </a:xfrm>
          <a:prstGeom prst="rect">
            <a:avLst/>
          </a:prstGeom>
        </p:spPr>
      </p:pic>
      <p:sp>
        <p:nvSpPr>
          <p:cNvPr id="27" name="Rectangle: Rounded Corners 2">
            <a:extLst>
              <a:ext uri="{FF2B5EF4-FFF2-40B4-BE49-F238E27FC236}">
                <a16:creationId xmlns:a16="http://schemas.microsoft.com/office/drawing/2014/main" id="{CE2766F4-9CB0-AA27-97A0-CA7663CDE7C9}"/>
              </a:ext>
            </a:extLst>
          </p:cNvPr>
          <p:cNvSpPr/>
          <p:nvPr/>
        </p:nvSpPr>
        <p:spPr>
          <a:xfrm>
            <a:off x="467547" y="5426552"/>
            <a:ext cx="11444684" cy="128414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Tác</a:t>
            </a:r>
            <a:r>
              <a:rPr kumimoji="0" lang="en-US" sz="3200" b="1" i="0" u="none" strike="noStrike" kern="1200" cap="none" spc="0" normalizeH="0" noProof="0" smtClean="0">
                <a:ln>
                  <a:noFill/>
                </a:ln>
                <a:solidFill>
                  <a:prstClr val="black"/>
                </a:solidFill>
                <a:effectLst/>
                <a:uLnTx/>
                <a:uFillTx/>
                <a:latin typeface="Times New Roman" pitchFamily="18" charset="0"/>
                <a:cs typeface="Times New Roman" pitchFamily="18" charset="0"/>
              </a:rPr>
              <a:t> dụng: </a:t>
            </a:r>
            <a:r>
              <a:rPr kumimoji="0" lang="en-US" sz="3200" b="1" i="0" u="none" strike="noStrike" kern="1200" cap="none" spc="0" normalizeH="0" noProof="0" smtClean="0">
                <a:ln>
                  <a:noFill/>
                </a:ln>
                <a:solidFill>
                  <a:srgbClr val="FF0000"/>
                </a:solidFill>
                <a:effectLst/>
                <a:uLnTx/>
                <a:uFillTx/>
                <a:latin typeface="Times New Roman" pitchFamily="18" charset="0"/>
                <a:cs typeface="Times New Roman" pitchFamily="18" charset="0"/>
              </a:rPr>
              <a:t>Các từ hô gọi trên làm cho các con vật trong đoạn văn trở nên sinh động, gần gũi hơn với con người. </a:t>
            </a:r>
            <a:endPar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cxnSp>
        <p:nvCxnSpPr>
          <p:cNvPr id="31" name="Straight Connector 30"/>
          <p:cNvCxnSpPr/>
          <p:nvPr/>
        </p:nvCxnSpPr>
        <p:spPr>
          <a:xfrm>
            <a:off x="1424790" y="1982390"/>
            <a:ext cx="187086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3472073" y="2266483"/>
            <a:ext cx="116977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394603" y="2541983"/>
            <a:ext cx="133894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3759200" y="3099770"/>
            <a:ext cx="95250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81822" y="3374383"/>
            <a:ext cx="717550" cy="119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1064076" y="3926283"/>
            <a:ext cx="184867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1064076" y="4774936"/>
            <a:ext cx="130866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2524124" y="4774936"/>
            <a:ext cx="94794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972568" y="4205683"/>
            <a:ext cx="133894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7608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25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5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25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5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5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2490952" y="208342"/>
            <a:ext cx="9407823" cy="5563807"/>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400" b="1" dirty="0">
                <a:ln w="9525">
                  <a:solidFill>
                    <a:srgbClr val="0070C0"/>
                  </a:solidFill>
                  <a:prstDash val="solid"/>
                </a:ln>
                <a:solidFill>
                  <a:srgbClr val="0070C0"/>
                </a:solidFill>
                <a:latin typeface="+mj-lt"/>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4400" b="1" i="0" u="none" strike="noStrike" kern="1200" cap="none" spc="0" normalizeH="0" baseline="0" noProof="0" dirty="0">
              <a:ln w="9525">
                <a:solidFill>
                  <a:srgbClr val="0070C0"/>
                </a:solidFill>
                <a:prstDash val="solid"/>
              </a:ln>
              <a:solidFill>
                <a:srgbClr val="0070C0"/>
              </a:solidFill>
              <a:uLnTx/>
              <a:uFillTx/>
              <a:latin typeface="+mj-lt"/>
              <a:cs typeface="Calibri" panose="020F0502020204030204" pitchFamily="34" charset="0"/>
            </a:endParaRPr>
          </a:p>
        </p:txBody>
      </p:sp>
      <p:pic>
        <p:nvPicPr>
          <p:cNvPr id="5"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2113" y="3410755"/>
            <a:ext cx="2476572" cy="3377812"/>
          </a:xfrm>
          <a:prstGeom prst="rect">
            <a:avLst/>
          </a:prstGeom>
        </p:spPr>
      </p:pic>
    </p:spTree>
    <p:extLst>
      <p:ext uri="{BB962C8B-B14F-4D97-AF65-F5344CB8AC3E}">
        <p14:creationId xmlns:p14="http://schemas.microsoft.com/office/powerpoint/2010/main" val="3877605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1482</TotalTime>
  <Words>837</Words>
  <Application>Microsoft Office PowerPoint</Application>
  <PresentationFormat>Widescreen</PresentationFormat>
  <Paragraphs>122</Paragraphs>
  <Slides>21</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SimSun</vt:lpstr>
      <vt:lpstr>Arial</vt:lpstr>
      <vt:lpstr>Calibri</vt:lpstr>
      <vt:lpstr>Calibri Light</vt:lpstr>
      <vt:lpstr>Nunito Light</vt:lpstr>
      <vt:lpstr>SVN-Poky's</vt:lpstr>
      <vt:lpstr>Times New Roman</vt:lpstr>
      <vt:lpstr>UTM Duepuntozero</vt:lpstr>
      <vt:lpstr>2_Office Theme</vt:lpstr>
      <vt:lpstr>Latam Maps Theme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User</cp:lastModifiedBy>
  <cp:revision>84</cp:revision>
  <dcterms:created xsi:type="dcterms:W3CDTF">2023-08-16T09:47:20Z</dcterms:created>
  <dcterms:modified xsi:type="dcterms:W3CDTF">2024-11-11T03:59:08Z</dcterms:modified>
  <cp:category>9Slide.vn</cp:category>
</cp:coreProperties>
</file>