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png"/>
  <Override PartName="/ppt/media/image4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22" r:id="rId4"/>
  </p:sldMasterIdLst>
  <p:notesMasterIdLst>
    <p:notesMasterId r:id="rId30"/>
  </p:notesMasterIdLst>
  <p:sldIdLst>
    <p:sldId id="2007577096" r:id="rId5"/>
    <p:sldId id="326" r:id="rId6"/>
    <p:sldId id="257" r:id="rId7"/>
    <p:sldId id="261" r:id="rId8"/>
    <p:sldId id="2007577118" r:id="rId9"/>
    <p:sldId id="2007577098" r:id="rId10"/>
    <p:sldId id="2007577117" r:id="rId11"/>
    <p:sldId id="2007577099" r:id="rId12"/>
    <p:sldId id="2007577114" r:id="rId13"/>
    <p:sldId id="2007577100" r:id="rId14"/>
    <p:sldId id="2007577112" r:id="rId15"/>
    <p:sldId id="2007577113" r:id="rId16"/>
    <p:sldId id="2007577101" r:id="rId17"/>
    <p:sldId id="2007577105" r:id="rId18"/>
    <p:sldId id="2007577102" r:id="rId19"/>
    <p:sldId id="2007577106" r:id="rId20"/>
    <p:sldId id="2007577107" r:id="rId21"/>
    <p:sldId id="2007577108" r:id="rId22"/>
    <p:sldId id="2007577109" r:id="rId23"/>
    <p:sldId id="2007577104" r:id="rId24"/>
    <p:sldId id="2007577115" r:id="rId25"/>
    <p:sldId id="2007577116" r:id="rId26"/>
    <p:sldId id="2007577119" r:id="rId27"/>
    <p:sldId id="2007577120" r:id="rId28"/>
    <p:sldId id="20075771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4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691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983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862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5252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154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8119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4558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7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984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4548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2120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5607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018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6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8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6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8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5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1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22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9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91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jpg"/><Relationship Id="rId18" Type="http://schemas.openxmlformats.org/officeDocument/2006/relationships/image" Target="../media/image38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5.png"/><Relationship Id="rId5" Type="http://schemas.openxmlformats.org/officeDocument/2006/relationships/audio" Target="NULL" TargetMode="External"/><Relationship Id="rId15" Type="http://schemas.microsoft.com/office/2007/relationships/hdphoto" Target="../media/hdphoto3.wdp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jpg"/><Relationship Id="rId18" Type="http://schemas.openxmlformats.org/officeDocument/2006/relationships/image" Target="../media/image41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5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3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2.wdp"/><Relationship Id="rId17" Type="http://schemas.openxmlformats.org/officeDocument/2006/relationships/image" Target="../media/image17.jp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4.png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6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36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2665" y="951241"/>
            <a:ext cx="685315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Môn</a:t>
            </a:r>
            <a:r>
              <a:rPr lang="en-US" altLang="zh-CN" sz="44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4400" b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4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lang="en-US" altLang="zh-CN" sz="4400" b="1" kern="0" dirty="0" smtClean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44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 2B</a:t>
            </a:r>
            <a:endParaRPr kumimoji="0" lang="en-US" altLang="zh-CN" sz="4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7375" y="921623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084" y="1378245"/>
            <a:ext cx="1101763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động1.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741399"/>
            <a:ext cx="602397" cy="77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77" y="2429848"/>
            <a:ext cx="5417575" cy="3279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3" y="2429848"/>
            <a:ext cx="5419903" cy="3131480"/>
          </a:xfrm>
          <a:prstGeom prst="rect">
            <a:avLst/>
          </a:prstGeom>
        </p:spPr>
      </p:pic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xmlns="" id="{1A5890D4-A137-4AC7-82F6-3B335EF9859C}"/>
              </a:ext>
            </a:extLst>
          </p:cNvPr>
          <p:cNvSpPr/>
          <p:nvPr/>
        </p:nvSpPr>
        <p:spPr>
          <a:xfrm>
            <a:off x="1615821" y="5561328"/>
            <a:ext cx="3537476" cy="8281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ội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mũ bảo hiểm khi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9">
            <a:extLst>
              <a:ext uri="{FF2B5EF4-FFF2-40B4-BE49-F238E27FC236}">
                <a16:creationId xmlns:a16="http://schemas.microsoft.com/office/drawing/2014/main" xmlns="" id="{78DE92DF-081D-4458-972C-E392F4313782}"/>
              </a:ext>
            </a:extLst>
          </p:cNvPr>
          <p:cNvSpPr/>
          <p:nvPr/>
        </p:nvSpPr>
        <p:spPr>
          <a:xfrm>
            <a:off x="8100668" y="5709288"/>
            <a:ext cx="3305985" cy="8084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7375" y="921623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084" y="1378245"/>
            <a:ext cx="1101763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động1.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741399"/>
            <a:ext cx="602397" cy="770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4" y="2485976"/>
            <a:ext cx="5285368" cy="319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93" y="2485976"/>
            <a:ext cx="5351923" cy="3203984"/>
          </a:xfrm>
          <a:prstGeom prst="rect">
            <a:avLst/>
          </a:prstGeom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xmlns="" id="{EB110694-4B26-4B90-B8CF-AD3A3D91F621}"/>
              </a:ext>
            </a:extLst>
          </p:cNvPr>
          <p:cNvSpPr/>
          <p:nvPr/>
        </p:nvSpPr>
        <p:spPr>
          <a:xfrm>
            <a:off x="1173404" y="5678304"/>
            <a:ext cx="3383514" cy="8825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1">
            <a:extLst>
              <a:ext uri="{FF2B5EF4-FFF2-40B4-BE49-F238E27FC236}">
                <a16:creationId xmlns:a16="http://schemas.microsoft.com/office/drawing/2014/main" xmlns="" id="{5013D39F-7448-4F7B-825D-709930757E64}"/>
              </a:ext>
            </a:extLst>
          </p:cNvPr>
          <p:cNvSpPr/>
          <p:nvPr/>
        </p:nvSpPr>
        <p:spPr>
          <a:xfrm>
            <a:off x="7206726" y="5689960"/>
            <a:ext cx="4199536" cy="8708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ội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7375" y="921623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084" y="1378245"/>
            <a:ext cx="1101763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động1.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741399"/>
            <a:ext cx="602397" cy="7701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7" y="2559712"/>
            <a:ext cx="9891251" cy="3782094"/>
          </a:xfrm>
          <a:prstGeom prst="rect">
            <a:avLst/>
          </a:prstGeom>
        </p:spPr>
      </p:pic>
      <p:sp>
        <p:nvSpPr>
          <p:cNvPr id="18" name="Rectangle: Rounded Corners 14">
            <a:extLst>
              <a:ext uri="{FF2B5EF4-FFF2-40B4-BE49-F238E27FC236}">
                <a16:creationId xmlns:a16="http://schemas.microsoft.com/office/drawing/2014/main" xmlns="" id="{4EC16A1B-9C89-4D9A-BDA1-C27DACFC44D3}"/>
              </a:ext>
            </a:extLst>
          </p:cNvPr>
          <p:cNvSpPr/>
          <p:nvPr/>
        </p:nvSpPr>
        <p:spPr>
          <a:xfrm>
            <a:off x="4751088" y="6188626"/>
            <a:ext cx="2725624" cy="7971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khi lên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bus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1055523"/>
            <a:ext cx="602397" cy="770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7375" y="1209768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7375" y="2033012"/>
            <a:ext cx="10262423" cy="3625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11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57712" y="1332679"/>
            <a:ext cx="9993746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1" y="1840204"/>
            <a:ext cx="2853377" cy="2419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49" y="1840204"/>
            <a:ext cx="5885162" cy="2369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87" y="1794344"/>
            <a:ext cx="2975362" cy="2395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" y="4167240"/>
            <a:ext cx="3199275" cy="266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87" y="4209756"/>
            <a:ext cx="3252998" cy="2663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08" y="4309870"/>
            <a:ext cx="5557081" cy="251782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7375" y="921623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741399"/>
            <a:ext cx="602397" cy="7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xmlns="" id="{1A5890D4-A137-4AC7-82F6-3B335EF9859C}"/>
              </a:ext>
            </a:extLst>
          </p:cNvPr>
          <p:cNvSpPr/>
          <p:nvPr/>
        </p:nvSpPr>
        <p:spPr>
          <a:xfrm>
            <a:off x="6381135" y="3153398"/>
            <a:ext cx="5288650" cy="188242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ó thể gây tai nạn giao thông vì không đội mũ bảo hiểm và nghe nhạc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3" y="1968468"/>
            <a:ext cx="5961128" cy="460674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741399"/>
            <a:ext cx="602397" cy="770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7375" y="921623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7712" y="1332679"/>
            <a:ext cx="9323694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8DE92DF-081D-4458-972C-E392F4313782}"/>
              </a:ext>
            </a:extLst>
          </p:cNvPr>
          <p:cNvSpPr/>
          <p:nvPr/>
        </p:nvSpPr>
        <p:spPr>
          <a:xfrm>
            <a:off x="6334539" y="3091621"/>
            <a:ext cx="5579165" cy="243650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Hai bạn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thể bị ngã vì đuổi theo xe ô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tô, bạn </a:t>
            </a:r>
            <a:r>
              <a:rPr lang="en-US" sz="24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 trên xe có thể bị té xuống 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vì </a:t>
            </a:r>
            <a:r>
              <a:rPr lang="en-US" sz="24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 vươn 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ra </a:t>
            </a:r>
            <a:r>
              <a:rPr lang="en-US" sz="24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cửa ô tô.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1922606"/>
            <a:ext cx="5598257" cy="477453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741399"/>
            <a:ext cx="602397" cy="770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7375" y="921623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7712" y="1332679"/>
            <a:ext cx="9323694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9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2" y="1794344"/>
            <a:ext cx="9503611" cy="3826453"/>
          </a:xfrm>
          <a:prstGeom prst="rect">
            <a:avLst/>
          </a:prstGeom>
        </p:spPr>
      </p:pic>
      <p:sp>
        <p:nvSpPr>
          <p:cNvPr id="15" name="Rectangle: Rounded Corners 9">
            <a:extLst>
              <a:ext uri="{FF2B5EF4-FFF2-40B4-BE49-F238E27FC236}">
                <a16:creationId xmlns:a16="http://schemas.microsoft.com/office/drawing/2014/main" xmlns="" id="{78DE92DF-081D-4458-972C-E392F4313782}"/>
              </a:ext>
            </a:extLst>
          </p:cNvPr>
          <p:cNvSpPr/>
          <p:nvPr/>
        </p:nvSpPr>
        <p:spPr>
          <a:xfrm>
            <a:off x="706176" y="5396457"/>
            <a:ext cx="10425650" cy="14369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Cả gia đình có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bị tai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nạn giao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thông, chấn thương, bị phạt tiền vì chở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quá số người quy định,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 người không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đội mũ bảo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hiểm.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7375" y="921623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741399"/>
            <a:ext cx="602397" cy="7701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7712" y="1332679"/>
            <a:ext cx="9323694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7" y="1922608"/>
            <a:ext cx="6851229" cy="4740852"/>
          </a:xfrm>
          <a:prstGeom prst="rect">
            <a:avLst/>
          </a:prstGeom>
        </p:spPr>
      </p:pic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xmlns="" id="{78DE92DF-081D-4458-972C-E392F4313782}"/>
              </a:ext>
            </a:extLst>
          </p:cNvPr>
          <p:cNvSpPr/>
          <p:nvPr/>
        </p:nvSpPr>
        <p:spPr>
          <a:xfrm>
            <a:off x="7443019" y="3164979"/>
            <a:ext cx="4576701" cy="202987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Bạn nhỏ có thể bị đuối nước nếu bị ngã vì không mặc áo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7375" y="921623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741399"/>
            <a:ext cx="602397" cy="7701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87209" y="1383288"/>
            <a:ext cx="9323694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1968468"/>
            <a:ext cx="5577272" cy="4565927"/>
          </a:xfrm>
          <a:prstGeom prst="rect">
            <a:avLst/>
          </a:prstGeom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xmlns="" id="{78DE92DF-081D-4458-972C-E392F4313782}"/>
              </a:ext>
            </a:extLst>
          </p:cNvPr>
          <p:cNvSpPr/>
          <p:nvPr/>
        </p:nvSpPr>
        <p:spPr>
          <a:xfrm>
            <a:off x="6373348" y="2636822"/>
            <a:ext cx="5553609" cy="28363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Lao dốc bằng xe đạp ở miền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núi: </a:t>
            </a:r>
          </a:p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Bạn nam đi xe vàng có thể bị ngã vì thả hai chân khỏi bàn đạp và không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phanh xe để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kiểm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soát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tốc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độ khi đi xuống dốc.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7375" y="921623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741399"/>
            <a:ext cx="602397" cy="7701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7712" y="1332679"/>
            <a:ext cx="9323694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-76200" y="0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57542" y="0"/>
            <a:ext cx="6350852" cy="1287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2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hởi </a:t>
            </a:r>
            <a:r>
              <a:rPr kumimoji="0" 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động (Xe bus yêu thương)</a:t>
            </a:r>
          </a:p>
        </p:txBody>
      </p:sp>
    </p:spTree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737922D-D98D-43A2-A92D-640AE22F1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07" y="1840204"/>
            <a:ext cx="8136535" cy="4295553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7375" y="921623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741399"/>
            <a:ext cx="602397" cy="770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7712" y="1332679"/>
            <a:ext cx="9323694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xmlns="" id="{78DE92DF-081D-4458-972C-E392F4313782}"/>
              </a:ext>
            </a:extLst>
          </p:cNvPr>
          <p:cNvSpPr/>
          <p:nvPr/>
        </p:nvSpPr>
        <p:spPr>
          <a:xfrm>
            <a:off x="1319942" y="5605670"/>
            <a:ext cx="8799234" cy="125233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chemeClr val="bg1"/>
                </a:solidFill>
                <a:cs typeface="Arial" panose="020B0604020202020204" pitchFamily="34" charset="0"/>
              </a:rPr>
              <a:t>Hai bạn nhỏ </a:t>
            </a: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chơi đùa </a:t>
            </a:r>
            <a:r>
              <a:rPr lang="vi-VN" sz="2400">
                <a:solidFill>
                  <a:schemeClr val="bg1"/>
                </a:solidFill>
                <a:cs typeface="Arial" panose="020B0604020202020204" pitchFamily="34" charset="0"/>
              </a:rPr>
              <a:t>đi trên đường ray vô cùng nguy hiểm vì đoàn tàu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rất </a:t>
            </a:r>
            <a:r>
              <a:rPr lang="vi-VN" sz="2400" smtClean="0">
                <a:solidFill>
                  <a:schemeClr val="bg1"/>
                </a:solidFill>
                <a:cs typeface="Arial" panose="020B0604020202020204" pitchFamily="34" charset="0"/>
              </a:rPr>
              <a:t>nhanh </a:t>
            </a:r>
            <a:r>
              <a:rPr lang="vi-VN" sz="2400">
                <a:solidFill>
                  <a:schemeClr val="bg1"/>
                </a:solidFill>
                <a:cs typeface="Arial" panose="020B0604020202020204" pitchFamily="34" charset="0"/>
              </a:rPr>
              <a:t>có thể đến bất cứ lúc nào.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056" y="1420467"/>
            <a:ext cx="3804577" cy="8763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35589" y="1392992"/>
            <a:ext cx="3092466" cy="903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4969" y="1420467"/>
            <a:ext cx="4407284" cy="9230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28650" y="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48889" y="1249017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44400" y="6418201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44400" y="266702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48889" y="2581624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6113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74022" y="226929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BAA11EDB-8337-4282-A2AD-4972D61C9D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795" y="2581624"/>
            <a:ext cx="4141377" cy="41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333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90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9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7 0.01296 " pathEditMode="relative" rAng="0" ptsTypes="AA">
                                      <p:cBhvr>
                                        <p:cTn id="52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2424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43939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606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4242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8182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524" y="1270638"/>
            <a:ext cx="3113266" cy="14786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3314" y="1228724"/>
            <a:ext cx="3759555" cy="16481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5270" y="1298692"/>
            <a:ext cx="3600589" cy="14375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08701" y="-17145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39167" y="941835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23892" y="6452758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0538" y="133350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68608" y="2143125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3432179" y="2728241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9" y="2630989"/>
            <a:ext cx="6439471" cy="420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25 4.0740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9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51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3333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39394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21212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39394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1" y="875763"/>
            <a:ext cx="6853084" cy="59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5" y="1150374"/>
            <a:ext cx="10972800" cy="57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11594" y="159885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95378" y="1484007"/>
            <a:ext cx="4147944" cy="633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7187" y="2556387"/>
            <a:ext cx="9193161" cy="404105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40" y="152402"/>
            <a:ext cx="7010400" cy="11429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8210" y="1485903"/>
            <a:ext cx="3107685" cy="14511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A. Xe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805" y="1571144"/>
            <a:ext cx="2886789" cy="13354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B. Xe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11791" y="1592121"/>
            <a:ext cx="3369415" cy="1142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C. Xe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287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72176" y="1238251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20600" y="6452758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20600" y="419100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37730" y="2327498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68" y="2692846"/>
            <a:ext cx="6313359" cy="41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27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37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51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4848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39394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3636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34848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5303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96800" y="6617276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96800" y="45623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3333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4887" y="1336130"/>
            <a:ext cx="1127301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" b="19050"/>
          <a:stretch/>
        </p:blipFill>
        <p:spPr>
          <a:xfrm>
            <a:off x="476348" y="536981"/>
            <a:ext cx="777076" cy="731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3424" y="823078"/>
            <a:ext cx="290136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C79F7BB-9264-45AD-932F-4338C2435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8" y="2218514"/>
            <a:ext cx="6963160" cy="44969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334C64B-5AD8-4310-8365-FFA4DB5265B7}"/>
              </a:ext>
            </a:extLst>
          </p:cNvPr>
          <p:cNvSpPr/>
          <p:nvPr/>
        </p:nvSpPr>
        <p:spPr>
          <a:xfrm>
            <a:off x="7463456" y="2607856"/>
            <a:ext cx="4277477" cy="1449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19749" y="91460"/>
            <a:ext cx="7585655" cy="6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19 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b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4887" y="1336130"/>
            <a:ext cx="1127301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" b="19050"/>
          <a:stretch/>
        </p:blipFill>
        <p:spPr>
          <a:xfrm>
            <a:off x="476348" y="536981"/>
            <a:ext cx="777076" cy="731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3424" y="823078"/>
            <a:ext cx="290136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2167127"/>
            <a:ext cx="7128387" cy="44008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334C64B-5AD8-4310-8365-FFA4DB5265B7}"/>
              </a:ext>
            </a:extLst>
          </p:cNvPr>
          <p:cNvSpPr/>
          <p:nvPr/>
        </p:nvSpPr>
        <p:spPr>
          <a:xfrm>
            <a:off x="8110335" y="2323212"/>
            <a:ext cx="3595255" cy="1978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học sinh chạy sang đường định leo qua dải phân cách nơi không có vạch qua đường rất dễ bị xe tông.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919749" y="91460"/>
            <a:ext cx="7585655" cy="6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19 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b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19749" y="91460"/>
            <a:ext cx="7585655" cy="6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19 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b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887" y="1336130"/>
            <a:ext cx="1127301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" b="19050"/>
          <a:stretch/>
        </p:blipFill>
        <p:spPr>
          <a:xfrm>
            <a:off x="476348" y="536981"/>
            <a:ext cx="777076" cy="731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3424" y="823078"/>
            <a:ext cx="290136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6" y="2560417"/>
            <a:ext cx="7167210" cy="38207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334C64B-5AD8-4310-8365-FFA4DB5265B7}"/>
              </a:ext>
            </a:extLst>
          </p:cNvPr>
          <p:cNvSpPr/>
          <p:nvPr/>
        </p:nvSpPr>
        <p:spPr>
          <a:xfrm>
            <a:off x="8361083" y="2686514"/>
            <a:ext cx="3685165" cy="1591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xe </a:t>
            </a:r>
            <a:r>
              <a:rPr lang="vi-VN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 đèn đỏ</a:t>
            </a:r>
            <a:r>
              <a:rPr lang="en-US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dễ xảy ra va chạm với các xe đi ngang qua từ bên trái và phải.</a:t>
            </a:r>
          </a:p>
        </p:txBody>
      </p:sp>
    </p:spTree>
    <p:extLst>
      <p:ext uri="{BB962C8B-B14F-4D97-AF65-F5344CB8AC3E}">
        <p14:creationId xmlns:p14="http://schemas.microsoft.com/office/powerpoint/2010/main" val="5938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1" y="1415845"/>
            <a:ext cx="10290545" cy="544215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11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7375" y="921623"/>
            <a:ext cx="365182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084" y="1378245"/>
            <a:ext cx="1101763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động1.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741399"/>
            <a:ext cx="602397" cy="770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81" y="2188524"/>
            <a:ext cx="3608635" cy="223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53" y="2188524"/>
            <a:ext cx="3506999" cy="2252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9" y="2200368"/>
            <a:ext cx="3580110" cy="2207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4" y="4458237"/>
            <a:ext cx="3964784" cy="2399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40" y="4408177"/>
            <a:ext cx="5202951" cy="2449823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14: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1175</Words>
  <Application>Microsoft Office PowerPoint</Application>
  <PresentationFormat>Widescreen</PresentationFormat>
  <Paragraphs>108</Paragraphs>
  <Slides>25</Slides>
  <Notes>1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Microsoft YaHei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ADMIN</cp:lastModifiedBy>
  <cp:revision>88</cp:revision>
  <dcterms:created xsi:type="dcterms:W3CDTF">2021-06-05T04:03:17Z</dcterms:created>
  <dcterms:modified xsi:type="dcterms:W3CDTF">2024-12-15T11:33:34Z</dcterms:modified>
</cp:coreProperties>
</file>