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71" r:id="rId2"/>
    <p:sldMasterId id="2147483684" r:id="rId3"/>
    <p:sldMasterId id="2147483698" r:id="rId4"/>
  </p:sldMasterIdLst>
  <p:notesMasterIdLst>
    <p:notesMasterId r:id="rId41"/>
  </p:notesMasterIdLst>
  <p:sldIdLst>
    <p:sldId id="2007577143" r:id="rId5"/>
    <p:sldId id="288" r:id="rId6"/>
    <p:sldId id="289" r:id="rId7"/>
    <p:sldId id="290" r:id="rId8"/>
    <p:sldId id="291" r:id="rId9"/>
    <p:sldId id="292" r:id="rId10"/>
    <p:sldId id="293" r:id="rId11"/>
    <p:sldId id="294" r:id="rId12"/>
    <p:sldId id="323" r:id="rId13"/>
    <p:sldId id="300" r:id="rId14"/>
    <p:sldId id="340" r:id="rId15"/>
    <p:sldId id="303" r:id="rId16"/>
    <p:sldId id="301" r:id="rId17"/>
    <p:sldId id="324" r:id="rId18"/>
    <p:sldId id="302" r:id="rId19"/>
    <p:sldId id="304" r:id="rId20"/>
    <p:sldId id="305" r:id="rId21"/>
    <p:sldId id="338" r:id="rId22"/>
    <p:sldId id="306" r:id="rId23"/>
    <p:sldId id="308" r:id="rId24"/>
    <p:sldId id="310" r:id="rId25"/>
    <p:sldId id="325" r:id="rId26"/>
    <p:sldId id="309" r:id="rId27"/>
    <p:sldId id="327" r:id="rId28"/>
    <p:sldId id="328" r:id="rId29"/>
    <p:sldId id="329" r:id="rId30"/>
    <p:sldId id="330" r:id="rId31"/>
    <p:sldId id="279" r:id="rId32"/>
    <p:sldId id="265" r:id="rId33"/>
    <p:sldId id="315" r:id="rId34"/>
    <p:sldId id="332" r:id="rId35"/>
    <p:sldId id="316" r:id="rId36"/>
    <p:sldId id="334" r:id="rId37"/>
    <p:sldId id="320" r:id="rId38"/>
    <p:sldId id="321" r:id="rId39"/>
    <p:sldId id="335"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990"/>
    <a:srgbClr val="C8F8F6"/>
    <a:srgbClr val="D9F3AB"/>
    <a:srgbClr val="FFFF66"/>
    <a:srgbClr val="FAEDDA"/>
    <a:srgbClr val="AAF4F0"/>
    <a:srgbClr val="FFFF99"/>
    <a:srgbClr val="EBFD45"/>
    <a:srgbClr val="F9664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5" autoAdjust="0"/>
    <p:restoredTop sz="78614" autoAdjust="0"/>
  </p:normalViewPr>
  <p:slideViewPr>
    <p:cSldViewPr snapToGrid="0">
      <p:cViewPr varScale="1">
        <p:scale>
          <a:sx n="63" d="100"/>
          <a:sy n="63" d="100"/>
        </p:scale>
        <p:origin x="667" y="53"/>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2025/10/1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Kế</a:t>
            </a:r>
            <a:r>
              <a:rPr lang="en-US" dirty="0"/>
              <a:t> </a:t>
            </a:r>
            <a:r>
              <a:rPr lang="en-US" dirty="0" err="1"/>
              <a:t>hoạch</a:t>
            </a:r>
            <a:r>
              <a:rPr lang="en-US" dirty="0"/>
              <a:t> </a:t>
            </a:r>
            <a:r>
              <a:rPr lang="en-US" dirty="0" err="1"/>
              <a:t>bài</a:t>
            </a:r>
            <a:r>
              <a:rPr lang="en-US" dirty="0"/>
              <a:t> </a:t>
            </a:r>
            <a:r>
              <a:rPr lang="en-US" dirty="0" err="1"/>
              <a:t>dạy</a:t>
            </a:r>
            <a:r>
              <a:rPr lang="en-US" dirty="0"/>
              <a:t> – </a:t>
            </a:r>
            <a:r>
              <a:rPr lang="en-US" dirty="0" err="1"/>
              <a:t>Môn</a:t>
            </a:r>
            <a:r>
              <a:rPr lang="en-US" dirty="0"/>
              <a:t> </a:t>
            </a:r>
            <a:r>
              <a:rPr lang="en-US" dirty="0" err="1"/>
              <a:t>Đạo</a:t>
            </a:r>
            <a:r>
              <a:rPr lang="en-US" dirty="0"/>
              <a:t> </a:t>
            </a:r>
            <a:r>
              <a:rPr lang="en-US" dirty="0" err="1"/>
              <a:t>đức</a:t>
            </a:r>
            <a:r>
              <a:rPr lang="en-US" dirty="0"/>
              <a:t> – </a:t>
            </a:r>
            <a:r>
              <a:rPr lang="en-US" dirty="0" err="1"/>
              <a:t>Lớp</a:t>
            </a:r>
            <a:r>
              <a:rPr lang="en-US" dirty="0"/>
              <a:t> 2C – GV: </a:t>
            </a:r>
            <a:r>
              <a:rPr lang="en-US" dirty="0" err="1"/>
              <a:t>Nguyễn</a:t>
            </a:r>
            <a:r>
              <a:rPr lang="en-US" dirty="0"/>
              <a:t> </a:t>
            </a:r>
            <a:r>
              <a:rPr lang="en-US" dirty="0" err="1"/>
              <a:t>Thị</a:t>
            </a:r>
            <a:r>
              <a:rPr lang="en-US" dirty="0"/>
              <a:t> Thanh * </a:t>
            </a:r>
            <a:r>
              <a:rPr lang="en-US" dirty="0" err="1"/>
              <a:t>Trường</a:t>
            </a:r>
            <a:r>
              <a:rPr lang="en-US" dirty="0"/>
              <a:t> </a:t>
            </a:r>
            <a:r>
              <a:rPr lang="en-US" dirty="0" err="1"/>
              <a:t>Tiểu</a:t>
            </a:r>
            <a:r>
              <a:rPr lang="en-US" dirty="0"/>
              <a:t> </a:t>
            </a:r>
            <a:r>
              <a:rPr lang="en-US" dirty="0" err="1"/>
              <a:t>học</a:t>
            </a:r>
            <a:r>
              <a:rPr lang="en-US" dirty="0"/>
              <a:t> </a:t>
            </a:r>
            <a:r>
              <a:rPr lang="en-US" dirty="0" err="1"/>
              <a:t>Mỹ</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2AFF1763-E2F5-4C2D-B974-410899ABC355}" type="slidenum">
              <a:rPr lang="en-US" smtClean="0"/>
              <a:t>1</a:t>
            </a:fld>
            <a:endParaRPr lang="en-US"/>
          </a:p>
        </p:txBody>
      </p:sp>
    </p:spTree>
    <p:extLst>
      <p:ext uri="{BB962C8B-B14F-4D97-AF65-F5344CB8AC3E}">
        <p14:creationId xmlns:p14="http://schemas.microsoft.com/office/powerpoint/2010/main" val="272690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a:t>Qua bài</a:t>
            </a:r>
            <a:r>
              <a:rPr lang="en-US" altLang="zh-CN" baseline="0"/>
              <a:t> tập đọc này này, các em đã biết nhờ kiên trì luyện tập, bạn gấu con đã đá bóng giỏi và trở thành cầu thủ chính thức, được các bạn khâm phục. Chúng mình cùng học tập gấu con nhé </a:t>
            </a:r>
            <a:endParaRPr lang="zh-CN" altLang="en-US"/>
          </a:p>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1279116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GV yêu</a:t>
            </a:r>
            <a:r>
              <a:rPr lang="en-US" baseline="0"/>
              <a:t> cầu HS đọc thầm đoạn 4 TLCH </a:t>
            </a:r>
            <a:r>
              <a:rPr lang="en-US" sz="12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 nào trong bài là lời khen?</a:t>
            </a:r>
            <a:endParaRPr lang="vi-VN" sz="12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Cô khen con đã tìm đúng lời khen trong bài. Những lời khen ngợi, động viên sẽ giúp người nghe cảm thấy vui vẻ và tự tin hơn. Con hãy thường xuyên nói lời khen ngợi, động viên các bạn nhé!</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33</a:t>
            </a:fld>
            <a:endParaRPr lang="zh-CN" altLang="en-US"/>
          </a:p>
        </p:txBody>
      </p:sp>
    </p:spTree>
    <p:extLst>
      <p:ext uri="{BB962C8B-B14F-4D97-AF65-F5344CB8AC3E}">
        <p14:creationId xmlns:p14="http://schemas.microsoft.com/office/powerpoint/2010/main" val="145844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34</a:t>
            </a:fld>
            <a:endParaRPr lang="zh-CN" altLang="en-US"/>
          </a:p>
        </p:txBody>
      </p:sp>
    </p:spTree>
    <p:extLst>
      <p:ext uri="{BB962C8B-B14F-4D97-AF65-F5344CB8AC3E}">
        <p14:creationId xmlns:p14="http://schemas.microsoft.com/office/powerpoint/2010/main" val="177882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Cô khen các con đã biết nói và đáp lại lời chúc mừng. Các con chú ý khi nói và đáp lời chúc mừng các con phải nói 1 cách lịch sự, chân thành nhé!</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35</a:t>
            </a:fld>
            <a:endParaRPr lang="zh-CN" altLang="en-US"/>
          </a:p>
        </p:txBody>
      </p:sp>
    </p:spTree>
    <p:extLst>
      <p:ext uri="{BB962C8B-B14F-4D97-AF65-F5344CB8AC3E}">
        <p14:creationId xmlns:p14="http://schemas.microsoft.com/office/powerpoint/2010/main" val="180355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36</a:t>
            </a:fld>
            <a:endParaRPr lang="zh-CN" altLang="en-US"/>
          </a:p>
        </p:txBody>
      </p:sp>
    </p:spTree>
    <p:extLst>
      <p:ext uri="{BB962C8B-B14F-4D97-AF65-F5344CB8AC3E}">
        <p14:creationId xmlns:p14="http://schemas.microsoft.com/office/powerpoint/2010/main" val="391239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Bài đọc ngày hôm nay nói về gấu con và các bạn của gấu. Gấu rất thích chơi bóng đá nhưng lúc đầu gấu chậm chạp và đá bóng chưa tốt nên chỉ được làm cầu thủ dự bị. Nhưng sau đó thì đội nào cũng muốn gấu đá cho đội mình. Vì sao vậy? Chúng ta cùng tìm hiểu qua bài tập đọc: Cầu thủ dự bị nhé.</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73514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mở SGK Tiếng Việt T.34 và lắng nghe cô đọc mẫu bài tập đọc. Ở bài này chúng mình đọc với giọng nhẹ nhàng, tình cảm. Giọng gấu lúc đầu buồn nhưng vui vẻ hóm hỉnh về cuối. Nhấn giọng ở một số từ tình thái thể hiện cảm xúc:</a:t>
            </a:r>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5228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mở SGK Tiếng Việt T.34 và lắng nghe cô đọc mẫu bài tập đọc. Ở bài này chúng mình đọc với giọng nhẹ nhàng, tình cảm. Giọng gấu lúc đầu buồn-  nhưng về cuối thì</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vui vẻ  và</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hóm hỉnh. Nhấn giọng ở một số từ ngữ  thể hiện cảm xúc</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713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t>
            </a:r>
            <a:r>
              <a:rPr lang="en-US" baseline="0"/>
              <a:t> GV yêu cầu HS đọc thầm toàn bài và trả lời câu hỏi </a:t>
            </a:r>
            <a:r>
              <a:rPr lang="vi-VN" sz="1200" b="1">
                <a:latin typeface="Arial-Rounded" panose="020B0500000000000000" pitchFamily="34" charset="0"/>
                <a:ea typeface="Arial-Rounded" panose="020B0500000000000000" pitchFamily="34" charset="0"/>
                <a:cs typeface="Arial-Rounded" panose="020B0500000000000000" pitchFamily="34" charset="0"/>
              </a:rPr>
              <a:t>Câu chuyện kể về ai?</a:t>
            </a: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198781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GV yêu</a:t>
            </a:r>
            <a:r>
              <a:rPr lang="en-US" baseline="0"/>
              <a:t> cầu HS đọc thầm đoạn 1 và </a:t>
            </a:r>
            <a:r>
              <a:rPr lang="en-US" b="1" baseline="0"/>
              <a:t>TLCH </a:t>
            </a:r>
            <a:r>
              <a:rPr lang="vi-VN" sz="1200" b="1">
                <a:latin typeface="Arial-Rounded" panose="020B0500000000000000" pitchFamily="34" charset="0"/>
                <a:ea typeface="Arial-Rounded" panose="020B0500000000000000" pitchFamily="34" charset="0"/>
                <a:cs typeface="Arial-Rounded" panose="020B0500000000000000" pitchFamily="34" charset="0"/>
              </a:rPr>
              <a:t>Vì sao lúc đầu chưa đội nào muốn nhận gấu con?</a:t>
            </a:r>
          </a:p>
          <a:p>
            <a:endParaRPr lang="en-US" b="1"/>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114308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GV yêu</a:t>
            </a:r>
            <a:r>
              <a:rPr lang="en-US" baseline="0"/>
              <a:t> cầu HS đọc thầm đoạn 2 và trả lời câu hỏi: </a:t>
            </a:r>
            <a:r>
              <a:rPr lang="en-US" sz="1200" b="1">
                <a:solidFill>
                  <a:srgbClr val="0070C0"/>
                </a:solidFill>
                <a:latin typeface="Times New Roman" panose="02020603050405020304" pitchFamily="18" charset="0"/>
                <a:cs typeface="Times New Roman" panose="02020603050405020304" pitchFamily="18" charset="0"/>
              </a:rPr>
              <a:t>Là cầu thủ dự bị, gấu con đã làm gì?</a:t>
            </a:r>
            <a:endParaRPr lang="en-US" sz="105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12516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GV yêu</a:t>
            </a:r>
            <a:r>
              <a:rPr lang="en-US" baseline="0"/>
              <a:t> cầu HS đọc thầm đoạn 3-4 và TLCH </a:t>
            </a:r>
            <a:r>
              <a:rPr lang="vi-VN" sz="1200" b="1">
                <a:latin typeface="Arial-Rounded" panose="020B0500000000000000" pitchFamily="34" charset="0"/>
                <a:ea typeface="Arial-Rounded" panose="020B0500000000000000" pitchFamily="34" charset="0"/>
                <a:cs typeface="Arial-Rounded" panose="020B0500000000000000" pitchFamily="34" charset="0"/>
              </a:rPr>
              <a:t>Vì sao cuối cùng cả hai đội đều muốn gấu con về đội của mình?</a:t>
            </a:r>
          </a:p>
          <a:p>
            <a:endParaRPr lang="en-US"/>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305070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a:t>- Gấu con có đức tính kiên trì, chăm chỉ đáng học tập</a:t>
            </a:r>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898864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95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2960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056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9665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836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7125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28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561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8806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569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536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9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391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717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66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372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98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905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1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9324250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211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144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2774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1454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1712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6970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57747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030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013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38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a:xfrm>
            <a:off x="950968" y="719333"/>
            <a:ext cx="10290000" cy="637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a:xfrm>
            <a:off x="951033" y="1583467"/>
            <a:ext cx="10290000" cy="4555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a:xfrm>
            <a:off x="838200" y="6356351"/>
            <a:ext cx="2743200" cy="365125"/>
          </a:xfrm>
          <a:prstGeom prst="rect">
            <a:avLst/>
          </a:prstGeom>
        </p:spPr>
        <p:txBody>
          <a:bodyPr/>
          <a:lstStyle/>
          <a:p>
            <a:fld id="{A3C7057A-3CB6-4482-95B3-991E6705BD35}" type="datetimeFigureOut">
              <a:rPr lang="en-US" smtClean="0"/>
              <a:t>10/1/2025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a:xfrm>
            <a:off x="8610600" y="6356351"/>
            <a:ext cx="2743200" cy="365125"/>
          </a:xfrm>
          <a:prstGeom prst="rect">
            <a:avLst/>
          </a:prstGeom>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69928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9005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74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91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grpSp>
        <p:nvGrpSpPr>
          <p:cNvPr id="33" name="Google Shape;33;p6"/>
          <p:cNvGrpSpPr/>
          <p:nvPr/>
        </p:nvGrpSpPr>
        <p:grpSpPr>
          <a:xfrm>
            <a:off x="-1655474" y="-2990426"/>
            <a:ext cx="14716516" cy="5315204"/>
            <a:chOff x="-1241606" y="-2242820"/>
            <a:chExt cx="11037387" cy="3986403"/>
          </a:xfrm>
        </p:grpSpPr>
        <p:sp>
          <p:nvSpPr>
            <p:cNvPr id="34" name="Google Shape;34;p6"/>
            <p:cNvSpPr/>
            <p:nvPr/>
          </p:nvSpPr>
          <p:spPr>
            <a:xfrm rot="-9899943" flipH="1">
              <a:off x="-959665" y="-1429645"/>
              <a:ext cx="3986381" cy="2703382"/>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6"/>
            <p:cNvSpPr/>
            <p:nvPr/>
          </p:nvSpPr>
          <p:spPr>
            <a:xfrm rot="-5400000" flipH="1">
              <a:off x="6450881" y="-1601317"/>
              <a:ext cx="3986403" cy="2703397"/>
            </a:xfrm>
            <a:custGeom>
              <a:avLst/>
              <a:gdLst/>
              <a:ahLst/>
              <a:cxnLst/>
              <a:rect l="l" t="t" r="r" b="b"/>
              <a:pathLst>
                <a:path w="124653" h="84534" extrusionOk="0">
                  <a:moveTo>
                    <a:pt x="38538" y="0"/>
                  </a:moveTo>
                  <a:cubicBezTo>
                    <a:pt x="31277" y="0"/>
                    <a:pt x="23914" y="1651"/>
                    <a:pt x="17782" y="5121"/>
                  </a:cubicBezTo>
                  <a:cubicBezTo>
                    <a:pt x="5137" y="12295"/>
                    <a:pt x="0" y="25881"/>
                    <a:pt x="2797" y="37401"/>
                  </a:cubicBezTo>
                  <a:cubicBezTo>
                    <a:pt x="5654" y="48891"/>
                    <a:pt x="15168" y="58374"/>
                    <a:pt x="26444" y="65548"/>
                  </a:cubicBezTo>
                  <a:cubicBezTo>
                    <a:pt x="40974" y="74788"/>
                    <a:pt x="58694" y="80806"/>
                    <a:pt x="77509" y="83025"/>
                  </a:cubicBezTo>
                  <a:cubicBezTo>
                    <a:pt x="82402" y="83614"/>
                    <a:pt x="89834" y="84534"/>
                    <a:pt x="97300" y="84534"/>
                  </a:cubicBezTo>
                  <a:cubicBezTo>
                    <a:pt x="108339" y="84534"/>
                    <a:pt x="119455" y="82522"/>
                    <a:pt x="122556" y="74454"/>
                  </a:cubicBezTo>
                  <a:cubicBezTo>
                    <a:pt x="124653" y="69013"/>
                    <a:pt x="119911" y="63694"/>
                    <a:pt x="114136" y="60836"/>
                  </a:cubicBezTo>
                  <a:cubicBezTo>
                    <a:pt x="108361" y="58010"/>
                    <a:pt x="101491" y="56551"/>
                    <a:pt x="96051" y="53329"/>
                  </a:cubicBezTo>
                  <a:cubicBezTo>
                    <a:pt x="84014" y="46064"/>
                    <a:pt x="82433" y="32265"/>
                    <a:pt x="76172" y="21261"/>
                  </a:cubicBezTo>
                  <a:cubicBezTo>
                    <a:pt x="71400" y="12781"/>
                    <a:pt x="63193" y="5516"/>
                    <a:pt x="52311" y="2082"/>
                  </a:cubicBezTo>
                  <a:cubicBezTo>
                    <a:pt x="48014" y="710"/>
                    <a:pt x="43298" y="0"/>
                    <a:pt x="3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6"/>
          <p:cNvSpPr txBox="1">
            <a:spLocks noGrp="1"/>
          </p:cNvSpPr>
          <p:nvPr>
            <p:ph type="title"/>
          </p:nvPr>
        </p:nvSpPr>
        <p:spPr>
          <a:xfrm>
            <a:off x="1092000" y="918599"/>
            <a:ext cx="10008000" cy="770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64284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19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953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607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0.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8"/>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71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55862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2880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91681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wmf"/><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w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3.png"/><Relationship Id="rId18" Type="http://schemas.openxmlformats.org/officeDocument/2006/relationships/slide" Target="slide7.xml"/><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slide" Target="slide6.xml"/><Relationship Id="rId17" Type="http://schemas.openxmlformats.org/officeDocument/2006/relationships/image" Target="../media/image27.gif"/><Relationship Id="rId2" Type="http://schemas.openxmlformats.org/officeDocument/2006/relationships/image" Target="../media/image18.png"/><Relationship Id="rId16" Type="http://schemas.openxmlformats.org/officeDocument/2006/relationships/image" Target="../media/image26.gif"/><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image" Target="../media/image22.png"/><Relationship Id="rId5" Type="http://schemas.microsoft.com/office/2007/relationships/hdphoto" Target="../media/hdphoto2.wdp"/><Relationship Id="rId15" Type="http://schemas.openxmlformats.org/officeDocument/2006/relationships/image" Target="../media/image25.gif"/><Relationship Id="rId10" Type="http://schemas.openxmlformats.org/officeDocument/2006/relationships/slide" Target="slide5.xml"/><Relationship Id="rId19"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gif"/></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microsoft.com/office/2007/relationships/hdphoto" Target="../media/hdphoto9.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55.png"/><Relationship Id="rId5" Type="http://schemas.microsoft.com/office/2007/relationships/hdphoto" Target="../media/hdphoto10.wdp"/><Relationship Id="rId4" Type="http://schemas.openxmlformats.org/officeDocument/2006/relationships/image" Target="../media/image54.png"/><Relationship Id="rId9"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microsoft.com/office/2007/relationships/hdphoto" Target="../media/hdphoto9.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microsoft.com/office/2007/relationships/hdphoto" Target="../media/hdphoto13.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5.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OINSET2"/>
          <p:cNvPicPr>
            <a:picLocks noChangeAspect="1" noChangeArrowheads="1"/>
          </p:cNvPicPr>
          <p:nvPr/>
        </p:nvPicPr>
        <p:blipFill>
          <a:blip r:embed="rId3"/>
          <a:srcRect/>
          <a:stretch>
            <a:fillRect/>
          </a:stretch>
        </p:blipFill>
        <p:spPr bwMode="auto">
          <a:xfrm>
            <a:off x="630315" y="236426"/>
            <a:ext cx="2465289" cy="1712542"/>
          </a:xfrm>
          <a:prstGeom prst="rect">
            <a:avLst/>
          </a:prstGeom>
          <a:noFill/>
          <a:ln w="9525">
            <a:noFill/>
            <a:miter lim="800000"/>
            <a:headEnd/>
            <a:tailEnd/>
          </a:ln>
        </p:spPr>
      </p:pic>
      <p:pic>
        <p:nvPicPr>
          <p:cNvPr id="8" name="Picture 6" descr="POINSET2"/>
          <p:cNvPicPr>
            <a:picLocks noChangeAspect="1" noChangeArrowheads="1"/>
          </p:cNvPicPr>
          <p:nvPr/>
        </p:nvPicPr>
        <p:blipFill>
          <a:blip r:embed="rId3"/>
          <a:srcRect/>
          <a:stretch>
            <a:fillRect/>
          </a:stretch>
        </p:blipFill>
        <p:spPr bwMode="auto">
          <a:xfrm rot="16200000">
            <a:off x="777425" y="4198940"/>
            <a:ext cx="2019659" cy="2692877"/>
          </a:xfrm>
          <a:prstGeom prst="rect">
            <a:avLst/>
          </a:prstGeom>
          <a:noFill/>
          <a:ln w="9525">
            <a:noFill/>
            <a:miter lim="800000"/>
            <a:headEnd/>
            <a:tailEnd/>
          </a:ln>
        </p:spPr>
      </p:pic>
      <p:pic>
        <p:nvPicPr>
          <p:cNvPr id="9" name="Picture 5" descr="POINSET2"/>
          <p:cNvPicPr>
            <a:picLocks noChangeAspect="1" noChangeArrowheads="1"/>
          </p:cNvPicPr>
          <p:nvPr/>
        </p:nvPicPr>
        <p:blipFill>
          <a:blip r:embed="rId3"/>
          <a:srcRect/>
          <a:stretch>
            <a:fillRect/>
          </a:stretch>
        </p:blipFill>
        <p:spPr bwMode="auto">
          <a:xfrm rot="5400000">
            <a:off x="9579182" y="151703"/>
            <a:ext cx="2014617" cy="2375472"/>
          </a:xfrm>
          <a:prstGeom prst="rect">
            <a:avLst/>
          </a:prstGeom>
          <a:noFill/>
          <a:ln w="9525">
            <a:noFill/>
            <a:miter lim="800000"/>
            <a:headEnd/>
            <a:tailEnd/>
          </a:ln>
        </p:spPr>
      </p:pic>
      <p:pic>
        <p:nvPicPr>
          <p:cNvPr id="10" name="Picture 4" descr="POINSET3"/>
          <p:cNvPicPr>
            <a:picLocks noChangeAspect="1" noChangeArrowheads="1"/>
          </p:cNvPicPr>
          <p:nvPr/>
        </p:nvPicPr>
        <p:blipFill>
          <a:blip r:embed="rId4"/>
          <a:srcRect/>
          <a:stretch>
            <a:fillRect/>
          </a:stretch>
        </p:blipFill>
        <p:spPr bwMode="auto">
          <a:xfrm>
            <a:off x="9565041" y="4579897"/>
            <a:ext cx="2037924" cy="2025867"/>
          </a:xfrm>
          <a:prstGeom prst="rect">
            <a:avLst/>
          </a:prstGeom>
          <a:noFill/>
          <a:ln w="9525">
            <a:noFill/>
            <a:miter lim="800000"/>
            <a:headEnd/>
            <a:tailEnd/>
          </a:ln>
        </p:spPr>
      </p:pic>
      <p:sp>
        <p:nvSpPr>
          <p:cNvPr id="1025" name="Rectangle 1"/>
          <p:cNvSpPr>
            <a:spLocks noChangeArrowheads="1"/>
          </p:cNvSpPr>
          <p:nvPr/>
        </p:nvSpPr>
        <p:spPr bwMode="auto">
          <a:xfrm>
            <a:off x="1524000" y="4358508"/>
            <a:ext cx="8195310" cy="669414"/>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indent="342900" algn="ctr" defTabSz="685800" fontAlgn="base">
              <a:spcBef>
                <a:spcPct val="0"/>
              </a:spcBef>
              <a:spcAft>
                <a:spcPct val="0"/>
              </a:spcAft>
            </a:pPr>
            <a:r>
              <a:rPr lang="en-US" sz="3900" b="1" dirty="0">
                <a:solidFill>
                  <a:srgbClr val="FF0000"/>
                </a:solidFill>
                <a:latin typeface="Times New Roman" pitchFamily="18" charset="0"/>
                <a:ea typeface="Times New Roman" pitchFamily="18" charset="0"/>
                <a:cs typeface="Times New Roman" pitchFamily="18" charset="0"/>
              </a:rPr>
              <a:t>“Môn: </a:t>
            </a:r>
            <a:r>
              <a:rPr lang="en-US" sz="3900" b="1" dirty="0" err="1">
                <a:solidFill>
                  <a:srgbClr val="FF0000"/>
                </a:solidFill>
                <a:latin typeface="Times New Roman" pitchFamily="18" charset="0"/>
                <a:ea typeface="Times New Roman" pitchFamily="18" charset="0"/>
                <a:cs typeface="Times New Roman" pitchFamily="18" charset="0"/>
              </a:rPr>
              <a:t>Tiếng</a:t>
            </a:r>
            <a:r>
              <a:rPr lang="en-US" sz="3900" b="1" dirty="0">
                <a:solidFill>
                  <a:srgbClr val="FF0000"/>
                </a:solidFill>
                <a:latin typeface="Times New Roman" pitchFamily="18" charset="0"/>
                <a:ea typeface="Times New Roman" pitchFamily="18" charset="0"/>
                <a:cs typeface="Times New Roman" pitchFamily="18" charset="0"/>
              </a:rPr>
              <a:t> Việt”</a:t>
            </a:r>
            <a:endParaRPr lang="en-US" sz="3900" dirty="0">
              <a:solidFill>
                <a:srgbClr val="FF0000"/>
              </a:solidFill>
              <a:latin typeface="Arial" pitchFamily="34" charset="0"/>
            </a:endParaRPr>
          </a:p>
        </p:txBody>
      </p:sp>
      <p:pic>
        <p:nvPicPr>
          <p:cNvPr id="23" name="Picture 52" descr="DSTARS-P"/>
          <p:cNvPicPr>
            <a:picLocks noChangeAspect="1" noChangeArrowheads="1" noCrop="1"/>
          </p:cNvPicPr>
          <p:nvPr/>
        </p:nvPicPr>
        <p:blipFill>
          <a:blip r:embed="rId5">
            <a:lum contrast="-6000"/>
          </a:blip>
          <a:srcRect/>
          <a:stretch>
            <a:fillRect/>
          </a:stretch>
        </p:blipFill>
        <p:spPr bwMode="auto">
          <a:xfrm>
            <a:off x="8845447" y="1676604"/>
            <a:ext cx="2018282" cy="1339463"/>
          </a:xfrm>
          <a:prstGeom prst="rect">
            <a:avLst/>
          </a:prstGeom>
          <a:noFill/>
          <a:ln w="9525">
            <a:noFill/>
            <a:miter lim="800000"/>
            <a:headEnd/>
            <a:tailEnd/>
          </a:ln>
        </p:spPr>
      </p:pic>
      <p:pic>
        <p:nvPicPr>
          <p:cNvPr id="24" name="Picture 52" descr="DSTARS-P"/>
          <p:cNvPicPr>
            <a:picLocks noChangeAspect="1" noChangeArrowheads="1" noCrop="1"/>
          </p:cNvPicPr>
          <p:nvPr/>
        </p:nvPicPr>
        <p:blipFill>
          <a:blip r:embed="rId5">
            <a:lum contrast="-6000"/>
          </a:blip>
          <a:srcRect/>
          <a:stretch>
            <a:fillRect/>
          </a:stretch>
        </p:blipFill>
        <p:spPr bwMode="auto">
          <a:xfrm>
            <a:off x="1738284" y="1393018"/>
            <a:ext cx="1806575" cy="1198960"/>
          </a:xfrm>
          <a:prstGeom prst="rect">
            <a:avLst/>
          </a:prstGeom>
          <a:noFill/>
          <a:ln w="9525">
            <a:noFill/>
            <a:miter lim="800000"/>
            <a:headEnd/>
            <a:tailEnd/>
          </a:ln>
        </p:spPr>
      </p:pic>
      <p:pic>
        <p:nvPicPr>
          <p:cNvPr id="25" name="Picture 52" descr="DSTARS-P"/>
          <p:cNvPicPr>
            <a:picLocks noChangeAspect="1" noChangeArrowheads="1" noCrop="1"/>
          </p:cNvPicPr>
          <p:nvPr/>
        </p:nvPicPr>
        <p:blipFill>
          <a:blip r:embed="rId5">
            <a:lum contrast="-6000"/>
          </a:blip>
          <a:srcRect/>
          <a:stretch>
            <a:fillRect/>
          </a:stretch>
        </p:blipFill>
        <p:spPr bwMode="auto">
          <a:xfrm>
            <a:off x="1051517" y="4101711"/>
            <a:ext cx="2700262" cy="1792068"/>
          </a:xfrm>
          <a:prstGeom prst="rect">
            <a:avLst/>
          </a:prstGeom>
          <a:noFill/>
          <a:ln w="9525">
            <a:noFill/>
            <a:miter lim="800000"/>
            <a:headEnd/>
            <a:tailEnd/>
          </a:ln>
        </p:spPr>
      </p:pic>
      <p:pic>
        <p:nvPicPr>
          <p:cNvPr id="26" name="Picture 52" descr="DSTARS-P"/>
          <p:cNvPicPr>
            <a:picLocks noChangeAspect="1" noChangeArrowheads="1" noCrop="1"/>
          </p:cNvPicPr>
          <p:nvPr/>
        </p:nvPicPr>
        <p:blipFill>
          <a:blip r:embed="rId5">
            <a:lum contrast="-6000"/>
          </a:blip>
          <a:srcRect/>
          <a:stretch>
            <a:fillRect/>
          </a:stretch>
        </p:blipFill>
        <p:spPr bwMode="auto">
          <a:xfrm>
            <a:off x="8825930" y="4570409"/>
            <a:ext cx="2675447" cy="1775600"/>
          </a:xfrm>
          <a:prstGeom prst="rect">
            <a:avLst/>
          </a:prstGeom>
          <a:noFill/>
          <a:ln w="9525">
            <a:noFill/>
            <a:miter lim="800000"/>
            <a:headEnd/>
            <a:tailEnd/>
          </a:ln>
        </p:spPr>
      </p:pic>
      <p:pic>
        <p:nvPicPr>
          <p:cNvPr id="28" name="Picture 11" descr="Rose03"/>
          <p:cNvPicPr>
            <a:picLocks noChangeAspect="1" noChangeArrowheads="1" noCrop="1"/>
          </p:cNvPicPr>
          <p:nvPr/>
        </p:nvPicPr>
        <p:blipFill>
          <a:blip r:embed="rId6"/>
          <a:srcRect/>
          <a:stretch>
            <a:fillRect/>
          </a:stretch>
        </p:blipFill>
        <p:spPr bwMode="auto">
          <a:xfrm>
            <a:off x="1679734" y="3137786"/>
            <a:ext cx="1219200" cy="914400"/>
          </a:xfrm>
          <a:prstGeom prst="rect">
            <a:avLst/>
          </a:prstGeom>
          <a:noFill/>
          <a:ln w="9525">
            <a:noFill/>
            <a:miter lim="800000"/>
            <a:headEnd/>
            <a:tailEnd/>
          </a:ln>
        </p:spPr>
      </p:pic>
      <p:pic>
        <p:nvPicPr>
          <p:cNvPr id="29" name="Picture 11" descr="Rose03"/>
          <p:cNvPicPr>
            <a:picLocks noChangeAspect="1" noChangeArrowheads="1" noCrop="1"/>
          </p:cNvPicPr>
          <p:nvPr/>
        </p:nvPicPr>
        <p:blipFill>
          <a:blip r:embed="rId6"/>
          <a:srcRect/>
          <a:stretch>
            <a:fillRect/>
          </a:stretch>
        </p:blipFill>
        <p:spPr bwMode="auto">
          <a:xfrm>
            <a:off x="8666995" y="3352844"/>
            <a:ext cx="1219200" cy="914400"/>
          </a:xfrm>
          <a:prstGeom prst="rect">
            <a:avLst/>
          </a:prstGeom>
          <a:noFill/>
          <a:ln w="9525">
            <a:noFill/>
            <a:miter lim="800000"/>
            <a:headEnd/>
            <a:tailEnd/>
          </a:ln>
        </p:spPr>
      </p:pic>
      <p:pic>
        <p:nvPicPr>
          <p:cNvPr id="121" name="Picture 52" descr="DSTARS-P"/>
          <p:cNvPicPr>
            <a:picLocks noChangeAspect="1" noChangeArrowheads="1" noCrop="1"/>
          </p:cNvPicPr>
          <p:nvPr/>
        </p:nvPicPr>
        <p:blipFill>
          <a:blip r:embed="rId5">
            <a:lum contrast="-6000"/>
          </a:blip>
          <a:srcRect/>
          <a:stretch>
            <a:fillRect/>
          </a:stretch>
        </p:blipFill>
        <p:spPr bwMode="auto">
          <a:xfrm>
            <a:off x="5595934" y="857250"/>
            <a:ext cx="888044" cy="589364"/>
          </a:xfrm>
          <a:prstGeom prst="rect">
            <a:avLst/>
          </a:prstGeom>
          <a:noFill/>
          <a:ln w="9525">
            <a:noFill/>
            <a:miter lim="800000"/>
            <a:headEnd/>
            <a:tailEnd/>
          </a:ln>
        </p:spPr>
      </p:pic>
      <p:pic>
        <p:nvPicPr>
          <p:cNvPr id="122" name="Picture 52" descr="DSTARS-P"/>
          <p:cNvPicPr>
            <a:picLocks noChangeAspect="1" noChangeArrowheads="1" noCrop="1"/>
          </p:cNvPicPr>
          <p:nvPr/>
        </p:nvPicPr>
        <p:blipFill>
          <a:blip r:embed="rId5">
            <a:lum contrast="-6000"/>
          </a:blip>
          <a:srcRect/>
          <a:stretch>
            <a:fillRect/>
          </a:stretch>
        </p:blipFill>
        <p:spPr bwMode="auto">
          <a:xfrm>
            <a:off x="7644777" y="4852045"/>
            <a:ext cx="1357322" cy="900806"/>
          </a:xfrm>
          <a:prstGeom prst="rect">
            <a:avLst/>
          </a:prstGeom>
          <a:noFill/>
          <a:ln w="9525">
            <a:noFill/>
            <a:miter lim="800000"/>
            <a:headEnd/>
            <a:tailEnd/>
          </a:ln>
        </p:spPr>
      </p:pic>
      <p:pic>
        <p:nvPicPr>
          <p:cNvPr id="123" name="Picture 52" descr="DSTARS-P"/>
          <p:cNvPicPr>
            <a:picLocks noChangeAspect="1" noChangeArrowheads="1" noCrop="1"/>
          </p:cNvPicPr>
          <p:nvPr/>
        </p:nvPicPr>
        <p:blipFill>
          <a:blip r:embed="rId5">
            <a:lum contrast="-6000"/>
          </a:blip>
          <a:srcRect/>
          <a:stretch>
            <a:fillRect/>
          </a:stretch>
        </p:blipFill>
        <p:spPr bwMode="auto">
          <a:xfrm>
            <a:off x="3809984" y="1017969"/>
            <a:ext cx="1130238" cy="750099"/>
          </a:xfrm>
          <a:prstGeom prst="rect">
            <a:avLst/>
          </a:prstGeom>
          <a:noFill/>
          <a:ln w="9525">
            <a:noFill/>
            <a:miter lim="800000"/>
            <a:headEnd/>
            <a:tailEnd/>
          </a:ln>
        </p:spPr>
      </p:pic>
      <p:pic>
        <p:nvPicPr>
          <p:cNvPr id="124" name="Picture 52" descr="DSTARS-P"/>
          <p:cNvPicPr>
            <a:picLocks noChangeAspect="1" noChangeArrowheads="1" noCrop="1"/>
          </p:cNvPicPr>
          <p:nvPr/>
        </p:nvPicPr>
        <p:blipFill>
          <a:blip r:embed="rId5">
            <a:lum contrast="-6000"/>
          </a:blip>
          <a:srcRect/>
          <a:stretch>
            <a:fillRect/>
          </a:stretch>
        </p:blipFill>
        <p:spPr bwMode="auto">
          <a:xfrm>
            <a:off x="5003273" y="5544198"/>
            <a:ext cx="1317672" cy="874492"/>
          </a:xfrm>
          <a:prstGeom prst="rect">
            <a:avLst/>
          </a:prstGeom>
          <a:noFill/>
          <a:ln w="9525">
            <a:noFill/>
            <a:miter lim="800000"/>
            <a:headEnd/>
            <a:tailEnd/>
          </a:ln>
        </p:spPr>
      </p:pic>
      <p:pic>
        <p:nvPicPr>
          <p:cNvPr id="126" name="Picture 52" descr="DSTARS-P"/>
          <p:cNvPicPr>
            <a:picLocks noChangeAspect="1" noChangeArrowheads="1" noCrop="1"/>
          </p:cNvPicPr>
          <p:nvPr/>
        </p:nvPicPr>
        <p:blipFill>
          <a:blip r:embed="rId5">
            <a:lum contrast="-6000"/>
          </a:blip>
          <a:srcRect/>
          <a:stretch>
            <a:fillRect/>
          </a:stretch>
        </p:blipFill>
        <p:spPr bwMode="auto">
          <a:xfrm>
            <a:off x="7096132" y="964390"/>
            <a:ext cx="1130238" cy="750099"/>
          </a:xfrm>
          <a:prstGeom prst="rect">
            <a:avLst/>
          </a:prstGeom>
          <a:noFill/>
          <a:ln w="9525">
            <a:noFill/>
            <a:miter lim="800000"/>
            <a:headEnd/>
            <a:tailEnd/>
          </a:ln>
        </p:spPr>
      </p:pic>
      <p:pic>
        <p:nvPicPr>
          <p:cNvPr id="127" name="Picture 52" descr="DSTARS-P"/>
          <p:cNvPicPr>
            <a:picLocks noChangeAspect="1" noChangeArrowheads="1" noCrop="1"/>
          </p:cNvPicPr>
          <p:nvPr/>
        </p:nvPicPr>
        <p:blipFill>
          <a:blip r:embed="rId5">
            <a:lum contrast="-6000"/>
          </a:blip>
          <a:srcRect/>
          <a:stretch>
            <a:fillRect/>
          </a:stretch>
        </p:blipFill>
        <p:spPr bwMode="auto">
          <a:xfrm>
            <a:off x="8310580" y="1125126"/>
            <a:ext cx="1453163" cy="964413"/>
          </a:xfrm>
          <a:prstGeom prst="rect">
            <a:avLst/>
          </a:prstGeom>
          <a:noFill/>
          <a:ln w="9525">
            <a:noFill/>
            <a:miter lim="800000"/>
            <a:headEnd/>
            <a:tailEnd/>
          </a:ln>
        </p:spPr>
      </p:pic>
      <p:pic>
        <p:nvPicPr>
          <p:cNvPr id="128" name="Picture 52" descr="DSTARS-P"/>
          <p:cNvPicPr>
            <a:picLocks noChangeAspect="1" noChangeArrowheads="1" noCrop="1"/>
          </p:cNvPicPr>
          <p:nvPr/>
        </p:nvPicPr>
        <p:blipFill>
          <a:blip r:embed="rId5">
            <a:lum contrast="-6000"/>
          </a:blip>
          <a:srcRect/>
          <a:stretch>
            <a:fillRect/>
          </a:stretch>
        </p:blipFill>
        <p:spPr bwMode="auto">
          <a:xfrm>
            <a:off x="6781317" y="5512657"/>
            <a:ext cx="1858375" cy="900806"/>
          </a:xfrm>
          <a:prstGeom prst="rect">
            <a:avLst/>
          </a:prstGeom>
          <a:noFill/>
          <a:ln w="9525">
            <a:noFill/>
            <a:miter lim="800000"/>
            <a:headEnd/>
            <a:tailEnd/>
          </a:ln>
        </p:spPr>
      </p:pic>
      <p:pic>
        <p:nvPicPr>
          <p:cNvPr id="129" name="Picture 52" descr="DSTARS-P"/>
          <p:cNvPicPr>
            <a:picLocks noChangeAspect="1" noChangeArrowheads="1" noCrop="1"/>
          </p:cNvPicPr>
          <p:nvPr/>
        </p:nvPicPr>
        <p:blipFill>
          <a:blip r:embed="rId5">
            <a:lum contrast="-6000"/>
          </a:blip>
          <a:srcRect/>
          <a:stretch>
            <a:fillRect/>
          </a:stretch>
        </p:blipFill>
        <p:spPr bwMode="auto">
          <a:xfrm>
            <a:off x="3160733" y="5502955"/>
            <a:ext cx="1441960" cy="956978"/>
          </a:xfrm>
          <a:prstGeom prst="rect">
            <a:avLst/>
          </a:prstGeom>
          <a:noFill/>
          <a:ln w="9525">
            <a:noFill/>
            <a:miter lim="800000"/>
            <a:headEnd/>
            <a:tailEnd/>
          </a:ln>
        </p:spPr>
      </p:pic>
      <p:pic>
        <p:nvPicPr>
          <p:cNvPr id="130" name="Picture 52" descr="DSTARS-P"/>
          <p:cNvPicPr>
            <a:picLocks noChangeAspect="1" noChangeArrowheads="1" noCrop="1"/>
          </p:cNvPicPr>
          <p:nvPr/>
        </p:nvPicPr>
        <p:blipFill>
          <a:blip r:embed="rId5">
            <a:lum contrast="-6000"/>
          </a:blip>
          <a:srcRect/>
          <a:stretch>
            <a:fillRect/>
          </a:stretch>
        </p:blipFill>
        <p:spPr bwMode="auto">
          <a:xfrm>
            <a:off x="7453322" y="1928803"/>
            <a:ext cx="1130238" cy="750099"/>
          </a:xfrm>
          <a:prstGeom prst="rect">
            <a:avLst/>
          </a:prstGeom>
          <a:noFill/>
          <a:ln w="9525">
            <a:noFill/>
            <a:miter lim="800000"/>
            <a:headEnd/>
            <a:tailEnd/>
          </a:ln>
        </p:spPr>
      </p:pic>
      <p:pic>
        <p:nvPicPr>
          <p:cNvPr id="131" name="Picture 52" descr="DSTARS-P"/>
          <p:cNvPicPr>
            <a:picLocks noChangeAspect="1" noChangeArrowheads="1" noCrop="1"/>
          </p:cNvPicPr>
          <p:nvPr/>
        </p:nvPicPr>
        <p:blipFill>
          <a:blip r:embed="rId5">
            <a:lum contrast="-6000"/>
          </a:blip>
          <a:srcRect/>
          <a:stretch>
            <a:fillRect/>
          </a:stretch>
        </p:blipFill>
        <p:spPr bwMode="auto">
          <a:xfrm>
            <a:off x="3809984" y="1928803"/>
            <a:ext cx="1130238" cy="750099"/>
          </a:xfrm>
          <a:prstGeom prst="rect">
            <a:avLst/>
          </a:prstGeom>
          <a:noFill/>
          <a:ln w="9525">
            <a:noFill/>
            <a:miter lim="800000"/>
            <a:headEnd/>
            <a:tailEnd/>
          </a:ln>
        </p:spPr>
      </p:pic>
      <p:pic>
        <p:nvPicPr>
          <p:cNvPr id="132" name="Picture 11" descr="Rose03"/>
          <p:cNvPicPr>
            <a:picLocks noChangeAspect="1" noChangeArrowheads="1" noCrop="1"/>
          </p:cNvPicPr>
          <p:nvPr/>
        </p:nvPicPr>
        <p:blipFill>
          <a:blip r:embed="rId6"/>
          <a:srcRect/>
          <a:stretch>
            <a:fillRect/>
          </a:stretch>
        </p:blipFill>
        <p:spPr bwMode="auto">
          <a:xfrm>
            <a:off x="5335602" y="1449078"/>
            <a:ext cx="1219200" cy="914400"/>
          </a:xfrm>
          <a:prstGeom prst="rect">
            <a:avLst/>
          </a:prstGeom>
          <a:noFill/>
          <a:ln w="9525">
            <a:noFill/>
            <a:miter lim="800000"/>
            <a:headEnd/>
            <a:tailEnd/>
          </a:ln>
        </p:spPr>
      </p:pic>
      <p:grpSp>
        <p:nvGrpSpPr>
          <p:cNvPr id="27" name="Group 3"/>
          <p:cNvGrpSpPr>
            <a:grpSpLocks/>
          </p:cNvGrpSpPr>
          <p:nvPr/>
        </p:nvGrpSpPr>
        <p:grpSpPr bwMode="auto">
          <a:xfrm>
            <a:off x="4061460" y="2217420"/>
            <a:ext cx="4011930" cy="2217420"/>
            <a:chOff x="912" y="1248"/>
            <a:chExt cx="3744" cy="1872"/>
          </a:xfrm>
        </p:grpSpPr>
        <p:pic>
          <p:nvPicPr>
            <p:cNvPr id="30" name="Picture 4" descr="blumen-pflanzen176"/>
            <p:cNvPicPr>
              <a:picLocks noChangeAspect="1" noChangeArrowheads="1" noCrop="1"/>
            </p:cNvPicPr>
            <p:nvPr/>
          </p:nvPicPr>
          <p:blipFill>
            <a:blip r:embed="rId7"/>
            <a:srcRect/>
            <a:stretch>
              <a:fillRect/>
            </a:stretch>
          </p:blipFill>
          <p:spPr bwMode="auto">
            <a:xfrm>
              <a:off x="912" y="1248"/>
              <a:ext cx="3744" cy="1872"/>
            </a:xfrm>
            <a:prstGeom prst="rect">
              <a:avLst/>
            </a:prstGeom>
            <a:noFill/>
            <a:ln w="9525">
              <a:noFill/>
              <a:miter lim="800000"/>
              <a:headEnd/>
              <a:tailEnd/>
            </a:ln>
          </p:spPr>
        </p:pic>
        <p:pic>
          <p:nvPicPr>
            <p:cNvPr id="31" name="Picture 5" descr="VictorianIndblnk1"/>
            <p:cNvPicPr>
              <a:picLocks noChangeAspect="1" noChangeArrowheads="1"/>
            </p:cNvPicPr>
            <p:nvPr/>
          </p:nvPicPr>
          <p:blipFill>
            <a:blip r:embed="rId8"/>
            <a:srcRect/>
            <a:stretch>
              <a:fillRect/>
            </a:stretch>
          </p:blipFill>
          <p:spPr bwMode="auto">
            <a:xfrm>
              <a:off x="1320" y="1824"/>
              <a:ext cx="840" cy="960"/>
            </a:xfrm>
            <a:prstGeom prst="rect">
              <a:avLst/>
            </a:prstGeom>
            <a:noFill/>
            <a:ln w="9525">
              <a:noFill/>
              <a:miter lim="800000"/>
              <a:headEnd/>
              <a:tailEnd/>
            </a:ln>
          </p:spPr>
        </p:pic>
        <p:pic>
          <p:nvPicPr>
            <p:cNvPr id="32" name="Picture 6" descr="VictorianIndblnk1"/>
            <p:cNvPicPr>
              <a:picLocks noChangeAspect="1" noChangeArrowheads="1"/>
            </p:cNvPicPr>
            <p:nvPr/>
          </p:nvPicPr>
          <p:blipFill>
            <a:blip r:embed="rId8"/>
            <a:srcRect/>
            <a:stretch>
              <a:fillRect/>
            </a:stretch>
          </p:blipFill>
          <p:spPr bwMode="auto">
            <a:xfrm flipH="1">
              <a:off x="3192" y="1872"/>
              <a:ext cx="840" cy="960"/>
            </a:xfrm>
            <a:prstGeom prst="rect">
              <a:avLst/>
            </a:prstGeom>
            <a:noFill/>
            <a:ln w="9525">
              <a:noFill/>
              <a:miter lim="800000"/>
              <a:headEnd/>
              <a:tailEnd/>
            </a:ln>
          </p:spPr>
        </p:pic>
      </p:grpSp>
      <p:sp>
        <p:nvSpPr>
          <p:cNvPr id="2" name="WordArt 2">
            <a:extLst>
              <a:ext uri="{FF2B5EF4-FFF2-40B4-BE49-F238E27FC236}">
                <a16:creationId xmlns:a16="http://schemas.microsoft.com/office/drawing/2014/main" id="{37D88E98-0D3C-6028-CF65-8A202F5D3560}"/>
              </a:ext>
            </a:extLst>
          </p:cNvPr>
          <p:cNvSpPr>
            <a:spLocks noChangeArrowheads="1" noChangeShapeType="1" noTextEdit="1"/>
          </p:cNvSpPr>
          <p:nvPr/>
        </p:nvSpPr>
        <p:spPr bwMode="auto">
          <a:xfrm>
            <a:off x="790113" y="964221"/>
            <a:ext cx="10181690" cy="5036529"/>
          </a:xfrm>
          <a:prstGeom prst="rect">
            <a:avLst/>
          </a:prstGeom>
        </p:spPr>
        <p:txBody>
          <a:bodyPr spcFirstLastPara="1" wrap="none" fromWordArt="1">
            <a:prstTxWarp prst="textArchUp">
              <a:avLst>
                <a:gd name="adj" fmla="val 10737844"/>
              </a:avLst>
            </a:prstTxWarp>
          </a:bodyPr>
          <a:lstStyle/>
          <a:p>
            <a:pPr algn="ctr"/>
            <a:r>
              <a:rPr lang="vi-VN"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Chào mừng </a:t>
            </a:r>
            <a:r>
              <a:rPr lang="en-US" sz="405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các</a:t>
            </a:r>
            <a:r>
              <a:rPr lang="en-US"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405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em</a:t>
            </a:r>
            <a:r>
              <a:rPr lang="en-US"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405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học</a:t>
            </a:r>
            <a:r>
              <a:rPr lang="en-US"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405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sinh</a:t>
            </a:r>
            <a:r>
              <a:rPr lang="en-US"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4050" b="1" i="1" kern="10" dirty="0" err="1">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lớp</a:t>
            </a:r>
            <a:r>
              <a:rPr lang="en-US" sz="405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 2A</a:t>
            </a:r>
          </a:p>
        </p:txBody>
      </p:sp>
      <p:sp>
        <p:nvSpPr>
          <p:cNvPr id="4" name="WordArt 11">
            <a:extLst>
              <a:ext uri="{FF2B5EF4-FFF2-40B4-BE49-F238E27FC236}">
                <a16:creationId xmlns:a16="http://schemas.microsoft.com/office/drawing/2014/main" id="{21C93F87-6EA7-5415-F987-D75F3098B17B}"/>
              </a:ext>
            </a:extLst>
          </p:cNvPr>
          <p:cNvSpPr>
            <a:spLocks noChangeArrowheads="1" noChangeShapeType="1" noTextEdit="1"/>
          </p:cNvSpPr>
          <p:nvPr/>
        </p:nvSpPr>
        <p:spPr bwMode="auto">
          <a:xfrm>
            <a:off x="2362200" y="5666643"/>
            <a:ext cx="7391400" cy="392906"/>
          </a:xfrm>
          <a:prstGeom prst="rect">
            <a:avLst/>
          </a:prstGeom>
        </p:spPr>
        <p:txBody>
          <a:bodyPr wrap="none" fromWordArt="1">
            <a:prstTxWarp prst="textPlain">
              <a:avLst>
                <a:gd name="adj" fmla="val 50000"/>
              </a:avLst>
            </a:prstTxWarp>
          </a:bodyPr>
          <a:lstStyle/>
          <a:p>
            <a:pPr algn="ctr"/>
            <a:r>
              <a:rPr lang="en-US" sz="2700" b="1" i="1" kern="10" dirty="0" err="1">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rPr>
              <a:t>Tạ</a:t>
            </a:r>
            <a:r>
              <a:rPr lang="en-US" sz="2700" b="1" i="1" kern="10" dirty="0">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rPr>
              <a:t> </a:t>
            </a:r>
            <a:r>
              <a:rPr lang="en-US" sz="2700" b="1" i="1" kern="10" dirty="0" err="1">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rPr>
              <a:t>Thị</a:t>
            </a:r>
            <a:r>
              <a:rPr lang="en-US" sz="2700" b="1" i="1" kern="10" dirty="0">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rPr>
              <a:t> </a:t>
            </a:r>
            <a:r>
              <a:rPr lang="en-US" sz="2700" b="1" i="1" kern="10" dirty="0" err="1">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rPr>
              <a:t>Nguyệt</a:t>
            </a:r>
            <a:endParaRPr lang="en-US" sz="2700" b="1" i="1" kern="10" dirty="0">
              <a:ln w="9525">
                <a:solidFill>
                  <a:srgbClr val="FF0000"/>
                </a:solidFill>
                <a:round/>
                <a:headEnd/>
                <a:tailEnd/>
              </a:ln>
              <a:solidFill>
                <a:srgbClr val="0000FF"/>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2" presetClass="entr" presetSubtype="8" repeatCount="indefinite"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4">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523999" y="1614667"/>
            <a:ext cx="9192126" cy="2695075"/>
          </a:xfrm>
          <a:prstGeom prst="rect">
            <a:avLst/>
          </a:prstGeom>
          <a:solidFill>
            <a:schemeClr val="bg1"/>
          </a:solidFill>
          <a:ln w="28575">
            <a:solidFill>
              <a:schemeClr val="accent6">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2500" b="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 mẫu</a:t>
            </a:r>
            <a:endParaRPr lang="zh-CN" altLang="en-US" sz="125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19876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5" name="TextBox 4"/>
          <p:cNvSpPr txBox="1"/>
          <p:nvPr/>
        </p:nvSpPr>
        <p:spPr>
          <a:xfrm>
            <a:off x="0" y="445605"/>
            <a:ext cx="12192000" cy="6269280"/>
          </a:xfrm>
          <a:prstGeom prst="rect">
            <a:avLst/>
          </a:prstGeom>
          <a:noFill/>
        </p:spPr>
        <p:txBody>
          <a:bodyPr wrap="square" rtlCol="0">
            <a:spAutoFit/>
          </a:bodyPr>
          <a:lstStyle/>
          <a:p>
            <a:pPr indent="383108"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Nhìn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con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con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chậm</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chạp</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tốt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chưa</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nhận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à,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cầu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thủ</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dự</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nhé</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Khỉ</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con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hơi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buồn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ý.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chờ</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sân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cố</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gắng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nhanh</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chờ</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lâu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sân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sớm</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tập</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ra</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xa</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rồi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gôn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Cứ</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càng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giỏi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hơn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hôm</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sân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bóng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tập</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nhìn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rồi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giỏi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quá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Này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tớ</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nhé</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tớ</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Tớ</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đây</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khỉ</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Hiệp</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đỏ</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hiệp</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sau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đá</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cho</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đội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xanh</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Khỉ</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vui</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gật</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Cậu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Hóa</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ra</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cầu</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thủ</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dự</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hay </a:t>
            </a:r>
            <a:r>
              <a:rPr lang="en-US" sz="2867"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nhỉ</a:t>
            </a:r>
            <a:r>
              <a:rPr lang="en-US" sz="2867"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1"/>
          <p:cNvSpPr/>
          <p:nvPr/>
        </p:nvSpPr>
        <p:spPr>
          <a:xfrm>
            <a:off x="4034784" y="12701"/>
            <a:ext cx="2912977" cy="584775"/>
          </a:xfrm>
          <a:prstGeom prst="rect">
            <a:avLst/>
          </a:prstGeom>
        </p:spPr>
        <p:txBody>
          <a:bodyPr wrap="none">
            <a:spAutoFit/>
          </a:bodyPr>
          <a:lstStyle/>
          <a:p>
            <a:pPr algn="ctr"/>
            <a:r>
              <a:rPr lang="en-US" sz="3200" b="1" dirty="0">
                <a:latin typeface="Arial-Rounded"/>
              </a:rPr>
              <a:t> </a:t>
            </a:r>
            <a:r>
              <a:rPr lang="en-US" sz="3200" b="1" dirty="0">
                <a:solidFill>
                  <a:srgbClr val="FF0000"/>
                </a:solidFill>
                <a:latin typeface="Arial-Rounded"/>
              </a:rPr>
              <a:t>CẦU THỦ DỰ BỊ</a:t>
            </a:r>
          </a:p>
        </p:txBody>
      </p:sp>
      <p:pic>
        <p:nvPicPr>
          <p:cNvPr id="3" name="Ngõ 210 Hoàng Quốc Việ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1" y="168066"/>
            <a:ext cx="460188" cy="460188"/>
          </a:xfrm>
          <a:prstGeom prst="rect">
            <a:avLst/>
          </a:prstGeom>
        </p:spPr>
      </p:pic>
    </p:spTree>
    <p:extLst>
      <p:ext uri="{BB962C8B-B14F-4D97-AF65-F5344CB8AC3E}">
        <p14:creationId xmlns:p14="http://schemas.microsoft.com/office/powerpoint/2010/main" val="3376614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240632" y="-481263"/>
            <a:ext cx="12785558" cy="765208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6">
              <a:lumMod val="40000"/>
              <a:lumOff val="60000"/>
            </a:schemeClr>
          </a:solidFill>
          <a:ln>
            <a:noFill/>
          </a:ln>
        </p:spPr>
        <p:txBody>
          <a:bodyPr/>
          <a:lstStyle/>
          <a:p>
            <a:endParaRPr lang="zh-CN" altLang="en-US"/>
          </a:p>
        </p:txBody>
      </p:sp>
      <p:sp>
        <p:nvSpPr>
          <p:cNvPr id="6"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2400" y="-248789"/>
            <a:ext cx="11999494" cy="7187136"/>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w="9525">
            <a:solidFill>
              <a:schemeClr val="accent6">
                <a:lumMod val="75000"/>
              </a:schemeClr>
            </a:solidFill>
            <a:prstDash val="lgDash"/>
            <a:miter lim="800000"/>
            <a:headEnd/>
            <a:tailEnd/>
          </a:ln>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sp>
        <p:nvSpPr>
          <p:cNvPr id="2" name="TextBox 1">
            <a:extLst>
              <a:ext uri="{FF2B5EF4-FFF2-40B4-BE49-F238E27FC236}">
                <a16:creationId xmlns:a16="http://schemas.microsoft.com/office/drawing/2014/main" id="{EC1E3D26-0FBF-489D-9BF9-77F94C02DE90}"/>
              </a:ext>
            </a:extLst>
          </p:cNvPr>
          <p:cNvSpPr txBox="1"/>
          <p:nvPr/>
        </p:nvSpPr>
        <p:spPr>
          <a:xfrm>
            <a:off x="1082851" y="446792"/>
            <a:ext cx="9978171" cy="646331"/>
          </a:xfrm>
          <a:prstGeom prst="rect">
            <a:avLst/>
          </a:prstGeom>
          <a:noFill/>
        </p:spPr>
        <p:txBody>
          <a:bodyPr wrap="square" rtlCol="0">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thủ dự bị</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3DE1F8B-C43D-4B7A-8155-BEAC33AC1D49}"/>
              </a:ext>
            </a:extLst>
          </p:cNvPr>
          <p:cNvSpPr txBox="1"/>
          <p:nvPr/>
        </p:nvSpPr>
        <p:spPr>
          <a:xfrm>
            <a:off x="331060" y="935807"/>
            <a:ext cx="11320166" cy="5693866"/>
          </a:xfrm>
          <a:prstGeom prst="rect">
            <a:avLst/>
          </a:prstGeom>
          <a:noFill/>
        </p:spPr>
        <p:txBody>
          <a:bodyPr wrap="square" rtlCol="0">
            <a:spAutoFit/>
          </a:bodyPr>
          <a:lstStyle/>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algn="r"/>
            <a:r>
              <a:rPr lang="vi-VN" sz="2600" i="1" dirty="0">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r>
              <a:rPr lang="en-US" sz="2600" i="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Oval 3"/>
          <p:cNvSpPr/>
          <p:nvPr/>
        </p:nvSpPr>
        <p:spPr>
          <a:xfrm>
            <a:off x="483098" y="1023258"/>
            <a:ext cx="391988" cy="368709"/>
          </a:xfrm>
          <a:prstGeom prst="ellipse">
            <a:avLst/>
          </a:prstGeom>
          <a:solidFill>
            <a:srgbClr val="DDFBFF"/>
          </a:solidFill>
          <a:ln>
            <a:solidFill>
              <a:srgbClr val="D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cs typeface="Times New Roman" panose="02020603050405020304" pitchFamily="18" charset="0"/>
              </a:rPr>
              <a:t>1</a:t>
            </a:r>
          </a:p>
        </p:txBody>
      </p:sp>
      <p:sp>
        <p:nvSpPr>
          <p:cNvPr id="13" name="Oval 12"/>
          <p:cNvSpPr/>
          <p:nvPr/>
        </p:nvSpPr>
        <p:spPr>
          <a:xfrm>
            <a:off x="540774" y="2217355"/>
            <a:ext cx="391988" cy="368709"/>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cs typeface="Times New Roman" panose="02020603050405020304" pitchFamily="18" charset="0"/>
              </a:rPr>
              <a:t>2</a:t>
            </a:r>
          </a:p>
        </p:txBody>
      </p:sp>
      <p:sp>
        <p:nvSpPr>
          <p:cNvPr id="14" name="Oval 13"/>
          <p:cNvSpPr/>
          <p:nvPr/>
        </p:nvSpPr>
        <p:spPr>
          <a:xfrm>
            <a:off x="483098" y="3774363"/>
            <a:ext cx="391988" cy="368709"/>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cs typeface="Times New Roman" panose="02020603050405020304" pitchFamily="18" charset="0"/>
              </a:rPr>
              <a:t>3</a:t>
            </a:r>
          </a:p>
        </p:txBody>
      </p:sp>
      <p:sp>
        <p:nvSpPr>
          <p:cNvPr id="15" name="Oval 14"/>
          <p:cNvSpPr/>
          <p:nvPr/>
        </p:nvSpPr>
        <p:spPr>
          <a:xfrm>
            <a:off x="483098" y="4958959"/>
            <a:ext cx="391988" cy="368709"/>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cs typeface="Times New Roman" panose="02020603050405020304" pitchFamily="18" charset="0"/>
              </a:rPr>
              <a:t>4</a:t>
            </a:r>
          </a:p>
        </p:txBody>
      </p:sp>
      <p:sp>
        <p:nvSpPr>
          <p:cNvPr id="10" name="Rectangle: Rounded Corners 5">
            <a:extLst>
              <a:ext uri="{FF2B5EF4-FFF2-40B4-BE49-F238E27FC236}">
                <a16:creationId xmlns:a16="http://schemas.microsoft.com/office/drawing/2014/main" id="{38F7A034-306F-4700-866D-28556FA1C685}"/>
              </a:ext>
            </a:extLst>
          </p:cNvPr>
          <p:cNvSpPr/>
          <p:nvPr/>
        </p:nvSpPr>
        <p:spPr>
          <a:xfrm>
            <a:off x="9946280" y="0"/>
            <a:ext cx="2229483"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Chia đoạn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2">
            <a:extLst>
              <a:ext uri="{FF2B5EF4-FFF2-40B4-BE49-F238E27FC236}">
                <a16:creationId xmlns:a16="http://schemas.microsoft.com/office/drawing/2014/main" id="{86A946E2-29A8-486B-B992-AB1228D804C7}"/>
              </a:ext>
            </a:extLst>
          </p:cNvPr>
          <p:cNvSpPr/>
          <p:nvPr/>
        </p:nvSpPr>
        <p:spPr>
          <a:xfrm>
            <a:off x="9178703" y="0"/>
            <a:ext cx="29851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7885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9" presetClass="emph" presetSubtype="0" fill="hold" nodeType="withEffect">
                                  <p:stCondLst>
                                    <p:cond delay="0"/>
                                  </p:stCondLst>
                                  <p:childTnLst>
                                    <p:animClr clrSpc="rgb" dir="cw">
                                      <p:cBhvr override="childStyle">
                                        <p:cTn id="16" dur="500" fill="hold"/>
                                        <p:tgtEl>
                                          <p:spTgt spid="3">
                                            <p:txEl>
                                              <p:pRg st="0" end="0"/>
                                            </p:txEl>
                                          </p:spTgt>
                                        </p:tgtEl>
                                        <p:attrNameLst>
                                          <p:attrName>style.color</p:attrName>
                                        </p:attrNameLst>
                                      </p:cBhvr>
                                      <p:to>
                                        <a:srgbClr val="0070C0"/>
                                      </p:to>
                                    </p:animClr>
                                    <p:animClr clrSpc="rgb" dir="cw">
                                      <p:cBhvr>
                                        <p:cTn id="17" dur="500" fill="hold"/>
                                        <p:tgtEl>
                                          <p:spTgt spid="3">
                                            <p:txEl>
                                              <p:pRg st="0" end="0"/>
                                            </p:txEl>
                                          </p:spTgt>
                                        </p:tgtEl>
                                        <p:attrNameLst>
                                          <p:attrName>fillcolor</p:attrName>
                                        </p:attrNameLst>
                                      </p:cBhvr>
                                      <p:to>
                                        <a:srgbClr val="0070C0"/>
                                      </p:to>
                                    </p:animClr>
                                    <p:set>
                                      <p:cBhvr>
                                        <p:cTn id="18" dur="500" fill="hold"/>
                                        <p:tgtEl>
                                          <p:spTgt spid="3">
                                            <p:txEl>
                                              <p:pRg st="0" end="0"/>
                                            </p:txEl>
                                          </p:spTgt>
                                        </p:tgtEl>
                                        <p:attrNameLst>
                                          <p:attrName>fill.type</p:attrName>
                                        </p:attrNameLst>
                                      </p:cBhvr>
                                      <p:to>
                                        <p:strVal val="solid"/>
                                      </p:to>
                                    </p:set>
                                    <p:set>
                                      <p:cBhvr>
                                        <p:cTn id="19" dur="500" fill="hold"/>
                                        <p:tgtEl>
                                          <p:spTgt spid="3">
                                            <p:txEl>
                                              <p:pRg st="0" end="0"/>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19" presetClass="emph" presetSubtype="0" fill="hold" nodeType="withEffect">
                                  <p:stCondLst>
                                    <p:cond delay="0"/>
                                  </p:stCondLst>
                                  <p:childTnLst>
                                    <p:animClr clrSpc="rgb" dir="cw">
                                      <p:cBhvr override="childStyle">
                                        <p:cTn id="28" dur="500" fill="hold"/>
                                        <p:tgtEl>
                                          <p:spTgt spid="3">
                                            <p:txEl>
                                              <p:pRg st="1" end="1"/>
                                            </p:txEl>
                                          </p:spTgt>
                                        </p:tgtEl>
                                        <p:attrNameLst>
                                          <p:attrName>style.color</p:attrName>
                                        </p:attrNameLst>
                                      </p:cBhvr>
                                      <p:to>
                                        <a:srgbClr val="D83D0E"/>
                                      </p:to>
                                    </p:animClr>
                                    <p:animClr clrSpc="rgb" dir="cw">
                                      <p:cBhvr>
                                        <p:cTn id="29" dur="500" fill="hold"/>
                                        <p:tgtEl>
                                          <p:spTgt spid="3">
                                            <p:txEl>
                                              <p:pRg st="1" end="1"/>
                                            </p:txEl>
                                          </p:spTgt>
                                        </p:tgtEl>
                                        <p:attrNameLst>
                                          <p:attrName>fillcolor</p:attrName>
                                        </p:attrNameLst>
                                      </p:cBhvr>
                                      <p:to>
                                        <a:srgbClr val="D83D0E"/>
                                      </p:to>
                                    </p:animClr>
                                    <p:set>
                                      <p:cBhvr>
                                        <p:cTn id="30" dur="500" fill="hold"/>
                                        <p:tgtEl>
                                          <p:spTgt spid="3">
                                            <p:txEl>
                                              <p:pRg st="1" end="1"/>
                                            </p:txEl>
                                          </p:spTgt>
                                        </p:tgtEl>
                                        <p:attrNameLst>
                                          <p:attrName>fill.type</p:attrName>
                                        </p:attrNameLst>
                                      </p:cBhvr>
                                      <p:to>
                                        <p:strVal val="solid"/>
                                      </p:to>
                                    </p:set>
                                    <p:set>
                                      <p:cBhvr>
                                        <p:cTn id="31" dur="500" fill="hold"/>
                                        <p:tgtEl>
                                          <p:spTgt spid="3">
                                            <p:txEl>
                                              <p:pRg st="1" end="1"/>
                                            </p:txEl>
                                          </p:spTgt>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3">
                                            <p:txEl>
                                              <p:pRg st="2" end="2"/>
                                            </p:txEl>
                                          </p:spTgt>
                                        </p:tgtEl>
                                        <p:attrNameLst>
                                          <p:attrName>style.color</p:attrName>
                                        </p:attrNameLst>
                                      </p:cBhvr>
                                      <p:to>
                                        <a:srgbClr val="D83D0E"/>
                                      </p:to>
                                    </p:animClr>
                                    <p:animClr clrSpc="rgb" dir="cw">
                                      <p:cBhvr>
                                        <p:cTn id="34" dur="500" fill="hold"/>
                                        <p:tgtEl>
                                          <p:spTgt spid="3">
                                            <p:txEl>
                                              <p:pRg st="2" end="2"/>
                                            </p:txEl>
                                          </p:spTgt>
                                        </p:tgtEl>
                                        <p:attrNameLst>
                                          <p:attrName>fillcolor</p:attrName>
                                        </p:attrNameLst>
                                      </p:cBhvr>
                                      <p:to>
                                        <a:srgbClr val="D83D0E"/>
                                      </p:to>
                                    </p:animClr>
                                    <p:set>
                                      <p:cBhvr>
                                        <p:cTn id="35" dur="500" fill="hold"/>
                                        <p:tgtEl>
                                          <p:spTgt spid="3">
                                            <p:txEl>
                                              <p:pRg st="2" end="2"/>
                                            </p:txEl>
                                          </p:spTgt>
                                        </p:tgtEl>
                                        <p:attrNameLst>
                                          <p:attrName>fill.type</p:attrName>
                                        </p:attrNameLst>
                                      </p:cBhvr>
                                      <p:to>
                                        <p:strVal val="solid"/>
                                      </p:to>
                                    </p:set>
                                    <p:set>
                                      <p:cBhvr>
                                        <p:cTn id="36" dur="500" fill="hold"/>
                                        <p:tgtEl>
                                          <p:spTgt spid="3">
                                            <p:txEl>
                                              <p:pRg st="2" end="2"/>
                                            </p:txEl>
                                          </p:spTgt>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19" presetClass="emph" presetSubtype="0" fill="hold" nodeType="withEffect">
                                  <p:stCondLst>
                                    <p:cond delay="0"/>
                                  </p:stCondLst>
                                  <p:childTnLst>
                                    <p:animClr clrSpc="rgb" dir="cw">
                                      <p:cBhvr override="childStyle">
                                        <p:cTn id="45" dur="500" fill="hold"/>
                                        <p:tgtEl>
                                          <p:spTgt spid="3">
                                            <p:txEl>
                                              <p:pRg st="3" end="3"/>
                                            </p:txEl>
                                          </p:spTgt>
                                        </p:tgtEl>
                                        <p:attrNameLst>
                                          <p:attrName>style.color</p:attrName>
                                        </p:attrNameLst>
                                      </p:cBhvr>
                                      <p:to>
                                        <a:srgbClr val="FF9409"/>
                                      </p:to>
                                    </p:animClr>
                                    <p:animClr clrSpc="rgb" dir="cw">
                                      <p:cBhvr>
                                        <p:cTn id="46" dur="500" fill="hold"/>
                                        <p:tgtEl>
                                          <p:spTgt spid="3">
                                            <p:txEl>
                                              <p:pRg st="3" end="3"/>
                                            </p:txEl>
                                          </p:spTgt>
                                        </p:tgtEl>
                                        <p:attrNameLst>
                                          <p:attrName>fillcolor</p:attrName>
                                        </p:attrNameLst>
                                      </p:cBhvr>
                                      <p:to>
                                        <a:srgbClr val="FF9409"/>
                                      </p:to>
                                    </p:animClr>
                                    <p:set>
                                      <p:cBhvr>
                                        <p:cTn id="47" dur="500" fill="hold"/>
                                        <p:tgtEl>
                                          <p:spTgt spid="3">
                                            <p:txEl>
                                              <p:pRg st="3" end="3"/>
                                            </p:txEl>
                                          </p:spTgt>
                                        </p:tgtEl>
                                        <p:attrNameLst>
                                          <p:attrName>fill.type</p:attrName>
                                        </p:attrNameLst>
                                      </p:cBhvr>
                                      <p:to>
                                        <p:strVal val="solid"/>
                                      </p:to>
                                    </p:set>
                                    <p:set>
                                      <p:cBhvr>
                                        <p:cTn id="48" dur="500" fill="hold"/>
                                        <p:tgtEl>
                                          <p:spTgt spid="3">
                                            <p:txEl>
                                              <p:pRg st="3" end="3"/>
                                            </p:txEl>
                                          </p:spTgt>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19" presetClass="emph" presetSubtype="0" fill="hold" nodeType="withEffect">
                                  <p:stCondLst>
                                    <p:cond delay="0"/>
                                  </p:stCondLst>
                                  <p:childTnLst>
                                    <p:animClr clrSpc="rgb" dir="cw">
                                      <p:cBhvr override="childStyle">
                                        <p:cTn id="57" dur="500" fill="hold"/>
                                        <p:tgtEl>
                                          <p:spTgt spid="3">
                                            <p:txEl>
                                              <p:pRg st="4" end="4"/>
                                            </p:txEl>
                                          </p:spTgt>
                                        </p:tgtEl>
                                        <p:attrNameLst>
                                          <p:attrName>style.color</p:attrName>
                                        </p:attrNameLst>
                                      </p:cBhvr>
                                      <p:to>
                                        <a:srgbClr val="CC00CC"/>
                                      </p:to>
                                    </p:animClr>
                                    <p:animClr clrSpc="rgb" dir="cw">
                                      <p:cBhvr>
                                        <p:cTn id="58" dur="500" fill="hold"/>
                                        <p:tgtEl>
                                          <p:spTgt spid="3">
                                            <p:txEl>
                                              <p:pRg st="4" end="4"/>
                                            </p:txEl>
                                          </p:spTgt>
                                        </p:tgtEl>
                                        <p:attrNameLst>
                                          <p:attrName>fillcolor</p:attrName>
                                        </p:attrNameLst>
                                      </p:cBhvr>
                                      <p:to>
                                        <a:srgbClr val="CC00CC"/>
                                      </p:to>
                                    </p:animClr>
                                    <p:set>
                                      <p:cBhvr>
                                        <p:cTn id="59" dur="500" fill="hold"/>
                                        <p:tgtEl>
                                          <p:spTgt spid="3">
                                            <p:txEl>
                                              <p:pRg st="4" end="4"/>
                                            </p:txEl>
                                          </p:spTgt>
                                        </p:tgtEl>
                                        <p:attrNameLst>
                                          <p:attrName>fill.type</p:attrName>
                                        </p:attrNameLst>
                                      </p:cBhvr>
                                      <p:to>
                                        <p:strVal val="solid"/>
                                      </p:to>
                                    </p:set>
                                    <p:set>
                                      <p:cBhvr>
                                        <p:cTn id="60" dur="500" fill="hold"/>
                                        <p:tgtEl>
                                          <p:spTgt spid="3">
                                            <p:txEl>
                                              <p:pRg st="4" end="4"/>
                                            </p:txEl>
                                          </p:spTgt>
                                        </p:tgtEl>
                                        <p:attrNameLst>
                                          <p:attrName>fill.on</p:attrName>
                                        </p:attrNameLst>
                                      </p:cBhvr>
                                      <p:to>
                                        <p:strVal val="true"/>
                                      </p:to>
                                    </p:set>
                                  </p:childTnLst>
                                </p:cTn>
                              </p:par>
                              <p:par>
                                <p:cTn id="61" presetID="19" presetClass="emph" presetSubtype="0" fill="hold" nodeType="withEffect">
                                  <p:stCondLst>
                                    <p:cond delay="0"/>
                                  </p:stCondLst>
                                  <p:childTnLst>
                                    <p:animClr clrSpc="rgb" dir="cw">
                                      <p:cBhvr override="childStyle">
                                        <p:cTn id="62" dur="500" fill="hold"/>
                                        <p:tgtEl>
                                          <p:spTgt spid="3">
                                            <p:txEl>
                                              <p:pRg st="5" end="5"/>
                                            </p:txEl>
                                          </p:spTgt>
                                        </p:tgtEl>
                                        <p:attrNameLst>
                                          <p:attrName>style.color</p:attrName>
                                        </p:attrNameLst>
                                      </p:cBhvr>
                                      <p:to>
                                        <a:srgbClr val="CC00CC"/>
                                      </p:to>
                                    </p:animClr>
                                    <p:animClr clrSpc="rgb" dir="cw">
                                      <p:cBhvr>
                                        <p:cTn id="63" dur="500" fill="hold"/>
                                        <p:tgtEl>
                                          <p:spTgt spid="3">
                                            <p:txEl>
                                              <p:pRg st="5" end="5"/>
                                            </p:txEl>
                                          </p:spTgt>
                                        </p:tgtEl>
                                        <p:attrNameLst>
                                          <p:attrName>fillcolor</p:attrName>
                                        </p:attrNameLst>
                                      </p:cBhvr>
                                      <p:to>
                                        <a:srgbClr val="CC00CC"/>
                                      </p:to>
                                    </p:animClr>
                                    <p:set>
                                      <p:cBhvr>
                                        <p:cTn id="64" dur="500" fill="hold"/>
                                        <p:tgtEl>
                                          <p:spTgt spid="3">
                                            <p:txEl>
                                              <p:pRg st="5" end="5"/>
                                            </p:txEl>
                                          </p:spTgt>
                                        </p:tgtEl>
                                        <p:attrNameLst>
                                          <p:attrName>fill.type</p:attrName>
                                        </p:attrNameLst>
                                      </p:cBhvr>
                                      <p:to>
                                        <p:strVal val="solid"/>
                                      </p:to>
                                    </p:set>
                                    <p:set>
                                      <p:cBhvr>
                                        <p:cTn id="65" dur="500" fill="hold"/>
                                        <p:tgtEl>
                                          <p:spTgt spid="3">
                                            <p:txEl>
                                              <p:pRg st="5" end="5"/>
                                            </p:txEl>
                                          </p:spTgt>
                                        </p:tgtEl>
                                        <p:attrNameLst>
                                          <p:attrName>fill.on</p:attrName>
                                        </p:attrNameLst>
                                      </p:cBhvr>
                                      <p:to>
                                        <p:strVal val="true"/>
                                      </p:to>
                                    </p:set>
                                  </p:childTnLst>
                                </p:cTn>
                              </p:par>
                              <p:par>
                                <p:cTn id="66" presetID="19" presetClass="emph" presetSubtype="0" fill="hold" nodeType="withEffect">
                                  <p:stCondLst>
                                    <p:cond delay="0"/>
                                  </p:stCondLst>
                                  <p:childTnLst>
                                    <p:animClr clrSpc="rgb" dir="cw">
                                      <p:cBhvr override="childStyle">
                                        <p:cTn id="67" dur="500" fill="hold"/>
                                        <p:tgtEl>
                                          <p:spTgt spid="3">
                                            <p:txEl>
                                              <p:pRg st="6" end="6"/>
                                            </p:txEl>
                                          </p:spTgt>
                                        </p:tgtEl>
                                        <p:attrNameLst>
                                          <p:attrName>style.color</p:attrName>
                                        </p:attrNameLst>
                                      </p:cBhvr>
                                      <p:to>
                                        <a:srgbClr val="CC00CC"/>
                                      </p:to>
                                    </p:animClr>
                                    <p:animClr clrSpc="rgb" dir="cw">
                                      <p:cBhvr>
                                        <p:cTn id="68" dur="500" fill="hold"/>
                                        <p:tgtEl>
                                          <p:spTgt spid="3">
                                            <p:txEl>
                                              <p:pRg st="6" end="6"/>
                                            </p:txEl>
                                          </p:spTgt>
                                        </p:tgtEl>
                                        <p:attrNameLst>
                                          <p:attrName>fillcolor</p:attrName>
                                        </p:attrNameLst>
                                      </p:cBhvr>
                                      <p:to>
                                        <a:srgbClr val="CC00CC"/>
                                      </p:to>
                                    </p:animClr>
                                    <p:set>
                                      <p:cBhvr>
                                        <p:cTn id="69" dur="500" fill="hold"/>
                                        <p:tgtEl>
                                          <p:spTgt spid="3">
                                            <p:txEl>
                                              <p:pRg st="6" end="6"/>
                                            </p:txEl>
                                          </p:spTgt>
                                        </p:tgtEl>
                                        <p:attrNameLst>
                                          <p:attrName>fill.type</p:attrName>
                                        </p:attrNameLst>
                                      </p:cBhvr>
                                      <p:to>
                                        <p:strVal val="solid"/>
                                      </p:to>
                                    </p:set>
                                    <p:set>
                                      <p:cBhvr>
                                        <p:cTn id="70" dur="500" fill="hold"/>
                                        <p:tgtEl>
                                          <p:spTgt spid="3">
                                            <p:txEl>
                                              <p:pRg st="6" end="6"/>
                                            </p:txEl>
                                          </p:spTgt>
                                        </p:tgtEl>
                                        <p:attrNameLst>
                                          <p:attrName>fill.on</p:attrName>
                                        </p:attrNameLst>
                                      </p:cBhvr>
                                      <p:to>
                                        <p:strVal val="true"/>
                                      </p:to>
                                    </p:set>
                                  </p:childTnLst>
                                </p:cTn>
                              </p:par>
                              <p:par>
                                <p:cTn id="71" presetID="19" presetClass="emph" presetSubtype="0" fill="hold" nodeType="withEffect">
                                  <p:stCondLst>
                                    <p:cond delay="0"/>
                                  </p:stCondLst>
                                  <p:childTnLst>
                                    <p:animClr clrSpc="rgb" dir="cw">
                                      <p:cBhvr override="childStyle">
                                        <p:cTn id="72" dur="500" fill="hold"/>
                                        <p:tgtEl>
                                          <p:spTgt spid="3">
                                            <p:txEl>
                                              <p:pRg st="7" end="7"/>
                                            </p:txEl>
                                          </p:spTgt>
                                        </p:tgtEl>
                                        <p:attrNameLst>
                                          <p:attrName>style.color</p:attrName>
                                        </p:attrNameLst>
                                      </p:cBhvr>
                                      <p:to>
                                        <a:srgbClr val="CC00CC"/>
                                      </p:to>
                                    </p:animClr>
                                    <p:animClr clrSpc="rgb" dir="cw">
                                      <p:cBhvr>
                                        <p:cTn id="73" dur="500" fill="hold"/>
                                        <p:tgtEl>
                                          <p:spTgt spid="3">
                                            <p:txEl>
                                              <p:pRg st="7" end="7"/>
                                            </p:txEl>
                                          </p:spTgt>
                                        </p:tgtEl>
                                        <p:attrNameLst>
                                          <p:attrName>fillcolor</p:attrName>
                                        </p:attrNameLst>
                                      </p:cBhvr>
                                      <p:to>
                                        <a:srgbClr val="CC00CC"/>
                                      </p:to>
                                    </p:animClr>
                                    <p:set>
                                      <p:cBhvr>
                                        <p:cTn id="74" dur="500" fill="hold"/>
                                        <p:tgtEl>
                                          <p:spTgt spid="3">
                                            <p:txEl>
                                              <p:pRg st="7" end="7"/>
                                            </p:txEl>
                                          </p:spTgt>
                                        </p:tgtEl>
                                        <p:attrNameLst>
                                          <p:attrName>fill.type</p:attrName>
                                        </p:attrNameLst>
                                      </p:cBhvr>
                                      <p:to>
                                        <p:strVal val="solid"/>
                                      </p:to>
                                    </p:set>
                                    <p:set>
                                      <p:cBhvr>
                                        <p:cTn id="75" dur="500" fill="hold"/>
                                        <p:tgtEl>
                                          <p:spTgt spid="3">
                                            <p:txEl>
                                              <p:pRg st="7" end="7"/>
                                            </p:txEl>
                                          </p:spTgt>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0" grpId="0" animBg="1"/>
      <p:bldP spid="10" grpId="1"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78" y="-286573"/>
            <a:ext cx="10097970" cy="7144573"/>
          </a:xfrm>
          <a:prstGeom prst="rect">
            <a:avLst/>
          </a:prstGeom>
        </p:spPr>
      </p:pic>
      <p:pic>
        <p:nvPicPr>
          <p:cNvPr id="6"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37192" y="2882196"/>
            <a:ext cx="4601708" cy="4601708"/>
          </a:xfrm>
          <a:prstGeom prst="rect">
            <a:avLst/>
          </a:prstGeom>
        </p:spPr>
      </p:pic>
      <p:pic>
        <p:nvPicPr>
          <p:cNvPr id="7"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461" y="918994"/>
            <a:ext cx="4123385" cy="6034015"/>
          </a:xfrm>
          <a:prstGeom prst="rect">
            <a:avLst/>
          </a:prstGeom>
        </p:spPr>
      </p:pic>
      <p:sp>
        <p:nvSpPr>
          <p:cNvPr id="8" name="Rounded Rectangle 7"/>
          <p:cNvSpPr/>
          <p:nvPr/>
        </p:nvSpPr>
        <p:spPr>
          <a:xfrm>
            <a:off x="3771844" y="1085087"/>
            <a:ext cx="4555292" cy="115666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057832" y="2241755"/>
            <a:ext cx="2632452" cy="1754326"/>
          </a:xfrm>
          <a:prstGeom prst="rect">
            <a:avLst/>
          </a:prstGeom>
          <a:noFill/>
        </p:spPr>
        <p:txBody>
          <a:bodyPr wrap="none" rtlCol="0">
            <a:spAutoFit/>
          </a:bodyPr>
          <a:lstStyle/>
          <a:p>
            <a:r>
              <a:rPr lang="en-US" sz="3600" b="1">
                <a:latin typeface="Arial-Rounded" panose="020B0500000000000000" pitchFamily="34" charset="0"/>
                <a:ea typeface="Arial-Rounded" panose="020B0500000000000000" pitchFamily="34" charset="0"/>
                <a:cs typeface="Arial-Rounded" panose="020B0500000000000000" pitchFamily="34" charset="0"/>
              </a:rPr>
              <a:t>- luyện tập</a:t>
            </a:r>
          </a:p>
          <a:p>
            <a:r>
              <a:rPr lang="en-US" sz="3600" b="1">
                <a:latin typeface="Arial-Rounded" panose="020B0500000000000000" pitchFamily="34" charset="0"/>
                <a:ea typeface="Arial-Rounded" panose="020B0500000000000000" pitchFamily="34" charset="0"/>
                <a:cs typeface="Arial-Rounded" panose="020B0500000000000000" pitchFamily="34" charset="0"/>
              </a:rPr>
              <a:t>- chậm chạp</a:t>
            </a:r>
          </a:p>
          <a:p>
            <a:r>
              <a:rPr lang="en-US" sz="3600" b="1">
                <a:latin typeface="Arial-Rounded" panose="020B0500000000000000" pitchFamily="34" charset="0"/>
                <a:ea typeface="Arial-Rounded" panose="020B0500000000000000" pitchFamily="34" charset="0"/>
                <a:cs typeface="Arial-Rounded" panose="020B0500000000000000" pitchFamily="34" charset="0"/>
              </a:rPr>
              <a:t>- hiệp</a:t>
            </a:r>
          </a:p>
        </p:txBody>
      </p:sp>
    </p:spTree>
    <p:extLst>
      <p:ext uri="{BB962C8B-B14F-4D97-AF65-F5344CB8AC3E}">
        <p14:creationId xmlns:p14="http://schemas.microsoft.com/office/powerpoint/2010/main" val="14458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501664" y="6244330"/>
            <a:ext cx="15465314"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1531936" y="0"/>
            <a:ext cx="15465314"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8" name="Rounded Rectangle 7"/>
          <p:cNvSpPr/>
          <p:nvPr/>
        </p:nvSpPr>
        <p:spPr>
          <a:xfrm>
            <a:off x="4195455" y="613204"/>
            <a:ext cx="4010532"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865238" y="1589343"/>
            <a:ext cx="10358285" cy="1323439"/>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Nhưng </a:t>
            </a:r>
            <a:r>
              <a:rPr lang="vi-VN" sz="4000" dirty="0">
                <a:latin typeface="Times New Roman" panose="02020603050405020304" pitchFamily="18" charset="0"/>
                <a:cs typeface="Times New Roman" panose="02020603050405020304" pitchFamily="18" charset="0"/>
              </a:rPr>
              <a:t>thấy gấu con có vẻ chậm chạp và đá bóng không tốt nên chưa đội nào muốn nhận cậu.</a:t>
            </a:r>
          </a:p>
        </p:txBody>
      </p:sp>
      <p:cxnSp>
        <p:nvCxnSpPr>
          <p:cNvPr id="30" name="Straight Connector 29"/>
          <p:cNvCxnSpPr/>
          <p:nvPr/>
        </p:nvCxnSpPr>
        <p:spPr>
          <a:xfrm flipH="1">
            <a:off x="2890684" y="1647217"/>
            <a:ext cx="88490" cy="575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788014" y="1703152"/>
            <a:ext cx="88490" cy="575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06965" y="2271245"/>
            <a:ext cx="88490" cy="575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998795" y="2217167"/>
            <a:ext cx="88490" cy="575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1069034" y="2217167"/>
            <a:ext cx="88490" cy="575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865238" y="3420179"/>
            <a:ext cx="10766323" cy="255454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Một </a:t>
            </a:r>
            <a:r>
              <a:rPr lang="vi-VN" sz="4000" dirty="0">
                <a:latin typeface="Times New Roman" panose="02020603050405020304" pitchFamily="18" charset="0"/>
                <a:cs typeface="Times New Roman" panose="02020603050405020304" pitchFamily="18" charset="0"/>
              </a:rPr>
              <a:t>hôm, đến sân bóng thấy gấu đang luyện tập, các bạn ngạc nhiên nhìn gấu rồi nói: “Cậu giỏi quá!”, “Này, vào đội tớ nhé!”, “Vào đội tớ đi!”</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flipH="1">
            <a:off x="3435927" y="3563055"/>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374495" y="3563055"/>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1543071" y="3563055"/>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224498" y="4133823"/>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235043" y="4091856"/>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216889" y="4775900"/>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078941" y="4775900"/>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0710981" y="4742927"/>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0636165" y="4739022"/>
            <a:ext cx="88490" cy="48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9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par>
                                <p:cTn id="48" presetID="16" presetClass="entr" presetSubtype="21"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par>
                                <p:cTn id="51" presetID="16" presetClass="entr" presetSubtype="21"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par>
                                <p:cTn id="54" presetID="16" presetClass="entr" presetSubtype="2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par>
                                <p:cTn id="57" presetID="16" presetClass="entr" presetSubtype="21"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inVertical)">
                                      <p:cBhvr>
                                        <p:cTn id="59" dur="500"/>
                                        <p:tgtEl>
                                          <p:spTgt spid="43"/>
                                        </p:tgtEl>
                                      </p:cBhvr>
                                    </p:animEffect>
                                  </p:childTnLst>
                                </p:cTn>
                              </p:par>
                              <p:par>
                                <p:cTn id="60" presetID="16" presetClass="entr" presetSubtype="21"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barn(inVertical)">
                                      <p:cBhvr>
                                        <p:cTn id="62" dur="500"/>
                                        <p:tgtEl>
                                          <p:spTgt spid="44"/>
                                        </p:tgtEl>
                                      </p:cBhvr>
                                    </p:animEffect>
                                  </p:childTnLst>
                                </p:cTn>
                              </p:par>
                              <p:par>
                                <p:cTn id="63" presetID="16" presetClass="entr" presetSubtype="21"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arn(inVertical)">
                                      <p:cBhvr>
                                        <p:cTn id="6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627237" y="1211839"/>
            <a:ext cx="9192126" cy="2695075"/>
          </a:xfrm>
          <a:prstGeom prst="rect">
            <a:avLst/>
          </a:prstGeom>
          <a:solidFill>
            <a:schemeClr val="bg1"/>
          </a:solidFill>
          <a:ln w="28575">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zh-CN" altLang="en-US"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286225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8423" y="541613"/>
            <a:ext cx="3615092" cy="830997"/>
          </a:xfrm>
          <a:prstGeom prst="rect">
            <a:avLst/>
          </a:prstGeom>
        </p:spPr>
        <p:txBody>
          <a:bodyPr wrap="none">
            <a:spAutoFit/>
          </a:bodyPr>
          <a:lstStyle/>
          <a:p>
            <a:pPr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thủ dự bị</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865238" y="1589343"/>
            <a:ext cx="10358285" cy="2554545"/>
          </a:xfrm>
          <a:prstGeom prst="rect">
            <a:avLst/>
          </a:prstGeom>
        </p:spPr>
        <p:txBody>
          <a:bodyPr wrap="square">
            <a:spAutoFit/>
          </a:body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Nhìn các bạn đá bóng, gấu con rất muốn chơi cùng. Nhưng thấy gấu con có vẻ chậm chạp và đá bóng không tốt nên chưa đội nào muốn nhận cậu.</a:t>
            </a:r>
          </a:p>
        </p:txBody>
      </p:sp>
      <p:sp>
        <p:nvSpPr>
          <p:cNvPr id="11" name="TextBox 10"/>
          <p:cNvSpPr txBox="1"/>
          <p:nvPr/>
        </p:nvSpPr>
        <p:spPr>
          <a:xfrm>
            <a:off x="1205866" y="4295288"/>
            <a:ext cx="2787446" cy="707886"/>
          </a:xfrm>
          <a:prstGeom prst="rect">
            <a:avLst/>
          </a:prstGeom>
          <a:noFill/>
        </p:spPr>
        <p:txBody>
          <a:bodyPr wrap="square" rtlCol="0">
            <a:spAutoFit/>
          </a:bodyPr>
          <a:lstStyle/>
          <a:p>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chậm</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chạp</a:t>
            </a:r>
            <a:endPar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1418675" y="4295288"/>
            <a:ext cx="9932666" cy="1323439"/>
          </a:xfrm>
          <a:prstGeom prst="rect">
            <a:avLst/>
          </a:prstGeom>
          <a:noFill/>
        </p:spPr>
        <p:txBody>
          <a:bodyPr wrap="square" rtlCol="0">
            <a:spAutoFit/>
          </a:bodyPr>
          <a:lstStyle/>
          <a:p>
            <a:r>
              <a:rPr lang="en-US" sz="4000" b="1" i="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i="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i="1" dirty="0">
                <a:latin typeface="Arial-Rounded" panose="020B0500000000000000" pitchFamily="34" charset="0"/>
                <a:ea typeface="Arial-Rounded" panose="020B0500000000000000" pitchFamily="34" charset="0"/>
                <a:cs typeface="Arial-Rounded" panose="020B0500000000000000" pitchFamily="34" charset="0"/>
              </a:rPr>
              <a:t>c</a:t>
            </a:r>
            <a:r>
              <a:rPr lang="vi-VN" sz="4000" i="1" dirty="0">
                <a:latin typeface="Arial-Rounded" panose="020B0500000000000000" pitchFamily="34" charset="0"/>
                <a:ea typeface="Arial-Rounded" panose="020B0500000000000000" pitchFamily="34" charset="0"/>
                <a:cs typeface="Arial-Rounded" panose="020B0500000000000000" pitchFamily="34" charset="0"/>
              </a:rPr>
              <a:t>ó tốc độ, nhịp độ dưới mức bình thường nhiều; không nhanh nhẹn, linh hoạt.</a:t>
            </a:r>
            <a:endParaRPr lang="en-US" sz="40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p:cNvSpPr/>
          <p:nvPr/>
        </p:nvSpPr>
        <p:spPr>
          <a:xfrm>
            <a:off x="10363200" y="636843"/>
            <a:ext cx="1715729" cy="844134"/>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sz="2400" b="1" dirty="0">
                <a:solidFill>
                  <a:schemeClr val="tx1">
                    <a:lumMod val="50000"/>
                    <a:lumOff val="50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981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9320534" y="0"/>
            <a:ext cx="2871465" cy="1386348"/>
          </a:xfrm>
          <a:prstGeom prst="rect">
            <a:avLst/>
          </a:prstGeom>
        </p:spPr>
      </p:pic>
      <p:sp>
        <p:nvSpPr>
          <p:cNvPr id="4" name="Rectangle 3"/>
          <p:cNvSpPr/>
          <p:nvPr/>
        </p:nvSpPr>
        <p:spPr>
          <a:xfrm>
            <a:off x="884903" y="1736768"/>
            <a:ext cx="10781071" cy="3170099"/>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vi-VN" sz="4000" dirty="0">
                <a:latin typeface="Arial-Rounded" panose="020B0500000000000000" pitchFamily="34" charset="0"/>
                <a:ea typeface="Arial-Rounded" panose="020B0500000000000000" pitchFamily="34" charset="0"/>
                <a:cs typeface="Arial-Rounded" panose="020B0500000000000000" pitchFamily="34" charset="0"/>
              </a:rPr>
              <a:t>Gấu à, cậu làm cầu thủ dự bị nhé! </a:t>
            </a:r>
            <a:r>
              <a:rPr lang="en-US" sz="4000" dirty="0">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Khỉ nói.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Gấu con hơi buồn nhưng cũng đồng ý. Trong khi chờ được vào sân, gấu đi nhặt bóng cho các bạn. Gấu cố gắng chạy thật nhanh để các bạn không phải chờ lâu.</a:t>
            </a:r>
          </a:p>
        </p:txBody>
      </p:sp>
      <p:grpSp>
        <p:nvGrpSpPr>
          <p:cNvPr id="5" name="组合 3">
            <a:extLst>
              <a:ext uri="{FF2B5EF4-FFF2-40B4-BE49-F238E27FC236}">
                <a16:creationId xmlns:a16="http://schemas.microsoft.com/office/drawing/2014/main" id="{78419E67-A162-4FD8-852D-515A39A80D44}"/>
              </a:ext>
            </a:extLst>
          </p:cNvPr>
          <p:cNvGrpSpPr/>
          <p:nvPr/>
        </p:nvGrpSpPr>
        <p:grpSpPr>
          <a:xfrm>
            <a:off x="-1887" y="5050807"/>
            <a:ext cx="12193886" cy="1807193"/>
            <a:chOff x="-943" y="5050807"/>
            <a:chExt cx="12193886" cy="1807193"/>
          </a:xfrm>
        </p:grpSpPr>
        <p:pic>
          <p:nvPicPr>
            <p:cNvPr id="6" name="图片 19">
              <a:extLst>
                <a:ext uri="{FF2B5EF4-FFF2-40B4-BE49-F238E27FC236}">
                  <a16:creationId xmlns:a16="http://schemas.microsoft.com/office/drawing/2014/main" id="{4A76B3B3-01DD-47FF-B8E4-E23B6EFF9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873" y="5050807"/>
              <a:ext cx="1703070" cy="1446783"/>
            </a:xfrm>
            <a:prstGeom prst="rect">
              <a:avLst/>
            </a:prstGeom>
          </p:spPr>
        </p:pic>
        <p:pic>
          <p:nvPicPr>
            <p:cNvPr id="7" name="图片 20">
              <a:extLst>
                <a:ext uri="{FF2B5EF4-FFF2-40B4-BE49-F238E27FC236}">
                  <a16:creationId xmlns:a16="http://schemas.microsoft.com/office/drawing/2014/main" id="{678CE026-8158-44C6-A6CF-6C8D092D4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3" y="5680660"/>
              <a:ext cx="1322407" cy="906262"/>
            </a:xfrm>
            <a:prstGeom prst="rect">
              <a:avLst/>
            </a:prstGeom>
          </p:spPr>
        </p:pic>
        <p:pic>
          <p:nvPicPr>
            <p:cNvPr id="8" name="图片 21">
              <a:extLst>
                <a:ext uri="{FF2B5EF4-FFF2-40B4-BE49-F238E27FC236}">
                  <a16:creationId xmlns:a16="http://schemas.microsoft.com/office/drawing/2014/main" id="{77C17F72-F0EE-4C50-A3FC-B0CA391AE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52905" y="5611437"/>
              <a:ext cx="1293782" cy="1099086"/>
            </a:xfrm>
            <a:prstGeom prst="rect">
              <a:avLst/>
            </a:prstGeom>
          </p:spPr>
        </p:pic>
        <p:pic>
          <p:nvPicPr>
            <p:cNvPr id="9" name="图片 22">
              <a:extLst>
                <a:ext uri="{FF2B5EF4-FFF2-40B4-BE49-F238E27FC236}">
                  <a16:creationId xmlns:a16="http://schemas.microsoft.com/office/drawing/2014/main" id="{90456E68-19BF-45C2-BB70-CADD9199C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35" y="5723199"/>
              <a:ext cx="730844" cy="897428"/>
            </a:xfrm>
            <a:prstGeom prst="rect">
              <a:avLst/>
            </a:prstGeom>
          </p:spPr>
        </p:pic>
        <p:pic>
          <p:nvPicPr>
            <p:cNvPr id="11"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4">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2" name="Rectangle 11"/>
          <p:cNvSpPr/>
          <p:nvPr/>
        </p:nvSpPr>
        <p:spPr>
          <a:xfrm>
            <a:off x="1645854" y="1731852"/>
            <a:ext cx="1495922" cy="707886"/>
          </a:xfrm>
          <a:prstGeom prst="rect">
            <a:avLst/>
          </a:prstGeom>
        </p:spPr>
        <p:txBody>
          <a:bodyPr wrap="none">
            <a:spAutoFit/>
          </a:bodyPr>
          <a:lstStyle/>
          <a:p>
            <a:r>
              <a:rPr lang="vi-VN"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 à</a:t>
            </a:r>
            <a:endPar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7897100" y="1738069"/>
            <a:ext cx="1141659" cy="707886"/>
          </a:xfrm>
          <a:prstGeom prst="rect">
            <a:avLst/>
          </a:prstGeom>
        </p:spPr>
        <p:txBody>
          <a:bodyPr wrap="none">
            <a:spAutoFit/>
          </a:bodyPr>
          <a:lstStyle/>
          <a:p>
            <a:r>
              <a:rPr lang="vi-VN"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nhé!</a:t>
            </a:r>
            <a:endPar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4714426" y="3565539"/>
            <a:ext cx="3871573" cy="707886"/>
          </a:xfrm>
          <a:prstGeom prst="rect">
            <a:avLst/>
          </a:prstGeom>
        </p:spPr>
        <p:txBody>
          <a:bodyPr wrap="none">
            <a:spAutoFit/>
          </a:bodyPr>
          <a:lstStyle/>
          <a:p>
            <a:r>
              <a:rPr lang="vi-VN" sz="4000" u="sng">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chạy thật nhanh </a:t>
            </a:r>
            <a:endPar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p:cNvGrpSpPr/>
          <p:nvPr/>
        </p:nvGrpSpPr>
        <p:grpSpPr>
          <a:xfrm rot="20629464">
            <a:off x="571806" y="235128"/>
            <a:ext cx="1715729" cy="1152996"/>
            <a:chOff x="754491" y="211624"/>
            <a:chExt cx="1715729" cy="1152996"/>
          </a:xfrm>
        </p:grpSpPr>
        <p:pic>
          <p:nvPicPr>
            <p:cNvPr id="17" name="Picture 16"/>
            <p:cNvPicPr>
              <a:picLocks noChangeAspect="1"/>
            </p:cNvPicPr>
            <p:nvPr/>
          </p:nvPicPr>
          <p:blipFill>
            <a:blip r:embed="rId5"/>
            <a:stretch>
              <a:fillRect/>
            </a:stretch>
          </p:blipFill>
          <p:spPr>
            <a:xfrm flipH="1">
              <a:off x="860629" y="211624"/>
              <a:ext cx="1307734" cy="1106307"/>
            </a:xfrm>
            <a:prstGeom prst="rect">
              <a:avLst/>
            </a:prstGeom>
          </p:spPr>
        </p:pic>
        <p:sp>
          <p:nvSpPr>
            <p:cNvPr id="16" name="Cloud 15"/>
            <p:cNvSpPr/>
            <p:nvPr/>
          </p:nvSpPr>
          <p:spPr>
            <a:xfrm>
              <a:off x="754491" y="520486"/>
              <a:ext cx="1715729" cy="844134"/>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sz="2400" b="1" dirty="0">
                  <a:solidFill>
                    <a:schemeClr val="tx1">
                      <a:lumMod val="50000"/>
                      <a:lumOff val="50000"/>
                    </a:schemeClr>
                  </a:solidFill>
                  <a:latin typeface="Times New Roman" panose="02020603050405020304" pitchFamily="18" charset="0"/>
                  <a:cs typeface="Times New Roman" panose="02020603050405020304" pitchFamily="18" charset="0"/>
                </a:rPr>
                <a:t> 2</a:t>
              </a:r>
            </a:p>
          </p:txBody>
        </p:sp>
      </p:grpSp>
      <p:sp>
        <p:nvSpPr>
          <p:cNvPr id="19" name="Rectangle 18"/>
          <p:cNvSpPr/>
          <p:nvPr/>
        </p:nvSpPr>
        <p:spPr>
          <a:xfrm>
            <a:off x="4211266" y="620340"/>
            <a:ext cx="3615092" cy="830997"/>
          </a:xfrm>
          <a:prstGeom prst="rect">
            <a:avLst/>
          </a:prstGeom>
        </p:spPr>
        <p:txBody>
          <a:bodyPr wrap="none">
            <a:spAutoFit/>
          </a:bodyPr>
          <a:lstStyle/>
          <a:p>
            <a:pPr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thủ dự bị</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739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A87DE-AAC9-4B5A-8698-0CEA3528A482}"/>
              </a:ext>
            </a:extLst>
          </p:cNvPr>
          <p:cNvSpPr/>
          <p:nvPr/>
        </p:nvSpPr>
        <p:spPr>
          <a:xfrm>
            <a:off x="972110" y="301702"/>
            <a:ext cx="2680575" cy="905056"/>
          </a:xfrm>
          <a:prstGeom prst="rect">
            <a:avLst/>
          </a:prstGeom>
        </p:spPr>
        <p:txBody>
          <a:bodyPr wrap="square">
            <a:spAutoFit/>
          </a:bodyPr>
          <a:lstStyle/>
          <a:p>
            <a:pPr algn="just">
              <a:lnSpc>
                <a:spcPct val="150000"/>
              </a:lnSpc>
            </a:pPr>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ự bị</a:t>
            </a:r>
          </a:p>
        </p:txBody>
      </p:sp>
      <p:sp>
        <p:nvSpPr>
          <p:cNvPr id="4" name="TextBox 3">
            <a:extLst>
              <a:ext uri="{FF2B5EF4-FFF2-40B4-BE49-F238E27FC236}">
                <a16:creationId xmlns:a16="http://schemas.microsoft.com/office/drawing/2014/main" id="{08C13695-BCAF-4BB2-9739-07E4186BDFE6}"/>
              </a:ext>
            </a:extLst>
          </p:cNvPr>
          <p:cNvSpPr txBox="1"/>
          <p:nvPr/>
        </p:nvSpPr>
        <p:spPr>
          <a:xfrm>
            <a:off x="1420272" y="454959"/>
            <a:ext cx="9606093" cy="1323439"/>
          </a:xfrm>
          <a:prstGeom prst="rect">
            <a:avLst/>
          </a:prstGeom>
          <a:noFill/>
        </p:spPr>
        <p:txBody>
          <a:bodyPr wrap="square" rtlCol="0">
            <a:spAutoFit/>
          </a:bodyPr>
          <a:lstStyle/>
          <a:p>
            <a:pPr algn="just"/>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i="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4000" i="1" dirty="0">
                <a:latin typeface="Arial-Rounded" panose="020B0500000000000000" pitchFamily="34" charset="0"/>
                <a:ea typeface="Arial-Rounded" panose="020B0500000000000000" pitchFamily="34" charset="0"/>
                <a:cs typeface="Arial-Rounded" panose="020B0500000000000000" pitchFamily="34" charset="0"/>
              </a:rPr>
              <a:t>chưa phải là thành viên chính thức, nhưng có thể thay thế hoặc bổ sung khi cần.</a:t>
            </a:r>
            <a:endParaRPr lang="en-US" sz="40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descr="Cầu thủ dự bị (bóng đá) – Wikipedia tiếng Việt">
            <a:extLst>
              <a:ext uri="{FF2B5EF4-FFF2-40B4-BE49-F238E27FC236}">
                <a16:creationId xmlns:a16="http://schemas.microsoft.com/office/drawing/2014/main" id="{E8007C06-0257-44FA-A81C-1C62CF95D95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484276" y="2886509"/>
            <a:ext cx="4344502" cy="3497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Comment les footballeurs vivent-ils le statut de remplaçant ?">
            <a:extLst>
              <a:ext uri="{FF2B5EF4-FFF2-40B4-BE49-F238E27FC236}">
                <a16:creationId xmlns:a16="http://schemas.microsoft.com/office/drawing/2014/main" id="{E61F0DC1-EEF0-48A1-BB4A-4B70D7155D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19513" r="31886" b="8911"/>
          <a:stretch/>
        </p:blipFill>
        <p:spPr bwMode="auto">
          <a:xfrm rot="21008781">
            <a:off x="8943560" y="2471372"/>
            <a:ext cx="2859098" cy="3455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a:srcRect r="9874"/>
          <a:stretch/>
        </p:blipFill>
        <p:spPr>
          <a:xfrm rot="951472">
            <a:off x="4947518" y="3079942"/>
            <a:ext cx="3683332" cy="3114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75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429520">
            <a:off x="10025523" y="397359"/>
            <a:ext cx="1715729" cy="1152996"/>
            <a:chOff x="754491" y="211624"/>
            <a:chExt cx="1715729" cy="1152996"/>
          </a:xfrm>
        </p:grpSpPr>
        <p:pic>
          <p:nvPicPr>
            <p:cNvPr id="4" name="Picture 3"/>
            <p:cNvPicPr>
              <a:picLocks noChangeAspect="1"/>
            </p:cNvPicPr>
            <p:nvPr/>
          </p:nvPicPr>
          <p:blipFill>
            <a:blip r:embed="rId2"/>
            <a:stretch>
              <a:fillRect/>
            </a:stretch>
          </p:blipFill>
          <p:spPr>
            <a:xfrm flipH="1">
              <a:off x="860629" y="211624"/>
              <a:ext cx="1307734" cy="1106307"/>
            </a:xfrm>
            <a:prstGeom prst="rect">
              <a:avLst/>
            </a:prstGeom>
          </p:spPr>
        </p:pic>
        <p:sp>
          <p:nvSpPr>
            <p:cNvPr id="5" name="Cloud 4"/>
            <p:cNvSpPr/>
            <p:nvPr/>
          </p:nvSpPr>
          <p:spPr>
            <a:xfrm>
              <a:off x="754491" y="520486"/>
              <a:ext cx="1715729" cy="844134"/>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sz="2400" b="1" dirty="0">
                  <a:solidFill>
                    <a:schemeClr val="tx1">
                      <a:lumMod val="50000"/>
                      <a:lumOff val="50000"/>
                    </a:schemeClr>
                  </a:solidFill>
                  <a:latin typeface="Times New Roman" panose="02020603050405020304" pitchFamily="18" charset="0"/>
                  <a:cs typeface="Times New Roman" panose="02020603050405020304" pitchFamily="18" charset="0"/>
                </a:rPr>
                <a:t> 3</a:t>
              </a:r>
            </a:p>
          </p:txBody>
        </p:sp>
      </p:grpSp>
      <p:pic>
        <p:nvPicPr>
          <p:cNvPr id="6" name="图片 8">
            <a:extLst>
              <a:ext uri="{FF2B5EF4-FFF2-40B4-BE49-F238E27FC236}">
                <a16:creationId xmlns:a16="http://schemas.microsoft.com/office/drawing/2014/main" id="{35B0D7F8-5CD7-4846-9D91-D79E9F7BF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549422" cy="1610856"/>
          </a:xfrm>
          <a:prstGeom prst="rect">
            <a:avLst/>
          </a:prstGeom>
        </p:spPr>
      </p:pic>
      <p:sp>
        <p:nvSpPr>
          <p:cNvPr id="7" name="Rectangle 6"/>
          <p:cNvSpPr/>
          <p:nvPr/>
        </p:nvSpPr>
        <p:spPr>
          <a:xfrm>
            <a:off x="1311772" y="1946165"/>
            <a:ext cx="9879833" cy="2554545"/>
          </a:xfrm>
          <a:prstGeom prst="rect">
            <a:avLst/>
          </a:prstGeom>
        </p:spPr>
        <p:txBody>
          <a:bodyPr wrap="square">
            <a:spAutoFit/>
          </a:body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Hằng ngày, gấu đến sân bóng từ sớm để luyện tập. Gấu đá bóng ra xa, chạy đi nhặt rồi đá vào gôn, đá đi đá lại,... Cứ thế, gấu đá bóng ngày càng giỏi hơn.</a:t>
            </a:r>
          </a:p>
        </p:txBody>
      </p:sp>
      <p:sp>
        <p:nvSpPr>
          <p:cNvPr id="10" name="Rectangle 9"/>
          <p:cNvSpPr/>
          <p:nvPr/>
        </p:nvSpPr>
        <p:spPr>
          <a:xfrm>
            <a:off x="1311771" y="1953760"/>
            <a:ext cx="9879833" cy="2554545"/>
          </a:xfrm>
          <a:prstGeom prst="rect">
            <a:avLst/>
          </a:prstGeom>
        </p:spPr>
        <p:txBody>
          <a:bodyPr wrap="square">
            <a:spAutoFit/>
          </a:body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Hằng ngày, gấu đến sân bóng từ sớm để luyện tập. Gấu </a:t>
            </a:r>
            <a:r>
              <a:rPr lang="vi-VN"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 bóng ra xa</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chạy đi nhặt rồi đá vào gôn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 đi đá lại</a:t>
            </a:r>
            <a:r>
              <a:rPr lang="vi-VN" sz="4000" dirty="0">
                <a:latin typeface="Arial-Rounded" panose="020B0500000000000000" pitchFamily="34" charset="0"/>
                <a:ea typeface="Arial-Rounded" panose="020B0500000000000000" pitchFamily="34" charset="0"/>
                <a:cs typeface="Arial-Rounded" panose="020B0500000000000000" pitchFamily="34" charset="0"/>
              </a:rPr>
              <a:t>,... Cứ thế, gấu đá bóng ngày càng giỏi hơn.</a:t>
            </a:r>
          </a:p>
        </p:txBody>
      </p:sp>
      <p:pic>
        <p:nvPicPr>
          <p:cNvPr id="11" name="图片 36">
            <a:extLst>
              <a:ext uri="{FF2B5EF4-FFF2-40B4-BE49-F238E27FC236}">
                <a16:creationId xmlns:a16="http://schemas.microsoft.com/office/drawing/2014/main" id="{F20F34C4-9832-402E-9D49-33117AB83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438" y="4772208"/>
            <a:ext cx="1703070" cy="1897538"/>
          </a:xfrm>
          <a:prstGeom prst="rect">
            <a:avLst/>
          </a:prstGeom>
        </p:spPr>
      </p:pic>
      <p:pic>
        <p:nvPicPr>
          <p:cNvPr id="12" name="图片 37">
            <a:extLst>
              <a:ext uri="{FF2B5EF4-FFF2-40B4-BE49-F238E27FC236}">
                <a16:creationId xmlns:a16="http://schemas.microsoft.com/office/drawing/2014/main" id="{839A2A9F-C718-460E-8FB7-322116AA8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761" y="5611671"/>
            <a:ext cx="1290010" cy="906262"/>
          </a:xfrm>
          <a:prstGeom prst="rect">
            <a:avLst/>
          </a:prstGeom>
        </p:spPr>
      </p:pic>
      <p:pic>
        <p:nvPicPr>
          <p:cNvPr id="13" name="图片 38">
            <a:extLst>
              <a:ext uri="{FF2B5EF4-FFF2-40B4-BE49-F238E27FC236}">
                <a16:creationId xmlns:a16="http://schemas.microsoft.com/office/drawing/2014/main" id="{5E5D0B11-33B0-49C3-BD54-3E9B25F11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14" name="图片 39">
            <a:extLst>
              <a:ext uri="{FF2B5EF4-FFF2-40B4-BE49-F238E27FC236}">
                <a16:creationId xmlns:a16="http://schemas.microsoft.com/office/drawing/2014/main" id="{305F0C80-8940-4247-A773-91D217893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551" y="5684809"/>
            <a:ext cx="1092438" cy="897428"/>
          </a:xfrm>
          <a:prstGeom prst="rect">
            <a:avLst/>
          </a:prstGeom>
        </p:spPr>
      </p:pic>
      <p:pic>
        <p:nvPicPr>
          <p:cNvPr id="16"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5">
            <a:extLst>
              <a:ext uri="{28A0092B-C50C-407E-A947-70E740481C1C}">
                <a14:useLocalDpi xmlns:a14="http://schemas.microsoft.com/office/drawing/2010/main" val="0"/>
              </a:ext>
            </a:extLst>
          </a:blip>
          <a:srcRect t="82569" b="8666"/>
          <a:stretch/>
        </p:blipFill>
        <p:spPr>
          <a:xfrm>
            <a:off x="0" y="6307600"/>
            <a:ext cx="12192000" cy="549274"/>
          </a:xfrm>
          <a:prstGeom prst="rect">
            <a:avLst/>
          </a:prstGeom>
        </p:spPr>
      </p:pic>
      <p:sp>
        <p:nvSpPr>
          <p:cNvPr id="18" name="Rectangle 17"/>
          <p:cNvSpPr/>
          <p:nvPr/>
        </p:nvSpPr>
        <p:spPr>
          <a:xfrm>
            <a:off x="4288454" y="695872"/>
            <a:ext cx="3615092" cy="830997"/>
          </a:xfrm>
          <a:prstGeom prst="rect">
            <a:avLst/>
          </a:prstGeom>
        </p:spPr>
        <p:txBody>
          <a:bodyPr wrap="none">
            <a:spAutoFit/>
          </a:bodyPr>
          <a:lstStyle/>
          <a:p>
            <a:pPr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thủ dự bị</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2960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3955410" y="1126310"/>
            <a:ext cx="6600084" cy="458334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 y="604"/>
            <a:ext cx="12191995" cy="6856793"/>
          </a:xfrm>
          <a:prstGeom prst="rect">
            <a:avLst/>
          </a:prstGeom>
        </p:spPr>
      </p:pic>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5" y="1066791"/>
            <a:ext cx="3212871" cy="2312293"/>
          </a:xfrm>
          <a:prstGeom prst="rect">
            <a:avLst/>
          </a:prstGeom>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291" y="1084515"/>
            <a:ext cx="3205203" cy="2305071"/>
          </a:xfrm>
          <a:prstGeom prst="rect">
            <a:avLst/>
          </a:prstGeom>
        </p:spPr>
      </p:pic>
      <p:pic>
        <p:nvPicPr>
          <p:cNvPr id="42" name="3a">
            <a:hlinkClick r:id="rId1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064" y="3448213"/>
            <a:ext cx="3176291" cy="2291295"/>
          </a:xfrm>
          <a:prstGeom prst="rect">
            <a:avLst/>
          </a:prstGeom>
        </p:spPr>
      </p:pic>
      <p:pic>
        <p:nvPicPr>
          <p:cNvPr id="43" name="4a">
            <a:hlinkClick r:id="rId1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5176" y="3448213"/>
            <a:ext cx="3173459"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59008">
            <a:off x="11579834" y="2857145"/>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70510">
            <a:off x="1835381" y="2493526"/>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81073" y="144616"/>
            <a:ext cx="868643" cy="644243"/>
          </a:xfrm>
          <a:prstGeom prst="rect">
            <a:avLst/>
          </a:prstGeom>
        </p:spPr>
      </p:pic>
      <p:pic>
        <p:nvPicPr>
          <p:cNvPr id="4" name="Picture 3">
            <a:hlinkClick r:id="rId1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9">
            <a:duotone>
              <a:schemeClr val="accent2">
                <a:shade val="45000"/>
                <a:satMod val="135000"/>
              </a:schemeClr>
              <a:prstClr val="white"/>
            </a:duotone>
            <a:extLst>
              <a:ext uri="{28A0092B-C50C-407E-A947-70E740481C1C}">
                <a14:useLocalDpi xmlns:a14="http://schemas.microsoft.com/office/drawing/2010/main" val="0"/>
              </a:ext>
            </a:extLst>
          </a:blip>
          <a:srcRect t="10052" b="11202"/>
          <a:stretch/>
        </p:blipFill>
        <p:spPr>
          <a:xfrm>
            <a:off x="7446646" y="6219826"/>
            <a:ext cx="1506247" cy="558165"/>
          </a:xfrm>
          <a:prstGeom prst="rect">
            <a:avLst/>
          </a:prstGeom>
        </p:spPr>
      </p:pic>
    </p:spTree>
    <p:extLst>
      <p:ext uri="{BB962C8B-B14F-4D97-AF65-F5344CB8AC3E}">
        <p14:creationId xmlns:p14="http://schemas.microsoft.com/office/powerpoint/2010/main" val="1083509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3" name="Rectangle 2"/>
          <p:cNvSpPr/>
          <p:nvPr/>
        </p:nvSpPr>
        <p:spPr>
          <a:xfrm>
            <a:off x="1194619" y="1554218"/>
            <a:ext cx="9940413" cy="4031873"/>
          </a:xfrm>
          <a:prstGeom prst="rect">
            <a:avLst/>
          </a:prstGeom>
        </p:spPr>
        <p:txBody>
          <a:bodyPr wrap="square">
            <a:spAutoFit/>
          </a:bodyPr>
          <a:lstStyle/>
          <a:p>
            <a:pPr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Một </a:t>
            </a:r>
            <a:r>
              <a:rPr lang="vi-VN" sz="3200" dirty="0">
                <a:latin typeface="Arial-Rounded" panose="020B0500000000000000" pitchFamily="34" charset="0"/>
                <a:ea typeface="Arial-Rounded" panose="020B0500000000000000" pitchFamily="34" charset="0"/>
                <a:cs typeface="Arial-Rounded" panose="020B0500000000000000" pitchFamily="34" charset="0"/>
              </a:rPr>
              <a:t>hôm, đến sân bóng thấy gấu đang luyện tập, các bạn ngạc nhiên nhìn gấu rồi nói: “Cậu giỏi quá!”, “Này, vào đội tớ nhé!”, “Vào đội tớ đi!”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p:txBody>
      </p:sp>
      <p:sp>
        <p:nvSpPr>
          <p:cNvPr id="46" name="Cloud 45"/>
          <p:cNvSpPr/>
          <p:nvPr/>
        </p:nvSpPr>
        <p:spPr>
          <a:xfrm>
            <a:off x="10363200" y="636843"/>
            <a:ext cx="1715729" cy="844134"/>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sz="2400" b="1" dirty="0">
                <a:solidFill>
                  <a:schemeClr val="tx1">
                    <a:lumMod val="50000"/>
                    <a:lumOff val="50000"/>
                  </a:schemeClr>
                </a:solidFill>
                <a:latin typeface="Times New Roman" panose="02020603050405020304" pitchFamily="18" charset="0"/>
                <a:cs typeface="Times New Roman" panose="02020603050405020304" pitchFamily="18" charset="0"/>
              </a:rPr>
              <a:t> 4</a:t>
            </a:r>
          </a:p>
        </p:txBody>
      </p:sp>
      <p:sp>
        <p:nvSpPr>
          <p:cNvPr id="15" name="Rectangle 14"/>
          <p:cNvSpPr/>
          <p:nvPr/>
        </p:nvSpPr>
        <p:spPr>
          <a:xfrm>
            <a:off x="4357279" y="521948"/>
            <a:ext cx="3615092" cy="830997"/>
          </a:xfrm>
          <a:prstGeom prst="rect">
            <a:avLst/>
          </a:prstGeom>
        </p:spPr>
        <p:txBody>
          <a:bodyPr wrap="none">
            <a:spAutoFit/>
          </a:bodyPr>
          <a:lstStyle/>
          <a:p>
            <a:pPr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thủ dự bị</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6429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627237" y="1211839"/>
            <a:ext cx="9192126" cy="2695075"/>
          </a:xfrm>
          <a:prstGeom prst="rect">
            <a:avLst/>
          </a:prstGeom>
          <a:solidFill>
            <a:schemeClr val="bg1"/>
          </a:solidFill>
          <a:ln w="28575">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a:t>
            </a:r>
            <a:endParaRPr lang="zh-CN" altLang="en-US"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24663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811215" y="2584940"/>
            <a:ext cx="8763632" cy="3352136"/>
          </a:xfrm>
          <a:prstGeom prst="roundRect">
            <a:avLst/>
          </a:prstGeom>
          <a:solidFill>
            <a:srgbClr val="E1F4FF"/>
          </a:solid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TIÊU CHÍ ĐÁNH GIÁ</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8438" name="Picture 6" descr="Cheer Up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9688" y="809536"/>
            <a:ext cx="2003275" cy="2003276"/>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Transparent Background Milk Gif Transparent Milk And Mocha Bear Png -  Novocom.t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1945">
            <a:off x="9164080" y="788762"/>
            <a:ext cx="2044822" cy="20448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4"/>
          <a:srcRect/>
          <a:stretch>
            <a:fillRect/>
          </a:stretch>
        </p:blipFill>
        <p:spPr>
          <a:xfrm>
            <a:off x="0" y="0"/>
            <a:ext cx="12544738" cy="7081505"/>
          </a:xfrm>
          <a:custGeom>
            <a:avLst/>
            <a:gdLst>
              <a:gd name="connsiteX0" fmla="*/ 680466 w 12193057"/>
              <a:gd name="connsiteY0" fmla="*/ 416936 h 6882981"/>
              <a:gd name="connsiteX1" fmla="*/ 680466 w 12193057"/>
              <a:gd name="connsiteY1" fmla="*/ 6466044 h 6882981"/>
              <a:gd name="connsiteX2" fmla="*/ 11512589 w 12193057"/>
              <a:gd name="connsiteY2" fmla="*/ 6466044 h 6882981"/>
              <a:gd name="connsiteX3" fmla="*/ 11512589 w 12193057"/>
              <a:gd name="connsiteY3" fmla="*/ 416936 h 6882981"/>
              <a:gd name="connsiteX4" fmla="*/ 0 w 12193057"/>
              <a:gd name="connsiteY4" fmla="*/ 0 h 6882981"/>
              <a:gd name="connsiteX5" fmla="*/ 12193057 w 12193057"/>
              <a:gd name="connsiteY5" fmla="*/ 0 h 6882981"/>
              <a:gd name="connsiteX6" fmla="*/ 12193057 w 12193057"/>
              <a:gd name="connsiteY6" fmla="*/ 6882981 h 6882981"/>
              <a:gd name="connsiteX7" fmla="*/ 0 w 12193057"/>
              <a:gd name="connsiteY7" fmla="*/ 6882981 h 68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057" h="6882981">
                <a:moveTo>
                  <a:pt x="680466" y="416936"/>
                </a:moveTo>
                <a:lnTo>
                  <a:pt x="680466" y="6466044"/>
                </a:lnTo>
                <a:lnTo>
                  <a:pt x="11512589" y="6466044"/>
                </a:lnTo>
                <a:lnTo>
                  <a:pt x="11512589" y="416936"/>
                </a:lnTo>
                <a:close/>
                <a:moveTo>
                  <a:pt x="0" y="0"/>
                </a:moveTo>
                <a:lnTo>
                  <a:pt x="12193057" y="0"/>
                </a:lnTo>
                <a:lnTo>
                  <a:pt x="12193057" y="6882981"/>
                </a:lnTo>
                <a:lnTo>
                  <a:pt x="0" y="6882981"/>
                </a:lnTo>
                <a:close/>
              </a:path>
            </a:pathLst>
          </a:custGeom>
        </p:spPr>
      </p:pic>
      <p:sp>
        <p:nvSpPr>
          <p:cNvPr id="7" name="TextBox 6"/>
          <p:cNvSpPr txBox="1"/>
          <p:nvPr/>
        </p:nvSpPr>
        <p:spPr>
          <a:xfrm>
            <a:off x="2510919" y="1985022"/>
            <a:ext cx="7170160"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THI </a:t>
            </a:r>
            <a:r>
              <a:rPr kumimoji="0" lang="en-US" sz="7200" b="1"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ĐỌC </a:t>
            </a:r>
            <a:endParaRPr kumimoji="0" lang="en-US" sz="72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78297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523999" y="1614667"/>
            <a:ext cx="9192126" cy="2695075"/>
          </a:xfrm>
          <a:prstGeom prst="rect">
            <a:avLst/>
          </a:prstGeom>
          <a:solidFill>
            <a:schemeClr val="bg1"/>
          </a:solidFill>
          <a:ln w="28575">
            <a:solidFill>
              <a:srgbClr val="F9C5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Tìm</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hiểu</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endParaRPr lang="zh-CN" altLang="en-US"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54328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64AB18-8E89-4BDA-9EBD-AF02CEAC242F}"/>
              </a:ext>
            </a:extLst>
          </p:cNvPr>
          <p:cNvSpPr txBox="1"/>
          <p:nvPr/>
        </p:nvSpPr>
        <p:spPr>
          <a:xfrm>
            <a:off x="3289471" y="1675140"/>
            <a:ext cx="6936078" cy="1846659"/>
          </a:xfrm>
          <a:prstGeom prst="rect">
            <a:avLst/>
          </a:prstGeom>
          <a:noFill/>
        </p:spPr>
        <p:txBody>
          <a:bodyPr wrap="square" rtlCol="0">
            <a:spAutoFit/>
          </a:bodyPr>
          <a:lstStyle/>
          <a:p>
            <a:pPr algn="just">
              <a:lnSpc>
                <a:spcPct val="150000"/>
              </a:lnSpc>
            </a:pPr>
            <a:r>
              <a:rPr lang="vi-VN" sz="38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Câu chuyện kể về gấu con và các bạn của gấu con.</a:t>
            </a:r>
            <a:endParaRPr lang="vi-VN"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3" name="TextBox 12">
            <a:extLst>
              <a:ext uri="{FF2B5EF4-FFF2-40B4-BE49-F238E27FC236}">
                <a16:creationId xmlns:a16="http://schemas.microsoft.com/office/drawing/2014/main" id="{7B508064-AD99-450D-86AE-8B2FE1BA55D4}"/>
              </a:ext>
            </a:extLst>
          </p:cNvPr>
          <p:cNvSpPr txBox="1"/>
          <p:nvPr/>
        </p:nvSpPr>
        <p:spPr>
          <a:xfrm>
            <a:off x="929729" y="352632"/>
            <a:ext cx="4969626" cy="849784"/>
          </a:xfrm>
          <a:prstGeom prst="rect">
            <a:avLst/>
          </a:prstGeom>
          <a:noFill/>
        </p:spPr>
        <p:txBody>
          <a:bodyPr wrap="square" rtlCol="0">
            <a:spAutoFit/>
          </a:bodyPr>
          <a:lstStyle/>
          <a:p>
            <a:pPr algn="just">
              <a:lnSpc>
                <a:spcPct val="150000"/>
              </a:lnSpc>
            </a:pPr>
            <a:r>
              <a:rPr kumimoji="0" lang="vi-VN" sz="3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r>
              <a:rPr lang="vi-VN" sz="3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800">
                <a:latin typeface="Arial-Rounded" panose="020B0500000000000000" pitchFamily="34" charset="0"/>
                <a:ea typeface="Arial-Rounded" panose="020B0500000000000000" pitchFamily="34" charset="0"/>
                <a:cs typeface="Arial-Rounded" panose="020B0500000000000000" pitchFamily="34" charset="0"/>
              </a:rPr>
              <a:t>Câu chuyện kể về ai?</a:t>
            </a:r>
            <a:endParaRPr lang="vi-VN" sz="3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731EECE-6B05-4AC1-A151-48E12F67F1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55091" y="1675140"/>
            <a:ext cx="2185427" cy="1938992"/>
          </a:xfrm>
          <a:prstGeom prst="ellipse">
            <a:avLst/>
          </a:prstGeom>
          <a:ln w="19050">
            <a:solidFill>
              <a:srgbClr val="0070C0"/>
            </a:solidFill>
          </a:ln>
        </p:spPr>
      </p:pic>
    </p:spTree>
    <p:extLst>
      <p:ext uri="{BB962C8B-B14F-4D97-AF65-F5344CB8AC3E}">
        <p14:creationId xmlns:p14="http://schemas.microsoft.com/office/powerpoint/2010/main" val="13349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64AB18-8E89-4BDA-9EBD-AF02CEAC242F}"/>
              </a:ext>
            </a:extLst>
          </p:cNvPr>
          <p:cNvSpPr txBox="1"/>
          <p:nvPr/>
        </p:nvSpPr>
        <p:spPr>
          <a:xfrm>
            <a:off x="755091" y="1468662"/>
            <a:ext cx="10512677" cy="1350113"/>
          </a:xfrm>
          <a:prstGeom prst="rect">
            <a:avLst/>
          </a:prstGeom>
          <a:noFill/>
        </p:spPr>
        <p:txBody>
          <a:bodyPr wrap="square" rtlCol="0">
            <a:spAutoFit/>
          </a:bodyPr>
          <a:lstStyle/>
          <a:p>
            <a:pPr algn="just">
              <a:lnSpc>
                <a:spcPct val="120000"/>
              </a:lnSpc>
            </a:pP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Lúc đầu, chưa đội nào muốn nhận gấu con vì nhìn gấu con có vẻ chậm chạp và đá bóng không tốt.</a:t>
            </a:r>
            <a:endPar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3" name="TextBox 12">
            <a:extLst>
              <a:ext uri="{FF2B5EF4-FFF2-40B4-BE49-F238E27FC236}">
                <a16:creationId xmlns:a16="http://schemas.microsoft.com/office/drawing/2014/main" id="{7B508064-AD99-450D-86AE-8B2FE1BA55D4}"/>
              </a:ext>
            </a:extLst>
          </p:cNvPr>
          <p:cNvSpPr txBox="1"/>
          <p:nvPr/>
        </p:nvSpPr>
        <p:spPr>
          <a:xfrm>
            <a:off x="755091" y="352632"/>
            <a:ext cx="10750994" cy="809965"/>
          </a:xfrm>
          <a:prstGeom prst="rect">
            <a:avLst/>
          </a:prstGeom>
          <a:noFill/>
        </p:spPr>
        <p:txBody>
          <a:bodyPr wrap="square" rtlCol="0">
            <a:spAutoFit/>
          </a:bodyPr>
          <a:lstStyle/>
          <a:p>
            <a:pPr algn="just">
              <a:lnSpc>
                <a:spcPct val="150000"/>
              </a:lnSpc>
            </a:pPr>
            <a:r>
              <a:rPr kumimoji="0" lang="vi-VN" sz="3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Vì sao lúc đầu chưa đội nào muốn nhận gấu con?</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9869600-F6F0-4D96-8211-31ACFBCDD9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986178" y="4120092"/>
            <a:ext cx="1856275" cy="1749771"/>
          </a:xfrm>
          <a:prstGeom prst="ellipse">
            <a:avLst/>
          </a:prstGeom>
          <a:ln>
            <a:noFill/>
          </a:ln>
          <a:effectLst>
            <a:softEdge rad="112500"/>
          </a:effectLst>
        </p:spPr>
      </p:pic>
      <p:pic>
        <p:nvPicPr>
          <p:cNvPr id="6" name="Picture 5">
            <a:extLst>
              <a:ext uri="{FF2B5EF4-FFF2-40B4-BE49-F238E27FC236}">
                <a16:creationId xmlns:a16="http://schemas.microsoft.com/office/drawing/2014/main" id="{FEF1A569-02BB-4417-9FDD-99300CAF7A7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742100" y="4160655"/>
            <a:ext cx="1856275" cy="1749771"/>
          </a:xfrm>
          <a:prstGeom prst="ellipse">
            <a:avLst/>
          </a:prstGeom>
          <a:ln>
            <a:noFill/>
          </a:ln>
          <a:effectLst>
            <a:softEdge rad="112500"/>
          </a:effectLst>
        </p:spPr>
      </p:pic>
      <p:pic>
        <p:nvPicPr>
          <p:cNvPr id="7" name="Picture 6">
            <a:extLst>
              <a:ext uri="{FF2B5EF4-FFF2-40B4-BE49-F238E27FC236}">
                <a16:creationId xmlns:a16="http://schemas.microsoft.com/office/drawing/2014/main" id="{9C462881-0F16-433D-AF4C-0199BE8E7CA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380268" y="4211051"/>
            <a:ext cx="1856275" cy="1648980"/>
          </a:xfrm>
          <a:prstGeom prst="ellipse">
            <a:avLst/>
          </a:prstGeom>
          <a:ln>
            <a:noFill/>
          </a:ln>
          <a:effectLst>
            <a:softEdge rad="112500"/>
          </a:effectLst>
        </p:spPr>
      </p:pic>
    </p:spTree>
    <p:extLst>
      <p:ext uri="{BB962C8B-B14F-4D97-AF65-F5344CB8AC3E}">
        <p14:creationId xmlns:p14="http://schemas.microsoft.com/office/powerpoint/2010/main" val="22173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64AB18-8E89-4BDA-9EBD-AF02CEAC242F}"/>
              </a:ext>
            </a:extLst>
          </p:cNvPr>
          <p:cNvSpPr txBox="1"/>
          <p:nvPr/>
        </p:nvSpPr>
        <p:spPr>
          <a:xfrm>
            <a:off x="3038167" y="1547321"/>
            <a:ext cx="8229599" cy="2471959"/>
          </a:xfrm>
          <a:prstGeom prst="rect">
            <a:avLst/>
          </a:prstGeom>
          <a:noFill/>
        </p:spPr>
        <p:txBody>
          <a:bodyPr wrap="square" rtlCol="0">
            <a:spAutoFit/>
          </a:bodyPr>
          <a:lstStyle/>
          <a:p>
            <a:pPr algn="just">
              <a:lnSpc>
                <a:spcPct val="150000"/>
              </a:lnSpc>
            </a:pP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Là cầu thủ dự bị, gấu con đã đi nhặt bóng cho các bạn. Gấu con cố gắng chạy nhanh để các bạn không phải chờ lâu.</a:t>
            </a:r>
            <a:endPar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3" name="TextBox 12">
            <a:extLst>
              <a:ext uri="{FF2B5EF4-FFF2-40B4-BE49-F238E27FC236}">
                <a16:creationId xmlns:a16="http://schemas.microsoft.com/office/drawing/2014/main" id="{7B508064-AD99-450D-86AE-8B2FE1BA55D4}"/>
              </a:ext>
            </a:extLst>
          </p:cNvPr>
          <p:cNvSpPr txBox="1"/>
          <p:nvPr/>
        </p:nvSpPr>
        <p:spPr>
          <a:xfrm>
            <a:off x="929729" y="352632"/>
            <a:ext cx="9698942" cy="809965"/>
          </a:xfrm>
          <a:prstGeom prst="rect">
            <a:avLst/>
          </a:prstGeom>
          <a:noFill/>
        </p:spPr>
        <p:txBody>
          <a:bodyPr wrap="square" rtlCol="0">
            <a:spAutoFit/>
          </a:bodyPr>
          <a:lstStyle/>
          <a:p>
            <a:pPr algn="just">
              <a:lnSpc>
                <a:spcPct val="150000"/>
              </a:lnSpc>
            </a:pPr>
            <a:r>
              <a:rPr kumimoji="0" lang="vi-VN" sz="360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vi-VN" sz="3600">
                <a:latin typeface="Arial-Rounded" panose="020B0500000000000000" pitchFamily="34" charset="0"/>
                <a:ea typeface="Arial-Rounded" panose="020B0500000000000000" pitchFamily="34" charset="0"/>
                <a:cs typeface="Arial-Rounded" panose="020B0500000000000000" pitchFamily="34" charset="0"/>
              </a:rPr>
              <a:t>Là cầu thủ dự bị, gấu con đã làm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731EECE-6B05-4AC1-A151-48E12F67F1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55091" y="1675140"/>
            <a:ext cx="2185427" cy="1938992"/>
          </a:xfrm>
          <a:prstGeom prst="ellipse">
            <a:avLst/>
          </a:prstGeom>
          <a:ln w="19050">
            <a:solidFill>
              <a:srgbClr val="0070C0"/>
            </a:solidFill>
          </a:ln>
        </p:spPr>
      </p:pic>
    </p:spTree>
    <p:extLst>
      <p:ext uri="{BB962C8B-B14F-4D97-AF65-F5344CB8AC3E}">
        <p14:creationId xmlns:p14="http://schemas.microsoft.com/office/powerpoint/2010/main" val="31881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64AB18-8E89-4BDA-9EBD-AF02CEAC242F}"/>
              </a:ext>
            </a:extLst>
          </p:cNvPr>
          <p:cNvSpPr txBox="1"/>
          <p:nvPr/>
        </p:nvSpPr>
        <p:spPr>
          <a:xfrm>
            <a:off x="813909" y="4251191"/>
            <a:ext cx="9822426" cy="1754326"/>
          </a:xfrm>
          <a:prstGeom prst="rect">
            <a:avLst/>
          </a:prstGeom>
          <a:noFill/>
        </p:spPr>
        <p:txBody>
          <a:bodyPr wrap="square" rtlCol="0">
            <a:spAutoFit/>
          </a:bodyPr>
          <a:lstStyle/>
          <a:p>
            <a:pPr algn="just">
              <a:lnSpc>
                <a:spcPct val="150000"/>
              </a:lnSpc>
            </a:pP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Vì các bạn thấy gấu đá bóng giỏi hơn sau khi đã chăm chỉ luyện tập.</a:t>
            </a:r>
            <a:endPar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endParaRPr>
          </a:p>
        </p:txBody>
      </p:sp>
      <p:sp>
        <p:nvSpPr>
          <p:cNvPr id="13" name="TextBox 12">
            <a:extLst>
              <a:ext uri="{FF2B5EF4-FFF2-40B4-BE49-F238E27FC236}">
                <a16:creationId xmlns:a16="http://schemas.microsoft.com/office/drawing/2014/main" id="{7B508064-AD99-450D-86AE-8B2FE1BA55D4}"/>
              </a:ext>
            </a:extLst>
          </p:cNvPr>
          <p:cNvSpPr txBox="1"/>
          <p:nvPr/>
        </p:nvSpPr>
        <p:spPr>
          <a:xfrm>
            <a:off x="664258" y="214980"/>
            <a:ext cx="10456026" cy="1754326"/>
          </a:xfrm>
          <a:prstGeom prst="rect">
            <a:avLst/>
          </a:prstGeom>
          <a:noFill/>
        </p:spPr>
        <p:txBody>
          <a:bodyPr wrap="square" rtlCol="0">
            <a:spAutoFit/>
          </a:bodyPr>
          <a:lstStyle/>
          <a:p>
            <a:pPr algn="just">
              <a:lnSpc>
                <a:spcPct val="150000"/>
              </a:lnSpc>
            </a:pPr>
            <a:r>
              <a:rPr kumimoji="0" lang="vi-VN" sz="36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Vì sao cuối cùng cả hai đội đều muốn gấu con về đội của mình?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E874171-8614-4DD0-9E86-E487757476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119875" y="1830917"/>
            <a:ext cx="4981906" cy="2312120"/>
          </a:xfrm>
          <a:prstGeom prst="rect">
            <a:avLst/>
          </a:prstGeom>
        </p:spPr>
      </p:pic>
    </p:spTree>
    <p:extLst>
      <p:ext uri="{BB962C8B-B14F-4D97-AF65-F5344CB8AC3E}">
        <p14:creationId xmlns:p14="http://schemas.microsoft.com/office/powerpoint/2010/main" val="33796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6263" y="1715787"/>
            <a:ext cx="9756197" cy="830997"/>
          </a:xfrm>
          <a:prstGeom prst="rect">
            <a:avLst/>
          </a:prstGeom>
        </p:spPr>
        <p:txBody>
          <a:bodyPr wrap="none">
            <a:spAutoFit/>
          </a:bodyPr>
          <a:lstStyle/>
          <a:p>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Gấu</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tính</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đáng</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141" name="图片 2">
            <a:extLst>
              <a:ext uri="{FF2B5EF4-FFF2-40B4-BE49-F238E27FC236}">
                <a16:creationId xmlns:a16="http://schemas.microsoft.com/office/drawing/2014/main" id="{AB57C815-8F4E-4D39-BE9D-739D1EFD51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555" r="-1647" b="24000"/>
          <a:stretch/>
        </p:blipFill>
        <p:spPr>
          <a:xfrm>
            <a:off x="-1002476" y="3101270"/>
            <a:ext cx="7935598" cy="4621032"/>
          </a:xfrm>
          <a:prstGeom prst="rect">
            <a:avLst/>
          </a:prstGeom>
        </p:spPr>
      </p:pic>
      <p:pic>
        <p:nvPicPr>
          <p:cNvPr id="4" name="Picture 2">
            <a:extLst>
              <a:ext uri="{FF2B5EF4-FFF2-40B4-BE49-F238E27FC236}">
                <a16:creationId xmlns:a16="http://schemas.microsoft.com/office/drawing/2014/main" id="{F8C16B9C-82CF-48EE-B57A-10604E0D8D2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40884" y="1514167"/>
            <a:ext cx="1212613" cy="127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51331" y="1829706"/>
            <a:ext cx="8581907" cy="1938992"/>
          </a:xfrm>
          <a:prstGeom prst="rect">
            <a:avLst/>
          </a:prstGeom>
        </p:spPr>
        <p:txBody>
          <a:bodyPr wrap="square">
            <a:spAutoFit/>
          </a:bodyPr>
          <a:lstStyle/>
          <a:p>
            <a:pPr algn="just"/>
            <a:r>
              <a:rPr lang="vi-VN" sz="400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4000" b="1">
                <a:solidFill>
                  <a:srgbClr val="FF0000"/>
                </a:solidFill>
                <a:latin typeface="Times New Roman" panose="02020603050405020304" pitchFamily="18" charset="0"/>
                <a:cs typeface="Times New Roman" panose="02020603050405020304" pitchFamily="18" charset="0"/>
              </a:rPr>
              <a:t>N</a:t>
            </a:r>
            <a:r>
              <a:rPr lang="vi-VN" sz="4000" b="1" dirty="0">
                <a:solidFill>
                  <a:srgbClr val="FF0000"/>
                </a:solidFill>
                <a:latin typeface="Times New Roman" panose="02020603050405020304" pitchFamily="18" charset="0"/>
                <a:cs typeface="Times New Roman" panose="02020603050405020304" pitchFamily="18" charset="0"/>
              </a:rPr>
              <a:t>hờ kiên trì luyện tập, bạn gấu con đã đá bóng giỏi và trở thành cầu thủ chính thức, được các bạn khâm phục. </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80474B5-2D16-4AE1-94D6-2573A62AD7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24465" y="1829706"/>
            <a:ext cx="2310579" cy="2142526"/>
          </a:xfrm>
          <a:prstGeom prst="ellipse">
            <a:avLst/>
          </a:prstGeom>
          <a:ln w="19050">
            <a:solidFill>
              <a:srgbClr val="0070C0"/>
            </a:solidFill>
          </a:ln>
        </p:spPr>
      </p:pic>
    </p:spTree>
    <p:extLst>
      <p:ext uri="{BB962C8B-B14F-4D97-AF65-F5344CB8AC3E}">
        <p14:creationId xmlns:p14="http://schemas.microsoft.com/office/powerpoint/2010/main" val="2434299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57399" t="88236" r="24923" b="2352"/>
          <a:stretch/>
        </p:blipFill>
        <p:spPr>
          <a:xfrm rot="986608">
            <a:off x="9524377" y="5838352"/>
            <a:ext cx="2003611" cy="862727"/>
          </a:xfrm>
          <a:prstGeom prst="ellipse">
            <a:avLst/>
          </a:prstGeom>
        </p:spPr>
      </p:pic>
      <p:sp>
        <p:nvSpPr>
          <p:cNvPr id="3" name="Rounded Rectangle 2"/>
          <p:cNvSpPr/>
          <p:nvPr/>
        </p:nvSpPr>
        <p:spPr>
          <a:xfrm>
            <a:off x="1008529" y="1788458"/>
            <a:ext cx="10152529" cy="2151529"/>
          </a:xfrm>
          <a:prstGeom prst="roundRect">
            <a:avLst/>
          </a:prstGeom>
          <a:solidFill>
            <a:srgbClr val="FAED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Đọc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đoạn</a:t>
            </a:r>
            <a:r>
              <a:rPr lang="en-US" sz="3600" b="1" dirty="0">
                <a:solidFill>
                  <a:schemeClr val="tx1"/>
                </a:solidFill>
                <a:latin typeface="Times New Roman" panose="02020603050405020304" pitchFamily="18" charset="0"/>
                <a:cs typeface="Times New Roman" panose="02020603050405020304" pitchFamily="18" charset="0"/>
              </a:rPr>
              <a:t> 1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xấu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hổ</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hỏi</a:t>
            </a:r>
            <a:r>
              <a:rPr lang="en-US" sz="3600" b="1" dirty="0">
                <a:solidFill>
                  <a:schemeClr val="tx1"/>
                </a:solidFill>
                <a:latin typeface="Times New Roman" panose="02020603050405020304" pitchFamily="18" charset="0"/>
                <a:cs typeface="Times New Roman" panose="02020603050405020304" pitchFamily="18" charset="0"/>
              </a:rPr>
              <a:t>:</a:t>
            </a:r>
          </a:p>
          <a:p>
            <a:pPr algn="ctr"/>
            <a:r>
              <a:rPr lang="en-US" sz="3600" b="1" dirty="0" err="1">
                <a:solidFill>
                  <a:srgbClr val="FF0000"/>
                </a:solidFill>
                <a:latin typeface="Times New Roman" panose="02020603050405020304" pitchFamily="18" charset="0"/>
                <a:cs typeface="Times New Roman" panose="02020603050405020304" pitchFamily="18" charset="0"/>
              </a:rPr>
              <a:t>Nghe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hổ</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497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523999" y="1614667"/>
            <a:ext cx="9192126" cy="2695075"/>
          </a:xfrm>
          <a:prstGeom prst="rect">
            <a:avLst/>
          </a:prstGeom>
          <a:solidFill>
            <a:schemeClr val="bg1"/>
          </a:solidFill>
          <a:ln w="28575">
            <a:solidFill>
              <a:srgbClr val="F9C5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altLang="zh-CN"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9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lại</a:t>
            </a:r>
            <a:endParaRPr lang="zh-CN" altLang="en-US" sz="9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4079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3" name="Rectangle 2"/>
          <p:cNvSpPr/>
          <p:nvPr/>
        </p:nvSpPr>
        <p:spPr>
          <a:xfrm>
            <a:off x="816077" y="1116970"/>
            <a:ext cx="10736825" cy="4278094"/>
          </a:xfrm>
          <a:prstGeom prst="rect">
            <a:avLst/>
          </a:prstGeom>
          <a:solidFill>
            <a:schemeClr val="accent5">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a:t>
            </a: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đến sân bóng thấy gấu đang luyện tập, các bạn ngạc nhiên nhìn gấu rồi nói: “Cậu giỏi quá!”, “Này, vào đội tớ nhé!”, “Vào đội tớ đi!”</a:t>
            </a:r>
            <a:r>
              <a:rPr kumimoji="0" lang="en-US"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p:txBody>
      </p:sp>
      <p:sp>
        <p:nvSpPr>
          <p:cNvPr id="15" name="Rectangle 14"/>
          <p:cNvSpPr/>
          <p:nvPr/>
        </p:nvSpPr>
        <p:spPr>
          <a:xfrm>
            <a:off x="4308118" y="197483"/>
            <a:ext cx="3615092"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thủ dự bị</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37799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943" y="5260935"/>
            <a:ext cx="12214997" cy="1680084"/>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sp>
        <p:nvSpPr>
          <p:cNvPr id="11" name="Rectangle 10"/>
          <p:cNvSpPr/>
          <p:nvPr/>
        </p:nvSpPr>
        <p:spPr>
          <a:xfrm>
            <a:off x="1731616" y="1337187"/>
            <a:ext cx="9192126" cy="2805364"/>
          </a:xfrm>
          <a:prstGeom prst="rect">
            <a:avLst/>
          </a:prstGeom>
          <a:solidFill>
            <a:schemeClr val="bg1"/>
          </a:solidFill>
          <a:ln w="28575">
            <a:solidFill>
              <a:srgbClr val="F9C5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8600" b="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 </a:t>
            </a:r>
            <a:r>
              <a:rPr lang="en-US" altLang="zh-CN" sz="8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r>
              <a:rPr lang="en-US" altLang="zh-CN" sz="8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8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theo</a:t>
            </a:r>
            <a:r>
              <a:rPr lang="en-US" altLang="zh-CN" sz="8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8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văn</a:t>
            </a:r>
            <a:r>
              <a:rPr lang="en-US" altLang="zh-CN" sz="8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8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a:t>
            </a:r>
            <a:r>
              <a:rPr lang="en-US" altLang="zh-CN" sz="8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8600" b="1" dirty="0" err="1">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endParaRPr lang="zh-CN" altLang="en-US" sz="8600" b="1" dirty="0">
              <a:ln w="0">
                <a:solidFill>
                  <a:srgbClr val="FF000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 y="5229727"/>
            <a:ext cx="2872311" cy="1224392"/>
          </a:xfrm>
          <a:prstGeom prst="rect">
            <a:avLst/>
          </a:prstGeom>
        </p:spPr>
      </p:pic>
    </p:spTree>
    <p:extLst>
      <p:ext uri="{BB962C8B-B14F-4D97-AF65-F5344CB8AC3E}">
        <p14:creationId xmlns:p14="http://schemas.microsoft.com/office/powerpoint/2010/main" val="8174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3" name="Rectangle 2"/>
          <p:cNvSpPr/>
          <p:nvPr/>
        </p:nvSpPr>
        <p:spPr>
          <a:xfrm>
            <a:off x="816077" y="1116970"/>
            <a:ext cx="11156467" cy="4031873"/>
          </a:xfrm>
          <a:prstGeom prst="rect">
            <a:avLst/>
          </a:prstGeom>
          <a:solidFill>
            <a:schemeClr val="accent5">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đến sân bóng thấy gấu đang luyện tập, các bạn ngạc nhiên nhìn gấu rồi nói: “Cậu giỏi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 “Này, vào đội tớ nhé!”, “Vào đội tớ đi!”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p:txBody>
      </p:sp>
      <p:sp>
        <p:nvSpPr>
          <p:cNvPr id="5" name="TextBox 4">
            <a:extLst>
              <a:ext uri="{FF2B5EF4-FFF2-40B4-BE49-F238E27FC236}">
                <a16:creationId xmlns:a16="http://schemas.microsoft.com/office/drawing/2014/main" id="{7B508064-AD99-450D-86AE-8B2FE1BA55D4}"/>
              </a:ext>
            </a:extLst>
          </p:cNvPr>
          <p:cNvSpPr txBox="1"/>
          <p:nvPr/>
        </p:nvSpPr>
        <p:spPr>
          <a:xfrm>
            <a:off x="1908038" y="0"/>
            <a:ext cx="8199129" cy="861133"/>
          </a:xfrm>
          <a:prstGeom prst="rect">
            <a:avLst/>
          </a:prstGeom>
          <a:noFill/>
        </p:spPr>
        <p:txBody>
          <a:bodyPr wrap="square" rtlCol="0">
            <a:spAutoFit/>
          </a:bodyPr>
          <a:lstStyle/>
          <a:p>
            <a:pPr algn="just" defTabSz="1219170">
              <a:lnSpc>
                <a:spcPct val="150000"/>
              </a:lnSpc>
              <a:buClr>
                <a:srgbClr val="000000"/>
              </a:buClr>
            </a:pPr>
            <a:r>
              <a:rPr lang="en-US" sz="3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3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khen</a:t>
            </a:r>
            <a:r>
              <a:rPr lang="en-US"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6" name="Straight Connector 5">
            <a:extLst>
              <a:ext uri="{FF2B5EF4-FFF2-40B4-BE49-F238E27FC236}">
                <a16:creationId xmlns:a16="http://schemas.microsoft.com/office/drawing/2014/main" id="{08ED55A6-64A8-7008-4310-F77DED7AECEF}"/>
              </a:ext>
            </a:extLst>
          </p:cNvPr>
          <p:cNvCxnSpPr/>
          <p:nvPr/>
        </p:nvCxnSpPr>
        <p:spPr>
          <a:xfrm>
            <a:off x="7437120" y="2084832"/>
            <a:ext cx="215798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78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21622562-D3C5-4CE0-8EFC-06072112C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27354" y="4722484"/>
            <a:ext cx="1257947" cy="1797876"/>
          </a:xfrm>
          <a:prstGeom prst="rect">
            <a:avLst/>
          </a:prstGeom>
        </p:spPr>
      </p:pic>
      <p:pic>
        <p:nvPicPr>
          <p:cNvPr id="17" name="Picture 16"/>
          <p:cNvPicPr>
            <a:picLocks noChangeAspect="1"/>
          </p:cNvPicPr>
          <p:nvPr/>
        </p:nvPicPr>
        <p:blipFill rotWithShape="1">
          <a:blip r:embed="rId4"/>
          <a:srcRect l="67518" t="24478" r="20931" b="41337"/>
          <a:stretch/>
        </p:blipFill>
        <p:spPr>
          <a:xfrm>
            <a:off x="4612902" y="3363437"/>
            <a:ext cx="2222613" cy="3107200"/>
          </a:xfrm>
          <a:prstGeom prst="ellipse">
            <a:avLst/>
          </a:prstGeom>
        </p:spPr>
      </p:pic>
      <p:pic>
        <p:nvPicPr>
          <p:cNvPr id="13" name="图片 38">
            <a:extLst>
              <a:ext uri="{FF2B5EF4-FFF2-40B4-BE49-F238E27FC236}">
                <a16:creationId xmlns:a16="http://schemas.microsoft.com/office/drawing/2014/main" id="{5E5D0B11-33B0-49C3-BD54-3E9B25F11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01777" y="5684809"/>
            <a:ext cx="1293782" cy="1099086"/>
          </a:xfrm>
          <a:prstGeom prst="rect">
            <a:avLst/>
          </a:prstGeom>
        </p:spPr>
      </p:pic>
      <p:pic>
        <p:nvPicPr>
          <p:cNvPr id="4" name="Picture 3"/>
          <p:cNvPicPr>
            <a:picLocks noChangeAspect="1"/>
          </p:cNvPicPr>
          <p:nvPr/>
        </p:nvPicPr>
        <p:blipFill>
          <a:blip r:embed="rId6"/>
          <a:stretch>
            <a:fillRect/>
          </a:stretch>
        </p:blipFill>
        <p:spPr>
          <a:xfrm rot="429520" flipH="1">
            <a:off x="10415552" y="99630"/>
            <a:ext cx="1307734" cy="1106307"/>
          </a:xfrm>
          <a:prstGeom prst="rect">
            <a:avLst/>
          </a:prstGeom>
        </p:spPr>
      </p:pic>
      <p:pic>
        <p:nvPicPr>
          <p:cNvPr id="6" name="图片 8">
            <a:extLst>
              <a:ext uri="{FF2B5EF4-FFF2-40B4-BE49-F238E27FC236}">
                <a16:creationId xmlns:a16="http://schemas.microsoft.com/office/drawing/2014/main" id="{35B0D7F8-5CD7-4846-9D91-D79E9F7BF0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005781" cy="1267356"/>
          </a:xfrm>
          <a:prstGeom prst="rect">
            <a:avLst/>
          </a:prstGeom>
        </p:spPr>
      </p:pic>
      <p:pic>
        <p:nvPicPr>
          <p:cNvPr id="11" name="图片 36">
            <a:extLst>
              <a:ext uri="{FF2B5EF4-FFF2-40B4-BE49-F238E27FC236}">
                <a16:creationId xmlns:a16="http://schemas.microsoft.com/office/drawing/2014/main" id="{F20F34C4-9832-402E-9D49-33117AB83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438" y="4772208"/>
            <a:ext cx="1703070" cy="1897538"/>
          </a:xfrm>
          <a:prstGeom prst="rect">
            <a:avLst/>
          </a:prstGeom>
        </p:spPr>
      </p:pic>
      <p:pic>
        <p:nvPicPr>
          <p:cNvPr id="12" name="图片 37">
            <a:extLst>
              <a:ext uri="{FF2B5EF4-FFF2-40B4-BE49-F238E27FC236}">
                <a16:creationId xmlns:a16="http://schemas.microsoft.com/office/drawing/2014/main" id="{839A2A9F-C718-460E-8FB7-322116AA8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2075" y="5720977"/>
            <a:ext cx="1290010" cy="906262"/>
          </a:xfrm>
          <a:prstGeom prst="rect">
            <a:avLst/>
          </a:prstGeom>
        </p:spPr>
      </p:pic>
      <p:pic>
        <p:nvPicPr>
          <p:cNvPr id="14" name="图片 39">
            <a:extLst>
              <a:ext uri="{FF2B5EF4-FFF2-40B4-BE49-F238E27FC236}">
                <a16:creationId xmlns:a16="http://schemas.microsoft.com/office/drawing/2014/main" id="{305F0C80-8940-4247-A773-91D217893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551" y="5684809"/>
            <a:ext cx="1092438" cy="897428"/>
          </a:xfrm>
          <a:prstGeom prst="rect">
            <a:avLst/>
          </a:prstGeom>
        </p:spPr>
      </p:pic>
      <p:pic>
        <p:nvPicPr>
          <p:cNvPr id="16"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470636"/>
            <a:ext cx="12192000" cy="386237"/>
          </a:xfrm>
          <a:prstGeom prst="rect">
            <a:avLst/>
          </a:prstGeom>
        </p:spPr>
      </p:pic>
      <p:sp>
        <p:nvSpPr>
          <p:cNvPr id="15" name="Rounded Rectangle 14"/>
          <p:cNvSpPr/>
          <p:nvPr/>
        </p:nvSpPr>
        <p:spPr>
          <a:xfrm>
            <a:off x="773465" y="1063940"/>
            <a:ext cx="10810568" cy="252197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Nếu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gấu</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mừng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gấu</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gấu</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sẽ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562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54D8AF-F816-4D3A-AFF3-A83AA41AE6F1}"/>
              </a:ext>
            </a:extLst>
          </p:cNvPr>
          <p:cNvGrpSpPr/>
          <p:nvPr/>
        </p:nvGrpSpPr>
        <p:grpSpPr>
          <a:xfrm>
            <a:off x="1401527" y="2177671"/>
            <a:ext cx="9019712" cy="3140587"/>
            <a:chOff x="407510" y="2388863"/>
            <a:chExt cx="5895283" cy="2339536"/>
          </a:xfrm>
        </p:grpSpPr>
        <p:sp>
          <p:nvSpPr>
            <p:cNvPr id="3" name="Speech Bubble: Oval 13">
              <a:extLst>
                <a:ext uri="{FF2B5EF4-FFF2-40B4-BE49-F238E27FC236}">
                  <a16:creationId xmlns:a16="http://schemas.microsoft.com/office/drawing/2014/main" id="{C5DBD051-9183-4A79-A161-8311F0BDBA40}"/>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peech Bubble: Oval 14">
              <a:extLst>
                <a:ext uri="{FF2B5EF4-FFF2-40B4-BE49-F238E27FC236}">
                  <a16:creationId xmlns:a16="http://schemas.microsoft.com/office/drawing/2014/main" id="{0313B1B6-F8F6-4C39-8075-6033FD2EBB42}"/>
                </a:ext>
              </a:extLst>
            </p:cNvPr>
            <p:cNvSpPr/>
            <p:nvPr/>
          </p:nvSpPr>
          <p:spPr>
            <a:xfrm>
              <a:off x="407510" y="2778669"/>
              <a:ext cx="2374960" cy="1428340"/>
            </a:xfrm>
            <a:prstGeom prst="wedgeEllipseCallout">
              <a:avLst>
                <a:gd name="adj1" fmla="val 62043"/>
                <a:gd name="adj2" fmla="val -11818"/>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27D6811-9A3A-4DDF-9B45-595CB235D496}"/>
                </a:ext>
              </a:extLst>
            </p:cNvPr>
            <p:cNvGrpSpPr/>
            <p:nvPr/>
          </p:nvGrpSpPr>
          <p:grpSpPr>
            <a:xfrm>
              <a:off x="2787372" y="2754636"/>
              <a:ext cx="2508235" cy="1973763"/>
              <a:chOff x="2393312" y="2582508"/>
              <a:chExt cx="2508235" cy="1973763"/>
            </a:xfrm>
          </p:grpSpPr>
          <p:pic>
            <p:nvPicPr>
              <p:cNvPr id="6" name="Picture 2" descr="Premium Vector | Illustration of cartoon bear playing soccer">
                <a:extLst>
                  <a:ext uri="{FF2B5EF4-FFF2-40B4-BE49-F238E27FC236}">
                    <a16:creationId xmlns:a16="http://schemas.microsoft.com/office/drawing/2014/main" id="{E951F0F9-195B-43EA-B9CE-F4955875D20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id Holding Ball Stock Illustrations – 1,385 Kid Holding Ball Stock  Illustrations, Vectors &amp; Clipart - Dreamstime">
                <a:extLst>
                  <a:ext uri="{FF2B5EF4-FFF2-40B4-BE49-F238E27FC236}">
                    <a16:creationId xmlns:a16="http://schemas.microsoft.com/office/drawing/2014/main" id="{74291266-8E30-4CB2-A4D0-03CD221D98D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33A49B78-4515-49E8-B6AC-050FBE3ABC21}"/>
              </a:ext>
            </a:extLst>
          </p:cNvPr>
          <p:cNvSpPr txBox="1"/>
          <p:nvPr/>
        </p:nvSpPr>
        <p:spPr>
          <a:xfrm>
            <a:off x="8223118" y="2199829"/>
            <a:ext cx="2386565" cy="650499"/>
          </a:xfrm>
          <a:prstGeom prst="rect">
            <a:avLst/>
          </a:prstGeom>
          <a:noFill/>
        </p:spPr>
        <p:txBody>
          <a:bodyPr wrap="square" rtlCol="0">
            <a:spAutoFit/>
          </a:bodyPr>
          <a:lstStyle/>
          <a:p>
            <a:pPr algn="just">
              <a:lnSpc>
                <a:spcPct val="150000"/>
              </a:lnSpc>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Cảm ơn cậu!</a:t>
            </a:r>
          </a:p>
        </p:txBody>
      </p:sp>
      <p:sp>
        <p:nvSpPr>
          <p:cNvPr id="9" name="TextBox 8">
            <a:extLst>
              <a:ext uri="{FF2B5EF4-FFF2-40B4-BE49-F238E27FC236}">
                <a16:creationId xmlns:a16="http://schemas.microsoft.com/office/drawing/2014/main" id="{67C8058F-C74C-4C3F-88CB-432DC9CF85C9}"/>
              </a:ext>
            </a:extLst>
          </p:cNvPr>
          <p:cNvSpPr txBox="1"/>
          <p:nvPr/>
        </p:nvSpPr>
        <p:spPr>
          <a:xfrm>
            <a:off x="1869635" y="2850328"/>
            <a:ext cx="2924721" cy="1678729"/>
          </a:xfrm>
          <a:prstGeom prst="rect">
            <a:avLst/>
          </a:prstGeom>
          <a:noFill/>
        </p:spPr>
        <p:txBody>
          <a:bodyPr wrap="square" rtlCol="0">
            <a:spAutoFit/>
          </a:bodyPr>
          <a:lstStyle/>
          <a:p>
            <a:pPr algn="ctr">
              <a:lnSpc>
                <a:spcPct val="150000"/>
              </a:lnSpc>
            </a:pPr>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Chúc mừng cậu đã trở thành cầu thủ chính thức nhé!</a:t>
            </a:r>
          </a:p>
        </p:txBody>
      </p:sp>
    </p:spTree>
    <p:extLst>
      <p:ext uri="{BB962C8B-B14F-4D97-AF65-F5344CB8AC3E}">
        <p14:creationId xmlns:p14="http://schemas.microsoft.com/office/powerpoint/2010/main" val="38862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8139A1-FFB6-4ED7-90BB-B1C22E2100FA}"/>
              </a:ext>
            </a:extLst>
          </p:cNvPr>
          <p:cNvSpPr txBox="1"/>
          <p:nvPr/>
        </p:nvSpPr>
        <p:spPr>
          <a:xfrm>
            <a:off x="2266335" y="2214531"/>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2A2CDF0-21F6-76F0-F8B1-D2555A516E7E}"/>
              </a:ext>
            </a:extLst>
          </p:cNvPr>
          <p:cNvSpPr txBox="1"/>
          <p:nvPr/>
        </p:nvSpPr>
        <p:spPr>
          <a:xfrm>
            <a:off x="1784750" y="4195731"/>
            <a:ext cx="93831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8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8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lại </a:t>
            </a:r>
            <a:r>
              <a:rPr kumimoji="0" lang="en-US" sz="8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076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7399" t="88236" r="24923" b="2352"/>
          <a:stretch/>
        </p:blipFill>
        <p:spPr>
          <a:xfrm rot="986608">
            <a:off x="9524377" y="5838352"/>
            <a:ext cx="2003611" cy="862727"/>
          </a:xfrm>
          <a:prstGeom prst="ellipse">
            <a:avLst/>
          </a:prstGeom>
        </p:spPr>
      </p:pic>
      <p:sp>
        <p:nvSpPr>
          <p:cNvPr id="4" name="Rounded Rectangle 3"/>
          <p:cNvSpPr/>
          <p:nvPr/>
        </p:nvSpPr>
        <p:spPr>
          <a:xfrm>
            <a:off x="1008529" y="1788458"/>
            <a:ext cx="10152529" cy="2151529"/>
          </a:xfrm>
          <a:prstGeom prst="roundRect">
            <a:avLst/>
          </a:prstGeom>
          <a:solidFill>
            <a:srgbClr val="D9F3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Những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từ</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nào</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từ</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chỉ</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đặc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a:t>
            </a:r>
          </a:p>
          <a:p>
            <a:pPr algn="ctr"/>
            <a:r>
              <a:rPr lang="en-US" sz="4400" b="1" i="1" dirty="0" err="1">
                <a:solidFill>
                  <a:srgbClr val="0070C0"/>
                </a:solidFill>
                <a:latin typeface="Times New Roman" panose="02020603050405020304" pitchFamily="18" charset="0"/>
                <a:cs typeface="Times New Roman" panose="02020603050405020304" pitchFamily="18" charset="0"/>
              </a:rPr>
              <a:t>dịu</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dàng</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đọc</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báo</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đỏ</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chót</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cô</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giáo</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thấp</a:t>
            </a:r>
            <a:r>
              <a:rPr lang="en-US" sz="3600" b="1" i="1" dirty="0">
                <a:solidFill>
                  <a:srgbClr val="0070C0"/>
                </a:solidFill>
                <a:latin typeface="Times New Roman" panose="02020603050405020304" pitchFamily="18" charset="0"/>
                <a:cs typeface="Times New Roman" panose="02020603050405020304" pitchFamily="18" charset="0"/>
              </a:rPr>
              <a:t> </a:t>
            </a:r>
          </a:p>
        </p:txBody>
      </p:sp>
      <p:cxnSp>
        <p:nvCxnSpPr>
          <p:cNvPr id="5" name="Straight Connector 4"/>
          <p:cNvCxnSpPr/>
          <p:nvPr/>
        </p:nvCxnSpPr>
        <p:spPr>
          <a:xfrm flipV="1">
            <a:off x="1457488" y="3583858"/>
            <a:ext cx="1890396" cy="73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01321" y="3561735"/>
            <a:ext cx="1631866" cy="221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124" y="3561735"/>
            <a:ext cx="9962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7399" t="88236" r="24923" b="2352"/>
          <a:stretch/>
        </p:blipFill>
        <p:spPr>
          <a:xfrm rot="986608">
            <a:off x="9524377" y="5838352"/>
            <a:ext cx="2003611" cy="862727"/>
          </a:xfrm>
          <a:prstGeom prst="ellipse">
            <a:avLst/>
          </a:prstGeom>
        </p:spPr>
      </p:pic>
      <p:sp>
        <p:nvSpPr>
          <p:cNvPr id="4" name="Rounded Rectangle 3"/>
          <p:cNvSpPr/>
          <p:nvPr/>
        </p:nvSpPr>
        <p:spPr>
          <a:xfrm>
            <a:off x="1008529" y="1788458"/>
            <a:ext cx="10152529" cy="2151529"/>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Đọc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đoạn</a:t>
            </a:r>
            <a:r>
              <a:rPr lang="en-US" sz="3600" b="1" dirty="0">
                <a:solidFill>
                  <a:schemeClr val="tx1"/>
                </a:solidFill>
                <a:latin typeface="Times New Roman" panose="02020603050405020304" pitchFamily="18" charset="0"/>
                <a:cs typeface="Times New Roman" panose="02020603050405020304" pitchFamily="18" charset="0"/>
              </a:rPr>
              <a:t> 2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xấu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hổ</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hỏi</a:t>
            </a:r>
            <a:r>
              <a:rPr lang="en-US" sz="3600" b="1" dirty="0">
                <a:solidFill>
                  <a:schemeClr val="tx1"/>
                </a:solidFill>
                <a:latin typeface="Times New Roman" panose="02020603050405020304" pitchFamily="18" charset="0"/>
                <a:cs typeface="Times New Roman" panose="02020603050405020304" pitchFamily="18" charset="0"/>
              </a:rPr>
              <a:t>:</a:t>
            </a:r>
          </a:p>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hổ</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nuối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600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7399" t="88236" r="24923" b="2352"/>
          <a:stretch/>
        </p:blipFill>
        <p:spPr>
          <a:xfrm rot="986608">
            <a:off x="9524377" y="5838352"/>
            <a:ext cx="2003611" cy="862727"/>
          </a:xfrm>
          <a:prstGeom prst="ellipse">
            <a:avLst/>
          </a:prstGeom>
        </p:spPr>
      </p:pic>
      <p:sp>
        <p:nvSpPr>
          <p:cNvPr id="4" name="Rounded Rectangle 3"/>
          <p:cNvSpPr/>
          <p:nvPr/>
        </p:nvSpPr>
        <p:spPr>
          <a:xfrm>
            <a:off x="1008529" y="2124635"/>
            <a:ext cx="10434534" cy="20380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Đọc đoạn 2 bài Cây xấu hổ và trả lời câu hỏi:</a:t>
            </a:r>
          </a:p>
          <a:p>
            <a:pPr algn="ctr"/>
            <a:r>
              <a:rPr lang="en-US" sz="3600" b="1">
                <a:solidFill>
                  <a:srgbClr val="FF0000"/>
                </a:solidFill>
                <a:latin typeface="Times New Roman" panose="02020603050405020304" pitchFamily="18" charset="0"/>
                <a:cs typeface="Times New Roman" panose="02020603050405020304" pitchFamily="18" charset="0"/>
              </a:rPr>
              <a:t>Câu văn nào cho biết cây xấu hổ rất mong con chim xanh quay trở lại?</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046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5707"/>
            <a:ext cx="12192000" cy="5598224"/>
          </a:xfrm>
          <a:prstGeom prst="rect">
            <a:avLst/>
          </a:prstGeom>
        </p:spPr>
      </p:pic>
      <p:grpSp>
        <p:nvGrpSpPr>
          <p:cNvPr id="10" name="Group 9"/>
          <p:cNvGrpSpPr/>
          <p:nvPr/>
        </p:nvGrpSpPr>
        <p:grpSpPr>
          <a:xfrm>
            <a:off x="2186329" y="248059"/>
            <a:ext cx="8123104" cy="967648"/>
            <a:chOff x="1469724" y="60967"/>
            <a:chExt cx="6092328" cy="725736"/>
          </a:xfrm>
          <a:solidFill>
            <a:srgbClr val="CCECFF"/>
          </a:solidFill>
        </p:grpSpPr>
        <p:sp>
          <p:nvSpPr>
            <p:cNvPr id="3" name="Rounded Rectangular Callout 2"/>
            <p:cNvSpPr/>
            <p:nvPr/>
          </p:nvSpPr>
          <p:spPr>
            <a:xfrm>
              <a:off x="1469724" y="60967"/>
              <a:ext cx="6092328" cy="725736"/>
            </a:xfrm>
            <a:prstGeom prst="wedgeRoundRectCallout">
              <a:avLst>
                <a:gd name="adj1" fmla="val -58162"/>
                <a:gd name="adj2" fmla="val -9049"/>
                <a:gd name="adj3" fmla="val 16667"/>
              </a:avLst>
            </a:prstGeom>
            <a:grp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3200" b="1" i="1" dirty="0">
                  <a:solidFill>
                    <a:schemeClr val="tx1"/>
                  </a:solidFill>
                  <a:latin typeface="+mj-lt"/>
                </a:rPr>
                <a:t>         </a:t>
              </a:r>
              <a:r>
                <a:rPr lang="vi-VN" sz="3200" b="1" i="1" dirty="0">
                  <a:solidFill>
                    <a:schemeClr val="tx1"/>
                  </a:solidFill>
                  <a:latin typeface="+mj-lt"/>
                </a:rPr>
                <a:t>Các bạn nhỏ đang chơi môn thể thao gì? </a:t>
              </a:r>
              <a:endParaRPr lang="en-US" sz="2400" b="1" i="1" dirty="0">
                <a:solidFill>
                  <a:schemeClr val="tx1"/>
                </a:solidFill>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551611" y="131032"/>
              <a:ext cx="615285" cy="604491"/>
            </a:xfrm>
            <a:prstGeom prst="rect">
              <a:avLst/>
            </a:prstGeom>
            <a:grpFill/>
          </p:spPr>
        </p:pic>
      </p:grpSp>
    </p:spTree>
    <p:extLst>
      <p:ext uri="{BB962C8B-B14F-4D97-AF65-F5344CB8AC3E}">
        <p14:creationId xmlns:p14="http://schemas.microsoft.com/office/powerpoint/2010/main" val="230232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2521" y="2"/>
            <a:ext cx="8945696" cy="610054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300000"/>
                    </a14:imgEffect>
                    <a14:imgEffect>
                      <a14:brightnessContrast bright="20000" contrast="-40000"/>
                    </a14:imgEffect>
                  </a14:imgLayer>
                </a14:imgProps>
              </a:ext>
            </a:extLst>
          </a:blip>
          <a:stretch>
            <a:fillRect/>
          </a:stretch>
        </p:blipFill>
        <p:spPr>
          <a:xfrm>
            <a:off x="233919" y="4045834"/>
            <a:ext cx="2276819" cy="266404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20337" y="1"/>
            <a:ext cx="5670015" cy="4045833"/>
          </a:xfrm>
          <a:prstGeom prst="rect">
            <a:avLst/>
          </a:prstGeom>
        </p:spPr>
      </p:pic>
      <p:sp>
        <p:nvSpPr>
          <p:cNvPr id="5" name="Rectangle 4"/>
          <p:cNvSpPr/>
          <p:nvPr/>
        </p:nvSpPr>
        <p:spPr>
          <a:xfrm>
            <a:off x="892403" y="1102912"/>
            <a:ext cx="3236671" cy="1508298"/>
          </a:xfrm>
          <a:prstGeom prst="rect">
            <a:avLst/>
          </a:prstGeom>
        </p:spPr>
        <p:txBody>
          <a:bodyPr wrap="square">
            <a:spAutoFit/>
          </a:bodyPr>
          <a:lstStyle/>
          <a:p>
            <a:r>
              <a:rPr lang="en-US" sz="3067" b="1" i="1" dirty="0" err="1">
                <a:solidFill>
                  <a:srgbClr val="00B0F0"/>
                </a:solidFill>
                <a:latin typeface="Times New Roman" panose="02020603050405020304" pitchFamily="18" charset="0"/>
                <a:cs typeface="Times New Roman" panose="02020603050405020304" pitchFamily="18" charset="0"/>
              </a:rPr>
              <a:t>Em</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có</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thích</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môn</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thể</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thao</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này</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không</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Vì</a:t>
            </a:r>
            <a:r>
              <a:rPr lang="en-US" sz="3067" b="1" i="1" dirty="0">
                <a:solidFill>
                  <a:srgbClr val="00B0F0"/>
                </a:solidFill>
                <a:latin typeface="Times New Roman" panose="02020603050405020304" pitchFamily="18" charset="0"/>
                <a:cs typeface="Times New Roman" panose="02020603050405020304" pitchFamily="18" charset="0"/>
              </a:rPr>
              <a:t> </a:t>
            </a:r>
            <a:r>
              <a:rPr lang="en-US" sz="3067" b="1" i="1" dirty="0" err="1">
                <a:solidFill>
                  <a:srgbClr val="00B0F0"/>
                </a:solidFill>
                <a:latin typeface="Times New Roman" panose="02020603050405020304" pitchFamily="18" charset="0"/>
                <a:cs typeface="Times New Roman" panose="02020603050405020304" pitchFamily="18" charset="0"/>
              </a:rPr>
              <a:t>sao</a:t>
            </a:r>
            <a:r>
              <a:rPr lang="en-US" sz="3067" b="1" i="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945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
            <a:ext cx="12192000" cy="6821424"/>
          </a:xfrm>
          <a:prstGeom prst="rect">
            <a:avLst/>
          </a:prstGeom>
        </p:spPr>
      </p:pic>
      <p:sp>
        <p:nvSpPr>
          <p:cNvPr id="5" name="TextBox 4"/>
          <p:cNvSpPr txBox="1"/>
          <p:nvPr/>
        </p:nvSpPr>
        <p:spPr>
          <a:xfrm>
            <a:off x="1393370" y="766354"/>
            <a:ext cx="83968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Tư</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2025 </a:t>
            </a:r>
          </a:p>
        </p:txBody>
      </p:sp>
      <p:sp>
        <p:nvSpPr>
          <p:cNvPr id="6" name="TextBox 5"/>
          <p:cNvSpPr txBox="1"/>
          <p:nvPr/>
        </p:nvSpPr>
        <p:spPr>
          <a:xfrm>
            <a:off x="4747042" y="1401997"/>
            <a:ext cx="26979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HP001 4 hàng" panose="020B0603050302020204" pitchFamily="34" charset="0"/>
              </a:rPr>
              <a:t>Tiếng</a:t>
            </a:r>
            <a:r>
              <a:rPr lang="en-US" sz="2800" b="1" dirty="0">
                <a:solidFill>
                  <a:prstClr val="white"/>
                </a:solidFill>
                <a:latin typeface="HP001 4 hàng" panose="020B0603050302020204" pitchFamily="34" charset="0"/>
              </a:rPr>
              <a:t> Việt</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3078480" y="2037640"/>
            <a:ext cx="58338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Cầu</a:t>
            </a:r>
            <a:r>
              <a:rPr kumimoji="0" lang="en-US" sz="28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thủ</a:t>
            </a:r>
            <a:r>
              <a:rPr kumimoji="0" lang="en-US" sz="28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dự</a:t>
            </a:r>
            <a:r>
              <a:rPr kumimoji="0" lang="en-US" sz="28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bị</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Tiết</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1+2)</a:t>
            </a:r>
          </a:p>
        </p:txBody>
      </p:sp>
    </p:spTree>
    <p:extLst>
      <p:ext uri="{BB962C8B-B14F-4D97-AF65-F5344CB8AC3E}">
        <p14:creationId xmlns:p14="http://schemas.microsoft.com/office/powerpoint/2010/main" val="1077429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1391</TotalTime>
  <Words>2091</Words>
  <Application>Microsoft Office PowerPoint</Application>
  <PresentationFormat>Widescreen</PresentationFormat>
  <Paragraphs>134</Paragraphs>
  <Slides>36</Slides>
  <Notes>14</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36</vt:i4>
      </vt:variant>
    </vt:vector>
  </HeadingPairs>
  <TitlesOfParts>
    <vt:vector size="50" baseType="lpstr">
      <vt:lpstr>#9Slide03 Arima Madurai Black</vt:lpstr>
      <vt:lpstr>Arial-Rounded</vt:lpstr>
      <vt:lpstr>等线</vt:lpstr>
      <vt:lpstr>等线 Light</vt:lpstr>
      <vt:lpstr>HP001 4 hàng</vt:lpstr>
      <vt:lpstr>微软雅黑</vt:lpstr>
      <vt:lpstr>Arial</vt:lpstr>
      <vt:lpstr>Calibri</vt:lpstr>
      <vt:lpstr>Calibri Light</vt:lpstr>
      <vt:lpstr>Times New Roman</vt:lpstr>
      <vt:lpstr>包图主题2</vt:lpstr>
      <vt:lpstr>4_Office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Phạm Đức Danh</cp:lastModifiedBy>
  <cp:revision>110</cp:revision>
  <dcterms:created xsi:type="dcterms:W3CDTF">2017-08-18T03:02:00Z</dcterms:created>
  <dcterms:modified xsi:type="dcterms:W3CDTF">2025-10-01T01:44:32Z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