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14630400" cy="8229600"/>
  <p:notesSz cx="8229600" cy="14630400"/>
  <p:embeddedFontLst>
    <p:embeddedFont>
      <p:font typeface="Roboto Light" charset="0"/>
      <p:regular r:id="rId13"/>
    </p:embeddedFont>
    <p:embeddedFont>
      <p:font typeface="Red Hat Text" charset="0"/>
      <p:regular r:id="rId14"/>
    </p:embeddedFont>
    <p:embeddedFont>
      <p:font typeface="Calibri" pitchFamily="34" charset="0"/>
      <p:regular r:id="rId15"/>
      <p:bold r:id="rId16"/>
      <p:italic r:id="rId17"/>
      <p:boldItalic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11"/>
    <p:restoredTop sz="94610"/>
  </p:normalViewPr>
  <p:slideViewPr>
    <p:cSldViewPr snapToGrid="0" snapToObjects="1">
      <p:cViewPr>
        <p:scale>
          <a:sx n="93" d="100"/>
          <a:sy n="93" d="100"/>
        </p:scale>
        <p:origin x="252" y="2862"/>
      </p:cViewPr>
      <p:guideLst>
        <p:guide orient="horz" pos="2592"/>
        <p:guide pos="460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565525" cy="7318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660900" y="0"/>
            <a:ext cx="3567113" cy="731838"/>
          </a:xfrm>
          <a:prstGeom prst="rect">
            <a:avLst/>
          </a:prstGeom>
        </p:spPr>
        <p:txBody>
          <a:bodyPr vert="horz" lIns="91440" tIns="45720" rIns="91440" bIns="45720" rtlCol="0"/>
          <a:lstStyle>
            <a:lvl1pPr algn="r">
              <a:defRPr sz="1200"/>
            </a:lvl1pPr>
          </a:lstStyle>
          <a:p>
            <a:fld id="{DAE1343A-7256-4495-BA2E-08AFEAA6FEF6}" type="datetimeFigureOut">
              <a:rPr lang="en-US" smtClean="0"/>
              <a:t>8/30/2025</a:t>
            </a:fld>
            <a:endParaRPr lang="en-US"/>
          </a:p>
        </p:txBody>
      </p:sp>
      <p:sp>
        <p:nvSpPr>
          <p:cNvPr id="4" name="Slide Image Placeholder 3"/>
          <p:cNvSpPr>
            <a:spLocks noGrp="1" noRot="1" noChangeAspect="1"/>
          </p:cNvSpPr>
          <p:nvPr>
            <p:ph type="sldImg" idx="2"/>
          </p:nvPr>
        </p:nvSpPr>
        <p:spPr>
          <a:xfrm>
            <a:off x="-762000" y="1096963"/>
            <a:ext cx="9753600" cy="54864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822325" y="6950075"/>
            <a:ext cx="6584950" cy="6583363"/>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13896975"/>
            <a:ext cx="3565525" cy="73025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660900" y="13896975"/>
            <a:ext cx="3567113" cy="730250"/>
          </a:xfrm>
          <a:prstGeom prst="rect">
            <a:avLst/>
          </a:prstGeom>
        </p:spPr>
        <p:txBody>
          <a:bodyPr vert="horz" lIns="91440" tIns="45720" rIns="91440" bIns="45720" rtlCol="0" anchor="b"/>
          <a:lstStyle>
            <a:lvl1pPr algn="r">
              <a:defRPr sz="1200"/>
            </a:lvl1pPr>
          </a:lstStyle>
          <a:p>
            <a:fld id="{35A2B9A3-2E5D-4814-B1B6-EA89DBE28D7A}" type="slidenum">
              <a:rPr lang="en-US" smtClean="0"/>
              <a:t>‹#›</a:t>
            </a:fld>
            <a:endParaRPr lang="en-US"/>
          </a:p>
        </p:txBody>
      </p:sp>
    </p:spTree>
    <p:extLst>
      <p:ext uri="{BB962C8B-B14F-4D97-AF65-F5344CB8AC3E}">
        <p14:creationId xmlns:p14="http://schemas.microsoft.com/office/powerpoint/2010/main" val="17926934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AFA"/>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AFA"/>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D8AFF8"/>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AFA"/>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AFA"/>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AFA"/>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AFA"/>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AFA"/>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AFA"/>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AFA"/>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837724" y="2504123"/>
            <a:ext cx="7468553" cy="1231821"/>
          </a:xfrm>
          <a:prstGeom prst="rect">
            <a:avLst/>
          </a:prstGeom>
          <a:noFill/>
          <a:ln/>
        </p:spPr>
        <p:txBody>
          <a:bodyPr wrap="square" lIns="0" tIns="0" rIns="0" bIns="0" rtlCol="0" anchor="t"/>
          <a:lstStyle/>
          <a:p>
            <a:pPr marL="0" indent="0" algn="l">
              <a:lnSpc>
                <a:spcPts val="4850"/>
              </a:lnSpc>
              <a:buNone/>
            </a:pPr>
            <a:r>
              <a:rPr lang="en-US" sz="3850" dirty="0">
                <a:solidFill>
                  <a:srgbClr val="8A0F0F"/>
                </a:solidFill>
                <a:latin typeface="Red Hat Text" pitchFamily="34" charset="0"/>
                <a:ea typeface="Red Hat Text" pitchFamily="34" charset="-122"/>
                <a:cs typeface="Red Hat Text" pitchFamily="34" charset="-120"/>
              </a:rPr>
              <a:t>Toán 4 – Góc nhọn, góc tù, góc bẹt</a:t>
            </a:r>
            <a:endParaRPr lang="en-US" sz="3850" dirty="0"/>
          </a:p>
        </p:txBody>
      </p:sp>
      <p:sp>
        <p:nvSpPr>
          <p:cNvPr id="4" name="Text 1"/>
          <p:cNvSpPr/>
          <p:nvPr/>
        </p:nvSpPr>
        <p:spPr>
          <a:xfrm>
            <a:off x="837724" y="4050030"/>
            <a:ext cx="7468553" cy="1675448"/>
          </a:xfrm>
          <a:prstGeom prst="rect">
            <a:avLst/>
          </a:prstGeom>
          <a:noFill/>
          <a:ln/>
        </p:spPr>
        <p:txBody>
          <a:bodyPr wrap="square" lIns="0" tIns="0" rIns="0" bIns="0" rtlCol="0" anchor="t"/>
          <a:lstStyle/>
          <a:p>
            <a:pPr marL="0" indent="0" algn="l">
              <a:lnSpc>
                <a:spcPts val="3250"/>
              </a:lnSpc>
              <a:buNone/>
            </a:pPr>
            <a:r>
              <a:rPr lang="en-US" sz="2050" dirty="0">
                <a:solidFill>
                  <a:srgbClr val="3B3535"/>
                </a:solidFill>
                <a:latin typeface="Roboto Light" pitchFamily="34" charset="0"/>
                <a:ea typeface="Roboto Light" pitchFamily="34" charset="-122"/>
                <a:cs typeface="Roboto Light" pitchFamily="34" charset="-120"/>
              </a:rPr>
              <a:t>Chào mừng các em đến với buổi học khám phá thế giới của những hình dạng! Hôm nay, chúng ta sẽ cùng nhau tìm hiểu về các loại góc thú vị: góc nhọn, góc tù và góc bẹt. Hãy sẵn sàng để biến mình thành những nhà thám hiểm toán học tài ba nhé!</a:t>
            </a:r>
            <a:endParaRPr lang="en-US" sz="205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837724" y="2418278"/>
            <a:ext cx="3942636" cy="492681"/>
          </a:xfrm>
          <a:prstGeom prst="rect">
            <a:avLst/>
          </a:prstGeom>
          <a:noFill/>
          <a:ln/>
        </p:spPr>
        <p:txBody>
          <a:bodyPr wrap="none" lIns="0" tIns="0" rIns="0" bIns="0" rtlCol="0" anchor="t"/>
          <a:lstStyle/>
          <a:p>
            <a:pPr marL="0" indent="0" algn="l">
              <a:lnSpc>
                <a:spcPts val="3850"/>
              </a:lnSpc>
              <a:buNone/>
            </a:pPr>
            <a:r>
              <a:rPr lang="en-US" sz="3100" dirty="0">
                <a:solidFill>
                  <a:srgbClr val="1F1E1E"/>
                </a:solidFill>
                <a:latin typeface="Red Hat Text" pitchFamily="34" charset="0"/>
                <a:ea typeface="Red Hat Text" pitchFamily="34" charset="-122"/>
                <a:cs typeface="Red Hat Text" pitchFamily="34" charset="-120"/>
              </a:rPr>
              <a:t>Củng cố và Dặn dò</a:t>
            </a:r>
            <a:endParaRPr lang="en-US" sz="3100" dirty="0"/>
          </a:p>
        </p:txBody>
      </p:sp>
      <p:sp>
        <p:nvSpPr>
          <p:cNvPr id="3" name="Text 1"/>
          <p:cNvSpPr/>
          <p:nvPr/>
        </p:nvSpPr>
        <p:spPr>
          <a:xfrm>
            <a:off x="837724" y="3329821"/>
            <a:ext cx="12954952" cy="670084"/>
          </a:xfrm>
          <a:prstGeom prst="rect">
            <a:avLst/>
          </a:prstGeom>
          <a:noFill/>
          <a:ln/>
        </p:spPr>
        <p:txBody>
          <a:bodyPr wrap="square" lIns="0" tIns="0" rIns="0" bIns="0" rtlCol="0" anchor="t"/>
          <a:lstStyle/>
          <a:p>
            <a:pPr marL="0" indent="0" algn="l">
              <a:lnSpc>
                <a:spcPts val="2600"/>
              </a:lnSpc>
              <a:buNone/>
            </a:pPr>
            <a:r>
              <a:rPr lang="en-US" sz="1600" dirty="0">
                <a:solidFill>
                  <a:srgbClr val="3B3535"/>
                </a:solidFill>
                <a:latin typeface="Roboto Light" pitchFamily="34" charset="0"/>
                <a:ea typeface="Roboto Light" pitchFamily="34" charset="-122"/>
                <a:cs typeface="Roboto Light" pitchFamily="34" charset="-120"/>
              </a:rPr>
              <a:t>Chúng ta hãy cùng chơi một trò chơi nhỏ để củng cố kiến thức nhé! Cô sẽ hiện thị một hình ảnh có góc, các em hãy nhanh tay giơ bảng A (Góc nhọn), B (Góc tù), hoặc C (Góc bẹt) để đưa ra câu trả lời chính xác nhất!</a:t>
            </a:r>
            <a:endParaRPr lang="en-US" sz="1600" dirty="0"/>
          </a:p>
        </p:txBody>
      </p:sp>
      <p:sp>
        <p:nvSpPr>
          <p:cNvPr id="4" name="Text 2"/>
          <p:cNvSpPr/>
          <p:nvPr/>
        </p:nvSpPr>
        <p:spPr>
          <a:xfrm>
            <a:off x="837724" y="4235529"/>
            <a:ext cx="12954952" cy="1005126"/>
          </a:xfrm>
          <a:prstGeom prst="rect">
            <a:avLst/>
          </a:prstGeom>
          <a:noFill/>
          <a:ln/>
        </p:spPr>
        <p:txBody>
          <a:bodyPr wrap="square" lIns="0" tIns="0" rIns="0" bIns="0" rtlCol="0" anchor="t"/>
          <a:lstStyle/>
          <a:p>
            <a:pPr marL="0" indent="0" algn="l">
              <a:lnSpc>
                <a:spcPts val="2600"/>
              </a:lnSpc>
              <a:buNone/>
            </a:pPr>
            <a:r>
              <a:rPr lang="en-US" sz="1600" dirty="0">
                <a:solidFill>
                  <a:srgbClr val="3B3535"/>
                </a:solidFill>
                <a:latin typeface="Roboto Light" pitchFamily="34" charset="0"/>
                <a:ea typeface="Roboto Light" pitchFamily="34" charset="-122"/>
                <a:cs typeface="Roboto Light" pitchFamily="34" charset="-120"/>
              </a:rPr>
              <a:t>Các em đã làm rất tốt trong buổi học ngày hôm nay! Về nhà, các em hãy thử tìm 3 ví dụ thực tế xung quanh mình có góc nhọn, góc tù và góc bẹt nhé. Có thể là góc bàn, góc cửa sổ, hay thậm chí là cách tay các em tạo thành góc khi cử động đấy! Hãy là những "nhà thám hiểm góc" tài năng của chúng ta!</a:t>
            </a:r>
            <a:endParaRPr lang="en-US" sz="1600" dirty="0"/>
          </a:p>
        </p:txBody>
      </p:sp>
      <p:sp>
        <p:nvSpPr>
          <p:cNvPr id="5" name="Text 3"/>
          <p:cNvSpPr/>
          <p:nvPr/>
        </p:nvSpPr>
        <p:spPr>
          <a:xfrm>
            <a:off x="837724" y="5476280"/>
            <a:ext cx="12954952" cy="335042"/>
          </a:xfrm>
          <a:prstGeom prst="rect">
            <a:avLst/>
          </a:prstGeom>
          <a:noFill/>
          <a:ln/>
        </p:spPr>
        <p:txBody>
          <a:bodyPr wrap="none" lIns="0" tIns="0" rIns="0" bIns="0" rtlCol="0" anchor="t"/>
          <a:lstStyle/>
          <a:p>
            <a:pPr marL="0" indent="0" algn="ctr">
              <a:lnSpc>
                <a:spcPts val="2600"/>
              </a:lnSpc>
              <a:buNone/>
            </a:pPr>
            <a:r>
              <a:rPr lang="en-US" sz="1600" dirty="0">
                <a:solidFill>
                  <a:srgbClr val="3B3535"/>
                </a:solidFill>
                <a:latin typeface="Roboto Light" pitchFamily="34" charset="0"/>
                <a:ea typeface="Roboto Light" pitchFamily="34" charset="-122"/>
                <a:cs typeface="Roboto Light" pitchFamily="34" charset="-120"/>
              </a:rPr>
              <a:t>Hẹn gặp lại các em trong buổi học tiếp theo!</a:t>
            </a:r>
            <a:endParaRPr lang="en-US" sz="16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837724" y="593765"/>
            <a:ext cx="4965144" cy="418862"/>
          </a:xfrm>
          <a:prstGeom prst="rect">
            <a:avLst/>
          </a:prstGeom>
          <a:noFill/>
          <a:ln/>
        </p:spPr>
        <p:txBody>
          <a:bodyPr wrap="none" lIns="0" tIns="0" rIns="0" bIns="0" rtlCol="0" anchor="t"/>
          <a:lstStyle/>
          <a:p>
            <a:pPr marL="0" indent="0" algn="l">
              <a:lnSpc>
                <a:spcPts val="3250"/>
              </a:lnSpc>
              <a:buNone/>
            </a:pPr>
            <a:r>
              <a:rPr lang="en-US" sz="2600" dirty="0">
                <a:solidFill>
                  <a:srgbClr val="1F1E1E"/>
                </a:solidFill>
                <a:latin typeface="Red Hat Text" pitchFamily="34" charset="0"/>
                <a:ea typeface="Red Hat Text" pitchFamily="34" charset="-122"/>
                <a:cs typeface="Red Hat Text" pitchFamily="34" charset="-120"/>
              </a:rPr>
              <a:t>Khởi động: Điều gì kết nối chúng?</a:t>
            </a:r>
            <a:endParaRPr lang="en-US" sz="2600" dirty="0"/>
          </a:p>
        </p:txBody>
      </p:sp>
      <p:sp>
        <p:nvSpPr>
          <p:cNvPr id="3" name="Text 1"/>
          <p:cNvSpPr/>
          <p:nvPr/>
        </p:nvSpPr>
        <p:spPr>
          <a:xfrm>
            <a:off x="837724" y="1368623"/>
            <a:ext cx="12954952" cy="711994"/>
          </a:xfrm>
          <a:prstGeom prst="rect">
            <a:avLst/>
          </a:prstGeom>
          <a:noFill/>
          <a:ln/>
        </p:spPr>
        <p:txBody>
          <a:bodyPr wrap="square" lIns="0" tIns="0" rIns="0" bIns="0" rtlCol="0" anchor="t"/>
          <a:lstStyle/>
          <a:p>
            <a:pPr marL="0" indent="0" algn="l">
              <a:lnSpc>
                <a:spcPts val="2800"/>
              </a:lnSpc>
              <a:buNone/>
            </a:pPr>
            <a:r>
              <a:rPr lang="en-US" sz="1750" dirty="0">
                <a:solidFill>
                  <a:srgbClr val="3B3535"/>
                </a:solidFill>
                <a:latin typeface="Roboto Light" pitchFamily="34" charset="0"/>
                <a:ea typeface="Roboto Light" pitchFamily="34" charset="-122"/>
                <a:cs typeface="Roboto Light" pitchFamily="34" charset="-120"/>
              </a:rPr>
              <a:t>Trước khi bắt đầu, các em hãy cùng quan sát thật kỹ ba hình ảnh dưới đây: một chiếc kéo, một chiếc đồng hồ và một miếng bánh pizza. Các em có nhận thấy điểm gì chung, điểm gì giống nhau giữa chúng không? Hãy suy nghĩ và chia sẻ ý kiến của mình nhé!</a:t>
            </a:r>
            <a:endParaRPr lang="en-US" sz="1750" dirty="0"/>
          </a:p>
        </p:txBody>
      </p:sp>
      <p:pic>
        <p:nvPicPr>
          <p:cNvPr id="4" name="Image 0" descr="preencoded.png"/>
          <p:cNvPicPr>
            <a:picLocks noChangeAspect="1"/>
          </p:cNvPicPr>
          <p:nvPr/>
        </p:nvPicPr>
        <p:blipFill>
          <a:blip r:embed="rId3"/>
          <a:stretch>
            <a:fillRect/>
          </a:stretch>
        </p:blipFill>
        <p:spPr>
          <a:xfrm>
            <a:off x="837724" y="2481143"/>
            <a:ext cx="4029551" cy="4029551"/>
          </a:xfrm>
          <a:prstGeom prst="rect">
            <a:avLst/>
          </a:prstGeom>
        </p:spPr>
      </p:pic>
      <p:sp>
        <p:nvSpPr>
          <p:cNvPr id="5" name="Text 2"/>
          <p:cNvSpPr/>
          <p:nvPr/>
        </p:nvSpPr>
        <p:spPr>
          <a:xfrm>
            <a:off x="1805226" y="6710958"/>
            <a:ext cx="2094548" cy="261699"/>
          </a:xfrm>
          <a:prstGeom prst="rect">
            <a:avLst/>
          </a:prstGeom>
          <a:noFill/>
          <a:ln/>
        </p:spPr>
        <p:txBody>
          <a:bodyPr wrap="none" lIns="0" tIns="0" rIns="0" bIns="0" rtlCol="0" anchor="t"/>
          <a:lstStyle/>
          <a:p>
            <a:pPr marL="0" indent="0" algn="ctr">
              <a:lnSpc>
                <a:spcPts val="2050"/>
              </a:lnSpc>
              <a:buNone/>
            </a:pPr>
            <a:r>
              <a:rPr lang="en-US" sz="1600" dirty="0">
                <a:solidFill>
                  <a:srgbClr val="1F1E1E"/>
                </a:solidFill>
                <a:latin typeface="Red Hat Text" pitchFamily="34" charset="0"/>
                <a:ea typeface="Red Hat Text" pitchFamily="34" charset="-122"/>
                <a:cs typeface="Red Hat Text" pitchFamily="34" charset="-120"/>
              </a:rPr>
              <a:t>Chiếc kéo</a:t>
            </a:r>
            <a:endParaRPr lang="en-US" sz="1600" dirty="0"/>
          </a:p>
        </p:txBody>
      </p:sp>
      <p:pic>
        <p:nvPicPr>
          <p:cNvPr id="6" name="Image 1" descr="preencoded.png"/>
          <p:cNvPicPr>
            <a:picLocks noChangeAspect="1"/>
          </p:cNvPicPr>
          <p:nvPr/>
        </p:nvPicPr>
        <p:blipFill>
          <a:blip r:embed="rId4"/>
          <a:stretch>
            <a:fillRect/>
          </a:stretch>
        </p:blipFill>
        <p:spPr>
          <a:xfrm>
            <a:off x="5309235" y="2481143"/>
            <a:ext cx="4028242" cy="4028242"/>
          </a:xfrm>
          <a:prstGeom prst="rect">
            <a:avLst/>
          </a:prstGeom>
        </p:spPr>
      </p:pic>
      <p:sp>
        <p:nvSpPr>
          <p:cNvPr id="7" name="Text 3"/>
          <p:cNvSpPr/>
          <p:nvPr/>
        </p:nvSpPr>
        <p:spPr>
          <a:xfrm>
            <a:off x="6276023" y="6709648"/>
            <a:ext cx="2094548" cy="261699"/>
          </a:xfrm>
          <a:prstGeom prst="rect">
            <a:avLst/>
          </a:prstGeom>
          <a:noFill/>
          <a:ln/>
        </p:spPr>
        <p:txBody>
          <a:bodyPr wrap="none" lIns="0" tIns="0" rIns="0" bIns="0" rtlCol="0" anchor="t"/>
          <a:lstStyle/>
          <a:p>
            <a:pPr marL="0" indent="0" algn="ctr">
              <a:lnSpc>
                <a:spcPts val="2050"/>
              </a:lnSpc>
              <a:buNone/>
            </a:pPr>
            <a:r>
              <a:rPr lang="en-US" sz="1600" dirty="0">
                <a:solidFill>
                  <a:srgbClr val="1F1E1E"/>
                </a:solidFill>
                <a:latin typeface="Red Hat Text" pitchFamily="34" charset="0"/>
                <a:ea typeface="Red Hat Text" pitchFamily="34" charset="-122"/>
                <a:cs typeface="Red Hat Text" pitchFamily="34" charset="-120"/>
              </a:rPr>
              <a:t>Chiếc đồng hồ</a:t>
            </a:r>
            <a:endParaRPr lang="en-US" sz="1600" dirty="0"/>
          </a:p>
        </p:txBody>
      </p:sp>
      <p:pic>
        <p:nvPicPr>
          <p:cNvPr id="8" name="Image 2" descr="preencoded.png"/>
          <p:cNvPicPr>
            <a:picLocks noChangeAspect="1"/>
          </p:cNvPicPr>
          <p:nvPr/>
        </p:nvPicPr>
        <p:blipFill>
          <a:blip r:embed="rId5"/>
          <a:stretch>
            <a:fillRect/>
          </a:stretch>
        </p:blipFill>
        <p:spPr>
          <a:xfrm>
            <a:off x="9779437" y="2481143"/>
            <a:ext cx="4028242" cy="4028242"/>
          </a:xfrm>
          <a:prstGeom prst="rect">
            <a:avLst/>
          </a:prstGeom>
        </p:spPr>
      </p:pic>
      <p:sp>
        <p:nvSpPr>
          <p:cNvPr id="9" name="Text 4"/>
          <p:cNvSpPr/>
          <p:nvPr/>
        </p:nvSpPr>
        <p:spPr>
          <a:xfrm>
            <a:off x="10746224" y="6709648"/>
            <a:ext cx="2094548" cy="261699"/>
          </a:xfrm>
          <a:prstGeom prst="rect">
            <a:avLst/>
          </a:prstGeom>
          <a:noFill/>
          <a:ln/>
        </p:spPr>
        <p:txBody>
          <a:bodyPr wrap="none" lIns="0" tIns="0" rIns="0" bIns="0" rtlCol="0" anchor="t"/>
          <a:lstStyle/>
          <a:p>
            <a:pPr marL="0" indent="0" algn="ctr">
              <a:lnSpc>
                <a:spcPts val="2050"/>
              </a:lnSpc>
              <a:buNone/>
            </a:pPr>
            <a:r>
              <a:rPr lang="en-US" sz="1600" dirty="0">
                <a:solidFill>
                  <a:srgbClr val="1F1E1E"/>
                </a:solidFill>
                <a:latin typeface="Red Hat Text" pitchFamily="34" charset="0"/>
                <a:ea typeface="Red Hat Text" pitchFamily="34" charset="-122"/>
                <a:cs typeface="Red Hat Text" pitchFamily="34" charset="-120"/>
              </a:rPr>
              <a:t>Miếng bánh pizza</a:t>
            </a:r>
            <a:endParaRPr lang="en-US" sz="1600" dirty="0"/>
          </a:p>
        </p:txBody>
      </p:sp>
      <p:sp>
        <p:nvSpPr>
          <p:cNvPr id="10" name="Text 5"/>
          <p:cNvSpPr/>
          <p:nvPr/>
        </p:nvSpPr>
        <p:spPr>
          <a:xfrm>
            <a:off x="837724" y="7350919"/>
            <a:ext cx="12954952" cy="284798"/>
          </a:xfrm>
          <a:prstGeom prst="rect">
            <a:avLst/>
          </a:prstGeom>
          <a:noFill/>
          <a:ln/>
        </p:spPr>
        <p:txBody>
          <a:bodyPr wrap="none" lIns="0" tIns="0" rIns="0" bIns="0" rtlCol="0" anchor="t"/>
          <a:lstStyle/>
          <a:p>
            <a:pPr marL="0" indent="0" algn="l">
              <a:lnSpc>
                <a:spcPts val="2200"/>
              </a:lnSpc>
              <a:buNone/>
            </a:pPr>
            <a:r>
              <a:rPr lang="en-US" sz="1400" dirty="0">
                <a:solidFill>
                  <a:srgbClr val="3B3535"/>
                </a:solidFill>
                <a:latin typeface="Roboto Light" pitchFamily="34" charset="0"/>
                <a:ea typeface="Roboto Light" pitchFamily="34" charset="-122"/>
                <a:cs typeface="Roboto Light" pitchFamily="34" charset="-120"/>
              </a:rPr>
              <a:t>Đúng rồi! Cả ba vật này đều có những "góc" được tạo ra bởi các đường thẳng gặp nhau. Hôm nay, chúng ta sẽ học cách gọi tên và phân biệt các loại góc này.</a:t>
            </a:r>
            <a:endParaRPr lang="en-US" sz="14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837724" y="1529239"/>
            <a:ext cx="5173623" cy="492681"/>
          </a:xfrm>
          <a:prstGeom prst="rect">
            <a:avLst/>
          </a:prstGeom>
          <a:noFill/>
          <a:ln/>
        </p:spPr>
        <p:txBody>
          <a:bodyPr wrap="none" lIns="0" tIns="0" rIns="0" bIns="0" rtlCol="0" anchor="t"/>
          <a:lstStyle/>
          <a:p>
            <a:pPr marL="0" indent="0" algn="l">
              <a:lnSpc>
                <a:spcPts val="3850"/>
              </a:lnSpc>
              <a:buNone/>
            </a:pPr>
            <a:r>
              <a:rPr lang="en-US" sz="3100" dirty="0">
                <a:solidFill>
                  <a:srgbClr val="1F1E1E"/>
                </a:solidFill>
                <a:latin typeface="Red Hat Text" pitchFamily="34" charset="0"/>
                <a:ea typeface="Red Hat Text" pitchFamily="34" charset="-122"/>
                <a:cs typeface="Red Hat Text" pitchFamily="34" charset="-120"/>
              </a:rPr>
              <a:t>Giới thiệu các loại góc cơ bản</a:t>
            </a:r>
            <a:endParaRPr lang="en-US" sz="3100" dirty="0"/>
          </a:p>
        </p:txBody>
      </p:sp>
      <p:sp>
        <p:nvSpPr>
          <p:cNvPr id="3" name="Text 1"/>
          <p:cNvSpPr/>
          <p:nvPr/>
        </p:nvSpPr>
        <p:spPr>
          <a:xfrm>
            <a:off x="837724" y="2440781"/>
            <a:ext cx="12954952" cy="1256586"/>
          </a:xfrm>
          <a:prstGeom prst="rect">
            <a:avLst/>
          </a:prstGeom>
          <a:noFill/>
          <a:ln/>
        </p:spPr>
        <p:txBody>
          <a:bodyPr wrap="square" lIns="0" tIns="0" rIns="0" bIns="0" rtlCol="0" anchor="t"/>
          <a:lstStyle/>
          <a:p>
            <a:pPr marL="0" indent="0" algn="l">
              <a:lnSpc>
                <a:spcPts val="3250"/>
              </a:lnSpc>
              <a:buNone/>
            </a:pPr>
            <a:r>
              <a:rPr lang="en-US" sz="2050" dirty="0">
                <a:solidFill>
                  <a:srgbClr val="3B3535"/>
                </a:solidFill>
                <a:latin typeface="Roboto Light" pitchFamily="34" charset="0"/>
                <a:ea typeface="Roboto Light" pitchFamily="34" charset="-122"/>
                <a:cs typeface="Roboto Light" pitchFamily="34" charset="-120"/>
              </a:rPr>
              <a:t>Trong toán học, góc là một khái niệm rất quan trọng. Có nhiều loại góc khác nhau, nhưng hôm nay chúng ta sẽ làm quen với ba loại chính: góc nhọn, góc tù và góc bẹt. Để hiểu rõ hơn, chúng ta hãy cùng nhìn vào mối quan hệ của chúng với "góc vuông" mà các em đã học nhé!</a:t>
            </a:r>
            <a:endParaRPr lang="en-US" sz="2050" dirty="0"/>
          </a:p>
        </p:txBody>
      </p:sp>
      <p:sp>
        <p:nvSpPr>
          <p:cNvPr id="4" name="Shape 2"/>
          <p:cNvSpPr/>
          <p:nvPr/>
        </p:nvSpPr>
        <p:spPr>
          <a:xfrm>
            <a:off x="837724" y="3932992"/>
            <a:ext cx="4178618" cy="2196584"/>
          </a:xfrm>
          <a:prstGeom prst="roundRect">
            <a:avLst>
              <a:gd name="adj" fmla="val 1430"/>
            </a:avLst>
          </a:prstGeom>
          <a:solidFill>
            <a:srgbClr val="FFFAFA"/>
          </a:solidFill>
          <a:ln w="22860">
            <a:solidFill>
              <a:srgbClr val="D9CECE"/>
            </a:solidFill>
            <a:prstDash val="solid"/>
          </a:ln>
        </p:spPr>
      </p:sp>
      <p:sp>
        <p:nvSpPr>
          <p:cNvPr id="5" name="Shape 3"/>
          <p:cNvSpPr/>
          <p:nvPr/>
        </p:nvSpPr>
        <p:spPr>
          <a:xfrm>
            <a:off x="860584" y="3955852"/>
            <a:ext cx="4132898" cy="628293"/>
          </a:xfrm>
          <a:prstGeom prst="roundRect">
            <a:avLst>
              <a:gd name="adj" fmla="val 635"/>
            </a:avLst>
          </a:prstGeom>
          <a:solidFill>
            <a:srgbClr val="F3E8E8"/>
          </a:solidFill>
          <a:ln/>
        </p:spPr>
      </p:sp>
      <p:sp>
        <p:nvSpPr>
          <p:cNvPr id="6" name="Text 4"/>
          <p:cNvSpPr/>
          <p:nvPr/>
        </p:nvSpPr>
        <p:spPr>
          <a:xfrm>
            <a:off x="2769989" y="4073604"/>
            <a:ext cx="314087" cy="392668"/>
          </a:xfrm>
          <a:prstGeom prst="rect">
            <a:avLst/>
          </a:prstGeom>
          <a:noFill/>
          <a:ln/>
        </p:spPr>
        <p:txBody>
          <a:bodyPr wrap="none" lIns="0" tIns="0" rIns="0" bIns="0" rtlCol="0" anchor="t"/>
          <a:lstStyle/>
          <a:p>
            <a:pPr marL="0" indent="0" algn="l">
              <a:lnSpc>
                <a:spcPts val="2450"/>
              </a:lnSpc>
              <a:buNone/>
            </a:pPr>
            <a:r>
              <a:rPr lang="en-US" sz="2450" dirty="0">
                <a:solidFill>
                  <a:srgbClr val="3B3535"/>
                </a:solidFill>
                <a:latin typeface="Red Hat Text" pitchFamily="34" charset="0"/>
                <a:ea typeface="Red Hat Text" pitchFamily="34" charset="-122"/>
                <a:cs typeface="Red Hat Text" pitchFamily="34" charset="-120"/>
              </a:rPr>
              <a:t>1</a:t>
            </a:r>
            <a:endParaRPr lang="en-US" sz="2450" dirty="0"/>
          </a:p>
        </p:txBody>
      </p:sp>
      <p:sp>
        <p:nvSpPr>
          <p:cNvPr id="7" name="Text 5"/>
          <p:cNvSpPr/>
          <p:nvPr/>
        </p:nvSpPr>
        <p:spPr>
          <a:xfrm>
            <a:off x="1070015" y="4793575"/>
            <a:ext cx="2464118" cy="308015"/>
          </a:xfrm>
          <a:prstGeom prst="rect">
            <a:avLst/>
          </a:prstGeom>
          <a:noFill/>
          <a:ln/>
        </p:spPr>
        <p:txBody>
          <a:bodyPr wrap="none" lIns="0" tIns="0" rIns="0" bIns="0" rtlCol="0" anchor="t"/>
          <a:lstStyle/>
          <a:p>
            <a:pPr marL="0" indent="0" algn="l">
              <a:lnSpc>
                <a:spcPts val="2400"/>
              </a:lnSpc>
              <a:buNone/>
            </a:pPr>
            <a:r>
              <a:rPr lang="en-US" sz="1900" dirty="0">
                <a:solidFill>
                  <a:srgbClr val="3B3535"/>
                </a:solidFill>
                <a:latin typeface="Red Hat Text" pitchFamily="34" charset="0"/>
                <a:ea typeface="Red Hat Text" pitchFamily="34" charset="-122"/>
                <a:cs typeface="Red Hat Text" pitchFamily="34" charset="-120"/>
              </a:rPr>
              <a:t>Góc nhọn</a:t>
            </a:r>
            <a:endParaRPr lang="en-US" sz="1900" dirty="0"/>
          </a:p>
        </p:txBody>
      </p:sp>
      <p:sp>
        <p:nvSpPr>
          <p:cNvPr id="8" name="Text 6"/>
          <p:cNvSpPr/>
          <p:nvPr/>
        </p:nvSpPr>
        <p:spPr>
          <a:xfrm>
            <a:off x="1070015" y="5227201"/>
            <a:ext cx="3714036" cy="670084"/>
          </a:xfrm>
          <a:prstGeom prst="rect">
            <a:avLst/>
          </a:prstGeom>
          <a:noFill/>
          <a:ln/>
        </p:spPr>
        <p:txBody>
          <a:bodyPr wrap="square" lIns="0" tIns="0" rIns="0" bIns="0" rtlCol="0" anchor="t"/>
          <a:lstStyle/>
          <a:p>
            <a:pPr marL="0" indent="0" algn="l">
              <a:lnSpc>
                <a:spcPts val="2600"/>
              </a:lnSpc>
              <a:buNone/>
            </a:pPr>
            <a:r>
              <a:rPr lang="en-US" sz="1600" dirty="0">
                <a:solidFill>
                  <a:srgbClr val="3B3535"/>
                </a:solidFill>
                <a:latin typeface="Roboto Light" pitchFamily="34" charset="0"/>
                <a:ea typeface="Roboto Light" pitchFamily="34" charset="-122"/>
                <a:cs typeface="Roboto Light" pitchFamily="34" charset="-120"/>
              </a:rPr>
              <a:t>Góc nhọn là góc nhỏ hơn một góc vuông.</a:t>
            </a:r>
            <a:endParaRPr lang="en-US" sz="1600" dirty="0"/>
          </a:p>
        </p:txBody>
      </p:sp>
      <p:sp>
        <p:nvSpPr>
          <p:cNvPr id="9" name="Shape 7"/>
          <p:cNvSpPr/>
          <p:nvPr/>
        </p:nvSpPr>
        <p:spPr>
          <a:xfrm>
            <a:off x="5225772" y="3932992"/>
            <a:ext cx="4178737" cy="2196584"/>
          </a:xfrm>
          <a:prstGeom prst="roundRect">
            <a:avLst>
              <a:gd name="adj" fmla="val 1430"/>
            </a:avLst>
          </a:prstGeom>
          <a:solidFill>
            <a:srgbClr val="FFFAFA"/>
          </a:solidFill>
          <a:ln w="22860">
            <a:solidFill>
              <a:srgbClr val="D9CECE"/>
            </a:solidFill>
            <a:prstDash val="solid"/>
          </a:ln>
        </p:spPr>
      </p:sp>
      <p:sp>
        <p:nvSpPr>
          <p:cNvPr id="10" name="Shape 8"/>
          <p:cNvSpPr/>
          <p:nvPr/>
        </p:nvSpPr>
        <p:spPr>
          <a:xfrm>
            <a:off x="5248632" y="3955852"/>
            <a:ext cx="4133017" cy="628293"/>
          </a:xfrm>
          <a:prstGeom prst="roundRect">
            <a:avLst>
              <a:gd name="adj" fmla="val 635"/>
            </a:avLst>
          </a:prstGeom>
          <a:solidFill>
            <a:srgbClr val="F3E8E8"/>
          </a:solidFill>
          <a:ln/>
        </p:spPr>
      </p:sp>
      <p:sp>
        <p:nvSpPr>
          <p:cNvPr id="11" name="Text 9"/>
          <p:cNvSpPr/>
          <p:nvPr/>
        </p:nvSpPr>
        <p:spPr>
          <a:xfrm>
            <a:off x="7158038" y="4073604"/>
            <a:ext cx="314087" cy="392668"/>
          </a:xfrm>
          <a:prstGeom prst="rect">
            <a:avLst/>
          </a:prstGeom>
          <a:noFill/>
          <a:ln/>
        </p:spPr>
        <p:txBody>
          <a:bodyPr wrap="none" lIns="0" tIns="0" rIns="0" bIns="0" rtlCol="0" anchor="t"/>
          <a:lstStyle/>
          <a:p>
            <a:pPr marL="0" indent="0" algn="l">
              <a:lnSpc>
                <a:spcPts val="2450"/>
              </a:lnSpc>
              <a:buNone/>
            </a:pPr>
            <a:r>
              <a:rPr lang="en-US" sz="2450" dirty="0">
                <a:solidFill>
                  <a:srgbClr val="3B3535"/>
                </a:solidFill>
                <a:latin typeface="Red Hat Text" pitchFamily="34" charset="0"/>
                <a:ea typeface="Red Hat Text" pitchFamily="34" charset="-122"/>
                <a:cs typeface="Red Hat Text" pitchFamily="34" charset="-120"/>
              </a:rPr>
              <a:t>2</a:t>
            </a:r>
            <a:endParaRPr lang="en-US" sz="2450" dirty="0"/>
          </a:p>
        </p:txBody>
      </p:sp>
      <p:sp>
        <p:nvSpPr>
          <p:cNvPr id="12" name="Text 10"/>
          <p:cNvSpPr/>
          <p:nvPr/>
        </p:nvSpPr>
        <p:spPr>
          <a:xfrm>
            <a:off x="5458063" y="4793575"/>
            <a:ext cx="2464118" cy="308015"/>
          </a:xfrm>
          <a:prstGeom prst="rect">
            <a:avLst/>
          </a:prstGeom>
          <a:noFill/>
          <a:ln/>
        </p:spPr>
        <p:txBody>
          <a:bodyPr wrap="none" lIns="0" tIns="0" rIns="0" bIns="0" rtlCol="0" anchor="t"/>
          <a:lstStyle/>
          <a:p>
            <a:pPr marL="0" indent="0" algn="l">
              <a:lnSpc>
                <a:spcPts val="2400"/>
              </a:lnSpc>
              <a:buNone/>
            </a:pPr>
            <a:r>
              <a:rPr lang="en-US" sz="1900" dirty="0">
                <a:solidFill>
                  <a:srgbClr val="3B3535"/>
                </a:solidFill>
                <a:latin typeface="Red Hat Text" pitchFamily="34" charset="0"/>
                <a:ea typeface="Red Hat Text" pitchFamily="34" charset="-122"/>
                <a:cs typeface="Red Hat Text" pitchFamily="34" charset="-120"/>
              </a:rPr>
              <a:t>Góc tù</a:t>
            </a:r>
            <a:endParaRPr lang="en-US" sz="1900" dirty="0"/>
          </a:p>
        </p:txBody>
      </p:sp>
      <p:sp>
        <p:nvSpPr>
          <p:cNvPr id="13" name="Text 11"/>
          <p:cNvSpPr/>
          <p:nvPr/>
        </p:nvSpPr>
        <p:spPr>
          <a:xfrm>
            <a:off x="5458063" y="5227201"/>
            <a:ext cx="3714155" cy="670084"/>
          </a:xfrm>
          <a:prstGeom prst="rect">
            <a:avLst/>
          </a:prstGeom>
          <a:noFill/>
          <a:ln/>
        </p:spPr>
        <p:txBody>
          <a:bodyPr wrap="square" lIns="0" tIns="0" rIns="0" bIns="0" rtlCol="0" anchor="t"/>
          <a:lstStyle/>
          <a:p>
            <a:pPr marL="0" indent="0" algn="l">
              <a:lnSpc>
                <a:spcPts val="2600"/>
              </a:lnSpc>
              <a:buNone/>
            </a:pPr>
            <a:r>
              <a:rPr lang="en-US" sz="1600" dirty="0">
                <a:solidFill>
                  <a:srgbClr val="3B3535"/>
                </a:solidFill>
                <a:latin typeface="Roboto Light" pitchFamily="34" charset="0"/>
                <a:ea typeface="Roboto Light" pitchFamily="34" charset="-122"/>
                <a:cs typeface="Roboto Light" pitchFamily="34" charset="-120"/>
              </a:rPr>
              <a:t>Góc tù là góc lớn hơn góc vuông nhưng nhỏ hơn góc bẹt.</a:t>
            </a:r>
            <a:endParaRPr lang="en-US" sz="1600" dirty="0"/>
          </a:p>
        </p:txBody>
      </p:sp>
      <p:sp>
        <p:nvSpPr>
          <p:cNvPr id="14" name="Shape 12"/>
          <p:cNvSpPr/>
          <p:nvPr/>
        </p:nvSpPr>
        <p:spPr>
          <a:xfrm>
            <a:off x="9613940" y="3932992"/>
            <a:ext cx="4178737" cy="2196584"/>
          </a:xfrm>
          <a:prstGeom prst="roundRect">
            <a:avLst>
              <a:gd name="adj" fmla="val 1430"/>
            </a:avLst>
          </a:prstGeom>
          <a:solidFill>
            <a:srgbClr val="FFFAFA"/>
          </a:solidFill>
          <a:ln w="22860">
            <a:solidFill>
              <a:srgbClr val="D9CECE"/>
            </a:solidFill>
            <a:prstDash val="solid"/>
          </a:ln>
        </p:spPr>
      </p:sp>
      <p:sp>
        <p:nvSpPr>
          <p:cNvPr id="15" name="Shape 13"/>
          <p:cNvSpPr/>
          <p:nvPr/>
        </p:nvSpPr>
        <p:spPr>
          <a:xfrm>
            <a:off x="9636800" y="3955852"/>
            <a:ext cx="4133017" cy="628293"/>
          </a:xfrm>
          <a:prstGeom prst="roundRect">
            <a:avLst>
              <a:gd name="adj" fmla="val 635"/>
            </a:avLst>
          </a:prstGeom>
          <a:solidFill>
            <a:srgbClr val="F3E8E8"/>
          </a:solidFill>
          <a:ln/>
        </p:spPr>
      </p:sp>
      <p:sp>
        <p:nvSpPr>
          <p:cNvPr id="16" name="Text 14"/>
          <p:cNvSpPr/>
          <p:nvPr/>
        </p:nvSpPr>
        <p:spPr>
          <a:xfrm>
            <a:off x="11546205" y="4073604"/>
            <a:ext cx="314087" cy="392668"/>
          </a:xfrm>
          <a:prstGeom prst="rect">
            <a:avLst/>
          </a:prstGeom>
          <a:noFill/>
          <a:ln/>
        </p:spPr>
        <p:txBody>
          <a:bodyPr wrap="none" lIns="0" tIns="0" rIns="0" bIns="0" rtlCol="0" anchor="t"/>
          <a:lstStyle/>
          <a:p>
            <a:pPr marL="0" indent="0" algn="l">
              <a:lnSpc>
                <a:spcPts val="2450"/>
              </a:lnSpc>
              <a:buNone/>
            </a:pPr>
            <a:r>
              <a:rPr lang="en-US" sz="2450" dirty="0">
                <a:solidFill>
                  <a:srgbClr val="3B3535"/>
                </a:solidFill>
                <a:latin typeface="Red Hat Text" pitchFamily="34" charset="0"/>
                <a:ea typeface="Red Hat Text" pitchFamily="34" charset="-122"/>
                <a:cs typeface="Red Hat Text" pitchFamily="34" charset="-120"/>
              </a:rPr>
              <a:t>3</a:t>
            </a:r>
            <a:endParaRPr lang="en-US" sz="2450" dirty="0"/>
          </a:p>
        </p:txBody>
      </p:sp>
      <p:sp>
        <p:nvSpPr>
          <p:cNvPr id="17" name="Text 15"/>
          <p:cNvSpPr/>
          <p:nvPr/>
        </p:nvSpPr>
        <p:spPr>
          <a:xfrm>
            <a:off x="9846231" y="4793575"/>
            <a:ext cx="2464118" cy="308015"/>
          </a:xfrm>
          <a:prstGeom prst="rect">
            <a:avLst/>
          </a:prstGeom>
          <a:noFill/>
          <a:ln/>
        </p:spPr>
        <p:txBody>
          <a:bodyPr wrap="none" lIns="0" tIns="0" rIns="0" bIns="0" rtlCol="0" anchor="t"/>
          <a:lstStyle/>
          <a:p>
            <a:pPr marL="0" indent="0" algn="l">
              <a:lnSpc>
                <a:spcPts val="2400"/>
              </a:lnSpc>
              <a:buNone/>
            </a:pPr>
            <a:r>
              <a:rPr lang="en-US" sz="1900" dirty="0">
                <a:solidFill>
                  <a:srgbClr val="3B3535"/>
                </a:solidFill>
                <a:latin typeface="Red Hat Text" pitchFamily="34" charset="0"/>
                <a:ea typeface="Red Hat Text" pitchFamily="34" charset="-122"/>
                <a:cs typeface="Red Hat Text" pitchFamily="34" charset="-120"/>
              </a:rPr>
              <a:t>Góc bẹt</a:t>
            </a:r>
            <a:endParaRPr lang="en-US" sz="1900" dirty="0"/>
          </a:p>
        </p:txBody>
      </p:sp>
      <p:sp>
        <p:nvSpPr>
          <p:cNvPr id="18" name="Text 16"/>
          <p:cNvSpPr/>
          <p:nvPr/>
        </p:nvSpPr>
        <p:spPr>
          <a:xfrm>
            <a:off x="9846231" y="5227201"/>
            <a:ext cx="3714155" cy="670084"/>
          </a:xfrm>
          <a:prstGeom prst="rect">
            <a:avLst/>
          </a:prstGeom>
          <a:noFill/>
          <a:ln/>
        </p:spPr>
        <p:txBody>
          <a:bodyPr wrap="square" lIns="0" tIns="0" rIns="0" bIns="0" rtlCol="0" anchor="t"/>
          <a:lstStyle/>
          <a:p>
            <a:pPr marL="0" indent="0" algn="l">
              <a:lnSpc>
                <a:spcPts val="2600"/>
              </a:lnSpc>
              <a:buNone/>
            </a:pPr>
            <a:r>
              <a:rPr lang="en-US" sz="1600" dirty="0">
                <a:solidFill>
                  <a:srgbClr val="3B3535"/>
                </a:solidFill>
                <a:latin typeface="Roboto Light" pitchFamily="34" charset="0"/>
                <a:ea typeface="Roboto Light" pitchFamily="34" charset="-122"/>
                <a:cs typeface="Roboto Light" pitchFamily="34" charset="-120"/>
              </a:rPr>
              <a:t>Góc bẹt là góc bằng hai góc vuông và trông giống một đường thẳng.</a:t>
            </a:r>
            <a:endParaRPr lang="en-US" sz="1600" dirty="0"/>
          </a:p>
        </p:txBody>
      </p:sp>
      <p:sp>
        <p:nvSpPr>
          <p:cNvPr id="19" name="Text 17"/>
          <p:cNvSpPr/>
          <p:nvPr/>
        </p:nvSpPr>
        <p:spPr>
          <a:xfrm>
            <a:off x="837724" y="6365200"/>
            <a:ext cx="12954952" cy="335042"/>
          </a:xfrm>
          <a:prstGeom prst="rect">
            <a:avLst/>
          </a:prstGeom>
          <a:noFill/>
          <a:ln/>
        </p:spPr>
        <p:txBody>
          <a:bodyPr wrap="none" lIns="0" tIns="0" rIns="0" bIns="0" rtlCol="0" anchor="t"/>
          <a:lstStyle/>
          <a:p>
            <a:pPr marL="0" indent="0" algn="l">
              <a:lnSpc>
                <a:spcPts val="2600"/>
              </a:lnSpc>
              <a:buNone/>
            </a:pPr>
            <a:r>
              <a:rPr lang="en-US" sz="1600" dirty="0">
                <a:solidFill>
                  <a:srgbClr val="3B3535"/>
                </a:solidFill>
                <a:latin typeface="Roboto Light" pitchFamily="34" charset="0"/>
                <a:ea typeface="Roboto Light" pitchFamily="34" charset="-122"/>
                <a:cs typeface="Roboto Light" pitchFamily="34" charset="-120"/>
              </a:rPr>
              <a:t>Hãy nhớ rằng, góc vuông chính là "người bạn" giúp chúng ta phân biệt các loại góc này đấy!</a:t>
            </a:r>
            <a:endParaRPr lang="en-US" sz="16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665917" y="457795"/>
            <a:ext cx="2037040" cy="254556"/>
          </a:xfrm>
          <a:prstGeom prst="rect">
            <a:avLst/>
          </a:prstGeom>
          <a:noFill/>
          <a:ln/>
        </p:spPr>
        <p:txBody>
          <a:bodyPr wrap="none" lIns="0" tIns="0" rIns="0" bIns="0" rtlCol="0" anchor="t"/>
          <a:lstStyle/>
          <a:p>
            <a:pPr marL="0" indent="0" algn="l">
              <a:lnSpc>
                <a:spcPts val="2000"/>
              </a:lnSpc>
              <a:buNone/>
            </a:pPr>
            <a:r>
              <a:rPr lang="en-US" sz="1600" dirty="0">
                <a:solidFill>
                  <a:srgbClr val="1F1E1E"/>
                </a:solidFill>
                <a:latin typeface="Red Hat Text" pitchFamily="34" charset="0"/>
                <a:ea typeface="Red Hat Text" pitchFamily="34" charset="-122"/>
                <a:cs typeface="Red Hat Text" pitchFamily="34" charset="-120"/>
              </a:rPr>
              <a:t>Góc nhọn: Bé xinh!</a:t>
            </a:r>
            <a:endParaRPr lang="en-US" sz="1600" dirty="0"/>
          </a:p>
        </p:txBody>
      </p:sp>
      <p:sp>
        <p:nvSpPr>
          <p:cNvPr id="3" name="Text 1"/>
          <p:cNvSpPr/>
          <p:nvPr/>
        </p:nvSpPr>
        <p:spPr>
          <a:xfrm>
            <a:off x="665917" y="928687"/>
            <a:ext cx="13298567" cy="216337"/>
          </a:xfrm>
          <a:prstGeom prst="rect">
            <a:avLst/>
          </a:prstGeom>
          <a:noFill/>
          <a:ln/>
        </p:spPr>
        <p:txBody>
          <a:bodyPr wrap="none" lIns="0" tIns="0" rIns="0" bIns="0" rtlCol="0" anchor="t"/>
          <a:lstStyle/>
          <a:p>
            <a:pPr marL="0" indent="0" algn="l">
              <a:lnSpc>
                <a:spcPts val="1700"/>
              </a:lnSpc>
              <a:buNone/>
            </a:pPr>
            <a:r>
              <a:rPr lang="en-US" sz="1050" dirty="0">
                <a:solidFill>
                  <a:srgbClr val="3B3535"/>
                </a:solidFill>
                <a:latin typeface="Roboto Light" pitchFamily="34" charset="0"/>
                <a:ea typeface="Roboto Light" pitchFamily="34" charset="-122"/>
                <a:cs typeface="Roboto Light" pitchFamily="34" charset="-120"/>
              </a:rPr>
              <a:t>Góc nhọn có hình dáng giống như mũi nhọn của một cây bút chì hay phần đầu của một chiếc kim đồng hồ khi chúng ở gần nhau. Các em thấy không, nó rất nhỏ nhắn và "thon gọn"!</a:t>
            </a:r>
            <a:endParaRPr lang="en-US" sz="1050" dirty="0"/>
          </a:p>
        </p:txBody>
      </p:sp>
      <p:pic>
        <p:nvPicPr>
          <p:cNvPr id="4" name="Image 0" descr="preencoded.png"/>
          <p:cNvPicPr>
            <a:picLocks noChangeAspect="1"/>
          </p:cNvPicPr>
          <p:nvPr/>
        </p:nvPicPr>
        <p:blipFill>
          <a:blip r:embed="rId3"/>
          <a:stretch>
            <a:fillRect/>
          </a:stretch>
        </p:blipFill>
        <p:spPr>
          <a:xfrm>
            <a:off x="665917" y="1388388"/>
            <a:ext cx="6517362" cy="6517362"/>
          </a:xfrm>
          <a:prstGeom prst="rect">
            <a:avLst/>
          </a:prstGeom>
        </p:spPr>
      </p:pic>
      <p:sp>
        <p:nvSpPr>
          <p:cNvPr id="5" name="Text 2"/>
          <p:cNvSpPr/>
          <p:nvPr/>
        </p:nvSpPr>
        <p:spPr>
          <a:xfrm>
            <a:off x="665917" y="8027432"/>
            <a:ext cx="6517362" cy="173117"/>
          </a:xfrm>
          <a:prstGeom prst="rect">
            <a:avLst/>
          </a:prstGeom>
          <a:noFill/>
          <a:ln/>
        </p:spPr>
        <p:txBody>
          <a:bodyPr wrap="none" lIns="0" tIns="0" rIns="0" bIns="0" rtlCol="0" anchor="t"/>
          <a:lstStyle/>
          <a:p>
            <a:pPr marL="0" indent="0" algn="ctr">
              <a:lnSpc>
                <a:spcPts val="1350"/>
              </a:lnSpc>
              <a:buNone/>
            </a:pPr>
            <a:r>
              <a:rPr lang="en-US" sz="850" b="1" dirty="0">
                <a:solidFill>
                  <a:srgbClr val="3B3535"/>
                </a:solidFill>
                <a:latin typeface="Roboto Light" pitchFamily="34" charset="0"/>
                <a:ea typeface="Roboto Light" pitchFamily="34" charset="-122"/>
                <a:cs typeface="Roboto Light" pitchFamily="34" charset="-120"/>
              </a:rPr>
              <a:t>Hình vẽ góc nhọn</a:t>
            </a:r>
            <a:endParaRPr lang="en-US" sz="850" dirty="0"/>
          </a:p>
        </p:txBody>
      </p:sp>
      <p:pic>
        <p:nvPicPr>
          <p:cNvPr id="6" name="Image 1" descr="preencoded.png"/>
          <p:cNvPicPr>
            <a:picLocks noChangeAspect="1"/>
          </p:cNvPicPr>
          <p:nvPr/>
        </p:nvPicPr>
        <p:blipFill>
          <a:blip r:embed="rId4"/>
          <a:stretch>
            <a:fillRect/>
          </a:stretch>
        </p:blipFill>
        <p:spPr>
          <a:xfrm>
            <a:off x="7454741" y="1388388"/>
            <a:ext cx="6517362" cy="6517362"/>
          </a:xfrm>
          <a:prstGeom prst="rect">
            <a:avLst/>
          </a:prstGeom>
        </p:spPr>
      </p:pic>
      <p:sp>
        <p:nvSpPr>
          <p:cNvPr id="7" name="Text 3"/>
          <p:cNvSpPr/>
          <p:nvPr/>
        </p:nvSpPr>
        <p:spPr>
          <a:xfrm>
            <a:off x="7454741" y="8027432"/>
            <a:ext cx="6517362" cy="173117"/>
          </a:xfrm>
          <a:prstGeom prst="rect">
            <a:avLst/>
          </a:prstGeom>
          <a:noFill/>
          <a:ln/>
        </p:spPr>
        <p:txBody>
          <a:bodyPr wrap="none" lIns="0" tIns="0" rIns="0" bIns="0" rtlCol="0" anchor="t"/>
          <a:lstStyle/>
          <a:p>
            <a:pPr marL="0" indent="0" algn="ctr">
              <a:lnSpc>
                <a:spcPts val="1350"/>
              </a:lnSpc>
              <a:buNone/>
            </a:pPr>
            <a:r>
              <a:rPr lang="en-US" sz="850" b="1" dirty="0">
                <a:solidFill>
                  <a:srgbClr val="3B3535"/>
                </a:solidFill>
                <a:latin typeface="Roboto Light" pitchFamily="34" charset="0"/>
                <a:ea typeface="Roboto Light" pitchFamily="34" charset="-122"/>
                <a:cs typeface="Roboto Light" pitchFamily="34" charset="-120"/>
              </a:rPr>
              <a:t>Kim đồng hồ chỉ 2 giờ tạo thành góc nhọn</a:t>
            </a:r>
            <a:endParaRPr lang="en-US" sz="850" dirty="0"/>
          </a:p>
        </p:txBody>
      </p:sp>
      <p:sp>
        <p:nvSpPr>
          <p:cNvPr id="8" name="Text 4"/>
          <p:cNvSpPr/>
          <p:nvPr/>
        </p:nvSpPr>
        <p:spPr>
          <a:xfrm>
            <a:off x="665917" y="8419624"/>
            <a:ext cx="13298567" cy="173117"/>
          </a:xfrm>
          <a:prstGeom prst="rect">
            <a:avLst/>
          </a:prstGeom>
          <a:noFill/>
          <a:ln/>
        </p:spPr>
        <p:txBody>
          <a:bodyPr wrap="none" lIns="0" tIns="0" rIns="0" bIns="0" rtlCol="0" anchor="t"/>
          <a:lstStyle/>
          <a:p>
            <a:pPr marL="0" indent="0" algn="l">
              <a:lnSpc>
                <a:spcPts val="1350"/>
              </a:lnSpc>
              <a:buNone/>
            </a:pPr>
            <a:r>
              <a:rPr lang="en-US" sz="850" dirty="0">
                <a:solidFill>
                  <a:srgbClr val="3B3535"/>
                </a:solidFill>
                <a:latin typeface="Roboto Light" pitchFamily="34" charset="0"/>
                <a:ea typeface="Roboto Light" pitchFamily="34" charset="-122"/>
                <a:cs typeface="Roboto Light" pitchFamily="34" charset="-120"/>
              </a:rPr>
              <a:t>Các em có thể dùng ngón tay của mình để tạo một góc nhọn không? Thử xem nhé!</a:t>
            </a:r>
            <a:endParaRPr lang="en-US" sz="85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568881" y="391120"/>
            <a:ext cx="2677597" cy="334685"/>
          </a:xfrm>
          <a:prstGeom prst="rect">
            <a:avLst/>
          </a:prstGeom>
          <a:noFill/>
          <a:ln/>
        </p:spPr>
        <p:txBody>
          <a:bodyPr wrap="none" lIns="0" tIns="0" rIns="0" bIns="0" rtlCol="0" anchor="t"/>
          <a:lstStyle/>
          <a:p>
            <a:pPr marL="0" indent="0" algn="l">
              <a:lnSpc>
                <a:spcPts val="2600"/>
              </a:lnSpc>
              <a:buNone/>
            </a:pPr>
            <a:r>
              <a:rPr lang="en-US" sz="2100" dirty="0">
                <a:solidFill>
                  <a:srgbClr val="1F1E1E"/>
                </a:solidFill>
                <a:latin typeface="Red Hat Text" pitchFamily="34" charset="0"/>
                <a:ea typeface="Red Hat Text" pitchFamily="34" charset="-122"/>
                <a:cs typeface="Red Hat Text" pitchFamily="34" charset="-120"/>
              </a:rPr>
              <a:t>Góc tù: Rộng rãi hơn!</a:t>
            </a:r>
            <a:endParaRPr lang="en-US" sz="2100" dirty="0"/>
          </a:p>
        </p:txBody>
      </p:sp>
      <p:sp>
        <p:nvSpPr>
          <p:cNvPr id="3" name="Text 1"/>
          <p:cNvSpPr/>
          <p:nvPr/>
        </p:nvSpPr>
        <p:spPr>
          <a:xfrm>
            <a:off x="568881" y="1010245"/>
            <a:ext cx="13492639" cy="227648"/>
          </a:xfrm>
          <a:prstGeom prst="rect">
            <a:avLst/>
          </a:prstGeom>
          <a:noFill/>
          <a:ln/>
        </p:spPr>
        <p:txBody>
          <a:bodyPr wrap="none" lIns="0" tIns="0" rIns="0" bIns="0" rtlCol="0" anchor="t"/>
          <a:lstStyle/>
          <a:p>
            <a:pPr marL="0" indent="0" algn="l">
              <a:lnSpc>
                <a:spcPts val="1750"/>
              </a:lnSpc>
              <a:buNone/>
            </a:pPr>
            <a:r>
              <a:rPr lang="en-US" sz="1100" dirty="0">
                <a:solidFill>
                  <a:srgbClr val="3B3535"/>
                </a:solidFill>
                <a:latin typeface="Roboto Light" pitchFamily="34" charset="0"/>
                <a:ea typeface="Roboto Light" pitchFamily="34" charset="-122"/>
                <a:cs typeface="Roboto Light" pitchFamily="34" charset="-120"/>
              </a:rPr>
              <a:t>Sau góc nhọn, chúng ta sẽ đến với góc tù. Góc tù lớn hơn góc vuông một chút nhưng chưa đến mức thẳng băng như góc bẹt. Nó giống như khi các em mở rộng cửa ra, nhưng chưa mở hết cỡ vậy!</a:t>
            </a:r>
            <a:endParaRPr lang="en-US" sz="1100" dirty="0"/>
          </a:p>
        </p:txBody>
      </p:sp>
      <p:pic>
        <p:nvPicPr>
          <p:cNvPr id="4" name="Image 0" descr="preencoded.png"/>
          <p:cNvPicPr>
            <a:picLocks noChangeAspect="1"/>
          </p:cNvPicPr>
          <p:nvPr/>
        </p:nvPicPr>
        <p:blipFill>
          <a:blip r:embed="rId3"/>
          <a:stretch>
            <a:fillRect/>
          </a:stretch>
        </p:blipFill>
        <p:spPr>
          <a:xfrm>
            <a:off x="568881" y="1557933"/>
            <a:ext cx="6572845" cy="6572845"/>
          </a:xfrm>
          <a:prstGeom prst="rect">
            <a:avLst/>
          </a:prstGeom>
        </p:spPr>
      </p:pic>
      <p:sp>
        <p:nvSpPr>
          <p:cNvPr id="5" name="Text 2"/>
          <p:cNvSpPr/>
          <p:nvPr/>
        </p:nvSpPr>
        <p:spPr>
          <a:xfrm>
            <a:off x="568881" y="8290798"/>
            <a:ext cx="6572845" cy="227648"/>
          </a:xfrm>
          <a:prstGeom prst="rect">
            <a:avLst/>
          </a:prstGeom>
          <a:noFill/>
          <a:ln/>
        </p:spPr>
        <p:txBody>
          <a:bodyPr wrap="none" lIns="0" tIns="0" rIns="0" bIns="0" rtlCol="0" anchor="t"/>
          <a:lstStyle/>
          <a:p>
            <a:pPr marL="0" indent="0" algn="ctr">
              <a:lnSpc>
                <a:spcPts val="1750"/>
              </a:lnSpc>
              <a:buNone/>
            </a:pPr>
            <a:r>
              <a:rPr lang="en-US" sz="1100" b="1" dirty="0">
                <a:solidFill>
                  <a:srgbClr val="3B3535"/>
                </a:solidFill>
                <a:latin typeface="Roboto Light" pitchFamily="34" charset="0"/>
                <a:ea typeface="Roboto Light" pitchFamily="34" charset="-122"/>
                <a:cs typeface="Roboto Light" pitchFamily="34" charset="-120"/>
              </a:rPr>
              <a:t>Hình vẽ góc tù</a:t>
            </a:r>
            <a:endParaRPr lang="en-US" sz="1100" dirty="0"/>
          </a:p>
        </p:txBody>
      </p:sp>
      <p:pic>
        <p:nvPicPr>
          <p:cNvPr id="6" name="Image 1" descr="preencoded.png"/>
          <p:cNvPicPr>
            <a:picLocks noChangeAspect="1"/>
          </p:cNvPicPr>
          <p:nvPr/>
        </p:nvPicPr>
        <p:blipFill>
          <a:blip r:embed="rId4"/>
          <a:stretch>
            <a:fillRect/>
          </a:stretch>
        </p:blipFill>
        <p:spPr>
          <a:xfrm>
            <a:off x="7496294" y="1557933"/>
            <a:ext cx="6572845" cy="6572845"/>
          </a:xfrm>
          <a:prstGeom prst="rect">
            <a:avLst/>
          </a:prstGeom>
        </p:spPr>
      </p:pic>
      <p:sp>
        <p:nvSpPr>
          <p:cNvPr id="7" name="Text 3"/>
          <p:cNvSpPr/>
          <p:nvPr/>
        </p:nvSpPr>
        <p:spPr>
          <a:xfrm>
            <a:off x="7496294" y="8290798"/>
            <a:ext cx="6572845" cy="227648"/>
          </a:xfrm>
          <a:prstGeom prst="rect">
            <a:avLst/>
          </a:prstGeom>
          <a:noFill/>
          <a:ln/>
        </p:spPr>
        <p:txBody>
          <a:bodyPr wrap="none" lIns="0" tIns="0" rIns="0" bIns="0" rtlCol="0" anchor="t"/>
          <a:lstStyle/>
          <a:p>
            <a:pPr marL="0" indent="0" algn="ctr">
              <a:lnSpc>
                <a:spcPts val="1750"/>
              </a:lnSpc>
              <a:buNone/>
            </a:pPr>
            <a:r>
              <a:rPr lang="en-US" sz="1100" b="1" dirty="0">
                <a:solidFill>
                  <a:srgbClr val="3B3535"/>
                </a:solidFill>
                <a:latin typeface="Roboto Light" pitchFamily="34" charset="0"/>
                <a:ea typeface="Roboto Light" pitchFamily="34" charset="-122"/>
                <a:cs typeface="Roboto Light" pitchFamily="34" charset="-120"/>
              </a:rPr>
              <a:t>Kim đồng hồ chỉ 10 giờ 10 phút tạo thành góc tù</a:t>
            </a:r>
            <a:endParaRPr lang="en-US" sz="1100" dirty="0"/>
          </a:p>
        </p:txBody>
      </p:sp>
      <p:sp>
        <p:nvSpPr>
          <p:cNvPr id="8" name="Text 4"/>
          <p:cNvSpPr/>
          <p:nvPr/>
        </p:nvSpPr>
        <p:spPr>
          <a:xfrm>
            <a:off x="568881" y="8806458"/>
            <a:ext cx="13492639" cy="227648"/>
          </a:xfrm>
          <a:prstGeom prst="rect">
            <a:avLst/>
          </a:prstGeom>
          <a:noFill/>
          <a:ln/>
        </p:spPr>
        <p:txBody>
          <a:bodyPr wrap="none" lIns="0" tIns="0" rIns="0" bIns="0" rtlCol="0" anchor="t"/>
          <a:lstStyle/>
          <a:p>
            <a:pPr marL="0" indent="0" algn="l">
              <a:lnSpc>
                <a:spcPts val="1750"/>
              </a:lnSpc>
              <a:buNone/>
            </a:pPr>
            <a:r>
              <a:rPr lang="en-US" sz="1100" dirty="0">
                <a:solidFill>
                  <a:srgbClr val="3B3535"/>
                </a:solidFill>
                <a:latin typeface="Roboto Light" pitchFamily="34" charset="0"/>
                <a:ea typeface="Roboto Light" pitchFamily="34" charset="-122"/>
                <a:cs typeface="Roboto Light" pitchFamily="34" charset="-120"/>
              </a:rPr>
              <a:t>Hãy thử tưởng tượng cánh cửa lớp học của chúng ta khi mở ra một góc tù xem sao?</a:t>
            </a:r>
            <a:endParaRPr lang="en-US" sz="11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568881" y="391120"/>
            <a:ext cx="2677597" cy="334685"/>
          </a:xfrm>
          <a:prstGeom prst="rect">
            <a:avLst/>
          </a:prstGeom>
          <a:noFill/>
          <a:ln/>
        </p:spPr>
        <p:txBody>
          <a:bodyPr wrap="none" lIns="0" tIns="0" rIns="0" bIns="0" rtlCol="0" anchor="t"/>
          <a:lstStyle/>
          <a:p>
            <a:pPr marL="0" indent="0" algn="l">
              <a:lnSpc>
                <a:spcPts val="2600"/>
              </a:lnSpc>
              <a:buNone/>
            </a:pPr>
            <a:r>
              <a:rPr lang="en-US" sz="2100" dirty="0">
                <a:solidFill>
                  <a:srgbClr val="1F1E1E"/>
                </a:solidFill>
                <a:latin typeface="Red Hat Text" pitchFamily="34" charset="0"/>
                <a:ea typeface="Red Hat Text" pitchFamily="34" charset="-122"/>
                <a:cs typeface="Red Hat Text" pitchFamily="34" charset="-120"/>
              </a:rPr>
              <a:t>Góc bẹt: Thẳng tắp!</a:t>
            </a:r>
            <a:endParaRPr lang="en-US" sz="2100" dirty="0"/>
          </a:p>
        </p:txBody>
      </p:sp>
      <p:sp>
        <p:nvSpPr>
          <p:cNvPr id="3" name="Text 1"/>
          <p:cNvSpPr/>
          <p:nvPr/>
        </p:nvSpPr>
        <p:spPr>
          <a:xfrm>
            <a:off x="568881" y="1010245"/>
            <a:ext cx="13492639" cy="227648"/>
          </a:xfrm>
          <a:prstGeom prst="rect">
            <a:avLst/>
          </a:prstGeom>
          <a:noFill/>
          <a:ln/>
        </p:spPr>
        <p:txBody>
          <a:bodyPr wrap="none" lIns="0" tIns="0" rIns="0" bIns="0" rtlCol="0" anchor="t"/>
          <a:lstStyle/>
          <a:p>
            <a:pPr marL="0" indent="0" algn="l">
              <a:lnSpc>
                <a:spcPts val="1750"/>
              </a:lnSpc>
              <a:buNone/>
            </a:pPr>
            <a:r>
              <a:rPr lang="en-US" sz="1100" dirty="0">
                <a:solidFill>
                  <a:srgbClr val="3B3535"/>
                </a:solidFill>
                <a:latin typeface="Roboto Light" pitchFamily="34" charset="0"/>
                <a:ea typeface="Roboto Light" pitchFamily="34" charset="-122"/>
                <a:cs typeface="Roboto Light" pitchFamily="34" charset="-120"/>
              </a:rPr>
              <a:t>Góc bẹt là góc đặc biệt nhất trong ba loại góc chúng ta học hôm nay. Nó thẳng băng, giống như một đường thẳng vậy. Khi hai đường thẳng tạo thành góc bẹt, chúng nằm trên cùng một đường thẳng.</a:t>
            </a:r>
            <a:endParaRPr lang="en-US" sz="1100" dirty="0"/>
          </a:p>
        </p:txBody>
      </p:sp>
      <p:pic>
        <p:nvPicPr>
          <p:cNvPr id="4" name="Image 0" descr="preencoded.png"/>
          <p:cNvPicPr>
            <a:picLocks noChangeAspect="1"/>
          </p:cNvPicPr>
          <p:nvPr/>
        </p:nvPicPr>
        <p:blipFill>
          <a:blip r:embed="rId3"/>
          <a:stretch>
            <a:fillRect/>
          </a:stretch>
        </p:blipFill>
        <p:spPr>
          <a:xfrm>
            <a:off x="568881" y="1557933"/>
            <a:ext cx="6572845" cy="6572845"/>
          </a:xfrm>
          <a:prstGeom prst="rect">
            <a:avLst/>
          </a:prstGeom>
        </p:spPr>
      </p:pic>
      <p:sp>
        <p:nvSpPr>
          <p:cNvPr id="5" name="Text 2"/>
          <p:cNvSpPr/>
          <p:nvPr/>
        </p:nvSpPr>
        <p:spPr>
          <a:xfrm>
            <a:off x="568881" y="8290798"/>
            <a:ext cx="6572845" cy="227648"/>
          </a:xfrm>
          <a:prstGeom prst="rect">
            <a:avLst/>
          </a:prstGeom>
          <a:noFill/>
          <a:ln/>
        </p:spPr>
        <p:txBody>
          <a:bodyPr wrap="none" lIns="0" tIns="0" rIns="0" bIns="0" rtlCol="0" anchor="t"/>
          <a:lstStyle/>
          <a:p>
            <a:pPr marL="0" indent="0" algn="ctr">
              <a:lnSpc>
                <a:spcPts val="1750"/>
              </a:lnSpc>
              <a:buNone/>
            </a:pPr>
            <a:r>
              <a:rPr lang="en-US" sz="1100" b="1" dirty="0">
                <a:solidFill>
                  <a:srgbClr val="3B3535"/>
                </a:solidFill>
                <a:latin typeface="Roboto Light" pitchFamily="34" charset="0"/>
                <a:ea typeface="Roboto Light" pitchFamily="34" charset="-122"/>
                <a:cs typeface="Roboto Light" pitchFamily="34" charset="-120"/>
              </a:rPr>
              <a:t>Hình vẽ góc bẹt</a:t>
            </a:r>
            <a:endParaRPr lang="en-US" sz="1100" dirty="0"/>
          </a:p>
        </p:txBody>
      </p:sp>
      <p:pic>
        <p:nvPicPr>
          <p:cNvPr id="6" name="Image 1" descr="preencoded.png"/>
          <p:cNvPicPr>
            <a:picLocks noChangeAspect="1"/>
          </p:cNvPicPr>
          <p:nvPr/>
        </p:nvPicPr>
        <p:blipFill>
          <a:blip r:embed="rId4"/>
          <a:stretch>
            <a:fillRect/>
          </a:stretch>
        </p:blipFill>
        <p:spPr>
          <a:xfrm>
            <a:off x="7496294" y="1557933"/>
            <a:ext cx="6572845" cy="6572845"/>
          </a:xfrm>
          <a:prstGeom prst="rect">
            <a:avLst/>
          </a:prstGeom>
        </p:spPr>
      </p:pic>
      <p:sp>
        <p:nvSpPr>
          <p:cNvPr id="7" name="Text 3"/>
          <p:cNvSpPr/>
          <p:nvPr/>
        </p:nvSpPr>
        <p:spPr>
          <a:xfrm>
            <a:off x="7496294" y="8290798"/>
            <a:ext cx="6572845" cy="227648"/>
          </a:xfrm>
          <a:prstGeom prst="rect">
            <a:avLst/>
          </a:prstGeom>
          <a:noFill/>
          <a:ln/>
        </p:spPr>
        <p:txBody>
          <a:bodyPr wrap="none" lIns="0" tIns="0" rIns="0" bIns="0" rtlCol="0" anchor="t"/>
          <a:lstStyle/>
          <a:p>
            <a:pPr marL="0" indent="0" algn="ctr">
              <a:lnSpc>
                <a:spcPts val="1750"/>
              </a:lnSpc>
              <a:buNone/>
            </a:pPr>
            <a:r>
              <a:rPr lang="en-US" sz="1100" b="1" dirty="0">
                <a:solidFill>
                  <a:srgbClr val="3B3535"/>
                </a:solidFill>
                <a:latin typeface="Roboto Light" pitchFamily="34" charset="0"/>
                <a:ea typeface="Roboto Light" pitchFamily="34" charset="-122"/>
                <a:cs typeface="Roboto Light" pitchFamily="34" charset="-120"/>
              </a:rPr>
              <a:t>Kim đồng hồ chỉ 6 giờ tạo thành góc bẹt</a:t>
            </a:r>
            <a:endParaRPr lang="en-US" sz="1100" dirty="0"/>
          </a:p>
        </p:txBody>
      </p:sp>
      <p:sp>
        <p:nvSpPr>
          <p:cNvPr id="8" name="Text 4"/>
          <p:cNvSpPr/>
          <p:nvPr/>
        </p:nvSpPr>
        <p:spPr>
          <a:xfrm>
            <a:off x="568881" y="8806458"/>
            <a:ext cx="13492639" cy="227648"/>
          </a:xfrm>
          <a:prstGeom prst="rect">
            <a:avLst/>
          </a:prstGeom>
          <a:noFill/>
          <a:ln/>
        </p:spPr>
        <p:txBody>
          <a:bodyPr wrap="none" lIns="0" tIns="0" rIns="0" bIns="0" rtlCol="0" anchor="t"/>
          <a:lstStyle/>
          <a:p>
            <a:pPr marL="0" indent="0" algn="l">
              <a:lnSpc>
                <a:spcPts val="1750"/>
              </a:lnSpc>
              <a:buNone/>
            </a:pPr>
            <a:r>
              <a:rPr lang="en-US" sz="1100" dirty="0">
                <a:solidFill>
                  <a:srgbClr val="3B3535"/>
                </a:solidFill>
                <a:latin typeface="Roboto Light" pitchFamily="34" charset="0"/>
                <a:ea typeface="Roboto Light" pitchFamily="34" charset="-122"/>
                <a:cs typeface="Roboto Light" pitchFamily="34" charset="-120"/>
              </a:rPr>
              <a:t>Các em có thấy chiếc cầu bập bênh khi nằm ngang không? Đó chính là một ví dụ về góc bẹt trong cuộc sống đó!</a:t>
            </a:r>
            <a:endParaRPr lang="en-US" sz="11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497562" y="342067"/>
            <a:ext cx="1639133" cy="204907"/>
          </a:xfrm>
          <a:prstGeom prst="rect">
            <a:avLst/>
          </a:prstGeom>
          <a:noFill/>
          <a:ln/>
        </p:spPr>
        <p:txBody>
          <a:bodyPr wrap="none" lIns="0" tIns="0" rIns="0" bIns="0" rtlCol="0" anchor="t"/>
          <a:lstStyle/>
          <a:p>
            <a:pPr marL="0" indent="0" algn="l">
              <a:lnSpc>
                <a:spcPts val="1600"/>
              </a:lnSpc>
              <a:buNone/>
            </a:pPr>
            <a:r>
              <a:rPr lang="en-US" sz="1250" dirty="0">
                <a:solidFill>
                  <a:srgbClr val="1F1E1E"/>
                </a:solidFill>
                <a:latin typeface="Red Hat Text" pitchFamily="34" charset="0"/>
                <a:ea typeface="Red Hat Text" pitchFamily="34" charset="-122"/>
                <a:cs typeface="Red Hat Text" pitchFamily="34" charset="-120"/>
              </a:rPr>
              <a:t>So sánh các loại góc</a:t>
            </a:r>
            <a:endParaRPr lang="en-US" sz="1250" dirty="0"/>
          </a:p>
        </p:txBody>
      </p:sp>
      <p:sp>
        <p:nvSpPr>
          <p:cNvPr id="3" name="Text 1"/>
          <p:cNvSpPr/>
          <p:nvPr/>
        </p:nvSpPr>
        <p:spPr>
          <a:xfrm>
            <a:off x="497562" y="721043"/>
            <a:ext cx="13635276" cy="139184"/>
          </a:xfrm>
          <a:prstGeom prst="rect">
            <a:avLst/>
          </a:prstGeom>
          <a:noFill/>
          <a:ln/>
        </p:spPr>
        <p:txBody>
          <a:bodyPr wrap="none" lIns="0" tIns="0" rIns="0" bIns="0" rtlCol="0" anchor="t"/>
          <a:lstStyle/>
          <a:p>
            <a:pPr marL="0" indent="0" algn="l">
              <a:lnSpc>
                <a:spcPts val="1050"/>
              </a:lnSpc>
              <a:buNone/>
            </a:pPr>
            <a:r>
              <a:rPr lang="en-US" sz="1400" dirty="0">
                <a:solidFill>
                  <a:srgbClr val="3B3535"/>
                </a:solidFill>
                <a:latin typeface="Roboto Light" pitchFamily="34" charset="0"/>
                <a:ea typeface="Roboto Light" pitchFamily="34" charset="-122"/>
                <a:cs typeface="Roboto Light" pitchFamily="34" charset="-120"/>
              </a:rPr>
              <a:t>Để giúp các em dễ dàng ghi nhớ và phân biệt, chúng ta hãy cùng nhìn vào bảng so sánh dưới đây. Bảng này sẽ tóm tắt lại đặc điểm của từng loại góc và cách chúng ta nhận biết chúng dựa vào góc vuông và góc bẹt.</a:t>
            </a:r>
            <a:endParaRPr lang="en-US" sz="1400" dirty="0"/>
          </a:p>
        </p:txBody>
      </p:sp>
      <p:sp>
        <p:nvSpPr>
          <p:cNvPr id="4" name="Shape 2"/>
          <p:cNvSpPr/>
          <p:nvPr/>
        </p:nvSpPr>
        <p:spPr>
          <a:xfrm>
            <a:off x="497562" y="958096"/>
            <a:ext cx="13635276" cy="9324975"/>
          </a:xfrm>
          <a:prstGeom prst="roundRect">
            <a:avLst>
              <a:gd name="adj" fmla="val 140"/>
            </a:avLst>
          </a:prstGeom>
          <a:noFill/>
          <a:ln w="7620">
            <a:solidFill>
              <a:srgbClr val="000000">
                <a:alpha val="8000"/>
              </a:srgbClr>
            </a:solidFill>
            <a:prstDash val="solid"/>
          </a:ln>
        </p:spPr>
      </p:sp>
      <p:sp>
        <p:nvSpPr>
          <p:cNvPr id="5" name="Shape 3"/>
          <p:cNvSpPr/>
          <p:nvPr/>
        </p:nvSpPr>
        <p:spPr>
          <a:xfrm>
            <a:off x="512802" y="965716"/>
            <a:ext cx="13620036" cy="2327434"/>
          </a:xfrm>
          <a:prstGeom prst="rect">
            <a:avLst/>
          </a:prstGeom>
          <a:solidFill>
            <a:srgbClr val="FFFFFF">
              <a:alpha val="4000"/>
            </a:srgbClr>
          </a:solidFill>
          <a:ln/>
        </p:spPr>
      </p:sp>
      <p:sp>
        <p:nvSpPr>
          <p:cNvPr id="6" name="Text 4"/>
          <p:cNvSpPr/>
          <p:nvPr/>
        </p:nvSpPr>
        <p:spPr>
          <a:xfrm>
            <a:off x="592455" y="1025485"/>
            <a:ext cx="3227070" cy="139184"/>
          </a:xfrm>
          <a:prstGeom prst="rect">
            <a:avLst/>
          </a:prstGeom>
          <a:noFill/>
          <a:ln/>
        </p:spPr>
        <p:txBody>
          <a:bodyPr wrap="none" lIns="0" tIns="0" rIns="0" bIns="0" rtlCol="0" anchor="t"/>
          <a:lstStyle/>
          <a:p>
            <a:pPr marL="0" indent="0" algn="l">
              <a:lnSpc>
                <a:spcPts val="1050"/>
              </a:lnSpc>
              <a:buNone/>
            </a:pPr>
            <a:r>
              <a:rPr lang="en-US" sz="1400" dirty="0">
                <a:solidFill>
                  <a:srgbClr val="3B3535"/>
                </a:solidFill>
                <a:latin typeface="Roboto Light" pitchFamily="34" charset="0"/>
                <a:ea typeface="Roboto Light" pitchFamily="34" charset="-122"/>
                <a:cs typeface="Roboto Light" pitchFamily="34" charset="-120"/>
              </a:rPr>
              <a:t>Góc</a:t>
            </a:r>
            <a:r>
              <a:rPr lang="en-US" sz="650" dirty="0">
                <a:solidFill>
                  <a:srgbClr val="3B3535"/>
                </a:solidFill>
                <a:latin typeface="Roboto Light" pitchFamily="34" charset="0"/>
                <a:ea typeface="Roboto Light" pitchFamily="34" charset="-122"/>
                <a:cs typeface="Roboto Light" pitchFamily="34" charset="-120"/>
              </a:rPr>
              <a:t> </a:t>
            </a:r>
            <a:r>
              <a:rPr lang="en-US" sz="1400" dirty="0">
                <a:solidFill>
                  <a:srgbClr val="3B3535"/>
                </a:solidFill>
                <a:latin typeface="Roboto Light" pitchFamily="34" charset="0"/>
                <a:ea typeface="Roboto Light" pitchFamily="34" charset="-122"/>
                <a:cs typeface="Roboto Light" pitchFamily="34" charset="-120"/>
              </a:rPr>
              <a:t>nhọn</a:t>
            </a:r>
            <a:endParaRPr lang="en-US" sz="1400" dirty="0"/>
          </a:p>
        </p:txBody>
      </p:sp>
      <p:sp>
        <p:nvSpPr>
          <p:cNvPr id="7" name="Text 5"/>
          <p:cNvSpPr/>
          <p:nvPr/>
        </p:nvSpPr>
        <p:spPr>
          <a:xfrm>
            <a:off x="4001214" y="1025485"/>
            <a:ext cx="3223260" cy="139184"/>
          </a:xfrm>
          <a:prstGeom prst="rect">
            <a:avLst/>
          </a:prstGeom>
          <a:noFill/>
          <a:ln/>
        </p:spPr>
        <p:txBody>
          <a:bodyPr wrap="none" lIns="0" tIns="0" rIns="0" bIns="0" rtlCol="0" anchor="t"/>
          <a:lstStyle/>
          <a:p>
            <a:pPr marL="0" indent="0" algn="l">
              <a:lnSpc>
                <a:spcPts val="1050"/>
              </a:lnSpc>
              <a:buNone/>
            </a:pPr>
            <a:r>
              <a:rPr lang="en-US" sz="1600" dirty="0">
                <a:solidFill>
                  <a:srgbClr val="3B3535"/>
                </a:solidFill>
                <a:latin typeface="Roboto Light" pitchFamily="34" charset="0"/>
                <a:ea typeface="Roboto Light" pitchFamily="34" charset="-122"/>
                <a:cs typeface="Roboto Light" pitchFamily="34" charset="-120"/>
              </a:rPr>
              <a:t>Nhỏ hơn góc vuông</a:t>
            </a:r>
            <a:endParaRPr lang="en-US" sz="1600" dirty="0"/>
          </a:p>
        </p:txBody>
      </p:sp>
      <p:sp>
        <p:nvSpPr>
          <p:cNvPr id="8" name="Text 6"/>
          <p:cNvSpPr/>
          <p:nvPr/>
        </p:nvSpPr>
        <p:spPr>
          <a:xfrm>
            <a:off x="7406164" y="1025485"/>
            <a:ext cx="3223260" cy="69592"/>
          </a:xfrm>
          <a:prstGeom prst="rect">
            <a:avLst/>
          </a:prstGeom>
          <a:noFill/>
          <a:ln/>
        </p:spPr>
        <p:txBody>
          <a:bodyPr wrap="none" lIns="0" tIns="0" rIns="0" bIns="0" rtlCol="0" anchor="t"/>
          <a:lstStyle/>
          <a:p>
            <a:pPr marL="0" indent="0" algn="l">
              <a:lnSpc>
                <a:spcPts val="1050"/>
              </a:lnSpc>
              <a:buNone/>
            </a:pPr>
            <a:r>
              <a:rPr lang="en-US" sz="1600" dirty="0">
                <a:solidFill>
                  <a:srgbClr val="3B3535"/>
                </a:solidFill>
                <a:latin typeface="Roboto Light" pitchFamily="34" charset="0"/>
                <a:ea typeface="Roboto Light" pitchFamily="34" charset="-122"/>
                <a:cs typeface="Roboto Light" pitchFamily="34" charset="-120"/>
              </a:rPr>
              <a:t>Nhỏ hơn góc bẹt</a:t>
            </a:r>
            <a:endParaRPr lang="en-US" sz="1600" dirty="0"/>
          </a:p>
        </p:txBody>
      </p:sp>
      <p:pic>
        <p:nvPicPr>
          <p:cNvPr id="9" name="Image 0" descr="preencoded.png"/>
          <p:cNvPicPr>
            <a:picLocks noChangeAspect="1"/>
          </p:cNvPicPr>
          <p:nvPr/>
        </p:nvPicPr>
        <p:blipFill>
          <a:blip r:embed="rId3"/>
          <a:stretch>
            <a:fillRect/>
          </a:stretch>
        </p:blipFill>
        <p:spPr>
          <a:xfrm>
            <a:off x="10811113" y="1025485"/>
            <a:ext cx="3227070" cy="2207895"/>
          </a:xfrm>
          <a:prstGeom prst="rect">
            <a:avLst/>
          </a:prstGeom>
        </p:spPr>
      </p:pic>
      <p:sp>
        <p:nvSpPr>
          <p:cNvPr id="10" name="Shape 7"/>
          <p:cNvSpPr/>
          <p:nvPr/>
        </p:nvSpPr>
        <p:spPr>
          <a:xfrm>
            <a:off x="497562" y="3335914"/>
            <a:ext cx="13620036" cy="2327434"/>
          </a:xfrm>
          <a:prstGeom prst="rect">
            <a:avLst/>
          </a:prstGeom>
          <a:solidFill>
            <a:srgbClr val="000000">
              <a:alpha val="4000"/>
            </a:srgbClr>
          </a:solidFill>
          <a:ln/>
        </p:spPr>
      </p:sp>
      <p:sp>
        <p:nvSpPr>
          <p:cNvPr id="11" name="Text 8"/>
          <p:cNvSpPr/>
          <p:nvPr/>
        </p:nvSpPr>
        <p:spPr>
          <a:xfrm>
            <a:off x="592455" y="3352919"/>
            <a:ext cx="3227070" cy="139184"/>
          </a:xfrm>
          <a:prstGeom prst="rect">
            <a:avLst/>
          </a:prstGeom>
          <a:noFill/>
          <a:ln/>
        </p:spPr>
        <p:txBody>
          <a:bodyPr wrap="none" lIns="0" tIns="0" rIns="0" bIns="0" rtlCol="0" anchor="t"/>
          <a:lstStyle/>
          <a:p>
            <a:pPr marL="0" indent="0" algn="l">
              <a:lnSpc>
                <a:spcPts val="1050"/>
              </a:lnSpc>
              <a:buNone/>
            </a:pPr>
            <a:r>
              <a:rPr lang="en-US" sz="1600" dirty="0">
                <a:solidFill>
                  <a:srgbClr val="3B3535"/>
                </a:solidFill>
                <a:latin typeface="Roboto Light" pitchFamily="34" charset="0"/>
                <a:ea typeface="Roboto Light" pitchFamily="34" charset="-122"/>
                <a:cs typeface="Roboto Light" pitchFamily="34" charset="-120"/>
              </a:rPr>
              <a:t>Góc vuông</a:t>
            </a:r>
            <a:endParaRPr lang="en-US" sz="1600" dirty="0"/>
          </a:p>
        </p:txBody>
      </p:sp>
      <p:sp>
        <p:nvSpPr>
          <p:cNvPr id="12" name="Text 9"/>
          <p:cNvSpPr/>
          <p:nvPr/>
        </p:nvSpPr>
        <p:spPr>
          <a:xfrm>
            <a:off x="4001214" y="3352919"/>
            <a:ext cx="3223260" cy="139184"/>
          </a:xfrm>
          <a:prstGeom prst="rect">
            <a:avLst/>
          </a:prstGeom>
          <a:noFill/>
          <a:ln/>
        </p:spPr>
        <p:txBody>
          <a:bodyPr wrap="none" lIns="0" tIns="0" rIns="0" bIns="0" rtlCol="0" anchor="t"/>
          <a:lstStyle/>
          <a:p>
            <a:pPr marL="0" indent="0" algn="l">
              <a:lnSpc>
                <a:spcPts val="1050"/>
              </a:lnSpc>
              <a:buNone/>
            </a:pPr>
            <a:r>
              <a:rPr lang="en-US" sz="1600" dirty="0">
                <a:solidFill>
                  <a:srgbClr val="3B3535"/>
                </a:solidFill>
                <a:latin typeface="Roboto Light" pitchFamily="34" charset="0"/>
                <a:ea typeface="Roboto Light" pitchFamily="34" charset="-122"/>
                <a:cs typeface="Roboto Light" pitchFamily="34" charset="-120"/>
              </a:rPr>
              <a:t>Bằng chính nó</a:t>
            </a:r>
            <a:endParaRPr lang="en-US" sz="1600" dirty="0"/>
          </a:p>
        </p:txBody>
      </p:sp>
      <p:sp>
        <p:nvSpPr>
          <p:cNvPr id="13" name="Text 10"/>
          <p:cNvSpPr/>
          <p:nvPr/>
        </p:nvSpPr>
        <p:spPr>
          <a:xfrm>
            <a:off x="7489860" y="3422511"/>
            <a:ext cx="3139563" cy="142622"/>
          </a:xfrm>
          <a:prstGeom prst="rect">
            <a:avLst/>
          </a:prstGeom>
          <a:noFill/>
          <a:ln/>
        </p:spPr>
        <p:txBody>
          <a:bodyPr wrap="none" lIns="0" tIns="0" rIns="0" bIns="0" rtlCol="0" anchor="t"/>
          <a:lstStyle/>
          <a:p>
            <a:pPr marL="0" indent="0" algn="l">
              <a:lnSpc>
                <a:spcPts val="1050"/>
              </a:lnSpc>
              <a:buNone/>
            </a:pPr>
            <a:r>
              <a:rPr lang="en-US" sz="1600" dirty="0" err="1">
                <a:solidFill>
                  <a:srgbClr val="3B3535"/>
                </a:solidFill>
                <a:latin typeface="Roboto Light" pitchFamily="34" charset="0"/>
                <a:ea typeface="Roboto Light" pitchFamily="34" charset="-122"/>
                <a:cs typeface="Roboto Light" pitchFamily="34" charset="-120"/>
              </a:rPr>
              <a:t>Nhỏ</a:t>
            </a:r>
            <a:r>
              <a:rPr lang="en-US" sz="1600" dirty="0">
                <a:solidFill>
                  <a:srgbClr val="3B3535"/>
                </a:solidFill>
                <a:latin typeface="Roboto Light" pitchFamily="34" charset="0"/>
                <a:ea typeface="Roboto Light" pitchFamily="34" charset="-122"/>
                <a:cs typeface="Roboto Light" pitchFamily="34" charset="-120"/>
              </a:rPr>
              <a:t> </a:t>
            </a:r>
            <a:r>
              <a:rPr lang="en-US" sz="1600" dirty="0" err="1" smtClean="0">
                <a:solidFill>
                  <a:srgbClr val="3B3535"/>
                </a:solidFill>
                <a:latin typeface="Roboto Light" pitchFamily="34" charset="0"/>
                <a:ea typeface="Roboto Light" pitchFamily="34" charset="-122"/>
                <a:cs typeface="Roboto Light" pitchFamily="34" charset="-120"/>
              </a:rPr>
              <a:t>hơn</a:t>
            </a:r>
            <a:r>
              <a:rPr lang="en-US" sz="1600" dirty="0" smtClean="0">
                <a:solidFill>
                  <a:srgbClr val="3B3535"/>
                </a:solidFill>
                <a:latin typeface="Roboto Light" pitchFamily="34" charset="0"/>
                <a:ea typeface="Roboto Light" pitchFamily="34" charset="-122"/>
                <a:cs typeface="Roboto Light" pitchFamily="34" charset="-120"/>
              </a:rPr>
              <a:t> </a:t>
            </a:r>
            <a:r>
              <a:rPr lang="en-US" sz="1600" dirty="0" err="1" smtClean="0">
                <a:solidFill>
                  <a:srgbClr val="3B3535"/>
                </a:solidFill>
                <a:latin typeface="Roboto Light" pitchFamily="34" charset="0"/>
                <a:ea typeface="Roboto Light" pitchFamily="34" charset="-122"/>
                <a:cs typeface="Roboto Light" pitchFamily="34" charset="-120"/>
              </a:rPr>
              <a:t>góc</a:t>
            </a:r>
            <a:r>
              <a:rPr lang="en-US" sz="1600" dirty="0" smtClean="0">
                <a:solidFill>
                  <a:srgbClr val="3B3535"/>
                </a:solidFill>
                <a:latin typeface="Roboto Light" pitchFamily="34" charset="0"/>
                <a:ea typeface="Roboto Light" pitchFamily="34" charset="-122"/>
                <a:cs typeface="Roboto Light" pitchFamily="34" charset="-120"/>
              </a:rPr>
              <a:t> </a:t>
            </a:r>
            <a:r>
              <a:rPr lang="en-US" sz="1600" dirty="0" err="1" smtClean="0">
                <a:solidFill>
                  <a:srgbClr val="3B3535"/>
                </a:solidFill>
                <a:latin typeface="Roboto Light" pitchFamily="34" charset="0"/>
                <a:ea typeface="Roboto Light" pitchFamily="34" charset="-122"/>
                <a:cs typeface="Roboto Light" pitchFamily="34" charset="-120"/>
              </a:rPr>
              <a:t>bẹt</a:t>
            </a:r>
            <a:endParaRPr lang="en-US" sz="1600" dirty="0"/>
          </a:p>
        </p:txBody>
      </p:sp>
      <p:pic>
        <p:nvPicPr>
          <p:cNvPr id="14" name="Image 1" descr="preencoded.png"/>
          <p:cNvPicPr>
            <a:picLocks noChangeAspect="1"/>
          </p:cNvPicPr>
          <p:nvPr/>
        </p:nvPicPr>
        <p:blipFill>
          <a:blip r:embed="rId4"/>
          <a:stretch>
            <a:fillRect/>
          </a:stretch>
        </p:blipFill>
        <p:spPr>
          <a:xfrm>
            <a:off x="10811113" y="3352919"/>
            <a:ext cx="3227070" cy="2207895"/>
          </a:xfrm>
          <a:prstGeom prst="rect">
            <a:avLst/>
          </a:prstGeom>
        </p:spPr>
      </p:pic>
      <p:sp>
        <p:nvSpPr>
          <p:cNvPr id="15" name="Shape 11"/>
          <p:cNvSpPr/>
          <p:nvPr/>
        </p:nvSpPr>
        <p:spPr>
          <a:xfrm>
            <a:off x="505182" y="5620583"/>
            <a:ext cx="13620036" cy="2327434"/>
          </a:xfrm>
          <a:prstGeom prst="rect">
            <a:avLst/>
          </a:prstGeom>
          <a:solidFill>
            <a:srgbClr val="FFFFFF">
              <a:alpha val="4000"/>
            </a:srgbClr>
          </a:solidFill>
          <a:ln/>
        </p:spPr>
      </p:sp>
      <p:sp>
        <p:nvSpPr>
          <p:cNvPr id="16" name="Text 12"/>
          <p:cNvSpPr/>
          <p:nvPr/>
        </p:nvSpPr>
        <p:spPr>
          <a:xfrm>
            <a:off x="592455" y="5680353"/>
            <a:ext cx="3227070" cy="139184"/>
          </a:xfrm>
          <a:prstGeom prst="rect">
            <a:avLst/>
          </a:prstGeom>
          <a:noFill/>
          <a:ln/>
        </p:spPr>
        <p:txBody>
          <a:bodyPr wrap="none" lIns="0" tIns="0" rIns="0" bIns="0" rtlCol="0" anchor="t"/>
          <a:lstStyle/>
          <a:p>
            <a:pPr marL="0" indent="0" algn="l">
              <a:lnSpc>
                <a:spcPts val="1050"/>
              </a:lnSpc>
              <a:buNone/>
            </a:pPr>
            <a:r>
              <a:rPr lang="en-US" sz="1600" dirty="0">
                <a:solidFill>
                  <a:srgbClr val="3B3535"/>
                </a:solidFill>
                <a:latin typeface="Roboto Light" pitchFamily="34" charset="0"/>
                <a:ea typeface="Roboto Light" pitchFamily="34" charset="-122"/>
                <a:cs typeface="Roboto Light" pitchFamily="34" charset="-120"/>
              </a:rPr>
              <a:t>Góc tù</a:t>
            </a:r>
            <a:endParaRPr lang="en-US" sz="1600" dirty="0"/>
          </a:p>
        </p:txBody>
      </p:sp>
      <p:sp>
        <p:nvSpPr>
          <p:cNvPr id="17" name="Text 13"/>
          <p:cNvSpPr/>
          <p:nvPr/>
        </p:nvSpPr>
        <p:spPr>
          <a:xfrm>
            <a:off x="4001214" y="5680353"/>
            <a:ext cx="3223260" cy="139184"/>
          </a:xfrm>
          <a:prstGeom prst="rect">
            <a:avLst/>
          </a:prstGeom>
          <a:noFill/>
          <a:ln/>
        </p:spPr>
        <p:txBody>
          <a:bodyPr wrap="none" lIns="0" tIns="0" rIns="0" bIns="0" rtlCol="0" anchor="t"/>
          <a:lstStyle/>
          <a:p>
            <a:pPr marL="0" indent="0" algn="l">
              <a:lnSpc>
                <a:spcPts val="1050"/>
              </a:lnSpc>
              <a:buNone/>
            </a:pPr>
            <a:r>
              <a:rPr lang="en-US" sz="1600" dirty="0">
                <a:solidFill>
                  <a:srgbClr val="3B3535"/>
                </a:solidFill>
                <a:latin typeface="Roboto Light" pitchFamily="34" charset="0"/>
                <a:ea typeface="Roboto Light" pitchFamily="34" charset="-122"/>
                <a:cs typeface="Roboto Light" pitchFamily="34" charset="-120"/>
              </a:rPr>
              <a:t>Lớn hơn góc vuông</a:t>
            </a:r>
            <a:endParaRPr lang="en-US" sz="1600" dirty="0"/>
          </a:p>
        </p:txBody>
      </p:sp>
      <p:sp>
        <p:nvSpPr>
          <p:cNvPr id="18" name="Text 14"/>
          <p:cNvSpPr/>
          <p:nvPr/>
        </p:nvSpPr>
        <p:spPr>
          <a:xfrm>
            <a:off x="7406164" y="5680353"/>
            <a:ext cx="3223260" cy="139184"/>
          </a:xfrm>
          <a:prstGeom prst="rect">
            <a:avLst/>
          </a:prstGeom>
          <a:noFill/>
          <a:ln/>
        </p:spPr>
        <p:txBody>
          <a:bodyPr wrap="none" lIns="0" tIns="0" rIns="0" bIns="0" rtlCol="0" anchor="t"/>
          <a:lstStyle/>
          <a:p>
            <a:pPr marL="0" indent="0" algn="l">
              <a:lnSpc>
                <a:spcPts val="1050"/>
              </a:lnSpc>
              <a:buNone/>
            </a:pPr>
            <a:r>
              <a:rPr lang="en-US" sz="1600" dirty="0">
                <a:solidFill>
                  <a:srgbClr val="3B3535"/>
                </a:solidFill>
                <a:latin typeface="Roboto Light" pitchFamily="34" charset="0"/>
                <a:ea typeface="Roboto Light" pitchFamily="34" charset="-122"/>
                <a:cs typeface="Roboto Light" pitchFamily="34" charset="-120"/>
              </a:rPr>
              <a:t>Nhỏ hơn góc bẹt</a:t>
            </a:r>
            <a:endParaRPr lang="en-US" sz="1600" dirty="0"/>
          </a:p>
        </p:txBody>
      </p:sp>
      <p:pic>
        <p:nvPicPr>
          <p:cNvPr id="19" name="Image 2" descr="preencoded.png"/>
          <p:cNvPicPr>
            <a:picLocks noChangeAspect="1"/>
          </p:cNvPicPr>
          <p:nvPr/>
        </p:nvPicPr>
        <p:blipFill>
          <a:blip r:embed="rId5"/>
          <a:stretch>
            <a:fillRect/>
          </a:stretch>
        </p:blipFill>
        <p:spPr>
          <a:xfrm>
            <a:off x="10811113" y="5680353"/>
            <a:ext cx="3227070" cy="2207895"/>
          </a:xfrm>
          <a:prstGeom prst="rect">
            <a:avLst/>
          </a:prstGeom>
        </p:spPr>
      </p:pic>
      <p:sp>
        <p:nvSpPr>
          <p:cNvPr id="20" name="Shape 15"/>
          <p:cNvSpPr/>
          <p:nvPr/>
        </p:nvSpPr>
        <p:spPr>
          <a:xfrm>
            <a:off x="505182" y="7948017"/>
            <a:ext cx="13620036" cy="2327434"/>
          </a:xfrm>
          <a:prstGeom prst="rect">
            <a:avLst/>
          </a:prstGeom>
          <a:solidFill>
            <a:srgbClr val="000000">
              <a:alpha val="4000"/>
            </a:srgbClr>
          </a:solidFill>
          <a:ln/>
        </p:spPr>
      </p:sp>
      <p:sp>
        <p:nvSpPr>
          <p:cNvPr id="21" name="Text 16"/>
          <p:cNvSpPr/>
          <p:nvPr/>
        </p:nvSpPr>
        <p:spPr>
          <a:xfrm>
            <a:off x="592455" y="8007787"/>
            <a:ext cx="3227070" cy="139184"/>
          </a:xfrm>
          <a:prstGeom prst="rect">
            <a:avLst/>
          </a:prstGeom>
          <a:noFill/>
          <a:ln/>
        </p:spPr>
        <p:txBody>
          <a:bodyPr wrap="none" lIns="0" tIns="0" rIns="0" bIns="0" rtlCol="0" anchor="t"/>
          <a:lstStyle/>
          <a:p>
            <a:pPr marL="0" indent="0" algn="l">
              <a:lnSpc>
                <a:spcPts val="1050"/>
              </a:lnSpc>
              <a:buNone/>
            </a:pPr>
            <a:r>
              <a:rPr lang="en-US" sz="1600" dirty="0" err="1" smtClean="0">
                <a:solidFill>
                  <a:srgbClr val="3B3535"/>
                </a:solidFill>
                <a:latin typeface="Roboto Light" pitchFamily="34" charset="0"/>
                <a:ea typeface="Roboto Light" pitchFamily="34" charset="-122"/>
                <a:cs typeface="Roboto Light" pitchFamily="34" charset="-120"/>
              </a:rPr>
              <a:t>Góc</a:t>
            </a:r>
            <a:r>
              <a:rPr lang="en-US" sz="1600" dirty="0" smtClean="0">
                <a:solidFill>
                  <a:srgbClr val="3B3535"/>
                </a:solidFill>
                <a:latin typeface="Roboto Light" pitchFamily="34" charset="0"/>
                <a:ea typeface="Roboto Light" pitchFamily="34" charset="-122"/>
                <a:cs typeface="Roboto Light" pitchFamily="34" charset="-120"/>
              </a:rPr>
              <a:t> </a:t>
            </a:r>
            <a:r>
              <a:rPr lang="en-US" sz="1600" dirty="0" err="1" smtClean="0">
                <a:solidFill>
                  <a:srgbClr val="3B3535"/>
                </a:solidFill>
                <a:latin typeface="Roboto Light" pitchFamily="34" charset="0"/>
                <a:ea typeface="Roboto Light" pitchFamily="34" charset="-122"/>
                <a:cs typeface="Roboto Light" pitchFamily="34" charset="-120"/>
              </a:rPr>
              <a:t>bẹt</a:t>
            </a:r>
            <a:endParaRPr lang="en-US" sz="1600" dirty="0"/>
          </a:p>
        </p:txBody>
      </p:sp>
      <p:sp>
        <p:nvSpPr>
          <p:cNvPr id="22" name="Text 17"/>
          <p:cNvSpPr/>
          <p:nvPr/>
        </p:nvSpPr>
        <p:spPr>
          <a:xfrm>
            <a:off x="4001214" y="8007787"/>
            <a:ext cx="3223260" cy="139184"/>
          </a:xfrm>
          <a:prstGeom prst="rect">
            <a:avLst/>
          </a:prstGeom>
          <a:noFill/>
          <a:ln/>
        </p:spPr>
        <p:txBody>
          <a:bodyPr wrap="none" lIns="0" tIns="0" rIns="0" bIns="0" rtlCol="0" anchor="t"/>
          <a:lstStyle/>
          <a:p>
            <a:pPr marL="0" indent="0" algn="l">
              <a:lnSpc>
                <a:spcPts val="1050"/>
              </a:lnSpc>
              <a:buNone/>
            </a:pPr>
            <a:r>
              <a:rPr lang="en-US" sz="1600" dirty="0">
                <a:solidFill>
                  <a:srgbClr val="3B3535"/>
                </a:solidFill>
                <a:latin typeface="Roboto Light" pitchFamily="34" charset="0"/>
                <a:ea typeface="Roboto Light" pitchFamily="34" charset="-122"/>
                <a:cs typeface="Roboto Light" pitchFamily="34" charset="-120"/>
              </a:rPr>
              <a:t>Bằng hai góc vuông</a:t>
            </a:r>
            <a:endParaRPr lang="en-US" sz="1600" dirty="0"/>
          </a:p>
        </p:txBody>
      </p:sp>
      <p:sp>
        <p:nvSpPr>
          <p:cNvPr id="23" name="Text 18"/>
          <p:cNvSpPr/>
          <p:nvPr/>
        </p:nvSpPr>
        <p:spPr>
          <a:xfrm>
            <a:off x="7406164" y="8007787"/>
            <a:ext cx="3223260" cy="139184"/>
          </a:xfrm>
          <a:prstGeom prst="rect">
            <a:avLst/>
          </a:prstGeom>
          <a:noFill/>
          <a:ln/>
        </p:spPr>
        <p:txBody>
          <a:bodyPr wrap="none" lIns="0" tIns="0" rIns="0" bIns="0" rtlCol="0" anchor="t"/>
          <a:lstStyle/>
          <a:p>
            <a:pPr marL="0" indent="0" algn="l">
              <a:lnSpc>
                <a:spcPts val="1050"/>
              </a:lnSpc>
              <a:buNone/>
            </a:pPr>
            <a:r>
              <a:rPr lang="en-US" sz="1600" dirty="0">
                <a:solidFill>
                  <a:srgbClr val="3B3535"/>
                </a:solidFill>
                <a:latin typeface="Roboto Light" pitchFamily="34" charset="0"/>
                <a:ea typeface="Roboto Light" pitchFamily="34" charset="-122"/>
                <a:cs typeface="Roboto Light" pitchFamily="34" charset="-120"/>
              </a:rPr>
              <a:t>Bằng chính nó</a:t>
            </a:r>
            <a:endParaRPr lang="en-US" sz="1600" dirty="0"/>
          </a:p>
        </p:txBody>
      </p:sp>
      <p:pic>
        <p:nvPicPr>
          <p:cNvPr id="24" name="Image 3" descr="preencoded.png"/>
          <p:cNvPicPr>
            <a:picLocks noChangeAspect="1"/>
          </p:cNvPicPr>
          <p:nvPr/>
        </p:nvPicPr>
        <p:blipFill>
          <a:blip r:embed="rId6"/>
          <a:stretch>
            <a:fillRect/>
          </a:stretch>
        </p:blipFill>
        <p:spPr>
          <a:xfrm>
            <a:off x="10811113" y="8007787"/>
            <a:ext cx="3227070" cy="2207895"/>
          </a:xfrm>
          <a:prstGeom prst="rect">
            <a:avLst/>
          </a:prstGeom>
        </p:spPr>
      </p:pic>
      <p:sp>
        <p:nvSpPr>
          <p:cNvPr id="25" name="Text 19"/>
          <p:cNvSpPr/>
          <p:nvPr/>
        </p:nvSpPr>
        <p:spPr>
          <a:xfrm>
            <a:off x="497562" y="10380940"/>
            <a:ext cx="13635276" cy="139184"/>
          </a:xfrm>
          <a:prstGeom prst="rect">
            <a:avLst/>
          </a:prstGeom>
          <a:noFill/>
          <a:ln/>
        </p:spPr>
        <p:txBody>
          <a:bodyPr wrap="none" lIns="0" tIns="0" rIns="0" bIns="0" rtlCol="0" anchor="t"/>
          <a:lstStyle/>
          <a:p>
            <a:pPr marL="0" indent="0" algn="l">
              <a:lnSpc>
                <a:spcPts val="1050"/>
              </a:lnSpc>
              <a:buNone/>
            </a:pPr>
            <a:r>
              <a:rPr lang="en-US" sz="650" dirty="0">
                <a:solidFill>
                  <a:srgbClr val="3B3535"/>
                </a:solidFill>
                <a:latin typeface="Roboto Light" pitchFamily="34" charset="0"/>
                <a:ea typeface="Roboto Light" pitchFamily="34" charset="-122"/>
                <a:cs typeface="Roboto Light" pitchFamily="34" charset="-120"/>
              </a:rPr>
              <a:t>Nhớ nhé, chỉ cần dựa vào "góc vuông", các em có thể phân biệt được tất cả các loại góc này!</a:t>
            </a:r>
            <a:endParaRPr lang="en-US" sz="65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837724" y="2138243"/>
            <a:ext cx="5128736" cy="492681"/>
          </a:xfrm>
          <a:prstGeom prst="rect">
            <a:avLst/>
          </a:prstGeom>
          <a:noFill/>
          <a:ln/>
        </p:spPr>
        <p:txBody>
          <a:bodyPr wrap="none" lIns="0" tIns="0" rIns="0" bIns="0" rtlCol="0" anchor="t"/>
          <a:lstStyle/>
          <a:p>
            <a:pPr marL="0" indent="0" algn="l">
              <a:lnSpc>
                <a:spcPts val="3850"/>
              </a:lnSpc>
              <a:buNone/>
            </a:pPr>
            <a:r>
              <a:rPr lang="en-US" sz="3100" dirty="0">
                <a:solidFill>
                  <a:srgbClr val="1F1E1E"/>
                </a:solidFill>
                <a:latin typeface="Red Hat Text" pitchFamily="34" charset="0"/>
                <a:ea typeface="Red Hat Text" pitchFamily="34" charset="-122"/>
                <a:cs typeface="Red Hat Text" pitchFamily="34" charset="-120"/>
              </a:rPr>
              <a:t>Trò chơi nhóm: "Thợ săn góc"</a:t>
            </a:r>
            <a:endParaRPr lang="en-US" sz="3100" dirty="0"/>
          </a:p>
        </p:txBody>
      </p:sp>
      <p:sp>
        <p:nvSpPr>
          <p:cNvPr id="4" name="Text 1"/>
          <p:cNvSpPr/>
          <p:nvPr/>
        </p:nvSpPr>
        <p:spPr>
          <a:xfrm>
            <a:off x="837724" y="2866549"/>
            <a:ext cx="7468553" cy="1005126"/>
          </a:xfrm>
          <a:prstGeom prst="rect">
            <a:avLst/>
          </a:prstGeom>
          <a:noFill/>
          <a:ln/>
        </p:spPr>
        <p:txBody>
          <a:bodyPr wrap="square" lIns="0" tIns="0" rIns="0" bIns="0" rtlCol="0" anchor="t"/>
          <a:lstStyle/>
          <a:p>
            <a:pPr marL="0" indent="0" algn="l">
              <a:lnSpc>
                <a:spcPts val="2600"/>
              </a:lnSpc>
              <a:buNone/>
            </a:pPr>
            <a:r>
              <a:rPr lang="en-US" sz="1600" dirty="0">
                <a:solidFill>
                  <a:srgbClr val="3B3535"/>
                </a:solidFill>
                <a:latin typeface="Roboto Light" pitchFamily="34" charset="0"/>
                <a:ea typeface="Roboto Light" pitchFamily="34" charset="-122"/>
                <a:cs typeface="Roboto Light" pitchFamily="34" charset="-120"/>
              </a:rPr>
              <a:t>Bây giờ là lúc chúng ta trở thành những "thợ săn góc" tài ba! Các em sẽ làm việc theo nhóm, nhiệm vụ của mỗi nhóm là tìm và tô màu các loại góc đã học trên hình vẽ.</a:t>
            </a:r>
            <a:endParaRPr lang="en-US" sz="1600" dirty="0"/>
          </a:p>
        </p:txBody>
      </p:sp>
      <p:sp>
        <p:nvSpPr>
          <p:cNvPr id="5" name="Text 2"/>
          <p:cNvSpPr/>
          <p:nvPr/>
        </p:nvSpPr>
        <p:spPr>
          <a:xfrm>
            <a:off x="1151811" y="4295775"/>
            <a:ext cx="7154466" cy="335042"/>
          </a:xfrm>
          <a:prstGeom prst="rect">
            <a:avLst/>
          </a:prstGeom>
          <a:noFill/>
          <a:ln/>
        </p:spPr>
        <p:txBody>
          <a:bodyPr wrap="none" lIns="0" tIns="0" rIns="0" bIns="0" rtlCol="0" anchor="t"/>
          <a:lstStyle/>
          <a:p>
            <a:pPr marL="342900" indent="-342900" algn="l">
              <a:lnSpc>
                <a:spcPts val="2600"/>
              </a:lnSpc>
              <a:buSzPct val="100000"/>
              <a:buChar char="•"/>
            </a:pPr>
            <a:r>
              <a:rPr lang="en-US" sz="1600" dirty="0">
                <a:solidFill>
                  <a:srgbClr val="3B3535"/>
                </a:solidFill>
                <a:latin typeface="Roboto Light" pitchFamily="34" charset="0"/>
                <a:ea typeface="Roboto Light" pitchFamily="34" charset="-122"/>
                <a:cs typeface="Roboto Light" pitchFamily="34" charset="-120"/>
              </a:rPr>
              <a:t>Góc nhọn: tô màu </a:t>
            </a:r>
            <a:r>
              <a:rPr lang="en-US" sz="1600" dirty="0">
                <a:solidFill>
                  <a:srgbClr val="5E98F1"/>
                </a:solidFill>
                <a:latin typeface="Roboto Light" pitchFamily="34" charset="0"/>
                <a:ea typeface="Roboto Light" pitchFamily="34" charset="-122"/>
                <a:cs typeface="Roboto Light" pitchFamily="34" charset="-120"/>
              </a:rPr>
              <a:t>XANH</a:t>
            </a:r>
            <a:endParaRPr lang="en-US" sz="1600" dirty="0"/>
          </a:p>
        </p:txBody>
      </p:sp>
      <p:sp>
        <p:nvSpPr>
          <p:cNvPr id="6" name="Text 3"/>
          <p:cNvSpPr/>
          <p:nvPr/>
        </p:nvSpPr>
        <p:spPr>
          <a:xfrm>
            <a:off x="1151811" y="4704040"/>
            <a:ext cx="7154466" cy="335042"/>
          </a:xfrm>
          <a:prstGeom prst="rect">
            <a:avLst/>
          </a:prstGeom>
          <a:noFill/>
          <a:ln/>
        </p:spPr>
        <p:txBody>
          <a:bodyPr wrap="none" lIns="0" tIns="0" rIns="0" bIns="0" rtlCol="0" anchor="t"/>
          <a:lstStyle/>
          <a:p>
            <a:pPr marL="342900" indent="-342900" algn="l">
              <a:lnSpc>
                <a:spcPts val="2600"/>
              </a:lnSpc>
              <a:buSzPct val="100000"/>
              <a:buChar char="•"/>
            </a:pPr>
            <a:r>
              <a:rPr lang="en-US" sz="1600" dirty="0">
                <a:solidFill>
                  <a:srgbClr val="3B3535"/>
                </a:solidFill>
                <a:latin typeface="Roboto Light" pitchFamily="34" charset="0"/>
                <a:ea typeface="Roboto Light" pitchFamily="34" charset="-122"/>
                <a:cs typeface="Roboto Light" pitchFamily="34" charset="-120"/>
              </a:rPr>
              <a:t>Góc tù: tô màu </a:t>
            </a:r>
            <a:r>
              <a:rPr lang="en-US" sz="1600" dirty="0">
                <a:solidFill>
                  <a:srgbClr val="F44444"/>
                </a:solidFill>
                <a:latin typeface="Roboto Light" pitchFamily="34" charset="0"/>
                <a:ea typeface="Roboto Light" pitchFamily="34" charset="-122"/>
                <a:cs typeface="Roboto Light" pitchFamily="34" charset="-120"/>
              </a:rPr>
              <a:t>ĐỎ</a:t>
            </a:r>
            <a:endParaRPr lang="en-US" sz="1600" dirty="0"/>
          </a:p>
        </p:txBody>
      </p:sp>
      <p:sp>
        <p:nvSpPr>
          <p:cNvPr id="7" name="Text 4"/>
          <p:cNvSpPr/>
          <p:nvPr/>
        </p:nvSpPr>
        <p:spPr>
          <a:xfrm>
            <a:off x="1151811" y="5112306"/>
            <a:ext cx="7154466" cy="335042"/>
          </a:xfrm>
          <a:prstGeom prst="rect">
            <a:avLst/>
          </a:prstGeom>
          <a:noFill/>
          <a:ln/>
        </p:spPr>
        <p:txBody>
          <a:bodyPr wrap="none" lIns="0" tIns="0" rIns="0" bIns="0" rtlCol="0" anchor="t"/>
          <a:lstStyle/>
          <a:p>
            <a:pPr marL="342900" indent="-342900" algn="l">
              <a:lnSpc>
                <a:spcPts val="2600"/>
              </a:lnSpc>
              <a:buSzPct val="100000"/>
              <a:buChar char="•"/>
            </a:pPr>
            <a:r>
              <a:rPr lang="en-US" sz="1600" dirty="0">
                <a:solidFill>
                  <a:srgbClr val="3B3535"/>
                </a:solidFill>
                <a:latin typeface="Roboto Light" pitchFamily="34" charset="0"/>
                <a:ea typeface="Roboto Light" pitchFamily="34" charset="-122"/>
                <a:cs typeface="Roboto Light" pitchFamily="34" charset="-120"/>
              </a:rPr>
              <a:t>Góc bẹt: tô màu </a:t>
            </a:r>
            <a:r>
              <a:rPr lang="en-US" sz="1600" dirty="0">
                <a:solidFill>
                  <a:srgbClr val="F9D933"/>
                </a:solidFill>
                <a:latin typeface="Roboto Light" pitchFamily="34" charset="0"/>
                <a:ea typeface="Roboto Light" pitchFamily="34" charset="-122"/>
                <a:cs typeface="Roboto Light" pitchFamily="34" charset="-120"/>
              </a:rPr>
              <a:t>VÀNG</a:t>
            </a:r>
            <a:endParaRPr lang="en-US" sz="1600" dirty="0"/>
          </a:p>
        </p:txBody>
      </p:sp>
      <p:sp>
        <p:nvSpPr>
          <p:cNvPr id="8" name="Shape 5"/>
          <p:cNvSpPr/>
          <p:nvPr/>
        </p:nvSpPr>
        <p:spPr>
          <a:xfrm>
            <a:off x="837724" y="4107299"/>
            <a:ext cx="22860" cy="1413272"/>
          </a:xfrm>
          <a:prstGeom prst="rect">
            <a:avLst/>
          </a:prstGeom>
          <a:solidFill>
            <a:srgbClr val="F5A3A3"/>
          </a:solidFill>
          <a:ln/>
        </p:spPr>
      </p:sp>
      <p:sp>
        <p:nvSpPr>
          <p:cNvPr id="9" name="Text 6"/>
          <p:cNvSpPr/>
          <p:nvPr/>
        </p:nvSpPr>
        <p:spPr>
          <a:xfrm>
            <a:off x="837724" y="5756196"/>
            <a:ext cx="7468553" cy="335042"/>
          </a:xfrm>
          <a:prstGeom prst="rect">
            <a:avLst/>
          </a:prstGeom>
          <a:noFill/>
          <a:ln/>
        </p:spPr>
        <p:txBody>
          <a:bodyPr wrap="none" lIns="0" tIns="0" rIns="0" bIns="0" rtlCol="0" anchor="t"/>
          <a:lstStyle/>
          <a:p>
            <a:pPr marL="0" indent="0" algn="l">
              <a:lnSpc>
                <a:spcPts val="2600"/>
              </a:lnSpc>
              <a:buNone/>
            </a:pPr>
            <a:r>
              <a:rPr lang="en-US" sz="1600" dirty="0">
                <a:solidFill>
                  <a:srgbClr val="3B3535"/>
                </a:solidFill>
                <a:latin typeface="Roboto Light" pitchFamily="34" charset="0"/>
                <a:ea typeface="Roboto Light" pitchFamily="34" charset="-122"/>
                <a:cs typeface="Roboto Light" pitchFamily="34" charset="-120"/>
              </a:rPr>
              <a:t>Hãy cẩn thận và chính xác nhé, vì mỗi góc đều có một tên gọi riêng của nó!</a:t>
            </a:r>
            <a:endParaRPr lang="en-US" sz="16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63548" y="524947"/>
            <a:ext cx="5780723" cy="449104"/>
          </a:xfrm>
          <a:prstGeom prst="rect">
            <a:avLst/>
          </a:prstGeom>
          <a:noFill/>
          <a:ln/>
        </p:spPr>
        <p:txBody>
          <a:bodyPr wrap="none" lIns="0" tIns="0" rIns="0" bIns="0" rtlCol="0" anchor="t"/>
          <a:lstStyle/>
          <a:p>
            <a:pPr marL="0" indent="0" algn="l">
              <a:lnSpc>
                <a:spcPts val="3500"/>
              </a:lnSpc>
              <a:buNone/>
            </a:pPr>
            <a:r>
              <a:rPr lang="en-US" sz="2800" dirty="0">
                <a:solidFill>
                  <a:srgbClr val="1F1E1E"/>
                </a:solidFill>
                <a:latin typeface="Red Hat Text" pitchFamily="34" charset="0"/>
                <a:ea typeface="Red Hat Text" pitchFamily="34" charset="-122"/>
                <a:cs typeface="Red Hat Text" pitchFamily="34" charset="-120"/>
              </a:rPr>
              <a:t>Bài tập cá nhân: Đồng hồ và các góc</a:t>
            </a:r>
            <a:endParaRPr lang="en-US" sz="2800" dirty="0"/>
          </a:p>
        </p:txBody>
      </p:sp>
      <p:sp>
        <p:nvSpPr>
          <p:cNvPr id="3" name="Text 1"/>
          <p:cNvSpPr/>
          <p:nvPr/>
        </p:nvSpPr>
        <p:spPr>
          <a:xfrm>
            <a:off x="763548" y="1355765"/>
            <a:ext cx="13103304" cy="610553"/>
          </a:xfrm>
          <a:prstGeom prst="rect">
            <a:avLst/>
          </a:prstGeom>
          <a:noFill/>
          <a:ln/>
        </p:spPr>
        <p:txBody>
          <a:bodyPr wrap="square" lIns="0" tIns="0" rIns="0" bIns="0" rtlCol="0" anchor="t"/>
          <a:lstStyle/>
          <a:p>
            <a:pPr marL="0" indent="0" algn="l">
              <a:lnSpc>
                <a:spcPts val="2400"/>
              </a:lnSpc>
              <a:buNone/>
            </a:pPr>
            <a:r>
              <a:rPr lang="en-US" sz="1500" dirty="0">
                <a:solidFill>
                  <a:srgbClr val="3B3535"/>
                </a:solidFill>
                <a:latin typeface="Roboto Light" pitchFamily="34" charset="0"/>
                <a:ea typeface="Roboto Light" pitchFamily="34" charset="-122"/>
                <a:cs typeface="Roboto Light" pitchFamily="34" charset="-120"/>
              </a:rPr>
              <a:t>Các em hãy nhìn vào ba chiếc đồng hồ dưới đây và cho cô biết: Kim đồng hồ chỉ mấy giờ thì tạo thành góc nhọn? Góc tù? Góc bẹt? Hãy viết câu trả lời của mình vào vở nhé!</a:t>
            </a:r>
            <a:endParaRPr lang="en-US" sz="1500" dirty="0"/>
          </a:p>
        </p:txBody>
      </p:sp>
      <p:pic>
        <p:nvPicPr>
          <p:cNvPr id="4" name="Image 0" descr="preencoded.png"/>
          <p:cNvPicPr>
            <a:picLocks noChangeAspect="1"/>
          </p:cNvPicPr>
          <p:nvPr/>
        </p:nvPicPr>
        <p:blipFill>
          <a:blip r:embed="rId3"/>
          <a:stretch>
            <a:fillRect/>
          </a:stretch>
        </p:blipFill>
        <p:spPr>
          <a:xfrm>
            <a:off x="763548" y="2395657"/>
            <a:ext cx="4056698" cy="4056698"/>
          </a:xfrm>
          <a:prstGeom prst="rect">
            <a:avLst/>
          </a:prstGeom>
        </p:spPr>
      </p:pic>
      <p:sp>
        <p:nvSpPr>
          <p:cNvPr id="5" name="Text 2"/>
          <p:cNvSpPr/>
          <p:nvPr/>
        </p:nvSpPr>
        <p:spPr>
          <a:xfrm>
            <a:off x="1669018" y="6667024"/>
            <a:ext cx="2245757" cy="280630"/>
          </a:xfrm>
          <a:prstGeom prst="rect">
            <a:avLst/>
          </a:prstGeom>
          <a:noFill/>
          <a:ln/>
        </p:spPr>
        <p:txBody>
          <a:bodyPr wrap="none" lIns="0" tIns="0" rIns="0" bIns="0" rtlCol="0" anchor="t"/>
          <a:lstStyle/>
          <a:p>
            <a:pPr marL="0" indent="0" algn="ctr">
              <a:lnSpc>
                <a:spcPts val="2200"/>
              </a:lnSpc>
              <a:buNone/>
            </a:pPr>
            <a:r>
              <a:rPr lang="en-US" sz="1750" dirty="0">
                <a:solidFill>
                  <a:srgbClr val="1F1E1E"/>
                </a:solidFill>
                <a:latin typeface="Red Hat Text" pitchFamily="34" charset="0"/>
                <a:ea typeface="Red Hat Text" pitchFamily="34" charset="-122"/>
                <a:cs typeface="Red Hat Text" pitchFamily="34" charset="-120"/>
              </a:rPr>
              <a:t>Đồng hồ 1</a:t>
            </a:r>
            <a:endParaRPr lang="en-US" sz="1750" dirty="0"/>
          </a:p>
        </p:txBody>
      </p:sp>
      <p:sp>
        <p:nvSpPr>
          <p:cNvPr id="6" name="Text 3"/>
          <p:cNvSpPr/>
          <p:nvPr/>
        </p:nvSpPr>
        <p:spPr>
          <a:xfrm>
            <a:off x="763548" y="7138511"/>
            <a:ext cx="4056698" cy="305276"/>
          </a:xfrm>
          <a:prstGeom prst="rect">
            <a:avLst/>
          </a:prstGeom>
          <a:noFill/>
          <a:ln/>
        </p:spPr>
        <p:txBody>
          <a:bodyPr wrap="none" lIns="0" tIns="0" rIns="0" bIns="0" rtlCol="0" anchor="t"/>
          <a:lstStyle/>
          <a:p>
            <a:pPr marL="0" indent="0" algn="ctr">
              <a:lnSpc>
                <a:spcPts val="2400"/>
              </a:lnSpc>
              <a:buNone/>
            </a:pPr>
            <a:r>
              <a:rPr lang="en-US" sz="1500" dirty="0">
                <a:solidFill>
                  <a:srgbClr val="3B3535"/>
                </a:solidFill>
                <a:latin typeface="Roboto Light" pitchFamily="34" charset="0"/>
                <a:ea typeface="Roboto Light" pitchFamily="34" charset="-122"/>
                <a:cs typeface="Roboto Light" pitchFamily="34" charset="-120"/>
              </a:rPr>
              <a:t>Góc gì? Mấy giờ?</a:t>
            </a:r>
            <a:endParaRPr lang="en-US" sz="1500" dirty="0"/>
          </a:p>
        </p:txBody>
      </p:sp>
      <p:pic>
        <p:nvPicPr>
          <p:cNvPr id="7" name="Image 1" descr="preencoded.png"/>
          <p:cNvPicPr>
            <a:picLocks noChangeAspect="1"/>
          </p:cNvPicPr>
          <p:nvPr/>
        </p:nvPicPr>
        <p:blipFill>
          <a:blip r:embed="rId4"/>
          <a:stretch>
            <a:fillRect/>
          </a:stretch>
        </p:blipFill>
        <p:spPr>
          <a:xfrm>
            <a:off x="5293638" y="2395657"/>
            <a:ext cx="4056698" cy="4056698"/>
          </a:xfrm>
          <a:prstGeom prst="rect">
            <a:avLst/>
          </a:prstGeom>
        </p:spPr>
      </p:pic>
      <p:sp>
        <p:nvSpPr>
          <p:cNvPr id="8" name="Text 4"/>
          <p:cNvSpPr/>
          <p:nvPr/>
        </p:nvSpPr>
        <p:spPr>
          <a:xfrm>
            <a:off x="6199108" y="6667024"/>
            <a:ext cx="2245757" cy="280630"/>
          </a:xfrm>
          <a:prstGeom prst="rect">
            <a:avLst/>
          </a:prstGeom>
          <a:noFill/>
          <a:ln/>
        </p:spPr>
        <p:txBody>
          <a:bodyPr wrap="none" lIns="0" tIns="0" rIns="0" bIns="0" rtlCol="0" anchor="t"/>
          <a:lstStyle/>
          <a:p>
            <a:pPr marL="0" indent="0" algn="ctr">
              <a:lnSpc>
                <a:spcPts val="2200"/>
              </a:lnSpc>
              <a:buNone/>
            </a:pPr>
            <a:r>
              <a:rPr lang="en-US" sz="1750" dirty="0">
                <a:solidFill>
                  <a:srgbClr val="1F1E1E"/>
                </a:solidFill>
                <a:latin typeface="Red Hat Text" pitchFamily="34" charset="0"/>
                <a:ea typeface="Red Hat Text" pitchFamily="34" charset="-122"/>
                <a:cs typeface="Red Hat Text" pitchFamily="34" charset="-120"/>
              </a:rPr>
              <a:t>Đồng hồ 2</a:t>
            </a:r>
            <a:endParaRPr lang="en-US" sz="1750" dirty="0"/>
          </a:p>
        </p:txBody>
      </p:sp>
      <p:sp>
        <p:nvSpPr>
          <p:cNvPr id="9" name="Text 5"/>
          <p:cNvSpPr/>
          <p:nvPr/>
        </p:nvSpPr>
        <p:spPr>
          <a:xfrm>
            <a:off x="5293638" y="7138511"/>
            <a:ext cx="4056698" cy="305276"/>
          </a:xfrm>
          <a:prstGeom prst="rect">
            <a:avLst/>
          </a:prstGeom>
          <a:noFill/>
          <a:ln/>
        </p:spPr>
        <p:txBody>
          <a:bodyPr wrap="none" lIns="0" tIns="0" rIns="0" bIns="0" rtlCol="0" anchor="t"/>
          <a:lstStyle/>
          <a:p>
            <a:pPr marL="0" indent="0" algn="ctr">
              <a:lnSpc>
                <a:spcPts val="2400"/>
              </a:lnSpc>
              <a:buNone/>
            </a:pPr>
            <a:r>
              <a:rPr lang="en-US" sz="1500" dirty="0">
                <a:solidFill>
                  <a:srgbClr val="3B3535"/>
                </a:solidFill>
                <a:latin typeface="Roboto Light" pitchFamily="34" charset="0"/>
                <a:ea typeface="Roboto Light" pitchFamily="34" charset="-122"/>
                <a:cs typeface="Roboto Light" pitchFamily="34" charset="-120"/>
              </a:rPr>
              <a:t>Góc gì? Mấy giờ?</a:t>
            </a:r>
            <a:endParaRPr lang="en-US" sz="1500" dirty="0"/>
          </a:p>
        </p:txBody>
      </p:sp>
      <p:pic>
        <p:nvPicPr>
          <p:cNvPr id="10" name="Image 2" descr="preencoded.png"/>
          <p:cNvPicPr>
            <a:picLocks noChangeAspect="1"/>
          </p:cNvPicPr>
          <p:nvPr/>
        </p:nvPicPr>
        <p:blipFill>
          <a:blip r:embed="rId5"/>
          <a:stretch>
            <a:fillRect/>
          </a:stretch>
        </p:blipFill>
        <p:spPr>
          <a:xfrm>
            <a:off x="9823728" y="2395657"/>
            <a:ext cx="4056698" cy="4056698"/>
          </a:xfrm>
          <a:prstGeom prst="rect">
            <a:avLst/>
          </a:prstGeom>
        </p:spPr>
      </p:pic>
      <p:sp>
        <p:nvSpPr>
          <p:cNvPr id="11" name="Text 6"/>
          <p:cNvSpPr/>
          <p:nvPr/>
        </p:nvSpPr>
        <p:spPr>
          <a:xfrm>
            <a:off x="10729198" y="6667024"/>
            <a:ext cx="2245757" cy="280630"/>
          </a:xfrm>
          <a:prstGeom prst="rect">
            <a:avLst/>
          </a:prstGeom>
          <a:noFill/>
          <a:ln/>
        </p:spPr>
        <p:txBody>
          <a:bodyPr wrap="none" lIns="0" tIns="0" rIns="0" bIns="0" rtlCol="0" anchor="t"/>
          <a:lstStyle/>
          <a:p>
            <a:pPr marL="0" indent="0" algn="ctr">
              <a:lnSpc>
                <a:spcPts val="2200"/>
              </a:lnSpc>
              <a:buNone/>
            </a:pPr>
            <a:r>
              <a:rPr lang="en-US" sz="1750" dirty="0">
                <a:solidFill>
                  <a:srgbClr val="1F1E1E"/>
                </a:solidFill>
                <a:latin typeface="Red Hat Text" pitchFamily="34" charset="0"/>
                <a:ea typeface="Red Hat Text" pitchFamily="34" charset="-122"/>
                <a:cs typeface="Red Hat Text" pitchFamily="34" charset="-120"/>
              </a:rPr>
              <a:t>Đồng hồ 3</a:t>
            </a:r>
            <a:endParaRPr lang="en-US" sz="1750" dirty="0"/>
          </a:p>
        </p:txBody>
      </p:sp>
      <p:sp>
        <p:nvSpPr>
          <p:cNvPr id="12" name="Text 7"/>
          <p:cNvSpPr/>
          <p:nvPr/>
        </p:nvSpPr>
        <p:spPr>
          <a:xfrm>
            <a:off x="9823728" y="7138511"/>
            <a:ext cx="4056698" cy="305276"/>
          </a:xfrm>
          <a:prstGeom prst="rect">
            <a:avLst/>
          </a:prstGeom>
          <a:noFill/>
          <a:ln/>
        </p:spPr>
        <p:txBody>
          <a:bodyPr wrap="none" lIns="0" tIns="0" rIns="0" bIns="0" rtlCol="0" anchor="t"/>
          <a:lstStyle/>
          <a:p>
            <a:pPr marL="0" indent="0" algn="ctr">
              <a:lnSpc>
                <a:spcPts val="2400"/>
              </a:lnSpc>
              <a:buNone/>
            </a:pPr>
            <a:r>
              <a:rPr lang="en-US" sz="1500" dirty="0">
                <a:solidFill>
                  <a:srgbClr val="3B3535"/>
                </a:solidFill>
                <a:latin typeface="Roboto Light" pitchFamily="34" charset="0"/>
                <a:ea typeface="Roboto Light" pitchFamily="34" charset="-122"/>
                <a:cs typeface="Roboto Light" pitchFamily="34" charset="-120"/>
              </a:rPr>
              <a:t>Góc gì? Mấy giờ?</a:t>
            </a:r>
            <a:endParaRPr lang="en-US" sz="1500" dirty="0"/>
          </a:p>
        </p:txBody>
      </p:sp>
      <p:sp>
        <p:nvSpPr>
          <p:cNvPr id="13" name="Text 8"/>
          <p:cNvSpPr/>
          <p:nvPr/>
        </p:nvSpPr>
        <p:spPr>
          <a:xfrm>
            <a:off x="763548" y="7830264"/>
            <a:ext cx="13103304" cy="305276"/>
          </a:xfrm>
          <a:prstGeom prst="rect">
            <a:avLst/>
          </a:prstGeom>
          <a:noFill/>
          <a:ln/>
        </p:spPr>
        <p:txBody>
          <a:bodyPr wrap="none" lIns="0" tIns="0" rIns="0" bIns="0" rtlCol="0" anchor="t"/>
          <a:lstStyle/>
          <a:p>
            <a:pPr marL="0" indent="0" algn="l">
              <a:lnSpc>
                <a:spcPts val="2400"/>
              </a:lnSpc>
              <a:buNone/>
            </a:pPr>
            <a:r>
              <a:rPr lang="en-US" sz="1500" dirty="0">
                <a:solidFill>
                  <a:srgbClr val="3B3535"/>
                </a:solidFill>
                <a:latin typeface="Roboto Light" pitchFamily="34" charset="0"/>
                <a:ea typeface="Roboto Light" pitchFamily="34" charset="-122"/>
                <a:cs typeface="Roboto Light" pitchFamily="34" charset="-120"/>
              </a:rPr>
              <a:t>Đây là cơ hội để các em ôn lại kiến thức và áp dụng vào thực tế đấy!</a:t>
            </a:r>
            <a:endParaRPr lang="en-US" sz="15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TotalTime>
  <Words>1082</Words>
  <Application>Microsoft Office PowerPoint</Application>
  <PresentationFormat>Custom</PresentationFormat>
  <Paragraphs>79</Paragraphs>
  <Slides>10</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Roboto Light</vt:lpstr>
      <vt:lpstr>Red Hat Text</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lastModifiedBy>DELL</cp:lastModifiedBy>
  <cp:revision>2</cp:revision>
  <dcterms:created xsi:type="dcterms:W3CDTF">2025-08-30T05:35:15Z</dcterms:created>
  <dcterms:modified xsi:type="dcterms:W3CDTF">2025-08-30T06:18:59Z</dcterms:modified>
</cp:coreProperties>
</file>