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3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#9Slide07 HoneyCream" panose="020B0604020202020204" charset="0"/>
      <p:regular r:id="rId37"/>
    </p:embeddedFont>
    <p:embeddedFont>
      <p:font typeface="SVN-Newton" panose="02040603050506020204" pitchFamily="18" charset="0"/>
      <p:regular r:id="rId38"/>
    </p:embeddedFont>
    <p:embeddedFont>
      <p:font typeface="UTM Isadora" panose="02040603050506020204" pitchFamily="18" charset="0"/>
      <p:regular r:id="rId39"/>
      <p:bold r:id="rId40"/>
    </p:embeddedFont>
    <p:embeddedFont>
      <p:font typeface="UTM Eremitage" panose="02040603050506020204" pitchFamily="18" charset="0"/>
      <p:regular r:id="rId41"/>
    </p:embeddedFont>
    <p:embeddedFont>
      <p:font typeface=".VnTime" panose="020B7200000000000000" pitchFamily="34" charset="0"/>
      <p:regular r:id="rId42"/>
      <p:bold r:id="rId43"/>
      <p:italic r:id="rId44"/>
      <p:bold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宋体" panose="02010600030101010101" pitchFamily="2" charset="-122"/>
      <p:regular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A703E-197C-4824-976E-7BDA530FF02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2F128-032F-41A4-AE00-EE4DC902D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5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Kích</a:t>
            </a:r>
            <a:r>
              <a:rPr lang="en-US" baseline="0" dirty="0" smtClean="0"/>
              <a:t> BÀI </a:t>
            </a:r>
            <a:r>
              <a:rPr lang="vi-VN" baseline="0" dirty="0" smtClean="0"/>
              <a:t>TIẾP 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silde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40BE2-B462-4C94-8505-43625E8A65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93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7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5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6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6865730" y="-14738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9674066" y="-12884504"/>
            <a:ext cx="2418354" cy="3174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9674066" y="15781211"/>
            <a:ext cx="2418354" cy="31744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4983864" y="-12884504"/>
            <a:ext cx="2418354" cy="31744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5159289" y="15781211"/>
            <a:ext cx="2418354" cy="3174447"/>
          </a:xfrm>
          <a:prstGeom prst="rect">
            <a:avLst/>
          </a:prstGeom>
        </p:spPr>
      </p:pic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2945857" y="648241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3857" y="648241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857" y="648241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412990" y="6895902"/>
            <a:ext cx="1216006" cy="13349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3DF2981-8717-46BB-9EFC-7D90D5D6CE7E}"/>
              </a:ext>
            </a:extLst>
          </p:cNvPr>
          <p:cNvSpPr txBox="1"/>
          <p:nvPr userDrawn="1"/>
        </p:nvSpPr>
        <p:spPr>
          <a:xfrm>
            <a:off x="4673600" y="7239001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3292243" y="8126541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2305584" y="6361794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202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6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5" Type="http://schemas.openxmlformats.org/officeDocument/2006/relationships/image" Target="../media/image43.emf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emf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47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0.svg"/><Relationship Id="rId5" Type="http://schemas.openxmlformats.org/officeDocument/2006/relationships/image" Target="../media/image28.sv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30.sv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.sv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emf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5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0.svg"/><Relationship Id="rId5" Type="http://schemas.openxmlformats.org/officeDocument/2006/relationships/image" Target="../media/image28.sv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emf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56.emf"/><Relationship Id="rId17" Type="http://schemas.openxmlformats.org/officeDocument/2006/relationships/image" Target="../media/image61.png"/><Relationship Id="rId2" Type="http://schemas.openxmlformats.org/officeDocument/2006/relationships/image" Target="../media/image7.png"/><Relationship Id="rId16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8.svg"/><Relationship Id="rId5" Type="http://schemas.openxmlformats.org/officeDocument/2006/relationships/image" Target="../media/image18.svg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image" Target="../media/image9.png"/><Relationship Id="rId9" Type="http://schemas.openxmlformats.org/officeDocument/2006/relationships/image" Target="../media/image36.svg"/><Relationship Id="rId14" Type="http://schemas.openxmlformats.org/officeDocument/2006/relationships/image" Target="../media/image5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2.svg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2.svg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2.svg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2.svg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12" Type="http://schemas.openxmlformats.org/officeDocument/2006/relationships/image" Target="../media/image5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4.svg"/><Relationship Id="rId10" Type="http://schemas.openxmlformats.org/officeDocument/2006/relationships/image" Target="../media/image49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74.png"/><Relationship Id="rId18" Type="http://schemas.openxmlformats.org/officeDocument/2006/relationships/image" Target="../media/image75.jpeg"/><Relationship Id="rId3" Type="http://schemas.openxmlformats.org/officeDocument/2006/relationships/image" Target="../media/image68.jpg"/><Relationship Id="rId7" Type="http://schemas.openxmlformats.org/officeDocument/2006/relationships/image" Target="../media/image70.jpeg"/><Relationship Id="rId12" Type="http://schemas.openxmlformats.org/officeDocument/2006/relationships/image" Target="../media/image73.png"/><Relationship Id="rId17" Type="http://schemas.openxmlformats.org/officeDocument/2006/relationships/slide" Target="slide24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7.xml"/><Relationship Id="rId11" Type="http://schemas.microsoft.com/office/2007/relationships/hdphoto" Target="../media/hdphoto2.wdp"/><Relationship Id="rId5" Type="http://schemas.openxmlformats.org/officeDocument/2006/relationships/image" Target="../media/image69.jpeg"/><Relationship Id="rId15" Type="http://schemas.openxmlformats.org/officeDocument/2006/relationships/slide" Target="slide2.xml"/><Relationship Id="rId10" Type="http://schemas.openxmlformats.org/officeDocument/2006/relationships/image" Target="../media/image72.png"/><Relationship Id="rId4" Type="http://schemas.openxmlformats.org/officeDocument/2006/relationships/slide" Target="slide26.xml"/><Relationship Id="rId9" Type="http://schemas.openxmlformats.org/officeDocument/2006/relationships/image" Target="../media/image71.jpeg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microsoft.com/office/2007/relationships/media" Target="../media/media4.wav"/><Relationship Id="rId21" Type="http://schemas.openxmlformats.org/officeDocument/2006/relationships/image" Target="../media/image81.png"/><Relationship Id="rId7" Type="http://schemas.openxmlformats.org/officeDocument/2006/relationships/image" Target="../media/image68.jpg"/><Relationship Id="rId12" Type="http://schemas.openxmlformats.org/officeDocument/2006/relationships/image" Target="../media/image78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80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1.xml"/><Relationship Id="rId15" Type="http://schemas.microsoft.com/office/2007/relationships/hdphoto" Target="../media/hdphoto7.wdp"/><Relationship Id="rId10" Type="http://schemas.openxmlformats.org/officeDocument/2006/relationships/image" Target="../media/image77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microsoft.com/office/2007/relationships/media" Target="../media/media4.wav"/><Relationship Id="rId21" Type="http://schemas.openxmlformats.org/officeDocument/2006/relationships/image" Target="../media/image81.png"/><Relationship Id="rId7" Type="http://schemas.openxmlformats.org/officeDocument/2006/relationships/image" Target="../media/image68.jpg"/><Relationship Id="rId12" Type="http://schemas.openxmlformats.org/officeDocument/2006/relationships/image" Target="../media/image78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80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2.xml"/><Relationship Id="rId15" Type="http://schemas.microsoft.com/office/2007/relationships/hdphoto" Target="../media/hdphoto7.wdp"/><Relationship Id="rId10" Type="http://schemas.openxmlformats.org/officeDocument/2006/relationships/image" Target="../media/image77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microsoft.com/office/2007/relationships/media" Target="../media/media4.wav"/><Relationship Id="rId21" Type="http://schemas.openxmlformats.org/officeDocument/2006/relationships/image" Target="../media/image81.png"/><Relationship Id="rId7" Type="http://schemas.openxmlformats.org/officeDocument/2006/relationships/image" Target="../media/image68.jpg"/><Relationship Id="rId12" Type="http://schemas.openxmlformats.org/officeDocument/2006/relationships/image" Target="../media/image78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80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3.xml"/><Relationship Id="rId15" Type="http://schemas.microsoft.com/office/2007/relationships/hdphoto" Target="../media/hdphoto7.wdp"/><Relationship Id="rId10" Type="http://schemas.openxmlformats.org/officeDocument/2006/relationships/image" Target="../media/image77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microsoft.com/office/2007/relationships/media" Target="../media/media4.wav"/><Relationship Id="rId21" Type="http://schemas.openxmlformats.org/officeDocument/2006/relationships/image" Target="../media/image81.png"/><Relationship Id="rId7" Type="http://schemas.openxmlformats.org/officeDocument/2006/relationships/image" Target="../media/image68.jpg"/><Relationship Id="rId12" Type="http://schemas.openxmlformats.org/officeDocument/2006/relationships/image" Target="../media/image78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80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4.xml"/><Relationship Id="rId15" Type="http://schemas.microsoft.com/office/2007/relationships/hdphoto" Target="../media/hdphoto7.wdp"/><Relationship Id="rId10" Type="http://schemas.openxmlformats.org/officeDocument/2006/relationships/image" Target="../media/image77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55.png"/><Relationship Id="rId3" Type="http://schemas.openxmlformats.org/officeDocument/2006/relationships/image" Target="../media/image2.svg"/><Relationship Id="rId12" Type="http://schemas.openxmlformats.org/officeDocument/2006/relationships/image" Target="../media/image4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82.png"/><Relationship Id="rId5" Type="http://schemas.openxmlformats.org/officeDocument/2006/relationships/image" Target="../media/image4.svg"/><Relationship Id="rId15" Type="http://schemas.openxmlformats.org/officeDocument/2006/relationships/image" Target="../media/image83.png"/><Relationship Id="rId10" Type="http://schemas.openxmlformats.org/officeDocument/2006/relationships/image" Target="../media/image18.sv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14" Type="http://schemas.openxmlformats.org/officeDocument/2006/relationships/image" Target="../media/image3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2" Type="http://schemas.openxmlformats.org/officeDocument/2006/relationships/image" Target="../media/image7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85.png"/><Relationship Id="rId4" Type="http://schemas.openxmlformats.org/officeDocument/2006/relationships/image" Target="../media/image8.png"/><Relationship Id="rId9" Type="http://schemas.openxmlformats.org/officeDocument/2006/relationships/image" Target="../media/image8.sv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18" Type="http://schemas.openxmlformats.org/officeDocument/2006/relationships/image" Target="../media/image17.png"/><Relationship Id="rId26" Type="http://schemas.openxmlformats.org/officeDocument/2006/relationships/slide" Target="slide5.xml"/><Relationship Id="rId3" Type="http://schemas.openxmlformats.org/officeDocument/2006/relationships/image" Target="../media/image2.svg"/><Relationship Id="rId21" Type="http://schemas.openxmlformats.org/officeDocument/2006/relationships/slide" Target="slide4.xml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17" Type="http://schemas.openxmlformats.org/officeDocument/2006/relationships/slide" Target="slide2.xml"/><Relationship Id="rId25" Type="http://schemas.microsoft.com/office/2007/relationships/hdphoto" Target="../media/hdphoto1.wdp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24" Type="http://schemas.openxmlformats.org/officeDocument/2006/relationships/image" Target="../media/image21.png"/><Relationship Id="rId5" Type="http://schemas.openxmlformats.org/officeDocument/2006/relationships/image" Target="../media/image4.sv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4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svg"/><Relationship Id="rId18" Type="http://schemas.openxmlformats.org/officeDocument/2006/relationships/image" Target="../media/image14.png"/><Relationship Id="rId26" Type="http://schemas.openxmlformats.org/officeDocument/2006/relationships/image" Target="../media/image30.png"/><Relationship Id="rId3" Type="http://schemas.microsoft.com/office/2007/relationships/media" Target="../media/media2.mp3"/><Relationship Id="rId21" Type="http://schemas.openxmlformats.org/officeDocument/2006/relationships/image" Target="../media/image16.png"/><Relationship Id="rId7" Type="http://schemas.openxmlformats.org/officeDocument/2006/relationships/image" Target="../media/image2.svg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5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26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24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svg"/><Relationship Id="rId23" Type="http://schemas.openxmlformats.org/officeDocument/2006/relationships/image" Target="../media/image28.png"/><Relationship Id="rId28" Type="http://schemas.openxmlformats.org/officeDocument/2006/relationships/image" Target="../media/image32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4.svg"/><Relationship Id="rId14" Type="http://schemas.openxmlformats.org/officeDocument/2006/relationships/image" Target="../media/image11.png"/><Relationship Id="rId22" Type="http://schemas.openxmlformats.org/officeDocument/2006/relationships/image" Target="../media/image27.png"/><Relationship Id="rId27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svg"/><Relationship Id="rId18" Type="http://schemas.openxmlformats.org/officeDocument/2006/relationships/image" Target="../media/image14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21" Type="http://schemas.openxmlformats.org/officeDocument/2006/relationships/image" Target="../media/image16.png"/><Relationship Id="rId7" Type="http://schemas.openxmlformats.org/officeDocument/2006/relationships/image" Target="../media/image2.svg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5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26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svg"/><Relationship Id="rId23" Type="http://schemas.openxmlformats.org/officeDocument/2006/relationships/image" Target="../media/image28.png"/><Relationship Id="rId28" Type="http://schemas.openxmlformats.org/officeDocument/2006/relationships/image" Target="../media/image36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4.svg"/><Relationship Id="rId14" Type="http://schemas.openxmlformats.org/officeDocument/2006/relationships/image" Target="../media/image11.png"/><Relationship Id="rId22" Type="http://schemas.openxmlformats.org/officeDocument/2006/relationships/image" Target="../media/image27.png"/><Relationship Id="rId27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svg"/><Relationship Id="rId18" Type="http://schemas.openxmlformats.org/officeDocument/2006/relationships/image" Target="../media/image14.png"/><Relationship Id="rId26" Type="http://schemas.openxmlformats.org/officeDocument/2006/relationships/image" Target="../media/image37.png"/><Relationship Id="rId3" Type="http://schemas.microsoft.com/office/2007/relationships/media" Target="../media/media2.mp3"/><Relationship Id="rId21" Type="http://schemas.openxmlformats.org/officeDocument/2006/relationships/image" Target="../media/image16.png"/><Relationship Id="rId7" Type="http://schemas.openxmlformats.org/officeDocument/2006/relationships/image" Target="../media/image2.svg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5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26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24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svg"/><Relationship Id="rId23" Type="http://schemas.openxmlformats.org/officeDocument/2006/relationships/image" Target="../media/image28.png"/><Relationship Id="rId28" Type="http://schemas.openxmlformats.org/officeDocument/2006/relationships/image" Target="../media/image39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4.svg"/><Relationship Id="rId14" Type="http://schemas.openxmlformats.org/officeDocument/2006/relationships/image" Target="../media/image11.png"/><Relationship Id="rId22" Type="http://schemas.openxmlformats.org/officeDocument/2006/relationships/image" Target="../media/image27.png"/><Relationship Id="rId27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5" Type="http://schemas.openxmlformats.org/officeDocument/2006/relationships/image" Target="../media/image43.emf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1240" cy="6857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3" y="-113952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54330" y="213006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02895" y="567444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12500" t="24075" r="25000" b="18148"/>
          <a:stretch/>
        </p:blipFill>
        <p:spPr>
          <a:xfrm>
            <a:off x="1410429" y="2297365"/>
            <a:ext cx="9550407" cy="435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438020" y="267765"/>
            <a:ext cx="9730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218 áo phao lên các thuyền, mỗi thuyền 18 áo phao. Hỏi xếp được nhiều nhất bao nhiêu thuyền và còn thừa mấy áo phao?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3560071" y="3290727"/>
            <a:ext cx="5958811" cy="1049557"/>
          </a:xfrm>
          <a:prstGeom prst="roundRect">
            <a:avLst>
              <a:gd name="adj" fmla="val 16667"/>
            </a:avLst>
          </a:prstGeom>
          <a:solidFill>
            <a:schemeClr val="bg1">
              <a:alpha val="84000"/>
            </a:schemeClr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40633" tIns="20311" rIns="40633" bIns="20311" anchor="ctr" anchorCtr="0">
            <a:noAutofit/>
          </a:bodyPr>
          <a:lstStyle/>
          <a:p>
            <a:pPr algn="ctr" defTabSz="406440"/>
            <a:r>
              <a:rPr lang="vi-VN" sz="9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218 : 18 = ?</a:t>
            </a:r>
            <a:endParaRPr sz="9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987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01401" y="5531206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752" y="-188830"/>
            <a:ext cx="7075639" cy="7382114"/>
          </a:xfrm>
          <a:prstGeom prst="rect">
            <a:avLst/>
          </a:prstGeom>
        </p:spPr>
      </p:pic>
      <p:pic>
        <p:nvPicPr>
          <p:cNvPr id="15" name="图片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2574" y="5349818"/>
            <a:ext cx="1592654" cy="1300053"/>
          </a:xfrm>
          <a:prstGeom prst="rect">
            <a:avLst/>
          </a:prstGeom>
        </p:spPr>
      </p:pic>
      <p:sp>
        <p:nvSpPr>
          <p:cNvPr id="16" name="Text Box 568">
            <a:extLst>
              <a:ext uri="{FF2B5EF4-FFF2-40B4-BE49-F238E27FC236}">
                <a16:creationId xmlns:a16="http://schemas.microsoft.com/office/drawing/2014/main" xmlns="" id="{3D43B3F3-258A-4F64-A6A3-83E36F407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616" y="652902"/>
            <a:ext cx="165650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218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570">
            <a:extLst>
              <a:ext uri="{FF2B5EF4-FFF2-40B4-BE49-F238E27FC236}">
                <a16:creationId xmlns:a16="http://schemas.microsoft.com/office/drawing/2014/main" xmlns="" id="{F099ACA0-3C37-4627-A435-EF7B87EEA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19562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571">
            <a:extLst>
              <a:ext uri="{FF2B5EF4-FFF2-40B4-BE49-F238E27FC236}">
                <a16:creationId xmlns:a16="http://schemas.microsoft.com/office/drawing/2014/main" xmlns="" id="{B8D6071D-63AE-4133-8754-470EF5CE1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314" y="126428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572">
            <a:extLst>
              <a:ext uri="{FF2B5EF4-FFF2-40B4-BE49-F238E27FC236}">
                <a16:creationId xmlns:a16="http://schemas.microsoft.com/office/drawing/2014/main" xmlns="" id="{53996C85-21A9-4726-83D3-4B70B706E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3117" y="796969"/>
            <a:ext cx="0" cy="20649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 Box 573">
            <a:extLst>
              <a:ext uri="{FF2B5EF4-FFF2-40B4-BE49-F238E27FC236}">
                <a16:creationId xmlns:a16="http://schemas.microsoft.com/office/drawing/2014/main" xmlns="" id="{4A823588-7095-4C91-A408-F9F58BB4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80945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574">
            <a:extLst>
              <a:ext uri="{FF2B5EF4-FFF2-40B4-BE49-F238E27FC236}">
                <a16:creationId xmlns:a16="http://schemas.microsoft.com/office/drawing/2014/main" xmlns="" id="{A6374FDE-0F13-450A-8F79-26DBEFB2B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8575" y="1701800"/>
            <a:ext cx="20043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 Box 575">
            <a:extLst>
              <a:ext uri="{FF2B5EF4-FFF2-40B4-BE49-F238E27FC236}">
                <a16:creationId xmlns:a16="http://schemas.microsoft.com/office/drawing/2014/main" xmlns="" id="{8C84DF2A-6F5E-419F-8C6F-E2FA8566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45" y="594376"/>
            <a:ext cx="1311157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6">
            <a:extLst>
              <a:ext uri="{FF2B5EF4-FFF2-40B4-BE49-F238E27FC236}">
                <a16:creationId xmlns:a16="http://schemas.microsoft.com/office/drawing/2014/main" xmlns="" id="{DB020A3C-55E3-4A4F-B35C-C4D89C8C2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68" y="326064"/>
            <a:ext cx="6091958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phải</a:t>
            </a:r>
            <a:endParaRPr lang="en-US" altLang="en-US" sz="32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7">
            <a:extLst>
              <a:ext uri="{FF2B5EF4-FFF2-40B4-BE49-F238E27FC236}">
                <a16:creationId xmlns:a16="http://schemas.microsoft.com/office/drawing/2014/main" xmlns="" id="{D4672AAE-9798-4F97-B663-2F332D7B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38" y="1550882"/>
            <a:ext cx="469093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 *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78">
            <a:extLst>
              <a:ext uri="{FF2B5EF4-FFF2-40B4-BE49-F238E27FC236}">
                <a16:creationId xmlns:a16="http://schemas.microsoft.com/office/drawing/2014/main" xmlns="" id="{DE1F06C1-4694-4D19-993B-D944673BC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095" y="1609233"/>
            <a:ext cx="74075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800080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81">
            <a:extLst>
              <a:ext uri="{FF2B5EF4-FFF2-40B4-BE49-F238E27FC236}">
                <a16:creationId xmlns:a16="http://schemas.microsoft.com/office/drawing/2014/main" xmlns="" id="{E87A460E-CD9E-4839-AB7D-FB5F54DEE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665" y="194634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82">
            <a:extLst>
              <a:ext uri="{FF2B5EF4-FFF2-40B4-BE49-F238E27FC236}">
                <a16:creationId xmlns:a16="http://schemas.microsoft.com/office/drawing/2014/main" xmlns="" id="{6DECEBD7-CE8F-4B76-B61B-CDC14C0E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029" y="1698355"/>
            <a:ext cx="387063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83">
            <a:extLst>
              <a:ext uri="{FF2B5EF4-FFF2-40B4-BE49-F238E27FC236}">
                <a16:creationId xmlns:a16="http://schemas.microsoft.com/office/drawing/2014/main" xmlns="" id="{00B42B76-5208-4C44-B884-A862A9EB0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234180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584">
            <a:extLst>
              <a:ext uri="{FF2B5EF4-FFF2-40B4-BE49-F238E27FC236}">
                <a16:creationId xmlns:a16="http://schemas.microsoft.com/office/drawing/2014/main" xmlns="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985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585">
            <a:extLst>
              <a:ext uri="{FF2B5EF4-FFF2-40B4-BE49-F238E27FC236}">
                <a16:creationId xmlns:a16="http://schemas.microsoft.com/office/drawing/2014/main" xmlns="" id="{F03AAD64-5027-4D93-B1B6-E7F8524B0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840" y="2861967"/>
            <a:ext cx="15297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 Box 586">
            <a:extLst>
              <a:ext uri="{FF2B5EF4-FFF2-40B4-BE49-F238E27FC236}">
                <a16:creationId xmlns:a16="http://schemas.microsoft.com/office/drawing/2014/main" xmlns="" id="{C8AF451A-0FA5-468A-858E-65C7ADD3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592" y="2737264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7">
            <a:extLst>
              <a:ext uri="{FF2B5EF4-FFF2-40B4-BE49-F238E27FC236}">
                <a16:creationId xmlns:a16="http://schemas.microsoft.com/office/drawing/2014/main" xmlns="" id="{F754E346-3313-4780-B01B-7E82E7A0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798" y="2791944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3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8">
            <a:extLst>
              <a:ext uri="{FF2B5EF4-FFF2-40B4-BE49-F238E27FC236}">
                <a16:creationId xmlns:a16="http://schemas.microsoft.com/office/drawing/2014/main" xmlns="" id="{12A0C5B7-CD9B-46D1-8F77-CAB521C05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145" y="3132725"/>
            <a:ext cx="4714875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8,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9">
            <a:extLst>
              <a:ext uri="{FF2B5EF4-FFF2-40B4-BE49-F238E27FC236}">
                <a16:creationId xmlns:a16="http://schemas.microsoft.com/office/drawing/2014/main" xmlns="" id="{4FF4264F-6503-4EB9-B165-D24A20589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436" y="649965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8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90">
            <a:extLst>
              <a:ext uri="{FF2B5EF4-FFF2-40B4-BE49-F238E27FC236}">
                <a16:creationId xmlns:a16="http://schemas.microsoft.com/office/drawing/2014/main" xmlns="" id="{C6DDFE5A-6865-4E34-84D3-E2E4F79E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3528185"/>
            <a:ext cx="4169957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1">
            <a:extLst>
              <a:ext uri="{FF2B5EF4-FFF2-40B4-BE49-F238E27FC236}">
                <a16:creationId xmlns:a16="http://schemas.microsoft.com/office/drawing/2014/main" xmlns="" id="{B1303E56-0249-4F47-B5EB-2D3A0E0B5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1594737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  <a:endParaRPr lang="en-US" altLang="en-US" sz="7667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92">
            <a:extLst>
              <a:ext uri="{FF2B5EF4-FFF2-40B4-BE49-F238E27FC236}">
                <a16:creationId xmlns:a16="http://schemas.microsoft.com/office/drawing/2014/main" xmlns="" id="{3AD53A76-CF58-4614-BF17-AB065353B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10" y="3923646"/>
            <a:ext cx="4355906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 nhớ 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93">
            <a:extLst>
              <a:ext uri="{FF2B5EF4-FFF2-40B4-BE49-F238E27FC236}">
                <a16:creationId xmlns:a16="http://schemas.microsoft.com/office/drawing/2014/main" xmlns="" id="{9E2E939C-072F-4E11-BB91-10B69650F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518" y="3746069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6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94">
            <a:extLst>
              <a:ext uri="{FF2B5EF4-FFF2-40B4-BE49-F238E27FC236}">
                <a16:creationId xmlns:a16="http://schemas.microsoft.com/office/drawing/2014/main" xmlns="" id="{D1D567E0-EBBA-498E-8508-D0CD4907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09" y="4319107"/>
            <a:ext cx="47182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thêm 1 bằng 3, viết 3.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595">
            <a:extLst>
              <a:ext uri="{FF2B5EF4-FFF2-40B4-BE49-F238E27FC236}">
                <a16:creationId xmlns:a16="http://schemas.microsoft.com/office/drawing/2014/main" xmlns="" id="{F3283E10-2481-4AA5-9094-21EE12905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632" y="377374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3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596">
            <a:extLst>
              <a:ext uri="{FF2B5EF4-FFF2-40B4-BE49-F238E27FC236}">
                <a16:creationId xmlns:a16="http://schemas.microsoft.com/office/drawing/2014/main" xmlns="" id="{5FDA940F-53C6-428C-BBA4-662D4E55B0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8000" y="4902200"/>
            <a:ext cx="15980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 Box 597">
            <a:extLst>
              <a:ext uri="{FF2B5EF4-FFF2-40B4-BE49-F238E27FC236}">
                <a16:creationId xmlns:a16="http://schemas.microsoft.com/office/drawing/2014/main" xmlns="" id="{E4906FF4-81CA-4E08-BECF-CCE363453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721" y="5264411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38 trừ 36 bằng 2, viết 2.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8">
            <a:extLst>
              <a:ext uri="{FF2B5EF4-FFF2-40B4-BE49-F238E27FC236}">
                <a16:creationId xmlns:a16="http://schemas.microsoft.com/office/drawing/2014/main" xmlns="" id="{998DC7DE-D8B5-4A23-81EC-D56475355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522" y="482083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2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9">
            <a:extLst>
              <a:ext uri="{FF2B5EF4-FFF2-40B4-BE49-F238E27FC236}">
                <a16:creationId xmlns:a16="http://schemas.microsoft.com/office/drawing/2014/main" xmlns="" id="{A468085A-F298-447E-B57B-805C630A8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228" y="5973753"/>
            <a:ext cx="2799967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218 : 18 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=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600">
            <a:extLst>
              <a:ext uri="{FF2B5EF4-FFF2-40B4-BE49-F238E27FC236}">
                <a16:creationId xmlns:a16="http://schemas.microsoft.com/office/drawing/2014/main" xmlns="" id="{DE6BE1F0-D718-4FFC-BBF3-3DB12F403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152" y="5950422"/>
            <a:ext cx="2319185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(dư 2)</a:t>
            </a:r>
            <a:endParaRPr lang="en-US" altLang="en-US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584">
            <a:extLst>
              <a:ext uri="{FF2B5EF4-FFF2-40B4-BE49-F238E27FC236}">
                <a16:creationId xmlns:a16="http://schemas.microsoft.com/office/drawing/2014/main" xmlns="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804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4.32099E-6 L 0.00121 0.3063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7" y="1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3" grpId="1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1" grpId="0"/>
      <p:bldP spid="31" grpId="1"/>
      <p:bldP spid="32" grpId="0"/>
      <p:bldP spid="33" grpId="0"/>
      <p:bldP spid="33" grpId="1"/>
      <p:bldP spid="34" grpId="0"/>
      <p:bldP spid="34" grpId="1"/>
      <p:bldP spid="35" grpId="0"/>
      <p:bldP spid="36" grpId="0"/>
      <p:bldP spid="37" grpId="0"/>
      <p:bldP spid="37" grpId="1"/>
      <p:bldP spid="38" grpId="0"/>
      <p:bldP spid="39" grpId="0"/>
      <p:bldP spid="39" grpId="1"/>
      <p:bldP spid="40" grpId="0"/>
      <p:bldP spid="42" grpId="0"/>
      <p:bldP spid="42" grpId="1"/>
      <p:bldP spid="43" grpId="0"/>
      <p:bldP spid="44" grpId="0"/>
      <p:bldP spid="44" grpId="1"/>
      <p:bldP spid="45" grpId="0"/>
      <p:bldP spid="45" grpId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291302" y="166403"/>
            <a:ext cx="1212894" cy="1053702"/>
          </a:xfrm>
          <a:custGeom>
            <a:avLst/>
            <a:gdLst/>
            <a:ahLst/>
            <a:cxnLst/>
            <a:rect l="l" t="t" r="r" b="b"/>
            <a:pathLst>
              <a:path w="1819341" h="1580553">
                <a:moveTo>
                  <a:pt x="0" y="0"/>
                </a:moveTo>
                <a:lnTo>
                  <a:pt x="1819341" y="0"/>
                </a:lnTo>
                <a:lnTo>
                  <a:pt x="1819341" y="1580553"/>
                </a:lnTo>
                <a:lnTo>
                  <a:pt x="0" y="1580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385902" y="617220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131617" y="0"/>
            <a:ext cx="1352350" cy="1698399"/>
          </a:xfrm>
          <a:custGeom>
            <a:avLst/>
            <a:gdLst/>
            <a:ahLst/>
            <a:cxnLst/>
            <a:rect l="l" t="t" r="r" b="b"/>
            <a:pathLst>
              <a:path w="2028525" h="2547598">
                <a:moveTo>
                  <a:pt x="0" y="0"/>
                </a:moveTo>
                <a:lnTo>
                  <a:pt x="2028525" y="0"/>
                </a:lnTo>
                <a:lnTo>
                  <a:pt x="2028525" y="2547598"/>
                </a:lnTo>
                <a:lnTo>
                  <a:pt x="0" y="2547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85756" y="5799637"/>
            <a:ext cx="600089" cy="785713"/>
          </a:xfrm>
          <a:custGeom>
            <a:avLst/>
            <a:gdLst/>
            <a:ahLst/>
            <a:cxnLst/>
            <a:rect l="l" t="t" r="r" b="b"/>
            <a:pathLst>
              <a:path w="900133" h="1178570">
                <a:moveTo>
                  <a:pt x="0" y="0"/>
                </a:moveTo>
                <a:lnTo>
                  <a:pt x="900132" y="0"/>
                </a:lnTo>
                <a:lnTo>
                  <a:pt x="900132" y="1178569"/>
                </a:lnTo>
                <a:lnTo>
                  <a:pt x="0" y="1178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508000" y="381001"/>
            <a:ext cx="5814035" cy="5956299"/>
            <a:chOff x="285750" y="400051"/>
            <a:chExt cx="5194384" cy="5383446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A83935D7-CD9E-42F6-91BF-501AEE693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5750" y="400051"/>
              <a:ext cx="3009900" cy="5383446"/>
            </a:xfrm>
            <a:prstGeom prst="rect">
              <a:avLst/>
            </a:prstGeom>
          </p:spPr>
        </p:pic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49A5B6EA-7785-4347-B566-2A96329B4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166" y="2512107"/>
              <a:ext cx="4368968" cy="2868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4727" tIns="47364" rIns="94727" bIns="4736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/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216</a:t>
              </a:r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12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12</a:t>
              </a:r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18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96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96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 0</a:t>
              </a:r>
            </a:p>
          </p:txBody>
        </p:sp>
        <p:sp>
          <p:nvSpPr>
            <p:cNvPr id="11" name="Line 3">
              <a:extLst>
                <a:ext uri="{FF2B5EF4-FFF2-40B4-BE49-F238E27FC236}">
                  <a16:creationId xmlns:a16="http://schemas.microsoft.com/office/drawing/2014/main" xmlns="" id="{B27DA693-F03F-453C-A5D6-9DB625C7A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7879" y="2669582"/>
              <a:ext cx="0" cy="8237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Line 4">
              <a:extLst>
                <a:ext uri="{FF2B5EF4-FFF2-40B4-BE49-F238E27FC236}">
                  <a16:creationId xmlns:a16="http://schemas.microsoft.com/office/drawing/2014/main" xmlns="" id="{BD2CABF6-37B0-475C-A384-43B1314744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7879" y="3081450"/>
              <a:ext cx="911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Line 5">
              <a:extLst>
                <a:ext uri="{FF2B5EF4-FFF2-40B4-BE49-F238E27FC236}">
                  <a16:creationId xmlns:a16="http://schemas.microsoft.com/office/drawing/2014/main" xmlns="" id="{5832194C-C50D-4030-8141-BF74B5BB5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191" y="3595800"/>
              <a:ext cx="971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Line 6">
              <a:extLst>
                <a:ext uri="{FF2B5EF4-FFF2-40B4-BE49-F238E27FC236}">
                  <a16:creationId xmlns:a16="http://schemas.microsoft.com/office/drawing/2014/main" xmlns="" id="{B87B89A6-E106-446A-8A76-E6D742C2A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7917" y="4761905"/>
              <a:ext cx="9699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16400" y="584200"/>
            <a:ext cx="6704645" cy="5861665"/>
            <a:chOff x="7331609" y="1442127"/>
            <a:chExt cx="6480840" cy="5269146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xmlns="" id="{877CE25E-30FC-4E4A-86AC-FA55608E1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31609" y="1442127"/>
              <a:ext cx="3245182" cy="5269146"/>
            </a:xfrm>
            <a:prstGeom prst="rect">
              <a:avLst/>
            </a:prstGeom>
          </p:spPr>
        </p:pic>
        <p:sp>
          <p:nvSpPr>
            <p:cNvPr id="17" name="Line 10">
              <a:extLst>
                <a:ext uri="{FF2B5EF4-FFF2-40B4-BE49-F238E27FC236}">
                  <a16:creationId xmlns:a16="http://schemas.microsoft.com/office/drawing/2014/main" xmlns="" id="{6BE15C25-42D7-4C28-B1AB-EEAB9934A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6647" y="4438607"/>
              <a:ext cx="831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xmlns="" id="{DAE18B23-5C45-4B2D-BF2D-BD533921C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5724" y="3360055"/>
              <a:ext cx="5546725" cy="285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4727" tIns="47364" rIns="94727" bIns="4736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/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218</a:t>
              </a:r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18</a:t>
              </a:r>
            </a:p>
            <a:p>
              <a:pPr defTabSz="609630"/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18</a:t>
              </a:r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12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38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36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xmlns="" id="{EE6D30EF-5C95-4C97-BEC1-DBE3CADDF2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17546" y="3595419"/>
              <a:ext cx="0" cy="676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xmlns="" id="{8E69C2A6-3D68-4D15-99AC-1D3A2A2625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9610" y="392414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11">
              <a:extLst>
                <a:ext uri="{FF2B5EF4-FFF2-40B4-BE49-F238E27FC236}">
                  <a16:creationId xmlns:a16="http://schemas.microsoft.com/office/drawing/2014/main" xmlns="" id="{C39499EB-C818-4F18-A7D6-CA10F4D006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9209" y="5597637"/>
              <a:ext cx="831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xmlns="" id="{C005C299-F8E1-4560-B79C-898697ED27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345" y="1043286"/>
            <a:ext cx="4161151" cy="4722514"/>
          </a:xfrm>
          <a:prstGeom prst="rect">
            <a:avLst/>
          </a:prstGeom>
        </p:spPr>
      </p:pic>
      <p:sp>
        <p:nvSpPr>
          <p:cNvPr id="23" name="Text Box 12">
            <a:extLst>
              <a:ext uri="{FF2B5EF4-FFF2-40B4-BE49-F238E27FC236}">
                <a16:creationId xmlns:a16="http://schemas.microsoft.com/office/drawing/2014/main" xmlns="" id="{FBC8A813-3D86-4642-BAB1-5348DE65D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092" y="1266171"/>
            <a:ext cx="3771809" cy="415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/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So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chia </a:t>
            </a:r>
            <a:r>
              <a:rPr lang="vi-VN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216 : 12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chia </a:t>
            </a:r>
            <a:r>
              <a:rPr lang="vi-VN" altLang="en-US" sz="4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218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:18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?</a:t>
            </a:r>
            <a:endParaRPr lang="en-US" altLang="en-US" sz="4400" b="1" dirty="0">
              <a:solidFill>
                <a:srgbClr val="C0504D">
                  <a:lumMod val="75000"/>
                </a:srgbClr>
              </a:solidFill>
              <a:latin typeface=".VnTime" panose="020B72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1145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9793" y="1052167"/>
            <a:ext cx="4976207" cy="497620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FBDDD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22341" y="1475240"/>
            <a:ext cx="4569547" cy="1028700"/>
            <a:chOff x="0" y="0"/>
            <a:chExt cx="1805253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096001" y="1052167"/>
            <a:ext cx="4976207" cy="497620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FBDDD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98547" y="1475240"/>
            <a:ext cx="4569547" cy="1028700"/>
            <a:chOff x="0" y="0"/>
            <a:chExt cx="1805253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5913" y="5557147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2" y="0"/>
                </a:lnTo>
                <a:lnTo>
                  <a:pt x="1254642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68095" y="532786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927310" y="530750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920401" y="2713185"/>
            <a:ext cx="3373427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hai đều là phép chia cho số có hai chữ số. 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20401" y="1654205"/>
            <a:ext cx="3373427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8"/>
              </a:lnSpc>
            </a:pPr>
            <a:r>
              <a:rPr lang="vi-VN" sz="5767" spc="36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5767" spc="36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656102" y="2713185"/>
            <a:ext cx="398696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 chia 216 : 12 là phép chia hết.</a:t>
            </a:r>
          </a:p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 chia 218 : 18 là phép chia có dư.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896608" y="1654205"/>
            <a:ext cx="3373427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8"/>
              </a:lnSpc>
            </a:pPr>
            <a:r>
              <a:rPr lang="vi-VN" sz="5767" spc="36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en-US" sz="5767" spc="36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291300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258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1692748" y="586934"/>
            <a:ext cx="1212894" cy="1053702"/>
          </a:xfrm>
          <a:custGeom>
            <a:avLst/>
            <a:gdLst/>
            <a:ahLst/>
            <a:cxnLst/>
            <a:rect l="l" t="t" r="r" b="b"/>
            <a:pathLst>
              <a:path w="1819341" h="1580553">
                <a:moveTo>
                  <a:pt x="0" y="0"/>
                </a:moveTo>
                <a:lnTo>
                  <a:pt x="1819341" y="0"/>
                </a:lnTo>
                <a:lnTo>
                  <a:pt x="1819341" y="1580553"/>
                </a:lnTo>
                <a:lnTo>
                  <a:pt x="0" y="1580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385902" y="617220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131617" y="0"/>
            <a:ext cx="1352350" cy="1698399"/>
          </a:xfrm>
          <a:custGeom>
            <a:avLst/>
            <a:gdLst/>
            <a:ahLst/>
            <a:cxnLst/>
            <a:rect l="l" t="t" r="r" b="b"/>
            <a:pathLst>
              <a:path w="2028525" h="2547598">
                <a:moveTo>
                  <a:pt x="0" y="0"/>
                </a:moveTo>
                <a:lnTo>
                  <a:pt x="2028525" y="0"/>
                </a:lnTo>
                <a:lnTo>
                  <a:pt x="2028525" y="2547598"/>
                </a:lnTo>
                <a:lnTo>
                  <a:pt x="0" y="2547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85756" y="5799637"/>
            <a:ext cx="600089" cy="785713"/>
          </a:xfrm>
          <a:custGeom>
            <a:avLst/>
            <a:gdLst/>
            <a:ahLst/>
            <a:cxnLst/>
            <a:rect l="l" t="t" r="r" b="b"/>
            <a:pathLst>
              <a:path w="900133" h="1178570">
                <a:moveTo>
                  <a:pt x="0" y="0"/>
                </a:moveTo>
                <a:lnTo>
                  <a:pt x="900132" y="0"/>
                </a:lnTo>
                <a:lnTo>
                  <a:pt x="900132" y="1178569"/>
                </a:lnTo>
                <a:lnTo>
                  <a:pt x="0" y="1178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4" name="图片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128" y="3792569"/>
            <a:ext cx="448586" cy="456543"/>
          </a:xfrm>
          <a:prstGeom prst="rect">
            <a:avLst/>
          </a:prstGeom>
        </p:spPr>
      </p:pic>
      <p:sp>
        <p:nvSpPr>
          <p:cNvPr id="26" name="矩形: 圆角 10"/>
          <p:cNvSpPr/>
          <p:nvPr/>
        </p:nvSpPr>
        <p:spPr>
          <a:xfrm>
            <a:off x="3712776" y="1599428"/>
            <a:ext cx="7311877" cy="4671743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zh-CN" altLang="en-US" sz="2933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xmlns="" id="{C1F49C3F-E594-467B-80AF-97F61671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230" y="2328523"/>
            <a:ext cx="7136323" cy="37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11" indent="-228611" algn="ctr" defTabSz="609630"/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Trong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các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phép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chia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trong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mỗi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lần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chia,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số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dư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luôn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nhỏ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hơn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số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chia.</a:t>
            </a:r>
          </a:p>
        </p:txBody>
      </p:sp>
      <p:grpSp>
        <p:nvGrpSpPr>
          <p:cNvPr id="29" name="组合 17">
            <a:extLst>
              <a:ext uri="{FF2B5EF4-FFF2-40B4-BE49-F238E27FC236}">
                <a16:creationId xmlns:a16="http://schemas.microsoft.com/office/drawing/2014/main" xmlns="" id="{5386B9D3-A151-434E-AC17-4D89E771385C}"/>
              </a:ext>
            </a:extLst>
          </p:cNvPr>
          <p:cNvGrpSpPr/>
          <p:nvPr/>
        </p:nvGrpSpPr>
        <p:grpSpPr>
          <a:xfrm>
            <a:off x="103330" y="153892"/>
            <a:ext cx="6144218" cy="2716977"/>
            <a:chOff x="1281229" y="1870571"/>
            <a:chExt cx="3240000" cy="2520000"/>
          </a:xfrm>
        </p:grpSpPr>
        <p:sp>
          <p:nvSpPr>
            <p:cNvPr id="30" name="云形 13">
              <a:extLst>
                <a:ext uri="{FF2B5EF4-FFF2-40B4-BE49-F238E27FC236}">
                  <a16:creationId xmlns:a16="http://schemas.microsoft.com/office/drawing/2014/main" xmlns="" id="{C6ABCC0C-ECF9-4128-84F1-A4A9A5FF052C}"/>
                </a:ext>
              </a:extLst>
            </p:cNvPr>
            <p:cNvSpPr/>
            <p:nvPr/>
          </p:nvSpPr>
          <p:spPr>
            <a:xfrm>
              <a:off x="1281229" y="1870571"/>
              <a:ext cx="3240000" cy="2520000"/>
            </a:xfrm>
            <a:prstGeom prst="clou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29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云形 11">
              <a:extLst>
                <a:ext uri="{FF2B5EF4-FFF2-40B4-BE49-F238E27FC236}">
                  <a16:creationId xmlns:a16="http://schemas.microsoft.com/office/drawing/2014/main" xmlns="" id="{C1A71C64-97CE-4232-8C9D-19F5CA97F5B0}"/>
                </a:ext>
              </a:extLst>
            </p:cNvPr>
            <p:cNvSpPr/>
            <p:nvPr/>
          </p:nvSpPr>
          <p:spPr>
            <a:xfrm>
              <a:off x="1488801" y="2029575"/>
              <a:ext cx="2880000" cy="2160000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29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" name="云形 12">
              <a:extLst>
                <a:ext uri="{FF2B5EF4-FFF2-40B4-BE49-F238E27FC236}">
                  <a16:creationId xmlns:a16="http://schemas.microsoft.com/office/drawing/2014/main" xmlns="" id="{2CA84E13-6B9A-430A-8D8C-37260092B81D}"/>
                </a:ext>
              </a:extLst>
            </p:cNvPr>
            <p:cNvSpPr/>
            <p:nvPr/>
          </p:nvSpPr>
          <p:spPr>
            <a:xfrm>
              <a:off x="1672880" y="2158771"/>
              <a:ext cx="2520000" cy="1800000"/>
            </a:xfrm>
            <a:prstGeom prst="cloud">
              <a:avLst/>
            </a:prstGeom>
            <a:solidFill>
              <a:srgbClr val="D9C3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29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7" name="Text Box 12">
            <a:extLst>
              <a:ext uri="{FF2B5EF4-FFF2-40B4-BE49-F238E27FC236}">
                <a16:creationId xmlns:a16="http://schemas.microsoft.com/office/drawing/2014/main" xmlns="" id="{560A02F1-9A40-497F-B005-C3377040F4F7}"/>
              </a:ext>
            </a:extLst>
          </p:cNvPr>
          <p:cNvSpPr txBox="1">
            <a:spLocks noChangeArrowheads="1"/>
          </p:cNvSpPr>
          <p:nvPr/>
        </p:nvSpPr>
        <p:spPr bwMode="auto">
          <a:xfrm rot="21234691">
            <a:off x="1801764" y="747685"/>
            <a:ext cx="3084904" cy="99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867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Chú</a:t>
            </a:r>
            <a:r>
              <a:rPr lang="en-US" altLang="en-US" sz="5867" b="1" dirty="0">
                <a:solidFill>
                  <a:srgbClr val="C00000"/>
                </a:solidFill>
                <a:latin typeface="UTM Isadora" panose="02040603050506020204" pitchFamily="18" charset="0"/>
              </a:rPr>
              <a:t> ý:</a:t>
            </a:r>
          </a:p>
        </p:txBody>
      </p:sp>
      <p:pic>
        <p:nvPicPr>
          <p:cNvPr id="38" name="图片 15"/>
          <p:cNvPicPr>
            <a:picLocks noChangeAspect="1"/>
          </p:cNvPicPr>
          <p:nvPr/>
        </p:nvPicPr>
        <p:blipFill rotWithShape="1">
          <a:blip r:embed="rId13"/>
          <a:srcRect b="44485"/>
          <a:stretch/>
        </p:blipFill>
        <p:spPr>
          <a:xfrm>
            <a:off x="6549826" y="164"/>
            <a:ext cx="2169634" cy="1425169"/>
          </a:xfrm>
          <a:prstGeom prst="rect">
            <a:avLst/>
          </a:prstGeom>
        </p:spPr>
      </p:pic>
      <p:sp>
        <p:nvSpPr>
          <p:cNvPr id="39" name="任意多边形: 形状 14"/>
          <p:cNvSpPr/>
          <p:nvPr/>
        </p:nvSpPr>
        <p:spPr>
          <a:xfrm>
            <a:off x="6764617" y="1410076"/>
            <a:ext cx="1790971" cy="537234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zh-CN" altLang="en-US" sz="1200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20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051929" y="424068"/>
            <a:ext cx="908543" cy="869929"/>
          </a:xfrm>
          <a:custGeom>
            <a:avLst/>
            <a:gdLst/>
            <a:ahLst/>
            <a:cxnLst/>
            <a:rect l="l" t="t" r="r" b="b"/>
            <a:pathLst>
              <a:path w="1362814" h="1304894">
                <a:moveTo>
                  <a:pt x="0" y="0"/>
                </a:moveTo>
                <a:lnTo>
                  <a:pt x="1362814" y="0"/>
                </a:lnTo>
                <a:lnTo>
                  <a:pt x="1362814" y="1304894"/>
                </a:lnTo>
                <a:lnTo>
                  <a:pt x="0" y="13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17871" y="5331238"/>
            <a:ext cx="908543" cy="869929"/>
          </a:xfrm>
          <a:custGeom>
            <a:avLst/>
            <a:gdLst/>
            <a:ahLst/>
            <a:cxnLst/>
            <a:rect l="l" t="t" r="r" b="b"/>
            <a:pathLst>
              <a:path w="1362814" h="1304894">
                <a:moveTo>
                  <a:pt x="0" y="0"/>
                </a:moveTo>
                <a:lnTo>
                  <a:pt x="1362814" y="0"/>
                </a:lnTo>
                <a:lnTo>
                  <a:pt x="1362814" y="1304894"/>
                </a:lnTo>
                <a:lnTo>
                  <a:pt x="0" y="1304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643963" y="220865"/>
            <a:ext cx="2678549" cy="521099"/>
          </a:xfrm>
          <a:custGeom>
            <a:avLst/>
            <a:gdLst/>
            <a:ahLst/>
            <a:cxnLst/>
            <a:rect l="l" t="t" r="r" b="b"/>
            <a:pathLst>
              <a:path w="4017824" h="781649">
                <a:moveTo>
                  <a:pt x="0" y="0"/>
                </a:moveTo>
                <a:lnTo>
                  <a:pt x="4017824" y="0"/>
                </a:lnTo>
                <a:lnTo>
                  <a:pt x="4017824" y="781649"/>
                </a:lnTo>
                <a:lnTo>
                  <a:pt x="0" y="781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256109" y="5480926"/>
            <a:ext cx="1326327" cy="1494453"/>
          </a:xfrm>
          <a:custGeom>
            <a:avLst/>
            <a:gdLst/>
            <a:ahLst/>
            <a:cxnLst/>
            <a:rect l="l" t="t" r="r" b="b"/>
            <a:pathLst>
              <a:path w="1989490" h="2241679">
                <a:moveTo>
                  <a:pt x="0" y="0"/>
                </a:moveTo>
                <a:lnTo>
                  <a:pt x="1989490" y="0"/>
                </a:lnTo>
                <a:lnTo>
                  <a:pt x="1989490" y="2241679"/>
                </a:lnTo>
                <a:lnTo>
                  <a:pt x="0" y="2241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4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0451" y="15604"/>
            <a:ext cx="4644291" cy="190952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78616" y="-274547"/>
            <a:ext cx="6212475" cy="2170801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424773"/>
            <a:ext cx="12192000" cy="1020227"/>
          </a:xfrm>
          <a:prstGeom prst="rect">
            <a:avLst/>
          </a:prstGeom>
        </p:spPr>
      </p:pic>
      <p:pic>
        <p:nvPicPr>
          <p:cNvPr id="37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25" y="794634"/>
            <a:ext cx="2245698" cy="2324958"/>
          </a:xfrm>
          <a:prstGeom prst="rect">
            <a:avLst/>
          </a:prstGeom>
        </p:spPr>
      </p:pic>
      <p:pic>
        <p:nvPicPr>
          <p:cNvPr id="38" name="图片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0000" y="2811363"/>
            <a:ext cx="7340097" cy="25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1796" y="2811363"/>
            <a:ext cx="9260466" cy="27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xmlns="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322 : 14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xmlns="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754" y="1586317"/>
            <a:ext cx="4890153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322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14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28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23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0</a:t>
            </a: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xmlns="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xmlns="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xmlns="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xmlns="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1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xmlns="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325 : 14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xmlns="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754" y="1586317"/>
            <a:ext cx="4890153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325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14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28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23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45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xmlns="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xmlns="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xmlns="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xmlns="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xmlns="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1554 : 37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xmlns="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754" y="1695507"/>
            <a:ext cx="5044385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1554 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37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148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74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74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0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xmlns="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xmlns="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xmlns="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xmlns="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0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xmlns="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1557 : 42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xmlns="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754" y="1695507"/>
            <a:ext cx="5044385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1557 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126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37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297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294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xmlns="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xmlns="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xmlns="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xmlns="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8983" y="-201612"/>
            <a:ext cx="9894666" cy="80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16089" y="685800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74924" y="1420556"/>
            <a:ext cx="2402298" cy="1534468"/>
          </a:xfrm>
          <a:custGeom>
            <a:avLst/>
            <a:gdLst/>
            <a:ahLst/>
            <a:cxnLst/>
            <a:rect l="l" t="t" r="r" b="b"/>
            <a:pathLst>
              <a:path w="3603447" h="2301702">
                <a:moveTo>
                  <a:pt x="0" y="0"/>
                </a:moveTo>
                <a:lnTo>
                  <a:pt x="3603447" y="0"/>
                </a:lnTo>
                <a:lnTo>
                  <a:pt x="3603447" y="2301702"/>
                </a:lnTo>
                <a:lnTo>
                  <a:pt x="0" y="2301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56625" y="5656977"/>
            <a:ext cx="1790643" cy="830411"/>
          </a:xfrm>
          <a:custGeom>
            <a:avLst/>
            <a:gdLst/>
            <a:ahLst/>
            <a:cxnLst/>
            <a:rect l="l" t="t" r="r" b="b"/>
            <a:pathLst>
              <a:path w="2685965" h="1245616">
                <a:moveTo>
                  <a:pt x="0" y="0"/>
                </a:moveTo>
                <a:lnTo>
                  <a:pt x="2685965" y="0"/>
                </a:lnTo>
                <a:lnTo>
                  <a:pt x="2685965" y="1245616"/>
                </a:lnTo>
                <a:lnTo>
                  <a:pt x="0" y="1245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76073" y="5865608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52268" y="55020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5"/>
                </a:lnTo>
                <a:lnTo>
                  <a:pt x="0" y="6197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xmlns="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4"/>
          <p:cNvGrpSpPr/>
          <p:nvPr/>
        </p:nvGrpSpPr>
        <p:grpSpPr>
          <a:xfrm>
            <a:off x="609564" y="1628759"/>
            <a:ext cx="7501311" cy="2155841"/>
            <a:chOff x="0" y="0"/>
            <a:chExt cx="1684005" cy="439221"/>
          </a:xfrm>
        </p:grpSpPr>
        <p:sp>
          <p:nvSpPr>
            <p:cNvPr id="18" name="Freeform 5"/>
            <p:cNvSpPr/>
            <p:nvPr/>
          </p:nvSpPr>
          <p:spPr>
            <a:xfrm>
              <a:off x="0" y="0"/>
              <a:ext cx="1684005" cy="439221"/>
            </a:xfrm>
            <a:custGeom>
              <a:avLst/>
              <a:gdLst/>
              <a:ahLst/>
              <a:cxnLst/>
              <a:rect l="l" t="t" r="r" b="b"/>
              <a:pathLst>
                <a:path w="1684005" h="439221">
                  <a:moveTo>
                    <a:pt x="35114" y="0"/>
                  </a:moveTo>
                  <a:lnTo>
                    <a:pt x="1648892" y="0"/>
                  </a:lnTo>
                  <a:cubicBezTo>
                    <a:pt x="1668284" y="0"/>
                    <a:pt x="1684005" y="15721"/>
                    <a:pt x="1684005" y="35114"/>
                  </a:cubicBezTo>
                  <a:lnTo>
                    <a:pt x="1684005" y="404107"/>
                  </a:lnTo>
                  <a:cubicBezTo>
                    <a:pt x="1684005" y="423500"/>
                    <a:pt x="1668284" y="439221"/>
                    <a:pt x="1648892" y="439221"/>
                  </a:cubicBezTo>
                  <a:lnTo>
                    <a:pt x="35114" y="439221"/>
                  </a:lnTo>
                  <a:cubicBezTo>
                    <a:pt x="15721" y="439221"/>
                    <a:pt x="0" y="423500"/>
                    <a:pt x="0" y="404107"/>
                  </a:cubicBezTo>
                  <a:lnTo>
                    <a:pt x="0" y="35114"/>
                  </a:lnTo>
                  <a:cubicBezTo>
                    <a:pt x="0" y="15721"/>
                    <a:pt x="15721" y="0"/>
                    <a:pt x="35114" y="0"/>
                  </a:cubicBezTo>
                  <a:close/>
                </a:path>
              </a:pathLst>
            </a:custGeom>
            <a:solidFill>
              <a:srgbClr val="FF5EB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6"/>
            <p:cNvSpPr txBox="1"/>
            <p:nvPr/>
          </p:nvSpPr>
          <p:spPr>
            <a:xfrm>
              <a:off x="0" y="-38100"/>
              <a:ext cx="1684005" cy="4773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14400" y="1803400"/>
            <a:ext cx="7061200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450 : 90 = ?</a:t>
            </a:r>
          </a:p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xóa một chữ số 0 ở tận cùng số chia và số bị chia rồi thực hiện phép chia 45 : 9.</a:t>
            </a:r>
          </a:p>
          <a:p>
            <a:pPr algn="ctr" defTabSz="609630"/>
            <a:r>
              <a:rPr lang="vi-VN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450 : 90 = 45 : 9 = 5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4"/>
          <p:cNvGrpSpPr/>
          <p:nvPr/>
        </p:nvGrpSpPr>
        <p:grpSpPr>
          <a:xfrm>
            <a:off x="2133600" y="4222001"/>
            <a:ext cx="7501311" cy="2155841"/>
            <a:chOff x="0" y="0"/>
            <a:chExt cx="1684005" cy="439221"/>
          </a:xfrm>
        </p:grpSpPr>
        <p:sp>
          <p:nvSpPr>
            <p:cNvPr id="22" name="Freeform 5"/>
            <p:cNvSpPr/>
            <p:nvPr/>
          </p:nvSpPr>
          <p:spPr>
            <a:xfrm>
              <a:off x="0" y="0"/>
              <a:ext cx="1684005" cy="439221"/>
            </a:xfrm>
            <a:custGeom>
              <a:avLst/>
              <a:gdLst/>
              <a:ahLst/>
              <a:cxnLst/>
              <a:rect l="l" t="t" r="r" b="b"/>
              <a:pathLst>
                <a:path w="1684005" h="439221">
                  <a:moveTo>
                    <a:pt x="35114" y="0"/>
                  </a:moveTo>
                  <a:lnTo>
                    <a:pt x="1648892" y="0"/>
                  </a:lnTo>
                  <a:cubicBezTo>
                    <a:pt x="1668284" y="0"/>
                    <a:pt x="1684005" y="15721"/>
                    <a:pt x="1684005" y="35114"/>
                  </a:cubicBezTo>
                  <a:lnTo>
                    <a:pt x="1684005" y="404107"/>
                  </a:lnTo>
                  <a:cubicBezTo>
                    <a:pt x="1684005" y="423500"/>
                    <a:pt x="1668284" y="439221"/>
                    <a:pt x="1648892" y="439221"/>
                  </a:cubicBezTo>
                  <a:lnTo>
                    <a:pt x="35114" y="439221"/>
                  </a:lnTo>
                  <a:cubicBezTo>
                    <a:pt x="15721" y="439221"/>
                    <a:pt x="0" y="423500"/>
                    <a:pt x="0" y="404107"/>
                  </a:cubicBezTo>
                  <a:lnTo>
                    <a:pt x="0" y="35114"/>
                  </a:lnTo>
                  <a:cubicBezTo>
                    <a:pt x="0" y="15721"/>
                    <a:pt x="15721" y="0"/>
                    <a:pt x="35114" y="0"/>
                  </a:cubicBezTo>
                  <a:close/>
                </a:path>
              </a:pathLst>
            </a:custGeom>
            <a:solidFill>
              <a:srgbClr val="FF5EB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6"/>
            <p:cNvSpPr txBox="1"/>
            <p:nvPr/>
          </p:nvSpPr>
          <p:spPr>
            <a:xfrm>
              <a:off x="0" y="-38100"/>
              <a:ext cx="1684005" cy="4773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38436" y="4396642"/>
            <a:ext cx="7061200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45 000 : 900 = ?</a:t>
            </a:r>
          </a:p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xóa hai chữ số 0 ở tận cùng số chia và số bị chia rồi thực hiện phép chia 450 : 9.</a:t>
            </a:r>
          </a:p>
          <a:p>
            <a:pPr algn="ctr" defTabSz="609630"/>
            <a:r>
              <a:rPr lang="vi-VN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45 000 : 900 = 450 : 9 = 50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hà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9" t="11875" r="15965" b="22886"/>
          <a:stretch/>
        </p:blipFill>
        <p:spPr>
          <a:xfrm>
            <a:off x="10180321" y="792480"/>
            <a:ext cx="1989463" cy="4513810"/>
          </a:xfrm>
          <a:prstGeom prst="rect">
            <a:avLst/>
          </a:prstGeom>
        </p:spPr>
      </p:pic>
      <p:pic>
        <p:nvPicPr>
          <p:cNvPr id="16" name="nhà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3" t="7995" r="36925" b="26893"/>
          <a:stretch/>
        </p:blipFill>
        <p:spPr>
          <a:xfrm>
            <a:off x="6400588" y="548641"/>
            <a:ext cx="2773894" cy="4434841"/>
          </a:xfrm>
          <a:prstGeom prst="rect">
            <a:avLst/>
          </a:prstGeom>
        </p:spPr>
      </p:pic>
      <p:pic>
        <p:nvPicPr>
          <p:cNvPr id="12" name="nhà 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6657" r="61980" b="26365"/>
          <a:stretch/>
        </p:blipFill>
        <p:spPr>
          <a:xfrm>
            <a:off x="2743201" y="426721"/>
            <a:ext cx="2819399" cy="4556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9" b="98560" l="4300" r="98752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71" y="4983481"/>
            <a:ext cx="2910840" cy="1962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773" y="4791012"/>
            <a:ext cx="9656901" cy="22801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189" y="1775289"/>
            <a:ext cx="2103543" cy="1615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3029" y="1693276"/>
            <a:ext cx="2103543" cy="16155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321" y="1581486"/>
            <a:ext cx="2103543" cy="1615573"/>
          </a:xfrm>
          <a:prstGeom prst="rect">
            <a:avLst/>
          </a:prstGeom>
        </p:spPr>
      </p:pic>
      <p:sp>
        <p:nvSpPr>
          <p:cNvPr id="20" name="Rounded Rectangle 19">
            <a:hlinkClick r:id="rId15" action="ppaction://hlinksldjump"/>
          </p:cNvPr>
          <p:cNvSpPr/>
          <p:nvPr/>
        </p:nvSpPr>
        <p:spPr>
          <a:xfrm>
            <a:off x="10568672" y="6013375"/>
            <a:ext cx="1297802" cy="569661"/>
          </a:xfrm>
          <a:prstGeom prst="roundRect">
            <a:avLst/>
          </a:prstGeom>
          <a:solidFill>
            <a:srgbClr val="80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BÀI </a:t>
            </a:r>
            <a:r>
              <a:rPr lang="vi-VN" sz="2000" b="1" dirty="0">
                <a:solidFill>
                  <a:prstClr val="white"/>
                </a:solidFill>
                <a:latin typeface="Calibri" panose="020F0502020204030204"/>
                <a:hlinkClick r:id="rId16" action="ppaction://hlinksldjump"/>
              </a:rPr>
              <a:t>TT</a:t>
            </a:r>
            <a:endParaRPr lang="en-US" sz="2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nhà 1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7116" r="87785" b="25465"/>
          <a:stretch/>
        </p:blipFill>
        <p:spPr>
          <a:xfrm>
            <a:off x="0" y="375138"/>
            <a:ext cx="1782640" cy="47319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386" y="1775289"/>
            <a:ext cx="2103543" cy="16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2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7667" dirty="0">
                    <a:solidFill>
                      <a:prstClr val="black"/>
                    </a:solidFill>
                    <a:latin typeface="Calibri" panose="020F0502020204030204"/>
                  </a:rPr>
                  <a:t>560 : 70 = ?</a:t>
                </a:r>
                <a:endParaRPr lang="en-US" sz="7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3600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09616" y="2811932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8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741897"/>
            <a:chOff x="7120347" y="2765999"/>
            <a:chExt cx="4768497" cy="174189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23680" y="3235688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80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96680"/>
            <a:chOff x="740052" y="4815563"/>
            <a:chExt cx="5006641" cy="1396680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2014" y="4940035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7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02310" y="4898457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70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9200" dirty="0">
                    <a:solidFill>
                      <a:prstClr val="black"/>
                    </a:solidFill>
                    <a:latin typeface="Calibri" panose="020F0502020204030204"/>
                  </a:rPr>
                  <a:t>320 : 80 = ?</a:t>
                </a:r>
                <a:endParaRPr lang="en-US" sz="9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3600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8" y="2783040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66624" y="3148313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400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46850"/>
            <a:chOff x="740052" y="4815563"/>
            <a:chExt cx="5006641" cy="1346850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7933" y="4890205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6344" y="4948803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4000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2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7667" dirty="0">
                    <a:solidFill>
                      <a:prstClr val="black"/>
                    </a:solidFill>
                    <a:latin typeface="Calibri" panose="020F0502020204030204"/>
                  </a:rPr>
                  <a:t>62 700 : 300 = ?</a:t>
                </a:r>
                <a:endParaRPr lang="en-US" sz="7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3600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27060" y="2757829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290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46342" y="3148986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209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46850"/>
            <a:chOff x="740052" y="4815563"/>
            <a:chExt cx="5006641" cy="1346850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0465" y="4890205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2900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02310" y="4890401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2090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2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7667" dirty="0">
                    <a:solidFill>
                      <a:prstClr val="black"/>
                    </a:solidFill>
                    <a:latin typeface="Calibri" panose="020F0502020204030204"/>
                  </a:rPr>
                  <a:t>6 000 : 500 = ?</a:t>
                </a:r>
                <a:endParaRPr lang="en-US" sz="7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2933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7" y="3066611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1200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2933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6698" y="3447724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12000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28332"/>
            <a:chOff x="740052" y="4815563"/>
            <a:chExt cx="5006641" cy="1328332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2933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44547" y="5148686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120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420466"/>
            <a:chOff x="7118387" y="4874162"/>
            <a:chExt cx="4770459" cy="1420466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2933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86698" y="5299419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2204437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269">
            <a:off x="-538876" y="5980021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911333" y="762375"/>
            <a:ext cx="6128267" cy="5881891"/>
            <a:chOff x="0" y="0"/>
            <a:chExt cx="1629779" cy="1544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9779" cy="1544425"/>
            </a:xfrm>
            <a:custGeom>
              <a:avLst/>
              <a:gdLst/>
              <a:ahLst/>
              <a:cxnLst/>
              <a:rect l="l" t="t" r="r" b="b"/>
              <a:pathLst>
                <a:path w="1629779" h="1544425">
                  <a:moveTo>
                    <a:pt x="63806" y="0"/>
                  </a:moveTo>
                  <a:lnTo>
                    <a:pt x="1565973" y="0"/>
                  </a:lnTo>
                  <a:cubicBezTo>
                    <a:pt x="1582895" y="0"/>
                    <a:pt x="1599125" y="6722"/>
                    <a:pt x="1611091" y="18688"/>
                  </a:cubicBezTo>
                  <a:cubicBezTo>
                    <a:pt x="1623057" y="30654"/>
                    <a:pt x="1629779" y="46884"/>
                    <a:pt x="1629779" y="63806"/>
                  </a:cubicBezTo>
                  <a:lnTo>
                    <a:pt x="1629779" y="1480619"/>
                  </a:lnTo>
                  <a:cubicBezTo>
                    <a:pt x="1629779" y="1515858"/>
                    <a:pt x="1601212" y="1544425"/>
                    <a:pt x="1565973" y="1544425"/>
                  </a:cubicBezTo>
                  <a:lnTo>
                    <a:pt x="63806" y="1544425"/>
                  </a:lnTo>
                  <a:cubicBezTo>
                    <a:pt x="28567" y="1544425"/>
                    <a:pt x="0" y="1515858"/>
                    <a:pt x="0" y="1480619"/>
                  </a:cubicBezTo>
                  <a:lnTo>
                    <a:pt x="0" y="63806"/>
                  </a:lnTo>
                  <a:cubicBezTo>
                    <a:pt x="0" y="46884"/>
                    <a:pt x="6722" y="30654"/>
                    <a:pt x="18688" y="18688"/>
                  </a:cubicBezTo>
                  <a:cubicBezTo>
                    <a:pt x="30654" y="6722"/>
                    <a:pt x="46884" y="0"/>
                    <a:pt x="63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29779" cy="15825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09564" y="213735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10397" y="5936347"/>
            <a:ext cx="795734" cy="761915"/>
          </a:xfrm>
          <a:custGeom>
            <a:avLst/>
            <a:gdLst/>
            <a:ahLst/>
            <a:cxnLst/>
            <a:rect l="l" t="t" r="r" b="b"/>
            <a:pathLst>
              <a:path w="1193601" h="1142873">
                <a:moveTo>
                  <a:pt x="0" y="0"/>
                </a:moveTo>
                <a:lnTo>
                  <a:pt x="1193601" y="0"/>
                </a:lnTo>
                <a:lnTo>
                  <a:pt x="1193601" y="1142873"/>
                </a:lnTo>
                <a:lnTo>
                  <a:pt x="0" y="11428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14000" y="762374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66161" y="5906615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xmlns="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91" y="1100934"/>
            <a:ext cx="5492475" cy="48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/>
            <a:r>
              <a:rPr lang="en-US" altLang="en-US" sz="44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400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4400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3: Trong một hội trường, người ta xếp 384 cái ghế vào các dãy, mỗi dãy 24 ghế. Hỏi xếp được bao nhiêu dãy ghế như vậy?</a:t>
            </a:r>
            <a:endParaRPr lang="en-US" altLang="en-US" sz="44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xmlns="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955" y="3166449"/>
            <a:ext cx="6417045" cy="280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dãy ghế xếp được là:</a:t>
            </a:r>
          </a:p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384 : 24 = 16 (dãy ghế)</a:t>
            </a:r>
          </a:p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16 dãy ghê</a:t>
            </a:r>
            <a:endParaRPr lang="en-US" alt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1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/>
        </p:blipFill>
        <p:spPr>
          <a:xfrm>
            <a:off x="6509746" y="258350"/>
            <a:ext cx="4805927" cy="29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8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268" y="949271"/>
            <a:ext cx="10073465" cy="5414271"/>
            <a:chOff x="0" y="0"/>
            <a:chExt cx="20146931" cy="10828543"/>
          </a:xfrm>
        </p:grpSpPr>
        <p:sp>
          <p:nvSpPr>
            <p:cNvPr id="3" name="Freeform 3"/>
            <p:cNvSpPr/>
            <p:nvPr/>
          </p:nvSpPr>
          <p:spPr>
            <a:xfrm>
              <a:off x="9318388" y="0"/>
              <a:ext cx="10828543" cy="10828543"/>
            </a:xfrm>
            <a:custGeom>
              <a:avLst/>
              <a:gdLst/>
              <a:ahLst/>
              <a:cxnLst/>
              <a:rect l="l" t="t" r="r" b="b"/>
              <a:pathLst>
                <a:path w="10828543" h="10828543">
                  <a:moveTo>
                    <a:pt x="0" y="0"/>
                  </a:moveTo>
                  <a:lnTo>
                    <a:pt x="10828543" y="0"/>
                  </a:lnTo>
                  <a:lnTo>
                    <a:pt x="10828543" y="10828543"/>
                  </a:lnTo>
                  <a:lnTo>
                    <a:pt x="0" y="10828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0828543" cy="10828543"/>
            </a:xfrm>
            <a:custGeom>
              <a:avLst/>
              <a:gdLst/>
              <a:ahLst/>
              <a:cxnLst/>
              <a:rect l="l" t="t" r="r" b="b"/>
              <a:pathLst>
                <a:path w="10828543" h="10828543">
                  <a:moveTo>
                    <a:pt x="0" y="0"/>
                  </a:moveTo>
                  <a:lnTo>
                    <a:pt x="10828543" y="0"/>
                  </a:lnTo>
                  <a:lnTo>
                    <a:pt x="10828543" y="10828543"/>
                  </a:lnTo>
                  <a:lnTo>
                    <a:pt x="0" y="10828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723697" y="-2307333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71614">
            <a:off x="-251397" y="5887395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1" y="0"/>
                </a:lnTo>
                <a:lnTo>
                  <a:pt x="5997091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76033" y="47922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500" y="0"/>
                </a:lnTo>
                <a:lnTo>
                  <a:pt x="3185500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87987" y="2486547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2" y="0"/>
                </a:lnTo>
                <a:lnTo>
                  <a:pt x="1254642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44611" y="5812638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19973" y="-208067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8" y="0"/>
                </a:lnTo>
                <a:lnTo>
                  <a:pt x="1593818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16990" y="61722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2" y="0"/>
                </a:lnTo>
                <a:lnTo>
                  <a:pt x="837032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77945" y="350036"/>
            <a:ext cx="566411" cy="542339"/>
          </a:xfrm>
          <a:custGeom>
            <a:avLst/>
            <a:gdLst/>
            <a:ahLst/>
            <a:cxnLst/>
            <a:rect l="l" t="t" r="r" b="b"/>
            <a:pathLst>
              <a:path w="849617" h="813509">
                <a:moveTo>
                  <a:pt x="0" y="0"/>
                </a:moveTo>
                <a:lnTo>
                  <a:pt x="849618" y="0"/>
                </a:lnTo>
                <a:lnTo>
                  <a:pt x="849618" y="813509"/>
                </a:lnTo>
                <a:lnTo>
                  <a:pt x="0" y="8135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67587" y="2587088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2" y="0"/>
                </a:lnTo>
                <a:lnTo>
                  <a:pt x="1254642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7EC4B2D-ED1E-44C1-9646-8135F66DB7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99" y="715291"/>
            <a:ext cx="8184524" cy="53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6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25">
            <a:extLst>
              <a:ext uri="{FF2B5EF4-FFF2-40B4-BE49-F238E27FC236}">
                <a16:creationId xmlns:a16="http://schemas.microsoft.com/office/drawing/2014/main" xmlns="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26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38">
            <a:extLst>
              <a:ext uri="{FF2B5EF4-FFF2-40B4-BE49-F238E27FC236}">
                <a16:creationId xmlns:a16="http://schemas.microsoft.com/office/drawing/2014/main" xmlns="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2" y="5340590"/>
            <a:ext cx="1406977" cy="140697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73986" y="516598"/>
            <a:ext cx="11044028" cy="5786846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字魂58号-创中黑" panose="020B0604030504040204"/>
            </a:endParaRPr>
          </a:p>
        </p:txBody>
      </p:sp>
      <p:pic>
        <p:nvPicPr>
          <p:cNvPr id="18" name="Picture 1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0" y="2047341"/>
            <a:ext cx="2552174" cy="2890601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6" y="1695586"/>
            <a:ext cx="2664822" cy="3361617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72024" y="277284"/>
            <a:ext cx="4114867" cy="54848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2" y="800271"/>
            <a:ext cx="1029505" cy="9677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9" y="594334"/>
            <a:ext cx="1029505" cy="9677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8" y="147086"/>
            <a:ext cx="2258811" cy="2262286"/>
          </a:xfrm>
          <a:prstGeom prst="rect">
            <a:avLst/>
          </a:prstGeom>
        </p:spPr>
      </p:pic>
      <p:sp>
        <p:nvSpPr>
          <p:cNvPr id="24" name="Arrow: Right 1">
            <a:hlinkClick r:id="rId26" action="ppaction://hlinksldjump"/>
            <a:extLst>
              <a:ext uri="{FF2B5EF4-FFF2-40B4-BE49-F238E27FC236}">
                <a16:creationId xmlns:a16="http://schemas.microsoft.com/office/drawing/2014/main" xmlns="" id="{40625038-9545-18A0-B1C3-39D06836A690}"/>
              </a:ext>
            </a:extLst>
          </p:cNvPr>
          <p:cNvSpPr/>
          <p:nvPr/>
        </p:nvSpPr>
        <p:spPr>
          <a:xfrm>
            <a:off x="82169" y="6389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6994" y="5253489"/>
            <a:ext cx="4639458" cy="707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61552" y="4980497"/>
            <a:ext cx="4633362" cy="13229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71646" y="5057203"/>
            <a:ext cx="4633362" cy="13229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9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4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xmlns="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7" y="5581223"/>
            <a:ext cx="1406977" cy="140697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50" y="-262777"/>
            <a:ext cx="1509054" cy="1509054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3" y="-286374"/>
            <a:ext cx="1665125" cy="16651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414" y="114653"/>
            <a:ext cx="11429706" cy="1893624"/>
            <a:chOff x="568413" y="114653"/>
            <a:chExt cx="11429706" cy="18936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97665" y="391711"/>
                <a:ext cx="6297845" cy="89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64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36 x 11 = ?</a:t>
                </a:r>
                <a:endParaRPr lang="en-US" sz="64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53557" y="5252484"/>
            <a:ext cx="1455841" cy="1455841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293376" y="2061798"/>
            <a:ext cx="9473447" cy="1548518"/>
            <a:chOff x="1293375" y="2061797"/>
            <a:chExt cx="9473447" cy="154851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396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297066" y="3560778"/>
            <a:ext cx="9469757" cy="1548518"/>
            <a:chOff x="1297065" y="3560778"/>
            <a:chExt cx="9469757" cy="15485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369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9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936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51" name="Heart 50">
            <a:extLst>
              <a:ext uri="{FF2B5EF4-FFF2-40B4-BE49-F238E27FC236}">
                <a16:creationId xmlns:a16="http://schemas.microsoft.com/office/drawing/2014/main" xmlns="" id="{94A1073B-8735-C9FD-82B4-5134F8259DE3}"/>
              </a:ext>
            </a:extLst>
          </p:cNvPr>
          <p:cNvSpPr/>
          <p:nvPr/>
        </p:nvSpPr>
        <p:spPr>
          <a:xfrm>
            <a:off x="10125577" y="2282154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9979225" y="356862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9998096" y="520752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xmlns="" id="{40625038-9545-18A0-B1C3-39D06836A690}"/>
              </a:ext>
            </a:extLst>
          </p:cNvPr>
          <p:cNvSpPr/>
          <p:nvPr/>
        </p:nvSpPr>
        <p:spPr>
          <a:xfrm rot="10800000">
            <a:off x="298558" y="602097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01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xmlns="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7" y="5581223"/>
            <a:ext cx="1406977" cy="140697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50" y="-262777"/>
            <a:ext cx="1509054" cy="1509054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3" y="-286374"/>
            <a:ext cx="1665125" cy="16651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414" y="71646"/>
            <a:ext cx="11429706" cy="1913908"/>
            <a:chOff x="568413" y="71646"/>
            <a:chExt cx="11429706" cy="19139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49448" y="519986"/>
                <a:ext cx="7036315" cy="826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5867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64 x 11 = ?</a:t>
                </a:r>
                <a:endParaRPr lang="en-US" sz="5867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53557" y="5252484"/>
            <a:ext cx="1455841" cy="1455841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604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704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407464" y="5025853"/>
            <a:ext cx="9359358" cy="1358729"/>
            <a:chOff x="1407464" y="5025851"/>
            <a:chExt cx="9359358" cy="135872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9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804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51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9945941" y="209306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2" name="Heart 51">
            <a:extLst>
              <a:ext uri="{FF2B5EF4-FFF2-40B4-BE49-F238E27FC236}">
                <a16:creationId xmlns:a16="http://schemas.microsoft.com/office/drawing/2014/main" xmlns="" id="{94A1073B-8735-C9FD-82B4-5134F8259DE3}"/>
              </a:ext>
            </a:extLst>
          </p:cNvPr>
          <p:cNvSpPr/>
          <p:nvPr/>
        </p:nvSpPr>
        <p:spPr>
          <a:xfrm>
            <a:off x="10167472" y="3762390"/>
            <a:ext cx="1322281" cy="1103068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3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9945941" y="5038346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4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xmlns="" id="{40625038-9545-18A0-B1C3-39D06836A690}"/>
              </a:ext>
            </a:extLst>
          </p:cNvPr>
          <p:cNvSpPr/>
          <p:nvPr/>
        </p:nvSpPr>
        <p:spPr>
          <a:xfrm rot="10800000">
            <a:off x="298558" y="602097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09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xmlns="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7" y="5581223"/>
            <a:ext cx="1406977" cy="140697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50" y="-262777"/>
            <a:ext cx="1509054" cy="1509054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3" y="-286374"/>
            <a:ext cx="1665125" cy="16651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414" y="-372054"/>
            <a:ext cx="11429706" cy="2777656"/>
            <a:chOff x="568413" y="-372054"/>
            <a:chExt cx="11429706" cy="27776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870986" y="507407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30 000 x 20 = ?</a:t>
                </a:r>
                <a:endParaRPr lang="en-US" sz="4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53557" y="5252484"/>
            <a:ext cx="1455841" cy="1455841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07464" y="2174619"/>
            <a:ext cx="9359358" cy="1603387"/>
            <a:chOff x="1407464" y="2174618"/>
            <a:chExt cx="9359358" cy="160338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60 000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407464" y="3638641"/>
            <a:ext cx="9359358" cy="1603387"/>
            <a:chOff x="1407464" y="3638640"/>
            <a:chExt cx="9359358" cy="160338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600 000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407464" y="5092255"/>
            <a:ext cx="9359358" cy="1603387"/>
            <a:chOff x="1407464" y="5092254"/>
            <a:chExt cx="9359358" cy="160338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9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6 000 000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51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9945941" y="209306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2" name="Heart 51">
            <a:extLst>
              <a:ext uri="{FF2B5EF4-FFF2-40B4-BE49-F238E27FC236}">
                <a16:creationId xmlns:a16="http://schemas.microsoft.com/office/drawing/2014/main" xmlns="" id="{94A1073B-8735-C9FD-82B4-5134F8259DE3}"/>
              </a:ext>
            </a:extLst>
          </p:cNvPr>
          <p:cNvSpPr/>
          <p:nvPr/>
        </p:nvSpPr>
        <p:spPr>
          <a:xfrm>
            <a:off x="10167472" y="3762390"/>
            <a:ext cx="1322281" cy="1103068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3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9945941" y="5038346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4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xmlns="" id="{40625038-9545-18A0-B1C3-39D06836A690}"/>
              </a:ext>
            </a:extLst>
          </p:cNvPr>
          <p:cNvSpPr/>
          <p:nvPr/>
        </p:nvSpPr>
        <p:spPr>
          <a:xfrm rot="10800000">
            <a:off x="298558" y="602097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6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412" y="-67074"/>
            <a:ext cx="10644539" cy="80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0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54330" y="213006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7963" y="1290634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02895" y="567444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12500" t="24075" r="25000" b="18148"/>
          <a:stretch/>
        </p:blipFill>
        <p:spPr>
          <a:xfrm>
            <a:off x="1410429" y="1681697"/>
            <a:ext cx="9550407" cy="4966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101626" y="324254"/>
            <a:ext cx="10383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đều 216 khách du lịch lên 12 thuyền. Hỏi mỗi thuyền có bao nhiêu khách du lịch?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3560071" y="3290727"/>
            <a:ext cx="5958811" cy="1049557"/>
          </a:xfrm>
          <a:prstGeom prst="roundRect">
            <a:avLst>
              <a:gd name="adj" fmla="val 16667"/>
            </a:avLst>
          </a:prstGeom>
          <a:solidFill>
            <a:schemeClr val="bg1">
              <a:alpha val="84000"/>
            </a:schemeClr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40633" tIns="20311" rIns="40633" bIns="20311" anchor="ctr" anchorCtr="0">
            <a:noAutofit/>
          </a:bodyPr>
          <a:lstStyle/>
          <a:p>
            <a:pPr algn="ctr" defTabSz="406440"/>
            <a:r>
              <a:rPr lang="vi-VN" sz="9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216 : 12 = ?</a:t>
            </a:r>
            <a:endParaRPr sz="9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6922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01401" y="5531206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752" y="-188830"/>
            <a:ext cx="7075639" cy="7382114"/>
          </a:xfrm>
          <a:prstGeom prst="rect">
            <a:avLst/>
          </a:prstGeom>
        </p:spPr>
      </p:pic>
      <p:pic>
        <p:nvPicPr>
          <p:cNvPr id="15" name="图片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2574" y="5349818"/>
            <a:ext cx="1592654" cy="1300053"/>
          </a:xfrm>
          <a:prstGeom prst="rect">
            <a:avLst/>
          </a:prstGeom>
        </p:spPr>
      </p:pic>
      <p:sp>
        <p:nvSpPr>
          <p:cNvPr id="16" name="Text Box 568">
            <a:extLst>
              <a:ext uri="{FF2B5EF4-FFF2-40B4-BE49-F238E27FC236}">
                <a16:creationId xmlns:a16="http://schemas.microsoft.com/office/drawing/2014/main" xmlns="" id="{3D43B3F3-258A-4F64-A6A3-83E36F407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616" y="652902"/>
            <a:ext cx="165650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216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570">
            <a:extLst>
              <a:ext uri="{FF2B5EF4-FFF2-40B4-BE49-F238E27FC236}">
                <a16:creationId xmlns:a16="http://schemas.microsoft.com/office/drawing/2014/main" xmlns="" id="{F099ACA0-3C37-4627-A435-EF7B87EEA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19562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571">
            <a:extLst>
              <a:ext uri="{FF2B5EF4-FFF2-40B4-BE49-F238E27FC236}">
                <a16:creationId xmlns:a16="http://schemas.microsoft.com/office/drawing/2014/main" xmlns="" id="{B8D6071D-63AE-4133-8754-470EF5CE1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314" y="126428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572">
            <a:extLst>
              <a:ext uri="{FF2B5EF4-FFF2-40B4-BE49-F238E27FC236}">
                <a16:creationId xmlns:a16="http://schemas.microsoft.com/office/drawing/2014/main" xmlns="" id="{53996C85-21A9-4726-83D3-4B70B706E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3117" y="796969"/>
            <a:ext cx="0" cy="20649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 Box 573">
            <a:extLst>
              <a:ext uri="{FF2B5EF4-FFF2-40B4-BE49-F238E27FC236}">
                <a16:creationId xmlns:a16="http://schemas.microsoft.com/office/drawing/2014/main" xmlns="" id="{4A823588-7095-4C91-A408-F9F58BB4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80945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574">
            <a:extLst>
              <a:ext uri="{FF2B5EF4-FFF2-40B4-BE49-F238E27FC236}">
                <a16:creationId xmlns:a16="http://schemas.microsoft.com/office/drawing/2014/main" xmlns="" id="{A6374FDE-0F13-450A-8F79-26DBEFB2B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8575" y="1701800"/>
            <a:ext cx="20043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 Box 575">
            <a:extLst>
              <a:ext uri="{FF2B5EF4-FFF2-40B4-BE49-F238E27FC236}">
                <a16:creationId xmlns:a16="http://schemas.microsoft.com/office/drawing/2014/main" xmlns="" id="{8C84DF2A-6F5E-419F-8C6F-E2FA8566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45" y="594376"/>
            <a:ext cx="1311157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12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6">
            <a:extLst>
              <a:ext uri="{FF2B5EF4-FFF2-40B4-BE49-F238E27FC236}">
                <a16:creationId xmlns:a16="http://schemas.microsoft.com/office/drawing/2014/main" xmlns="" id="{DB020A3C-55E3-4A4F-B35C-C4D89C8C2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68" y="326064"/>
            <a:ext cx="6091958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phải</a:t>
            </a:r>
            <a:endParaRPr lang="en-US" altLang="en-US" sz="32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7">
            <a:extLst>
              <a:ext uri="{FF2B5EF4-FFF2-40B4-BE49-F238E27FC236}">
                <a16:creationId xmlns:a16="http://schemas.microsoft.com/office/drawing/2014/main" xmlns="" id="{D4672AAE-9798-4F97-B663-2F332D7B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38" y="1550882"/>
            <a:ext cx="469093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 *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78">
            <a:extLst>
              <a:ext uri="{FF2B5EF4-FFF2-40B4-BE49-F238E27FC236}">
                <a16:creationId xmlns:a16="http://schemas.microsoft.com/office/drawing/2014/main" xmlns="" id="{DE1F06C1-4694-4D19-993B-D944673BC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095" y="1609233"/>
            <a:ext cx="74075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800080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81">
            <a:extLst>
              <a:ext uri="{FF2B5EF4-FFF2-40B4-BE49-F238E27FC236}">
                <a16:creationId xmlns:a16="http://schemas.microsoft.com/office/drawing/2014/main" xmlns="" id="{E87A460E-CD9E-4839-AB7D-FB5F54DEE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665" y="194634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82">
            <a:extLst>
              <a:ext uri="{FF2B5EF4-FFF2-40B4-BE49-F238E27FC236}">
                <a16:creationId xmlns:a16="http://schemas.microsoft.com/office/drawing/2014/main" xmlns="" id="{6DECEBD7-CE8F-4B76-B61B-CDC14C0E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029" y="1698355"/>
            <a:ext cx="387063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83">
            <a:extLst>
              <a:ext uri="{FF2B5EF4-FFF2-40B4-BE49-F238E27FC236}">
                <a16:creationId xmlns:a16="http://schemas.microsoft.com/office/drawing/2014/main" xmlns="" id="{00B42B76-5208-4C44-B884-A862A9EB0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234180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584">
            <a:extLst>
              <a:ext uri="{FF2B5EF4-FFF2-40B4-BE49-F238E27FC236}">
                <a16:creationId xmlns:a16="http://schemas.microsoft.com/office/drawing/2014/main" xmlns="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985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585">
            <a:extLst>
              <a:ext uri="{FF2B5EF4-FFF2-40B4-BE49-F238E27FC236}">
                <a16:creationId xmlns:a16="http://schemas.microsoft.com/office/drawing/2014/main" xmlns="" id="{F03AAD64-5027-4D93-B1B6-E7F8524B0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840" y="2861967"/>
            <a:ext cx="15297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 Box 586">
            <a:extLst>
              <a:ext uri="{FF2B5EF4-FFF2-40B4-BE49-F238E27FC236}">
                <a16:creationId xmlns:a16="http://schemas.microsoft.com/office/drawing/2014/main" xmlns="" id="{C8AF451A-0FA5-468A-858E-65C7ADD3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592" y="2737264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7">
            <a:extLst>
              <a:ext uri="{FF2B5EF4-FFF2-40B4-BE49-F238E27FC236}">
                <a16:creationId xmlns:a16="http://schemas.microsoft.com/office/drawing/2014/main" xmlns="" id="{F754E346-3313-4780-B01B-7E82E7A0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798" y="2791944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9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8">
            <a:extLst>
              <a:ext uri="{FF2B5EF4-FFF2-40B4-BE49-F238E27FC236}">
                <a16:creationId xmlns:a16="http://schemas.microsoft.com/office/drawing/2014/main" xmlns="" id="{12A0C5B7-CD9B-46D1-8F77-CAB521C05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145" y="3132725"/>
            <a:ext cx="4714875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6,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9">
            <a:extLst>
              <a:ext uri="{FF2B5EF4-FFF2-40B4-BE49-F238E27FC236}">
                <a16:creationId xmlns:a16="http://schemas.microsoft.com/office/drawing/2014/main" xmlns="" id="{4FF4264F-6503-4EB9-B165-D24A20589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795" y="664720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90">
            <a:extLst>
              <a:ext uri="{FF2B5EF4-FFF2-40B4-BE49-F238E27FC236}">
                <a16:creationId xmlns:a16="http://schemas.microsoft.com/office/drawing/2014/main" xmlns="" id="{C6DDFE5A-6865-4E34-84D3-E2E4F79E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3528185"/>
            <a:ext cx="4169957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1">
            <a:extLst>
              <a:ext uri="{FF2B5EF4-FFF2-40B4-BE49-F238E27FC236}">
                <a16:creationId xmlns:a16="http://schemas.microsoft.com/office/drawing/2014/main" xmlns="" id="{B1303E56-0249-4F47-B5EB-2D3A0E0B5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1594737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99"/>
                </a:solidFill>
                <a:latin typeface="Times New Roman" panose="02020603050405020304" pitchFamily="18" charset="0"/>
              </a:rPr>
              <a:t>8</a:t>
            </a:r>
            <a:endParaRPr lang="en-US" altLang="en-US" sz="7667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92">
            <a:extLst>
              <a:ext uri="{FF2B5EF4-FFF2-40B4-BE49-F238E27FC236}">
                <a16:creationId xmlns:a16="http://schemas.microsoft.com/office/drawing/2014/main" xmlns="" id="{3AD53A76-CF58-4614-BF17-AB065353B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10" y="3923646"/>
            <a:ext cx="4355906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 nhớ 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93">
            <a:extLst>
              <a:ext uri="{FF2B5EF4-FFF2-40B4-BE49-F238E27FC236}">
                <a16:creationId xmlns:a16="http://schemas.microsoft.com/office/drawing/2014/main" xmlns="" id="{9E2E939C-072F-4E11-BB91-10B69650F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518" y="3746069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6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94">
            <a:extLst>
              <a:ext uri="{FF2B5EF4-FFF2-40B4-BE49-F238E27FC236}">
                <a16:creationId xmlns:a16="http://schemas.microsoft.com/office/drawing/2014/main" xmlns="" id="{D1D567E0-EBBA-498E-8508-D0CD4907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09" y="4319107"/>
            <a:ext cx="47182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thêm 1 bằng 9, viết 9.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595">
            <a:extLst>
              <a:ext uri="{FF2B5EF4-FFF2-40B4-BE49-F238E27FC236}">
                <a16:creationId xmlns:a16="http://schemas.microsoft.com/office/drawing/2014/main" xmlns="" id="{F3283E10-2481-4AA5-9094-21EE12905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632" y="377374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9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596">
            <a:extLst>
              <a:ext uri="{FF2B5EF4-FFF2-40B4-BE49-F238E27FC236}">
                <a16:creationId xmlns:a16="http://schemas.microsoft.com/office/drawing/2014/main" xmlns="" id="{5FDA940F-53C6-428C-BBA4-662D4E55B0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8000" y="4902200"/>
            <a:ext cx="15980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 Box 597">
            <a:extLst>
              <a:ext uri="{FF2B5EF4-FFF2-40B4-BE49-F238E27FC236}">
                <a16:creationId xmlns:a16="http://schemas.microsoft.com/office/drawing/2014/main" xmlns="" id="{E4906FF4-81CA-4E08-BECF-CCE363453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721" y="5264411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96 trừ 96 bằng 0, viết 0.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8">
            <a:extLst>
              <a:ext uri="{FF2B5EF4-FFF2-40B4-BE49-F238E27FC236}">
                <a16:creationId xmlns:a16="http://schemas.microsoft.com/office/drawing/2014/main" xmlns="" id="{998DC7DE-D8B5-4A23-81EC-D56475355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522" y="482083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0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9">
            <a:extLst>
              <a:ext uri="{FF2B5EF4-FFF2-40B4-BE49-F238E27FC236}">
                <a16:creationId xmlns:a16="http://schemas.microsoft.com/office/drawing/2014/main" xmlns="" id="{A468085A-F298-447E-B57B-805C630A8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228" y="5973753"/>
            <a:ext cx="2799967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216 : 12 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=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600">
            <a:extLst>
              <a:ext uri="{FF2B5EF4-FFF2-40B4-BE49-F238E27FC236}">
                <a16:creationId xmlns:a16="http://schemas.microsoft.com/office/drawing/2014/main" xmlns="" id="{DE6BE1F0-D718-4FFC-BBF3-3DB12F403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152" y="5950422"/>
            <a:ext cx="1203325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altLang="en-US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584">
            <a:extLst>
              <a:ext uri="{FF2B5EF4-FFF2-40B4-BE49-F238E27FC236}">
                <a16:creationId xmlns:a16="http://schemas.microsoft.com/office/drawing/2014/main" xmlns="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804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2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4.81481E-6 L 0.00122 0.3063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7" y="1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3" grpId="1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1" grpId="0"/>
      <p:bldP spid="31" grpId="1"/>
      <p:bldP spid="32" grpId="0"/>
      <p:bldP spid="33" grpId="0"/>
      <p:bldP spid="33" grpId="1"/>
      <p:bldP spid="34" grpId="0"/>
      <p:bldP spid="34" grpId="1"/>
      <p:bldP spid="35" grpId="0"/>
      <p:bldP spid="36" grpId="0"/>
      <p:bldP spid="37" grpId="0"/>
      <p:bldP spid="37" grpId="1"/>
      <p:bldP spid="38" grpId="0"/>
      <p:bldP spid="39" grpId="0"/>
      <p:bldP spid="39" grpId="1"/>
      <p:bldP spid="40" grpId="0"/>
      <p:bldP spid="42" grpId="0"/>
      <p:bldP spid="42" grpId="1"/>
      <p:bldP spid="43" grpId="0"/>
      <p:bldP spid="44" grpId="0"/>
      <p:bldP spid="44" grpId="1"/>
      <p:bldP spid="45" grpId="0"/>
      <p:bldP spid="45" grpId="1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705</Words>
  <Application>Microsoft Office PowerPoint</Application>
  <PresentationFormat>Widescreen</PresentationFormat>
  <Paragraphs>146</Paragraphs>
  <Slides>27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Calibri</vt:lpstr>
      <vt:lpstr>Times New Roman</vt:lpstr>
      <vt:lpstr>Calibri Light</vt:lpstr>
      <vt:lpstr>#9Slide07 HoneyCream</vt:lpstr>
      <vt:lpstr>SVN-Newton</vt:lpstr>
      <vt:lpstr>UTM Isadora</vt:lpstr>
      <vt:lpstr>UTM Eremitage</vt:lpstr>
      <vt:lpstr>.VnTime</vt:lpstr>
      <vt:lpstr>Cambria</vt:lpstr>
      <vt:lpstr>宋体</vt:lpstr>
      <vt:lpstr>Arial</vt:lpstr>
      <vt:lpstr>Tahoma</vt:lpstr>
      <vt:lpstr>字魂58号-创中黑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ASUS</cp:lastModifiedBy>
  <cp:revision>6</cp:revision>
  <dcterms:created xsi:type="dcterms:W3CDTF">2023-12-19T15:05:29Z</dcterms:created>
  <dcterms:modified xsi:type="dcterms:W3CDTF">2025-04-03T10:02:55Z</dcterms:modified>
</cp:coreProperties>
</file>