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80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7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43"/>
    <a:srgbClr val="663300"/>
    <a:srgbClr val="EEB500"/>
    <a:srgbClr val="996633"/>
    <a:srgbClr val="BC5A17"/>
    <a:srgbClr val="FFC611"/>
    <a:srgbClr val="6E4924"/>
    <a:srgbClr val="717171"/>
    <a:srgbClr val="CCFF33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>
        <p:scale>
          <a:sx n="50" d="100"/>
          <a:sy n="50" d="100"/>
        </p:scale>
        <p:origin x="1843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58D42-DB55-42F9-90D2-88D753CD91B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32189-5E7F-4DF5-80C1-10DD1B211E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57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khung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nhớ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32189-5E7F-4DF5-80C1-10DD1B211E3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74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9E4B-DA25-4D59-97C1-3D5DE451318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9E4B-DA25-4D59-97C1-3D5DE451318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32189-5E7F-4DF5-80C1-10DD1B211E3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26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32189-5E7F-4DF5-80C1-10DD1B211E3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3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32189-5E7F-4DF5-80C1-10DD1B211E3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792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32189-5E7F-4DF5-80C1-10DD1B211E3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39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tìm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quả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32189-5E7F-4DF5-80C1-10DD1B211E3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74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dirty="0" smtClean="0"/>
              <a:t> </a:t>
            </a:r>
            <a:r>
              <a:rPr lang="en-GB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bông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Sau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silde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bông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đưa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tổ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mất</a:t>
            </a:r>
            <a:r>
              <a:rPr lang="en-GB" baseline="0" dirty="0" smtClean="0"/>
              <a:t>.. </a:t>
            </a:r>
            <a:r>
              <a:rPr lang="en-GB" baseline="0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dấu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mũi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tên</a:t>
            </a:r>
            <a:r>
              <a:rPr lang="en-GB" baseline="0" dirty="0" smtClean="0"/>
              <a:t> ở </a:t>
            </a:r>
            <a:r>
              <a:rPr lang="en-GB" baseline="0" dirty="0" err="1" smtClean="0"/>
              <a:t>gốc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mới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9E4B-DA25-4D59-97C1-3D5DE451318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9E4B-DA25-4D59-97C1-3D5DE451318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9E4B-DA25-4D59-97C1-3D5DE451318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73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44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193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60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48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109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763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698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0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34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227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41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5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1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8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5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5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80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34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3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1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029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40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8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306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02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480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0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53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300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96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E01DE-8780-4724-9C1D-249EA54201D3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775121" y="-702195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821112" y="6448933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5191837" y="-1508897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353156" y="7616053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3468706" y="3631962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2151938" y="3256042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-1885238" y="840920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Yen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_ MNT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2027422" y="-1202149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Yen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_ MNT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7864858" y="-1878229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Yen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_ MNT</a:t>
            </a:r>
            <a:endParaRPr lang="en-GB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7095097" y="7770340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Yen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_ MNT</a:t>
            </a:r>
            <a:endParaRPr lang="en-GB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1528618" y="8177555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Yen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_ MNT</a:t>
            </a:r>
            <a:endParaRPr lang="en-GB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2727531" y="5110505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Yen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_ MNT</a:t>
            </a:r>
            <a:endParaRPr lang="en-GB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2861253" y="1760325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Yen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_ MNT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38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50" r:id="rId3"/>
    <p:sldLayoutId id="2147483680" r:id="rId4"/>
    <p:sldLayoutId id="2147483679" r:id="rId5"/>
    <p:sldLayoutId id="2147483678" r:id="rId6"/>
    <p:sldLayoutId id="2147483677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81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64" r:id="rId30"/>
    <p:sldLayoutId id="2147483663" r:id="rId31"/>
    <p:sldLayoutId id="2147483662" r:id="rId32"/>
    <p:sldLayoutId id="2147483661" r:id="rId3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slide" Target="slide19.xml"/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12" Type="http://schemas.openxmlformats.org/officeDocument/2006/relationships/slide" Target="slide18.xml"/><Relationship Id="rId17" Type="http://schemas.openxmlformats.org/officeDocument/2006/relationships/slide" Target="slide21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20.xml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slide" Target="slide17.xml"/><Relationship Id="rId1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8.gif"/><Relationship Id="rId7" Type="http://schemas.openxmlformats.org/officeDocument/2006/relationships/image" Target="../media/image45.gif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slide" Target="slide16.xml"/><Relationship Id="rId10" Type="http://schemas.microsoft.com/office/2007/relationships/hdphoto" Target="../media/hdphoto5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0.png"/><Relationship Id="rId3" Type="http://schemas.openxmlformats.org/officeDocument/2006/relationships/image" Target="../media/image48.gif"/><Relationship Id="rId7" Type="http://schemas.openxmlformats.org/officeDocument/2006/relationships/image" Target="../media/image52.png"/><Relationship Id="rId12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45.gif"/><Relationship Id="rId10" Type="http://schemas.openxmlformats.org/officeDocument/2006/relationships/image" Target="../media/image54.png"/><Relationship Id="rId4" Type="http://schemas.openxmlformats.org/officeDocument/2006/relationships/image" Target="../media/image56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0.png"/><Relationship Id="rId3" Type="http://schemas.openxmlformats.org/officeDocument/2006/relationships/image" Target="../media/image48.gif"/><Relationship Id="rId7" Type="http://schemas.openxmlformats.org/officeDocument/2006/relationships/image" Target="../media/image52.png"/><Relationship Id="rId12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45.gif"/><Relationship Id="rId10" Type="http://schemas.openxmlformats.org/officeDocument/2006/relationships/image" Target="../media/image54.png"/><Relationship Id="rId4" Type="http://schemas.openxmlformats.org/officeDocument/2006/relationships/image" Target="../media/image57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0.png"/><Relationship Id="rId3" Type="http://schemas.openxmlformats.org/officeDocument/2006/relationships/image" Target="../media/image48.gif"/><Relationship Id="rId7" Type="http://schemas.openxmlformats.org/officeDocument/2006/relationships/image" Target="../media/image52.png"/><Relationship Id="rId12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45.gif"/><Relationship Id="rId10" Type="http://schemas.openxmlformats.org/officeDocument/2006/relationships/image" Target="../media/image54.png"/><Relationship Id="rId4" Type="http://schemas.openxmlformats.org/officeDocument/2006/relationships/image" Target="../media/image58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577" y="991330"/>
            <a:ext cx="5236562" cy="52365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879" y="47095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130" y="1996686"/>
            <a:ext cx="5754332" cy="31182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364" y="2245157"/>
            <a:ext cx="2316681" cy="34262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323" y="548458"/>
            <a:ext cx="3871296" cy="19265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5907" y="5114920"/>
            <a:ext cx="5072312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680" y="1299604"/>
            <a:ext cx="5303980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219573" y="174702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52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26674" y="4748075"/>
            <a:ext cx="7130545" cy="1566620"/>
            <a:chOff x="2998137" y="4676477"/>
            <a:chExt cx="7130545" cy="1566620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3514165" y="4688541"/>
              <a:ext cx="6194611" cy="1554556"/>
            </a:xfrm>
            <a:prstGeom prst="wedgeEllipseCallout">
              <a:avLst>
                <a:gd name="adj1" fmla="val -54541"/>
                <a:gd name="adj2" fmla="val -34948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98137" y="4676477"/>
              <a:ext cx="7130545" cy="1514773"/>
            </a:xfrm>
            <a:prstGeom prst="wedgeEllipseCallout">
              <a:avLst>
                <a:gd name="adj1" fmla="val -55668"/>
                <a:gd name="adj2" fmla="val -47419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Thảo</a:t>
              </a: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luận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kumimoji="0" lang="en-US" sz="3200" i="0" u="none" strike="noStrike" kern="1200" cap="none" spc="0" normalizeH="0" noProof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đôi</a:t>
              </a:r>
              <a:r>
                <a:rPr kumimoji="0" lang="en-US" sz="3200" i="0" u="none" strike="noStrike" kern="1200" cap="none" spc="0" normalizeH="0" noProof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200" i="0" u="none" strike="noStrike" kern="1200" cap="none" spc="0" normalizeH="0" noProof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luật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dãy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450198" y="197931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1.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Nêu</a:t>
            </a: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còn</a:t>
            </a: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thiếu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494428" y="789872"/>
            <a:ext cx="90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401616" y="2593380"/>
            <a:ext cx="90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305334" y="1784105"/>
            <a:ext cx="780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381273" y="3525822"/>
            <a:ext cx="6743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1193176" y="3488349"/>
            <a:ext cx="815660" cy="734024"/>
          </a:xfrm>
          <a:prstGeom prst="ellipse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80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2277035" y="3450592"/>
            <a:ext cx="819638" cy="750882"/>
          </a:xfrm>
          <a:prstGeom prst="ellipse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72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3357675" y="3433217"/>
            <a:ext cx="845524" cy="770442"/>
          </a:xfrm>
          <a:prstGeom prst="ellipse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64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471398" y="3429693"/>
            <a:ext cx="801943" cy="7926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503829" y="3475023"/>
            <a:ext cx="815794" cy="78542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460872" y="3456187"/>
            <a:ext cx="855426" cy="766186"/>
          </a:xfrm>
          <a:prstGeom prst="ellipse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48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607314" y="3447831"/>
            <a:ext cx="824068" cy="7680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565755" y="3451502"/>
            <a:ext cx="828125" cy="80342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32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0715353" y="3498525"/>
            <a:ext cx="781900" cy="756404"/>
          </a:xfrm>
          <a:prstGeom prst="ellipse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647108" y="3451087"/>
            <a:ext cx="814294" cy="7692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892230" y="3872811"/>
            <a:ext cx="350263" cy="1132220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3128930" y="3794886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476828" y="3426246"/>
            <a:ext cx="792532" cy="79506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UTM Avo" panose="02040603050506020204" pitchFamily="18" charset="0"/>
              </a:rPr>
              <a:t>56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607707" y="3410863"/>
            <a:ext cx="822782" cy="815149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24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630626" y="3417940"/>
            <a:ext cx="834598" cy="81387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558680" y="4548028"/>
            <a:ext cx="1034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784374" y="4586161"/>
            <a:ext cx="88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36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7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38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24</a:t>
            </a:r>
          </a:p>
        </p:txBody>
      </p:sp>
      <p:sp>
        <p:nvSpPr>
          <p:cNvPr id="39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48</a:t>
            </a:r>
          </a:p>
        </p:txBody>
      </p:sp>
      <p:sp>
        <p:nvSpPr>
          <p:cNvPr id="41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64</a:t>
            </a:r>
          </a:p>
        </p:txBody>
      </p:sp>
      <p:sp>
        <p:nvSpPr>
          <p:cNvPr id="42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80</a:t>
            </a:r>
          </a:p>
        </p:txBody>
      </p:sp>
      <p:sp>
        <p:nvSpPr>
          <p:cNvPr id="43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4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5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6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35298" y="1833016"/>
            <a:ext cx="710356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32</a:t>
            </a:r>
          </a:p>
        </p:txBody>
      </p:sp>
      <p:sp>
        <p:nvSpPr>
          <p:cNvPr id="47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085792" y="1823208"/>
            <a:ext cx="719101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40</a:t>
            </a:r>
          </a:p>
        </p:txBody>
      </p:sp>
      <p:sp>
        <p:nvSpPr>
          <p:cNvPr id="48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039392" y="1770490"/>
            <a:ext cx="719975" cy="561264"/>
          </a:xfrm>
          <a:prstGeom prst="roundRect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56</a:t>
            </a:r>
          </a:p>
        </p:txBody>
      </p:sp>
      <p:sp>
        <p:nvSpPr>
          <p:cNvPr id="49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31351" y="1767913"/>
            <a:ext cx="710176" cy="561264"/>
          </a:xfrm>
          <a:prstGeom prst="roundRect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72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505169" y="3445628"/>
            <a:ext cx="821907" cy="81387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UTM Avo" panose="02040603050506020204" pitchFamily="18" charset="0"/>
              </a:rPr>
              <a:t>40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5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276" y="4484512"/>
            <a:ext cx="2285757" cy="228575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-1337481" y="272955"/>
            <a:ext cx="232012" cy="259308"/>
          </a:xfrm>
          <a:prstGeom prst="rect">
            <a:avLst/>
          </a:prstGeom>
          <a:solidFill>
            <a:srgbClr val="FFBF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3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32012" y="218365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132" y="333295"/>
            <a:ext cx="213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?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1675559" y="1294246"/>
            <a:ext cx="8807563" cy="1644755"/>
            <a:chOff x="1675559" y="1294246"/>
            <a:chExt cx="8807563" cy="164475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D88EC4-734B-4369-90C5-FAE97CB32D69}"/>
                </a:ext>
              </a:extLst>
            </p:cNvPr>
            <p:cNvGrpSpPr/>
            <p:nvPr/>
          </p:nvGrpSpPr>
          <p:grpSpPr>
            <a:xfrm>
              <a:off x="1675559" y="1294246"/>
              <a:ext cx="8807563" cy="1644755"/>
              <a:chOff x="828675" y="1361927"/>
              <a:chExt cx="6452297" cy="103837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75EE850-6972-4B53-807D-3C8FA27D2776}"/>
                  </a:ext>
                </a:extLst>
              </p:cNvPr>
              <p:cNvSpPr/>
              <p:nvPr/>
            </p:nvSpPr>
            <p:spPr>
              <a:xfrm>
                <a:off x="828675" y="1571625"/>
                <a:ext cx="1062579" cy="828675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rgbClr val="92D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8</a:t>
                </a:r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6572B881-0F29-4D63-B096-F104A795DDCE}"/>
                  </a:ext>
                </a:extLst>
              </p:cNvPr>
              <p:cNvCxnSpPr>
                <a:cxnSpLocks/>
                <a:stCxn id="4" idx="3"/>
              </p:cNvCxnSpPr>
              <p:nvPr/>
            </p:nvCxnSpPr>
            <p:spPr>
              <a:xfrm>
                <a:off x="1891254" y="1985963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FA0C4F-526F-484C-BAB1-36385DE29CA9}"/>
                  </a:ext>
                </a:extLst>
              </p:cNvPr>
              <p:cNvSpPr/>
              <p:nvPr/>
            </p:nvSpPr>
            <p:spPr>
              <a:xfrm>
                <a:off x="3448050" y="1457325"/>
                <a:ext cx="1062579" cy="942968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latin typeface="UTM Avo" panose="02040603050506020204" pitchFamily="18" charset="0"/>
                </a:endParaRP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E5250AFB-6E4F-43D3-B2A3-D8BD452429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0629" y="1985962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FE8C04C0-BA87-407A-AAA1-1FBC72F420C4}"/>
                  </a:ext>
                </a:extLst>
              </p:cNvPr>
              <p:cNvSpPr/>
              <p:nvPr/>
            </p:nvSpPr>
            <p:spPr>
              <a:xfrm>
                <a:off x="5725450" y="1361927"/>
                <a:ext cx="1555522" cy="942968"/>
              </a:xfrm>
              <a:prstGeom prst="triangl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B24CE0-4972-41B2-8CF2-200870200F70}"/>
                  </a:ext>
                </a:extLst>
              </p:cNvPr>
              <p:cNvSpPr txBox="1"/>
              <p:nvPr/>
            </p:nvSpPr>
            <p:spPr>
              <a:xfrm>
                <a:off x="2199858" y="1478693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x 3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992683-1E73-4E2D-BDDC-D2C017268E46}"/>
                  </a:ext>
                </a:extLst>
              </p:cNvPr>
              <p:cNvSpPr txBox="1"/>
              <p:nvPr/>
            </p:nvSpPr>
            <p:spPr>
              <a:xfrm>
                <a:off x="4680064" y="1482952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+ 16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688303" y="1688726"/>
              <a:ext cx="8975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 smtClean="0">
                  <a:latin typeface="UTM Avo" panose="02040603050506020204" pitchFamily="18" charset="0"/>
                </a:rPr>
                <a:t>?</a:t>
              </a:r>
              <a:endParaRPr lang="en-GB" sz="5400" dirty="0">
                <a:latin typeface="UTM Avo" panose="02040603050506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88364" y="1665276"/>
              <a:ext cx="6661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 smtClean="0">
                  <a:latin typeface="UTM Avo" panose="02040603050506020204" pitchFamily="18" charset="0"/>
                </a:rPr>
                <a:t>?</a:t>
              </a:r>
              <a:endParaRPr lang="en-GB" sz="5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5" name="图片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911" y="3241110"/>
            <a:ext cx="3984719" cy="3984719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5181361" y="3510549"/>
            <a:ext cx="5957741" cy="258592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-347870 w 5463741"/>
              <a:gd name="connsiteY0" fmla="*/ 2348926 h 2584788"/>
              <a:gd name="connsiteX1" fmla="*/ -419670 w 5463741"/>
              <a:gd name="connsiteY1" fmla="*/ 2420726 h 2584788"/>
              <a:gd name="connsiteX2" fmla="*/ -491470 w 5463741"/>
              <a:gd name="connsiteY2" fmla="*/ 2348926 h 2584788"/>
              <a:gd name="connsiteX3" fmla="*/ -419670 w 5463741"/>
              <a:gd name="connsiteY3" fmla="*/ 2277126 h 2584788"/>
              <a:gd name="connsiteX4" fmla="*/ -347870 w 5463741"/>
              <a:gd name="connsiteY4" fmla="*/ 2348926 h 2584788"/>
              <a:gd name="connsiteX0" fmla="*/ -13925 w 5463741"/>
              <a:gd name="connsiteY0" fmla="*/ 2261044 h 2584788"/>
              <a:gd name="connsiteX1" fmla="*/ -157524 w 5463741"/>
              <a:gd name="connsiteY1" fmla="*/ 2404643 h 2584788"/>
              <a:gd name="connsiteX2" fmla="*/ -301123 w 5463741"/>
              <a:gd name="connsiteY2" fmla="*/ 2261044 h 2584788"/>
              <a:gd name="connsiteX3" fmla="*/ -157524 w 5463741"/>
              <a:gd name="connsiteY3" fmla="*/ 2117445 h 2584788"/>
              <a:gd name="connsiteX4" fmla="*/ -13925 w 5463741"/>
              <a:gd name="connsiteY4" fmla="*/ 2261044 h 2584788"/>
              <a:gd name="connsiteX0" fmla="*/ 456172 w 5463741"/>
              <a:gd name="connsiteY0" fmla="*/ 2127517 h 2584788"/>
              <a:gd name="connsiteX1" fmla="*/ 240773 w 5463741"/>
              <a:gd name="connsiteY1" fmla="*/ 2342916 h 2584788"/>
              <a:gd name="connsiteX2" fmla="*/ 25374 w 5463741"/>
              <a:gd name="connsiteY2" fmla="*/ 2127517 h 2584788"/>
              <a:gd name="connsiteX3" fmla="*/ 240773 w 5463741"/>
              <a:gd name="connsiteY3" fmla="*/ 1912118 h 2584788"/>
              <a:gd name="connsiteX4" fmla="*/ 456172 w 5463741"/>
              <a:gd name="connsiteY4" fmla="*/ 2127517 h 2584788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7786 w 47106"/>
              <a:gd name="connsiteY0" fmla="*/ 14229 h 43219"/>
              <a:gd name="connsiteX1" fmla="*/ 9509 w 47106"/>
              <a:gd name="connsiteY1" fmla="*/ 6766 h 43219"/>
              <a:gd name="connsiteX2" fmla="*/ 17891 w 47106"/>
              <a:gd name="connsiteY2" fmla="*/ 5061 h 43219"/>
              <a:gd name="connsiteX3" fmla="*/ 26342 w 47106"/>
              <a:gd name="connsiteY3" fmla="*/ 3291 h 43219"/>
              <a:gd name="connsiteX4" fmla="*/ 29635 w 47106"/>
              <a:gd name="connsiteY4" fmla="*/ 59 h 43219"/>
              <a:gd name="connsiteX5" fmla="*/ 33719 w 47106"/>
              <a:gd name="connsiteY5" fmla="*/ 2340 h 43219"/>
              <a:gd name="connsiteX6" fmla="*/ 39349 w 47106"/>
              <a:gd name="connsiteY6" fmla="*/ 549 h 43219"/>
              <a:gd name="connsiteX7" fmla="*/ 42204 w 47106"/>
              <a:gd name="connsiteY7" fmla="*/ 5435 h 43219"/>
              <a:gd name="connsiteX8" fmla="*/ 45868 w 47106"/>
              <a:gd name="connsiteY8" fmla="*/ 10177 h 43219"/>
              <a:gd name="connsiteX9" fmla="*/ 45704 w 47106"/>
              <a:gd name="connsiteY9" fmla="*/ 15319 h 43219"/>
              <a:gd name="connsiteX10" fmla="*/ 46902 w 47106"/>
              <a:gd name="connsiteY10" fmla="*/ 23181 h 43219"/>
              <a:gd name="connsiteX11" fmla="*/ 41290 w 47106"/>
              <a:gd name="connsiteY11" fmla="*/ 30063 h 43219"/>
              <a:gd name="connsiteX12" fmla="*/ 39281 w 47106"/>
              <a:gd name="connsiteY12" fmla="*/ 35960 h 43219"/>
              <a:gd name="connsiteX13" fmla="*/ 32441 w 47106"/>
              <a:gd name="connsiteY13" fmla="*/ 36674 h 43219"/>
              <a:gd name="connsiteX14" fmla="*/ 27553 w 47106"/>
              <a:gd name="connsiteY14" fmla="*/ 42965 h 43219"/>
              <a:gd name="connsiteX15" fmla="*/ 20366 w 47106"/>
              <a:gd name="connsiteY15" fmla="*/ 39125 h 43219"/>
              <a:gd name="connsiteX16" fmla="*/ 9690 w 47106"/>
              <a:gd name="connsiteY16" fmla="*/ 35331 h 43219"/>
              <a:gd name="connsiteX17" fmla="*/ 4996 w 47106"/>
              <a:gd name="connsiteY17" fmla="*/ 31109 h 43219"/>
              <a:gd name="connsiteX18" fmla="*/ 5999 w 47106"/>
              <a:gd name="connsiteY18" fmla="*/ 25410 h 43219"/>
              <a:gd name="connsiteX19" fmla="*/ 3881 w 47106"/>
              <a:gd name="connsiteY19" fmla="*/ 19563 h 43219"/>
              <a:gd name="connsiteX20" fmla="*/ 7749 w 47106"/>
              <a:gd name="connsiteY20" fmla="*/ 14366 h 43219"/>
              <a:gd name="connsiteX21" fmla="*/ 7786 w 47106"/>
              <a:gd name="connsiteY21" fmla="*/ 14229 h 43219"/>
              <a:gd name="connsiteX0" fmla="*/ 143600 w 5957741"/>
              <a:gd name="connsiteY0" fmla="*/ 2340490 h 2585925"/>
              <a:gd name="connsiteX1" fmla="*/ 71800 w 5957741"/>
              <a:gd name="connsiteY1" fmla="*/ 2412290 h 2585925"/>
              <a:gd name="connsiteX2" fmla="*/ 0 w 5957741"/>
              <a:gd name="connsiteY2" fmla="*/ 2340490 h 2585925"/>
              <a:gd name="connsiteX3" fmla="*/ 71800 w 5957741"/>
              <a:gd name="connsiteY3" fmla="*/ 2268690 h 2585925"/>
              <a:gd name="connsiteX4" fmla="*/ 143600 w 5957741"/>
              <a:gd name="connsiteY4" fmla="*/ 2340490 h 2585925"/>
              <a:gd name="connsiteX0" fmla="*/ 477545 w 5957741"/>
              <a:gd name="connsiteY0" fmla="*/ 2252608 h 2585925"/>
              <a:gd name="connsiteX1" fmla="*/ 333946 w 5957741"/>
              <a:gd name="connsiteY1" fmla="*/ 2396207 h 2585925"/>
              <a:gd name="connsiteX2" fmla="*/ 190347 w 5957741"/>
              <a:gd name="connsiteY2" fmla="*/ 2252608 h 2585925"/>
              <a:gd name="connsiteX3" fmla="*/ 333946 w 5957741"/>
              <a:gd name="connsiteY3" fmla="*/ 2109009 h 2585925"/>
              <a:gd name="connsiteX4" fmla="*/ 477545 w 5957741"/>
              <a:gd name="connsiteY4" fmla="*/ 2252608 h 2585925"/>
              <a:gd name="connsiteX0" fmla="*/ 947642 w 5957741"/>
              <a:gd name="connsiteY0" fmla="*/ 2119081 h 2585925"/>
              <a:gd name="connsiteX1" fmla="*/ 732243 w 5957741"/>
              <a:gd name="connsiteY1" fmla="*/ 2334480 h 2585925"/>
              <a:gd name="connsiteX2" fmla="*/ 516844 w 5957741"/>
              <a:gd name="connsiteY2" fmla="*/ 2119081 h 2585925"/>
              <a:gd name="connsiteX3" fmla="*/ 732243 w 5957741"/>
              <a:gd name="connsiteY3" fmla="*/ 1903682 h 2585925"/>
              <a:gd name="connsiteX4" fmla="*/ 947642 w 5957741"/>
              <a:gd name="connsiteY4" fmla="*/ 2119081 h 2585925"/>
              <a:gd name="connsiteX0" fmla="*/ 8579 w 47106"/>
              <a:gd name="connsiteY0" fmla="*/ 26036 h 43219"/>
              <a:gd name="connsiteX1" fmla="*/ 6046 w 47106"/>
              <a:gd name="connsiteY1" fmla="*/ 25239 h 43219"/>
              <a:gd name="connsiteX2" fmla="*/ 10814 w 47106"/>
              <a:gd name="connsiteY2" fmla="*/ 34758 h 43219"/>
              <a:gd name="connsiteX3" fmla="*/ 9706 w 47106"/>
              <a:gd name="connsiteY3" fmla="*/ 35139 h 43219"/>
              <a:gd name="connsiteX4" fmla="*/ 20364 w 47106"/>
              <a:gd name="connsiteY4" fmla="*/ 38949 h 43219"/>
              <a:gd name="connsiteX5" fmla="*/ 19696 w 47106"/>
              <a:gd name="connsiteY5" fmla="*/ 37209 h 43219"/>
              <a:gd name="connsiteX6" fmla="*/ 32713 w 47106"/>
              <a:gd name="connsiteY6" fmla="*/ 34610 h 43219"/>
              <a:gd name="connsiteX7" fmla="*/ 32446 w 47106"/>
              <a:gd name="connsiteY7" fmla="*/ 36519 h 43219"/>
              <a:gd name="connsiteX8" fmla="*/ 40929 w 47106"/>
              <a:gd name="connsiteY8" fmla="*/ 28059 h 43219"/>
              <a:gd name="connsiteX9" fmla="*/ 41266 w 47106"/>
              <a:gd name="connsiteY9" fmla="*/ 29949 h 43219"/>
              <a:gd name="connsiteX10" fmla="*/ 45684 w 47106"/>
              <a:gd name="connsiteY10" fmla="*/ 15213 h 43219"/>
              <a:gd name="connsiteX11" fmla="*/ 44236 w 47106"/>
              <a:gd name="connsiteY11" fmla="*/ 17889 h 43219"/>
              <a:gd name="connsiteX12" fmla="*/ 42210 w 47106"/>
              <a:gd name="connsiteY12" fmla="*/ 5285 h 43219"/>
              <a:gd name="connsiteX13" fmla="*/ 42286 w 47106"/>
              <a:gd name="connsiteY13" fmla="*/ 6549 h 43219"/>
              <a:gd name="connsiteX14" fmla="*/ 32964 w 47106"/>
              <a:gd name="connsiteY14" fmla="*/ 3811 h 43219"/>
              <a:gd name="connsiteX15" fmla="*/ 33706 w 47106"/>
              <a:gd name="connsiteY15" fmla="*/ 2199 h 43219"/>
              <a:gd name="connsiteX16" fmla="*/ 26027 w 47106"/>
              <a:gd name="connsiteY16" fmla="*/ 4579 h 43219"/>
              <a:gd name="connsiteX17" fmla="*/ 26386 w 47106"/>
              <a:gd name="connsiteY17" fmla="*/ 3189 h 43219"/>
              <a:gd name="connsiteX18" fmla="*/ 17886 w 47106"/>
              <a:gd name="connsiteY18" fmla="*/ 5051 h 43219"/>
              <a:gd name="connsiteX19" fmla="*/ 19186 w 47106"/>
              <a:gd name="connsiteY19" fmla="*/ 6399 h 43219"/>
              <a:gd name="connsiteX20" fmla="*/ 8013 w 47106"/>
              <a:gd name="connsiteY20" fmla="*/ 15648 h 43219"/>
              <a:gd name="connsiteX21" fmla="*/ 7786 w 47106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106" h="43219">
                <a:moveTo>
                  <a:pt x="7786" y="14229"/>
                </a:moveTo>
                <a:cubicBezTo>
                  <a:pt x="7515" y="11516"/>
                  <a:pt x="8147" y="8780"/>
                  <a:pt x="9509" y="6766"/>
                </a:cubicBezTo>
                <a:cubicBezTo>
                  <a:pt x="11661" y="3585"/>
                  <a:pt x="15150" y="2876"/>
                  <a:pt x="17891" y="5061"/>
                </a:cubicBezTo>
                <a:cubicBezTo>
                  <a:pt x="19564" y="768"/>
                  <a:pt x="23800" y="-119"/>
                  <a:pt x="26342" y="3291"/>
                </a:cubicBezTo>
                <a:cubicBezTo>
                  <a:pt x="26983" y="1542"/>
                  <a:pt x="28214" y="333"/>
                  <a:pt x="29635" y="59"/>
                </a:cubicBezTo>
                <a:cubicBezTo>
                  <a:pt x="31199" y="-243"/>
                  <a:pt x="32761" y="629"/>
                  <a:pt x="33719" y="2340"/>
                </a:cubicBezTo>
                <a:cubicBezTo>
                  <a:pt x="35101" y="126"/>
                  <a:pt x="37387" y="-601"/>
                  <a:pt x="39349" y="549"/>
                </a:cubicBezTo>
                <a:cubicBezTo>
                  <a:pt x="40844" y="1425"/>
                  <a:pt x="41916" y="3259"/>
                  <a:pt x="42204" y="5435"/>
                </a:cubicBezTo>
                <a:cubicBezTo>
                  <a:pt x="43932" y="6077"/>
                  <a:pt x="45308" y="7857"/>
                  <a:pt x="45868" y="10177"/>
                </a:cubicBezTo>
                <a:cubicBezTo>
                  <a:pt x="46275" y="11861"/>
                  <a:pt x="46217" y="13690"/>
                  <a:pt x="45704" y="15319"/>
                </a:cubicBezTo>
                <a:cubicBezTo>
                  <a:pt x="46965" y="17553"/>
                  <a:pt x="47406" y="20449"/>
                  <a:pt x="46902" y="23181"/>
                </a:cubicBezTo>
                <a:cubicBezTo>
                  <a:pt x="46232" y="26813"/>
                  <a:pt x="44014" y="29533"/>
                  <a:pt x="41290" y="30063"/>
                </a:cubicBezTo>
                <a:cubicBezTo>
                  <a:pt x="41277" y="32330"/>
                  <a:pt x="40544" y="34480"/>
                  <a:pt x="39281" y="35960"/>
                </a:cubicBezTo>
                <a:cubicBezTo>
                  <a:pt x="37362" y="38209"/>
                  <a:pt x="34590" y="38498"/>
                  <a:pt x="32441" y="36674"/>
                </a:cubicBezTo>
                <a:cubicBezTo>
                  <a:pt x="31746" y="39807"/>
                  <a:pt x="29885" y="42202"/>
                  <a:pt x="27553" y="42965"/>
                </a:cubicBezTo>
                <a:cubicBezTo>
                  <a:pt x="24805" y="43864"/>
                  <a:pt x="21937" y="42332"/>
                  <a:pt x="20366" y="39125"/>
                </a:cubicBezTo>
                <a:cubicBezTo>
                  <a:pt x="16658" y="42169"/>
                  <a:pt x="11842" y="40458"/>
                  <a:pt x="9690" y="35331"/>
                </a:cubicBezTo>
                <a:cubicBezTo>
                  <a:pt x="7576" y="35668"/>
                  <a:pt x="5591" y="33883"/>
                  <a:pt x="4996" y="31109"/>
                </a:cubicBezTo>
                <a:cubicBezTo>
                  <a:pt x="4565" y="29102"/>
                  <a:pt x="4946" y="26936"/>
                  <a:pt x="5999" y="25410"/>
                </a:cubicBezTo>
                <a:cubicBezTo>
                  <a:pt x="4505" y="24213"/>
                  <a:pt x="3673" y="21916"/>
                  <a:pt x="3881" y="19563"/>
                </a:cubicBezTo>
                <a:cubicBezTo>
                  <a:pt x="4125" y="16808"/>
                  <a:pt x="5731" y="14650"/>
                  <a:pt x="7749" y="14366"/>
                </a:cubicBezTo>
                <a:cubicBezTo>
                  <a:pt x="7761" y="14320"/>
                  <a:pt x="7774" y="14275"/>
                  <a:pt x="7786" y="14229"/>
                </a:cubicBezTo>
                <a:close/>
              </a:path>
              <a:path w="5957741" h="2585925">
                <a:moveTo>
                  <a:pt x="143600" y="2340490"/>
                </a:moveTo>
                <a:cubicBezTo>
                  <a:pt x="143600" y="2380144"/>
                  <a:pt x="111454" y="2412290"/>
                  <a:pt x="71800" y="2412290"/>
                </a:cubicBezTo>
                <a:cubicBezTo>
                  <a:pt x="32146" y="2412290"/>
                  <a:pt x="0" y="2380144"/>
                  <a:pt x="0" y="2340490"/>
                </a:cubicBezTo>
                <a:cubicBezTo>
                  <a:pt x="0" y="2300836"/>
                  <a:pt x="32146" y="2268690"/>
                  <a:pt x="71800" y="2268690"/>
                </a:cubicBezTo>
                <a:cubicBezTo>
                  <a:pt x="111454" y="2268690"/>
                  <a:pt x="143600" y="2300836"/>
                  <a:pt x="143600" y="2340490"/>
                </a:cubicBezTo>
                <a:close/>
              </a:path>
              <a:path w="5957741" h="2585925">
                <a:moveTo>
                  <a:pt x="477545" y="2252608"/>
                </a:moveTo>
                <a:cubicBezTo>
                  <a:pt x="477545" y="2331916"/>
                  <a:pt x="413254" y="2396207"/>
                  <a:pt x="333946" y="2396207"/>
                </a:cubicBezTo>
                <a:cubicBezTo>
                  <a:pt x="254638" y="2396207"/>
                  <a:pt x="190347" y="2331916"/>
                  <a:pt x="190347" y="2252608"/>
                </a:cubicBezTo>
                <a:cubicBezTo>
                  <a:pt x="190347" y="2173300"/>
                  <a:pt x="254638" y="2109009"/>
                  <a:pt x="333946" y="2109009"/>
                </a:cubicBezTo>
                <a:cubicBezTo>
                  <a:pt x="413254" y="2109009"/>
                  <a:pt x="477545" y="2173300"/>
                  <a:pt x="477545" y="2252608"/>
                </a:cubicBezTo>
                <a:close/>
              </a:path>
              <a:path w="5957741" h="2585925">
                <a:moveTo>
                  <a:pt x="947642" y="2119081"/>
                </a:moveTo>
                <a:cubicBezTo>
                  <a:pt x="947642" y="2238043"/>
                  <a:pt x="851205" y="2334480"/>
                  <a:pt x="732243" y="2334480"/>
                </a:cubicBezTo>
                <a:cubicBezTo>
                  <a:pt x="613281" y="2334480"/>
                  <a:pt x="516844" y="2238043"/>
                  <a:pt x="516844" y="2119081"/>
                </a:cubicBezTo>
                <a:cubicBezTo>
                  <a:pt x="516844" y="2000119"/>
                  <a:pt x="613281" y="1903682"/>
                  <a:pt x="732243" y="1903682"/>
                </a:cubicBezTo>
                <a:cubicBezTo>
                  <a:pt x="851205" y="1903682"/>
                  <a:pt x="947642" y="2000119"/>
                  <a:pt x="947642" y="2119081"/>
                </a:cubicBezTo>
                <a:close/>
              </a:path>
              <a:path w="47106" h="43219" fill="none" extrusionOk="0">
                <a:moveTo>
                  <a:pt x="8579" y="26036"/>
                </a:moveTo>
                <a:cubicBezTo>
                  <a:pt x="7695" y="26130"/>
                  <a:pt x="6811" y="25852"/>
                  <a:pt x="6046" y="25239"/>
                </a:cubicBezTo>
                <a:moveTo>
                  <a:pt x="10814" y="34758"/>
                </a:moveTo>
                <a:cubicBezTo>
                  <a:pt x="10459" y="34951"/>
                  <a:pt x="10086" y="35079"/>
                  <a:pt x="9706" y="35139"/>
                </a:cubicBezTo>
                <a:moveTo>
                  <a:pt x="20364" y="38949"/>
                </a:moveTo>
                <a:cubicBezTo>
                  <a:pt x="20097" y="38403"/>
                  <a:pt x="19873" y="37820"/>
                  <a:pt x="19696" y="37209"/>
                </a:cubicBezTo>
                <a:moveTo>
                  <a:pt x="32713" y="34610"/>
                </a:moveTo>
                <a:cubicBezTo>
                  <a:pt x="32674" y="35257"/>
                  <a:pt x="32584" y="35897"/>
                  <a:pt x="32446" y="36519"/>
                </a:cubicBezTo>
                <a:moveTo>
                  <a:pt x="40929" y="28059"/>
                </a:moveTo>
                <a:cubicBezTo>
                  <a:pt x="42933" y="29387"/>
                  <a:pt x="41284" y="26917"/>
                  <a:pt x="41266" y="29949"/>
                </a:cubicBezTo>
                <a:moveTo>
                  <a:pt x="45684" y="15213"/>
                </a:moveTo>
                <a:cubicBezTo>
                  <a:pt x="45359" y="16245"/>
                  <a:pt x="44864" y="17161"/>
                  <a:pt x="44236" y="17889"/>
                </a:cubicBezTo>
                <a:moveTo>
                  <a:pt x="42210" y="5285"/>
                </a:moveTo>
                <a:cubicBezTo>
                  <a:pt x="42265" y="5702"/>
                  <a:pt x="42291" y="6125"/>
                  <a:pt x="42286" y="6549"/>
                </a:cubicBezTo>
                <a:moveTo>
                  <a:pt x="32964" y="3811"/>
                </a:moveTo>
                <a:cubicBezTo>
                  <a:pt x="33153" y="3228"/>
                  <a:pt x="33402" y="2685"/>
                  <a:pt x="33706" y="2199"/>
                </a:cubicBezTo>
                <a:moveTo>
                  <a:pt x="26027" y="4579"/>
                </a:moveTo>
                <a:cubicBezTo>
                  <a:pt x="26104" y="4097"/>
                  <a:pt x="26225" y="3630"/>
                  <a:pt x="26386" y="3189"/>
                </a:cubicBezTo>
                <a:moveTo>
                  <a:pt x="17886" y="5051"/>
                </a:moveTo>
                <a:cubicBezTo>
                  <a:pt x="18358" y="5427"/>
                  <a:pt x="18794" y="5880"/>
                  <a:pt x="19186" y="6399"/>
                </a:cubicBezTo>
                <a:moveTo>
                  <a:pt x="8013" y="15648"/>
                </a:moveTo>
                <a:cubicBezTo>
                  <a:pt x="7910" y="15184"/>
                  <a:pt x="7834" y="14710"/>
                  <a:pt x="7786" y="14229"/>
                </a:cubicBezTo>
              </a:path>
            </a:pathLst>
          </a:cu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489227" y="3932065"/>
            <a:ext cx="3887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 smtClean="0">
                <a:latin typeface="UTM Avo" panose="02040603050506020204" pitchFamily="18" charset="0"/>
              </a:rPr>
              <a:t>Chúng</a:t>
            </a:r>
            <a:r>
              <a:rPr lang="en-GB" sz="3000" dirty="0" smtClean="0">
                <a:latin typeface="UTM Avo" panose="02040603050506020204" pitchFamily="18" charset="0"/>
              </a:rPr>
              <a:t> ta </a:t>
            </a:r>
            <a:r>
              <a:rPr lang="en-GB" sz="3000" dirty="0" err="1" smtClean="0">
                <a:latin typeface="UTM Avo" panose="02040603050506020204" pitchFamily="18" charset="0"/>
              </a:rPr>
              <a:t>sẽ</a:t>
            </a:r>
            <a:r>
              <a:rPr lang="en-GB" sz="3000" dirty="0" smtClean="0">
                <a:latin typeface="UTM Avo" panose="02040603050506020204" pitchFamily="18" charset="0"/>
              </a:rPr>
              <a:t> </a:t>
            </a:r>
            <a:r>
              <a:rPr lang="en-GB" sz="3000" dirty="0" err="1" smtClean="0">
                <a:latin typeface="UTM Avo" panose="02040603050506020204" pitchFamily="18" charset="0"/>
              </a:rPr>
              <a:t>thực</a:t>
            </a:r>
            <a:r>
              <a:rPr lang="en-GB" sz="3000" dirty="0" smtClean="0">
                <a:latin typeface="UTM Avo" panose="02040603050506020204" pitchFamily="18" charset="0"/>
              </a:rPr>
              <a:t> </a:t>
            </a:r>
            <a:r>
              <a:rPr lang="en-GB" sz="3000" dirty="0" err="1" smtClean="0">
                <a:latin typeface="UTM Avo" panose="02040603050506020204" pitchFamily="18" charset="0"/>
              </a:rPr>
              <a:t>hiện</a:t>
            </a:r>
            <a:r>
              <a:rPr lang="en-GB" sz="3000" dirty="0" smtClean="0">
                <a:latin typeface="UTM Avo" panose="02040603050506020204" pitchFamily="18" charset="0"/>
              </a:rPr>
              <a:t> </a:t>
            </a:r>
            <a:r>
              <a:rPr lang="en-GB" sz="3000" dirty="0" err="1" smtClean="0">
                <a:latin typeface="UTM Avo" panose="02040603050506020204" pitchFamily="18" charset="0"/>
              </a:rPr>
              <a:t>phép</a:t>
            </a:r>
            <a:r>
              <a:rPr lang="en-GB" sz="3000" dirty="0" smtClean="0">
                <a:latin typeface="UTM Avo" panose="02040603050506020204" pitchFamily="18" charset="0"/>
              </a:rPr>
              <a:t> </a:t>
            </a:r>
            <a:r>
              <a:rPr lang="en-GB" sz="3000" dirty="0" err="1" smtClean="0">
                <a:latin typeface="UTM Avo" panose="02040603050506020204" pitchFamily="18" charset="0"/>
              </a:rPr>
              <a:t>tính</a:t>
            </a:r>
            <a:r>
              <a:rPr lang="en-GB" sz="3000" dirty="0" smtClean="0">
                <a:latin typeface="UTM Avo" panose="02040603050506020204" pitchFamily="18" charset="0"/>
              </a:rPr>
              <a:t> </a:t>
            </a:r>
            <a:r>
              <a:rPr lang="en-GB" sz="3000" dirty="0" err="1" smtClean="0">
                <a:latin typeface="UTM Avo" panose="02040603050506020204" pitchFamily="18" charset="0"/>
              </a:rPr>
              <a:t>theo</a:t>
            </a:r>
            <a:r>
              <a:rPr lang="en-GB" sz="3000" dirty="0" smtClean="0">
                <a:latin typeface="UTM Avo" panose="02040603050506020204" pitchFamily="18" charset="0"/>
              </a:rPr>
              <a:t> </a:t>
            </a:r>
            <a:r>
              <a:rPr lang="en-GB" sz="3000" dirty="0" err="1" smtClean="0">
                <a:latin typeface="UTM Avo" panose="02040603050506020204" pitchFamily="18" charset="0"/>
              </a:rPr>
              <a:t>thứ</a:t>
            </a:r>
            <a:r>
              <a:rPr lang="en-GB" sz="3000" dirty="0" smtClean="0">
                <a:latin typeface="UTM Avo" panose="02040603050506020204" pitchFamily="18" charset="0"/>
              </a:rPr>
              <a:t> </a:t>
            </a:r>
            <a:r>
              <a:rPr lang="en-GB" sz="3000" dirty="0" err="1" smtClean="0">
                <a:latin typeface="UTM Avo" panose="02040603050506020204" pitchFamily="18" charset="0"/>
              </a:rPr>
              <a:t>tự</a:t>
            </a:r>
            <a:r>
              <a:rPr lang="en-GB" sz="3000" dirty="0" smtClean="0">
                <a:latin typeface="UTM Avo" panose="02040603050506020204" pitchFamily="18" charset="0"/>
              </a:rPr>
              <a:t> </a:t>
            </a:r>
            <a:r>
              <a:rPr lang="en-GB" sz="3000" dirty="0" err="1" smtClean="0">
                <a:latin typeface="UTM Avo" panose="02040603050506020204" pitchFamily="18" charset="0"/>
              </a:rPr>
              <a:t>như</a:t>
            </a:r>
            <a:r>
              <a:rPr lang="en-GB" sz="3000" dirty="0" smtClean="0">
                <a:latin typeface="UTM Avo" panose="02040603050506020204" pitchFamily="18" charset="0"/>
              </a:rPr>
              <a:t> </a:t>
            </a:r>
            <a:r>
              <a:rPr lang="en-GB" sz="3000" dirty="0" err="1" smtClean="0">
                <a:latin typeface="UTM Avo" panose="02040603050506020204" pitchFamily="18" charset="0"/>
              </a:rPr>
              <a:t>thế</a:t>
            </a:r>
            <a:r>
              <a:rPr lang="en-GB" sz="3000" dirty="0" smtClean="0">
                <a:latin typeface="UTM Avo" panose="02040603050506020204" pitchFamily="18" charset="0"/>
              </a:rPr>
              <a:t> </a:t>
            </a:r>
            <a:r>
              <a:rPr lang="en-GB" sz="3000" dirty="0" err="1" smtClean="0">
                <a:latin typeface="UTM Avo" panose="02040603050506020204" pitchFamily="18" charset="0"/>
              </a:rPr>
              <a:t>nào</a:t>
            </a:r>
            <a:r>
              <a:rPr lang="en-GB" sz="3000" dirty="0" smtClean="0">
                <a:latin typeface="UTM Avo" panose="02040603050506020204" pitchFamily="18" charset="0"/>
              </a:rPr>
              <a:t>?</a:t>
            </a:r>
            <a:endParaRPr lang="en-GB" sz="3000" dirty="0"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156059-1604-4737-B4C6-78641A1AA08A}"/>
              </a:ext>
            </a:extLst>
          </p:cNvPr>
          <p:cNvSpPr/>
          <p:nvPr/>
        </p:nvSpPr>
        <p:spPr>
          <a:xfrm>
            <a:off x="5344987" y="1608652"/>
            <a:ext cx="1286102" cy="107965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24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5E823F2-974E-49BA-B019-01E46D24DF14}"/>
              </a:ext>
            </a:extLst>
          </p:cNvPr>
          <p:cNvSpPr/>
          <p:nvPr/>
        </p:nvSpPr>
        <p:spPr>
          <a:xfrm>
            <a:off x="8867541" y="1718089"/>
            <a:ext cx="1081677" cy="105078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85509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171" y="163773"/>
            <a:ext cx="9288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kumimoji="0" lang="en-US" sz="4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kumimoji="0" lang="en-US" sz="400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8" name="hoa nhi chế"/>
          <p:cNvGrpSpPr/>
          <p:nvPr/>
        </p:nvGrpSpPr>
        <p:grpSpPr>
          <a:xfrm>
            <a:off x="3658630" y="1392265"/>
            <a:ext cx="3533485" cy="4892454"/>
            <a:chOff x="3942405" y="1333493"/>
            <a:chExt cx="3533485" cy="489245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1501" y="2170919"/>
              <a:ext cx="3206519" cy="4055028"/>
            </a:xfrm>
            <a:prstGeom prst="rect">
              <a:avLst/>
            </a:prstGeom>
          </p:spPr>
        </p:pic>
        <p:pic>
          <p:nvPicPr>
            <p:cNvPr id="47" name="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2405" y="2516226"/>
              <a:ext cx="1542422" cy="1542422"/>
            </a:xfrm>
            <a:prstGeom prst="rect">
              <a:avLst/>
            </a:prstGeom>
          </p:spPr>
        </p:pic>
        <p:pic>
          <p:nvPicPr>
            <p:cNvPr id="50" name="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9483" y="3795046"/>
              <a:ext cx="1542422" cy="1542422"/>
            </a:xfrm>
            <a:prstGeom prst="rect">
              <a:avLst/>
            </a:prstGeom>
          </p:spPr>
        </p:pic>
        <p:pic>
          <p:nvPicPr>
            <p:cNvPr id="51" name="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8025" y="2423749"/>
              <a:ext cx="1542422" cy="1536325"/>
            </a:xfrm>
            <a:prstGeom prst="rect">
              <a:avLst/>
            </a:prstGeom>
          </p:spPr>
        </p:pic>
        <p:pic>
          <p:nvPicPr>
            <p:cNvPr id="48" name="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9275" y="1333493"/>
              <a:ext cx="1548518" cy="1542422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02" t="70037"/>
            <a:stretch/>
          </p:blipFill>
          <p:spPr>
            <a:xfrm rot="2606487">
              <a:off x="5932017" y="5192980"/>
              <a:ext cx="453656" cy="378125"/>
            </a:xfrm>
            <a:prstGeom prst="rect">
              <a:avLst/>
            </a:prstGeom>
          </p:spPr>
        </p:pic>
        <p:pic>
          <p:nvPicPr>
            <p:cNvPr id="49" name="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27372" y="4070376"/>
              <a:ext cx="1548518" cy="1542422"/>
            </a:xfrm>
            <a:prstGeom prst="rect">
              <a:avLst/>
            </a:prstGeom>
          </p:spPr>
        </p:pic>
      </p:grpSp>
      <p:pic>
        <p:nvPicPr>
          <p:cNvPr id="60" name="8 X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6754" y="3744017"/>
            <a:ext cx="1572904" cy="2359356"/>
          </a:xfrm>
          <a:prstGeom prst="rect">
            <a:avLst/>
          </a:prstGeom>
        </p:spPr>
      </p:pic>
      <p:pic>
        <p:nvPicPr>
          <p:cNvPr id="61" name="8 X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2900" y="2233759"/>
            <a:ext cx="1377815" cy="2359356"/>
          </a:xfrm>
          <a:prstGeom prst="rect">
            <a:avLst/>
          </a:prstGeom>
        </p:spPr>
      </p:pic>
      <p:pic>
        <p:nvPicPr>
          <p:cNvPr id="62" name="8 X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5973" y="902567"/>
            <a:ext cx="1359526" cy="2359356"/>
          </a:xfrm>
          <a:prstGeom prst="rect">
            <a:avLst/>
          </a:prstGeom>
        </p:spPr>
      </p:pic>
      <p:pic>
        <p:nvPicPr>
          <p:cNvPr id="63" name="64 :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7367" y="1035363"/>
            <a:ext cx="1505843" cy="2359356"/>
          </a:xfrm>
          <a:prstGeom prst="rect">
            <a:avLst/>
          </a:prstGeom>
        </p:spPr>
      </p:pic>
      <p:pic>
        <p:nvPicPr>
          <p:cNvPr id="64" name="40 :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0181" y="3803455"/>
            <a:ext cx="150584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14831 0.293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19479 -0.365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43802 -0.3069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147 0.0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25234 -0.1645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79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59AF1-8145-4382-811B-2495B70AFE90}"/>
              </a:ext>
            </a:extLst>
          </p:cNvPr>
          <p:cNvSpPr txBox="1"/>
          <p:nvPr/>
        </p:nvSpPr>
        <p:spPr>
          <a:xfrm>
            <a:off x="469286" y="255398"/>
            <a:ext cx="6627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4.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Mỗi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8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và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2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.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Hỏi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a. 3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b. 6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58" y1="74242" x2="5758" y2="74242"/>
                        <a14:foregroundMark x1="3939" y1="70707" x2="28788" y2="91919"/>
                        <a14:foregroundMark x1="3333" y1="56061" x2="14545" y2="56566"/>
                        <a14:foregroundMark x1="26061" y1="19697" x2="26061" y2="19697"/>
                        <a14:foregroundMark x1="21515" y1="10606" x2="27879" y2="17172"/>
                        <a14:foregroundMark x1="32727" y1="17172" x2="53939" y2="15152"/>
                        <a14:foregroundMark x1="78485" y1="12626" x2="84848" y2="14646"/>
                        <a14:foregroundMark x1="35758" y1="54545" x2="54848" y2="49495"/>
                        <a14:foregroundMark x1="38485" y1="56061" x2="38485" y2="56061"/>
                        <a14:foregroundMark x1="47273" y1="56061" x2="47273" y2="56061"/>
                        <a14:foregroundMark x1="26667" y1="74242" x2="26667" y2="74242"/>
                        <a14:foregroundMark x1="26364" y1="82323" x2="26364" y2="82323"/>
                        <a14:foregroundMark x1="59697" y1="88384" x2="86667" y2="82323"/>
                        <a14:foregroundMark x1="83030" y1="76263" x2="93636" y2="81818"/>
                        <a14:foregroundMark x1="78182" y1="93434" x2="91515" y2="90404"/>
                        <a14:foregroundMark x1="52727" y1="94444" x2="60606" y2="92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837" y="374246"/>
            <a:ext cx="4715379" cy="3103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F23E16-3524-4F11-92E1-112990EE7092}"/>
              </a:ext>
            </a:extLst>
          </p:cNvPr>
          <p:cNvSpPr txBox="1"/>
          <p:nvPr/>
        </p:nvSpPr>
        <p:spPr>
          <a:xfrm>
            <a:off x="3177719" y="3477441"/>
            <a:ext cx="67032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u="sng" dirty="0" err="1" smtClean="0">
                <a:solidFill>
                  <a:srgbClr val="0070C0"/>
                </a:solidFill>
                <a:cs typeface="Calibri" panose="020F0502020204030204" pitchFamily="34" charset="0"/>
              </a:rPr>
              <a:t>Tóm</a:t>
            </a:r>
            <a:r>
              <a:rPr lang="en-US" sz="3600" i="1" u="sng" dirty="0" smtClean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3600" i="1" u="sng" dirty="0" err="1" smtClean="0">
                <a:solidFill>
                  <a:srgbClr val="0070C0"/>
                </a:solidFill>
                <a:cs typeface="Calibri" panose="020F0502020204030204" pitchFamily="34" charset="0"/>
              </a:rPr>
              <a:t>tắt</a:t>
            </a:r>
            <a:endParaRPr lang="en-US" sz="3600" i="1" u="sng" dirty="0" smtClean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algn="just"/>
            <a:r>
              <a:rPr lang="en-US" sz="3600" dirty="0" err="1" smtClean="0">
                <a:solidFill>
                  <a:srgbClr val="0070C0"/>
                </a:solidFill>
                <a:cs typeface="Calibri" panose="020F0502020204030204" pitchFamily="34" charset="0"/>
              </a:rPr>
              <a:t>Mỗi</a:t>
            </a:r>
            <a:r>
              <a:rPr lang="en-US" sz="3600" dirty="0" smtClean="0">
                <a:solidFill>
                  <a:srgbClr val="0070C0"/>
                </a:solidFill>
                <a:cs typeface="Calibri" panose="020F0502020204030204" pitchFamily="34" charset="0"/>
              </a:rPr>
              <a:t> con </a:t>
            </a:r>
            <a:r>
              <a:rPr lang="en-US" sz="3600" dirty="0" err="1" smtClean="0">
                <a:solidFill>
                  <a:srgbClr val="0070C0"/>
                </a:solidFill>
                <a:cs typeface="Calibri" panose="020F0502020204030204" pitchFamily="34" charset="0"/>
              </a:rPr>
              <a:t>cua</a:t>
            </a:r>
            <a:r>
              <a:rPr lang="en-US" sz="3600" dirty="0" smtClean="0">
                <a:solidFill>
                  <a:srgbClr val="0070C0"/>
                </a:solidFill>
                <a:cs typeface="Calibri" panose="020F0502020204030204" pitchFamily="34" charset="0"/>
              </a:rPr>
              <a:t>	: 8 </a:t>
            </a:r>
            <a:r>
              <a:rPr lang="en-US" sz="3600" dirty="0" err="1" smtClean="0">
                <a:solidFill>
                  <a:srgbClr val="0070C0"/>
                </a:solidFill>
                <a:cs typeface="Calibri" panose="020F0502020204030204" pitchFamily="34" charset="0"/>
              </a:rPr>
              <a:t>chân</a:t>
            </a:r>
            <a:endParaRPr lang="en-US" sz="3600" dirty="0" smtClean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algn="just"/>
            <a:r>
              <a:rPr lang="en-US" sz="3600" dirty="0" err="1" smtClean="0">
                <a:solidFill>
                  <a:srgbClr val="0070C0"/>
                </a:solidFill>
                <a:cs typeface="Calibri" panose="020F0502020204030204" pitchFamily="34" charset="0"/>
              </a:rPr>
              <a:t>Mỗi</a:t>
            </a:r>
            <a:r>
              <a:rPr lang="en-US" sz="3600" dirty="0" smtClean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cs typeface="Calibri" panose="020F0502020204030204" pitchFamily="34" charset="0"/>
              </a:rPr>
              <a:t>con </a:t>
            </a:r>
            <a:r>
              <a:rPr lang="en-US" sz="3600" dirty="0" err="1" smtClean="0">
                <a:solidFill>
                  <a:srgbClr val="0070C0"/>
                </a:solidFill>
                <a:cs typeface="Calibri" panose="020F0502020204030204" pitchFamily="34" charset="0"/>
              </a:rPr>
              <a:t>cua</a:t>
            </a:r>
            <a:r>
              <a:rPr lang="en-US" sz="3600" dirty="0" smtClean="0">
                <a:solidFill>
                  <a:srgbClr val="0070C0"/>
                </a:solidFill>
                <a:cs typeface="Calibri" panose="020F0502020204030204" pitchFamily="34" charset="0"/>
              </a:rPr>
              <a:t>	: </a:t>
            </a:r>
            <a:r>
              <a:rPr lang="en-US" sz="3600" dirty="0">
                <a:solidFill>
                  <a:srgbClr val="0070C0"/>
                </a:solidFill>
                <a:cs typeface="Calibri" panose="020F0502020204030204" pitchFamily="34" charset="0"/>
              </a:rPr>
              <a:t>2 </a:t>
            </a:r>
            <a:r>
              <a:rPr lang="en-US" sz="3600" dirty="0" err="1">
                <a:solidFill>
                  <a:srgbClr val="0070C0"/>
                </a:solidFill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cs typeface="Calibri" panose="020F0502020204030204" pitchFamily="34" charset="0"/>
              </a:rPr>
              <a:t>3 con </a:t>
            </a:r>
            <a:r>
              <a:rPr lang="en-US" sz="3600" dirty="0" err="1" smtClean="0">
                <a:solidFill>
                  <a:srgbClr val="0070C0"/>
                </a:solidFill>
                <a:cs typeface="Calibri" panose="020F0502020204030204" pitchFamily="34" charset="0"/>
              </a:rPr>
              <a:t>cua</a:t>
            </a:r>
            <a:r>
              <a:rPr lang="en-US" sz="3600" dirty="0" smtClean="0">
                <a:solidFill>
                  <a:srgbClr val="0070C0"/>
                </a:solidFill>
                <a:cs typeface="Calibri" panose="020F0502020204030204" pitchFamily="34" charset="0"/>
              </a:rPr>
              <a:t>		: </a:t>
            </a:r>
            <a:r>
              <a:rPr lang="en-US" sz="3600" dirty="0">
                <a:solidFill>
                  <a:srgbClr val="0070C0"/>
                </a:solidFill>
                <a:cs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0070C0"/>
                </a:solidFill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cs typeface="Calibri" panose="020F0502020204030204" pitchFamily="34" charset="0"/>
              </a:rPr>
              <a:t>chân</a:t>
            </a:r>
            <a:endParaRPr lang="en-US" sz="360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cs typeface="Calibri" panose="020F0502020204030204" pitchFamily="34" charset="0"/>
              </a:rPr>
              <a:t>6 con </a:t>
            </a:r>
            <a:r>
              <a:rPr lang="en-US" sz="3600" dirty="0" err="1" smtClean="0">
                <a:solidFill>
                  <a:srgbClr val="0070C0"/>
                </a:solidFill>
                <a:cs typeface="Calibri" panose="020F0502020204030204" pitchFamily="34" charset="0"/>
              </a:rPr>
              <a:t>cua</a:t>
            </a:r>
            <a:r>
              <a:rPr lang="en-US" sz="3600" dirty="0" smtClean="0">
                <a:solidFill>
                  <a:srgbClr val="0070C0"/>
                </a:solidFill>
                <a:cs typeface="Calibri" panose="020F0502020204030204" pitchFamily="34" charset="0"/>
              </a:rPr>
              <a:t>		: </a:t>
            </a:r>
            <a:r>
              <a:rPr lang="en-US" sz="3600" dirty="0">
                <a:solidFill>
                  <a:srgbClr val="0070C0"/>
                </a:solidFill>
                <a:cs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0070C0"/>
                </a:solidFill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3A7D5-451B-4706-9668-25D123799793}"/>
              </a:ext>
            </a:extLst>
          </p:cNvPr>
          <p:cNvSpPr txBox="1"/>
          <p:nvPr/>
        </p:nvSpPr>
        <p:spPr>
          <a:xfrm>
            <a:off x="2356345" y="3459378"/>
            <a:ext cx="6404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B1A36C-B320-4DB6-BD55-1A8361385B1B}"/>
              </a:ext>
            </a:extLst>
          </p:cNvPr>
          <p:cNvSpPr txBox="1"/>
          <p:nvPr/>
        </p:nvSpPr>
        <p:spPr>
          <a:xfrm>
            <a:off x="-148920" y="2800333"/>
            <a:ext cx="818585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200" i="1" u="sng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i="1" u="sng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giải</a:t>
            </a:r>
            <a:endParaRPr lang="en-US" sz="3200" i="1" u="sng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0070C0"/>
                </a:solidFill>
                <a:cs typeface="Arial" panose="020B0604020202020204" pitchFamily="34" charset="0"/>
              </a:rPr>
              <a:t>a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. 3 con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 8 x 3 = 24 (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smtClean="0">
                <a:solidFill>
                  <a:srgbClr val="0070C0"/>
                </a:solidFill>
                <a:cs typeface="Arial" panose="020B0604020202020204" pitchFamily="34" charset="0"/>
              </a:rPr>
              <a:t>b. 6 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con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2 x 6 = 12 (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smtClean="0">
                <a:solidFill>
                  <a:srgbClr val="0070C0"/>
                </a:solidFill>
                <a:cs typeface="Arial" panose="020B0604020202020204" pitchFamily="34" charset="0"/>
              </a:rPr>
              <a:t>		</a:t>
            </a:r>
            <a:r>
              <a:rPr lang="en-US" sz="32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: </a:t>
            </a:r>
            <a:r>
              <a:rPr lang="en-US" sz="3200" dirty="0" smtClean="0">
                <a:solidFill>
                  <a:srgbClr val="0070C0"/>
                </a:solidFill>
                <a:cs typeface="Arial" panose="020B0604020202020204" pitchFamily="34" charset="0"/>
              </a:rPr>
              <a:t>	24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smtClean="0">
                <a:solidFill>
                  <a:srgbClr val="0070C0"/>
                </a:solidFill>
                <a:cs typeface="Arial" panose="020B0604020202020204" pitchFamily="34" charset="0"/>
              </a:rPr>
              <a:t>				12 </a:t>
            </a:r>
            <a:r>
              <a:rPr lang="en-US" sz="3200" dirty="0" err="1">
                <a:solidFill>
                  <a:srgbClr val="0070C0"/>
                </a:solidFill>
                <a:cs typeface="Arial" panose="020B0604020202020204" pitchFamily="34" charset="0"/>
              </a:rPr>
              <a:t>càng</a:t>
            </a:r>
            <a:endParaRPr lang="en-US" sz="32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156" y="1162758"/>
            <a:ext cx="4865030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388359"/>
            <a:ext cx="2378762" cy="923330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Trò</a:t>
            </a:r>
            <a:r>
              <a:rPr 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 </a:t>
            </a:r>
            <a:r>
              <a:rPr lang="en-US" sz="5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chơi</a:t>
            </a:r>
            <a:r>
              <a:rPr 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: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UVN But Long 2" panose="00000400000000000000" pitchFamily="2" charset="0"/>
            </a:endParaRP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smtClean="0"/>
                <a:t>1</a:t>
              </a:r>
              <a:endParaRPr lang="en-GB" sz="4400" b="1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smtClean="0"/>
                <a:t>2</a:t>
              </a:r>
              <a:endParaRPr lang="en-GB" sz="44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smtClean="0"/>
                <a:t>3</a:t>
              </a:r>
              <a:endParaRPr lang="en-GB" sz="44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sz="9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96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9 = ?</a:t>
                </a:r>
                <a:endParaRPr lang="en-US" sz="96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t="-19173" b="-39098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72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60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32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68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sz="9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96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4 = ?</a:t>
                </a:r>
                <a:endParaRPr lang="en-US" sz="96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t="-19173" b="-39098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72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40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32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64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64 </a:t>
                </a:r>
                <a14:m>
                  <m:oMath xmlns:m="http://schemas.openxmlformats.org/officeDocument/2006/math">
                    <m:r>
                      <a:rPr lang="en-GB" sz="9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96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8 = ?</a:t>
                </a:r>
                <a:endParaRPr lang="en-US" sz="96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t="-19173" b="-39098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80 </a:t>
                </a:r>
                <a14:m>
                  <m:oMath xmlns:m="http://schemas.openxmlformats.org/officeDocument/2006/math">
                    <m:r>
                      <a:rPr lang="en-US" sz="9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96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8 = ?</a:t>
                </a:r>
                <a:endParaRPr lang="en-US" sz="96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t="-19173" b="-39098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F5B4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lang="en-US" sz="6600" dirty="0">
              <a:solidFill>
                <a:srgbClr val="0F5B4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77219" y="2280850"/>
              <a:ext cx="530897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GB" sz="3200" dirty="0" err="1" smtClean="0">
                  <a:latin typeface="UTM Avo" panose="02040603050506020204" pitchFamily="18" charset="0"/>
                </a:rPr>
                <a:t>Học</a:t>
              </a:r>
              <a:r>
                <a:rPr lang="en-GB" sz="3200" dirty="0" smtClean="0">
                  <a:latin typeface="UTM Avo" panose="02040603050506020204" pitchFamily="18" charset="0"/>
                </a:rPr>
                <a:t> </a:t>
              </a:r>
              <a:r>
                <a:rPr lang="en-GB" sz="3200" dirty="0" err="1" smtClean="0">
                  <a:latin typeface="UTM Avo" panose="02040603050506020204" pitchFamily="18" charset="0"/>
                </a:rPr>
                <a:t>thuộc</a:t>
              </a:r>
              <a:r>
                <a:rPr lang="en-GB" sz="3200" dirty="0" smtClean="0">
                  <a:latin typeface="UTM Avo" panose="02040603050506020204" pitchFamily="18" charset="0"/>
                </a:rPr>
                <a:t> </a:t>
              </a:r>
              <a:r>
                <a:rPr lang="en-GB" sz="3200" dirty="0" err="1" smtClean="0">
                  <a:latin typeface="UTM Avo" panose="02040603050506020204" pitchFamily="18" charset="0"/>
                </a:rPr>
                <a:t>bảng</a:t>
              </a:r>
              <a:r>
                <a:rPr lang="en-GB" sz="3200" dirty="0" smtClean="0">
                  <a:latin typeface="UTM Avo" panose="02040603050506020204" pitchFamily="18" charset="0"/>
                </a:rPr>
                <a:t> </a:t>
              </a:r>
              <a:r>
                <a:rPr lang="en-GB" sz="3200" dirty="0" err="1" smtClean="0">
                  <a:latin typeface="UTM Avo" panose="02040603050506020204" pitchFamily="18" charset="0"/>
                </a:rPr>
                <a:t>nhân</a:t>
              </a:r>
              <a:r>
                <a:rPr lang="en-GB" sz="3200" dirty="0" smtClean="0">
                  <a:latin typeface="UTM Avo" panose="02040603050506020204" pitchFamily="18" charset="0"/>
                </a:rPr>
                <a:t> 8, </a:t>
              </a:r>
              <a:r>
                <a:rPr lang="en-GB" sz="3200" dirty="0" err="1" smtClean="0">
                  <a:latin typeface="UTM Avo" panose="02040603050506020204" pitchFamily="18" charset="0"/>
                </a:rPr>
                <a:t>bảng</a:t>
              </a:r>
              <a:r>
                <a:rPr lang="en-GB" sz="3200" dirty="0" smtClean="0">
                  <a:latin typeface="UTM Avo" panose="02040603050506020204" pitchFamily="18" charset="0"/>
                </a:rPr>
                <a:t> chia 8</a:t>
              </a:r>
            </a:p>
            <a:p>
              <a:pPr marL="285750" indent="-285750" algn="just">
                <a:buFontTx/>
                <a:buChar char="-"/>
              </a:pPr>
              <a:r>
                <a:rPr lang="en-GB" sz="3200" dirty="0" err="1" smtClean="0">
                  <a:latin typeface="UTM Avo" panose="02040603050506020204" pitchFamily="18" charset="0"/>
                </a:rPr>
                <a:t>Làm</a:t>
              </a:r>
              <a:r>
                <a:rPr lang="en-GB" sz="3200" dirty="0" smtClean="0">
                  <a:latin typeface="UTM Avo" panose="02040603050506020204" pitchFamily="18" charset="0"/>
                </a:rPr>
                <a:t> </a:t>
              </a:r>
              <a:r>
                <a:rPr lang="en-GB" sz="3200" dirty="0" err="1" smtClean="0">
                  <a:latin typeface="UTM Avo" panose="02040603050506020204" pitchFamily="18" charset="0"/>
                </a:rPr>
                <a:t>bài</a:t>
              </a:r>
              <a:r>
                <a:rPr lang="en-GB" sz="3200" dirty="0" smtClean="0">
                  <a:latin typeface="UTM Avo" panose="02040603050506020204" pitchFamily="18" charset="0"/>
                </a:rPr>
                <a:t> </a:t>
              </a:r>
              <a:r>
                <a:rPr lang="en-GB" sz="3200" dirty="0" err="1" smtClean="0">
                  <a:latin typeface="UTM Avo" panose="02040603050506020204" pitchFamily="18" charset="0"/>
                </a:rPr>
                <a:t>tập</a:t>
              </a:r>
              <a:r>
                <a:rPr lang="en-GB" sz="3200" dirty="0" smtClean="0">
                  <a:latin typeface="UTM Avo" panose="02040603050506020204" pitchFamily="18" charset="0"/>
                </a:rPr>
                <a:t> </a:t>
              </a:r>
              <a:r>
                <a:rPr lang="en-GB" sz="3200" dirty="0" err="1" smtClean="0">
                  <a:latin typeface="UTM Avo" panose="02040603050506020204" pitchFamily="18" charset="0"/>
                </a:rPr>
                <a:t>trong</a:t>
              </a:r>
              <a:r>
                <a:rPr lang="en-GB" sz="3200" dirty="0" smtClean="0">
                  <a:latin typeface="UTM Avo" panose="02040603050506020204" pitchFamily="18" charset="0"/>
                </a:rPr>
                <a:t> VBT </a:t>
              </a:r>
              <a:r>
                <a:rPr lang="en-GB" sz="3200" dirty="0" err="1" smtClean="0">
                  <a:latin typeface="UTM Avo" panose="02040603050506020204" pitchFamily="18" charset="0"/>
                </a:rPr>
                <a:t>Toán</a:t>
              </a:r>
              <a:endParaRPr lang="en-GB" sz="3200" dirty="0" smtClean="0">
                <a:latin typeface="UTM Avo" panose="020406030505060202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en-GB" sz="3200" dirty="0" err="1" smtClean="0">
                  <a:latin typeface="UTM Avo" panose="02040603050506020204" pitchFamily="18" charset="0"/>
                </a:rPr>
                <a:t>Chuẩn</a:t>
              </a:r>
              <a:r>
                <a:rPr lang="en-GB" sz="3200" dirty="0" smtClean="0">
                  <a:latin typeface="UTM Avo" panose="02040603050506020204" pitchFamily="18" charset="0"/>
                </a:rPr>
                <a:t> </a:t>
              </a:r>
              <a:r>
                <a:rPr lang="en-GB" sz="3200" dirty="0" err="1" smtClean="0">
                  <a:latin typeface="UTM Avo" panose="02040603050506020204" pitchFamily="18" charset="0"/>
                </a:rPr>
                <a:t>bị</a:t>
              </a:r>
              <a:r>
                <a:rPr lang="en-GB" sz="3200" dirty="0" smtClean="0">
                  <a:latin typeface="UTM Avo" panose="02040603050506020204" pitchFamily="18" charset="0"/>
                </a:rPr>
                <a:t> </a:t>
              </a:r>
              <a:r>
                <a:rPr lang="en-GB" sz="3200" dirty="0" err="1" smtClean="0">
                  <a:latin typeface="UTM Avo" panose="02040603050506020204" pitchFamily="18" charset="0"/>
                </a:rPr>
                <a:t>bài</a:t>
              </a:r>
              <a:r>
                <a:rPr lang="en-GB" sz="3200" dirty="0" smtClean="0">
                  <a:latin typeface="UTM Avo" panose="02040603050506020204" pitchFamily="18" charset="0"/>
                </a:rPr>
                <a:t> </a:t>
              </a:r>
              <a:r>
                <a:rPr lang="en-GB" sz="3200" dirty="0" err="1" smtClean="0">
                  <a:latin typeface="UTM Avo" panose="02040603050506020204" pitchFamily="18" charset="0"/>
                </a:rPr>
                <a:t>sau</a:t>
              </a:r>
              <a:endParaRPr lang="en-GB" sz="32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2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/>
            <a:endParaRPr lang="id-ID" sz="2400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/>
            <a:endParaRPr lang="id-ID" sz="2400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10">
              <a:lnSpc>
                <a:spcPct val="100000"/>
              </a:lnSpc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55">
              <a:defRPr/>
            </a:pPr>
            <a:r>
              <a:rPr lang="en-US" sz="2667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55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55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ZALO :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1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endParaRPr lang="zh-CN" altLang="en-US" sz="2400" spc="1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endParaRPr lang="zh-CN" altLang="en-US" sz="2400" spc="1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60060" y="984249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u="sng" dirty="0" err="1" smtClean="0">
                <a:solidFill>
                  <a:schemeClr val="accent5">
                    <a:lumMod val="50000"/>
                  </a:schemeClr>
                </a:solidFill>
              </a:rPr>
              <a:t>Luật</a:t>
            </a:r>
            <a:r>
              <a:rPr lang="en-GB" sz="3600" u="sng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u="sng" dirty="0" err="1" smtClean="0">
                <a:solidFill>
                  <a:schemeClr val="accent5">
                    <a:lumMod val="50000"/>
                  </a:schemeClr>
                </a:solidFill>
              </a:rPr>
              <a:t>chơi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algn="just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Mỗi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bạn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nhỏ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dưới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đây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có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thử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thách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nhỏ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cho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hãy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chọn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người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đưa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ra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thử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thách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cho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hoàn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thành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nó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nhé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!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Chúng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ta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cùng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thi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đua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xem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bạn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có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trì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nhớ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tốt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nhất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n-GB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Kết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quả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phép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tính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:</a:t>
              </a:r>
            </a:p>
            <a:p>
              <a:pPr algn="ctr"/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6 x 8 = ?</a:t>
              </a:r>
              <a:endParaRPr lang="zh-CN" altLang="en-US" sz="5400" dirty="0">
                <a:solidFill>
                  <a:schemeClr val="tx1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64</a:t>
                </a:r>
                <a:endParaRPr lang="zh-CN" altLang="en-US" sz="28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48</a:t>
                </a:r>
                <a:endParaRPr lang="zh-CN" altLang="en-US" sz="72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24</a:t>
                </a:r>
                <a:endParaRPr lang="zh-CN" altLang="en-US" sz="72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2018517" y="1028529"/>
            <a:ext cx="1126989" cy="9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Kết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quả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phép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tính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:</a:t>
              </a:r>
            </a:p>
            <a:p>
              <a:pPr algn="ctr"/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4 x 8= ?</a:t>
              </a:r>
              <a:endParaRPr lang="zh-CN" altLang="en-US" sz="5400" dirty="0">
                <a:solidFill>
                  <a:schemeClr val="tx1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56</a:t>
                </a:r>
                <a:endParaRPr lang="zh-CN" altLang="en-US" sz="28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28</a:t>
                </a:r>
                <a:endParaRPr lang="zh-CN" altLang="en-US" sz="72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32</a:t>
                </a:r>
                <a:endParaRPr lang="zh-CN" altLang="en-US" sz="72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25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515" y="2449970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2064653" y="981399"/>
            <a:ext cx="1058982" cy="10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6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Kết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quả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phép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tính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:</a:t>
              </a:r>
            </a:p>
            <a:p>
              <a:pPr algn="ctr"/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56 : 8 = ?</a:t>
              </a:r>
              <a:endParaRPr lang="zh-CN" altLang="en-US" sz="5400" dirty="0">
                <a:solidFill>
                  <a:schemeClr val="tx1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9</a:t>
                </a:r>
                <a:endParaRPr lang="zh-CN" altLang="en-US" sz="28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8</a:t>
                </a:r>
                <a:endParaRPr lang="zh-CN" altLang="en-US" sz="72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7</a:t>
                </a:r>
                <a:endParaRPr lang="zh-CN" altLang="en-US" sz="72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0" y="225527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1958701" y="1029127"/>
            <a:ext cx="1109355" cy="9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3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Kết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quả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phép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tính</a:t>
              </a:r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:</a:t>
              </a:r>
            </a:p>
            <a:p>
              <a:pPr algn="ctr"/>
              <a:r>
                <a:rPr lang="en-GB" altLang="zh-CN" sz="5400" dirty="0" smtClean="0">
                  <a:solidFill>
                    <a:schemeClr val="tx1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64 : 8 = ?</a:t>
              </a:r>
              <a:endParaRPr lang="zh-CN" altLang="en-US" sz="5400" dirty="0">
                <a:solidFill>
                  <a:schemeClr val="tx1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8</a:t>
                </a:r>
                <a:endParaRPr lang="zh-CN" altLang="en-US" sz="28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6</a:t>
                </a:r>
                <a:endParaRPr lang="zh-CN" altLang="en-US" sz="72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endParaRPr lang="zh-CN" altLang="en-US" sz="2400" spc="100" dirty="0"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r>
                  <a:rPr lang="en-GB" altLang="zh-CN" sz="7200" spc="100" dirty="0" smtClean="0"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4</a:t>
                </a:r>
                <a:endParaRPr lang="zh-CN" altLang="en-US" sz="7200" spc="100" dirty="0"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81" y="397784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46" y="235554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355" y="1031215"/>
            <a:ext cx="1170175" cy="11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577" y="991330"/>
            <a:ext cx="5236562" cy="52365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879" y="47095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130" y="1996686"/>
            <a:ext cx="5754332" cy="31182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364" y="2245157"/>
            <a:ext cx="2316681" cy="34262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323" y="548458"/>
            <a:ext cx="3871296" cy="19265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5907" y="5114920"/>
            <a:ext cx="5072312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9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6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1058" y="949719"/>
            <a:ext cx="11721797" cy="5373779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AutoNum type="arabicPeriod"/>
            </a:pPr>
            <a:r>
              <a:rPr lang="nl-NL" sz="2600" b="1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 </a:t>
            </a:r>
            <a:r>
              <a:rPr lang="nl-NL" sz="26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 đặc thù: </a:t>
            </a:r>
            <a:endParaRPr lang="nl-NL" sz="2600" b="1" dirty="0" smtClean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600" b="1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  </a:t>
            </a:r>
            <a:r>
              <a:rPr lang="nl-NL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nl-NL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Tính nhẩm, giải các bài tập, bài toán thực tế liên quan đến bảng nhân 8, chia 8.</a:t>
            </a:r>
            <a:endParaRPr lang="en-GB" sz="2600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Thực hành giải các </a:t>
            </a:r>
            <a:r>
              <a:rPr lang="nl-NL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bài </a:t>
            </a:r>
            <a:r>
              <a:rPr lang="nl-NL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toán có tình huống thực tế. </a:t>
            </a:r>
            <a:endParaRPr lang="en-GB" sz="2600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nl-NL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Phát </a:t>
            </a:r>
            <a:r>
              <a:rPr lang="nl-NL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triển năng lực giao tiếp Toán </a:t>
            </a:r>
            <a:r>
              <a:rPr lang="nl-NL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học.</a:t>
            </a:r>
            <a:endParaRPr lang="en-GB" sz="2600" dirty="0" smtClean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2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chung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600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lắng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600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GQVĐ </a:t>
            </a:r>
            <a:r>
              <a:rPr lang="en-US" sz="2600" dirty="0" err="1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sáng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tham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trò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chơi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600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 err="1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nhóm</a:t>
            </a:r>
            <a:r>
              <a:rPr lang="en-US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600" dirty="0" smtClean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3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600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ái</a:t>
            </a:r>
            <a:r>
              <a:rPr lang="en-US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chăm</a:t>
            </a:r>
            <a:r>
              <a:rPr lang="en-US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trách</a:t>
            </a:r>
            <a:r>
              <a:rPr lang="en-US" sz="2600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nhiệm</a:t>
            </a:r>
            <a:endParaRPr lang="en-GB" sz="2600" dirty="0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5"/>
          <a:stretch/>
        </p:blipFill>
        <p:spPr>
          <a:xfrm>
            <a:off x="3206016" y="1"/>
            <a:ext cx="5492507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5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30684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640</Words>
  <Application>Microsoft Office PowerPoint</Application>
  <PresentationFormat>Widescreen</PresentationFormat>
  <Paragraphs>148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思源黑体 CN Medium</vt:lpstr>
      <vt:lpstr>#9Slide05 Bodega Script</vt:lpstr>
      <vt:lpstr>#9Slide07 HoneyCream</vt:lpstr>
      <vt:lpstr>Arial</vt:lpstr>
      <vt:lpstr>Calibri</vt:lpstr>
      <vt:lpstr>Calibri Light</vt:lpstr>
      <vt:lpstr>Cambria Math</vt:lpstr>
      <vt:lpstr>SVN-Dancing Script</vt:lpstr>
      <vt:lpstr>Times New Roman</vt:lpstr>
      <vt:lpstr>UTM Avo</vt:lpstr>
      <vt:lpstr>UVN But Long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66</cp:revision>
  <dcterms:created xsi:type="dcterms:W3CDTF">2022-08-16T01:32:18Z</dcterms:created>
  <dcterms:modified xsi:type="dcterms:W3CDTF">2022-09-11T01:58:54Z</dcterms:modified>
</cp:coreProperties>
</file>