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27" r:id="rId2"/>
    <p:sldId id="554" r:id="rId3"/>
    <p:sldId id="559" r:id="rId4"/>
    <p:sldId id="541" r:id="rId5"/>
    <p:sldId id="550" r:id="rId6"/>
    <p:sldId id="515" r:id="rId7"/>
    <p:sldId id="545" r:id="rId8"/>
    <p:sldId id="555" r:id="rId9"/>
    <p:sldId id="544" r:id="rId10"/>
    <p:sldId id="509" r:id="rId11"/>
    <p:sldId id="553" r:id="rId12"/>
    <p:sldId id="552" r:id="rId13"/>
    <p:sldId id="514" r:id="rId14"/>
    <p:sldId id="543" r:id="rId15"/>
    <p:sldId id="557" r:id="rId16"/>
    <p:sldId id="556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B66E771-D007-4D6F-9C4E-4CC50FF3E145}">
          <p14:sldIdLst>
            <p14:sldId id="327"/>
            <p14:sldId id="554"/>
            <p14:sldId id="559"/>
            <p14:sldId id="541"/>
            <p14:sldId id="550"/>
            <p14:sldId id="515"/>
            <p14:sldId id="545"/>
            <p14:sldId id="555"/>
            <p14:sldId id="544"/>
            <p14:sldId id="509"/>
            <p14:sldId id="553"/>
            <p14:sldId id="552"/>
            <p14:sldId id="514"/>
            <p14:sldId id="543"/>
            <p14:sldId id="557"/>
            <p14:sldId id="55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65A16"/>
    <a:srgbClr val="0000CC"/>
    <a:srgbClr val="FF0000"/>
    <a:srgbClr val="3333FF"/>
    <a:srgbClr val="F6D4F4"/>
    <a:srgbClr val="FF6600"/>
    <a:srgbClr val="FF33CC"/>
    <a:srgbClr val="FF7C8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72" autoAdjust="0"/>
    <p:restoredTop sz="94660"/>
  </p:normalViewPr>
  <p:slideViewPr>
    <p:cSldViewPr>
      <p:cViewPr>
        <p:scale>
          <a:sx n="50" d="100"/>
          <a:sy n="50" d="100"/>
        </p:scale>
        <p:origin x="-984" y="-162"/>
      </p:cViewPr>
      <p:guideLst>
        <p:guide orient="horz" pos="2880"/>
        <p:guide pos="512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493015" y="3733800"/>
            <a:ext cx="11831497" cy="160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TUẦN 23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93015" y="1341956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LỚP </a:t>
            </a:r>
            <a:r>
              <a:rPr lang="en-US" sz="5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3A</a:t>
            </a:r>
            <a:endParaRPr lang="en-US" sz="5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9EFA36FE-6E83-21E1-DBB5-14E0E19569F6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53820" y="6553200"/>
            <a:ext cx="8262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9" descr="Frame 59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" y="239479"/>
            <a:ext cx="15834519" cy="890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/>
          <p:cNvSpPr/>
          <p:nvPr/>
        </p:nvSpPr>
        <p:spPr>
          <a:xfrm>
            <a:off x="1508919" y="1981200"/>
            <a:ext cx="13015119" cy="5867400"/>
          </a:xfrm>
          <a:prstGeom prst="cloud">
            <a:avLst/>
          </a:prstGeom>
          <a:solidFill>
            <a:schemeClr val="accent3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66669" y="3514516"/>
            <a:ext cx="7499617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 TẬP LÀM </a:t>
            </a:r>
          </a:p>
          <a:p>
            <a:pPr algn="ctr"/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PHÓNG VIÊN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578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1508919" y="1981200"/>
            <a:ext cx="13015119" cy="5867400"/>
          </a:xfrm>
          <a:prstGeom prst="cloud">
            <a:avLst/>
          </a:prstGeom>
          <a:solidFill>
            <a:schemeClr val="accent3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21544" y="3233171"/>
            <a:ext cx="1197635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THỰC HIỆN QUY TẮC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ỨNG XỬ KHI ĂN UỐNG Ở TRƯỜNG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64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ăn trưa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5119" y="990600"/>
            <a:ext cx="131826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8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ăn trua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7188" y="1143000"/>
            <a:ext cx="13335000" cy="68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370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loud 39"/>
          <p:cNvSpPr/>
          <p:nvPr/>
        </p:nvSpPr>
        <p:spPr>
          <a:xfrm>
            <a:off x="1508919" y="1981200"/>
            <a:ext cx="13015119" cy="5867400"/>
          </a:xfrm>
          <a:prstGeom prst="cloud">
            <a:avLst/>
          </a:prstGeom>
          <a:solidFill>
            <a:schemeClr val="accent3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765962" y="3514516"/>
            <a:ext cx="8501045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THỰC HÀNH </a:t>
            </a:r>
          </a:p>
          <a:p>
            <a:pPr algn="ctr"/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ĂN Ở TRƯỜNG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439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ửa tay trước khi ăn - Tiếng Việt 1 tập 2 - Kết nối tri thức với cuộc sống - ChicChic Chann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719" y="228600"/>
            <a:ext cx="15849600" cy="831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6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508918" y="1981200"/>
            <a:ext cx="13015119" cy="5867400"/>
          </a:xfrm>
          <a:prstGeom prst="cloud">
            <a:avLst/>
          </a:prstGeom>
          <a:solidFill>
            <a:schemeClr val="accent3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51919" y="3514516"/>
            <a:ext cx="1187211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5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VẬN DỤNG</a:t>
            </a:r>
            <a:endParaRPr lang="en-US" sz="15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451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7">
            <a:extLst>
              <a:ext uri="{FF2B5EF4-FFF2-40B4-BE49-F238E27FC236}">
                <a16:creationId xmlns="" xmlns:a16="http://schemas.microsoft.com/office/drawing/2014/main" id="{BE4BBF18-FAF1-431F-9D5C-1D20FE70309C}"/>
              </a:ext>
            </a:extLst>
          </p:cNvPr>
          <p:cNvSpPr/>
          <p:nvPr/>
        </p:nvSpPr>
        <p:spPr>
          <a:xfrm>
            <a:off x="1793245" y="2198395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động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theo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video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9C7C0089-842F-4F1E-83D3-D48B9C11D4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2014015" y="4106500"/>
            <a:ext cx="2699815" cy="3774144"/>
          </a:xfrm>
          <a:prstGeom prst="rect">
            <a:avLst/>
          </a:prstGeom>
        </p:spPr>
      </p:pic>
      <p:pic>
        <p:nvPicPr>
          <p:cNvPr id="7" name="Picture 6" descr="A picture containing text, electronics, monitor, display&#10;&#10;Description automatically generated">
            <a:extLst>
              <a:ext uri="{FF2B5EF4-FFF2-40B4-BE49-F238E27FC236}">
                <a16:creationId xmlns="" xmlns:a16="http://schemas.microsoft.com/office/drawing/2014/main" id="{4F86D746-D6D7-4D95-ABEA-3F7AF796E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19" y="1664801"/>
            <a:ext cx="10355065" cy="6070889"/>
          </a:xfrm>
          <a:prstGeom prst="rect">
            <a:avLst/>
          </a:prstGeom>
        </p:spPr>
      </p:pic>
      <p:pic>
        <p:nvPicPr>
          <p:cNvPr id="8" name="Tập thể dục buổi sáng-(1080p)">
            <a:hlinkClick r:id="" action="ppaction://media"/>
            <a:extLst>
              <a:ext uri="{FF2B5EF4-FFF2-40B4-BE49-F238E27FC236}">
                <a16:creationId xmlns="" xmlns:a16="http://schemas.microsoft.com/office/drawing/2014/main" id="{7BDF28C6-0D34-470C-84E7-CF23A569F8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30546" y="1664800"/>
            <a:ext cx="8211080" cy="492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D115D6-0462-466F-BA47-85BFCD15C4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173" y="1293326"/>
            <a:ext cx="3810002" cy="88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210;p29"/>
          <p:cNvGrpSpPr/>
          <p:nvPr/>
        </p:nvGrpSpPr>
        <p:grpSpPr>
          <a:xfrm>
            <a:off x="2141493" y="1473223"/>
            <a:ext cx="1073063" cy="880111"/>
            <a:chOff x="668641" y="1116349"/>
            <a:chExt cx="602833" cy="495062"/>
          </a:xfrm>
        </p:grpSpPr>
        <p:sp>
          <p:nvSpPr>
            <p:cNvPr id="1211" name="Google Shape;1211;p2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13" name="Google Shape;1213;p2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14" name="Google Shape;1214;p2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15" name="Google Shape;1215;p2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16" name="Google Shape;1216;p2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17" name="Google Shape;1217;p2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18" name="Google Shape;1218;p2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</p:grpSp>
      <p:grpSp>
        <p:nvGrpSpPr>
          <p:cNvPr id="20" name="Google Shape;1372;p29"/>
          <p:cNvGrpSpPr/>
          <p:nvPr/>
        </p:nvGrpSpPr>
        <p:grpSpPr>
          <a:xfrm flipH="1">
            <a:off x="13320708" y="625687"/>
            <a:ext cx="1073063" cy="880111"/>
            <a:chOff x="668641" y="1116349"/>
            <a:chExt cx="602833" cy="495062"/>
          </a:xfrm>
        </p:grpSpPr>
        <p:sp>
          <p:nvSpPr>
            <p:cNvPr id="1373" name="Google Shape;1373;p2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74" name="Google Shape;1374;p2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75" name="Google Shape;1375;p2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76" name="Google Shape;1376;p2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77" name="Google Shape;1377;p2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78" name="Google Shape;1378;p2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79" name="Google Shape;1379;p2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80" name="Google Shape;1380;p2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82" name="Google Shape;1382;p2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83" name="Google Shape;1383;p2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</p:grpSp>
      <p:sp>
        <p:nvSpPr>
          <p:cNvPr id="355" name="Google Shape;1034;p29"/>
          <p:cNvSpPr txBox="1"/>
          <p:nvPr/>
        </p:nvSpPr>
        <p:spPr>
          <a:xfrm>
            <a:off x="2603769" y="2503834"/>
            <a:ext cx="11935350" cy="116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663" tIns="162663" rIns="162663" bIns="16266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 panose="02010500040000000007"/>
              <a:buNone/>
              <a:defRPr sz="1800" b="0" i="0" u="none" strike="noStrike" cap="none">
                <a:solidFill>
                  <a:schemeClr val="dk2"/>
                </a:solidFill>
                <a:latin typeface="Short Stack" panose="02010500040000000007"/>
                <a:ea typeface="Short Stack" panose="02010500040000000007"/>
                <a:cs typeface="Short Stack" panose="02010500040000000007"/>
                <a:sym typeface="Short Stack" panose="02010500040000000007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 panose="02010500040000000007"/>
              <a:buNone/>
              <a:defRPr sz="2800" b="0" i="0" u="none" strike="noStrike" cap="none">
                <a:solidFill>
                  <a:schemeClr val="dk2"/>
                </a:solidFill>
                <a:latin typeface="Short Stack" panose="02010500040000000007"/>
                <a:ea typeface="Short Stack" panose="02010500040000000007"/>
                <a:cs typeface="Short Stack" panose="02010500040000000007"/>
                <a:sym typeface="Short Stack" panose="02010500040000000007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 panose="02010500040000000007"/>
              <a:buNone/>
              <a:defRPr sz="2800" b="0" i="0" u="none" strike="noStrike" cap="none">
                <a:solidFill>
                  <a:schemeClr val="dk2"/>
                </a:solidFill>
                <a:latin typeface="Short Stack" panose="02010500040000000007"/>
                <a:ea typeface="Short Stack" panose="02010500040000000007"/>
                <a:cs typeface="Short Stack" panose="02010500040000000007"/>
                <a:sym typeface="Short Stack" panose="02010500040000000007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 panose="02010500040000000007"/>
              <a:buNone/>
              <a:defRPr sz="2800" b="0" i="0" u="none" strike="noStrike" cap="none">
                <a:solidFill>
                  <a:schemeClr val="dk2"/>
                </a:solidFill>
                <a:latin typeface="Short Stack" panose="02010500040000000007"/>
                <a:ea typeface="Short Stack" panose="02010500040000000007"/>
                <a:cs typeface="Short Stack" panose="02010500040000000007"/>
                <a:sym typeface="Short Stack" panose="02010500040000000007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 panose="02010500040000000007"/>
              <a:buNone/>
              <a:defRPr sz="2800" b="0" i="0" u="none" strike="noStrike" cap="none">
                <a:solidFill>
                  <a:schemeClr val="dk2"/>
                </a:solidFill>
                <a:latin typeface="Short Stack" panose="02010500040000000007"/>
                <a:ea typeface="Short Stack" panose="02010500040000000007"/>
                <a:cs typeface="Short Stack" panose="02010500040000000007"/>
                <a:sym typeface="Short Stack" panose="02010500040000000007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 panose="02010500040000000007"/>
              <a:buNone/>
              <a:defRPr sz="2800" b="0" i="0" u="none" strike="noStrike" cap="none">
                <a:solidFill>
                  <a:schemeClr val="dk2"/>
                </a:solidFill>
                <a:latin typeface="Short Stack" panose="02010500040000000007"/>
                <a:ea typeface="Short Stack" panose="02010500040000000007"/>
                <a:cs typeface="Short Stack" panose="02010500040000000007"/>
                <a:sym typeface="Short Stack" panose="02010500040000000007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 panose="02010500040000000007"/>
              <a:buNone/>
              <a:defRPr sz="2800" b="0" i="0" u="none" strike="noStrike" cap="none">
                <a:solidFill>
                  <a:schemeClr val="dk2"/>
                </a:solidFill>
                <a:latin typeface="Short Stack" panose="02010500040000000007"/>
                <a:ea typeface="Short Stack" panose="02010500040000000007"/>
                <a:cs typeface="Short Stack" panose="02010500040000000007"/>
                <a:sym typeface="Short Stack" panose="02010500040000000007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 panose="02010500040000000007"/>
              <a:buNone/>
              <a:defRPr sz="2800" b="0" i="0" u="none" strike="noStrike" cap="none">
                <a:solidFill>
                  <a:schemeClr val="dk2"/>
                </a:solidFill>
                <a:latin typeface="Short Stack" panose="02010500040000000007"/>
                <a:ea typeface="Short Stack" panose="02010500040000000007"/>
                <a:cs typeface="Short Stack" panose="02010500040000000007"/>
                <a:sym typeface="Short Stack" panose="02010500040000000007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 panose="02010500040000000007"/>
              <a:buNone/>
              <a:defRPr sz="2800" b="0" i="0" u="none" strike="noStrike" cap="none">
                <a:solidFill>
                  <a:schemeClr val="dk2"/>
                </a:solidFill>
                <a:latin typeface="Short Stack" panose="02010500040000000007"/>
                <a:ea typeface="Short Stack" panose="02010500040000000007"/>
                <a:cs typeface="Short Stack" panose="02010500040000000007"/>
                <a:sym typeface="Short Stack" panose="02010500040000000007"/>
              </a:defRPr>
            </a:lvl9pPr>
          </a:lstStyle>
          <a:p>
            <a:pPr marL="0" indent="0"/>
            <a:r>
              <a:rPr lang="en-US" sz="5400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en-US" sz="4800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vi-VN" sz="4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518318" y="3425772"/>
            <a:ext cx="15758319" cy="2289228"/>
          </a:xfrm>
        </p:spPr>
        <p:txBody>
          <a:bodyPr>
            <a:noAutofit/>
          </a:bodyPr>
          <a:lstStyle/>
          <a:p>
            <a:r>
              <a:rPr lang="en-US" sz="6600" b="1" u="sng" dirty="0" err="1" smtClean="0">
                <a:solidFill>
                  <a:srgbClr val="C00000"/>
                </a:solidFill>
              </a:rPr>
              <a:t>Bài</a:t>
            </a:r>
            <a:r>
              <a:rPr lang="en-US" sz="6600" b="1" u="sng" dirty="0" smtClean="0">
                <a:solidFill>
                  <a:srgbClr val="C00000"/>
                </a:solidFill>
              </a:rPr>
              <a:t> 23</a:t>
            </a:r>
            <a:r>
              <a:rPr lang="en-US" sz="6600" b="1" dirty="0" smtClean="0">
                <a:solidFill>
                  <a:srgbClr val="C00000"/>
                </a:solidFill>
              </a:rPr>
              <a:t>: BÊN MÂM CƠM (TIẾT 3)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6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Hình chữ nhật 2"/>
          <p:cNvSpPr/>
          <p:nvPr/>
        </p:nvSpPr>
        <p:spPr>
          <a:xfrm>
            <a:off x="3185319" y="2714624"/>
            <a:ext cx="7315200" cy="790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60638" y="2895600"/>
            <a:ext cx="107442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PHẦN I</a:t>
            </a:r>
          </a:p>
          <a:p>
            <a:pPr algn="ctr"/>
            <a:r>
              <a:rPr lang="en-US" sz="9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SINH HOẠT LỚP</a:t>
            </a:r>
            <a:endParaRPr lang="en-US" sz="9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453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615" y="6819105"/>
            <a:ext cx="4278312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615" y="6443261"/>
            <a:ext cx="4260585" cy="131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026" y="4148194"/>
            <a:ext cx="4291293" cy="235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19" y="3988592"/>
            <a:ext cx="571500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830" y="1876919"/>
            <a:ext cx="3471267" cy="148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441" y="588960"/>
            <a:ext cx="3850323" cy="159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20" y="1702989"/>
            <a:ext cx="5123524" cy="301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0501473" y="898072"/>
            <a:ext cx="2884091" cy="97631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800" b="1" dirty="0" err="1" smtClean="0">
                <a:solidFill>
                  <a:srgbClr val="FF0000"/>
                </a:solidFill>
              </a:rPr>
              <a:t>Đi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nhẹ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28719" y="1905001"/>
            <a:ext cx="2391436" cy="10668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srgbClr val="C00000"/>
                </a:solidFill>
              </a:rPr>
              <a:t>Khi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đi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ra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về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913687" y="6038850"/>
            <a:ext cx="2300156" cy="11620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0000CC"/>
                </a:solidFill>
              </a:rPr>
              <a:t>Học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tập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1378273" y="4624386"/>
            <a:ext cx="3922846" cy="869951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0000FF"/>
                </a:solidFill>
                <a:latin typeface="+mj-lt"/>
              </a:rPr>
              <a:t>Chăm</a:t>
            </a:r>
            <a:r>
              <a:rPr lang="en-US" sz="4800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+mj-lt"/>
              </a:rPr>
              <a:t>chỉ</a:t>
            </a:r>
            <a:endParaRPr lang="vi-VN" sz="4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293634" y="6694645"/>
            <a:ext cx="3109915" cy="80803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0000FF"/>
                </a:solidFill>
                <a:latin typeface="+mj-lt"/>
              </a:rPr>
              <a:t>Tự</a:t>
            </a:r>
            <a:r>
              <a:rPr lang="en-US" sz="4800" b="1" dirty="0" smtClean="0">
                <a:solidFill>
                  <a:srgbClr val="0000FF"/>
                </a:solidFill>
                <a:latin typeface="+mj-lt"/>
              </a:rPr>
              <a:t> tin</a:t>
            </a:r>
            <a:endParaRPr lang="vi-VN" sz="4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1321121" y="7754066"/>
            <a:ext cx="3157010" cy="79930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0000FF"/>
                </a:solidFill>
              </a:rPr>
              <a:t>Chia </a:t>
            </a:r>
            <a:r>
              <a:rPr lang="en-US" sz="4800" b="1" dirty="0" err="1">
                <a:solidFill>
                  <a:srgbClr val="0000FF"/>
                </a:solidFill>
              </a:rPr>
              <a:t>sẻ</a:t>
            </a:r>
            <a:endParaRPr lang="vi-VN" sz="4800" b="1" dirty="0">
              <a:solidFill>
                <a:srgbClr val="0000FF"/>
              </a:solidFill>
            </a:endParaRPr>
          </a:p>
        </p:txBody>
      </p:sp>
      <p:pic>
        <p:nvPicPr>
          <p:cNvPr id="25" name="Picture 2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362" y="5506244"/>
            <a:ext cx="4878023" cy="146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11447428" y="5631255"/>
            <a:ext cx="3853691" cy="869951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0000FF"/>
                </a:solidFill>
                <a:latin typeface="+mj-lt"/>
              </a:rPr>
              <a:t>Nghe</a:t>
            </a:r>
            <a:r>
              <a:rPr lang="en-US" sz="4800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+mj-lt"/>
              </a:rPr>
              <a:t>giảng</a:t>
            </a:r>
            <a:endParaRPr lang="vi-VN" sz="48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2052" name="Picture 4" descr="CÃ¡ch trang trÃ­ ná»i quy lá»p há»c máº§m non Äáº¹p, Äá»c, nhÃ¬n lÃ  thÃ­c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57" y="1702989"/>
            <a:ext cx="4762500" cy="5799692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65A16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Rounded Rectangle 26"/>
          <p:cNvSpPr/>
          <p:nvPr/>
        </p:nvSpPr>
        <p:spPr>
          <a:xfrm>
            <a:off x="10442488" y="2151660"/>
            <a:ext cx="2884091" cy="97631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800" b="1" dirty="0" err="1" smtClean="0">
                <a:solidFill>
                  <a:srgbClr val="FF0000"/>
                </a:solidFill>
              </a:rPr>
              <a:t>Nói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khẽ</a:t>
            </a:r>
            <a:endParaRPr lang="vi-VN" sz="4800" b="1" dirty="0">
              <a:solidFill>
                <a:srgbClr val="FF0000"/>
              </a:solidFill>
            </a:endParaRPr>
          </a:p>
        </p:txBody>
      </p:sp>
      <p:pic>
        <p:nvPicPr>
          <p:cNvPr id="29" name="Picture 2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094" y="2798567"/>
            <a:ext cx="4218709" cy="180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10481067" y="3211510"/>
            <a:ext cx="3997064" cy="110073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800" b="1" dirty="0" err="1" smtClean="0">
                <a:solidFill>
                  <a:srgbClr val="FF0000"/>
                </a:solidFill>
              </a:rPr>
              <a:t>Không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chạy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2" name="Cloud 1"/>
          <p:cNvSpPr/>
          <p:nvPr/>
        </p:nvSpPr>
        <p:spPr>
          <a:xfrm>
            <a:off x="1059657" y="304800"/>
            <a:ext cx="7664780" cy="1081429"/>
          </a:xfrm>
          <a:prstGeom prst="cloud">
            <a:avLst/>
          </a:prstGeom>
          <a:solidFill>
            <a:srgbClr val="065A1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933045" y="383849"/>
            <a:ext cx="59314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NHIỆM VỤ TUẦN 24</a:t>
            </a:r>
            <a:endParaRPr lang="en-US" sz="48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426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6" grpId="0" animBg="1"/>
      <p:bldP spid="27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Punched Tape 10"/>
          <p:cNvSpPr/>
          <p:nvPr/>
        </p:nvSpPr>
        <p:spPr>
          <a:xfrm>
            <a:off x="1661319" y="3946847"/>
            <a:ext cx="6796288" cy="3705785"/>
          </a:xfrm>
          <a:prstGeom prst="flowChartPunchedTap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algn="ctr" eaLnBrk="1" hangingPunct="1"/>
            <a:r>
              <a:rPr lang="en-US" sz="6000" b="1" i="1" noProof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65A1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 TẮC ỨNG XỬ KHI ĂN UỐNG</a:t>
            </a:r>
            <a:endParaRPr sz="6000" b="1" i="1" noProof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65A1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Bua-com-gia-d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19" y="4267200"/>
            <a:ext cx="5101431" cy="33282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23319" y="2110770"/>
            <a:ext cx="10744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PHẦN II</a:t>
            </a:r>
          </a:p>
        </p:txBody>
      </p:sp>
    </p:spTree>
    <p:extLst>
      <p:ext uri="{BB962C8B-B14F-4D97-AF65-F5344CB8AC3E}">
        <p14:creationId xmlns:p14="http://schemas.microsoft.com/office/powerpoint/2010/main" val="20371985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86" y="5122656"/>
            <a:ext cx="4570280" cy="231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86" y="4048718"/>
            <a:ext cx="4457303" cy="160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177" y="1924003"/>
            <a:ext cx="4928162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5817823" y="2431658"/>
            <a:ext cx="3175927" cy="1454542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+mj-lt"/>
              </a:rPr>
              <a:t>Trước</a:t>
            </a:r>
            <a:r>
              <a:rPr lang="en-US" sz="4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+mj-lt"/>
              </a:rPr>
              <a:t>bữa</a:t>
            </a:r>
            <a:r>
              <a:rPr lang="en-US" sz="4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+mj-lt"/>
              </a:rPr>
              <a:t>ăn</a:t>
            </a:r>
            <a:endParaRPr lang="vi-VN" sz="48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6" name="Picture 2" descr="Bua-com-gia-d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3158929"/>
            <a:ext cx="4028379" cy="31237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5817822" y="4195265"/>
            <a:ext cx="3175927" cy="1454542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065A16"/>
                </a:solidFill>
                <a:latin typeface="+mj-lt"/>
              </a:rPr>
              <a:t>Trong</a:t>
            </a:r>
            <a:r>
              <a:rPr lang="en-US" sz="4800" b="1" dirty="0" smtClean="0">
                <a:solidFill>
                  <a:srgbClr val="065A16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065A16"/>
                </a:solidFill>
                <a:latin typeface="+mj-lt"/>
              </a:rPr>
              <a:t>bữa</a:t>
            </a:r>
            <a:r>
              <a:rPr lang="en-US" sz="4800" b="1" dirty="0" smtClean="0">
                <a:solidFill>
                  <a:srgbClr val="065A16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065A16"/>
                </a:solidFill>
                <a:latin typeface="+mj-lt"/>
              </a:rPr>
              <a:t>ăn</a:t>
            </a:r>
            <a:endParaRPr lang="vi-VN" sz="4800" b="1" dirty="0">
              <a:solidFill>
                <a:srgbClr val="065A16"/>
              </a:solidFill>
              <a:latin typeface="+mj-lt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859891" y="5978280"/>
            <a:ext cx="3175927" cy="1454542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smtClean="0">
                <a:solidFill>
                  <a:srgbClr val="0000FF"/>
                </a:solidFill>
                <a:latin typeface="+mj-lt"/>
              </a:rPr>
              <a:t>Sau</a:t>
            </a:r>
          </a:p>
          <a:p>
            <a:pPr algn="ctr">
              <a:defRPr/>
            </a:pPr>
            <a:r>
              <a:rPr lang="en-US" sz="4800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+mj-lt"/>
              </a:rPr>
              <a:t>bữa</a:t>
            </a:r>
            <a:r>
              <a:rPr lang="en-US" sz="4800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+mj-lt"/>
              </a:rPr>
              <a:t>ăn</a:t>
            </a:r>
            <a:endParaRPr lang="vi-VN" sz="48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24" name="Picture 23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76" y="1307808"/>
            <a:ext cx="3893343" cy="17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866" y="2358384"/>
            <a:ext cx="3502653" cy="118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735" y="2895599"/>
            <a:ext cx="3841584" cy="129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9814719" y="1559077"/>
            <a:ext cx="3321049" cy="79930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 smtClean="0">
                <a:solidFill>
                  <a:srgbClr val="FF0000"/>
                </a:solidFill>
                <a:latin typeface="+mj-lt"/>
              </a:rPr>
              <a:t>rửa</a:t>
            </a:r>
            <a:r>
              <a:rPr lang="en-US" sz="5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+mj-lt"/>
              </a:rPr>
              <a:t>tay</a:t>
            </a:r>
            <a:endParaRPr lang="vi-VN" sz="54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814718" y="2484742"/>
            <a:ext cx="3321049" cy="79930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 smtClean="0">
                <a:solidFill>
                  <a:srgbClr val="FF0000"/>
                </a:solidFill>
                <a:latin typeface="+mj-lt"/>
              </a:rPr>
              <a:t>xà</a:t>
            </a:r>
            <a:r>
              <a:rPr lang="en-US" sz="5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+mj-lt"/>
              </a:rPr>
              <a:t>phòng</a:t>
            </a:r>
            <a:endParaRPr lang="vi-VN" sz="54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05986" y="3395959"/>
            <a:ext cx="3321049" cy="79930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 smtClean="0">
                <a:solidFill>
                  <a:srgbClr val="FF0000"/>
                </a:solidFill>
                <a:latin typeface="+mj-lt"/>
              </a:rPr>
              <a:t>sạch</a:t>
            </a:r>
            <a:r>
              <a:rPr lang="en-US" sz="5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+mj-lt"/>
              </a:rPr>
              <a:t>sẽ</a:t>
            </a:r>
            <a:endParaRPr lang="vi-VN" sz="54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0" name="Picture 29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4" y="4094410"/>
            <a:ext cx="3893343" cy="125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735" y="4999974"/>
            <a:ext cx="3841584" cy="129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9814719" y="4321174"/>
            <a:ext cx="5334000" cy="79930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065A16"/>
                </a:solidFill>
                <a:latin typeface="+mj-lt"/>
              </a:rPr>
              <a:t>Đũa</a:t>
            </a:r>
            <a:r>
              <a:rPr lang="en-US" sz="4800" b="1" dirty="0" smtClean="0">
                <a:solidFill>
                  <a:srgbClr val="065A16"/>
                </a:solidFill>
                <a:latin typeface="+mj-lt"/>
              </a:rPr>
              <a:t>, </a:t>
            </a:r>
            <a:r>
              <a:rPr lang="en-US" sz="4800" b="1" dirty="0" err="1" smtClean="0">
                <a:solidFill>
                  <a:srgbClr val="065A16"/>
                </a:solidFill>
                <a:latin typeface="+mj-lt"/>
              </a:rPr>
              <a:t>thìa</a:t>
            </a:r>
            <a:r>
              <a:rPr lang="en-US" sz="4800" b="1" dirty="0" smtClean="0">
                <a:solidFill>
                  <a:srgbClr val="065A16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065A16"/>
                </a:solidFill>
                <a:latin typeface="+mj-lt"/>
              </a:rPr>
              <a:t>để</a:t>
            </a:r>
            <a:r>
              <a:rPr lang="en-US" sz="4800" b="1" dirty="0" smtClean="0">
                <a:solidFill>
                  <a:srgbClr val="065A16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065A16"/>
                </a:solidFill>
                <a:latin typeface="+mj-lt"/>
              </a:rPr>
              <a:t>gắp</a:t>
            </a:r>
            <a:endParaRPr lang="vi-VN" sz="4800" b="1" dirty="0">
              <a:solidFill>
                <a:srgbClr val="065A16"/>
              </a:solidFill>
              <a:latin typeface="+mj-lt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814719" y="5347245"/>
            <a:ext cx="5334000" cy="79930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065A16"/>
                </a:solidFill>
                <a:latin typeface="+mj-lt"/>
              </a:rPr>
              <a:t>Không</a:t>
            </a:r>
            <a:r>
              <a:rPr lang="en-US" sz="4800" b="1" dirty="0" smtClean="0">
                <a:solidFill>
                  <a:srgbClr val="065A16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065A16"/>
                </a:solidFill>
                <a:latin typeface="+mj-lt"/>
              </a:rPr>
              <a:t>dùng</a:t>
            </a:r>
            <a:r>
              <a:rPr lang="en-US" sz="4800" b="1" dirty="0" smtClean="0">
                <a:solidFill>
                  <a:srgbClr val="065A16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065A16"/>
                </a:solidFill>
                <a:latin typeface="+mj-lt"/>
              </a:rPr>
              <a:t>tay</a:t>
            </a:r>
            <a:endParaRPr lang="vi-VN" sz="4800" b="1" dirty="0">
              <a:solidFill>
                <a:srgbClr val="065A16"/>
              </a:solidFill>
              <a:latin typeface="+mj-lt"/>
            </a:endParaRPr>
          </a:p>
        </p:txBody>
      </p:sp>
      <p:pic>
        <p:nvPicPr>
          <p:cNvPr id="36" name="Picture 3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142" y="6146551"/>
            <a:ext cx="3893343" cy="108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52" y="6872785"/>
            <a:ext cx="3841584" cy="129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803607" y="6278954"/>
            <a:ext cx="5334000" cy="79930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0000FF"/>
                </a:solidFill>
                <a:latin typeface="+mj-lt"/>
              </a:rPr>
              <a:t>Rửa</a:t>
            </a:r>
            <a:r>
              <a:rPr lang="en-US" sz="4800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+mj-lt"/>
              </a:rPr>
              <a:t>tay</a:t>
            </a:r>
            <a:endParaRPr lang="vi-VN" sz="4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718675" y="7373144"/>
            <a:ext cx="5658644" cy="79930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0000FF"/>
                </a:solidFill>
                <a:latin typeface="+mj-lt"/>
              </a:rPr>
              <a:t>Không</a:t>
            </a:r>
            <a:r>
              <a:rPr lang="en-US" sz="4800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+mj-lt"/>
              </a:rPr>
              <a:t>chạy</a:t>
            </a:r>
            <a:r>
              <a:rPr lang="en-US" sz="4800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+mj-lt"/>
              </a:rPr>
              <a:t>nhảy</a:t>
            </a:r>
            <a:endParaRPr lang="vi-VN" sz="48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831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7" grpId="0" animBg="1"/>
      <p:bldP spid="28" grpId="0" animBg="1"/>
      <p:bldP spid="29" grpId="0" animBg="1"/>
      <p:bldP spid="33" grpId="0" animBg="1"/>
      <p:bldP spid="34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ỹ năng ăn uống lịch sự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581.28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5876" y="1143000"/>
            <a:ext cx="10896600" cy="64198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50988" y="1257300"/>
            <a:ext cx="2167732" cy="6705600"/>
          </a:xfrm>
          <a:prstGeom prst="round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Em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quan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sát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kĩ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vi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deo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và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cho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biết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đoạn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vi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deo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nói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về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điều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gì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? 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364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508919" y="1981200"/>
            <a:ext cx="13015119" cy="5867400"/>
          </a:xfrm>
          <a:prstGeom prst="cloud">
            <a:avLst/>
          </a:prstGeom>
          <a:solidFill>
            <a:schemeClr val="accent3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40010" y="3233171"/>
            <a:ext cx="1193942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CHIA SẺ NHÓM 4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THỰC HIỆN QUY TẮC 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ỨNG XỬ KHI ĂN UỐNG Ở GIA ĐÌNH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45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29&quot;/&gt;&lt;lineCharCount val=&quot;34&quot;/&gt;&lt;lineCharCount val=&quot;18&quot;/&gt;&lt;lineCharCount val=&quot;32&quot;/&gt;&lt;/TableIndex&gt;&lt;/ShapeTextInfo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15999249</TotalTime>
  <Words>164</Words>
  <Application>Microsoft Office PowerPoint</Application>
  <PresentationFormat>Custom</PresentationFormat>
  <Paragraphs>45</Paragraphs>
  <Slides>16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PowerPoint Presentation</vt:lpstr>
      <vt:lpstr>PowerPoint Presentation</vt:lpstr>
      <vt:lpstr>Bài 23: BÊN MÂM CƠM (TIẾT 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Nguyen Thanh Son</cp:lastModifiedBy>
  <cp:revision>1226</cp:revision>
  <dcterms:created xsi:type="dcterms:W3CDTF">2008-09-09T22:52:10Z</dcterms:created>
  <dcterms:modified xsi:type="dcterms:W3CDTF">2023-03-01T07:34:43Z</dcterms:modified>
</cp:coreProperties>
</file>