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  <p:sldMasterId id="2147483673" r:id="rId3"/>
    <p:sldMasterId id="2147483674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9144000" cy="5143500" type="screen16x9"/>
  <p:notesSz cx="6858000" cy="9144000"/>
  <p:embeddedFontLst>
    <p:embeddedFont>
      <p:font typeface="Bitter SemiBold" panose="020B0604020202020204" charset="0"/>
      <p:regular r:id="rId22"/>
      <p:bold r:id="rId23"/>
      <p:italic r:id="rId24"/>
      <p:boldItalic r:id="rId25"/>
    </p:embeddedFont>
    <p:embeddedFont>
      <p:font typeface="Hammersmith One" panose="020B0604020202020204" charset="0"/>
      <p:regular r:id="rId26"/>
    </p:embeddedFont>
    <p:embeddedFont>
      <p:font typeface="Anton" panose="020B0604020202020204" charset="0"/>
      <p:regular r:id="rId27"/>
    </p:embeddedFont>
    <p:embeddedFont>
      <p:font typeface="Lobster" panose="020B0604020202020204" charset="0"/>
      <p:regular r:id="rId28"/>
    </p:embeddedFont>
    <p:embeddedFont>
      <p:font typeface="Hind Vadodara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7ee30c7c2c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27ee30c7c2c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7ee30c7c2c_0_10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g27ee30c7c2c_0_10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7ee30c7c2c_0_1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27ee30c7c2c_0_10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7ee30c7c2c_0_10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g27ee30c7c2c_0_10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7ee30c7c2c_0_1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27ee30c7c2c_0_1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7ee30c7c2c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g27ee30c7c2c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7ee30c7c2c_0_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g27ee30c7c2c_0_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7ee30c7c2c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g27ee30c7c2c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7ee30c7c2c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27ee30c7c2c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">
                <a:solidFill>
                  <a:schemeClr val="dk1"/>
                </a:solidFill>
              </a:rPr>
              <a:t>Nếu video bị lỗi không xem được, giáo viên hãy click vào video, sẽ hiện link dẫn sang tab video mới. Thanks a lot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7ee30c7c2c_0_9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27ee30c7c2c_0_9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7ee30c7c2c_0_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27ee30c7c2c_0_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7ee30c7c2c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27ee30c7c2c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5d01b709f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25d01b709f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7ee30c7c2c_0_1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27ee30c7c2c_0_1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7ee30c7c2c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27ee30c7c2c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7ee30c7c2c_0_10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27ee30c7c2c_0_10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20"/>
          <p:cNvSpPr>
            <a:spLocks noGrp="1"/>
          </p:cNvSpPr>
          <p:nvPr>
            <p:ph type="pic" idx="2"/>
          </p:nvPr>
        </p:nvSpPr>
        <p:spPr>
          <a:xfrm rot="482857">
            <a:off x="6203518" y="2548769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91" y="1441260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087" y="3738257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40" y="1289815"/>
            <a:ext cx="898722" cy="255800"/>
          </a:xfrm>
          <a:prstGeom prst="rect">
            <a:avLst/>
          </a:pr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0" y="1314042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9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8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262" y="2538582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3" name="Google Shape;203;p25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sp>
      <p:sp>
        <p:nvSpPr>
          <p:cNvPr id="204" name="Google Shape;204;p25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26"/>
          <p:cNvGrpSpPr/>
          <p:nvPr/>
        </p:nvGrpSpPr>
        <p:grpSpPr>
          <a:xfrm rot="-3475844">
            <a:off x="8524387" y="1441260"/>
            <a:ext cx="4236721" cy="3558734"/>
            <a:chOff x="4994267" y="474834"/>
            <a:chExt cx="1531601" cy="1286505"/>
          </a:xfrm>
        </p:grpSpPr>
        <p:sp>
          <p:nvSpPr>
            <p:cNvPr id="218" name="Google Shape;218;p2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2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" name="Google Shape;255;p27"/>
          <p:cNvGrpSpPr/>
          <p:nvPr/>
        </p:nvGrpSpPr>
        <p:grpSpPr>
          <a:xfrm rot="5047377">
            <a:off x="-3099871" y="1314044"/>
            <a:ext cx="4909715" cy="1706547"/>
            <a:chOff x="3593934" y="-1470459"/>
            <a:chExt cx="4909438" cy="1706451"/>
          </a:xfrm>
        </p:grpSpPr>
        <p:sp>
          <p:nvSpPr>
            <p:cNvPr id="256" name="Google Shape;256;p2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p2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gif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1olbDEe26uMhXcy6g9FS1fQcl1SEraGe/vi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gif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75007" sy="75007" flip="none" algn="tl"/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8"/>
          <p:cNvGrpSpPr/>
          <p:nvPr/>
        </p:nvGrpSpPr>
        <p:grpSpPr>
          <a:xfrm>
            <a:off x="1277104" y="1176843"/>
            <a:ext cx="5980213" cy="3177032"/>
            <a:chOff x="1938577" y="1329300"/>
            <a:chExt cx="5497529" cy="2780772"/>
          </a:xfrm>
        </p:grpSpPr>
        <p:sp>
          <p:nvSpPr>
            <p:cNvPr id="274" name="Google Shape;274;p28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8"/>
          <p:cNvSpPr txBox="1">
            <a:spLocks noGrp="1"/>
          </p:cNvSpPr>
          <p:nvPr>
            <p:ph type="ctrTitle"/>
          </p:nvPr>
        </p:nvSpPr>
        <p:spPr>
          <a:xfrm>
            <a:off x="1726300" y="1567363"/>
            <a:ext cx="5399700" cy="1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3200" b="0">
                <a:solidFill>
                  <a:srgbClr val="72B445"/>
                </a:solidFill>
              </a:rPr>
              <a:t>Bài học STEM 4</a:t>
            </a:r>
            <a:r>
              <a:rPr lang="vi" sz="4700" b="0">
                <a:solidFill>
                  <a:srgbClr val="72BF45"/>
                </a:solidFill>
              </a:rPr>
              <a:t/>
            </a:r>
            <a:br>
              <a:rPr lang="vi" sz="4700" b="0">
                <a:solidFill>
                  <a:srgbClr val="72BF45"/>
                </a:solidFill>
              </a:rPr>
            </a:br>
            <a:r>
              <a:rPr lang="vi" sz="5000" b="0">
                <a:solidFill>
                  <a:srgbClr val="CF08C8"/>
                </a:solidFill>
              </a:rPr>
              <a:t>RẠP CHIẾU BÓNG MINI</a:t>
            </a:r>
            <a:endParaRPr sz="5000" b="0">
              <a:solidFill>
                <a:srgbClr val="CF08C8"/>
              </a:solidFill>
            </a:endParaRPr>
          </a:p>
        </p:txBody>
      </p:sp>
      <p:sp>
        <p:nvSpPr>
          <p:cNvPr id="285" name="Google Shape;285;p28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8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8"/>
          <p:cNvSpPr/>
          <p:nvPr/>
        </p:nvSpPr>
        <p:spPr>
          <a:xfrm>
            <a:off x="6933929" y="8388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8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8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8"/>
          <p:cNvSpPr txBox="1">
            <a:spLocks noGrp="1"/>
          </p:cNvSpPr>
          <p:nvPr>
            <p:ph type="subTitle" idx="1"/>
          </p:nvPr>
        </p:nvSpPr>
        <p:spPr>
          <a:xfrm>
            <a:off x="1974994" y="3175882"/>
            <a:ext cx="3536398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 dirty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Giảng viên</a:t>
            </a:r>
            <a:r>
              <a:rPr lang="vi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  <a:r>
              <a:rPr lang="en-US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dirty="0" err="1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Phạm</a:t>
            </a:r>
            <a:r>
              <a:rPr lang="en-US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dirty="0" err="1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Thị</a:t>
            </a:r>
            <a:r>
              <a:rPr lang="en-US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 Thu </a:t>
            </a:r>
            <a:r>
              <a:rPr lang="en-US" dirty="0" err="1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Hà</a:t>
            </a:r>
            <a:endParaRPr dirty="0"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91" name="Google Shape;291;p28"/>
          <p:cNvSpPr/>
          <p:nvPr/>
        </p:nvSpPr>
        <p:spPr>
          <a:xfrm rot="-461876">
            <a:off x="4276238" y="933614"/>
            <a:ext cx="1220600" cy="299411"/>
          </a:xfrm>
          <a:prstGeom prst="rect">
            <a:avLst/>
          </a:pr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8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8"/>
          <p:cNvSpPr/>
          <p:nvPr/>
        </p:nvSpPr>
        <p:spPr>
          <a:xfrm rot="2402074">
            <a:off x="7970142" y="236593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8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0900" y="920279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0968">
            <a:off x="6511979" y="2860538"/>
            <a:ext cx="1764617" cy="16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nton"/>
              <a:buAutoNum type="alphaLcPeriod"/>
            </a:pPr>
            <a:r>
              <a:rPr lang="vi" sz="2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5050" y="1010063"/>
            <a:ext cx="1400750" cy="15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7"/>
          <p:cNvPicPr preferRelativeResize="0"/>
          <p:nvPr/>
        </p:nvPicPr>
        <p:blipFill rotWithShape="1">
          <a:blip r:embed="rId5">
            <a:alphaModFix/>
          </a:blip>
          <a:srcRect l="1156"/>
          <a:stretch/>
        </p:blipFill>
        <p:spPr>
          <a:xfrm>
            <a:off x="5754250" y="978750"/>
            <a:ext cx="1921928" cy="168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7"/>
          <p:cNvPicPr preferRelativeResize="0"/>
          <p:nvPr/>
        </p:nvPicPr>
        <p:blipFill rotWithShape="1">
          <a:blip r:embed="rId6">
            <a:alphaModFix/>
          </a:blip>
          <a:srcRect t="1903"/>
          <a:stretch/>
        </p:blipFill>
        <p:spPr>
          <a:xfrm>
            <a:off x="5874925" y="2832250"/>
            <a:ext cx="1400750" cy="17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7"/>
          <p:cNvPicPr preferRelativeResize="0"/>
          <p:nvPr/>
        </p:nvPicPr>
        <p:blipFill rotWithShape="1">
          <a:blip r:embed="rId7">
            <a:alphaModFix/>
          </a:blip>
          <a:srcRect t="5468" b="5468"/>
          <a:stretch/>
        </p:blipFill>
        <p:spPr>
          <a:xfrm>
            <a:off x="3986250" y="2872300"/>
            <a:ext cx="1187551" cy="124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7"/>
          <p:cNvPicPr preferRelativeResize="0"/>
          <p:nvPr/>
        </p:nvPicPr>
        <p:blipFill rotWithShape="1">
          <a:blip r:embed="rId9">
            <a:alphaModFix/>
          </a:blip>
          <a:srcRect l="6621" r="6369"/>
          <a:stretch/>
        </p:blipFill>
        <p:spPr>
          <a:xfrm>
            <a:off x="2235550" y="2872300"/>
            <a:ext cx="1103576" cy="124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86250" y="978739"/>
            <a:ext cx="1187554" cy="15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39925" y="4281600"/>
            <a:ext cx="1031850" cy="2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96375" y="4281600"/>
            <a:ext cx="781925" cy="20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8"/>
          <p:cNvSpPr/>
          <p:nvPr/>
        </p:nvSpPr>
        <p:spPr>
          <a:xfrm>
            <a:off x="1156450" y="658900"/>
            <a:ext cx="6656400" cy="41886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10" name="Google Shape;410;p38"/>
          <p:cNvSpPr txBox="1"/>
          <p:nvPr/>
        </p:nvSpPr>
        <p:spPr>
          <a:xfrm>
            <a:off x="1481205" y="889369"/>
            <a:ext cx="40674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1 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11" name="Google Shape;41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8"/>
          <p:cNvSpPr txBox="1"/>
          <p:nvPr/>
        </p:nvSpPr>
        <p:spPr>
          <a:xfrm>
            <a:off x="1300599" y="1416375"/>
            <a:ext cx="63681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Bitter SemiBold"/>
              <a:buChar char="-"/>
            </a:pPr>
            <a:r>
              <a:rPr lang="vi" sz="15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lấy một phần của thùng giấy để có được hình một chiếc khay.</a:t>
            </a:r>
            <a:endParaRPr sz="15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Bitter SemiBold"/>
              <a:buChar char="-"/>
            </a:pPr>
            <a:r>
              <a:rPr lang="vi" sz="15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Phía trong lòng chiếc khay, vẽ hình chữ nhật có các cạnh cách mép khay từ 2 cm đến 3 cm, sau đó cắt bỏ hình chữ nhật vừa vẽ.</a:t>
            </a:r>
            <a:endParaRPr sz="15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13" name="Google Shape;413;p38"/>
          <p:cNvPicPr preferRelativeResize="0"/>
          <p:nvPr/>
        </p:nvPicPr>
        <p:blipFill rotWithShape="1">
          <a:blip r:embed="rId4">
            <a:alphaModFix/>
          </a:blip>
          <a:srcRect t="2334"/>
          <a:stretch/>
        </p:blipFill>
        <p:spPr>
          <a:xfrm>
            <a:off x="2681300" y="2070850"/>
            <a:ext cx="3606699" cy="26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8"/>
          <p:cNvSpPr txBox="1"/>
          <p:nvPr/>
        </p:nvSpPr>
        <p:spPr>
          <a:xfrm>
            <a:off x="-151245" y="2263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9"/>
          <p:cNvSpPr/>
          <p:nvPr/>
        </p:nvSpPr>
        <p:spPr>
          <a:xfrm>
            <a:off x="721600" y="186875"/>
            <a:ext cx="7537800" cy="46983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21" name="Google Shape;421;p39"/>
          <p:cNvSpPr txBox="1"/>
          <p:nvPr/>
        </p:nvSpPr>
        <p:spPr>
          <a:xfrm>
            <a:off x="1378010" y="327448"/>
            <a:ext cx="57753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BƯỚC 2</a:t>
            </a:r>
            <a:endParaRPr sz="2600" b="0" i="0" u="none" strike="noStrike" cap="none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22" name="Google Shape;42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9"/>
          <p:cNvSpPr txBox="1"/>
          <p:nvPr/>
        </p:nvSpPr>
        <p:spPr>
          <a:xfrm>
            <a:off x="653150" y="978750"/>
            <a:ext cx="76065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giấy A4 màu trắng dán lắp kín phần hình chữ nhật đã bỏ đi trên khay để làm màn hình của rạp chiếu bóng mini.</a:t>
            </a: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</a:t>
            </a:r>
            <a:r>
              <a:rPr lang="vi" sz="19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ơn đen phần khung xung quanh màn hình.</a:t>
            </a: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24" name="Google Shape;424;p39"/>
          <p:cNvPicPr preferRelativeResize="0"/>
          <p:nvPr/>
        </p:nvPicPr>
        <p:blipFill rotWithShape="1">
          <a:blip r:embed="rId4">
            <a:alphaModFix/>
          </a:blip>
          <a:srcRect t="3943" b="800"/>
          <a:stretch/>
        </p:blipFill>
        <p:spPr>
          <a:xfrm>
            <a:off x="2096475" y="2396250"/>
            <a:ext cx="3843310" cy="232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0"/>
          <p:cNvSpPr/>
          <p:nvPr/>
        </p:nvSpPr>
        <p:spPr>
          <a:xfrm>
            <a:off x="470650" y="255604"/>
            <a:ext cx="3500400" cy="4640700"/>
          </a:xfrm>
          <a:prstGeom prst="roundRect">
            <a:avLst>
              <a:gd name="adj" fmla="val 16667"/>
            </a:avLst>
          </a:prstGeom>
          <a:solidFill>
            <a:srgbClr val="FEE7DE">
              <a:alpha val="55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31" name="Google Shape;431;p40"/>
          <p:cNvSpPr/>
          <p:nvPr/>
        </p:nvSpPr>
        <p:spPr>
          <a:xfrm>
            <a:off x="4207530" y="255500"/>
            <a:ext cx="4125900" cy="4640700"/>
          </a:xfrm>
          <a:prstGeom prst="roundRect">
            <a:avLst>
              <a:gd name="adj" fmla="val 16667"/>
            </a:avLst>
          </a:prstGeom>
          <a:solidFill>
            <a:srgbClr val="FEE7DE">
              <a:alpha val="55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32" name="Google Shape;432;p40"/>
          <p:cNvSpPr txBox="1"/>
          <p:nvPr/>
        </p:nvSpPr>
        <p:spPr>
          <a:xfrm>
            <a:off x="783143" y="510941"/>
            <a:ext cx="39135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3 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33" name="Google Shape;433;p40"/>
          <p:cNvSpPr txBox="1"/>
          <p:nvPr/>
        </p:nvSpPr>
        <p:spPr>
          <a:xfrm>
            <a:off x="590772" y="1213995"/>
            <a:ext cx="3260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hình cây, con vật, và có thể tô màu.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434" name="Google Shape;434;p40"/>
          <p:cNvSpPr txBox="1"/>
          <p:nvPr/>
        </p:nvSpPr>
        <p:spPr>
          <a:xfrm>
            <a:off x="4758396" y="470509"/>
            <a:ext cx="388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4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35" name="Google Shape;435;p40"/>
          <p:cNvSpPr txBox="1"/>
          <p:nvPr/>
        </p:nvSpPr>
        <p:spPr>
          <a:xfrm>
            <a:off x="4061955" y="1214003"/>
            <a:ext cx="41259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kéo cắt rời cây, con vật, rồi dán chúng lên đầu các que xiên, sau đó cắm lên đế</a:t>
            </a: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.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36" name="Google Shape;436;p40"/>
          <p:cNvPicPr preferRelativeResize="0"/>
          <p:nvPr/>
        </p:nvPicPr>
        <p:blipFill rotWithShape="1">
          <a:blip r:embed="rId3">
            <a:alphaModFix/>
          </a:blip>
          <a:srcRect l="1263"/>
          <a:stretch/>
        </p:blipFill>
        <p:spPr>
          <a:xfrm>
            <a:off x="4389150" y="2360150"/>
            <a:ext cx="3722476" cy="227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200" y="1902150"/>
            <a:ext cx="2721375" cy="28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1"/>
          <p:cNvSpPr/>
          <p:nvPr/>
        </p:nvSpPr>
        <p:spPr>
          <a:xfrm>
            <a:off x="470650" y="255600"/>
            <a:ext cx="3819000" cy="4640700"/>
          </a:xfrm>
          <a:prstGeom prst="roundRect">
            <a:avLst>
              <a:gd name="adj" fmla="val 16667"/>
            </a:avLst>
          </a:prstGeom>
          <a:solidFill>
            <a:srgbClr val="FEE7DE">
              <a:alpha val="55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44" name="Google Shape;444;p41"/>
          <p:cNvSpPr/>
          <p:nvPr/>
        </p:nvSpPr>
        <p:spPr>
          <a:xfrm>
            <a:off x="4436230" y="255500"/>
            <a:ext cx="3897300" cy="4640700"/>
          </a:xfrm>
          <a:prstGeom prst="roundRect">
            <a:avLst>
              <a:gd name="adj" fmla="val 16667"/>
            </a:avLst>
          </a:prstGeom>
          <a:solidFill>
            <a:srgbClr val="FEE7DE">
              <a:alpha val="55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45" name="Google Shape;445;p41"/>
          <p:cNvSpPr txBox="1"/>
          <p:nvPr/>
        </p:nvSpPr>
        <p:spPr>
          <a:xfrm>
            <a:off x="799473" y="465841"/>
            <a:ext cx="4014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5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46" name="Google Shape;446;p41"/>
          <p:cNvSpPr txBox="1"/>
          <p:nvPr/>
        </p:nvSpPr>
        <p:spPr>
          <a:xfrm>
            <a:off x="339225" y="978750"/>
            <a:ext cx="38190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Đặt cây, con vật trong khoảng giữa màn hình và đèn chiếu, rồi bật đèn chiếu.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447" name="Google Shape;447;p41"/>
          <p:cNvSpPr txBox="1"/>
          <p:nvPr/>
        </p:nvSpPr>
        <p:spPr>
          <a:xfrm>
            <a:off x="4758396" y="470509"/>
            <a:ext cx="388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6: Hoàn thiện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48" name="Google Shape;448;p41"/>
          <p:cNvSpPr txBox="1"/>
          <p:nvPr/>
        </p:nvSpPr>
        <p:spPr>
          <a:xfrm>
            <a:off x="4289650" y="1121653"/>
            <a:ext cx="38973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Quan sát bóng của cây, con vật từ phía trước màn hình của rạp chiếu bóng mini.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49" name="Google Shape;449;p41"/>
          <p:cNvPicPr preferRelativeResize="0"/>
          <p:nvPr/>
        </p:nvPicPr>
        <p:blipFill rotWithShape="1">
          <a:blip r:embed="rId3">
            <a:alphaModFix/>
          </a:blip>
          <a:srcRect b="5580"/>
          <a:stretch/>
        </p:blipFill>
        <p:spPr>
          <a:xfrm>
            <a:off x="4910150" y="2230375"/>
            <a:ext cx="2951175" cy="2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1"/>
          <p:cNvPicPr preferRelativeResize="0"/>
          <p:nvPr/>
        </p:nvPicPr>
        <p:blipFill rotWithShape="1">
          <a:blip r:embed="rId4">
            <a:alphaModFix/>
          </a:blip>
          <a:srcRect l="-229" r="249"/>
          <a:stretch/>
        </p:blipFill>
        <p:spPr>
          <a:xfrm>
            <a:off x="734729" y="2286000"/>
            <a:ext cx="3339154" cy="2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2"/>
          <p:cNvSpPr txBox="1"/>
          <p:nvPr/>
        </p:nvSpPr>
        <p:spPr>
          <a:xfrm>
            <a:off x="552550" y="449075"/>
            <a:ext cx="63711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4400" b="0" i="0" u="none" strike="noStrike" cap="none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58" name="Google Shape;45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2"/>
          <p:cNvSpPr txBox="1"/>
          <p:nvPr/>
        </p:nvSpPr>
        <p:spPr>
          <a:xfrm>
            <a:off x="552550" y="928475"/>
            <a:ext cx="71118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điều chỉnh vị trí cây cỏ, con vật ra xa hoặc lại gần màn hình để tìm vị trí cho bóng của chúng rõ nét nhất.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60" name="Google Shape;460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4850" y="1891850"/>
            <a:ext cx="4758800" cy="288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300" y="0"/>
            <a:ext cx="7747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3"/>
          <p:cNvSpPr txBox="1"/>
          <p:nvPr/>
        </p:nvSpPr>
        <p:spPr>
          <a:xfrm>
            <a:off x="1370400" y="74445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vi" sz="36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V. CHIA SẺ, THẢO LUẬN </a:t>
            </a:r>
            <a:endParaRPr sz="36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68" name="Google Shape;468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3"/>
          <p:cNvPicPr preferRelativeResize="0"/>
          <p:nvPr/>
        </p:nvPicPr>
        <p:blipFill rotWithShape="1">
          <a:blip r:embed="rId6">
            <a:alphaModFix/>
          </a:blip>
          <a:srcRect t="2308" b="2298"/>
          <a:stretch/>
        </p:blipFill>
        <p:spPr>
          <a:xfrm>
            <a:off x="957438" y="1568250"/>
            <a:ext cx="7229126" cy="257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9" title="Shadow.mo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2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9"/>
          <p:cNvSpPr txBox="1"/>
          <p:nvPr/>
        </p:nvSpPr>
        <p:spPr>
          <a:xfrm>
            <a:off x="6484900" y="4939850"/>
            <a:ext cx="2722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vi" sz="1000" b="0" i="0" u="none" strike="noStrike" cap="none">
                <a:solidFill>
                  <a:schemeClr val="accent6"/>
                </a:solidFill>
                <a:latin typeface="Hind Vadodara"/>
                <a:ea typeface="Hind Vadodara"/>
                <a:cs typeface="Hind Vadodara"/>
                <a:sym typeface="Hind Vadodara"/>
              </a:rPr>
              <a:t>nguồn video: Peekaboo Kidz</a:t>
            </a:r>
            <a:endParaRPr sz="1000" b="0" i="0" u="none" strike="noStrike" cap="none">
              <a:solidFill>
                <a:schemeClr val="accent6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0" y="5561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0"/>
          <p:cNvSpPr txBox="1"/>
          <p:nvPr/>
        </p:nvSpPr>
        <p:spPr>
          <a:xfrm>
            <a:off x="324600" y="1156950"/>
            <a:ext cx="8461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13" name="Google Shape;313;p30"/>
          <p:cNvSpPr txBox="1"/>
          <p:nvPr/>
        </p:nvSpPr>
        <p:spPr>
          <a:xfrm>
            <a:off x="972475" y="4329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08C8"/>
              </a:buClr>
              <a:buSzPts val="3000"/>
              <a:buFont typeface="Anton"/>
              <a:buAutoNum type="romanUcPeriod"/>
            </a:pPr>
            <a:r>
              <a:rPr lang="vi" sz="30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14" name="Google Shape;31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0"/>
          <p:cNvPicPr preferRelativeResize="0"/>
          <p:nvPr/>
        </p:nvPicPr>
        <p:blipFill rotWithShape="1">
          <a:blip r:embed="rId5">
            <a:alphaModFix/>
          </a:blip>
          <a:srcRect r="1429"/>
          <a:stretch/>
        </p:blipFill>
        <p:spPr>
          <a:xfrm>
            <a:off x="678175" y="1313800"/>
            <a:ext cx="4261699" cy="36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39875" y="1313800"/>
            <a:ext cx="3542025" cy="367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550" y="1019650"/>
            <a:ext cx="2612750" cy="363170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1"/>
          <p:cNvSpPr txBox="1"/>
          <p:nvPr/>
        </p:nvSpPr>
        <p:spPr>
          <a:xfrm>
            <a:off x="763575" y="373150"/>
            <a:ext cx="529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30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30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3" name="Google Shape;323;p31"/>
          <p:cNvSpPr txBox="1"/>
          <p:nvPr/>
        </p:nvSpPr>
        <p:spPr>
          <a:xfrm>
            <a:off x="528450" y="1135125"/>
            <a:ext cx="5390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mỗi nhóm </a:t>
            </a: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6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thành viên.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Phiếu học tập 1: Thu thập thông tin.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sẽ cùng nhau điền câu trả lời vào phiếu.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24" name="Google Shape;32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2"/>
          <p:cNvSpPr txBox="1"/>
          <p:nvPr/>
        </p:nvSpPr>
        <p:spPr>
          <a:xfrm>
            <a:off x="1195725" y="373150"/>
            <a:ext cx="529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30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30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30" name="Google Shape;33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350" y="373150"/>
            <a:ext cx="613850" cy="5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2"/>
          <p:cNvSpPr txBox="1"/>
          <p:nvPr/>
        </p:nvSpPr>
        <p:spPr>
          <a:xfrm>
            <a:off x="749350" y="1094075"/>
            <a:ext cx="77124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1.   Em hãy quan sát bức ảnh bên dưới và cho biết: đâu là vật chiếu sáng, vật cản sáng, bóng của vật.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32" name="Google Shape;33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2"/>
          <p:cNvSpPr txBox="1"/>
          <p:nvPr/>
        </p:nvSpPr>
        <p:spPr>
          <a:xfrm>
            <a:off x="1418900" y="-493975"/>
            <a:ext cx="605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334" name="Google Shape;33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4588" y="2093250"/>
            <a:ext cx="5634900" cy="2789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"/>
          <p:cNvSpPr txBox="1"/>
          <p:nvPr/>
        </p:nvSpPr>
        <p:spPr>
          <a:xfrm>
            <a:off x="1195725" y="373150"/>
            <a:ext cx="529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30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30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350" y="373150"/>
            <a:ext cx="613850" cy="5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3"/>
          <p:cNvSpPr txBox="1"/>
          <p:nvPr/>
        </p:nvSpPr>
        <p:spPr>
          <a:xfrm>
            <a:off x="749350" y="1094075"/>
            <a:ext cx="7847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Khi người hay xe trong ảnh di chuyển thì bóng của người hay xe đó sẽ như thế nào trên mặt đường? Giải thích hiện tượng trên.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42" name="Google Shape;34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3"/>
          <p:cNvSpPr txBox="1"/>
          <p:nvPr/>
        </p:nvSpPr>
        <p:spPr>
          <a:xfrm>
            <a:off x="1418900" y="-493975"/>
            <a:ext cx="605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344" name="Google Shape;34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4588" y="2093250"/>
            <a:ext cx="5634900" cy="2789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45" name="Google Shape;345;p33"/>
          <p:cNvSpPr txBox="1"/>
          <p:nvPr/>
        </p:nvSpPr>
        <p:spPr>
          <a:xfrm>
            <a:off x="680950" y="1310150"/>
            <a:ext cx="798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Em hãy nêu cách tạo một “vật cản bóng” để “hứng” bóng của vật.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4"/>
          <p:cNvSpPr txBox="1"/>
          <p:nvPr/>
        </p:nvSpPr>
        <p:spPr>
          <a:xfrm>
            <a:off x="780865" y="433100"/>
            <a:ext cx="7735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vi" sz="28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8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1" name="Google Shape;351;p34"/>
          <p:cNvSpPr/>
          <p:nvPr/>
        </p:nvSpPr>
        <p:spPr>
          <a:xfrm>
            <a:off x="292429" y="1618154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4"/>
          <p:cNvPicPr preferRelativeResize="0"/>
          <p:nvPr/>
        </p:nvPicPr>
        <p:blipFill rotWithShape="1">
          <a:blip r:embed="rId4">
            <a:alphaModFix/>
          </a:blip>
          <a:srcRect l="367" r="377"/>
          <a:stretch/>
        </p:blipFill>
        <p:spPr>
          <a:xfrm>
            <a:off x="5919988" y="1138275"/>
            <a:ext cx="2596375" cy="363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4"/>
          <p:cNvSpPr txBox="1"/>
          <p:nvPr/>
        </p:nvSpPr>
        <p:spPr>
          <a:xfrm>
            <a:off x="355875" y="1278750"/>
            <a:ext cx="54993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cùng nhau lên ý tưởng sản phẩm, sau đó phác hoạ lên phiếu.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5"/>
          <p:cNvPicPr preferRelativeResize="0"/>
          <p:nvPr/>
        </p:nvPicPr>
        <p:blipFill rotWithShape="1">
          <a:blip r:embed="rId3">
            <a:alphaModFix/>
          </a:blip>
          <a:srcRect t="2244" b="2244"/>
          <a:stretch/>
        </p:blipFill>
        <p:spPr>
          <a:xfrm>
            <a:off x="6224100" y="1162675"/>
            <a:ext cx="2596375" cy="344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5"/>
          <p:cNvSpPr txBox="1"/>
          <p:nvPr/>
        </p:nvSpPr>
        <p:spPr>
          <a:xfrm>
            <a:off x="428600" y="1225650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  <a:buFont typeface="Bitter SemiBold"/>
              <a:buAutoNum type="arabicPeriod"/>
            </a:pP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</a:t>
            </a: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Các em hãy chọn 1 thành viên  làm trưởng nhóm.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  </a:t>
            </a: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Trưởng nhóm sẽ phân công nhiệm vụ cho mỗi thành viên, sau đó điền thông tin của thành viên trong nhóm vào phiếu.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63" name="Google Shape;363;p35"/>
          <p:cNvSpPr txBox="1"/>
          <p:nvPr/>
        </p:nvSpPr>
        <p:spPr>
          <a:xfrm>
            <a:off x="632053" y="460400"/>
            <a:ext cx="77355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vi" sz="28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8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26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64" name="Google Shape;364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36"/>
          <p:cNvGrpSpPr/>
          <p:nvPr/>
        </p:nvGrpSpPr>
        <p:grpSpPr>
          <a:xfrm rot="-9962244">
            <a:off x="708623" y="4878309"/>
            <a:ext cx="2996742" cy="814567"/>
            <a:chOff x="4891325" y="3281650"/>
            <a:chExt cx="2996599" cy="814528"/>
          </a:xfrm>
        </p:grpSpPr>
        <p:sp>
          <p:nvSpPr>
            <p:cNvPr id="374" name="Google Shape;374;p36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6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36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379" name="Google Shape;379;p36"/>
          <p:cNvGrpSpPr/>
          <p:nvPr/>
        </p:nvGrpSpPr>
        <p:grpSpPr>
          <a:xfrm>
            <a:off x="6492623" y="319464"/>
            <a:ext cx="825227" cy="825227"/>
            <a:chOff x="6947475" y="357350"/>
            <a:chExt cx="697454" cy="697454"/>
          </a:xfrm>
        </p:grpSpPr>
        <p:sp>
          <p:nvSpPr>
            <p:cNvPr id="380" name="Google Shape;380;p36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6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2" name="Google Shape;382;p36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6"/>
          <p:cNvSpPr/>
          <p:nvPr/>
        </p:nvSpPr>
        <p:spPr>
          <a:xfrm>
            <a:off x="4370211" y="730996"/>
            <a:ext cx="403579" cy="387746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36"/>
          <p:cNvSpPr/>
          <p:nvPr/>
        </p:nvSpPr>
        <p:spPr>
          <a:xfrm rot="7623672">
            <a:off x="8196566" y="1656338"/>
            <a:ext cx="898505" cy="255961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6"/>
          <p:cNvSpPr txBox="1"/>
          <p:nvPr/>
        </p:nvSpPr>
        <p:spPr>
          <a:xfrm>
            <a:off x="538675" y="1348625"/>
            <a:ext cx="5410500" cy="27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50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IV. CHẾ TẠO, THỬ NGHIỆM và ĐIỀU CHỈNH</a:t>
            </a:r>
            <a:endParaRPr sz="50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88" name="Google Shape;388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0125" y="1264725"/>
            <a:ext cx="3104751" cy="310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534</Words>
  <Application>Microsoft Office PowerPoint</Application>
  <PresentationFormat>On-screen Show (16:9)</PresentationFormat>
  <Paragraphs>46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Bitter SemiBold</vt:lpstr>
      <vt:lpstr>Hammersmith One</vt:lpstr>
      <vt:lpstr>Anton</vt:lpstr>
      <vt:lpstr>Lobster</vt:lpstr>
      <vt:lpstr>Hind Vadodara</vt:lpstr>
      <vt:lpstr>Simple Light</vt:lpstr>
      <vt:lpstr>Hindi Language Academy by Slidesgo</vt:lpstr>
      <vt:lpstr>Hindi Language Academy by Slidesgo</vt:lpstr>
      <vt:lpstr>Hindi Language Academy by Slidesgo</vt:lpstr>
      <vt:lpstr>Bài học STEM 4 RẠP CHIẾU BÓNG MINI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STEM 4 RẠP CHIẾU BÓNG MINI</dc:title>
  <dc:creator>FPTSHOP</dc:creator>
  <cp:lastModifiedBy>FPTSHOP</cp:lastModifiedBy>
  <cp:revision>2</cp:revision>
  <dcterms:modified xsi:type="dcterms:W3CDTF">2024-11-05T06:50:50Z</dcterms:modified>
</cp:coreProperties>
</file>