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60" r:id="rId2"/>
    <p:sldId id="554" r:id="rId3"/>
    <p:sldId id="559" r:id="rId4"/>
    <p:sldId id="541" r:id="rId5"/>
    <p:sldId id="550" r:id="rId6"/>
    <p:sldId id="515" r:id="rId7"/>
    <p:sldId id="561" r:id="rId8"/>
    <p:sldId id="570" r:id="rId9"/>
    <p:sldId id="572" r:id="rId10"/>
    <p:sldId id="574" r:id="rId11"/>
    <p:sldId id="562" r:id="rId12"/>
    <p:sldId id="573" r:id="rId13"/>
    <p:sldId id="566" r:id="rId14"/>
    <p:sldId id="567" r:id="rId15"/>
    <p:sldId id="555" r:id="rId16"/>
    <p:sldId id="545" r:id="rId17"/>
    <p:sldId id="568" r:id="rId18"/>
    <p:sldId id="569" r:id="rId19"/>
  </p:sldIdLst>
  <p:sldSz cx="16276638" cy="9144000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66E771-D007-4D6F-9C4E-4CC50FF3E145}">
          <p14:sldIdLst>
            <p14:sldId id="560"/>
            <p14:sldId id="554"/>
            <p14:sldId id="559"/>
            <p14:sldId id="541"/>
            <p14:sldId id="550"/>
            <p14:sldId id="515"/>
            <p14:sldId id="561"/>
            <p14:sldId id="570"/>
            <p14:sldId id="572"/>
            <p14:sldId id="574"/>
            <p14:sldId id="562"/>
            <p14:sldId id="573"/>
            <p14:sldId id="566"/>
            <p14:sldId id="567"/>
            <p14:sldId id="555"/>
            <p14:sldId id="545"/>
            <p14:sldId id="568"/>
            <p14:sldId id="56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65A16"/>
    <a:srgbClr val="0000CC"/>
    <a:srgbClr val="FF0000"/>
    <a:srgbClr val="3333FF"/>
    <a:srgbClr val="F6D4F4"/>
    <a:srgbClr val="FF6600"/>
    <a:srgbClr val="FF33CC"/>
    <a:srgbClr val="FF7C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2" autoAdjust="0"/>
    <p:restoredTop sz="94660"/>
  </p:normalViewPr>
  <p:slideViewPr>
    <p:cSldViewPr>
      <p:cViewPr>
        <p:scale>
          <a:sx n="50" d="100"/>
          <a:sy n="50" d="100"/>
        </p:scale>
        <p:origin x="-390" y="-162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3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3832" y="366186"/>
            <a:ext cx="14648974" cy="78020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5A6B2-BD00-415D-97DB-7729128EA7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614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307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41102\Desktop\ATGT%20hang\ATGT\An%20Toan%20Giao%20Thong%20-%20Be%20Bao%20An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1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eg"/><Relationship Id="rId10" Type="http://schemas.openxmlformats.org/officeDocument/2006/relationships/image" Target="../media/image71.svg"/><Relationship Id="rId4" Type="http://schemas.openxmlformats.org/officeDocument/2006/relationships/image" Target="../media/image19.jpg"/><Relationship Id="rId1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905036" y="406402"/>
            <a:ext cx="14913239" cy="65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2018" tIns="61009" rIns="122018" bIns="610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0000CC"/>
                </a:solidFill>
              </a:rPr>
              <a:t>TRƯỜNG TIỂU HỌC VÀ TRUNG HỌC CƠ SỞ TRẦN QUỐC TOẢN</a:t>
            </a:r>
            <a:endParaRPr lang="en-US" altLang="en-US" sz="3500" b="1" dirty="0"/>
          </a:p>
        </p:txBody>
      </p:sp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3119689" y="1422400"/>
            <a:ext cx="10986731" cy="711200"/>
          </a:xfrm>
          <a:prstGeom prst="rect">
            <a:avLst/>
          </a:prstGeom>
        </p:spPr>
        <p:txBody>
          <a:bodyPr wrap="none" lIns="122018" tIns="61009" rIns="122018" bIns="61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Môn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học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Hoạt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động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trải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nghiệm</a:t>
            </a:r>
            <a:endParaRPr lang="en-US" sz="4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52" name="WordArt 8"/>
          <p:cNvSpPr>
            <a:spLocks noChangeArrowheads="1" noChangeShapeType="1" noTextEdit="1"/>
          </p:cNvSpPr>
          <p:nvPr/>
        </p:nvSpPr>
        <p:spPr bwMode="auto">
          <a:xfrm>
            <a:off x="1157606" y="3352800"/>
            <a:ext cx="13470321" cy="914400"/>
          </a:xfrm>
          <a:prstGeom prst="rect">
            <a:avLst/>
          </a:prstGeom>
        </p:spPr>
        <p:txBody>
          <a:bodyPr wrap="none" lIns="122018" tIns="61009" rIns="122018" bIns="61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BÀI 10: </a:t>
            </a:r>
            <a:r>
              <a:rPr lang="en-US" sz="48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MÁI TRƯỜNG THÂN YÊU (</a:t>
            </a:r>
            <a:r>
              <a:rPr lang="vi-VN" sz="48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Tiết</a:t>
            </a:r>
            <a:r>
              <a:rPr lang="en-US" sz="48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 3)</a:t>
            </a:r>
          </a:p>
        </p:txBody>
      </p:sp>
      <p:sp>
        <p:nvSpPr>
          <p:cNvPr id="2053" name="WordArt 11"/>
          <p:cNvSpPr>
            <a:spLocks noChangeArrowheads="1" noChangeShapeType="1" noTextEdit="1"/>
          </p:cNvSpPr>
          <p:nvPr/>
        </p:nvSpPr>
        <p:spPr bwMode="auto">
          <a:xfrm>
            <a:off x="1157604" y="4487334"/>
            <a:ext cx="14092056" cy="851335"/>
          </a:xfrm>
          <a:prstGeom prst="rect">
            <a:avLst/>
          </a:prstGeom>
        </p:spPr>
        <p:txBody>
          <a:bodyPr wrap="none" lIns="122018" tIns="61009" rIns="122018" bIns="61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SINH HOẠT LỚP: HÀNH ĐỘNG GIỮ GÌN TRƯỜNG HỌC XANH, SẠCH, ĐẸP</a:t>
            </a:r>
            <a:endParaRPr lang="en-US" sz="4800" b="1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2054" name="WordArt 12"/>
          <p:cNvSpPr>
            <a:spLocks noChangeArrowheads="1" noChangeShapeType="1" noTextEdit="1"/>
          </p:cNvSpPr>
          <p:nvPr/>
        </p:nvSpPr>
        <p:spPr bwMode="auto">
          <a:xfrm>
            <a:off x="4069160" y="6502400"/>
            <a:ext cx="9528615" cy="812800"/>
          </a:xfrm>
          <a:prstGeom prst="rect">
            <a:avLst/>
          </a:prstGeom>
        </p:spPr>
        <p:txBody>
          <a:bodyPr wrap="none" lIns="122018" tIns="61009" rIns="122018" bIns="61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/>
                <a:cs typeface="Times New Roman"/>
              </a:rPr>
              <a:t>Giáo viên: Ngô Thị Thúy Hằng</a:t>
            </a:r>
          </a:p>
        </p:txBody>
      </p:sp>
      <p:sp>
        <p:nvSpPr>
          <p:cNvPr id="2055" name="WordArt 18"/>
          <p:cNvSpPr>
            <a:spLocks noChangeArrowheads="1" noChangeShapeType="1" noTextEdit="1"/>
          </p:cNvSpPr>
          <p:nvPr/>
        </p:nvSpPr>
        <p:spPr bwMode="auto">
          <a:xfrm>
            <a:off x="6510655" y="7823200"/>
            <a:ext cx="7731403" cy="609600"/>
          </a:xfrm>
          <a:prstGeom prst="rect">
            <a:avLst/>
          </a:prstGeom>
        </p:spPr>
        <p:txBody>
          <a:bodyPr wrap="none" lIns="122018" tIns="61009" rIns="122018" bIns="61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/>
                <a:cs typeface="Times New Roman"/>
              </a:rPr>
              <a:t>Phú Hội- Tháng 1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/>
                <a:cs typeface="Times New Roman"/>
              </a:rPr>
              <a:t>1</a:t>
            </a:r>
            <a:r>
              <a:rPr lang="vi-VN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/>
                <a:cs typeface="Times New Roman"/>
              </a:rPr>
              <a:t> năm 20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/>
                <a:cs typeface="Times New Roman"/>
              </a:rPr>
              <a:t>23</a:t>
            </a:r>
          </a:p>
        </p:txBody>
      </p:sp>
      <p:pic>
        <p:nvPicPr>
          <p:cNvPr id="2056" name="Picture 19" descr="Frame 59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449" y="101600"/>
            <a:ext cx="16203168" cy="90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WordArt 24"/>
          <p:cNvSpPr>
            <a:spLocks noChangeArrowheads="1" noChangeShapeType="1" noTextEdit="1"/>
          </p:cNvSpPr>
          <p:nvPr/>
        </p:nvSpPr>
        <p:spPr bwMode="auto">
          <a:xfrm>
            <a:off x="7212243" y="2302934"/>
            <a:ext cx="2259086" cy="728717"/>
          </a:xfrm>
          <a:prstGeom prst="rect">
            <a:avLst/>
          </a:prstGeom>
        </p:spPr>
        <p:txBody>
          <a:bodyPr wrap="none" lIns="122018" tIns="61009" rIns="122018" bIns="61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4</a:t>
            </a:r>
          </a:p>
        </p:txBody>
      </p:sp>
      <p:pic>
        <p:nvPicPr>
          <p:cNvPr id="5146" name="An Toan Giao Thong - Be Bao An.mp3">
            <a:hlinkClick r:id="" action="ppaction://media"/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8411" y="8128000"/>
            <a:ext cx="542555" cy="406400"/>
          </a:xfrm>
        </p:spPr>
      </p:pic>
    </p:spTree>
    <p:extLst>
      <p:ext uri="{BB962C8B-B14F-4D97-AF65-F5344CB8AC3E}">
        <p14:creationId xmlns:p14="http://schemas.microsoft.com/office/powerpoint/2010/main" val="111236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16" fill="hold"/>
                                        <p:tgtEl>
                                          <p:spTgt spid="5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4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41102\Downloads\69d80576469590cbc9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73" r="8958" b="4876"/>
          <a:stretch/>
        </p:blipFill>
        <p:spPr bwMode="auto">
          <a:xfrm rot="16200000">
            <a:off x="3546397" y="-3586246"/>
            <a:ext cx="9143998" cy="163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8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40F6C33D-7230-4915-ADE3-9F49B57E2D8A}"/>
              </a:ext>
            </a:extLst>
          </p:cNvPr>
          <p:cNvSpPr/>
          <p:nvPr/>
        </p:nvSpPr>
        <p:spPr>
          <a:xfrm>
            <a:off x="1778233" y="3733802"/>
            <a:ext cx="11236886" cy="1244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vi-VN" sz="4300" b="1" dirty="0">
                <a:solidFill>
                  <a:schemeClr val="dk1"/>
                </a:solidFill>
              </a:rPr>
              <a:t>Em được phân công làm công việc gì?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xmlns="" id="{6BC1B0FC-19F1-F580-A4D0-14A4138632B9}"/>
              </a:ext>
            </a:extLst>
          </p:cNvPr>
          <p:cNvSpPr/>
          <p:nvPr/>
        </p:nvSpPr>
        <p:spPr>
          <a:xfrm>
            <a:off x="1778233" y="5257800"/>
            <a:ext cx="13065686" cy="12572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vi-VN" sz="4000" b="1" dirty="0">
                <a:solidFill>
                  <a:schemeClr val="dk1"/>
                </a:solidFill>
              </a:rPr>
              <a:t>Em đã chuẩn bị đủ dụng cụ cho công việc đó chưa?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575FBE84-4A4F-0AC5-8325-C505617FC134}"/>
              </a:ext>
            </a:extLst>
          </p:cNvPr>
          <p:cNvSpPr/>
          <p:nvPr/>
        </p:nvSpPr>
        <p:spPr>
          <a:xfrm>
            <a:off x="1743665" y="6781800"/>
            <a:ext cx="13100254" cy="12191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r>
              <a:rPr lang="vi-VN" sz="4000" b="1" dirty="0">
                <a:solidFill>
                  <a:schemeClr val="dk1"/>
                </a:solidFill>
              </a:rPr>
              <a:t>Em có gặp khó khăn và cần hỗ trợ không?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74DD69-8270-2568-1224-A1EACE0B272A}"/>
              </a:ext>
            </a:extLst>
          </p:cNvPr>
          <p:cNvSpPr txBox="1"/>
          <p:nvPr/>
        </p:nvSpPr>
        <p:spPr>
          <a:xfrm>
            <a:off x="1743665" y="1981200"/>
            <a:ext cx="11174109" cy="1436291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nl-NL" sz="4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 tra lại những nội dung cần chuẩn bị cho việc thực hiện kế hoạch.</a:t>
            </a:r>
            <a:endParaRPr lang="en-US" sz="4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97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9030" y="1066799"/>
            <a:ext cx="13267991" cy="8077201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54" t="-77496" r="-20290" b="-45161"/>
            </a:stretch>
          </a:blipFill>
        </p:spPr>
        <p:txBody>
          <a:bodyPr lIns="101677" tIns="50838" rIns="101677" bIns="50838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807021" y="7141805"/>
            <a:ext cx="1469618" cy="2041427"/>
          </a:xfrm>
          <a:custGeom>
            <a:avLst/>
            <a:gdLst/>
            <a:ahLst/>
            <a:cxnLst/>
            <a:rect l="l" t="t" r="r" b="b"/>
            <a:pathLst>
              <a:path w="1320979" h="1837284">
                <a:moveTo>
                  <a:pt x="0" y="0"/>
                </a:moveTo>
                <a:lnTo>
                  <a:pt x="1320979" y="0"/>
                </a:lnTo>
                <a:lnTo>
                  <a:pt x="1320979" y="1837284"/>
                </a:lnTo>
                <a:lnTo>
                  <a:pt x="0" y="1837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101677" tIns="50838" rIns="101677" bIns="50838"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6922096"/>
            <a:ext cx="1535061" cy="2221904"/>
          </a:xfrm>
          <a:custGeom>
            <a:avLst/>
            <a:gdLst/>
            <a:ahLst/>
            <a:cxnLst/>
            <a:rect l="l" t="t" r="r" b="b"/>
            <a:pathLst>
              <a:path w="1379803" h="1999714">
                <a:moveTo>
                  <a:pt x="0" y="0"/>
                </a:moveTo>
                <a:lnTo>
                  <a:pt x="1379803" y="0"/>
                </a:lnTo>
                <a:lnTo>
                  <a:pt x="1379803" y="1999714"/>
                </a:lnTo>
                <a:lnTo>
                  <a:pt x="0" y="19997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lIns="101677" tIns="50838" rIns="101677" bIns="50838"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686759" y="1066799"/>
            <a:ext cx="6510655" cy="780288"/>
            <a:chOff x="0" y="0"/>
            <a:chExt cx="7802880" cy="9363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02880" cy="936346"/>
            </a:xfrm>
            <a:custGeom>
              <a:avLst/>
              <a:gdLst/>
              <a:ahLst/>
              <a:cxnLst/>
              <a:rect l="l" t="t" r="r" b="b"/>
              <a:pathLst>
                <a:path w="7802880" h="936346">
                  <a:moveTo>
                    <a:pt x="0" y="0"/>
                  </a:moveTo>
                  <a:lnTo>
                    <a:pt x="7802880" y="0"/>
                  </a:lnTo>
                  <a:lnTo>
                    <a:pt x="7802880" y="936346"/>
                  </a:lnTo>
                  <a:lnTo>
                    <a:pt x="0" y="936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w="66675" cap="rnd">
              <a:solidFill>
                <a:srgbClr val="EBECF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07211" y="4622"/>
              <a:ext cx="6570690" cy="842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3"/>
                </a:lnSpc>
              </a:pPr>
              <a:r>
                <a:rPr lang="en-US" sz="4800" dirty="0" err="1">
                  <a:solidFill>
                    <a:srgbClr val="683E38"/>
                  </a:solidFill>
                  <a:latin typeface="Times New Roman 2" panose="02020603050405020304"/>
                </a:rPr>
                <a:t>Thực</a:t>
              </a:r>
              <a:r>
                <a:rPr lang="en-US" sz="4800" dirty="0">
                  <a:solidFill>
                    <a:srgbClr val="683E38"/>
                  </a:solidFill>
                  <a:latin typeface="Times New Roman 2" panose="02020603050405020304"/>
                </a:rPr>
                <a:t> </a:t>
              </a:r>
              <a:r>
                <a:rPr lang="en-US" sz="4800" dirty="0" err="1">
                  <a:solidFill>
                    <a:srgbClr val="683E38"/>
                  </a:solidFill>
                  <a:latin typeface="Times New Roman 2" panose="02020603050405020304"/>
                </a:rPr>
                <a:t>hiện</a:t>
              </a:r>
              <a:r>
                <a:rPr lang="en-US" sz="4800" dirty="0">
                  <a:solidFill>
                    <a:srgbClr val="683E38"/>
                  </a:solidFill>
                  <a:latin typeface="Times New Roman 2" panose="02020603050405020304"/>
                </a:rPr>
                <a:t> </a:t>
              </a:r>
              <a:r>
                <a:rPr lang="en-US" sz="4800" dirty="0" err="1" smtClean="0">
                  <a:solidFill>
                    <a:srgbClr val="683E38"/>
                  </a:solidFill>
                  <a:latin typeface="Times New Roman 2" panose="02020603050405020304"/>
                </a:rPr>
                <a:t>kê</a:t>
              </a:r>
              <a:r>
                <a:rPr lang="en-US" sz="4800" dirty="0" smtClean="0">
                  <a:solidFill>
                    <a:srgbClr val="683E38"/>
                  </a:solidFill>
                  <a:latin typeface="Times New Roman 2" panose="02020603050405020304"/>
                </a:rPr>
                <a:t>́ </a:t>
              </a:r>
              <a:r>
                <a:rPr lang="en-US" sz="4800" dirty="0" err="1" smtClean="0">
                  <a:solidFill>
                    <a:srgbClr val="683E38"/>
                  </a:solidFill>
                  <a:latin typeface="Times New Roman 2" panose="02020603050405020304"/>
                </a:rPr>
                <a:t>hoạch</a:t>
              </a:r>
              <a:endParaRPr lang="en-US" sz="4800" dirty="0">
                <a:solidFill>
                  <a:srgbClr val="683E38"/>
                </a:solidFill>
                <a:latin typeface="Times New Roman 2" panose="02020603050405020304"/>
              </a:endParaRPr>
            </a:p>
          </p:txBody>
        </p:sp>
      </p:grpSp>
      <p:pic>
        <p:nvPicPr>
          <p:cNvPr id="20" name="Liên Khúc BÉ VUI TỚI TRƯỜNG - Nhạc Thiếu Nhi Chào Mừng Năm Học Mới 2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91940" y="38100"/>
            <a:ext cx="1356387" cy="1354667"/>
          </a:xfrm>
          <a:prstGeom prst="rect">
            <a:avLst/>
          </a:prstGeom>
        </p:spPr>
      </p:pic>
      <p:pic>
        <p:nvPicPr>
          <p:cNvPr id="1026" name="Picture 2" descr="F:\desktop\giáo án\đề tài khoa học\GVCN GIỎI CẤP TRƯỜNG 2023-2024\TIẾT DẠY SHL LỚP 4 TUẦN 10\423fc93165beb1e0e8af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49" y="3235786"/>
            <a:ext cx="4674030" cy="56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esktop\giáo án\đề tài khoa học\GVCN GIỎI CẤP TRƯỜNG 2023-2024\TIẾT DẠY SHL LỚP 4 TUẦN 10\01f6e9364d8299dcc09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118" y="5601295"/>
            <a:ext cx="5586821" cy="35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esktop\giáo án\đề tài khoa học\GVCN GIỎI CẤP TRƯỜNG 2023-2024\TIẾT DẠY SHL LỚP 4 TUẦN 10\4b0981a62512f14ca80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133601"/>
            <a:ext cx="5638799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8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2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>
            <a:extLst>
              <a:ext uri="{FF2B5EF4-FFF2-40B4-BE49-F238E27FC236}">
                <a16:creationId xmlns:a16="http://schemas.microsoft.com/office/drawing/2014/main" xmlns="" id="{6E095749-A6B8-A3F4-37C9-9DDFF22B34D4}"/>
              </a:ext>
            </a:extLst>
          </p:cNvPr>
          <p:cNvGrpSpPr/>
          <p:nvPr/>
        </p:nvGrpSpPr>
        <p:grpSpPr>
          <a:xfrm>
            <a:off x="1981262" y="1002232"/>
            <a:ext cx="12330749" cy="6457744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xmlns="" id="{46216FEA-0EE3-29CB-7E2A-582A12A245FD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xmlns="" id="{5E2E0217-CEFB-BF64-5803-8E3A0634235B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任意多边形 16">
              <a:extLst>
                <a:ext uri="{FF2B5EF4-FFF2-40B4-BE49-F238E27FC236}">
                  <a16:creationId xmlns:a16="http://schemas.microsoft.com/office/drawing/2014/main" xmlns="" id="{1A5195C5-7D45-B1A1-4206-806A89CD3A8D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1F34502B-AD7C-29D7-3BDF-8CC552D1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043" y="5972309"/>
            <a:ext cx="8570706" cy="32480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970A4D-BF62-7D3D-1CB0-ADF9D3132629}"/>
              </a:ext>
            </a:extLst>
          </p:cNvPr>
          <p:cNvSpPr/>
          <p:nvPr/>
        </p:nvSpPr>
        <p:spPr>
          <a:xfrm>
            <a:off x="2784831" y="2525057"/>
            <a:ext cx="10808705" cy="2831544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lvl="0" algn="ctr">
              <a:defRPr/>
            </a:pPr>
            <a:r>
              <a:rPr lang="en-US" sz="5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cảm xúc của mình sau khi tham gia hoạt động giữ gìn trường lớp xanh, sạch, đẹp.</a:t>
            </a:r>
          </a:p>
        </p:txBody>
      </p:sp>
    </p:spTree>
    <p:extLst>
      <p:ext uri="{BB962C8B-B14F-4D97-AF65-F5344CB8AC3E}">
        <p14:creationId xmlns:p14="http://schemas.microsoft.com/office/powerpoint/2010/main" val="1749219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91637D4-D568-1406-2C2C-7B096D2129C3}"/>
              </a:ext>
            </a:extLst>
          </p:cNvPr>
          <p:cNvSpPr/>
          <p:nvPr/>
        </p:nvSpPr>
        <p:spPr>
          <a:xfrm>
            <a:off x="1551368" y="2155177"/>
            <a:ext cx="11201300" cy="1959623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5BED47-48B5-DE2F-42D0-863AC77E5B45}"/>
              </a:ext>
            </a:extLst>
          </p:cNvPr>
          <p:cNvSpPr txBox="1"/>
          <p:nvPr/>
        </p:nvSpPr>
        <p:spPr>
          <a:xfrm>
            <a:off x="1780258" y="2221863"/>
            <a:ext cx="10878210" cy="1600439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lvl="0" algn="ctr"/>
            <a:r>
              <a:rPr lang="vi-VN" sz="48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các em, chúng ta có thể duy trì hoạt động này thường xuyên không? </a:t>
            </a: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:a16="http://schemas.microsoft.com/office/drawing/2014/main" xmlns="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530" y="4253974"/>
            <a:ext cx="5197108" cy="462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DA64C2C-88A0-AEED-D850-9BBE426222B4}"/>
              </a:ext>
            </a:extLst>
          </p:cNvPr>
          <p:cNvSpPr/>
          <p:nvPr/>
        </p:nvSpPr>
        <p:spPr>
          <a:xfrm>
            <a:off x="1551367" y="5165078"/>
            <a:ext cx="9929687" cy="1959623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9814C-073C-2261-3C0F-A52ABC493A9A}"/>
              </a:ext>
            </a:extLst>
          </p:cNvPr>
          <p:cNvSpPr txBox="1"/>
          <p:nvPr/>
        </p:nvSpPr>
        <p:spPr>
          <a:xfrm>
            <a:off x="1551368" y="5244463"/>
            <a:ext cx="9835488" cy="1600439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lvl="0" algn="ctr"/>
            <a:r>
              <a:rPr lang="vi-VN" sz="48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thực hiện hoạt động ngày bao nhiêu lần trong một năm học?</a:t>
            </a:r>
          </a:p>
        </p:txBody>
      </p:sp>
    </p:spTree>
    <p:extLst>
      <p:ext uri="{BB962C8B-B14F-4D97-AF65-F5344CB8AC3E}">
        <p14:creationId xmlns:p14="http://schemas.microsoft.com/office/powerpoint/2010/main" val="15156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Ệ SI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846">
            <a:off x="4740886" y="6146551"/>
            <a:ext cx="4457303" cy="160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86" y="4419600"/>
            <a:ext cx="4457303" cy="160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5852319" y="6328620"/>
            <a:ext cx="3175927" cy="145454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 smtClean="0">
                <a:solidFill>
                  <a:srgbClr val="7030A0"/>
                </a:solidFill>
                <a:latin typeface="+mj-lt"/>
              </a:rPr>
              <a:t>Ơ</a:t>
            </a:r>
            <a:r>
              <a:rPr lang="en-US" sz="4800" b="1" dirty="0" smtClean="0">
                <a:solidFill>
                  <a:srgbClr val="7030A0"/>
                </a:solidFill>
                <a:latin typeface="+mj-lt"/>
              </a:rPr>
              <a:t>̉ </a:t>
            </a:r>
            <a:r>
              <a:rPr lang="en-US" sz="4800" b="1" dirty="0" err="1" smtClean="0">
                <a:solidFill>
                  <a:srgbClr val="7030A0"/>
                </a:solidFill>
                <a:latin typeface="+mj-lt"/>
              </a:rPr>
              <a:t>nha</a:t>
            </a:r>
            <a:r>
              <a:rPr lang="en-US" sz="4800" b="1" dirty="0" smtClean="0">
                <a:solidFill>
                  <a:srgbClr val="7030A0"/>
                </a:solidFill>
                <a:latin typeface="+mj-lt"/>
              </a:rPr>
              <a:t>̀ </a:t>
            </a:r>
            <a:endParaRPr lang="vi-VN" sz="48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2058988"/>
            <a:ext cx="4928162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800592" y="2209800"/>
            <a:ext cx="3175927" cy="145454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+mj-lt"/>
              </a:rPr>
              <a:t>Trường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76119" y="4423223"/>
            <a:ext cx="3175927" cy="145454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65A16"/>
                </a:solidFill>
                <a:latin typeface="+mj-lt"/>
              </a:rPr>
              <a:t>L</a:t>
            </a:r>
            <a:r>
              <a:rPr lang="en-US" sz="4800" b="1" dirty="0" err="1" smtClean="0">
                <a:solidFill>
                  <a:srgbClr val="065A16"/>
                </a:solidFill>
                <a:latin typeface="+mj-lt"/>
              </a:rPr>
              <a:t>ớp</a:t>
            </a:r>
            <a:r>
              <a:rPr lang="en-US" sz="4800" b="1" dirty="0" smtClean="0">
                <a:solidFill>
                  <a:srgbClr val="065A16"/>
                </a:solidFill>
                <a:latin typeface="+mj-lt"/>
              </a:rPr>
              <a:t> </a:t>
            </a:r>
            <a:endParaRPr lang="vi-VN" sz="4800" b="1" dirty="0">
              <a:solidFill>
                <a:srgbClr val="065A16"/>
              </a:solidFill>
              <a:latin typeface="+mj-lt"/>
            </a:endParaRPr>
          </a:p>
        </p:txBody>
      </p:sp>
      <p:pic>
        <p:nvPicPr>
          <p:cNvPr id="24" name="Picture 2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1371600"/>
            <a:ext cx="3893343" cy="17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66" y="2590800"/>
            <a:ext cx="3502653" cy="118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14719" y="1371600"/>
            <a:ext cx="5334000" cy="986783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Nhặt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rác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cổng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trường</a:t>
            </a:r>
            <a:endParaRPr lang="vi-VN" sz="3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814718" y="2484741"/>
            <a:ext cx="5322889" cy="1563977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Chăm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sóc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trình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măng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non</a:t>
            </a:r>
            <a:endParaRPr lang="vi-VN" sz="40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0" name="Picture 2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4" y="4094410"/>
            <a:ext cx="3893343" cy="125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35" y="4999974"/>
            <a:ext cx="3841584" cy="12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9814719" y="4321174"/>
            <a:ext cx="5334000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065A16"/>
                </a:solidFill>
                <a:latin typeface="+mj-lt"/>
              </a:rPr>
              <a:t>Vê</a:t>
            </a:r>
            <a:r>
              <a:rPr lang="en-US" sz="4000" b="1" dirty="0" smtClean="0">
                <a:solidFill>
                  <a:srgbClr val="065A16"/>
                </a:solidFill>
                <a:latin typeface="+mj-lt"/>
              </a:rPr>
              <a:t>̣ </a:t>
            </a:r>
            <a:r>
              <a:rPr lang="en-US" sz="4000" b="1" dirty="0" err="1" smtClean="0">
                <a:solidFill>
                  <a:srgbClr val="065A16"/>
                </a:solidFill>
                <a:latin typeface="+mj-lt"/>
              </a:rPr>
              <a:t>sinh</a:t>
            </a:r>
            <a:r>
              <a:rPr lang="en-US" sz="40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65A16"/>
                </a:solidFill>
                <a:latin typeface="+mj-lt"/>
              </a:rPr>
              <a:t>lớp</a:t>
            </a:r>
            <a:r>
              <a:rPr lang="en-US" sz="40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65A16"/>
                </a:solidFill>
                <a:latin typeface="+mj-lt"/>
              </a:rPr>
              <a:t>học</a:t>
            </a:r>
            <a:endParaRPr lang="vi-VN" sz="4000" b="1" dirty="0">
              <a:solidFill>
                <a:srgbClr val="065A16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814719" y="5347245"/>
            <a:ext cx="5334000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065A16"/>
                </a:solidFill>
                <a:latin typeface="+mj-lt"/>
              </a:rPr>
              <a:t>Chăm</a:t>
            </a:r>
            <a:r>
              <a:rPr lang="en-US" sz="32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65A16"/>
                </a:solidFill>
                <a:latin typeface="+mj-lt"/>
              </a:rPr>
              <a:t>sóc</a:t>
            </a:r>
            <a:r>
              <a:rPr lang="en-US" sz="32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65A16"/>
                </a:solidFill>
                <a:latin typeface="+mj-lt"/>
              </a:rPr>
              <a:t>góc</a:t>
            </a:r>
            <a:r>
              <a:rPr lang="en-US" sz="32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65A16"/>
                </a:solidFill>
                <a:latin typeface="+mj-lt"/>
              </a:rPr>
              <a:t>thiên</a:t>
            </a:r>
            <a:r>
              <a:rPr lang="en-US" sz="3200" b="1" dirty="0" smtClean="0">
                <a:solidFill>
                  <a:srgbClr val="065A1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65A16"/>
                </a:solidFill>
                <a:latin typeface="+mj-lt"/>
              </a:rPr>
              <a:t>nhiên</a:t>
            </a:r>
            <a:endParaRPr lang="vi-VN" sz="3200" b="1" dirty="0">
              <a:solidFill>
                <a:srgbClr val="065A16"/>
              </a:solidFill>
              <a:latin typeface="+mj-lt"/>
            </a:endParaRPr>
          </a:p>
        </p:txBody>
      </p:sp>
      <p:pic>
        <p:nvPicPr>
          <p:cNvPr id="36" name="Picture 3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142" y="6146551"/>
            <a:ext cx="3893343" cy="10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52" y="6872785"/>
            <a:ext cx="3841584" cy="12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803607" y="6278954"/>
            <a:ext cx="5334000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0000FF"/>
                </a:solidFill>
                <a:latin typeface="+mj-lt"/>
              </a:rPr>
              <a:t>Vê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</a:rPr>
              <a:t>̣ </a:t>
            </a:r>
            <a:r>
              <a:rPr lang="en-US" sz="4000" b="1" dirty="0" err="1" smtClean="0">
                <a:solidFill>
                  <a:srgbClr val="0000FF"/>
                </a:solidFill>
                <a:latin typeface="+mj-lt"/>
              </a:rPr>
              <a:t>sinh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+mj-lt"/>
              </a:rPr>
              <a:t>nha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</a:rPr>
              <a:t>̀ </a:t>
            </a:r>
            <a:r>
              <a:rPr lang="en-US" sz="4000" b="1" dirty="0" err="1" smtClean="0">
                <a:solidFill>
                  <a:srgbClr val="0000FF"/>
                </a:solidFill>
                <a:latin typeface="+mj-lt"/>
              </a:rPr>
              <a:t>cửa</a:t>
            </a:r>
            <a:endParaRPr lang="vi-VN" sz="4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718675" y="7373144"/>
            <a:ext cx="5658644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0000FF"/>
                </a:solidFill>
                <a:latin typeface="+mj-lt"/>
              </a:rPr>
              <a:t>Chăm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+mj-lt"/>
              </a:rPr>
              <a:t>sóc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+mj-lt"/>
              </a:rPr>
              <a:t>cây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+mj-lt"/>
              </a:rPr>
              <a:t>xanh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</a:rPr>
              <a:t> </a:t>
            </a:r>
            <a:endParaRPr lang="vi-VN" sz="40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8" y="1676400"/>
            <a:ext cx="4191000" cy="602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  <p:bldP spid="22" grpId="0" animBg="1"/>
      <p:bldP spid="27" grpId="0" animBg="1"/>
      <p:bldP spid="28" grpId="0" animBg="1"/>
      <p:bldP spid="33" grpId="0" animBg="1"/>
      <p:bldP spid="34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4">
            <a:extLst>
              <a:ext uri="{FF2B5EF4-FFF2-40B4-BE49-F238E27FC236}">
                <a16:creationId xmlns:a16="http://schemas.microsoft.com/office/drawing/2014/main" xmlns="" id="{36EEF541-5F44-2955-B4D4-E72789AF76AC}"/>
              </a:ext>
            </a:extLst>
          </p:cNvPr>
          <p:cNvSpPr txBox="1"/>
          <p:nvPr/>
        </p:nvSpPr>
        <p:spPr>
          <a:xfrm>
            <a:off x="1585119" y="2631043"/>
            <a:ext cx="12482533" cy="529375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thân:</a:t>
            </a:r>
          </a:p>
          <a:p>
            <a:pPr marL="762610" indent="-762610" algn="just">
              <a:buFont typeface="Arial" panose="020B0604020202020204" pitchFamily="34" charset="0"/>
              <a:buChar char="•"/>
              <a:defRPr/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 nghĩ và thảo luận với người thân </a:t>
            </a:r>
            <a:r>
              <a:rPr lang="vi-VN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ề</a:t>
            </a:r>
            <a:r>
              <a:rPr lang="vi-VN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việc cần làm để giữ gìn trường lớp xanh, sạch, đẹp.</a:t>
            </a:r>
          </a:p>
          <a:p>
            <a:pPr marL="762610" indent="-762610" algn="just">
              <a:buFont typeface="Arial" panose="020B0604020202020204" pitchFamily="34" charset="0"/>
              <a:buChar char="•"/>
              <a:defRPr/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những công việc mà mình có thể làm được để giữ gìn trường lớp xanh, sạch, đẹp.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3310ED-60E9-C68C-D199-1CEB17710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4257" y="1454970"/>
            <a:ext cx="1228219" cy="1226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2F111E-48B6-CAD5-E6B8-641B104F0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19" y="1370082"/>
            <a:ext cx="5290365" cy="15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0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231" y="786261"/>
            <a:ext cx="10548176" cy="6446063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4" y="5460825"/>
            <a:ext cx="3080938" cy="3737467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12403460" y="3549463"/>
            <a:ext cx="3873178" cy="5703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7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xmlns="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19" y="1664801"/>
            <a:ext cx="10355065" cy="6070889"/>
          </a:xfrm>
          <a:prstGeom prst="rect">
            <a:avLst/>
          </a:prstGeom>
        </p:spPr>
      </p:pic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BE4BBF18-FAF1-431F-9D5C-1D20FE70309C}"/>
              </a:ext>
            </a:extLst>
          </p:cNvPr>
          <p:cNvSpPr/>
          <p:nvPr/>
        </p:nvSpPr>
        <p:spPr>
          <a:xfrm>
            <a:off x="5130545" y="1737508"/>
            <a:ext cx="8113174" cy="48156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nhạc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2014015" y="4106500"/>
            <a:ext cx="2699815" cy="3774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173" y="1293326"/>
            <a:ext cx="3810002" cy="887846"/>
          </a:xfrm>
          <a:prstGeom prst="rect">
            <a:avLst/>
          </a:prstGeom>
        </p:spPr>
      </p:pic>
      <p:pic>
        <p:nvPicPr>
          <p:cNvPr id="2" name="nhạc rửa tay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5319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210;p29"/>
          <p:cNvGrpSpPr/>
          <p:nvPr/>
        </p:nvGrpSpPr>
        <p:grpSpPr>
          <a:xfrm>
            <a:off x="2141493" y="1473223"/>
            <a:ext cx="1073063" cy="880111"/>
            <a:chOff x="668641" y="1116349"/>
            <a:chExt cx="602833" cy="495062"/>
          </a:xfrm>
        </p:grpSpPr>
        <p:sp>
          <p:nvSpPr>
            <p:cNvPr id="1211" name="Google Shape;1211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</p:grpSp>
      <p:grpSp>
        <p:nvGrpSpPr>
          <p:cNvPr id="20" name="Google Shape;1372;p29"/>
          <p:cNvGrpSpPr/>
          <p:nvPr/>
        </p:nvGrpSpPr>
        <p:grpSpPr>
          <a:xfrm flipH="1">
            <a:off x="13320708" y="625687"/>
            <a:ext cx="1073063" cy="880111"/>
            <a:chOff x="668641" y="1116349"/>
            <a:chExt cx="602833" cy="495062"/>
          </a:xfrm>
        </p:grpSpPr>
        <p:sp>
          <p:nvSpPr>
            <p:cNvPr id="1373" name="Google Shape;1373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</p:grpSp>
      <p:sp>
        <p:nvSpPr>
          <p:cNvPr id="28" name="WordArt 5"/>
          <p:cNvSpPr>
            <a:spLocks noChangeArrowheads="1" noChangeShapeType="1" noTextEdit="1"/>
          </p:cNvSpPr>
          <p:nvPr/>
        </p:nvSpPr>
        <p:spPr bwMode="auto">
          <a:xfrm>
            <a:off x="4633119" y="2057400"/>
            <a:ext cx="8011319" cy="761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Hoạt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động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trải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nghiệm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9" name="WordArt 8"/>
          <p:cNvSpPr>
            <a:spLocks noChangeArrowheads="1" noChangeShapeType="1" noTextEdit="1"/>
          </p:cNvSpPr>
          <p:nvPr/>
        </p:nvSpPr>
        <p:spPr bwMode="auto">
          <a:xfrm>
            <a:off x="943303" y="3133216"/>
            <a:ext cx="14357816" cy="1045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u="sng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BÀI 10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MÁI TRƯỜNG THÂN YÊU 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(</a:t>
            </a:r>
            <a:r>
              <a:rPr lang="vi-VN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Tiết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 3)</a:t>
            </a:r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effectLst>
                <a:prstShdw prst="shdw13" dist="53882" dir="13500000">
                  <a:srgbClr val="868686">
                    <a:alpha val="50000"/>
                  </a:srgbClr>
                </a:prstShdw>
              </a:effectLst>
              <a:latin typeface="Times New Roman"/>
              <a:cs typeface="Times New Roman"/>
            </a:endParaRPr>
          </a:p>
        </p:txBody>
      </p:sp>
      <p:sp>
        <p:nvSpPr>
          <p:cNvPr id="30" name="WordArt 11"/>
          <p:cNvSpPr>
            <a:spLocks noChangeArrowheads="1" noChangeShapeType="1" noTextEdit="1"/>
          </p:cNvSpPr>
          <p:nvPr/>
        </p:nvSpPr>
        <p:spPr bwMode="auto">
          <a:xfrm>
            <a:off x="1127919" y="4515949"/>
            <a:ext cx="14097000" cy="894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SINH HOẠT LỚP: HÀNH ĐỘNG GIỮ GÌN TRƯỜNG HỌC XANH, SẠCH, ĐẸP</a:t>
            </a:r>
            <a:endParaRPr lang="en-US" sz="3600" b="1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699919" y="2819400"/>
            <a:ext cx="586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0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ình chữ nhật 2"/>
          <p:cNvSpPr/>
          <p:nvPr/>
        </p:nvSpPr>
        <p:spPr>
          <a:xfrm>
            <a:off x="3185319" y="2714624"/>
            <a:ext cx="7315200" cy="790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0638" y="2895600"/>
            <a:ext cx="107442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PHẦN I</a:t>
            </a:r>
          </a:p>
          <a:p>
            <a:pPr algn="ctr"/>
            <a:r>
              <a:rPr lang="en-US" sz="9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SINH HOẠT LỚP</a:t>
            </a:r>
            <a:endParaRPr lang="en-US" sz="9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45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615" y="6819105"/>
            <a:ext cx="4278312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615" y="6443261"/>
            <a:ext cx="4260585" cy="131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026" y="4148194"/>
            <a:ext cx="4291293" cy="23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988592"/>
            <a:ext cx="57150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830" y="1876919"/>
            <a:ext cx="3471267" cy="148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441" y="588960"/>
            <a:ext cx="3850323" cy="159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20" y="1702989"/>
            <a:ext cx="5123524" cy="301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0501473" y="898072"/>
            <a:ext cx="2884091" cy="9763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800" b="1" dirty="0" err="1" smtClean="0">
                <a:solidFill>
                  <a:srgbClr val="FF0000"/>
                </a:solidFill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nhẹ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28719" y="1905001"/>
            <a:ext cx="2391436" cy="10668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C00000"/>
                </a:solidFill>
              </a:rPr>
              <a:t>Khi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đi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ra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về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13687" y="6038850"/>
            <a:ext cx="2300156" cy="1162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00CC"/>
                </a:solidFill>
              </a:rPr>
              <a:t>Học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tập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378273" y="4624386"/>
            <a:ext cx="3922846" cy="869951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Chăm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chỉ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293634" y="6694645"/>
            <a:ext cx="3109915" cy="80803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Tự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tin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321121" y="7754066"/>
            <a:ext cx="3157010" cy="79930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00FF"/>
                </a:solidFill>
              </a:rPr>
              <a:t>Chia </a:t>
            </a:r>
            <a:r>
              <a:rPr lang="en-US" sz="4800" b="1" dirty="0" err="1">
                <a:solidFill>
                  <a:srgbClr val="0000FF"/>
                </a:solidFill>
              </a:rPr>
              <a:t>sẻ</a:t>
            </a:r>
            <a:endParaRPr lang="vi-VN" sz="4800" b="1" dirty="0">
              <a:solidFill>
                <a:srgbClr val="0000FF"/>
              </a:solidFill>
            </a:endParaRPr>
          </a:p>
        </p:txBody>
      </p:sp>
      <p:pic>
        <p:nvPicPr>
          <p:cNvPr id="25" name="Picture 2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62" y="5506244"/>
            <a:ext cx="4878023" cy="14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1447428" y="5631255"/>
            <a:ext cx="3853691" cy="869951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Nghe</a:t>
            </a:r>
            <a:r>
              <a:rPr lang="en-US" sz="48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+mj-lt"/>
              </a:rPr>
              <a:t>giảng</a:t>
            </a:r>
            <a:endParaRPr lang="vi-VN" sz="48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052" name="Picture 4" descr="CÃ¡ch trang trÃ­ ná»i quy lá»p há»c máº§m non Äáº¹p, Äá»c, nhÃ¬n lÃ  thÃ­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7" y="1702989"/>
            <a:ext cx="4762500" cy="5799692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65A16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Rounded Rectangle 26"/>
          <p:cNvSpPr/>
          <p:nvPr/>
        </p:nvSpPr>
        <p:spPr>
          <a:xfrm>
            <a:off x="10442488" y="2151660"/>
            <a:ext cx="2884091" cy="9763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800" b="1" dirty="0" err="1" smtClean="0">
                <a:solidFill>
                  <a:srgbClr val="FF0000"/>
                </a:solidFill>
              </a:rPr>
              <a:t>Nói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khẽ</a:t>
            </a:r>
            <a:endParaRPr lang="vi-VN" sz="4800" b="1" dirty="0">
              <a:solidFill>
                <a:srgbClr val="FF0000"/>
              </a:solidFill>
            </a:endParaRPr>
          </a:p>
        </p:txBody>
      </p:sp>
      <p:pic>
        <p:nvPicPr>
          <p:cNvPr id="29" name="Picture 2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094" y="2798567"/>
            <a:ext cx="4218709" cy="180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10481067" y="3211510"/>
            <a:ext cx="3997064" cy="110073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800" b="1" dirty="0" err="1" smtClean="0">
                <a:solidFill>
                  <a:srgbClr val="FF0000"/>
                </a:solidFill>
              </a:rPr>
              <a:t>Không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chạy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1059657" y="304800"/>
            <a:ext cx="7664780" cy="1081429"/>
          </a:xfrm>
          <a:prstGeom prst="cloud">
            <a:avLst/>
          </a:prstGeom>
          <a:solidFill>
            <a:srgbClr val="065A1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950036" y="383849"/>
            <a:ext cx="58974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NHIỆM VỤ TUẦN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</a:t>
            </a:r>
            <a:endParaRPr lang="en-US" sz="4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6" grpId="0" animBg="1"/>
      <p:bldP spid="27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Punched Tape 10"/>
          <p:cNvSpPr/>
          <p:nvPr/>
        </p:nvSpPr>
        <p:spPr>
          <a:xfrm>
            <a:off x="1661319" y="3946847"/>
            <a:ext cx="6796288" cy="3705785"/>
          </a:xfrm>
          <a:prstGeom prst="flowChartPunchedTa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algn="ctr"/>
            <a:r>
              <a:rPr lang="en-US" sz="48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HÀNH ĐỘNG GIỮ GÌN TRƯỜNG HỌC </a:t>
            </a:r>
            <a:endParaRPr lang="en-US" sz="4800" b="1" kern="10" dirty="0" smtClean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800" b="1" kern="10" dirty="0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XANH</a:t>
            </a:r>
            <a:r>
              <a:rPr lang="en-US" sz="48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, SẠCH, ĐẸP</a:t>
            </a:r>
            <a:endParaRPr lang="en-US" sz="4800" b="1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3319" y="2110770"/>
            <a:ext cx="10744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PHẦN II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38" y="3614032"/>
            <a:ext cx="5334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985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xmlns="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9638299" y="1939525"/>
            <a:ext cx="7177597" cy="7059332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97ACA998-ED6B-D2E6-E6A5-64BA8F01816C}"/>
              </a:ext>
            </a:extLst>
          </p:cNvPr>
          <p:cNvSpPr/>
          <p:nvPr/>
        </p:nvSpPr>
        <p:spPr>
          <a:xfrm>
            <a:off x="2423319" y="1981200"/>
            <a:ext cx="8162972" cy="3276600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lvl="0" algn="ctr">
              <a:defRPr/>
            </a:pPr>
            <a:r>
              <a:rPr lang="vi-VN" sz="5300" b="1" dirty="0">
                <a:solidFill>
                  <a:srgbClr val="C00000"/>
                </a:solidFill>
                <a:latin typeface="Calibri" panose="020F0502020204030204"/>
              </a:rPr>
              <a:t>Hoạt động 3: Thực hiện kế hoạch giữ gìn trường học xanh, sạch, đẹp </a:t>
            </a:r>
            <a:endParaRPr lang="en-US" sz="5300" b="1" dirty="0">
              <a:solidFill>
                <a:srgbClr val="C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25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41102\Downloads\c47c21df623cb462ed2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5506" r="8689" b="2273"/>
          <a:stretch/>
        </p:blipFill>
        <p:spPr bwMode="auto">
          <a:xfrm rot="16200000">
            <a:off x="3569654" y="-3562987"/>
            <a:ext cx="9137332" cy="162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41102\Downloads\7cc3226d618eb7d0ee9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093" r="5208"/>
          <a:stretch/>
        </p:blipFill>
        <p:spPr bwMode="auto">
          <a:xfrm rot="16200000">
            <a:off x="3566319" y="-3566321"/>
            <a:ext cx="9144002" cy="162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15999536</TotalTime>
  <Words>378</Words>
  <Application>Microsoft Office PowerPoint</Application>
  <PresentationFormat>Custom</PresentationFormat>
  <Paragraphs>50</Paragraphs>
  <Slides>18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Nguyen Thanh Son</cp:lastModifiedBy>
  <cp:revision>1250</cp:revision>
  <dcterms:created xsi:type="dcterms:W3CDTF">2008-09-09T22:52:10Z</dcterms:created>
  <dcterms:modified xsi:type="dcterms:W3CDTF">2023-11-15T06:23:15Z</dcterms:modified>
</cp:coreProperties>
</file>