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386" r:id="rId2"/>
    <p:sldId id="359" r:id="rId3"/>
    <p:sldId id="375" r:id="rId4"/>
    <p:sldId id="357" r:id="rId5"/>
    <p:sldId id="360" r:id="rId6"/>
    <p:sldId id="387" r:id="rId7"/>
    <p:sldId id="340" r:id="rId8"/>
    <p:sldId id="388" r:id="rId9"/>
    <p:sldId id="377" r:id="rId10"/>
    <p:sldId id="365" r:id="rId11"/>
    <p:sldId id="390" r:id="rId12"/>
    <p:sldId id="391" r:id="rId13"/>
    <p:sldId id="395" r:id="rId14"/>
    <p:sldId id="396" r:id="rId15"/>
    <p:sldId id="397" r:id="rId16"/>
    <p:sldId id="394" r:id="rId17"/>
    <p:sldId id="389" r:id="rId18"/>
    <p:sldId id="366" r:id="rId19"/>
    <p:sldId id="379" r:id="rId20"/>
    <p:sldId id="381" r:id="rId21"/>
    <p:sldId id="384" r:id="rId22"/>
    <p:sldId id="382" r:id="rId23"/>
    <p:sldId id="383" r:id="rId24"/>
    <p:sldId id="361" r:id="rId25"/>
    <p:sldId id="398" r:id="rId26"/>
    <p:sldId id="373" r:id="rId27"/>
    <p:sldId id="3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p:scale>
          <a:sx n="72" d="100"/>
          <a:sy n="72" d="100"/>
        </p:scale>
        <p:origin x="-56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0D22F-A12F-4CE9-8937-CEF07F469A18}"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CC58-2298-4C57-A6F6-375B6CD7E02D}" type="slidenum">
              <a:rPr lang="en-US" smtClean="0"/>
              <a:t>‹#›</a:t>
            </a:fld>
            <a:endParaRPr lang="en-US"/>
          </a:p>
        </p:txBody>
      </p:sp>
    </p:spTree>
    <p:extLst>
      <p:ext uri="{BB962C8B-B14F-4D97-AF65-F5344CB8AC3E}">
        <p14:creationId xmlns:p14="http://schemas.microsoft.com/office/powerpoint/2010/main" val="18215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Vậy cách lặp từ như vậy, ta gọi đó là biện pháp tu từ gì thì hôm nay lớp mình tìm hiểu qua bài học hôm nay nhé!</a:t>
            </a:r>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4</a:t>
            </a:fld>
            <a:endParaRPr lang="en-US"/>
          </a:p>
        </p:txBody>
      </p:sp>
    </p:spTree>
    <p:extLst>
      <p:ext uri="{BB962C8B-B14F-4D97-AF65-F5344CB8AC3E}">
        <p14:creationId xmlns:p14="http://schemas.microsoft.com/office/powerpoint/2010/main" val="247248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5</a:t>
            </a:fld>
            <a:endParaRPr lang="en-US"/>
          </a:p>
        </p:txBody>
      </p:sp>
    </p:spTree>
    <p:extLst>
      <p:ext uri="{BB962C8B-B14F-4D97-AF65-F5344CB8AC3E}">
        <p14:creationId xmlns:p14="http://schemas.microsoft.com/office/powerpoint/2010/main" val="19738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7</a:t>
            </a:fld>
            <a:endParaRPr lang="en-US"/>
          </a:p>
        </p:txBody>
      </p:sp>
    </p:spTree>
    <p:extLst>
      <p:ext uri="{BB962C8B-B14F-4D97-AF65-F5344CB8AC3E}">
        <p14:creationId xmlns:p14="http://schemas.microsoft.com/office/powerpoint/2010/main" val="374219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DCC58-2298-4C57-A6F6-375B6CD7E0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0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0DCC58-2298-4C57-A6F6-375B6CD7E02D}" type="slidenum">
              <a:rPr lang="en-US" smtClean="0"/>
              <a:t>23</a:t>
            </a:fld>
            <a:endParaRPr lang="en-US"/>
          </a:p>
        </p:txBody>
      </p:sp>
    </p:spTree>
    <p:extLst>
      <p:ext uri="{BB962C8B-B14F-4D97-AF65-F5344CB8AC3E}">
        <p14:creationId xmlns:p14="http://schemas.microsoft.com/office/powerpoint/2010/main" val="1947757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38942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19507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0947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30687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a:prstGeom prst="rect">
            <a:avLst/>
          </a:prstGeom>
        </p:spPr>
        <p:txBody>
          <a:bodyPr/>
          <a:lstStyle>
            <a:lvl1pPr>
              <a:defRPr/>
            </a:lvl1pPr>
          </a:lstStyle>
          <a:p>
            <a:fld id="{DD7A5141-4647-43C8-993B-F91FC5FCAB7A}" type="slidenum">
              <a:rPr lang="en-US"/>
              <a:pPr/>
              <a:t>‹#›</a:t>
            </a:fld>
            <a:endParaRPr lang="en-US"/>
          </a:p>
        </p:txBody>
      </p:sp>
    </p:spTree>
    <p:extLst>
      <p:ext uri="{BB962C8B-B14F-4D97-AF65-F5344CB8AC3E}">
        <p14:creationId xmlns:p14="http://schemas.microsoft.com/office/powerpoint/2010/main" val="3314000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4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audio" Target="file:///C:\Users\41102\Desktop\ATGT%20hang\ATGT\An%20Toan%20Giao%20Thong%20-%20Be%20Bao%20An.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5"/>
          <p:cNvSpPr>
            <a:spLocks noChangeArrowheads="1" noChangeShapeType="1" noTextEdit="1"/>
          </p:cNvSpPr>
          <p:nvPr/>
        </p:nvSpPr>
        <p:spPr bwMode="auto">
          <a:xfrm>
            <a:off x="1295400" y="685800"/>
            <a:ext cx="5573412" cy="533400"/>
          </a:xfrm>
          <a:prstGeom prst="rect">
            <a:avLst/>
          </a:prstGeom>
        </p:spPr>
        <p:txBody>
          <a:bodyPr wrap="none" fromWordArt="1">
            <a:prstTxWarp prst="textPlain">
              <a:avLst>
                <a:gd name="adj" fmla="val 50000"/>
              </a:avLst>
            </a:prstTxWarp>
          </a:bodyPr>
          <a:lstStyle/>
          <a:p>
            <a:pPr algn="ctr"/>
            <a:r>
              <a:rPr lang="en-US" sz="3600" kern="10" dirty="0" err="1">
                <a:ln w="9525">
                  <a:solidFill>
                    <a:srgbClr val="FF0000"/>
                  </a:solidFill>
                  <a:round/>
                  <a:headEnd/>
                  <a:tailEnd/>
                </a:ln>
                <a:solidFill>
                  <a:schemeClr val="accent5">
                    <a:lumMod val="50000"/>
                  </a:schemeClr>
                </a:solidFill>
                <a:latin typeface="Times New Roman"/>
                <a:cs typeface="Times New Roman"/>
              </a:rPr>
              <a:t>Bài</a:t>
            </a:r>
            <a:r>
              <a:rPr lang="en-US" sz="3600" kern="10" dirty="0">
                <a:ln w="9525">
                  <a:solidFill>
                    <a:srgbClr val="FF0000"/>
                  </a:solidFill>
                  <a:round/>
                  <a:headEnd/>
                  <a:tailEnd/>
                </a:ln>
                <a:solidFill>
                  <a:schemeClr val="accent5">
                    <a:lumMod val="50000"/>
                  </a:schemeClr>
                </a:solidFill>
                <a:latin typeface="Times New Roman"/>
                <a:cs typeface="Times New Roman"/>
              </a:rPr>
              <a:t> </a:t>
            </a:r>
            <a:r>
              <a:rPr lang="en-US" sz="3600" kern="10" dirty="0" err="1">
                <a:ln w="9525">
                  <a:solidFill>
                    <a:srgbClr val="FF0000"/>
                  </a:solidFill>
                  <a:round/>
                  <a:headEnd/>
                  <a:tailEnd/>
                </a:ln>
                <a:solidFill>
                  <a:schemeClr val="accent5">
                    <a:lumMod val="50000"/>
                  </a:schemeClr>
                </a:solidFill>
                <a:latin typeface="Times New Roman"/>
                <a:cs typeface="Times New Roman"/>
              </a:rPr>
              <a:t>giảng</a:t>
            </a:r>
            <a:r>
              <a:rPr lang="en-US" sz="3600" kern="10" dirty="0">
                <a:ln w="9525">
                  <a:solidFill>
                    <a:srgbClr val="FF0000"/>
                  </a:solidFill>
                  <a:round/>
                  <a:headEnd/>
                  <a:tailEnd/>
                </a:ln>
                <a:solidFill>
                  <a:schemeClr val="accent5">
                    <a:lumMod val="50000"/>
                  </a:schemeClr>
                </a:solidFill>
                <a:latin typeface="Times New Roman"/>
                <a:cs typeface="Times New Roman"/>
              </a:rPr>
              <a:t>: </a:t>
            </a:r>
            <a:r>
              <a:rPr lang="en-US" sz="3600" kern="10" dirty="0" err="1" smtClean="0">
                <a:ln w="9525">
                  <a:solidFill>
                    <a:srgbClr val="FF0000"/>
                  </a:solidFill>
                  <a:round/>
                  <a:headEnd/>
                  <a:tailEnd/>
                </a:ln>
                <a:solidFill>
                  <a:schemeClr val="accent5">
                    <a:lumMod val="50000"/>
                  </a:schemeClr>
                </a:solidFill>
                <a:latin typeface="Times New Roman"/>
                <a:cs typeface="Times New Roman"/>
              </a:rPr>
              <a:t>Tiếng</a:t>
            </a:r>
            <a:r>
              <a:rPr lang="en-US" sz="3600" kern="10" dirty="0" smtClean="0">
                <a:ln w="9525">
                  <a:solidFill>
                    <a:srgbClr val="FF0000"/>
                  </a:solidFill>
                  <a:round/>
                  <a:headEnd/>
                  <a:tailEnd/>
                </a:ln>
                <a:solidFill>
                  <a:schemeClr val="accent5">
                    <a:lumMod val="50000"/>
                  </a:schemeClr>
                </a:solidFill>
                <a:latin typeface="Times New Roman"/>
                <a:cs typeface="Times New Roman"/>
              </a:rPr>
              <a:t> </a:t>
            </a:r>
            <a:r>
              <a:rPr lang="en-US" sz="3600" kern="10" dirty="0" err="1" smtClean="0">
                <a:ln w="9525">
                  <a:solidFill>
                    <a:srgbClr val="FF0000"/>
                  </a:solidFill>
                  <a:round/>
                  <a:headEnd/>
                  <a:tailEnd/>
                </a:ln>
                <a:solidFill>
                  <a:schemeClr val="accent5">
                    <a:lumMod val="50000"/>
                  </a:schemeClr>
                </a:solidFill>
                <a:latin typeface="Times New Roman"/>
                <a:cs typeface="Times New Roman"/>
              </a:rPr>
              <a:t>Việt</a:t>
            </a:r>
            <a:r>
              <a:rPr lang="en-US" sz="3600" kern="10" dirty="0" smtClean="0">
                <a:ln w="9525">
                  <a:solidFill>
                    <a:srgbClr val="FF0000"/>
                  </a:solidFill>
                  <a:round/>
                  <a:headEnd/>
                  <a:tailEnd/>
                </a:ln>
                <a:solidFill>
                  <a:schemeClr val="accent5">
                    <a:lumMod val="50000"/>
                  </a:schemeClr>
                </a:solidFill>
                <a:latin typeface="Times New Roman"/>
                <a:cs typeface="Times New Roman"/>
              </a:rPr>
              <a:t> </a:t>
            </a:r>
            <a:r>
              <a:rPr lang="en-US" sz="3600" kern="10" dirty="0">
                <a:ln w="9525">
                  <a:solidFill>
                    <a:srgbClr val="FF0000"/>
                  </a:solidFill>
                  <a:round/>
                  <a:headEnd/>
                  <a:tailEnd/>
                </a:ln>
                <a:solidFill>
                  <a:schemeClr val="accent5">
                    <a:lumMod val="50000"/>
                  </a:schemeClr>
                </a:solidFill>
                <a:latin typeface="Times New Roman"/>
                <a:cs typeface="Times New Roman"/>
              </a:rPr>
              <a:t>– LỚP 5</a:t>
            </a:r>
          </a:p>
        </p:txBody>
      </p:sp>
      <p:sp>
        <p:nvSpPr>
          <p:cNvPr id="2054" name="WordArt 12"/>
          <p:cNvSpPr>
            <a:spLocks noChangeArrowheads="1" noChangeShapeType="1" noTextEdit="1"/>
          </p:cNvSpPr>
          <p:nvPr/>
        </p:nvSpPr>
        <p:spPr bwMode="auto">
          <a:xfrm>
            <a:off x="3657600" y="3276600"/>
            <a:ext cx="7137400" cy="609600"/>
          </a:xfrm>
          <a:prstGeom prst="rect">
            <a:avLst/>
          </a:prstGeom>
          <a:noFill/>
        </p:spPr>
        <p:txBody>
          <a:bodyPr wrap="none" fromWordArt="1">
            <a:prstTxWarp prst="textPlain">
              <a:avLst>
                <a:gd name="adj" fmla="val 50000"/>
              </a:avLst>
            </a:prstTxWarp>
          </a:bodyPr>
          <a:lstStyle/>
          <a:p>
            <a:pPr algn="ctr"/>
            <a:r>
              <a:rPr lang="en-US" sz="3600" b="1" kern="10" dirty="0" err="1">
                <a:ln w="9525">
                  <a:solidFill>
                    <a:srgbClr val="0000FF"/>
                  </a:solidFill>
                  <a:round/>
                  <a:headEnd/>
                  <a:tailEnd/>
                </a:ln>
                <a:solidFill>
                  <a:srgbClr val="FF0000"/>
                </a:solidFill>
                <a:latin typeface="Times New Roman"/>
                <a:cs typeface="Times New Roman"/>
              </a:rPr>
              <a:t>Giáo</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viên</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Ngô</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Thị</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Thúy</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Hằng</a:t>
            </a:r>
            <a:endParaRPr lang="en-US" sz="3600" b="1" kern="10" dirty="0">
              <a:ln w="9525">
                <a:solidFill>
                  <a:srgbClr val="0000FF"/>
                </a:solidFill>
                <a:round/>
                <a:headEnd/>
                <a:tailEnd/>
              </a:ln>
              <a:solidFill>
                <a:srgbClr val="FF0000"/>
              </a:solidFill>
              <a:latin typeface="Times New Roman"/>
              <a:cs typeface="Times New Roman"/>
            </a:endParaRPr>
          </a:p>
        </p:txBody>
      </p:sp>
      <p:pic>
        <p:nvPicPr>
          <p:cNvPr id="2056" name="Picture 19" descr="Frame 59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818" y="158968"/>
            <a:ext cx="12287251" cy="6781800"/>
          </a:xfrm>
          <a:prstGeom prst="rect">
            <a:avLst/>
          </a:prstGeom>
          <a:noFill/>
          <a:ln>
            <a:noFill/>
          </a:ln>
          <a:extLst/>
        </p:spPr>
      </p:pic>
      <p:pic>
        <p:nvPicPr>
          <p:cNvPr id="5146" name="An Toan Giao Thong - Be Bao An.mp3">
            <a:hlinkClick r:id="" action="ppaction://media"/>
          </p:cNvPr>
          <p:cNvPicPr>
            <a:picLocks noGrp="1" noRot="1" noChangeAspect="1" noChangeArrowheads="1"/>
          </p:cNvPicPr>
          <p:nvPr>
            <p:ph/>
            <a:audioFile r:link="rId1"/>
          </p:nvPr>
        </p:nvPicPr>
        <p:blipFill>
          <a:blip r:embed="rId4">
            <a:extLst>
              <a:ext uri="{28A0092B-C50C-407E-A947-70E740481C1C}">
                <a14:useLocalDpi xmlns:a14="http://schemas.microsoft.com/office/drawing/2010/main" val="0"/>
              </a:ext>
            </a:extLst>
          </a:blip>
          <a:srcRect/>
          <a:stretch>
            <a:fillRect/>
          </a:stretch>
        </p:blipFill>
        <p:spPr>
          <a:xfrm>
            <a:off x="2133600" y="6096000"/>
            <a:ext cx="406400" cy="304800"/>
          </a:xfrm>
        </p:spPr>
      </p:pic>
      <p:sp>
        <p:nvSpPr>
          <p:cNvPr id="17" name="WordArt 12"/>
          <p:cNvSpPr>
            <a:spLocks noChangeArrowheads="1" noChangeShapeType="1" noTextEdit="1"/>
          </p:cNvSpPr>
          <p:nvPr/>
        </p:nvSpPr>
        <p:spPr bwMode="auto">
          <a:xfrm>
            <a:off x="3666565" y="4114800"/>
            <a:ext cx="7137400" cy="609600"/>
          </a:xfrm>
          <a:prstGeom prst="rect">
            <a:avLst/>
          </a:prstGeom>
          <a:noFill/>
        </p:spPr>
        <p:txBody>
          <a:bodyPr wrap="none" fromWordArt="1">
            <a:prstTxWarp prst="textPlain">
              <a:avLst>
                <a:gd name="adj" fmla="val 50000"/>
              </a:avLst>
            </a:prstTxWarp>
          </a:bodyPr>
          <a:lstStyle/>
          <a:p>
            <a:pPr algn="ctr"/>
            <a:r>
              <a:rPr lang="en-US" sz="3600" b="1" kern="10" dirty="0" err="1">
                <a:ln w="9525">
                  <a:solidFill>
                    <a:srgbClr val="0000FF"/>
                  </a:solidFill>
                  <a:round/>
                  <a:headEnd/>
                  <a:tailEnd/>
                </a:ln>
                <a:solidFill>
                  <a:srgbClr val="FF0000"/>
                </a:solidFill>
                <a:latin typeface="Times New Roman"/>
                <a:cs typeface="Times New Roman"/>
              </a:rPr>
              <a:t>Đơn</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vị</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err="1">
                <a:ln w="9525">
                  <a:solidFill>
                    <a:srgbClr val="0000FF"/>
                  </a:solidFill>
                  <a:round/>
                  <a:headEnd/>
                  <a:tailEnd/>
                </a:ln>
                <a:solidFill>
                  <a:srgbClr val="FF0000"/>
                </a:solidFill>
                <a:latin typeface="Times New Roman"/>
                <a:cs typeface="Times New Roman"/>
              </a:rPr>
              <a:t>Trường</a:t>
            </a:r>
            <a:r>
              <a:rPr lang="en-US" sz="3600" b="1" kern="10" dirty="0">
                <a:ln w="9525">
                  <a:solidFill>
                    <a:srgbClr val="0000FF"/>
                  </a:solidFill>
                  <a:round/>
                  <a:headEnd/>
                  <a:tailEnd/>
                </a:ln>
                <a:solidFill>
                  <a:srgbClr val="FF0000"/>
                </a:solidFill>
                <a:latin typeface="Times New Roman"/>
                <a:cs typeface="Times New Roman"/>
              </a:rPr>
              <a:t> </a:t>
            </a:r>
            <a:r>
              <a:rPr lang="en-US" sz="3600" b="1" kern="10" dirty="0" smtClean="0">
                <a:ln w="9525">
                  <a:solidFill>
                    <a:srgbClr val="0000FF"/>
                  </a:solidFill>
                  <a:round/>
                  <a:headEnd/>
                  <a:tailEnd/>
                </a:ln>
                <a:solidFill>
                  <a:srgbClr val="FF0000"/>
                </a:solidFill>
                <a:latin typeface="Times New Roman"/>
                <a:cs typeface="Times New Roman"/>
              </a:rPr>
              <a:t>TH&amp;THCS </a:t>
            </a:r>
            <a:r>
              <a:rPr lang="en-US" sz="3600" b="1" kern="10" dirty="0" err="1" smtClean="0">
                <a:ln w="9525">
                  <a:solidFill>
                    <a:srgbClr val="0000FF"/>
                  </a:solidFill>
                  <a:round/>
                  <a:headEnd/>
                  <a:tailEnd/>
                </a:ln>
                <a:solidFill>
                  <a:srgbClr val="FF0000"/>
                </a:solidFill>
                <a:latin typeface="Times New Roman"/>
                <a:cs typeface="Times New Roman"/>
              </a:rPr>
              <a:t>Trần</a:t>
            </a:r>
            <a:r>
              <a:rPr lang="en-US" sz="3600" b="1" kern="10" dirty="0" smtClean="0">
                <a:ln w="9525">
                  <a:solidFill>
                    <a:srgbClr val="0000FF"/>
                  </a:solidFill>
                  <a:round/>
                  <a:headEnd/>
                  <a:tailEnd/>
                </a:ln>
                <a:solidFill>
                  <a:srgbClr val="FF0000"/>
                </a:solidFill>
                <a:latin typeface="Times New Roman"/>
                <a:cs typeface="Times New Roman"/>
              </a:rPr>
              <a:t> </a:t>
            </a:r>
            <a:r>
              <a:rPr lang="en-US" sz="3600" b="1" kern="10" dirty="0" err="1" smtClean="0">
                <a:ln w="9525">
                  <a:solidFill>
                    <a:srgbClr val="0000FF"/>
                  </a:solidFill>
                  <a:round/>
                  <a:headEnd/>
                  <a:tailEnd/>
                </a:ln>
                <a:solidFill>
                  <a:srgbClr val="FF0000"/>
                </a:solidFill>
                <a:latin typeface="Times New Roman"/>
                <a:cs typeface="Times New Roman"/>
              </a:rPr>
              <a:t>Quốc</a:t>
            </a:r>
            <a:r>
              <a:rPr lang="en-US" sz="3600" b="1" kern="10" dirty="0" smtClean="0">
                <a:ln w="9525">
                  <a:solidFill>
                    <a:srgbClr val="0000FF"/>
                  </a:solidFill>
                  <a:round/>
                  <a:headEnd/>
                  <a:tailEnd/>
                </a:ln>
                <a:solidFill>
                  <a:srgbClr val="FF0000"/>
                </a:solidFill>
                <a:latin typeface="Times New Roman"/>
                <a:cs typeface="Times New Roman"/>
              </a:rPr>
              <a:t> </a:t>
            </a:r>
            <a:r>
              <a:rPr lang="en-US" sz="3600" b="1" kern="10" dirty="0" err="1" smtClean="0">
                <a:ln w="9525">
                  <a:solidFill>
                    <a:srgbClr val="0000FF"/>
                  </a:solidFill>
                  <a:round/>
                  <a:headEnd/>
                  <a:tailEnd/>
                </a:ln>
                <a:solidFill>
                  <a:srgbClr val="FF0000"/>
                </a:solidFill>
                <a:latin typeface="Times New Roman"/>
                <a:cs typeface="Times New Roman"/>
              </a:rPr>
              <a:t>Toản</a:t>
            </a:r>
            <a:endParaRPr lang="en-US" sz="3600" b="1" kern="10" dirty="0">
              <a:ln w="9525">
                <a:solidFill>
                  <a:srgbClr val="0000FF"/>
                </a:solidFill>
                <a:round/>
                <a:headEnd/>
                <a:tailEnd/>
              </a:ln>
              <a:solidFill>
                <a:srgbClr val="FF0000"/>
              </a:solidFill>
              <a:latin typeface="Times New Roman"/>
              <a:cs typeface="Times New Roman"/>
            </a:endParaRPr>
          </a:p>
        </p:txBody>
      </p:sp>
      <p:sp>
        <p:nvSpPr>
          <p:cNvPr id="2" name="Rectangle 1"/>
          <p:cNvSpPr/>
          <p:nvPr/>
        </p:nvSpPr>
        <p:spPr>
          <a:xfrm>
            <a:off x="268431" y="1349128"/>
            <a:ext cx="11785534" cy="584775"/>
          </a:xfrm>
          <a:prstGeom prst="rect">
            <a:avLst/>
          </a:prstGeom>
        </p:spPr>
        <p:txBody>
          <a:bodyPr wrap="none">
            <a:spAutoFit/>
          </a:bodyPr>
          <a:lstStyle/>
          <a:p>
            <a:pPr algn="ctr" defTabSz="1219170" eaLnBrk="0" hangingPunct="0">
              <a:defRPr/>
            </a:pP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BÀI 25: TIẾNG ĐÀN BA-LA-LAI-CA TRÊN SÔNG ĐÀ (TIẾT </a:t>
            </a:r>
            <a:r>
              <a:rPr lang="en-US" altLang="vi-VN" sz="32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2</a:t>
            </a:r>
            <a:r>
              <a:rPr lang="en-US" altLang="vi-VN" sz="32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a:t>
            </a:r>
            <a:endParaRPr lang="en-US" altLang="vi-VN" sz="32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
        <p:nvSpPr>
          <p:cNvPr id="8" name="Rectangle 7"/>
          <p:cNvSpPr/>
          <p:nvPr/>
        </p:nvSpPr>
        <p:spPr>
          <a:xfrm>
            <a:off x="973954" y="2057674"/>
            <a:ext cx="10374507" cy="584775"/>
          </a:xfrm>
          <a:prstGeom prst="rect">
            <a:avLst/>
          </a:prstGeom>
        </p:spPr>
        <p:txBody>
          <a:bodyPr wrap="none">
            <a:spAutoFit/>
          </a:bodyPr>
          <a:lstStyle/>
          <a:p>
            <a:pPr algn="ctr" defTabSz="1219170" eaLnBrk="0" hangingPunct="0">
              <a:defRPr/>
            </a:pPr>
            <a:r>
              <a:rPr lang="en-US" altLang="vi-VN" sz="3200" b="1" kern="10" dirty="0" smtClean="0">
                <a:ln w="9525">
                  <a:solidFill>
                    <a:srgbClr val="FF0000"/>
                  </a:solidFill>
                  <a:round/>
                </a:ln>
                <a:solidFill>
                  <a:srgbClr val="002060"/>
                </a:solidFill>
                <a:effectLst>
                  <a:outerShdw dist="45791" dir="2021404" algn="ctr" rotWithShape="0">
                    <a:srgbClr val="B2B2B2">
                      <a:alpha val="79999"/>
                    </a:srgbClr>
                  </a:outerShdw>
                </a:effectLst>
                <a:latin typeface="Times New Roman" panose="02020603050405020304"/>
                <a:cs typeface="Times New Roman" panose="02020603050405020304"/>
              </a:rPr>
              <a:t>LUYỆN TỪ VÀ CÂU: BIỆN PHÁP ĐIỆP TỪ, ĐIỆP NGỮ</a:t>
            </a:r>
            <a:endParaRPr lang="en-US" altLang="vi-VN" sz="3200" b="1" kern="10" dirty="0">
              <a:ln w="9525">
                <a:solidFill>
                  <a:srgbClr val="FF0000"/>
                </a:solidFill>
                <a:round/>
              </a:ln>
              <a:solidFill>
                <a:srgbClr val="002060"/>
              </a:solidFill>
              <a:effectLst>
                <a:outerShdw dist="45791" dir="2021404" algn="ctr" rotWithShape="0">
                  <a:srgbClr val="B2B2B2">
                    <a:alpha val="79999"/>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2002541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8816" fill="hold"/>
                                        <p:tgtEl>
                                          <p:spTgt spid="5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1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526235" y="459961"/>
            <a:ext cx="8178939" cy="1077218"/>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Từ nào được lặp lại trong câu tục ngữ dưới đây? Việc lặp lại từ đó có tác dụng gì?</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pic>
        <p:nvPicPr>
          <p:cNvPr id="6" name="Picture 5">
            <a:extLst>
              <a:ext uri="{FF2B5EF4-FFF2-40B4-BE49-F238E27FC236}">
                <a16:creationId xmlns:a16="http://schemas.microsoft.com/office/drawing/2014/main" xmlns="" id="{933BAC61-BD81-61C9-BA39-778C58E10C52}"/>
              </a:ext>
            </a:extLst>
          </p:cNvPr>
          <p:cNvPicPr>
            <a:picLocks noChangeAspect="1"/>
          </p:cNvPicPr>
          <p:nvPr/>
        </p:nvPicPr>
        <p:blipFill>
          <a:blip r:embed="rId3"/>
          <a:stretch>
            <a:fillRect/>
          </a:stretch>
        </p:blipFill>
        <p:spPr>
          <a:xfrm>
            <a:off x="1849120" y="1740534"/>
            <a:ext cx="8396682" cy="2058956"/>
          </a:xfrm>
          <a:prstGeom prst="rect">
            <a:avLst/>
          </a:prstGeom>
        </p:spPr>
      </p:pic>
      <p:cxnSp>
        <p:nvCxnSpPr>
          <p:cNvPr id="7" name="Straight Connector 6">
            <a:extLst>
              <a:ext uri="{FF2B5EF4-FFF2-40B4-BE49-F238E27FC236}">
                <a16:creationId xmlns:a16="http://schemas.microsoft.com/office/drawing/2014/main" xmlns="" id="{D58AE420-D285-2410-3B79-B5DFA2580C7B}"/>
              </a:ext>
            </a:extLst>
          </p:cNvPr>
          <p:cNvCxnSpPr>
            <a:cxnSpLocks/>
          </p:cNvCxnSpPr>
          <p:nvPr/>
        </p:nvCxnSpPr>
        <p:spPr>
          <a:xfrm>
            <a:off x="2742148" y="3035037"/>
            <a:ext cx="7893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B68F0282-1C4B-038E-862B-E0E6289ED700}"/>
              </a:ext>
            </a:extLst>
          </p:cNvPr>
          <p:cNvCxnSpPr>
            <a:cxnSpLocks/>
          </p:cNvCxnSpPr>
          <p:nvPr/>
        </p:nvCxnSpPr>
        <p:spPr>
          <a:xfrm>
            <a:off x="4438517" y="3038540"/>
            <a:ext cx="716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95BF2DB-F586-73AA-08FD-45E69D8A29B4}"/>
              </a:ext>
            </a:extLst>
          </p:cNvPr>
          <p:cNvCxnSpPr>
            <a:cxnSpLocks/>
          </p:cNvCxnSpPr>
          <p:nvPr/>
        </p:nvCxnSpPr>
        <p:spPr>
          <a:xfrm>
            <a:off x="6193091" y="3035037"/>
            <a:ext cx="7752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B6788CC-BAC5-5E2A-98E7-B3ABB4686078}"/>
              </a:ext>
            </a:extLst>
          </p:cNvPr>
          <p:cNvCxnSpPr>
            <a:cxnSpLocks/>
          </p:cNvCxnSpPr>
          <p:nvPr/>
        </p:nvCxnSpPr>
        <p:spPr>
          <a:xfrm flipV="1">
            <a:off x="8008883" y="3035037"/>
            <a:ext cx="709448" cy="35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F4DD2770-EEEF-2100-8CFB-A1111FC1CEC6}"/>
              </a:ext>
            </a:extLst>
          </p:cNvPr>
          <p:cNvGrpSpPr/>
          <p:nvPr/>
        </p:nvGrpSpPr>
        <p:grpSpPr>
          <a:xfrm>
            <a:off x="1881573" y="4477783"/>
            <a:ext cx="8623037" cy="1762884"/>
            <a:chOff x="3829805" y="5503967"/>
            <a:chExt cx="4350808" cy="785553"/>
          </a:xfrm>
        </p:grpSpPr>
        <p:sp>
          <p:nvSpPr>
            <p:cNvPr id="15" name="矩形: 圆角 7">
              <a:extLst>
                <a:ext uri="{FF2B5EF4-FFF2-40B4-BE49-F238E27FC236}">
                  <a16:creationId xmlns:a16="http://schemas.microsoft.com/office/drawing/2014/main" xmlns="" id="{B84E12E5-3ACF-D36F-B844-5E34640B0CDA}"/>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6" name="TextBox 15">
              <a:extLst>
                <a:ext uri="{FF2B5EF4-FFF2-40B4-BE49-F238E27FC236}">
                  <a16:creationId xmlns:a16="http://schemas.microsoft.com/office/drawing/2014/main" xmlns="" id="{7FAE0D12-C69C-1DE9-C3E0-4A64DB17CFD1}"/>
                </a:ext>
              </a:extLst>
            </p:cNvPr>
            <p:cNvSpPr txBox="1"/>
            <p:nvPr/>
          </p:nvSpPr>
          <p:spPr>
            <a:xfrm>
              <a:off x="3976763" y="5558101"/>
              <a:ext cx="4089641" cy="4800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smtClean="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học nhằm nhấn mạnh rằng con người có nhiều thứ cần phải học hỏi.</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latin typeface="Arial" panose="020B0604020202020204" pitchFamily="34" charset="0"/>
              <a:cs typeface="Arial" panose="020B0604020202020204" pitchFamily="34" charset="0"/>
            </a:endParaRPr>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36304CCE-1021-0F90-9159-395833D7F77E}"/>
              </a:ext>
            </a:extLst>
          </p:cNvPr>
          <p:cNvGrpSpPr/>
          <p:nvPr/>
        </p:nvGrpSpPr>
        <p:grpSpPr>
          <a:xfrm>
            <a:off x="4742423" y="301058"/>
            <a:ext cx="6766276" cy="928934"/>
            <a:chOff x="749808" y="582692"/>
            <a:chExt cx="15288914" cy="928934"/>
          </a:xfrm>
        </p:grpSpPr>
        <p:sp>
          <p:nvSpPr>
            <p:cNvPr id="5" name="TextBox 4">
              <a:extLst>
                <a:ext uri="{FF2B5EF4-FFF2-40B4-BE49-F238E27FC236}">
                  <a16:creationId xmlns:a16="http://schemas.microsoft.com/office/drawing/2014/main" xmlns="" id="{A2292ED8-0D9E-AC40-3E97-1F33E06F4D12}"/>
                </a:ext>
              </a:extLst>
            </p:cNvPr>
            <p:cNvSpPr txBox="1"/>
            <p:nvPr/>
          </p:nvSpPr>
          <p:spPr>
            <a:xfrm>
              <a:off x="749808" y="582692"/>
              <a:ext cx="152889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rPr>
                <a:t>TRUY TÌM MẬT THƯ</a:t>
              </a:r>
              <a:endParaRPr kumimoji="0" lang="vi-VN" sz="54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ACDEE042-22DE-68EE-9082-59A9609F762A}"/>
                </a:ext>
              </a:extLst>
            </p:cNvPr>
            <p:cNvSpPr txBox="1"/>
            <p:nvPr/>
          </p:nvSpPr>
          <p:spPr>
            <a:xfrm>
              <a:off x="749808" y="588296"/>
              <a:ext cx="152889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Arial" panose="020B0604020202020204" pitchFamily="34" charset="0"/>
                  <a:cs typeface="Arial" panose="020B0604020202020204" pitchFamily="34" charset="0"/>
                </a:rPr>
                <a:t>TRUY TÌM MẬT THƯ</a:t>
              </a:r>
              <a:endParaRPr kumimoji="0" lang="vi-VN" sz="54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61052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59" y="433989"/>
            <a:ext cx="11523785" cy="1607757"/>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hiểu</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thế</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ăn</a:t>
            </a:r>
            <a:r>
              <a:rPr kumimoji="0" lang="vi-VN" sz="4000" b="1" i="0" u="none" strike="noStrike" kern="1200" cap="none" spc="0" normalizeH="0" baseline="0" noProof="0" dirty="0" smtClean="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379828" y="2533574"/>
            <a:ext cx="10325686" cy="1067498"/>
            <a:chOff x="173644" y="3602736"/>
            <a:chExt cx="5678584" cy="1409895"/>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600" dirty="0" smtClean="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Học</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phép</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lịch</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sự</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trong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ăn</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uống</a:t>
              </a:r>
              <a:r>
                <a:rPr lang="nl-NL"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nl-NL" sz="3600" dirty="0" smtClean="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173644" y="3703321"/>
              <a:ext cx="937394"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518159" y="4067362"/>
            <a:ext cx="10279433" cy="1004206"/>
            <a:chOff x="6113732" y="3555589"/>
            <a:chExt cx="5659168" cy="1455041"/>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20000"/>
                </a:lnSpc>
                <a:spcBef>
                  <a:spcPts val="0"/>
                </a:spcBef>
                <a:spcAft>
                  <a:spcPts val="0"/>
                </a:spcAft>
              </a:pPr>
              <a:r>
                <a:rPr lang="nl-NL" sz="4000" dirty="0" smtClean="0">
                  <a:solidFill>
                    <a:schemeClr val="tx1"/>
                  </a:solidFill>
                  <a:latin typeface="Cambria" panose="02040503050406030204" pitchFamily="18" charset="0"/>
                  <a:ea typeface="Cambria" panose="02040503050406030204" pitchFamily="18" charset="0"/>
                </a:rPr>
                <a:t>   Học những lời ăn tiếng nói </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6113732" y="3712269"/>
              <a:ext cx="938405"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518160" y="5626688"/>
            <a:ext cx="10279433" cy="945105"/>
            <a:chOff x="333889" y="5221415"/>
            <a:chExt cx="5518339" cy="1435173"/>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smtClean="0">
                  <a:solidFill>
                    <a:schemeClr val="tx1"/>
                  </a:solidFill>
                  <a:effectLst/>
                  <a:latin typeface="Cambria" panose="02040503050406030204" pitchFamily="18" charset="0"/>
                  <a:ea typeface="Cambria" panose="02040503050406030204" pitchFamily="18" charset="0"/>
                </a:rPr>
                <a:t>Học những phép lịch sự trong lời nói </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333889" y="5347277"/>
              <a:ext cx="821671" cy="1309311"/>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8"/>
          <a:stretch>
            <a:fillRect/>
          </a:stretch>
        </p:blipFill>
        <p:spPr>
          <a:xfrm>
            <a:off x="10130289" y="2539953"/>
            <a:ext cx="1109568" cy="1066892"/>
          </a:xfrm>
          <a:prstGeom prst="rect">
            <a:avLst/>
          </a:prstGeom>
        </p:spPr>
      </p:pic>
      <p:pic>
        <p:nvPicPr>
          <p:cNvPr id="5" name="Picture 4">
            <a:extLst>
              <a:ext uri="{FF2B5EF4-FFF2-40B4-BE49-F238E27FC236}">
                <a16:creationId xmlns:a16="http://schemas.microsoft.com/office/drawing/2014/main" xmlns="" id="{778E908F-E4EC-B58F-F8A2-CD6DC1C57663}"/>
              </a:ext>
            </a:extLst>
          </p:cNvPr>
          <p:cNvPicPr>
            <a:picLocks noChangeAspect="1"/>
          </p:cNvPicPr>
          <p:nvPr/>
        </p:nvPicPr>
        <p:blipFill>
          <a:blip r:embed="rId9"/>
          <a:stretch>
            <a:fillRect/>
          </a:stretch>
        </p:blipFill>
        <p:spPr>
          <a:xfrm>
            <a:off x="10685051" y="915105"/>
            <a:ext cx="1247869" cy="1223639"/>
          </a:xfrm>
          <a:prstGeom prst="rect">
            <a:avLst/>
          </a:prstGeom>
        </p:spPr>
      </p:pic>
    </p:spTree>
    <p:extLst>
      <p:ext uri="{BB962C8B-B14F-4D97-AF65-F5344CB8AC3E}">
        <p14:creationId xmlns:p14="http://schemas.microsoft.com/office/powerpoint/2010/main" val="405881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59" y="433989"/>
            <a:ext cx="11523785" cy="1607757"/>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hiểu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thế</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nói</a:t>
            </a:r>
            <a:r>
              <a:rPr lang="vi-V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379828" y="2533574"/>
            <a:ext cx="10325686" cy="1067498"/>
            <a:chOff x="173644" y="3602736"/>
            <a:chExt cx="5678584" cy="1409895"/>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600" dirty="0" smtClean="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Học</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phép</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lịch</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sự</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trong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ăn</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uống</a:t>
              </a:r>
              <a:r>
                <a:rPr lang="nl-NL"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nl-NL" sz="3600" dirty="0" smtClean="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173644" y="3703321"/>
              <a:ext cx="937394"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518159" y="4067362"/>
            <a:ext cx="10279433" cy="1004206"/>
            <a:chOff x="6113732" y="3555589"/>
            <a:chExt cx="5659168" cy="1455041"/>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nl-NL" sz="4000" dirty="0" smtClean="0">
                  <a:solidFill>
                    <a:schemeClr val="tx1"/>
                  </a:solidFill>
                  <a:latin typeface="Cambria" panose="02040503050406030204" pitchFamily="18" charset="0"/>
                  <a:ea typeface="Cambria" panose="02040503050406030204" pitchFamily="18" charset="0"/>
                </a:rPr>
                <a:t>   </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a:t>
              </a:r>
              <a:r>
                <a:rPr lang="en-US" sz="4000" dirty="0" err="1" smtClean="0">
                  <a:solidFill>
                    <a:schemeClr val="tx1"/>
                  </a:solidFill>
                  <a:latin typeface="Cambria" panose="02040503050406030204" pitchFamily="18" charset="0"/>
                  <a:ea typeface="Cambria" panose="02040503050406030204" pitchFamily="18" charset="0"/>
                </a:rPr>
                <a:t>ọc</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nói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những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điều</a:t>
              </a:r>
              <a:r>
                <a:rPr lang="en-US" sz="4000" dirty="0">
                  <a:solidFill>
                    <a:schemeClr val="tx1"/>
                  </a:solidFill>
                  <a:latin typeface="Cambria" panose="02040503050406030204" pitchFamily="18" charset="0"/>
                  <a:ea typeface="Cambria" panose="02040503050406030204" pitchFamily="18" charset="0"/>
                </a:rPr>
                <a:t> hay, </a:t>
              </a:r>
              <a:r>
                <a:rPr lang="en-US" sz="4000" dirty="0" err="1">
                  <a:solidFill>
                    <a:schemeClr val="tx1"/>
                  </a:solidFill>
                  <a:latin typeface="Cambria" panose="02040503050406030204" pitchFamily="18" charset="0"/>
                  <a:ea typeface="Cambria" panose="02040503050406030204" pitchFamily="18" charset="0"/>
                </a:rPr>
                <a:t>lẽ</a:t>
              </a:r>
              <a:r>
                <a:rPr lang="en-US" sz="4000" dirty="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phải</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6113732" y="3712269"/>
              <a:ext cx="938405"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518160" y="5626688"/>
            <a:ext cx="10279433" cy="945105"/>
            <a:chOff x="333889" y="5221415"/>
            <a:chExt cx="5518339" cy="1435173"/>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smtClean="0">
                  <a:solidFill>
                    <a:schemeClr val="tx1"/>
                  </a:solidFill>
                  <a:effectLst/>
                  <a:latin typeface="Cambria" panose="02040503050406030204" pitchFamily="18" charset="0"/>
                  <a:ea typeface="Cambria" panose="02040503050406030204" pitchFamily="18" charset="0"/>
                </a:rPr>
                <a:t>Học những phép lịch sự trong lời nói </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333889" y="5347277"/>
              <a:ext cx="821671" cy="1309311"/>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8"/>
          <a:stretch>
            <a:fillRect/>
          </a:stretch>
        </p:blipFill>
        <p:spPr>
          <a:xfrm>
            <a:off x="9688024" y="3997275"/>
            <a:ext cx="1109568" cy="1066892"/>
          </a:xfrm>
          <a:prstGeom prst="rect">
            <a:avLst/>
          </a:prstGeom>
        </p:spPr>
      </p:pic>
      <p:pic>
        <p:nvPicPr>
          <p:cNvPr id="5" name="Picture 4">
            <a:extLst>
              <a:ext uri="{FF2B5EF4-FFF2-40B4-BE49-F238E27FC236}">
                <a16:creationId xmlns:a16="http://schemas.microsoft.com/office/drawing/2014/main" xmlns="" id="{778E908F-E4EC-B58F-F8A2-CD6DC1C57663}"/>
              </a:ext>
            </a:extLst>
          </p:cNvPr>
          <p:cNvPicPr>
            <a:picLocks noChangeAspect="1"/>
          </p:cNvPicPr>
          <p:nvPr/>
        </p:nvPicPr>
        <p:blipFill>
          <a:blip r:embed="rId9"/>
          <a:stretch>
            <a:fillRect/>
          </a:stretch>
        </p:blipFill>
        <p:spPr>
          <a:xfrm>
            <a:off x="10685051" y="915105"/>
            <a:ext cx="1247869" cy="1223639"/>
          </a:xfrm>
          <a:prstGeom prst="rect">
            <a:avLst/>
          </a:prstGeom>
        </p:spPr>
      </p:pic>
    </p:spTree>
    <p:extLst>
      <p:ext uri="{BB962C8B-B14F-4D97-AF65-F5344CB8AC3E}">
        <p14:creationId xmlns:p14="http://schemas.microsoft.com/office/powerpoint/2010/main" val="341199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59" y="433989"/>
            <a:ext cx="11523785" cy="1607757"/>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hiểu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thế</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gói</a:t>
            </a:r>
            <a:r>
              <a:rPr lang="vi-V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379828" y="2533574"/>
            <a:ext cx="10325686" cy="1067498"/>
            <a:chOff x="173644" y="3602736"/>
            <a:chExt cx="5678584" cy="1409895"/>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600" dirty="0" smtClean="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H</a:t>
              </a:r>
              <a:r>
                <a:rPr lang="en-US" sz="3600" dirty="0" err="1" smtClean="0">
                  <a:solidFill>
                    <a:schemeClr val="tx1"/>
                  </a:solidFill>
                  <a:latin typeface="Cambria" panose="02040503050406030204" pitchFamily="18" charset="0"/>
                  <a:ea typeface="Cambria" panose="02040503050406030204" pitchFamily="18" charset="0"/>
                </a:rPr>
                <a:t>ọc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tiết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kiệm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giữ</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gìn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lãng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phí</a:t>
              </a:r>
              <a:endParaRPr kumimoji="0" lang="vi-VN"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173644" y="3703321"/>
              <a:ext cx="937394"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518159" y="4067362"/>
            <a:ext cx="10279433" cy="1004206"/>
            <a:chOff x="6113732" y="3555589"/>
            <a:chExt cx="5659168" cy="1455041"/>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20000"/>
                </a:lnSpc>
                <a:spcBef>
                  <a:spcPts val="0"/>
                </a:spcBef>
                <a:spcAft>
                  <a:spcPts val="0"/>
                </a:spcAft>
              </a:pPr>
              <a:r>
                <a:rPr lang="nl-NL" sz="4000" dirty="0" smtClean="0">
                  <a:solidFill>
                    <a:schemeClr val="tx1"/>
                  </a:solidFill>
                  <a:latin typeface="Cambria" panose="02040503050406030204" pitchFamily="18" charset="0"/>
                  <a:ea typeface="Cambria" panose="02040503050406030204" pitchFamily="18" charset="0"/>
                </a:rPr>
                <a:t>   Học những bài học hay</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6113732" y="3712269"/>
              <a:ext cx="938405"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518160" y="5626688"/>
            <a:ext cx="10279433" cy="945105"/>
            <a:chOff x="333889" y="5221415"/>
            <a:chExt cx="5518339" cy="1435173"/>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smtClean="0">
                  <a:solidFill>
                    <a:schemeClr val="tx1"/>
                  </a:solidFill>
                  <a:effectLst/>
                  <a:latin typeface="Cambria" panose="02040503050406030204" pitchFamily="18" charset="0"/>
                  <a:ea typeface="Cambria" panose="02040503050406030204" pitchFamily="18" charset="0"/>
                </a:rPr>
                <a:t>Học những phép lịch sự trong lời nói </a:t>
              </a:r>
              <a:endParaRPr lang="en-US" sz="4000" dirty="0">
                <a:solidFill>
                  <a:schemeClr val="tx1"/>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333889" y="5347277"/>
              <a:ext cx="821671" cy="1309311"/>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8"/>
          <a:stretch>
            <a:fillRect/>
          </a:stretch>
        </p:blipFill>
        <p:spPr>
          <a:xfrm>
            <a:off x="10474873" y="2543954"/>
            <a:ext cx="1109568" cy="1066892"/>
          </a:xfrm>
          <a:prstGeom prst="rect">
            <a:avLst/>
          </a:prstGeom>
        </p:spPr>
      </p:pic>
      <p:pic>
        <p:nvPicPr>
          <p:cNvPr id="5" name="Picture 4">
            <a:extLst>
              <a:ext uri="{FF2B5EF4-FFF2-40B4-BE49-F238E27FC236}">
                <a16:creationId xmlns:a16="http://schemas.microsoft.com/office/drawing/2014/main" xmlns="" id="{778E908F-E4EC-B58F-F8A2-CD6DC1C57663}"/>
              </a:ext>
            </a:extLst>
          </p:cNvPr>
          <p:cNvPicPr>
            <a:picLocks noChangeAspect="1"/>
          </p:cNvPicPr>
          <p:nvPr/>
        </p:nvPicPr>
        <p:blipFill>
          <a:blip r:embed="rId9"/>
          <a:stretch>
            <a:fillRect/>
          </a:stretch>
        </p:blipFill>
        <p:spPr>
          <a:xfrm>
            <a:off x="10685051" y="915105"/>
            <a:ext cx="1247869" cy="1223639"/>
          </a:xfrm>
          <a:prstGeom prst="rect">
            <a:avLst/>
          </a:prstGeom>
        </p:spPr>
      </p:pic>
    </p:spTree>
    <p:extLst>
      <p:ext uri="{BB962C8B-B14F-4D97-AF65-F5344CB8AC3E}">
        <p14:creationId xmlns:p14="http://schemas.microsoft.com/office/powerpoint/2010/main" val="15555375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59" y="433989"/>
            <a:ext cx="11523785" cy="1607757"/>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hiểu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thế</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smtClean="0">
                <a:solidFill>
                  <a:srgbClr val="C00000"/>
                </a:solidFill>
                <a:latin typeface="Calibri" panose="020F0502020204030204" pitchFamily="34" charset="0"/>
                <a:ea typeface="Calibri" panose="020F0502020204030204" pitchFamily="34" charset="0"/>
                <a:cs typeface="Calibri" panose="020F0502020204030204" pitchFamily="34" charset="0"/>
              </a:rPr>
              <a:t>mở</a:t>
            </a:r>
            <a:r>
              <a:rPr lang="vi-VN" sz="4000" b="1"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xmlns="" id="{38DC5DD0-229D-871D-011B-A2056580DB87}"/>
              </a:ext>
            </a:extLst>
          </p:cNvPr>
          <p:cNvGrpSpPr/>
          <p:nvPr/>
        </p:nvGrpSpPr>
        <p:grpSpPr>
          <a:xfrm>
            <a:off x="379828" y="2566519"/>
            <a:ext cx="10443290" cy="1244872"/>
            <a:chOff x="173644" y="3646249"/>
            <a:chExt cx="5743260" cy="1644161"/>
          </a:xfrm>
        </p:grpSpPr>
        <p:sp>
          <p:nvSpPr>
            <p:cNvPr id="13" name="Rectangle: Rounded Corners 12">
              <a:extLst>
                <a:ext uri="{FF2B5EF4-FFF2-40B4-BE49-F238E27FC236}">
                  <a16:creationId xmlns:a16="http://schemas.microsoft.com/office/drawing/2014/main" xmlns="" id="{A60DE4A1-B92A-CDA3-6F44-7CCB2888443E}"/>
                </a:ext>
              </a:extLst>
            </p:cNvPr>
            <p:cNvSpPr/>
            <p:nvPr/>
          </p:nvSpPr>
          <p:spPr>
            <a:xfrm>
              <a:off x="1021748" y="3646249"/>
              <a:ext cx="4895156" cy="1644161"/>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sz="3600" dirty="0" smtClean="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smtClean="0">
                  <a:solidFill>
                    <a:schemeClr val="tx1"/>
                  </a:solidFill>
                  <a:latin typeface="Cambria" panose="02040503050406030204" pitchFamily="18" charset="0"/>
                  <a:ea typeface="Cambria" panose="02040503050406030204" pitchFamily="18" charset="0"/>
                  <a:cs typeface="Calibri" panose="020F0502020204030204" pitchFamily="34" charset="0"/>
                </a:rPr>
                <a:t>Học</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những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phép</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lịch</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sự</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trong</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ăn</a:t>
              </a:r>
              <a:r>
                <a:rPr lang="en-US"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chemeClr val="tx1"/>
                  </a:solidFill>
                  <a:latin typeface="Cambria" panose="02040503050406030204" pitchFamily="18" charset="0"/>
                  <a:ea typeface="Cambria" panose="02040503050406030204" pitchFamily="18" charset="0"/>
                  <a:cs typeface="Calibri" panose="020F0502020204030204" pitchFamily="34" charset="0"/>
                </a:rPr>
                <a:t>uống</a:t>
              </a:r>
              <a:r>
                <a:rPr lang="nl-NL" sz="3600" dirty="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nl-NL" sz="3600" dirty="0" smtClean="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8" name="Picture 17">
              <a:extLst>
                <a:ext uri="{FF2B5EF4-FFF2-40B4-BE49-F238E27FC236}">
                  <a16:creationId xmlns:a16="http://schemas.microsoft.com/office/drawing/2014/main" xmlns="" id="{8E8AEEFB-6D61-C6E9-CAC8-2C5180B95EF3}"/>
                </a:ext>
              </a:extLst>
            </p:cNvPr>
            <p:cNvPicPr>
              <a:picLocks noChangeAspect="1"/>
            </p:cNvPicPr>
            <p:nvPr/>
          </p:nvPicPr>
          <p:blipFill>
            <a:blip r:embed="rId5"/>
            <a:stretch>
              <a:fillRect/>
            </a:stretch>
          </p:blipFill>
          <p:spPr>
            <a:xfrm>
              <a:off x="173644" y="3703321"/>
              <a:ext cx="937394" cy="1309310"/>
            </a:xfrm>
            <a:prstGeom prst="rect">
              <a:avLst/>
            </a:prstGeom>
          </p:spPr>
        </p:pic>
      </p:grpSp>
      <p:grpSp>
        <p:nvGrpSpPr>
          <p:cNvPr id="23" name="Group 22">
            <a:extLst>
              <a:ext uri="{FF2B5EF4-FFF2-40B4-BE49-F238E27FC236}">
                <a16:creationId xmlns:a16="http://schemas.microsoft.com/office/drawing/2014/main" xmlns="" id="{08F4C968-081F-9215-E2CC-C533AE5C7D55}"/>
              </a:ext>
            </a:extLst>
          </p:cNvPr>
          <p:cNvGrpSpPr/>
          <p:nvPr/>
        </p:nvGrpSpPr>
        <p:grpSpPr>
          <a:xfrm>
            <a:off x="518159" y="4028846"/>
            <a:ext cx="10398370" cy="1260177"/>
            <a:chOff x="6113732" y="3499782"/>
            <a:chExt cx="5659168" cy="1825928"/>
          </a:xfrm>
        </p:grpSpPr>
        <p:sp>
          <p:nvSpPr>
            <p:cNvPr id="15" name="Rectangle: Rounded Corners 14">
              <a:extLst>
                <a:ext uri="{FF2B5EF4-FFF2-40B4-BE49-F238E27FC236}">
                  <a16:creationId xmlns:a16="http://schemas.microsoft.com/office/drawing/2014/main" xmlns="" id="{DAB55C82-A288-583F-14C9-6EE49FF39CCD}"/>
                </a:ext>
              </a:extLst>
            </p:cNvPr>
            <p:cNvSpPr/>
            <p:nvPr/>
          </p:nvSpPr>
          <p:spPr>
            <a:xfrm>
              <a:off x="6877743" y="3499782"/>
              <a:ext cx="4895157" cy="1825928"/>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nl-NL" sz="4000" dirty="0" smtClean="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cs typeface="Calibri" panose="020F0502020204030204" pitchFamily="34" charset="0"/>
                </a:rPr>
                <a:t>H</a:t>
              </a:r>
              <a:r>
                <a:rPr lang="en-US" sz="4000" dirty="0" err="1">
                  <a:solidFill>
                    <a:schemeClr val="tx1"/>
                  </a:solidFill>
                  <a:latin typeface="Cambria" panose="02040503050406030204" pitchFamily="18" charset="0"/>
                  <a:ea typeface="Cambria" panose="02040503050406030204" pitchFamily="18" charset="0"/>
                </a:rPr>
                <a:t>ọc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tiết</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kiệm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giữ</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gìn</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lãng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phí</a:t>
              </a:r>
              <a:endParaRPr lang="vi-VN" sz="4000" dirty="0">
                <a:solidFill>
                  <a:schemeClr val="tx1"/>
                </a:solidFill>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xmlns="" id="{95B0F7C6-DD1B-DF59-B085-564D75A7944A}"/>
                </a:ext>
              </a:extLst>
            </p:cNvPr>
            <p:cNvPicPr>
              <a:picLocks noChangeAspect="1"/>
            </p:cNvPicPr>
            <p:nvPr/>
          </p:nvPicPr>
          <p:blipFill>
            <a:blip r:embed="rId6"/>
            <a:stretch>
              <a:fillRect/>
            </a:stretch>
          </p:blipFill>
          <p:spPr>
            <a:xfrm>
              <a:off x="6113732" y="3712268"/>
              <a:ext cx="852374" cy="1298361"/>
            </a:xfrm>
            <a:prstGeom prst="rect">
              <a:avLst/>
            </a:prstGeom>
          </p:spPr>
        </p:pic>
      </p:grpSp>
      <p:grpSp>
        <p:nvGrpSpPr>
          <p:cNvPr id="25" name="Group 24">
            <a:extLst>
              <a:ext uri="{FF2B5EF4-FFF2-40B4-BE49-F238E27FC236}">
                <a16:creationId xmlns:a16="http://schemas.microsoft.com/office/drawing/2014/main" xmlns="" id="{6C15DD8C-1CBB-B219-0B25-AA7796BABC5F}"/>
              </a:ext>
            </a:extLst>
          </p:cNvPr>
          <p:cNvGrpSpPr/>
          <p:nvPr/>
        </p:nvGrpSpPr>
        <p:grpSpPr>
          <a:xfrm>
            <a:off x="518160" y="5426353"/>
            <a:ext cx="10434178" cy="1294509"/>
            <a:chOff x="333889" y="4917198"/>
            <a:chExt cx="5601411" cy="1965754"/>
          </a:xfrm>
        </p:grpSpPr>
        <p:sp>
          <p:nvSpPr>
            <p:cNvPr id="14" name="Rectangle: Rounded Corners 13">
              <a:extLst>
                <a:ext uri="{FF2B5EF4-FFF2-40B4-BE49-F238E27FC236}">
                  <a16:creationId xmlns:a16="http://schemas.microsoft.com/office/drawing/2014/main" xmlns="" id="{CB0B1A49-DAF1-8FD7-04A8-BB2EE04C9805}"/>
                </a:ext>
              </a:extLst>
            </p:cNvPr>
            <p:cNvSpPr/>
            <p:nvPr/>
          </p:nvSpPr>
          <p:spPr>
            <a:xfrm>
              <a:off x="1087507" y="4917198"/>
              <a:ext cx="4847793" cy="1965754"/>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sz="3600" dirty="0" smtClean="0">
                  <a:solidFill>
                    <a:schemeClr val="tx1"/>
                  </a:solidFill>
                  <a:latin typeface="Cambria" panose="02040503050406030204" pitchFamily="18" charset="0"/>
                  <a:ea typeface="Cambria" panose="02040503050406030204" pitchFamily="18" charset="0"/>
                </a:rPr>
                <a:t> H</a:t>
              </a:r>
              <a:r>
                <a:rPr lang="vi-VN" sz="3600" dirty="0" smtClean="0">
                  <a:solidFill>
                    <a:schemeClr val="tx1"/>
                  </a:solidFill>
                  <a:latin typeface="Cambria" panose="02040503050406030204" pitchFamily="18" charset="0"/>
                  <a:ea typeface="Cambria" panose="02040503050406030204" pitchFamily="18" charset="0"/>
                </a:rPr>
                <a:t>ọc</a:t>
              </a:r>
              <a:r>
                <a:rPr lang="vi-VN" sz="3600" dirty="0">
                  <a:solidFill>
                    <a:schemeClr val="tx1"/>
                  </a:solidFill>
                  <a:latin typeface="Cambria" panose="02040503050406030204" pitchFamily="18" charset="0"/>
                  <a:ea typeface="Cambria" panose="02040503050406030204" pitchFamily="18" charset="0"/>
                </a:rPr>
                <a:t> tính rộng lượng, bao dung, sẵn sàng giúp đỡ người khác.</a:t>
              </a:r>
              <a:r>
                <a:rPr lang="nl-NL" sz="3600" dirty="0" smtClean="0">
                  <a:solidFill>
                    <a:schemeClr val="tx1"/>
                  </a:solidFill>
                  <a:effectLst/>
                  <a:latin typeface="Cambria" panose="02040503050406030204" pitchFamily="18" charset="0"/>
                  <a:ea typeface="Cambria" panose="02040503050406030204" pitchFamily="18" charset="0"/>
                </a:rPr>
                <a:t> </a:t>
              </a:r>
              <a:endParaRPr lang="en-US" sz="3600" dirty="0">
                <a:solidFill>
                  <a:schemeClr val="tx1"/>
                </a:solidFill>
                <a:effectLst/>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C0251AA8-055F-5CCA-165E-1A36D6292727}"/>
                </a:ext>
              </a:extLst>
            </p:cNvPr>
            <p:cNvPicPr>
              <a:picLocks noChangeAspect="1"/>
            </p:cNvPicPr>
            <p:nvPr/>
          </p:nvPicPr>
          <p:blipFill>
            <a:blip r:embed="rId7"/>
            <a:stretch>
              <a:fillRect/>
            </a:stretch>
          </p:blipFill>
          <p:spPr>
            <a:xfrm>
              <a:off x="333889" y="5347277"/>
              <a:ext cx="821671" cy="1309311"/>
            </a:xfrm>
            <a:prstGeom prst="rect">
              <a:avLst/>
            </a:prstGeom>
          </p:spPr>
        </p:pic>
      </p:grpSp>
      <p:pic>
        <p:nvPicPr>
          <p:cNvPr id="27" name="Picture 26">
            <a:extLst>
              <a:ext uri="{FF2B5EF4-FFF2-40B4-BE49-F238E27FC236}">
                <a16:creationId xmlns:a16="http://schemas.microsoft.com/office/drawing/2014/main" xmlns="" id="{30A44699-D11F-EF59-9634-9C39CF3D59FA}"/>
              </a:ext>
            </a:extLst>
          </p:cNvPr>
          <p:cNvPicPr>
            <a:picLocks noChangeAspect="1"/>
          </p:cNvPicPr>
          <p:nvPr/>
        </p:nvPicPr>
        <p:blipFill>
          <a:blip r:embed="rId8"/>
          <a:stretch>
            <a:fillRect/>
          </a:stretch>
        </p:blipFill>
        <p:spPr>
          <a:xfrm>
            <a:off x="10043501" y="5598181"/>
            <a:ext cx="1109568" cy="1066892"/>
          </a:xfrm>
          <a:prstGeom prst="rect">
            <a:avLst/>
          </a:prstGeom>
        </p:spPr>
      </p:pic>
      <p:pic>
        <p:nvPicPr>
          <p:cNvPr id="5" name="Picture 4">
            <a:extLst>
              <a:ext uri="{FF2B5EF4-FFF2-40B4-BE49-F238E27FC236}">
                <a16:creationId xmlns:a16="http://schemas.microsoft.com/office/drawing/2014/main" xmlns="" id="{778E908F-E4EC-B58F-F8A2-CD6DC1C57663}"/>
              </a:ext>
            </a:extLst>
          </p:cNvPr>
          <p:cNvPicPr>
            <a:picLocks noChangeAspect="1"/>
          </p:cNvPicPr>
          <p:nvPr/>
        </p:nvPicPr>
        <p:blipFill>
          <a:blip r:embed="rId9"/>
          <a:stretch>
            <a:fillRect/>
          </a:stretch>
        </p:blipFill>
        <p:spPr>
          <a:xfrm>
            <a:off x="10685051" y="915105"/>
            <a:ext cx="1247869" cy="1223639"/>
          </a:xfrm>
          <a:prstGeom prst="rect">
            <a:avLst/>
          </a:prstGeom>
        </p:spPr>
      </p:pic>
    </p:spTree>
    <p:extLst>
      <p:ext uri="{BB962C8B-B14F-4D97-AF65-F5344CB8AC3E}">
        <p14:creationId xmlns:p14="http://schemas.microsoft.com/office/powerpoint/2010/main" val="1878749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D895E-135A-0730-6681-833BF1D5B907}"/>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M </a:t>
            </a:r>
            <a:endParaRPr lang="vi-V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FF6B3C22-7AC1-3580-1259-9ED137D84B2C}"/>
              </a:ext>
            </a:extLst>
          </p:cNvPr>
          <p:cNvSpPr>
            <a:spLocks noGrp="1"/>
          </p:cNvSpPr>
          <p:nvPr>
            <p:ph idx="1"/>
          </p:nvPr>
        </p:nvSpPr>
        <p:spPr/>
        <p:txBody>
          <a:bodyPr/>
          <a:lstStyle/>
          <a:p>
            <a:endParaRPr lang="vi-VN">
              <a:latin typeface="Arial" panose="020B0604020202020204" pitchFamily="34" charset="0"/>
              <a:cs typeface="Arial" panose="020B0604020202020204" pitchFamily="34" charset="0"/>
            </a:endParaRPr>
          </a:p>
        </p:txBody>
      </p:sp>
      <p:pic>
        <p:nvPicPr>
          <p:cNvPr id="4" name="Picture 3" descr="A group of kids camping in the woods&#10;&#10;Description automatically generated">
            <a:extLst>
              <a:ext uri="{FF2B5EF4-FFF2-40B4-BE49-F238E27FC236}">
                <a16:creationId xmlns:a16="http://schemas.microsoft.com/office/drawing/2014/main" xmlns="" id="{82D5F78B-7103-8F23-B23A-56394828B8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xmlns="" id="{C05485C7-CA39-24DA-0E59-792F6F7A744F}"/>
              </a:ext>
            </a:extLst>
          </p:cNvPr>
          <p:cNvSpPr/>
          <p:nvPr/>
        </p:nvSpPr>
        <p:spPr>
          <a:xfrm>
            <a:off x="518160" y="59292"/>
            <a:ext cx="11155680" cy="615862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Freeform 2">
            <a:extLst>
              <a:ext uri="{FF2B5EF4-FFF2-40B4-BE49-F238E27FC236}">
                <a16:creationId xmlns:a16="http://schemas.microsoft.com/office/drawing/2014/main" xmlns="" id="{93387A82-50A1-4AC0-926E-C1BD291002E1}"/>
              </a:ext>
            </a:extLst>
          </p:cNvPr>
          <p:cNvSpPr/>
          <p:nvPr/>
        </p:nvSpPr>
        <p:spPr>
          <a:xfrm>
            <a:off x="3528486" y="4495366"/>
            <a:ext cx="4110271" cy="2298784"/>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76EF2D4F-5827-66E5-5365-0347151E4EA8}"/>
              </a:ext>
            </a:extLst>
          </p:cNvPr>
          <p:cNvSpPr txBox="1"/>
          <p:nvPr/>
        </p:nvSpPr>
        <p:spPr>
          <a:xfrm flipH="1">
            <a:off x="1591053" y="568567"/>
            <a:ext cx="97627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Arial" panose="020B0604020202020204" pitchFamily="34" charset="0"/>
                <a:cs typeface="Arial" panose="020B0604020202020204" pitchFamily="34" charset="0"/>
              </a:rPr>
              <a:t>Chúc mừng các </a:t>
            </a:r>
            <a:r>
              <a:rPr kumimoji="0" lang="en-US" sz="3600" b="0" i="0" u="none" strike="noStrike" kern="1200" cap="none" spc="0" normalizeH="0" baseline="0" noProof="0" dirty="0" err="1" smtClean="0">
                <a:ln>
                  <a:noFill/>
                </a:ln>
                <a:solidFill>
                  <a:srgbClr val="E97132"/>
                </a:solidFill>
                <a:effectLst/>
                <a:uLnTx/>
                <a:uFillTx/>
                <a:latin typeface="Arial" panose="020B0604020202020204" pitchFamily="34" charset="0"/>
                <a:cs typeface="Arial" panose="020B0604020202020204" pitchFamily="34" charset="0"/>
              </a:rPr>
              <a:t>bạn</a:t>
            </a:r>
            <a:r>
              <a:rPr kumimoji="0" lang="vi-VN" sz="3600" b="0" i="0" u="none" strike="noStrike" kern="1200" cap="none" spc="0" normalizeH="0" baseline="0" noProof="0" dirty="0" smtClean="0">
                <a:ln>
                  <a:noFill/>
                </a:ln>
                <a:solidFill>
                  <a:srgbClr val="E97132"/>
                </a:solidFill>
                <a:effectLst/>
                <a:uLnTx/>
                <a:uFillTx/>
                <a:latin typeface="Arial" panose="020B0604020202020204" pitchFamily="34" charset="0"/>
                <a:cs typeface="Arial" panose="020B0604020202020204" pitchFamily="34" charset="0"/>
              </a:rPr>
              <a:t> </a:t>
            </a:r>
            <a:r>
              <a:rPr kumimoji="0" lang="vi-VN" sz="3600" b="0" i="0" u="none" strike="noStrike" kern="1200" cap="none" spc="0" normalizeH="0" baseline="0" noProof="0" dirty="0">
                <a:ln>
                  <a:noFill/>
                </a:ln>
                <a:solidFill>
                  <a:srgbClr val="E97132"/>
                </a:solidFill>
                <a:effectLst/>
                <a:uLnTx/>
                <a:uFillTx/>
                <a:latin typeface="Arial" panose="020B0604020202020204" pitchFamily="34" charset="0"/>
                <a:cs typeface="Arial" panose="020B0604020202020204" pitchFamily="34" charset="0"/>
              </a:rPr>
              <a:t>đã nhận được mật thư. </a:t>
            </a:r>
            <a:endParaRPr kumimoji="0" lang="en-US" sz="3600" b="0" i="0" u="none" strike="noStrike" kern="1200" cap="none" spc="0" normalizeH="0" baseline="0" noProof="0" dirty="0" smtClean="0">
              <a:ln>
                <a:noFill/>
              </a:ln>
              <a:solidFill>
                <a:srgbClr val="E97132"/>
              </a:solidFill>
              <a:effectLst/>
              <a:uLnTx/>
              <a:uFillTx/>
              <a:latin typeface="Arial" panose="020B0604020202020204" pitchFamily="34" charset="0"/>
              <a:cs typeface="Arial" panose="020B0604020202020204" pitchFamily="34" charset="0"/>
            </a:endParaRPr>
          </a:p>
        </p:txBody>
      </p:sp>
      <p:sp>
        <p:nvSpPr>
          <p:cNvPr id="8" name="TextBox 10">
            <a:extLst>
              <a:ext uri="{FF2B5EF4-FFF2-40B4-BE49-F238E27FC236}">
                <a16:creationId xmlns:a16="http://schemas.microsoft.com/office/drawing/2014/main" xmlns="" id="{8B5334BB-D48D-27B5-F497-3B0525AEFFD3}"/>
              </a:ext>
            </a:extLst>
          </p:cNvPr>
          <p:cNvSpPr txBox="1"/>
          <p:nvPr/>
        </p:nvSpPr>
        <p:spPr>
          <a:xfrm>
            <a:off x="722730" y="2023326"/>
            <a:ext cx="2667584" cy="2031325"/>
          </a:xfrm>
          <a:prstGeom prst="rect">
            <a:avLst/>
          </a:prstGeom>
          <a:solidFill>
            <a:schemeClr val="accent3">
              <a:lumMod val="20000"/>
              <a:lumOff val="80000"/>
            </a:schemeClr>
          </a:solidFill>
          <a:ln>
            <a:noFill/>
          </a:ln>
        </p:spPr>
        <p:txBody>
          <a:bodyPr wrap="square" lIns="0" tIns="0" rIns="0" bIns="0" rtlCol="0" anchor="t">
            <a:spAutoFit/>
          </a:bodyPr>
          <a:lstStyle/>
          <a:p>
            <a:pPr algn="ctr" defTabSz="609630"/>
            <a:r>
              <a:rPr lang="en-US" sz="4400" b="1" dirty="0" err="1" smtClean="0">
                <a:solidFill>
                  <a:srgbClr val="FF0000"/>
                </a:solidFill>
                <a:latin typeface="Cambria" panose="02040503050406030204" pitchFamily="18" charset="0"/>
                <a:ea typeface="Cambria" panose="02040503050406030204" pitchFamily="18" charset="0"/>
                <a:cs typeface="DM Sans Bold"/>
                <a:sym typeface="DM Sans Bold"/>
              </a:rPr>
              <a:t>Biện</a:t>
            </a:r>
            <a:r>
              <a:rPr lang="en-US" sz="4400" b="1" dirty="0" smtClean="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FF0000"/>
                </a:solidFill>
                <a:latin typeface="Cambria" panose="02040503050406030204" pitchFamily="18" charset="0"/>
                <a:ea typeface="Cambria" panose="02040503050406030204" pitchFamily="18" charset="0"/>
                <a:cs typeface="DM Sans Bold"/>
                <a:sym typeface="DM Sans Bold"/>
              </a:rPr>
              <a:t>pháp</a:t>
            </a:r>
            <a:r>
              <a:rPr lang="en-US" sz="4400" b="1" dirty="0" smtClean="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FF0000"/>
                </a:solidFill>
                <a:latin typeface="Cambria" panose="02040503050406030204" pitchFamily="18" charset="0"/>
                <a:ea typeface="Cambria" panose="02040503050406030204" pitchFamily="18" charset="0"/>
                <a:cs typeface="DM Sans Bold"/>
                <a:sym typeface="DM Sans Bold"/>
              </a:rPr>
              <a:t>điệp</a:t>
            </a:r>
            <a:r>
              <a:rPr lang="en-US" sz="4400" b="1" dirty="0" smtClean="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FF000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FF0000"/>
                </a:solidFill>
                <a:latin typeface="Cambria" panose="02040503050406030204" pitchFamily="18" charset="0"/>
                <a:ea typeface="Cambria" panose="02040503050406030204" pitchFamily="18" charset="0"/>
                <a:cs typeface="DM Sans Bold"/>
                <a:sym typeface="DM Sans Bold"/>
              </a:rPr>
              <a:t>điệp</a:t>
            </a:r>
            <a:r>
              <a:rPr lang="en-US" sz="4400" b="1" dirty="0">
                <a:solidFill>
                  <a:srgbClr val="FF000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FF0000"/>
                </a:solidFill>
                <a:latin typeface="Cambria" panose="02040503050406030204" pitchFamily="18" charset="0"/>
                <a:ea typeface="Cambria" panose="02040503050406030204" pitchFamily="18" charset="0"/>
                <a:cs typeface="DM Sans Bold"/>
                <a:sym typeface="DM Sans Bold"/>
              </a:rPr>
              <a:t>ngữ</a:t>
            </a:r>
            <a:endParaRPr lang="en-US" sz="4400" b="1" dirty="0">
              <a:solidFill>
                <a:srgbClr val="FF0000"/>
              </a:solidFill>
              <a:latin typeface="Cambria" panose="02040503050406030204" pitchFamily="18" charset="0"/>
              <a:ea typeface="Cambria" panose="02040503050406030204" pitchFamily="18" charset="0"/>
              <a:cs typeface="DM Sans Bold"/>
              <a:sym typeface="DM Sans Bold"/>
            </a:endParaRPr>
          </a:p>
        </p:txBody>
      </p:sp>
      <p:sp>
        <p:nvSpPr>
          <p:cNvPr id="10" name="TextBox 9">
            <a:extLst>
              <a:ext uri="{FF2B5EF4-FFF2-40B4-BE49-F238E27FC236}">
                <a16:creationId xmlns:a16="http://schemas.microsoft.com/office/drawing/2014/main" xmlns="" id="{8B5334BB-D48D-27B5-F497-3B0525AEFFD3}"/>
              </a:ext>
            </a:extLst>
          </p:cNvPr>
          <p:cNvSpPr txBox="1"/>
          <p:nvPr/>
        </p:nvSpPr>
        <p:spPr>
          <a:xfrm>
            <a:off x="4321906" y="1654895"/>
            <a:ext cx="6794237" cy="677108"/>
          </a:xfrm>
          <a:prstGeom prst="rect">
            <a:avLst/>
          </a:prstGeom>
          <a:solidFill>
            <a:schemeClr val="accent4">
              <a:lumMod val="20000"/>
              <a:lumOff val="80000"/>
            </a:schemeClr>
          </a:solidFill>
        </p:spPr>
        <p:txBody>
          <a:bodyPr wrap="square" lIns="0" tIns="0" rIns="0" bIns="0" rtlCol="0" anchor="t">
            <a:spAutoFit/>
          </a:bodyPr>
          <a:lstStyle/>
          <a:p>
            <a:pPr algn="just" defTabSz="609630"/>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là</a:t>
            </a:r>
            <a:r>
              <a:rPr lang="en-US" sz="4400" b="1" dirty="0" smtClean="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biện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pháp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lặp</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lại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từ</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ngữ</a:t>
            </a:r>
            <a:endParaRPr lang="en-US" sz="44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TextBox 10">
            <a:extLst>
              <a:ext uri="{FF2B5EF4-FFF2-40B4-BE49-F238E27FC236}">
                <a16:creationId xmlns:a16="http://schemas.microsoft.com/office/drawing/2014/main" xmlns="" id="{8B5334BB-D48D-27B5-F497-3B0525AEFFD3}"/>
              </a:ext>
            </a:extLst>
          </p:cNvPr>
          <p:cNvSpPr txBox="1"/>
          <p:nvPr/>
        </p:nvSpPr>
        <p:spPr>
          <a:xfrm>
            <a:off x="4311387" y="3348520"/>
            <a:ext cx="6804756" cy="1354217"/>
          </a:xfrm>
          <a:prstGeom prst="rect">
            <a:avLst/>
          </a:prstGeom>
          <a:solidFill>
            <a:schemeClr val="accent4">
              <a:lumMod val="20000"/>
              <a:lumOff val="80000"/>
            </a:schemeClr>
          </a:solidFill>
        </p:spPr>
        <p:txBody>
          <a:bodyPr wrap="square" lIns="0" tIns="0" rIns="0" bIns="0" rtlCol="0" anchor="t">
            <a:spAutoFit/>
          </a:bodyPr>
          <a:lstStyle/>
          <a:p>
            <a:pPr algn="just" defTabSz="609630"/>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để</a:t>
            </a:r>
            <a:r>
              <a:rPr lang="en-US" sz="4400" b="1" dirty="0" smtClean="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nhấn</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mạnh</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nội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dung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được</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a:solidFill>
                  <a:srgbClr val="002060"/>
                </a:solidFill>
                <a:latin typeface="Cambria" panose="02040503050406030204" pitchFamily="18" charset="0"/>
                <a:ea typeface="Cambria" panose="02040503050406030204" pitchFamily="18" charset="0"/>
                <a:cs typeface="DM Sans Bold"/>
                <a:sym typeface="DM Sans Bold"/>
              </a:rPr>
              <a:t>nói</a:t>
            </a:r>
            <a:r>
              <a:rPr lang="en-US" sz="4400" b="1" dirty="0">
                <a:solidFill>
                  <a:srgbClr val="002060"/>
                </a:solidFill>
                <a:latin typeface="Cambria" panose="02040503050406030204" pitchFamily="18" charset="0"/>
                <a:ea typeface="Cambria" panose="02040503050406030204" pitchFamily="18" charset="0"/>
                <a:cs typeface="DM Sans Bold"/>
                <a:sym typeface="DM Sans Bold"/>
              </a:rPr>
              <a:t> </a:t>
            </a:r>
            <a:r>
              <a:rPr lang="en-US" sz="4400" b="1" dirty="0" err="1" smtClean="0">
                <a:solidFill>
                  <a:srgbClr val="002060"/>
                </a:solidFill>
                <a:latin typeface="Cambria" panose="02040503050406030204" pitchFamily="18" charset="0"/>
                <a:ea typeface="Cambria" panose="02040503050406030204" pitchFamily="18" charset="0"/>
                <a:cs typeface="DM Sans Bold"/>
                <a:sym typeface="DM Sans Bold"/>
              </a:rPr>
              <a:t>đến</a:t>
            </a:r>
            <a:endParaRPr lang="en-US" sz="4400" b="1" dirty="0">
              <a:solidFill>
                <a:srgbClr val="002060"/>
              </a:solidFill>
              <a:latin typeface="Cambria" panose="02040503050406030204" pitchFamily="18" charset="0"/>
              <a:ea typeface="Cambria" panose="02040503050406030204" pitchFamily="18" charset="0"/>
              <a:cs typeface="DM Sans Bold"/>
              <a:sym typeface="DM Sans Bold"/>
            </a:endParaRPr>
          </a:p>
        </p:txBody>
      </p:sp>
      <p:cxnSp>
        <p:nvCxnSpPr>
          <p:cNvPr id="12" name="Straight Arrow Connector 11"/>
          <p:cNvCxnSpPr>
            <a:stCxn id="8" idx="3"/>
            <a:endCxn id="11" idx="1"/>
          </p:cNvCxnSpPr>
          <p:nvPr/>
        </p:nvCxnSpPr>
        <p:spPr>
          <a:xfrm>
            <a:off x="3390314" y="3038989"/>
            <a:ext cx="921073" cy="98664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flipV="1">
            <a:off x="3390314" y="1988701"/>
            <a:ext cx="801858" cy="1050288"/>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31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2700" y="171194"/>
            <a:ext cx="6633503" cy="6419519"/>
          </a:xfrm>
          <a:prstGeom prst="rect">
            <a:avLst/>
          </a:prstGeom>
        </p:spPr>
      </p:pic>
    </p:spTree>
    <p:extLst>
      <p:ext uri="{BB962C8B-B14F-4D97-AF65-F5344CB8AC3E}">
        <p14:creationId xmlns:p14="http://schemas.microsoft.com/office/powerpoint/2010/main" val="20797403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009527" y="317996"/>
            <a:ext cx="8788739" cy="584775"/>
          </a:xfrm>
          <a:prstGeom prst="rect">
            <a:avLst/>
          </a:prstGeom>
          <a:noFill/>
        </p:spPr>
        <p:txBody>
          <a:bodyPr wrap="square" rtlCol="0">
            <a:spAutoFit/>
          </a:bodyPr>
          <a:lstStyle/>
          <a:p>
            <a:pPr lvl="0" algn="ctr"/>
            <a:r>
              <a:rPr lang="vi-VN" sz="3200" b="1" dirty="0">
                <a:solidFill>
                  <a:prstClr val="black"/>
                </a:solidFill>
                <a:latin typeface="Cambria" panose="02040503050406030204" pitchFamily="18" charset="0"/>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xmlns="" id="{056E6DE4-2FB8-EE21-03F6-041E3ED0020A}"/>
              </a:ext>
            </a:extLst>
          </p:cNvPr>
          <p:cNvSpPr txBox="1"/>
          <p:nvPr/>
        </p:nvSpPr>
        <p:spPr>
          <a:xfrm>
            <a:off x="934720" y="1056640"/>
            <a:ext cx="5913120" cy="3539430"/>
          </a:xfrm>
          <a:prstGeom prst="rect">
            <a:avLst/>
          </a:prstGeom>
          <a:noFill/>
        </p:spPr>
        <p:txBody>
          <a:bodyPr wrap="square" rtlCol="0">
            <a:spAutoFit/>
          </a:bodyPr>
          <a:lstStyle/>
          <a:p>
            <a:r>
              <a:rPr lang="vi-VN" sz="3200" b="0" i="0" dirty="0">
                <a:solidFill>
                  <a:srgbClr val="000000"/>
                </a:solidFill>
                <a:effectLst/>
                <a:latin typeface="Cambria" panose="02040503050406030204" pitchFamily="18" charset="0"/>
                <a:ea typeface="Cambria" panose="02040503050406030204" pitchFamily="18" charset="0"/>
              </a:rPr>
              <a:t>Tôi đạp vỡ màu nâu</a:t>
            </a:r>
          </a:p>
          <a:p>
            <a:pPr algn="just"/>
            <a:r>
              <a:rPr lang="vi-VN" sz="3200" b="0" i="0" dirty="0">
                <a:solidFill>
                  <a:srgbClr val="000000"/>
                </a:solidFill>
                <a:effectLst/>
                <a:latin typeface="Cambria" panose="02040503050406030204" pitchFamily="18" charset="0"/>
                <a:ea typeface="Cambria" panose="02040503050406030204" pitchFamily="18" charset="0"/>
              </a:rPr>
              <a:t>Bầu trời trong quả trứng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gió lộng</a:t>
            </a:r>
          </a:p>
          <a:p>
            <a:pPr algn="just"/>
            <a:r>
              <a:rPr lang="vi-VN" sz="3200" b="0" i="0" dirty="0">
                <a:solidFill>
                  <a:srgbClr val="000000"/>
                </a:solidFill>
                <a:effectLst/>
                <a:latin typeface="Cambria" panose="02040503050406030204" pitchFamily="18" charset="0"/>
                <a:ea typeface="Cambria" panose="02040503050406030204" pitchFamily="18" charset="0"/>
              </a:rPr>
              <a:t>Bỗng thấy nhiều nắng reo</a:t>
            </a:r>
          </a:p>
          <a:p>
            <a:pPr algn="just"/>
            <a:r>
              <a:rPr lang="vi-VN" sz="3200" b="0" i="0" dirty="0">
                <a:solidFill>
                  <a:srgbClr val="000000"/>
                </a:solidFill>
                <a:effectLst/>
                <a:latin typeface="Cambria" panose="02040503050406030204" pitchFamily="18" charset="0"/>
                <a:ea typeface="Cambria" panose="02040503050406030204" pitchFamily="18" charset="0"/>
              </a:rPr>
              <a:t>Bỗng tôi thấy thương yêu</a:t>
            </a:r>
          </a:p>
          <a:p>
            <a:pPr algn="just"/>
            <a:r>
              <a:rPr lang="vi-VN" sz="3200" b="0" i="0" dirty="0">
                <a:solidFill>
                  <a:srgbClr val="000000"/>
                </a:solidFill>
                <a:effectLst/>
                <a:latin typeface="Cambria" panose="02040503050406030204" pitchFamily="18" charset="0"/>
                <a:ea typeface="Cambria" panose="02040503050406030204" pitchFamily="18" charset="0"/>
              </a:rPr>
              <a:t>Tôi biết là có mẹ.</a:t>
            </a:r>
          </a:p>
          <a:p>
            <a:pPr algn="r"/>
            <a:r>
              <a:rPr lang="vi-VN" sz="3200" b="0" i="0" dirty="0">
                <a:solidFill>
                  <a:srgbClr val="000000"/>
                </a:solidFill>
                <a:effectLst/>
                <a:latin typeface="Cambria" panose="02040503050406030204" pitchFamily="18" charset="0"/>
                <a:ea typeface="Cambria" panose="02040503050406030204" pitchFamily="18" charset="0"/>
              </a:rPr>
              <a:t>                       (Xuân Quỳnh)</a:t>
            </a:r>
          </a:p>
        </p:txBody>
      </p:sp>
      <p:pic>
        <p:nvPicPr>
          <p:cNvPr id="11" name="Picture 10">
            <a:extLst>
              <a:ext uri="{FF2B5EF4-FFF2-40B4-BE49-F238E27FC236}">
                <a16:creationId xmlns:a16="http://schemas.microsoft.com/office/drawing/2014/main" xmlns="" id="{06D5F19B-0142-53E5-0CCA-65132C87875E}"/>
              </a:ext>
            </a:extLst>
          </p:cNvPr>
          <p:cNvPicPr>
            <a:picLocks noChangeAspect="1"/>
          </p:cNvPicPr>
          <p:nvPr/>
        </p:nvPicPr>
        <p:blipFill>
          <a:blip r:embed="rId3"/>
          <a:stretch>
            <a:fillRect/>
          </a:stretch>
        </p:blipFill>
        <p:spPr>
          <a:xfrm>
            <a:off x="7002780" y="1351915"/>
            <a:ext cx="4343400" cy="3219450"/>
          </a:xfrm>
          <a:prstGeom prst="rect">
            <a:avLst/>
          </a:prstGeom>
        </p:spPr>
      </p:pic>
      <p:grpSp>
        <p:nvGrpSpPr>
          <p:cNvPr id="12" name="Group 11">
            <a:extLst>
              <a:ext uri="{FF2B5EF4-FFF2-40B4-BE49-F238E27FC236}">
                <a16:creationId xmlns:a16="http://schemas.microsoft.com/office/drawing/2014/main" xmlns="" id="{4034E1C6-93AB-4FA3-E341-269880B5D8B2}"/>
              </a:ext>
            </a:extLst>
          </p:cNvPr>
          <p:cNvGrpSpPr/>
          <p:nvPr/>
        </p:nvGrpSpPr>
        <p:grpSpPr>
          <a:xfrm>
            <a:off x="1838608" y="4658236"/>
            <a:ext cx="8819231" cy="785553"/>
            <a:chOff x="3829805" y="5503967"/>
            <a:chExt cx="4350808" cy="785553"/>
          </a:xfrm>
        </p:grpSpPr>
        <p:sp>
          <p:nvSpPr>
            <p:cNvPr id="13" name="矩形: 圆角 7">
              <a:extLst>
                <a:ext uri="{FF2B5EF4-FFF2-40B4-BE49-F238E27FC236}">
                  <a16:creationId xmlns:a16="http://schemas.microsoft.com/office/drawing/2014/main" xmlns=""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xmlns="" id="{85A4A696-972B-A04C-E346-FEE8B1D74E38}"/>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 Từ </a:t>
              </a:r>
              <a:r>
                <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bỗng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xuất hiện mấy lần trong đoạn thơ</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5" name="Straight Connector 14">
            <a:extLst>
              <a:ext uri="{FF2B5EF4-FFF2-40B4-BE49-F238E27FC236}">
                <a16:creationId xmlns:a16="http://schemas.microsoft.com/office/drawing/2014/main" xmlns="" id="{8AE9E8BD-5606-A954-BB86-433CF24D7E12}"/>
              </a:ext>
            </a:extLst>
          </p:cNvPr>
          <p:cNvCxnSpPr/>
          <p:nvPr/>
        </p:nvCxnSpPr>
        <p:spPr>
          <a:xfrm>
            <a:off x="1044026" y="256417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E14A8C2-B08F-D72C-BFC3-4C63B332766A}"/>
              </a:ext>
            </a:extLst>
          </p:cNvPr>
          <p:cNvCxnSpPr/>
          <p:nvPr/>
        </p:nvCxnSpPr>
        <p:spPr>
          <a:xfrm>
            <a:off x="1054186" y="303153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B4F855C-BF91-CDC0-6277-3873936AD463}"/>
              </a:ext>
            </a:extLst>
          </p:cNvPr>
          <p:cNvCxnSpPr/>
          <p:nvPr/>
        </p:nvCxnSpPr>
        <p:spPr>
          <a:xfrm>
            <a:off x="1013546" y="350905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3D4E6EC-B201-21A0-87FA-75949BDE28FE}"/>
              </a:ext>
            </a:extLst>
          </p:cNvPr>
          <p:cNvSpPr txBox="1"/>
          <p:nvPr/>
        </p:nvSpPr>
        <p:spPr>
          <a:xfrm>
            <a:off x="2983186" y="562373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bỗng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3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 Đọc đoạn thơ sau và trả lời câu hỏi.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1131751" y="238923"/>
            <a:ext cx="1676545" cy="963251"/>
          </a:xfrm>
          <a:prstGeom prst="rect">
            <a:avLst/>
          </a:prstGeom>
        </p:spPr>
      </p:pic>
      <p:sp>
        <p:nvSpPr>
          <p:cNvPr id="9" name="TextBox 8">
            <a:extLst>
              <a:ext uri="{FF2B5EF4-FFF2-40B4-BE49-F238E27FC236}">
                <a16:creationId xmlns:a16="http://schemas.microsoft.com/office/drawing/2014/main" xmlns="" id="{056E6DE4-2FB8-EE21-03F6-041E3ED0020A}"/>
              </a:ext>
            </a:extLst>
          </p:cNvPr>
          <p:cNvSpPr txBox="1"/>
          <p:nvPr/>
        </p:nvSpPr>
        <p:spPr>
          <a:xfrm>
            <a:off x="2306320" y="1137920"/>
            <a:ext cx="442976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đạp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biết là có mẹ.</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(Xuân Quỳnh)</a:t>
            </a:r>
          </a:p>
        </p:txBody>
      </p:sp>
      <p:pic>
        <p:nvPicPr>
          <p:cNvPr id="11" name="Picture 10">
            <a:extLst>
              <a:ext uri="{FF2B5EF4-FFF2-40B4-BE49-F238E27FC236}">
                <a16:creationId xmlns:a16="http://schemas.microsoft.com/office/drawing/2014/main" xmlns="" id="{06D5F19B-0142-53E5-0CCA-65132C87875E}"/>
              </a:ext>
            </a:extLst>
          </p:cNvPr>
          <p:cNvPicPr>
            <a:picLocks noChangeAspect="1"/>
          </p:cNvPicPr>
          <p:nvPr/>
        </p:nvPicPr>
        <p:blipFill>
          <a:blip r:embed="rId3"/>
          <a:stretch>
            <a:fillRect/>
          </a:stretch>
        </p:blipFill>
        <p:spPr>
          <a:xfrm>
            <a:off x="7122160" y="935355"/>
            <a:ext cx="3583940" cy="2656517"/>
          </a:xfrm>
          <a:prstGeom prst="rect">
            <a:avLst/>
          </a:prstGeom>
        </p:spPr>
      </p:pic>
      <p:grpSp>
        <p:nvGrpSpPr>
          <p:cNvPr id="12" name="Group 11">
            <a:extLst>
              <a:ext uri="{FF2B5EF4-FFF2-40B4-BE49-F238E27FC236}">
                <a16:creationId xmlns:a16="http://schemas.microsoft.com/office/drawing/2014/main" xmlns="" id="{4034E1C6-93AB-4FA3-E341-269880B5D8B2}"/>
              </a:ext>
            </a:extLst>
          </p:cNvPr>
          <p:cNvGrpSpPr/>
          <p:nvPr/>
        </p:nvGrpSpPr>
        <p:grpSpPr>
          <a:xfrm>
            <a:off x="1259840" y="3967363"/>
            <a:ext cx="10078720" cy="2494405"/>
            <a:chOff x="3829805" y="5503967"/>
            <a:chExt cx="4350808" cy="785553"/>
          </a:xfrm>
        </p:grpSpPr>
        <p:sp>
          <p:nvSpPr>
            <p:cNvPr id="13" name="矩形: 圆角 7">
              <a:extLst>
                <a:ext uri="{FF2B5EF4-FFF2-40B4-BE49-F238E27FC236}">
                  <a16:creationId xmlns:a16="http://schemas.microsoft.com/office/drawing/2014/main" xmlns="" id="{9D89C5FD-DA90-609A-53B6-9F952C673A68}"/>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xmlns="" id="{85A4A696-972B-A04C-E346-FEE8B1D74E38}"/>
                </a:ext>
              </a:extLst>
            </p:cNvPr>
            <p:cNvSpPr txBox="1"/>
            <p:nvPr/>
          </p:nvSpPr>
          <p:spPr>
            <a:xfrm>
              <a:off x="3976763" y="5558101"/>
              <a:ext cx="4089641" cy="7269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Việc lặp lại nhiều lần từ bỗng có tác dụng gì?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Nhấn mạnh niềm vui của chú gà con vì được mẹ yêu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Nhấn mạnh niềm vui của chú gà con vì được ra khỏi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Nhấn mạnh sự tươi đẹp của thiên nhiên mà chú gà con quan sát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Nhấn mạnh sự ngỡ ngàng của chú gà con trước những điều mới mẻ.</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Oval 1">
            <a:extLst>
              <a:ext uri="{FF2B5EF4-FFF2-40B4-BE49-F238E27FC236}">
                <a16:creationId xmlns:a16="http://schemas.microsoft.com/office/drawing/2014/main" xmlns="" id="{01DE5E97-5626-4C60-D8A4-AA821C3F0278}"/>
              </a:ext>
            </a:extLst>
          </p:cNvPr>
          <p:cNvSpPr/>
          <p:nvPr/>
        </p:nvSpPr>
        <p:spPr>
          <a:xfrm>
            <a:off x="1513840" y="6014720"/>
            <a:ext cx="457200" cy="36576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6531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3" name="TextBox 2">
            <a:extLst>
              <a:ext uri="{FF2B5EF4-FFF2-40B4-BE49-F238E27FC236}">
                <a16:creationId xmlns:a16="http://schemas.microsoft.com/office/drawing/2014/main" xmlns="" id="{D1663F93-4015-BC98-DA63-6280F281B04E}"/>
              </a:ext>
            </a:extLst>
          </p:cNvPr>
          <p:cNvSpPr txBox="1"/>
          <p:nvPr/>
        </p:nvSpPr>
        <p:spPr>
          <a:xfrm>
            <a:off x="1219200" y="335280"/>
            <a:ext cx="9418320" cy="523220"/>
          </a:xfrm>
          <a:prstGeom prst="rect">
            <a:avLst/>
          </a:prstGeom>
          <a:noFill/>
        </p:spPr>
        <p:txBody>
          <a:bodyPr wrap="square" rtlCol="0">
            <a:spAutoFit/>
          </a:bodyPr>
          <a:lstStyle/>
          <a:p>
            <a:r>
              <a:rPr lang="en-US" sz="2800" b="1" i="0" dirty="0" err="1">
                <a:solidFill>
                  <a:srgbClr val="000000"/>
                </a:solidFill>
                <a:effectLst/>
                <a:latin typeface="Cambria" panose="02040503050406030204" pitchFamily="18" charset="0"/>
                <a:ea typeface="Cambria" panose="02040503050406030204" pitchFamily="18" charset="0"/>
              </a:rPr>
              <a:t>Đọc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50C8D552-5A5F-4B80-8D65-06E2BBEB569F}"/>
              </a:ext>
            </a:extLst>
          </p:cNvPr>
          <p:cNvPicPr>
            <a:picLocks noChangeAspect="1"/>
          </p:cNvPicPr>
          <p:nvPr/>
        </p:nvPicPr>
        <p:blipFill>
          <a:blip r:embed="rId2"/>
          <a:stretch>
            <a:fillRect/>
          </a:stretch>
        </p:blipFill>
        <p:spPr>
          <a:xfrm>
            <a:off x="8187397" y="3201025"/>
            <a:ext cx="3361983" cy="3208982"/>
          </a:xfrm>
          <a:prstGeom prst="rect">
            <a:avLst/>
          </a:prstGeom>
        </p:spPr>
      </p:pic>
      <p:sp>
        <p:nvSpPr>
          <p:cNvPr id="4" name="TextBox 3">
            <a:extLst>
              <a:ext uri="{FF2B5EF4-FFF2-40B4-BE49-F238E27FC236}">
                <a16:creationId xmlns:a16="http://schemas.microsoft.com/office/drawing/2014/main" xmlns="" id="{5AC4290E-B051-87D5-F306-E8A94A50CE78}"/>
              </a:ext>
            </a:extLst>
          </p:cNvPr>
          <p:cNvSpPr txBox="1"/>
          <p:nvPr/>
        </p:nvSpPr>
        <p:spPr>
          <a:xfrm>
            <a:off x="323557" y="954256"/>
            <a:ext cx="10821963" cy="2246769"/>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smtClean="0">
                <a:solidFill>
                  <a:srgbClr val="000000"/>
                </a:solidFill>
                <a:effectLst/>
                <a:latin typeface="Cambria" panose="02040503050406030204" pitchFamily="18" charset="0"/>
                <a:ea typeface="Cambria" panose="02040503050406030204" pitchFamily="18" charset="0"/>
              </a:rPr>
              <a:t>    </a:t>
            </a:r>
            <a:r>
              <a:rPr lang="vi-VN" sz="2800" b="0" i="0" dirty="0" smtClean="0">
                <a:solidFill>
                  <a:srgbClr val="000000"/>
                </a:solidFill>
                <a:effectLst/>
                <a:latin typeface="Cambria" panose="02040503050406030204" pitchFamily="18" charset="0"/>
                <a:ea typeface="Cambria" panose="02040503050406030204" pitchFamily="18" charset="0"/>
              </a:rPr>
              <a:t>Gậy </a:t>
            </a:r>
            <a:r>
              <a:rPr lang="vi-VN" sz="2800" b="0" i="0" dirty="0">
                <a:solidFill>
                  <a:srgbClr val="000000"/>
                </a:solidFill>
                <a:effectLst/>
                <a:latin typeface="Cambria" panose="02040503050406030204" pitchFamily="18" charset="0"/>
                <a:ea typeface="Cambria" panose="02040503050406030204" pitchFamily="18" charset="0"/>
              </a:rPr>
              <a:t>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algn="r"/>
            <a:r>
              <a:rPr lang="vi-VN" sz="2800" b="0" i="0" dirty="0">
                <a:solidFill>
                  <a:srgbClr val="000000"/>
                </a:solidFill>
                <a:effectLst/>
                <a:latin typeface="Cambria" panose="02040503050406030204" pitchFamily="18" charset="0"/>
                <a:ea typeface="Cambria" panose="02040503050406030204" pitchFamily="18" charset="0"/>
              </a:rPr>
              <a:t>(Thép Mới)</a:t>
            </a:r>
          </a:p>
        </p:txBody>
      </p:sp>
      <p:sp>
        <p:nvSpPr>
          <p:cNvPr id="7" name="TextBox 6">
            <a:extLst>
              <a:ext uri="{FF2B5EF4-FFF2-40B4-BE49-F238E27FC236}">
                <a16:creationId xmlns:a16="http://schemas.microsoft.com/office/drawing/2014/main" xmlns="" id="{D6BD8181-FF91-0A8B-A468-87E90878E8DC}"/>
              </a:ext>
            </a:extLst>
          </p:cNvPr>
          <p:cNvSpPr txBox="1"/>
          <p:nvPr/>
        </p:nvSpPr>
        <p:spPr>
          <a:xfrm>
            <a:off x="376701" y="2994076"/>
            <a:ext cx="7810696"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Từ nào được lặp lại ở tất cả các câu trong đoạn?</a:t>
            </a:r>
          </a:p>
          <a:p>
            <a:pPr algn="just"/>
            <a:r>
              <a:rPr lang="vi-VN" sz="28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pic>
        <p:nvPicPr>
          <p:cNvPr id="1026" name="Picture 2" descr="F:\desktop\giáo án\nam hoc 2024-2025\CHUYÊN ĐỀ- NGOẠI KHÓA\TỔ\CHUYÊN ĐỀ TV 5\NHOM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5229" y="4784833"/>
            <a:ext cx="2107324" cy="169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387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 XA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717" y="157657"/>
            <a:ext cx="11666483" cy="6391805"/>
          </a:xfrm>
          <a:prstGeom prst="rect">
            <a:avLst/>
          </a:prstGeom>
        </p:spPr>
      </p:pic>
    </p:spTree>
    <p:extLst>
      <p:ext uri="{BB962C8B-B14F-4D97-AF65-F5344CB8AC3E}">
        <p14:creationId xmlns:p14="http://schemas.microsoft.com/office/powerpoint/2010/main" val="4832411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88DB787-B963-D803-BA8A-96CB152A82D6}"/>
              </a:ext>
            </a:extLst>
          </p:cNvPr>
          <p:cNvSpPr txBox="1"/>
          <p:nvPr/>
        </p:nvSpPr>
        <p:spPr>
          <a:xfrm>
            <a:off x="2009527" y="317996"/>
            <a:ext cx="87887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baseline="0" noProof="0" dirty="0" err="1" smtClean="0">
                <a:ln>
                  <a:noFill/>
                </a:ln>
                <a:solidFill>
                  <a:prstClr val="black"/>
                </a:solidFill>
                <a:effectLst/>
                <a:uLnTx/>
                <a:uFillTx/>
                <a:latin typeface="Cambria" panose="02040503050406030204" pitchFamily="18" charset="0"/>
                <a:cs typeface="+mn-cs"/>
              </a:rPr>
              <a:t>phiếu</a:t>
            </a:r>
            <a:r>
              <a:rPr kumimoji="0" lang="en-US" sz="3200" b="1" i="0" u="none" strike="noStrike" kern="1200" cap="none" spc="0" normalizeH="0" noProof="0" dirty="0" smtClean="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noProof="0" dirty="0" err="1" smtClean="0">
                <a:ln>
                  <a:noFill/>
                </a:ln>
                <a:solidFill>
                  <a:prstClr val="black"/>
                </a:solidFill>
                <a:effectLst/>
                <a:uLnTx/>
                <a:uFillTx/>
                <a:latin typeface="Cambria" panose="02040503050406030204" pitchFamily="18" charset="0"/>
                <a:cs typeface="+mn-cs"/>
              </a:rPr>
              <a:t>học</a:t>
            </a:r>
            <a:r>
              <a:rPr kumimoji="0" lang="en-US" sz="3200" b="1" i="0" u="none" strike="noStrike" kern="1200" cap="none" spc="0" normalizeH="0" noProof="0" dirty="0" smtClean="0">
                <a:ln>
                  <a:noFill/>
                </a:ln>
                <a:solidFill>
                  <a:prstClr val="black"/>
                </a:solidFill>
                <a:effectLst/>
                <a:uLnTx/>
                <a:uFillTx/>
                <a:latin typeface="Cambria" panose="02040503050406030204" pitchFamily="18" charset="0"/>
                <a:cs typeface="+mn-cs"/>
              </a:rPr>
              <a:t> </a:t>
            </a:r>
            <a:r>
              <a:rPr kumimoji="0" lang="en-US" sz="3200" b="1" i="0" u="none" strike="noStrike" kern="1200" cap="none" spc="0" normalizeH="0" noProof="0" dirty="0" err="1" smtClean="0">
                <a:ln>
                  <a:noFill/>
                </a:ln>
                <a:solidFill>
                  <a:prstClr val="black"/>
                </a:solidFill>
                <a:effectLst/>
                <a:uLnTx/>
                <a:uFillTx/>
                <a:latin typeface="Cambria" panose="02040503050406030204" pitchFamily="18" charset="0"/>
                <a:cs typeface="+mn-cs"/>
              </a:rPr>
              <a:t>tập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7" name="Picture 6">
            <a:extLst>
              <a:ext uri="{FF2B5EF4-FFF2-40B4-BE49-F238E27FC236}">
                <a16:creationId xmlns:a16="http://schemas.microsoft.com/office/drawing/2014/main" xmlns="" id="{5B0D017A-C7E7-4858-08D9-078E57E21470}"/>
              </a:ext>
            </a:extLst>
          </p:cNvPr>
          <p:cNvPicPr>
            <a:picLocks noChangeAspect="1"/>
          </p:cNvPicPr>
          <p:nvPr/>
        </p:nvPicPr>
        <p:blipFill>
          <a:blip r:embed="rId2"/>
          <a:stretch>
            <a:fillRect/>
          </a:stretch>
        </p:blipFill>
        <p:spPr>
          <a:xfrm>
            <a:off x="599090" y="1195704"/>
            <a:ext cx="11004331" cy="5205096"/>
          </a:xfrm>
          <a:prstGeom prst="rect">
            <a:avLst/>
          </a:prstGeom>
        </p:spPr>
      </p:pic>
      <p:sp>
        <p:nvSpPr>
          <p:cNvPr id="4" name="TextBox 3">
            <a:extLst>
              <a:ext uri="{FF2B5EF4-FFF2-40B4-BE49-F238E27FC236}">
                <a16:creationId xmlns:a16="http://schemas.microsoft.com/office/drawing/2014/main" xmlns="" id="{D1663F93-4015-BC98-DA63-6280F281B04E}"/>
              </a:ext>
            </a:extLst>
          </p:cNvPr>
          <p:cNvSpPr txBox="1"/>
          <p:nvPr/>
        </p:nvSpPr>
        <p:spPr>
          <a:xfrm>
            <a:off x="726828" y="1446626"/>
            <a:ext cx="10693710" cy="707886"/>
          </a:xfrm>
          <a:prstGeom prst="rect">
            <a:avLst/>
          </a:prstGeom>
          <a:solidFill>
            <a:schemeClr val="accent5">
              <a:lumMod val="20000"/>
              <a:lumOff val="80000"/>
            </a:schemeClr>
          </a:solidFill>
        </p:spPr>
        <p:txBody>
          <a:bodyPr wrap="square" rtlCol="0">
            <a:spAutoFit/>
          </a:bodyPr>
          <a:lstStyle/>
          <a:p>
            <a:r>
              <a:rPr lang="en-US" sz="4000" b="1" i="0" dirty="0" err="1" smtClean="0">
                <a:solidFill>
                  <a:srgbClr val="000000"/>
                </a:solidFill>
                <a:effectLst/>
                <a:latin typeface="Cambria" panose="02040503050406030204" pitchFamily="18" charset="0"/>
                <a:ea typeface="Cambria" panose="02040503050406030204" pitchFamily="18" charset="0"/>
              </a:rPr>
              <a:t>Bài</a:t>
            </a:r>
            <a:r>
              <a:rPr lang="en-US" sz="4000" b="1" i="0" dirty="0" smtClean="0">
                <a:solidFill>
                  <a:srgbClr val="000000"/>
                </a:solidFill>
                <a:effectLst/>
                <a:latin typeface="Cambria" panose="02040503050406030204" pitchFamily="18" charset="0"/>
                <a:ea typeface="Cambria" panose="02040503050406030204" pitchFamily="18" charset="0"/>
              </a:rPr>
              <a:t> 4: </a:t>
            </a:r>
            <a:r>
              <a:rPr lang="en-US" sz="4000" b="1" i="0" dirty="0" err="1" smtClean="0">
                <a:solidFill>
                  <a:srgbClr val="000000"/>
                </a:solidFill>
                <a:effectLst/>
                <a:latin typeface="Cambria" panose="02040503050406030204" pitchFamily="18" charset="0"/>
                <a:ea typeface="Cambria" panose="02040503050406030204" pitchFamily="18" charset="0"/>
              </a:rPr>
              <a:t>Đọc</a:t>
            </a:r>
            <a:r>
              <a:rPr lang="en-US" sz="4000" b="1" i="0" dirty="0" smtClean="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trả</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lời</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hỏi</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7515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A8B7B137-2B63-BC01-C911-7202A3783874}"/>
              </a:ext>
            </a:extLst>
          </p:cNvPr>
          <p:cNvSpPr/>
          <p:nvPr/>
        </p:nvSpPr>
        <p:spPr>
          <a:xfrm>
            <a:off x="609600" y="335280"/>
            <a:ext cx="568960" cy="53848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xmlns="" id="{D1663F93-4015-BC98-DA63-6280F281B04E}"/>
              </a:ext>
            </a:extLst>
          </p:cNvPr>
          <p:cNvSpPr txBox="1"/>
          <p:nvPr/>
        </p:nvSpPr>
        <p:spPr>
          <a:xfrm>
            <a:off x="1219200" y="335280"/>
            <a:ext cx="9418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xmlns="" id="{5AC4290E-B051-87D5-F306-E8A94A50CE78}"/>
              </a:ext>
            </a:extLst>
          </p:cNvPr>
          <p:cNvSpPr txBox="1"/>
          <p:nvPr/>
        </p:nvSpPr>
        <p:spPr>
          <a:xfrm>
            <a:off x="772160" y="975360"/>
            <a:ext cx="1043432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Gậy tre, chông tre chống lại sắt thép của quân thù. Tre xung phong vào xe tăng, đại bác. Tre giữ làng, giữ nước, giữ mái nhà tranh, giữ đồng lúa chín. Tre hi sinh để bảo vệ con người. Tre, anh hùng lao động! Tre, anh hùng chiến đấu!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(Thép Mới)</a:t>
            </a:r>
          </a:p>
        </p:txBody>
      </p:sp>
      <p:pic>
        <p:nvPicPr>
          <p:cNvPr id="6" name="Picture 5">
            <a:extLst>
              <a:ext uri="{FF2B5EF4-FFF2-40B4-BE49-F238E27FC236}">
                <a16:creationId xmlns:a16="http://schemas.microsoft.com/office/drawing/2014/main" xmlns="" id="{50C8D552-5A5F-4B80-8D65-06E2BBEB569F}"/>
              </a:ext>
            </a:extLst>
          </p:cNvPr>
          <p:cNvPicPr>
            <a:picLocks noChangeAspect="1"/>
          </p:cNvPicPr>
          <p:nvPr/>
        </p:nvPicPr>
        <p:blipFill>
          <a:blip r:embed="rId3"/>
          <a:stretch>
            <a:fillRect/>
          </a:stretch>
        </p:blipFill>
        <p:spPr>
          <a:xfrm>
            <a:off x="9133840" y="2739729"/>
            <a:ext cx="2415540" cy="3670278"/>
          </a:xfrm>
          <a:prstGeom prst="rect">
            <a:avLst/>
          </a:prstGeom>
        </p:spPr>
      </p:pic>
      <p:sp>
        <p:nvSpPr>
          <p:cNvPr id="7" name="TextBox 6">
            <a:extLst>
              <a:ext uri="{FF2B5EF4-FFF2-40B4-BE49-F238E27FC236}">
                <a16:creationId xmlns:a16="http://schemas.microsoft.com/office/drawing/2014/main" xmlns="" id="{D6BD8181-FF91-0A8B-A468-87E90878E8DC}"/>
              </a:ext>
            </a:extLst>
          </p:cNvPr>
          <p:cNvSpPr txBox="1"/>
          <p:nvPr/>
        </p:nvSpPr>
        <p:spPr>
          <a:xfrm>
            <a:off x="609600" y="2570480"/>
            <a:ext cx="8382000"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Từ nào được lặp lại ở tất cả các câu trong đoạn?</a:t>
            </a:r>
          </a:p>
        </p:txBody>
      </p:sp>
      <p:cxnSp>
        <p:nvCxnSpPr>
          <p:cNvPr id="8" name="Straight Connector 7">
            <a:extLst>
              <a:ext uri="{FF2B5EF4-FFF2-40B4-BE49-F238E27FC236}">
                <a16:creationId xmlns:a16="http://schemas.microsoft.com/office/drawing/2014/main" xmlns="" id="{5409961A-0534-ABD6-ECC7-E5FB4A40D22B}"/>
              </a:ext>
            </a:extLst>
          </p:cNvPr>
          <p:cNvCxnSpPr>
            <a:cxnSpLocks/>
          </p:cNvCxnSpPr>
          <p:nvPr/>
        </p:nvCxnSpPr>
        <p:spPr>
          <a:xfrm>
            <a:off x="1615440" y="13817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703BEC0-785D-E423-415D-D83653E77B5D}"/>
              </a:ext>
            </a:extLst>
          </p:cNvPr>
          <p:cNvCxnSpPr>
            <a:cxnSpLocks/>
          </p:cNvCxnSpPr>
          <p:nvPr/>
        </p:nvCxnSpPr>
        <p:spPr>
          <a:xfrm>
            <a:off x="3048000" y="137160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0755860-F52C-AB91-4188-7F6B8BDC85DA}"/>
              </a:ext>
            </a:extLst>
          </p:cNvPr>
          <p:cNvCxnSpPr>
            <a:cxnSpLocks/>
          </p:cNvCxnSpPr>
          <p:nvPr/>
        </p:nvCxnSpPr>
        <p:spPr>
          <a:xfrm>
            <a:off x="8036560" y="1351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B11E020-CF97-8B19-68AF-2C8A2A388DD8}"/>
              </a:ext>
            </a:extLst>
          </p:cNvPr>
          <p:cNvCxnSpPr>
            <a:cxnSpLocks/>
          </p:cNvCxnSpPr>
          <p:nvPr/>
        </p:nvCxnSpPr>
        <p:spPr>
          <a:xfrm>
            <a:off x="2672080" y="174752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69E7E85-9315-574D-CF87-ED13E73CE055}"/>
              </a:ext>
            </a:extLst>
          </p:cNvPr>
          <p:cNvCxnSpPr>
            <a:cxnSpLocks/>
          </p:cNvCxnSpPr>
          <p:nvPr/>
        </p:nvCxnSpPr>
        <p:spPr>
          <a:xfrm>
            <a:off x="10688320" y="173736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828A7AE-5BCE-B520-CA72-84C155DB9731}"/>
              </a:ext>
            </a:extLst>
          </p:cNvPr>
          <p:cNvCxnSpPr>
            <a:cxnSpLocks/>
          </p:cNvCxnSpPr>
          <p:nvPr/>
        </p:nvCxnSpPr>
        <p:spPr>
          <a:xfrm>
            <a:off x="4561840" y="212344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3319B18-EDF6-CC20-A2FB-4BB4A24ABD3A}"/>
              </a:ext>
            </a:extLst>
          </p:cNvPr>
          <p:cNvCxnSpPr>
            <a:cxnSpLocks/>
          </p:cNvCxnSpPr>
          <p:nvPr/>
        </p:nvCxnSpPr>
        <p:spPr>
          <a:xfrm>
            <a:off x="7660640" y="2113280"/>
            <a:ext cx="4775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57AC6AFC-4525-78B1-F44D-AF08EC33245E}"/>
              </a:ext>
            </a:extLst>
          </p:cNvPr>
          <p:cNvGrpSpPr/>
          <p:nvPr/>
        </p:nvGrpSpPr>
        <p:grpSpPr>
          <a:xfrm>
            <a:off x="599440" y="3388236"/>
            <a:ext cx="8422639" cy="785553"/>
            <a:chOff x="3829805" y="5503967"/>
            <a:chExt cx="4350808" cy="785553"/>
          </a:xfrm>
        </p:grpSpPr>
        <p:sp>
          <p:nvSpPr>
            <p:cNvPr id="17" name="矩形: 圆角 7">
              <a:extLst>
                <a:ext uri="{FF2B5EF4-FFF2-40B4-BE49-F238E27FC236}">
                  <a16:creationId xmlns:a16="http://schemas.microsoft.com/office/drawing/2014/main" xmlns="" id="{03C57715-B9D4-CA97-480C-B2A7981C21B3}"/>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xmlns="" id="{C09D18D1-292C-BD46-A1E3-7C07D2964EB7}"/>
                </a:ext>
              </a:extLst>
            </p:cNvPr>
            <p:cNvSpPr txBox="1"/>
            <p:nvPr/>
          </p:nvSpPr>
          <p:spPr>
            <a:xfrm>
              <a:off x="3976763" y="5558101"/>
              <a:ext cx="40896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Từ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tre</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xuất hiện ở tất cả các câu trong đoạn.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9" name="TextBox 18">
            <a:extLst>
              <a:ext uri="{FF2B5EF4-FFF2-40B4-BE49-F238E27FC236}">
                <a16:creationId xmlns:a16="http://schemas.microsoft.com/office/drawing/2014/main" xmlns="" id="{0F54F79C-C9F2-4313-02C7-6A4EA4BEBE5B}"/>
              </a:ext>
            </a:extLst>
          </p:cNvPr>
          <p:cNvSpPr txBox="1"/>
          <p:nvPr/>
        </p:nvSpPr>
        <p:spPr>
          <a:xfrm>
            <a:off x="670560" y="4368800"/>
            <a:ext cx="8382000" cy="58477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b. Việc lặp lại từ đó có tác dụng gì?</a:t>
            </a:r>
          </a:p>
        </p:txBody>
      </p:sp>
      <p:grpSp>
        <p:nvGrpSpPr>
          <p:cNvPr id="20" name="Group 19">
            <a:extLst>
              <a:ext uri="{FF2B5EF4-FFF2-40B4-BE49-F238E27FC236}">
                <a16:creationId xmlns:a16="http://schemas.microsoft.com/office/drawing/2014/main" xmlns="" id="{AEEBBC03-6D60-7E99-806F-5301296B16C1}"/>
              </a:ext>
            </a:extLst>
          </p:cNvPr>
          <p:cNvGrpSpPr/>
          <p:nvPr/>
        </p:nvGrpSpPr>
        <p:grpSpPr>
          <a:xfrm>
            <a:off x="741680" y="5100320"/>
            <a:ext cx="9956800" cy="1910080"/>
            <a:chOff x="3829805" y="5503967"/>
            <a:chExt cx="4350808" cy="1439129"/>
          </a:xfrm>
        </p:grpSpPr>
        <p:sp>
          <p:nvSpPr>
            <p:cNvPr id="21" name="矩形: 圆角 7">
              <a:extLst>
                <a:ext uri="{FF2B5EF4-FFF2-40B4-BE49-F238E27FC236}">
                  <a16:creationId xmlns:a16="http://schemas.microsoft.com/office/drawing/2014/main" xmlns="" id="{6FF1A61D-1A9F-F100-17FF-81FC277E64F7}"/>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2" name="TextBox 21">
              <a:extLst>
                <a:ext uri="{FF2B5EF4-FFF2-40B4-BE49-F238E27FC236}">
                  <a16:creationId xmlns:a16="http://schemas.microsoft.com/office/drawing/2014/main" xmlns="" id="{F76BA520-F1F1-36A3-A321-0D538E2C62B5}"/>
                </a:ext>
              </a:extLst>
            </p:cNvPr>
            <p:cNvSpPr txBox="1"/>
            <p:nvPr/>
          </p:nvSpPr>
          <p:spPr>
            <a:xfrm>
              <a:off x="3976763" y="5558101"/>
              <a:ext cx="408964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Việc lặp lại từ tre nhằm làm nổi bật hình ảnh cây tre và giá trị, đóng góp của tre đối với người dân Việt Nam.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604927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ế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561"/>
            <a:ext cx="12192000" cy="6865122"/>
          </a:xfrm>
          <a:prstGeom prst="rect">
            <a:avLst/>
          </a:prstGeom>
        </p:spPr>
      </p:pic>
    </p:spTree>
    <p:extLst>
      <p:ext uri="{BB962C8B-B14F-4D97-AF65-F5344CB8AC3E}">
        <p14:creationId xmlns:p14="http://schemas.microsoft.com/office/powerpoint/2010/main" val="21034770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xmlns=""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xmlns="" id="{98D01B1E-1678-1D9B-BC34-004D1D4043A8}"/>
              </a:ext>
            </a:extLst>
          </p:cNvPr>
          <p:cNvSpPr txBox="1"/>
          <p:nvPr/>
        </p:nvSpPr>
        <p:spPr>
          <a:xfrm>
            <a:off x="2417344" y="1797969"/>
            <a:ext cx="8788739" cy="1998047"/>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thân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cs typeface="+mn-cs"/>
              </a:rPr>
              <a:t>mới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cs typeface="+mn-cs"/>
              </a:rPr>
              <a:t>.</a:t>
            </a:r>
          </a:p>
        </p:txBody>
      </p:sp>
      <p:pic>
        <p:nvPicPr>
          <p:cNvPr id="2" name="Picture 1">
            <a:extLst>
              <a:ext uri="{FF2B5EF4-FFF2-40B4-BE49-F238E27FC236}">
                <a16:creationId xmlns:a16="http://schemas.microsoft.com/office/drawing/2014/main" xmlns="" id="{8D2219B9-C35F-EEB1-F6E0-A803719E4C7C}"/>
              </a:ext>
            </a:extLst>
          </p:cNvPr>
          <p:cNvPicPr>
            <a:picLocks noChangeAspect="1"/>
          </p:cNvPicPr>
          <p:nvPr/>
        </p:nvPicPr>
        <p:blipFill>
          <a:blip r:embed="rId5"/>
          <a:stretch>
            <a:fillRect/>
          </a:stretch>
        </p:blipFill>
        <p:spPr>
          <a:xfrm>
            <a:off x="4607888" y="501516"/>
            <a:ext cx="4986960" cy="2353260"/>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hòa bì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890" y="709448"/>
            <a:ext cx="11776841" cy="6148552"/>
          </a:xfrm>
          <a:prstGeom prst="rect">
            <a:avLst/>
          </a:prstGeom>
        </p:spPr>
      </p:pic>
      <p:sp>
        <p:nvSpPr>
          <p:cNvPr id="5" name="TextBox 4">
            <a:extLst>
              <a:ext uri="{FF2B5EF4-FFF2-40B4-BE49-F238E27FC236}">
                <a16:creationId xmlns:a16="http://schemas.microsoft.com/office/drawing/2014/main" xmlns="" id="{F803AD19-B78D-107B-1CC1-524E82DE985E}"/>
              </a:ext>
            </a:extLst>
          </p:cNvPr>
          <p:cNvSpPr txBox="1"/>
          <p:nvPr/>
        </p:nvSpPr>
        <p:spPr>
          <a:xfrm>
            <a:off x="275896" y="-127363"/>
            <a:ext cx="1150882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C00000"/>
                </a:solidFill>
                <a:latin typeface="Cambria" panose="02040503050406030204" pitchFamily="18" charset="0"/>
                <a:ea typeface="Cambria" panose="02040503050406030204" pitchFamily="18" charset="0"/>
              </a:rPr>
              <a:t>T</a:t>
            </a:r>
            <a:r>
              <a:rPr lang="vi-VN" sz="4800" dirty="0">
                <a:solidFill>
                  <a:srgbClr val="C00000"/>
                </a:solidFill>
                <a:latin typeface="Cambria" panose="02040503050406030204" pitchFamily="18" charset="0"/>
                <a:ea typeface="Cambria" panose="02040503050406030204" pitchFamily="18" charset="0"/>
              </a:rPr>
              <a:t>ừ nào được lặp lại nhiều lần trong bài hát?</a:t>
            </a:r>
            <a:endParaRPr kumimoji="0" lang="en-US"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65965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6" name="Picture 5" descr="A white text with pink and yellow border&#10;&#10;Description automatically generated">
            <a:extLst>
              <a:ext uri="{FF2B5EF4-FFF2-40B4-BE49-F238E27FC236}">
                <a16:creationId xmlns:a16="http://schemas.microsoft.com/office/drawing/2014/main" xmlns="" id="{0058F069-9BEE-B8EA-05B4-E2DC721911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2349" y="3414122"/>
            <a:ext cx="7723948" cy="1557927"/>
          </a:xfrm>
          <a:prstGeom prst="rect">
            <a:avLst/>
          </a:prstGeom>
        </p:spPr>
      </p:pic>
      <p:pic>
        <p:nvPicPr>
          <p:cNvPr id="11" name="Picture 10">
            <a:extLst>
              <a:ext uri="{FF2B5EF4-FFF2-40B4-BE49-F238E27FC236}">
                <a16:creationId xmlns:a16="http://schemas.microsoft.com/office/drawing/2014/main" xmlns="" id="{94CF175A-860B-4354-2D20-2EA169B9FA09}"/>
              </a:ext>
            </a:extLst>
          </p:cNvPr>
          <p:cNvPicPr>
            <a:picLocks noChangeAspect="1"/>
          </p:cNvPicPr>
          <p:nvPr/>
        </p:nvPicPr>
        <p:blipFill>
          <a:blip r:embed="rId10"/>
          <a:stretch>
            <a:fillRect/>
          </a:stretch>
        </p:blipFill>
        <p:spPr>
          <a:xfrm>
            <a:off x="-3845564" y="137086"/>
            <a:ext cx="3023878" cy="1707028"/>
          </a:xfrm>
          <a:prstGeom prst="rect">
            <a:avLst/>
          </a:prstGeom>
        </p:spPr>
      </p:pic>
      <p:sp>
        <p:nvSpPr>
          <p:cNvPr id="3" name="Rectangle 2"/>
          <p:cNvSpPr/>
          <p:nvPr/>
        </p:nvSpPr>
        <p:spPr>
          <a:xfrm>
            <a:off x="3672071" y="2329934"/>
            <a:ext cx="7614226" cy="954107"/>
          </a:xfrm>
          <a:prstGeom prst="rect">
            <a:avLst/>
          </a:prstGeom>
        </p:spPr>
        <p:txBody>
          <a:bodyPr wrap="square">
            <a:spAutoFit/>
          </a:bodyPr>
          <a:lstStyle/>
          <a:p>
            <a:pPr algn="ctr"/>
            <a:r>
              <a:rPr lang="en-US" altLang="vi-VN" sz="28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BÀI 25: TIẾNG ĐÀN BA-LA-LAI-CA </a:t>
            </a:r>
            <a:endParaRPr lang="en-US" altLang="vi-VN" sz="28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endParaRPr>
          </a:p>
          <a:p>
            <a:pPr algn="ctr"/>
            <a:r>
              <a:rPr lang="en-US" altLang="vi-VN" sz="28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TRÊN </a:t>
            </a:r>
            <a:r>
              <a:rPr lang="en-US" altLang="vi-VN" sz="2800" b="1" kern="10" dirty="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SÔNG ĐÀ </a:t>
            </a:r>
            <a:r>
              <a:rPr lang="en-US" altLang="vi-VN" sz="2800" b="1" kern="10" dirty="0" smtClean="0">
                <a:ln w="9525">
                  <a:solidFill>
                    <a:srgbClr val="FF0000"/>
                  </a:solidFill>
                  <a:round/>
                </a:ln>
                <a:solidFill>
                  <a:srgbClr val="FF0000"/>
                </a:solidFill>
                <a:effectLst>
                  <a:outerShdw dist="45791" dir="2021404" algn="ctr" rotWithShape="0">
                    <a:srgbClr val="B2B2B2">
                      <a:alpha val="79999"/>
                    </a:srgbClr>
                  </a:outerShdw>
                </a:effectLst>
                <a:latin typeface="Times New Roman" panose="02020603050405020304"/>
                <a:cs typeface="Times New Roman" panose="02020603050405020304"/>
              </a:rPr>
              <a:t>(TIẾT 2)</a:t>
            </a:r>
            <a:endParaRPr lang="en-US" sz="2800" dirty="0"/>
          </a:p>
        </p:txBody>
      </p:sp>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path" presetSubtype="0" accel="50000" decel="50000" fill="hold" nodeType="withEffect">
                                  <p:stCondLst>
                                    <p:cond delay="0"/>
                                  </p:stCondLst>
                                  <p:childTnLst>
                                    <p:animMotion origin="layout" path="M -3.75E-6 -4.44444E-6 L 0.40352 0.00047 " pathEditMode="relative" rAng="0" ptsTypes="AA">
                                      <p:cBhvr>
                                        <p:cTn id="26" dur="2000" fill="hold"/>
                                        <p:tgtEl>
                                          <p:spTgt spid="11"/>
                                        </p:tgtEl>
                                        <p:attrNameLst>
                                          <p:attrName>ppt_x</p:attrName>
                                          <p:attrName>ppt_y</p:attrName>
                                        </p:attrNameLst>
                                      </p:cBhvr>
                                      <p:rCtr x="20169" y="23"/>
                                    </p:animMotion>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57F38C4C-1BF0-8E52-74F1-2321709D3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864" y="2119992"/>
            <a:ext cx="5840605" cy="4374485"/>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155165708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 y="0"/>
            <a:ext cx="12185676" cy="6861561"/>
          </a:xfrm>
          <a:prstGeom prst="rect">
            <a:avLst/>
          </a:prstGeom>
        </p:spPr>
      </p:pic>
    </p:spTree>
    <p:extLst>
      <p:ext uri="{BB962C8B-B14F-4D97-AF65-F5344CB8AC3E}">
        <p14:creationId xmlns:p14="http://schemas.microsoft.com/office/powerpoint/2010/main" val="32057529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178939"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rPr>
              <a:t>Đọc bài ca dao dưới đây và trả lời câu hỏi.</a:t>
            </a: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941380" y="1724111"/>
            <a:ext cx="7452397" cy="2677656"/>
          </a:xfrm>
          <a:prstGeom prst="rect">
            <a:avLst/>
          </a:prstGeom>
          <a:noFill/>
        </p:spPr>
        <p:txBody>
          <a:bodyPr wrap="square">
            <a:spAutoFit/>
          </a:bodyPr>
          <a:lstStyle/>
          <a:p>
            <a:pPr lvl="0" algn="ctr"/>
            <a:r>
              <a:rPr lang="vi-VN" sz="2800" dirty="0">
                <a:solidFill>
                  <a:prstClr val="black"/>
                </a:solidFill>
                <a:latin typeface="Cambria" panose="02040503050406030204" pitchFamily="18" charset="0"/>
              </a:rPr>
              <a:t>Người ta đi cấy lấy công</a:t>
            </a:r>
          </a:p>
          <a:p>
            <a:pPr lvl="0" algn="ctr"/>
            <a:r>
              <a:rPr lang="vi-VN" sz="2800" dirty="0">
                <a:solidFill>
                  <a:prstClr val="black"/>
                </a:solidFill>
                <a:latin typeface="Cambria" panose="02040503050406030204" pitchFamily="18" charset="0"/>
              </a:rPr>
              <a:t>Tôi nay đi cấy còn trông nhiều bề</a:t>
            </a:r>
          </a:p>
          <a:p>
            <a:pPr lvl="0" algn="ctr"/>
            <a:r>
              <a:rPr lang="vi-VN" sz="2800" dirty="0">
                <a:solidFill>
                  <a:prstClr val="black"/>
                </a:solidFill>
                <a:latin typeface="Cambria" panose="02040503050406030204" pitchFamily="18" charset="0"/>
              </a:rPr>
              <a:t>Trông trời, trông đất,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mây</a:t>
            </a:r>
          </a:p>
          <a:p>
            <a:pPr lvl="0" algn="ctr"/>
            <a:r>
              <a:rPr lang="vi-VN" sz="2800" dirty="0">
                <a:solidFill>
                  <a:prstClr val="black"/>
                </a:solidFill>
                <a:latin typeface="Cambria" panose="02040503050406030204" pitchFamily="18" charset="0"/>
              </a:rPr>
              <a:t>Trông mưa, trông nắng, tr</a:t>
            </a:r>
            <a:r>
              <a:rPr lang="en-US" sz="2800" dirty="0">
                <a:solidFill>
                  <a:prstClr val="black"/>
                </a:solidFill>
                <a:latin typeface="Cambria" panose="02040503050406030204" pitchFamily="18" charset="0"/>
              </a:rPr>
              <a:t>ô</a:t>
            </a:r>
            <a:r>
              <a:rPr lang="vi-VN" sz="2800" dirty="0">
                <a:solidFill>
                  <a:prstClr val="black"/>
                </a:solidFill>
                <a:latin typeface="Cambria" panose="02040503050406030204" pitchFamily="18" charset="0"/>
              </a:rPr>
              <a:t>ng ngày, </a:t>
            </a:r>
            <a:r>
              <a:rPr lang="en-US" sz="2800" dirty="0" err="1">
                <a:solidFill>
                  <a:prstClr val="black"/>
                </a:solidFill>
                <a:latin typeface="Cambria" panose="02040503050406030204" pitchFamily="18" charset="0"/>
              </a:rPr>
              <a:t>trông</a:t>
            </a:r>
            <a:r>
              <a:rPr lang="vi-VN" sz="2800" dirty="0">
                <a:solidFill>
                  <a:prstClr val="black"/>
                </a:solidFill>
                <a:latin typeface="Cambria" panose="02040503050406030204" pitchFamily="18" charset="0"/>
              </a:rPr>
              <a:t> đêm</a:t>
            </a:r>
          </a:p>
          <a:p>
            <a:pPr lvl="0" algn="ctr"/>
            <a:r>
              <a:rPr lang="vi-VN" sz="2800" dirty="0">
                <a:solidFill>
                  <a:prstClr val="black"/>
                </a:solidFill>
                <a:latin typeface="Cambria" panose="02040503050406030204" pitchFamily="18" charset="0"/>
              </a:rPr>
              <a:t>Trông cho chân cứng đá mềm</a:t>
            </a:r>
          </a:p>
          <a:p>
            <a:pPr lvl="0" algn="ctr"/>
            <a:r>
              <a:rPr lang="vi-VN" sz="2800" dirty="0">
                <a:solidFill>
                  <a:prstClr val="black"/>
                </a:solidFill>
                <a:latin typeface="Cambria" panose="02040503050406030204" pitchFamily="18" charset="0"/>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xmlns=""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xmlns="" id="{1034DCD1-F7E1-453D-505F-8FD4A0EE089E}"/>
              </a:ext>
            </a:extLst>
          </p:cNvPr>
          <p:cNvGrpSpPr/>
          <p:nvPr/>
        </p:nvGrpSpPr>
        <p:grpSpPr>
          <a:xfrm>
            <a:off x="4218688" y="4778755"/>
            <a:ext cx="7290140" cy="785553"/>
            <a:chOff x="3829805" y="5503967"/>
            <a:chExt cx="4350808" cy="785553"/>
          </a:xfrm>
        </p:grpSpPr>
        <p:sp>
          <p:nvSpPr>
            <p:cNvPr id="33" name="矩形: 圆角 7">
              <a:extLst>
                <a:ext uri="{FF2B5EF4-FFF2-40B4-BE49-F238E27FC236}">
                  <a16:creationId xmlns:a16="http://schemas.microsoft.com/office/drawing/2014/main" xmlns=""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xmlns="" id="{D9D6AE60-955F-2EB5-33D9-019EF89D2C27}"/>
                </a:ext>
              </a:extLst>
            </p:cNvPr>
            <p:cNvSpPr txBox="1"/>
            <p:nvPr/>
          </p:nvSpPr>
          <p:spPr>
            <a:xfrm>
              <a:off x="3976763" y="5558101"/>
              <a:ext cx="40896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FF0000"/>
                  </a:solidFill>
                  <a:effectLst/>
                  <a:latin typeface="Cambria" panose="02040503050406030204" pitchFamily="18" charset="0"/>
                  <a:ea typeface="Cambria" panose="02040503050406030204" pitchFamily="18" charset="0"/>
                </a:rPr>
                <a:t>a. Từ </a:t>
              </a:r>
              <a:r>
                <a:rPr lang="vi-VN" sz="3600" b="0" i="1" dirty="0">
                  <a:solidFill>
                    <a:srgbClr val="FF0000"/>
                  </a:solidFill>
                  <a:effectLst/>
                  <a:latin typeface="Cambria" panose="02040503050406030204" pitchFamily="18" charset="0"/>
                  <a:ea typeface="Cambria" panose="02040503050406030204" pitchFamily="18" charset="0"/>
                </a:rPr>
                <a:t>trông</a:t>
              </a:r>
              <a:r>
                <a:rPr lang="vi-VN" sz="3600" b="0" i="0" dirty="0">
                  <a:solidFill>
                    <a:srgbClr val="FF0000"/>
                  </a:solidFill>
                  <a:effectLst/>
                  <a:latin typeface="Cambria" panose="02040503050406030204" pitchFamily="18" charset="0"/>
                  <a:ea typeface="Cambria" panose="02040503050406030204" pitchFamily="18" charset="0"/>
                </a:rPr>
                <a:t> được lặp lại mấy lần?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2" name="Straight Connector 41">
            <a:extLst>
              <a:ext uri="{FF2B5EF4-FFF2-40B4-BE49-F238E27FC236}">
                <a16:creationId xmlns:a16="http://schemas.microsoft.com/office/drawing/2014/main" xmlns="" id="{0D356FB9-1B52-C0DF-6A16-7F0643672A8B}"/>
              </a:ext>
            </a:extLst>
          </p:cNvPr>
          <p:cNvCxnSpPr/>
          <p:nvPr/>
        </p:nvCxnSpPr>
        <p:spPr>
          <a:xfrm>
            <a:off x="7903779" y="2606565"/>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D53980A-B4E3-DBEE-E8F3-1C166D19FEFB}"/>
              </a:ext>
            </a:extLst>
          </p:cNvPr>
          <p:cNvCxnSpPr/>
          <p:nvPr/>
        </p:nvCxnSpPr>
        <p:spPr>
          <a:xfrm>
            <a:off x="5307724"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3F01EF5F-2964-2FB2-056C-C51577321B7B}"/>
              </a:ext>
            </a:extLst>
          </p:cNvPr>
          <p:cNvCxnSpPr/>
          <p:nvPr/>
        </p:nvCxnSpPr>
        <p:spPr>
          <a:xfrm>
            <a:off x="6978868" y="301646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C8A5FB2-A7F1-5830-7784-B3418641C8A9}"/>
              </a:ext>
            </a:extLst>
          </p:cNvPr>
          <p:cNvCxnSpPr/>
          <p:nvPr/>
        </p:nvCxnSpPr>
        <p:spPr>
          <a:xfrm>
            <a:off x="8513378" y="3037489"/>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163B45E-F543-E741-CB89-1982D46C33C8}"/>
              </a:ext>
            </a:extLst>
          </p:cNvPr>
          <p:cNvCxnSpPr/>
          <p:nvPr/>
        </p:nvCxnSpPr>
        <p:spPr>
          <a:xfrm>
            <a:off x="4193626"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0339F3F-D9F3-E7C4-7AD2-E13146370A76}"/>
              </a:ext>
            </a:extLst>
          </p:cNvPr>
          <p:cNvCxnSpPr/>
          <p:nvPr/>
        </p:nvCxnSpPr>
        <p:spPr>
          <a:xfrm>
            <a:off x="6022426" y="347892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9EEEEED3-5841-E18E-1FC2-6BBDBD36E863}"/>
              </a:ext>
            </a:extLst>
          </p:cNvPr>
          <p:cNvCxnSpPr/>
          <p:nvPr/>
        </p:nvCxnSpPr>
        <p:spPr>
          <a:xfrm>
            <a:off x="7798674" y="3447392"/>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F4F01C1-E34E-3A97-1A2E-92FFCEFB98B8}"/>
              </a:ext>
            </a:extLst>
          </p:cNvPr>
          <p:cNvCxnSpPr/>
          <p:nvPr/>
        </p:nvCxnSpPr>
        <p:spPr>
          <a:xfrm>
            <a:off x="9564412" y="3468413"/>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8E8736BA-3FAE-6790-764C-E856D31FD2BD}"/>
              </a:ext>
            </a:extLst>
          </p:cNvPr>
          <p:cNvCxnSpPr/>
          <p:nvPr/>
        </p:nvCxnSpPr>
        <p:spPr>
          <a:xfrm>
            <a:off x="5486398" y="3867806"/>
            <a:ext cx="8618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6A3BFFCE-670A-B2AF-437F-EBF62FA061CF}"/>
              </a:ext>
            </a:extLst>
          </p:cNvPr>
          <p:cNvSpPr txBox="1"/>
          <p:nvPr/>
        </p:nvSpPr>
        <p:spPr>
          <a:xfrm>
            <a:off x="3846786" y="5644055"/>
            <a:ext cx="7315200" cy="646331"/>
          </a:xfrm>
          <a:prstGeom prst="rect">
            <a:avLst/>
          </a:prstGeom>
          <a:noFill/>
        </p:spPr>
        <p:txBody>
          <a:bodyPr wrap="square" rtlCol="0">
            <a:spAutoFit/>
          </a:bodyPr>
          <a:lstStyle/>
          <a:p>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Từ</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a:t>
            </a:r>
            <a:r>
              <a:rPr lang="en-US" sz="3600" b="1" i="1" dirty="0" err="1">
                <a:solidFill>
                  <a:srgbClr val="0070C0"/>
                </a:solidFill>
                <a:latin typeface="Cambria" panose="02040503050406030204" pitchFamily="18" charset="0"/>
                <a:ea typeface="Cambria" panose="02040503050406030204" pitchFamily="18" charset="0"/>
                <a:sym typeface="Wingdings" panose="05000000000000000000" pitchFamily="2" charset="2"/>
              </a:rPr>
              <a:t>trông</a:t>
            </a:r>
            <a:r>
              <a:rPr lang="en-US" sz="3600" b="1" i="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được</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lặp</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lại</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 9 </a:t>
            </a:r>
            <a:r>
              <a:rPr lang="en-US" sz="3600" b="1" dirty="0" err="1">
                <a:solidFill>
                  <a:srgbClr val="0070C0"/>
                </a:solidFill>
                <a:latin typeface="Cambria" panose="02040503050406030204" pitchFamily="18" charset="0"/>
                <a:ea typeface="Cambria" panose="02040503050406030204" pitchFamily="18" charset="0"/>
                <a:sym typeface="Wingdings" panose="05000000000000000000" pitchFamily="2" charset="2"/>
              </a:rPr>
              <a:t>lần</a:t>
            </a:r>
            <a:r>
              <a:rPr lang="en-US" sz="3600" b="1" dirty="0">
                <a:solidFill>
                  <a:srgbClr val="0070C0"/>
                </a:solidFill>
                <a:latin typeface="Cambria" panose="02040503050406030204" pitchFamily="18" charset="0"/>
                <a:ea typeface="Cambria" panose="02040503050406030204" pitchFamily="18" charset="0"/>
                <a:sym typeface="Wingdings" panose="05000000000000000000" pitchFamily="2" charset="2"/>
              </a:rPr>
              <a:t>.</a:t>
            </a:r>
            <a:endParaRPr lang="en-US" sz="3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19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500"/>
                                        <p:tgtEl>
                                          <p:spTgt spid="42"/>
                                        </p:tgtEl>
                                      </p:cBhvr>
                                    </p:animEffect>
                                  </p:childTnLst>
                                </p:cTn>
                              </p:par>
                              <p:par>
                                <p:cTn id="15" presetID="22" presetClass="entr" presetSubtype="4"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4"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down)">
                                      <p:cBhvr>
                                        <p:cTn id="20" dur="500"/>
                                        <p:tgtEl>
                                          <p:spTgt spid="44"/>
                                        </p:tgtEl>
                                      </p:cBhvr>
                                    </p:animEffect>
                                  </p:childTnLst>
                                </p:cTn>
                              </p:par>
                              <p:par>
                                <p:cTn id="21" presetID="2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par>
                                <p:cTn id="24" presetID="22" presetClass="entr" presetSubtype="4"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par>
                                <p:cTn id="27" presetID="22" presetClass="entr" presetSubtype="4"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par>
                                <p:cTn id="30" presetID="22" presetClass="entr" presetSubtype="4"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500"/>
                                        <p:tgtEl>
                                          <p:spTgt spid="48"/>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down)">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151145865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081" y="323561"/>
            <a:ext cx="11403357" cy="5824024"/>
          </a:xfrm>
          <a:prstGeom prst="rect">
            <a:avLst/>
          </a:prstGeom>
        </p:spPr>
      </p:pic>
    </p:spTree>
    <p:extLst>
      <p:ext uri="{BB962C8B-B14F-4D97-AF65-F5344CB8AC3E}">
        <p14:creationId xmlns:p14="http://schemas.microsoft.com/office/powerpoint/2010/main" val="32120592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178939"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mn-cs"/>
              </a:rPr>
              <a:t>Đọc bài ca dao dưới đây và trả lời câu hỏi.</a:t>
            </a: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899339" y="1009408"/>
            <a:ext cx="7452397" cy="26776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Người ta đi cấy lấy công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Tôi nay đi cấy còn trông nhiều bề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trời, trông đất,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mưa, trông nắng, tr</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rPr>
              <a:t>ô</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ng ngày,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cs typeface="+mn-cs"/>
              </a:rPr>
              <a:t>trông</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Trông cho chân cứng đá mềm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cs typeface="+mn-cs"/>
              </a:rPr>
              <a:t>Trời yên, biển lặng mới yên tấm lòng.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3"/>
          <a:stretch>
            <a:fillRect/>
          </a:stretch>
        </p:blipFill>
        <p:spPr>
          <a:xfrm>
            <a:off x="524751" y="389131"/>
            <a:ext cx="1658256" cy="963251"/>
          </a:xfrm>
          <a:prstGeom prst="rect">
            <a:avLst/>
          </a:prstGeom>
        </p:spPr>
      </p:pic>
      <p:pic>
        <p:nvPicPr>
          <p:cNvPr id="17" name="Picture 16">
            <a:extLst>
              <a:ext uri="{FF2B5EF4-FFF2-40B4-BE49-F238E27FC236}">
                <a16:creationId xmlns:a16="http://schemas.microsoft.com/office/drawing/2014/main" xmlns="" id="{2AE8E1C7-926B-5F56-9106-FB2287AA531A}"/>
              </a:ext>
            </a:extLst>
          </p:cNvPr>
          <p:cNvPicPr>
            <a:picLocks noChangeAspect="1"/>
          </p:cNvPicPr>
          <p:nvPr/>
        </p:nvPicPr>
        <p:blipFill>
          <a:blip r:embed="rId4"/>
          <a:stretch>
            <a:fillRect/>
          </a:stretch>
        </p:blipFill>
        <p:spPr>
          <a:xfrm>
            <a:off x="1165169" y="1376855"/>
            <a:ext cx="2756272" cy="3778961"/>
          </a:xfrm>
          <a:prstGeom prst="rect">
            <a:avLst/>
          </a:prstGeom>
        </p:spPr>
      </p:pic>
      <p:grpSp>
        <p:nvGrpSpPr>
          <p:cNvPr id="18" name="Group 17">
            <a:extLst>
              <a:ext uri="{FF2B5EF4-FFF2-40B4-BE49-F238E27FC236}">
                <a16:creationId xmlns:a16="http://schemas.microsoft.com/office/drawing/2014/main" xmlns="" id="{1034DCD1-F7E1-453D-505F-8FD4A0EE089E}"/>
              </a:ext>
            </a:extLst>
          </p:cNvPr>
          <p:cNvGrpSpPr/>
          <p:nvPr/>
        </p:nvGrpSpPr>
        <p:grpSpPr>
          <a:xfrm>
            <a:off x="3951889" y="3906396"/>
            <a:ext cx="7851228" cy="1131352"/>
            <a:chOff x="3829805" y="5503967"/>
            <a:chExt cx="4350808" cy="1131352"/>
          </a:xfrm>
        </p:grpSpPr>
        <p:sp>
          <p:nvSpPr>
            <p:cNvPr id="33" name="矩形: 圆角 7">
              <a:extLst>
                <a:ext uri="{FF2B5EF4-FFF2-40B4-BE49-F238E27FC236}">
                  <a16:creationId xmlns:a16="http://schemas.microsoft.com/office/drawing/2014/main" xmlns="" id="{CA32D372-B697-C4B8-4A6E-D00BAF2379E1}"/>
                </a:ext>
              </a:extLst>
            </p:cNvPr>
            <p:cNvSpPr/>
            <p:nvPr/>
          </p:nvSpPr>
          <p:spPr>
            <a:xfrm>
              <a:off x="3829805" y="5503967"/>
              <a:ext cx="4350808"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34" name="TextBox 33">
              <a:extLst>
                <a:ext uri="{FF2B5EF4-FFF2-40B4-BE49-F238E27FC236}">
                  <a16:creationId xmlns:a16="http://schemas.microsoft.com/office/drawing/2014/main" xmlns="" id="{D9D6AE60-955F-2EB5-33D9-019EF89D2C27}"/>
                </a:ext>
              </a:extLst>
            </p:cNvPr>
            <p:cNvSpPr txBox="1"/>
            <p:nvPr/>
          </p:nvSpPr>
          <p:spPr>
            <a:xfrm>
              <a:off x="3976763" y="5558101"/>
              <a:ext cx="40896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 Theo em, việc lặp lại đó có tác dụng gì?</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xmlns="" id="{5BF9BD18-048A-E577-0920-84038E209046}"/>
              </a:ext>
            </a:extLst>
          </p:cNvPr>
          <p:cNvGrpSpPr/>
          <p:nvPr/>
        </p:nvGrpSpPr>
        <p:grpSpPr>
          <a:xfrm>
            <a:off x="3723770" y="4499139"/>
            <a:ext cx="4269346" cy="2658405"/>
            <a:chOff x="4312101" y="545951"/>
            <a:chExt cx="5774633" cy="5774633"/>
          </a:xfrm>
        </p:grpSpPr>
        <p:pic>
          <p:nvPicPr>
            <p:cNvPr id="11" name="图片 5">
              <a:extLst>
                <a:ext uri="{FF2B5EF4-FFF2-40B4-BE49-F238E27FC236}">
                  <a16:creationId xmlns:a16="http://schemas.microsoft.com/office/drawing/2014/main" xmlns="" id="{6E9D6442-2F67-8521-E83F-065F3F894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2101" y="545951"/>
              <a:ext cx="5774633" cy="5774633"/>
            </a:xfrm>
            <a:prstGeom prst="rect">
              <a:avLst/>
            </a:prstGeom>
          </p:spPr>
        </p:pic>
        <p:sp>
          <p:nvSpPr>
            <p:cNvPr id="12" name="TextBox 11">
              <a:extLst>
                <a:ext uri="{FF2B5EF4-FFF2-40B4-BE49-F238E27FC236}">
                  <a16:creationId xmlns:a16="http://schemas.microsoft.com/office/drawing/2014/main" xmlns="" id="{0B5260E1-3889-0DD0-BE58-AFDFAB846B29}"/>
                </a:ext>
              </a:extLst>
            </p:cNvPr>
            <p:cNvSpPr txBox="1"/>
            <p:nvPr/>
          </p:nvSpPr>
          <p:spPr>
            <a:xfrm>
              <a:off x="5084402" y="1922870"/>
              <a:ext cx="4368537" cy="4094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a:latin typeface="Cambria" panose="02040503050406030204" pitchFamily="18" charset="0"/>
                  <a:ea typeface="Cambria" panose="02040503050406030204" pitchFamily="18" charset="0"/>
                </a:rPr>
                <a:t>N</a:t>
              </a:r>
              <a:r>
                <a:rPr lang="vi-VN" sz="2200" dirty="0">
                  <a:latin typeface="Cambria" panose="02040503050406030204" pitchFamily="18" charset="0"/>
                  <a:ea typeface="Cambria" panose="02040503050406030204" pitchFamily="18" charset="0"/>
                </a:rPr>
                <a:t>hấn mạnh niềm ước mong có được sự thuận lợi trong công việc đồng áng của người nông dân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xmlns="" id="{CDC3ECE7-D3ED-9AC9-1AF1-3389F0B6CE95}"/>
              </a:ext>
            </a:extLst>
          </p:cNvPr>
          <p:cNvGrpSpPr/>
          <p:nvPr/>
        </p:nvGrpSpPr>
        <p:grpSpPr>
          <a:xfrm>
            <a:off x="7625536" y="4541087"/>
            <a:ext cx="4450850" cy="2616457"/>
            <a:chOff x="4312101" y="1225051"/>
            <a:chExt cx="5774633" cy="4590638"/>
          </a:xfrm>
        </p:grpSpPr>
        <p:pic>
          <p:nvPicPr>
            <p:cNvPr id="14" name="图片 5">
              <a:extLst>
                <a:ext uri="{FF2B5EF4-FFF2-40B4-BE49-F238E27FC236}">
                  <a16:creationId xmlns:a16="http://schemas.microsoft.com/office/drawing/2014/main" xmlns="" id="{E3C4CBA2-D09C-4228-E9BD-20105EFEC5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2101" y="1225051"/>
              <a:ext cx="5774633" cy="4590638"/>
            </a:xfrm>
            <a:prstGeom prst="rect">
              <a:avLst/>
            </a:prstGeom>
          </p:spPr>
        </p:pic>
        <p:sp>
          <p:nvSpPr>
            <p:cNvPr id="15" name="TextBox 14">
              <a:extLst>
                <a:ext uri="{FF2B5EF4-FFF2-40B4-BE49-F238E27FC236}">
                  <a16:creationId xmlns:a16="http://schemas.microsoft.com/office/drawing/2014/main" xmlns="" id="{68A68C32-74FD-90CF-4AEA-DF0D3AAE1E04}"/>
                </a:ext>
              </a:extLst>
            </p:cNvPr>
            <p:cNvSpPr txBox="1"/>
            <p:nvPr/>
          </p:nvSpPr>
          <p:spPr>
            <a:xfrm>
              <a:off x="5084402" y="2503771"/>
              <a:ext cx="4368538" cy="25380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dirty="0" err="1">
                  <a:latin typeface="Cambria" panose="02040503050406030204" pitchFamily="18" charset="0"/>
                  <a:ea typeface="Cambria" panose="02040503050406030204" pitchFamily="18" charset="0"/>
                </a:rPr>
                <a:t>Nhấn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niềm</a:t>
              </a:r>
              <a:r>
                <a:rPr lang="en-US" sz="2200" dirty="0">
                  <a:latin typeface="Cambria" panose="02040503050406030204" pitchFamily="18" charset="0"/>
                  <a:ea typeface="Cambria" panose="02040503050406030204" pitchFamily="18" charset="0"/>
                </a:rPr>
                <a:t> hi </a:t>
              </a:r>
              <a:r>
                <a:rPr lang="en-US" sz="2200" dirty="0" err="1">
                  <a:latin typeface="Cambria" panose="02040503050406030204" pitchFamily="18" charset="0"/>
                  <a:ea typeface="Cambria" panose="02040503050406030204" pitchFamily="18" charset="0"/>
                </a:rPr>
                <a:t>vọng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một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mùa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bội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niềm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mong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mỏi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cuộc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sống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bình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ấm</a:t>
              </a:r>
              <a:r>
                <a:rPr lang="en-US" sz="2200" dirty="0">
                  <a:latin typeface="Cambria" panose="02040503050406030204" pitchFamily="18" charset="0"/>
                  <a:ea typeface="Cambria" panose="02040503050406030204" pitchFamily="18" charset="0"/>
                </a:rPr>
                <a:t> no;...</a:t>
              </a:r>
            </a:p>
          </p:txBody>
        </p:sp>
      </p:grpSp>
    </p:spTree>
    <p:extLst>
      <p:ext uri="{BB962C8B-B14F-4D97-AF65-F5344CB8AC3E}">
        <p14:creationId xmlns:p14="http://schemas.microsoft.com/office/powerpoint/2010/main" val="6217746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961</Words>
  <Application>Microsoft Office PowerPoint</Application>
  <PresentationFormat>Custom</PresentationFormat>
  <Paragraphs>106</Paragraphs>
  <Slides>27</Slides>
  <Notes>5</Notes>
  <HiddenSlides>0</HiddenSlides>
  <MMClips>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 </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Thanh Son</cp:lastModifiedBy>
  <cp:revision>56</cp:revision>
  <dcterms:created xsi:type="dcterms:W3CDTF">2024-07-29T06:54:03Z</dcterms:created>
  <dcterms:modified xsi:type="dcterms:W3CDTF">2025-02-11T01:55:53Z</dcterms:modified>
</cp:coreProperties>
</file>