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86" r:id="rId2"/>
    <p:sldId id="359" r:id="rId3"/>
    <p:sldId id="375" r:id="rId4"/>
    <p:sldId id="357" r:id="rId5"/>
    <p:sldId id="360" r:id="rId6"/>
    <p:sldId id="340" r:id="rId7"/>
    <p:sldId id="377" r:id="rId8"/>
    <p:sldId id="365" r:id="rId9"/>
    <p:sldId id="378" r:id="rId10"/>
    <p:sldId id="366" r:id="rId11"/>
    <p:sldId id="379" r:id="rId12"/>
    <p:sldId id="380" r:id="rId13"/>
    <p:sldId id="384" r:id="rId14"/>
    <p:sldId id="381" r:id="rId15"/>
    <p:sldId id="382" r:id="rId16"/>
    <p:sldId id="383" r:id="rId17"/>
    <p:sldId id="361" r:id="rId18"/>
    <p:sldId id="373" r:id="rId19"/>
    <p:sldId id="3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snapToGrid="0">
      <p:cViewPr>
        <p:scale>
          <a:sx n="60" d="100"/>
          <a:sy n="60" d="100"/>
        </p:scale>
        <p:origin x="-462"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0D22F-A12F-4CE9-8937-CEF07F469A18}"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DCC58-2298-4C57-A6F6-375B6CD7E02D}" type="slidenum">
              <a:rPr lang="en-US" smtClean="0"/>
              <a:t>‹#›</a:t>
            </a:fld>
            <a:endParaRPr lang="en-US"/>
          </a:p>
        </p:txBody>
      </p:sp>
    </p:spTree>
    <p:extLst>
      <p:ext uri="{BB962C8B-B14F-4D97-AF65-F5344CB8AC3E}">
        <p14:creationId xmlns:p14="http://schemas.microsoft.com/office/powerpoint/2010/main" val="182157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Vậy cách lặp từ như vậy, ta gọi đó là biện pháp tu từ gì thì hôm nay lớp mình tìm hiểu qua bài học hôm nay nhé!</a:t>
            </a:r>
            <a:endParaRPr lang="en-US" dirty="0"/>
          </a:p>
        </p:txBody>
      </p:sp>
      <p:sp>
        <p:nvSpPr>
          <p:cNvPr id="4" name="Slide Number Placeholder 3"/>
          <p:cNvSpPr>
            <a:spLocks noGrp="1"/>
          </p:cNvSpPr>
          <p:nvPr>
            <p:ph type="sldNum" sz="quarter" idx="5"/>
          </p:nvPr>
        </p:nvSpPr>
        <p:spPr/>
        <p:txBody>
          <a:bodyPr/>
          <a:lstStyle/>
          <a:p>
            <a:fld id="{F10DCC58-2298-4C57-A6F6-375B6CD7E02D}" type="slidenum">
              <a:rPr lang="en-US" smtClean="0"/>
              <a:t>4</a:t>
            </a:fld>
            <a:endParaRPr lang="en-US"/>
          </a:p>
        </p:txBody>
      </p:sp>
    </p:spTree>
    <p:extLst>
      <p:ext uri="{BB962C8B-B14F-4D97-AF65-F5344CB8AC3E}">
        <p14:creationId xmlns:p14="http://schemas.microsoft.com/office/powerpoint/2010/main" val="247248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DCC58-2298-4C57-A6F6-375B6CD7E02D}" type="slidenum">
              <a:rPr lang="en-US" smtClean="0"/>
              <a:t>5</a:t>
            </a:fld>
            <a:endParaRPr lang="en-US"/>
          </a:p>
        </p:txBody>
      </p:sp>
    </p:spTree>
    <p:extLst>
      <p:ext uri="{BB962C8B-B14F-4D97-AF65-F5344CB8AC3E}">
        <p14:creationId xmlns:p14="http://schemas.microsoft.com/office/powerpoint/2010/main" val="19738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DCC58-2298-4C57-A6F6-375B6CD7E02D}" type="slidenum">
              <a:rPr lang="en-US" smtClean="0"/>
              <a:t>6</a:t>
            </a:fld>
            <a:endParaRPr lang="en-US"/>
          </a:p>
        </p:txBody>
      </p:sp>
    </p:spTree>
    <p:extLst>
      <p:ext uri="{BB962C8B-B14F-4D97-AF65-F5344CB8AC3E}">
        <p14:creationId xmlns:p14="http://schemas.microsoft.com/office/powerpoint/2010/main" val="3742193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DCC58-2298-4C57-A6F6-375B6CD7E0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407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DCC58-2298-4C57-A6F6-375B6CD7E02D}" type="slidenum">
              <a:rPr lang="en-US" smtClean="0"/>
              <a:t>16</a:t>
            </a:fld>
            <a:endParaRPr lang="en-US"/>
          </a:p>
        </p:txBody>
      </p:sp>
    </p:spTree>
    <p:extLst>
      <p:ext uri="{BB962C8B-B14F-4D97-AF65-F5344CB8AC3E}">
        <p14:creationId xmlns:p14="http://schemas.microsoft.com/office/powerpoint/2010/main" val="1947757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38942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19507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09470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xmlns=""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430687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4165600" y="6245225"/>
            <a:ext cx="3860800" cy="47625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8737600" y="6245225"/>
            <a:ext cx="2844800" cy="476250"/>
          </a:xfrm>
          <a:prstGeom prst="rect">
            <a:avLst/>
          </a:prstGeom>
        </p:spPr>
        <p:txBody>
          <a:bodyPr/>
          <a:lstStyle>
            <a:lvl1pPr>
              <a:defRPr/>
            </a:lvl1pPr>
          </a:lstStyle>
          <a:p>
            <a:fld id="{DD7A5141-4647-43C8-993B-F91FC5FCAB7A}" type="slidenum">
              <a:rPr lang="en-US"/>
              <a:pPr/>
              <a:t>‹#›</a:t>
            </a:fld>
            <a:endParaRPr lang="en-US"/>
          </a:p>
        </p:txBody>
      </p:sp>
    </p:spTree>
    <p:extLst>
      <p:ext uri="{BB962C8B-B14F-4D97-AF65-F5344CB8AC3E}">
        <p14:creationId xmlns:p14="http://schemas.microsoft.com/office/powerpoint/2010/main" val="33140009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14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audio" Target="file:///C:\Users\41102\Desktop\ATGT%20hang\ATGT\An%20Toan%20Giao%20Thong%20-%20Be%20Bao%20An.mp3"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9.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5"/>
          <p:cNvSpPr>
            <a:spLocks noChangeArrowheads="1" noChangeShapeType="1" noTextEdit="1"/>
          </p:cNvSpPr>
          <p:nvPr/>
        </p:nvSpPr>
        <p:spPr bwMode="auto">
          <a:xfrm>
            <a:off x="1295400" y="685800"/>
            <a:ext cx="5573412" cy="533400"/>
          </a:xfrm>
          <a:prstGeom prst="rect">
            <a:avLst/>
          </a:prstGeom>
        </p:spPr>
        <p:txBody>
          <a:bodyPr wrap="none" fromWordArt="1">
            <a:prstTxWarp prst="textPlain">
              <a:avLst>
                <a:gd name="adj" fmla="val 50000"/>
              </a:avLst>
            </a:prstTxWarp>
          </a:bodyPr>
          <a:lstStyle/>
          <a:p>
            <a:pPr algn="ctr"/>
            <a:r>
              <a:rPr lang="en-US" sz="3600" kern="10" dirty="0" err="1">
                <a:ln w="9525">
                  <a:solidFill>
                    <a:srgbClr val="FF0000"/>
                  </a:solidFill>
                  <a:round/>
                  <a:headEnd/>
                  <a:tailEnd/>
                </a:ln>
                <a:solidFill>
                  <a:schemeClr val="accent5">
                    <a:lumMod val="50000"/>
                  </a:schemeClr>
                </a:solidFill>
                <a:latin typeface="Times New Roman"/>
                <a:cs typeface="Times New Roman"/>
              </a:rPr>
              <a:t>Bài</a:t>
            </a:r>
            <a:r>
              <a:rPr lang="en-US" sz="3600" kern="10" dirty="0">
                <a:ln w="9525">
                  <a:solidFill>
                    <a:srgbClr val="FF0000"/>
                  </a:solidFill>
                  <a:round/>
                  <a:headEnd/>
                  <a:tailEnd/>
                </a:ln>
                <a:solidFill>
                  <a:schemeClr val="accent5">
                    <a:lumMod val="50000"/>
                  </a:schemeClr>
                </a:solidFill>
                <a:latin typeface="Times New Roman"/>
                <a:cs typeface="Times New Roman"/>
              </a:rPr>
              <a:t> </a:t>
            </a:r>
            <a:r>
              <a:rPr lang="en-US" sz="3600" kern="10" dirty="0" err="1">
                <a:ln w="9525">
                  <a:solidFill>
                    <a:srgbClr val="FF0000"/>
                  </a:solidFill>
                  <a:round/>
                  <a:headEnd/>
                  <a:tailEnd/>
                </a:ln>
                <a:solidFill>
                  <a:schemeClr val="accent5">
                    <a:lumMod val="50000"/>
                  </a:schemeClr>
                </a:solidFill>
                <a:latin typeface="Times New Roman"/>
                <a:cs typeface="Times New Roman"/>
              </a:rPr>
              <a:t>giảng</a:t>
            </a:r>
            <a:r>
              <a:rPr lang="en-US" sz="3600" kern="10" dirty="0">
                <a:ln w="9525">
                  <a:solidFill>
                    <a:srgbClr val="FF0000"/>
                  </a:solidFill>
                  <a:round/>
                  <a:headEnd/>
                  <a:tailEnd/>
                </a:ln>
                <a:solidFill>
                  <a:schemeClr val="accent5">
                    <a:lumMod val="50000"/>
                  </a:schemeClr>
                </a:solidFill>
                <a:latin typeface="Times New Roman"/>
                <a:cs typeface="Times New Roman"/>
              </a:rPr>
              <a:t>: </a:t>
            </a:r>
            <a:r>
              <a:rPr lang="en-US" sz="3600" kern="10" dirty="0" err="1" smtClean="0">
                <a:ln w="9525">
                  <a:solidFill>
                    <a:srgbClr val="FF0000"/>
                  </a:solidFill>
                  <a:round/>
                  <a:headEnd/>
                  <a:tailEnd/>
                </a:ln>
                <a:solidFill>
                  <a:schemeClr val="accent5">
                    <a:lumMod val="50000"/>
                  </a:schemeClr>
                </a:solidFill>
                <a:latin typeface="Times New Roman"/>
                <a:cs typeface="Times New Roman"/>
              </a:rPr>
              <a:t>Tiếng</a:t>
            </a:r>
            <a:r>
              <a:rPr lang="en-US" sz="3600" kern="10" dirty="0" smtClean="0">
                <a:ln w="9525">
                  <a:solidFill>
                    <a:srgbClr val="FF0000"/>
                  </a:solidFill>
                  <a:round/>
                  <a:headEnd/>
                  <a:tailEnd/>
                </a:ln>
                <a:solidFill>
                  <a:schemeClr val="accent5">
                    <a:lumMod val="50000"/>
                  </a:schemeClr>
                </a:solidFill>
                <a:latin typeface="Times New Roman"/>
                <a:cs typeface="Times New Roman"/>
              </a:rPr>
              <a:t> </a:t>
            </a:r>
            <a:r>
              <a:rPr lang="en-US" sz="3600" kern="10" dirty="0" err="1" smtClean="0">
                <a:ln w="9525">
                  <a:solidFill>
                    <a:srgbClr val="FF0000"/>
                  </a:solidFill>
                  <a:round/>
                  <a:headEnd/>
                  <a:tailEnd/>
                </a:ln>
                <a:solidFill>
                  <a:schemeClr val="accent5">
                    <a:lumMod val="50000"/>
                  </a:schemeClr>
                </a:solidFill>
                <a:latin typeface="Times New Roman"/>
                <a:cs typeface="Times New Roman"/>
              </a:rPr>
              <a:t>Việt</a:t>
            </a:r>
            <a:r>
              <a:rPr lang="en-US" sz="3600" kern="10" dirty="0" smtClean="0">
                <a:ln w="9525">
                  <a:solidFill>
                    <a:srgbClr val="FF0000"/>
                  </a:solidFill>
                  <a:round/>
                  <a:headEnd/>
                  <a:tailEnd/>
                </a:ln>
                <a:solidFill>
                  <a:schemeClr val="accent5">
                    <a:lumMod val="50000"/>
                  </a:schemeClr>
                </a:solidFill>
                <a:latin typeface="Times New Roman"/>
                <a:cs typeface="Times New Roman"/>
              </a:rPr>
              <a:t> </a:t>
            </a:r>
            <a:r>
              <a:rPr lang="en-US" sz="3600" kern="10" dirty="0">
                <a:ln w="9525">
                  <a:solidFill>
                    <a:srgbClr val="FF0000"/>
                  </a:solidFill>
                  <a:round/>
                  <a:headEnd/>
                  <a:tailEnd/>
                </a:ln>
                <a:solidFill>
                  <a:schemeClr val="accent5">
                    <a:lumMod val="50000"/>
                  </a:schemeClr>
                </a:solidFill>
                <a:latin typeface="Times New Roman"/>
                <a:cs typeface="Times New Roman"/>
              </a:rPr>
              <a:t>– LỚP 5</a:t>
            </a:r>
          </a:p>
        </p:txBody>
      </p:sp>
      <p:sp>
        <p:nvSpPr>
          <p:cNvPr id="2054" name="WordArt 12"/>
          <p:cNvSpPr>
            <a:spLocks noChangeArrowheads="1" noChangeShapeType="1" noTextEdit="1"/>
          </p:cNvSpPr>
          <p:nvPr/>
        </p:nvSpPr>
        <p:spPr bwMode="auto">
          <a:xfrm>
            <a:off x="3657600" y="3276600"/>
            <a:ext cx="7137400" cy="609600"/>
          </a:xfrm>
          <a:prstGeom prst="rect">
            <a:avLst/>
          </a:prstGeom>
          <a:noFill/>
        </p:spPr>
        <p:txBody>
          <a:bodyPr wrap="none" fromWordArt="1">
            <a:prstTxWarp prst="textPlain">
              <a:avLst>
                <a:gd name="adj" fmla="val 50000"/>
              </a:avLst>
            </a:prstTxWarp>
          </a:bodyPr>
          <a:lstStyle/>
          <a:p>
            <a:pPr algn="ctr"/>
            <a:r>
              <a:rPr lang="en-US" sz="3600" b="1" kern="10" dirty="0" err="1">
                <a:ln w="9525">
                  <a:solidFill>
                    <a:srgbClr val="0000FF"/>
                  </a:solidFill>
                  <a:round/>
                  <a:headEnd/>
                  <a:tailEnd/>
                </a:ln>
                <a:solidFill>
                  <a:srgbClr val="FF0000"/>
                </a:solidFill>
                <a:latin typeface="Times New Roman"/>
                <a:cs typeface="Times New Roman"/>
              </a:rPr>
              <a:t>Giáo</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err="1">
                <a:ln w="9525">
                  <a:solidFill>
                    <a:srgbClr val="0000FF"/>
                  </a:solidFill>
                  <a:round/>
                  <a:headEnd/>
                  <a:tailEnd/>
                </a:ln>
                <a:solidFill>
                  <a:srgbClr val="FF0000"/>
                </a:solidFill>
                <a:latin typeface="Times New Roman"/>
                <a:cs typeface="Times New Roman"/>
              </a:rPr>
              <a:t>viên</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err="1">
                <a:ln w="9525">
                  <a:solidFill>
                    <a:srgbClr val="0000FF"/>
                  </a:solidFill>
                  <a:round/>
                  <a:headEnd/>
                  <a:tailEnd/>
                </a:ln>
                <a:solidFill>
                  <a:srgbClr val="FF0000"/>
                </a:solidFill>
                <a:latin typeface="Times New Roman"/>
                <a:cs typeface="Times New Roman"/>
              </a:rPr>
              <a:t>Ngô</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err="1">
                <a:ln w="9525">
                  <a:solidFill>
                    <a:srgbClr val="0000FF"/>
                  </a:solidFill>
                  <a:round/>
                  <a:headEnd/>
                  <a:tailEnd/>
                </a:ln>
                <a:solidFill>
                  <a:srgbClr val="FF0000"/>
                </a:solidFill>
                <a:latin typeface="Times New Roman"/>
                <a:cs typeface="Times New Roman"/>
              </a:rPr>
              <a:t>Thị</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err="1">
                <a:ln w="9525">
                  <a:solidFill>
                    <a:srgbClr val="0000FF"/>
                  </a:solidFill>
                  <a:round/>
                  <a:headEnd/>
                  <a:tailEnd/>
                </a:ln>
                <a:solidFill>
                  <a:srgbClr val="FF0000"/>
                </a:solidFill>
                <a:latin typeface="Times New Roman"/>
                <a:cs typeface="Times New Roman"/>
              </a:rPr>
              <a:t>Thúy</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err="1">
                <a:ln w="9525">
                  <a:solidFill>
                    <a:srgbClr val="0000FF"/>
                  </a:solidFill>
                  <a:round/>
                  <a:headEnd/>
                  <a:tailEnd/>
                </a:ln>
                <a:solidFill>
                  <a:srgbClr val="FF0000"/>
                </a:solidFill>
                <a:latin typeface="Times New Roman"/>
                <a:cs typeface="Times New Roman"/>
              </a:rPr>
              <a:t>Hằng</a:t>
            </a:r>
            <a:endParaRPr lang="en-US" sz="3600" b="1" kern="10" dirty="0">
              <a:ln w="9525">
                <a:solidFill>
                  <a:srgbClr val="0000FF"/>
                </a:solidFill>
                <a:round/>
                <a:headEnd/>
                <a:tailEnd/>
              </a:ln>
              <a:solidFill>
                <a:srgbClr val="FF0000"/>
              </a:solidFill>
              <a:latin typeface="Times New Roman"/>
              <a:cs typeface="Times New Roman"/>
            </a:endParaRPr>
          </a:p>
        </p:txBody>
      </p:sp>
      <p:pic>
        <p:nvPicPr>
          <p:cNvPr id="2056" name="Picture 19" descr="Frame 59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818" y="158968"/>
            <a:ext cx="12287251" cy="6781800"/>
          </a:xfrm>
          <a:prstGeom prst="rect">
            <a:avLst/>
          </a:prstGeom>
          <a:noFill/>
          <a:ln>
            <a:noFill/>
          </a:ln>
          <a:extLst/>
        </p:spPr>
      </p:pic>
      <p:pic>
        <p:nvPicPr>
          <p:cNvPr id="5146" name="An Toan Giao Thong - Be Bao An.mp3">
            <a:hlinkClick r:id="" action="ppaction://media"/>
          </p:cNvPr>
          <p:cNvPicPr>
            <a:picLocks noGrp="1" noRot="1" noChangeAspect="1" noChangeArrowheads="1"/>
          </p:cNvPicPr>
          <p:nvPr>
            <p:ph/>
            <a:audioFile r:link="rId1"/>
          </p:nvPr>
        </p:nvPicPr>
        <p:blipFill>
          <a:blip r:embed="rId4">
            <a:extLst>
              <a:ext uri="{28A0092B-C50C-407E-A947-70E740481C1C}">
                <a14:useLocalDpi xmlns:a14="http://schemas.microsoft.com/office/drawing/2010/main" val="0"/>
              </a:ext>
            </a:extLst>
          </a:blip>
          <a:srcRect/>
          <a:stretch>
            <a:fillRect/>
          </a:stretch>
        </p:blipFill>
        <p:spPr>
          <a:xfrm>
            <a:off x="2133600" y="6096000"/>
            <a:ext cx="406400" cy="304800"/>
          </a:xfrm>
        </p:spPr>
      </p:pic>
      <p:sp>
        <p:nvSpPr>
          <p:cNvPr id="17" name="WordArt 12"/>
          <p:cNvSpPr>
            <a:spLocks noChangeArrowheads="1" noChangeShapeType="1" noTextEdit="1"/>
          </p:cNvSpPr>
          <p:nvPr/>
        </p:nvSpPr>
        <p:spPr bwMode="auto">
          <a:xfrm>
            <a:off x="3666565" y="4114800"/>
            <a:ext cx="7137400" cy="609600"/>
          </a:xfrm>
          <a:prstGeom prst="rect">
            <a:avLst/>
          </a:prstGeom>
          <a:noFill/>
        </p:spPr>
        <p:txBody>
          <a:bodyPr wrap="none" fromWordArt="1">
            <a:prstTxWarp prst="textPlain">
              <a:avLst>
                <a:gd name="adj" fmla="val 50000"/>
              </a:avLst>
            </a:prstTxWarp>
          </a:bodyPr>
          <a:lstStyle/>
          <a:p>
            <a:pPr algn="ctr"/>
            <a:r>
              <a:rPr lang="en-US" sz="3600" b="1" kern="10" dirty="0" err="1">
                <a:ln w="9525">
                  <a:solidFill>
                    <a:srgbClr val="0000FF"/>
                  </a:solidFill>
                  <a:round/>
                  <a:headEnd/>
                  <a:tailEnd/>
                </a:ln>
                <a:solidFill>
                  <a:srgbClr val="FF0000"/>
                </a:solidFill>
                <a:latin typeface="Times New Roman"/>
                <a:cs typeface="Times New Roman"/>
              </a:rPr>
              <a:t>Đơn</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err="1">
                <a:ln w="9525">
                  <a:solidFill>
                    <a:srgbClr val="0000FF"/>
                  </a:solidFill>
                  <a:round/>
                  <a:headEnd/>
                  <a:tailEnd/>
                </a:ln>
                <a:solidFill>
                  <a:srgbClr val="FF0000"/>
                </a:solidFill>
                <a:latin typeface="Times New Roman"/>
                <a:cs typeface="Times New Roman"/>
              </a:rPr>
              <a:t>vị</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err="1">
                <a:ln w="9525">
                  <a:solidFill>
                    <a:srgbClr val="0000FF"/>
                  </a:solidFill>
                  <a:round/>
                  <a:headEnd/>
                  <a:tailEnd/>
                </a:ln>
                <a:solidFill>
                  <a:srgbClr val="FF0000"/>
                </a:solidFill>
                <a:latin typeface="Times New Roman"/>
                <a:cs typeface="Times New Roman"/>
              </a:rPr>
              <a:t>Trường</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smtClean="0">
                <a:ln w="9525">
                  <a:solidFill>
                    <a:srgbClr val="0000FF"/>
                  </a:solidFill>
                  <a:round/>
                  <a:headEnd/>
                  <a:tailEnd/>
                </a:ln>
                <a:solidFill>
                  <a:srgbClr val="FF0000"/>
                </a:solidFill>
                <a:latin typeface="Times New Roman"/>
                <a:cs typeface="Times New Roman"/>
              </a:rPr>
              <a:t>TH&amp;THCS </a:t>
            </a:r>
            <a:r>
              <a:rPr lang="en-US" sz="3600" b="1" kern="10" dirty="0" err="1" smtClean="0">
                <a:ln w="9525">
                  <a:solidFill>
                    <a:srgbClr val="0000FF"/>
                  </a:solidFill>
                  <a:round/>
                  <a:headEnd/>
                  <a:tailEnd/>
                </a:ln>
                <a:solidFill>
                  <a:srgbClr val="FF0000"/>
                </a:solidFill>
                <a:latin typeface="Times New Roman"/>
                <a:cs typeface="Times New Roman"/>
              </a:rPr>
              <a:t>Trần</a:t>
            </a:r>
            <a:r>
              <a:rPr lang="en-US" sz="3600" b="1" kern="10" dirty="0" smtClean="0">
                <a:ln w="9525">
                  <a:solidFill>
                    <a:srgbClr val="0000FF"/>
                  </a:solidFill>
                  <a:round/>
                  <a:headEnd/>
                  <a:tailEnd/>
                </a:ln>
                <a:solidFill>
                  <a:srgbClr val="FF0000"/>
                </a:solidFill>
                <a:latin typeface="Times New Roman"/>
                <a:cs typeface="Times New Roman"/>
              </a:rPr>
              <a:t> </a:t>
            </a:r>
            <a:r>
              <a:rPr lang="en-US" sz="3600" b="1" kern="10" dirty="0" err="1" smtClean="0">
                <a:ln w="9525">
                  <a:solidFill>
                    <a:srgbClr val="0000FF"/>
                  </a:solidFill>
                  <a:round/>
                  <a:headEnd/>
                  <a:tailEnd/>
                </a:ln>
                <a:solidFill>
                  <a:srgbClr val="FF0000"/>
                </a:solidFill>
                <a:latin typeface="Times New Roman"/>
                <a:cs typeface="Times New Roman"/>
              </a:rPr>
              <a:t>Quốc</a:t>
            </a:r>
            <a:r>
              <a:rPr lang="en-US" sz="3600" b="1" kern="10" dirty="0" smtClean="0">
                <a:ln w="9525">
                  <a:solidFill>
                    <a:srgbClr val="0000FF"/>
                  </a:solidFill>
                  <a:round/>
                  <a:headEnd/>
                  <a:tailEnd/>
                </a:ln>
                <a:solidFill>
                  <a:srgbClr val="FF0000"/>
                </a:solidFill>
                <a:latin typeface="Times New Roman"/>
                <a:cs typeface="Times New Roman"/>
              </a:rPr>
              <a:t> </a:t>
            </a:r>
            <a:r>
              <a:rPr lang="en-US" sz="3600" b="1" kern="10" dirty="0" err="1" smtClean="0">
                <a:ln w="9525">
                  <a:solidFill>
                    <a:srgbClr val="0000FF"/>
                  </a:solidFill>
                  <a:round/>
                  <a:headEnd/>
                  <a:tailEnd/>
                </a:ln>
                <a:solidFill>
                  <a:srgbClr val="FF0000"/>
                </a:solidFill>
                <a:latin typeface="Times New Roman"/>
                <a:cs typeface="Times New Roman"/>
              </a:rPr>
              <a:t>Toản</a:t>
            </a:r>
            <a:endParaRPr lang="en-US" sz="3600" b="1" kern="10" dirty="0">
              <a:ln w="9525">
                <a:solidFill>
                  <a:srgbClr val="0000FF"/>
                </a:solidFill>
                <a:round/>
                <a:headEnd/>
                <a:tailEnd/>
              </a:ln>
              <a:solidFill>
                <a:srgbClr val="FF0000"/>
              </a:solidFill>
              <a:latin typeface="Times New Roman"/>
              <a:cs typeface="Times New Roman"/>
            </a:endParaRPr>
          </a:p>
        </p:txBody>
      </p:sp>
      <p:sp>
        <p:nvSpPr>
          <p:cNvPr id="2" name="Rectangle 1"/>
          <p:cNvSpPr/>
          <p:nvPr/>
        </p:nvSpPr>
        <p:spPr>
          <a:xfrm>
            <a:off x="268431" y="1349128"/>
            <a:ext cx="11785534" cy="584775"/>
          </a:xfrm>
          <a:prstGeom prst="rect">
            <a:avLst/>
          </a:prstGeom>
        </p:spPr>
        <p:txBody>
          <a:bodyPr wrap="none">
            <a:spAutoFit/>
          </a:bodyPr>
          <a:lstStyle/>
          <a:p>
            <a:pPr algn="ctr" defTabSz="1219170" eaLnBrk="0" hangingPunct="0">
              <a:defRPr/>
            </a:pPr>
            <a:r>
              <a:rPr lang="en-US" altLang="vi-VN" sz="3200" b="1" kern="10" dirty="0" smtClean="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BÀI </a:t>
            </a:r>
            <a:r>
              <a:rPr lang="en-US" altLang="vi-VN" sz="3200" b="1" kern="10" dirty="0" smtClean="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25</a:t>
            </a:r>
            <a:r>
              <a:rPr lang="en-US" altLang="vi-VN" sz="3200" b="1" kern="10" dirty="0" smtClean="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 TIẾNG ĐÀN BA-LA-LAI-CA TRÊN SÔNG ĐÀ (TIẾT </a:t>
            </a:r>
            <a:r>
              <a:rPr lang="en-US" altLang="vi-VN" sz="3200" b="1" kern="10" dirty="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2</a:t>
            </a:r>
            <a:r>
              <a:rPr lang="en-US" altLang="vi-VN" sz="3200" b="1" kern="10" dirty="0" smtClean="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a:t>
            </a:r>
            <a:endParaRPr lang="en-US" altLang="vi-VN" sz="3200" b="1" kern="10" dirty="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endParaRPr>
          </a:p>
        </p:txBody>
      </p:sp>
      <p:sp>
        <p:nvSpPr>
          <p:cNvPr id="8" name="Rectangle 7"/>
          <p:cNvSpPr/>
          <p:nvPr/>
        </p:nvSpPr>
        <p:spPr>
          <a:xfrm>
            <a:off x="973954" y="2057674"/>
            <a:ext cx="10374507" cy="584775"/>
          </a:xfrm>
          <a:prstGeom prst="rect">
            <a:avLst/>
          </a:prstGeom>
        </p:spPr>
        <p:txBody>
          <a:bodyPr wrap="none">
            <a:spAutoFit/>
          </a:bodyPr>
          <a:lstStyle/>
          <a:p>
            <a:pPr algn="ctr" defTabSz="1219170" eaLnBrk="0" hangingPunct="0">
              <a:defRPr/>
            </a:pPr>
            <a:r>
              <a:rPr lang="en-US" altLang="vi-VN" sz="3200" b="1" kern="10" dirty="0" smtClean="0">
                <a:ln w="9525">
                  <a:solidFill>
                    <a:srgbClr val="FF0000"/>
                  </a:solidFill>
                  <a:round/>
                </a:ln>
                <a:solidFill>
                  <a:srgbClr val="002060"/>
                </a:solidFill>
                <a:effectLst>
                  <a:outerShdw dist="45791" dir="2021404" algn="ctr" rotWithShape="0">
                    <a:srgbClr val="B2B2B2">
                      <a:alpha val="79999"/>
                    </a:srgbClr>
                  </a:outerShdw>
                </a:effectLst>
                <a:latin typeface="Times New Roman" panose="02020603050405020304"/>
                <a:cs typeface="Times New Roman" panose="02020603050405020304"/>
              </a:rPr>
              <a:t>LUYỆN TỪ VÀ CÂU: BIỆN PHÁP ĐIỆP TỪ, ĐIỆP NGỮ</a:t>
            </a:r>
            <a:endParaRPr lang="en-US" altLang="vi-VN" sz="3200" b="1" kern="10" dirty="0">
              <a:ln w="9525">
                <a:solidFill>
                  <a:srgbClr val="FF0000"/>
                </a:solidFill>
                <a:round/>
              </a:ln>
              <a:solidFill>
                <a:srgbClr val="002060"/>
              </a:solidFill>
              <a:effectLst>
                <a:outerShdw dist="45791" dir="2021404" algn="ctr" rotWithShape="0">
                  <a:srgbClr val="B2B2B2">
                    <a:alpha val="79999"/>
                  </a:srgbClr>
                </a:outerShdw>
              </a:effectLst>
              <a:latin typeface="Times New Roman" panose="02020603050405020304"/>
              <a:cs typeface="Times New Roman" panose="02020603050405020304"/>
            </a:endParaRPr>
          </a:p>
        </p:txBody>
      </p:sp>
    </p:spTree>
    <p:extLst>
      <p:ext uri="{BB962C8B-B14F-4D97-AF65-F5344CB8AC3E}">
        <p14:creationId xmlns:p14="http://schemas.microsoft.com/office/powerpoint/2010/main" val="2002541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58816" fill="hold"/>
                                        <p:tgtEl>
                                          <p:spTgt spid="51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14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07DE2A5-8D69-E96D-26B2-36997DBEA26F}"/>
              </a:ext>
            </a:extLst>
          </p:cNvPr>
          <p:cNvSpPr txBox="1"/>
          <p:nvPr/>
        </p:nvSpPr>
        <p:spPr>
          <a:xfrm>
            <a:off x="2009527" y="317996"/>
            <a:ext cx="8788739" cy="584775"/>
          </a:xfrm>
          <a:prstGeom prst="rect">
            <a:avLst/>
          </a:prstGeom>
          <a:noFill/>
        </p:spPr>
        <p:txBody>
          <a:bodyPr wrap="square" rtlCol="0">
            <a:spAutoFit/>
          </a:bodyPr>
          <a:lstStyle/>
          <a:p>
            <a:pPr lvl="0" algn="ctr"/>
            <a:r>
              <a:rPr lang="vi-VN" sz="3200" b="1" dirty="0">
                <a:solidFill>
                  <a:prstClr val="black"/>
                </a:solidFill>
                <a:latin typeface="Cambria" panose="02040503050406030204" pitchFamily="18" charset="0"/>
              </a:rPr>
              <a:t> Đọc đoạn thơ sau và trả lời câu hỏi.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7" name="Picture 6">
            <a:extLst>
              <a:ext uri="{FF2B5EF4-FFF2-40B4-BE49-F238E27FC236}">
                <a16:creationId xmlns:a16="http://schemas.microsoft.com/office/drawing/2014/main" xmlns="" id="{C2BE029E-ACF9-3D49-AB86-3DCF7F57AB2A}"/>
              </a:ext>
            </a:extLst>
          </p:cNvPr>
          <p:cNvPicPr>
            <a:picLocks noChangeAspect="1"/>
          </p:cNvPicPr>
          <p:nvPr/>
        </p:nvPicPr>
        <p:blipFill>
          <a:blip r:embed="rId2"/>
          <a:stretch>
            <a:fillRect/>
          </a:stretch>
        </p:blipFill>
        <p:spPr>
          <a:xfrm>
            <a:off x="1131751" y="238923"/>
            <a:ext cx="1676545" cy="963251"/>
          </a:xfrm>
          <a:prstGeom prst="rect">
            <a:avLst/>
          </a:prstGeom>
        </p:spPr>
      </p:pic>
      <p:sp>
        <p:nvSpPr>
          <p:cNvPr id="9" name="TextBox 8">
            <a:extLst>
              <a:ext uri="{FF2B5EF4-FFF2-40B4-BE49-F238E27FC236}">
                <a16:creationId xmlns:a16="http://schemas.microsoft.com/office/drawing/2014/main" xmlns="" id="{056E6DE4-2FB8-EE21-03F6-041E3ED0020A}"/>
              </a:ext>
            </a:extLst>
          </p:cNvPr>
          <p:cNvSpPr txBox="1"/>
          <p:nvPr/>
        </p:nvSpPr>
        <p:spPr>
          <a:xfrm>
            <a:off x="934720" y="1056640"/>
            <a:ext cx="5913120" cy="3539430"/>
          </a:xfrm>
          <a:prstGeom prst="rect">
            <a:avLst/>
          </a:prstGeom>
          <a:noFill/>
        </p:spPr>
        <p:txBody>
          <a:bodyPr wrap="square" rtlCol="0">
            <a:spAutoFit/>
          </a:bodyPr>
          <a:lstStyle/>
          <a:p>
            <a:r>
              <a:rPr lang="vi-VN" sz="3200" b="0" i="0" dirty="0">
                <a:solidFill>
                  <a:srgbClr val="000000"/>
                </a:solidFill>
                <a:effectLst/>
                <a:latin typeface="Cambria" panose="02040503050406030204" pitchFamily="18" charset="0"/>
                <a:ea typeface="Cambria" panose="02040503050406030204" pitchFamily="18" charset="0"/>
              </a:rPr>
              <a:t>Tôi đạp vỡ màu nâu</a:t>
            </a:r>
          </a:p>
          <a:p>
            <a:pPr algn="just"/>
            <a:r>
              <a:rPr lang="vi-VN" sz="3200" b="0" i="0" dirty="0">
                <a:solidFill>
                  <a:srgbClr val="000000"/>
                </a:solidFill>
                <a:effectLst/>
                <a:latin typeface="Cambria" panose="02040503050406030204" pitchFamily="18" charset="0"/>
                <a:ea typeface="Cambria" panose="02040503050406030204" pitchFamily="18" charset="0"/>
              </a:rPr>
              <a:t>Bầu trời trong quả trứng</a:t>
            </a:r>
          </a:p>
          <a:p>
            <a:pPr algn="just"/>
            <a:r>
              <a:rPr lang="vi-VN" sz="3200" b="0" i="0" dirty="0">
                <a:solidFill>
                  <a:srgbClr val="000000"/>
                </a:solidFill>
                <a:effectLst/>
                <a:latin typeface="Cambria" panose="02040503050406030204" pitchFamily="18" charset="0"/>
                <a:ea typeface="Cambria" panose="02040503050406030204" pitchFamily="18" charset="0"/>
              </a:rPr>
              <a:t>Bỗng thấy nhiều gió lộng</a:t>
            </a:r>
          </a:p>
          <a:p>
            <a:pPr algn="just"/>
            <a:r>
              <a:rPr lang="vi-VN" sz="3200" b="0" i="0" dirty="0">
                <a:solidFill>
                  <a:srgbClr val="000000"/>
                </a:solidFill>
                <a:effectLst/>
                <a:latin typeface="Cambria" panose="02040503050406030204" pitchFamily="18" charset="0"/>
                <a:ea typeface="Cambria" panose="02040503050406030204" pitchFamily="18" charset="0"/>
              </a:rPr>
              <a:t>Bỗng thấy nhiều nắng reo</a:t>
            </a:r>
          </a:p>
          <a:p>
            <a:pPr algn="just"/>
            <a:r>
              <a:rPr lang="vi-VN" sz="3200" b="0" i="0" dirty="0">
                <a:solidFill>
                  <a:srgbClr val="000000"/>
                </a:solidFill>
                <a:effectLst/>
                <a:latin typeface="Cambria" panose="02040503050406030204" pitchFamily="18" charset="0"/>
                <a:ea typeface="Cambria" panose="02040503050406030204" pitchFamily="18" charset="0"/>
              </a:rPr>
              <a:t>Bỗng tôi thấy thương yêu</a:t>
            </a:r>
          </a:p>
          <a:p>
            <a:pPr algn="just"/>
            <a:r>
              <a:rPr lang="vi-VN" sz="3200" b="0" i="0" dirty="0">
                <a:solidFill>
                  <a:srgbClr val="000000"/>
                </a:solidFill>
                <a:effectLst/>
                <a:latin typeface="Cambria" panose="02040503050406030204" pitchFamily="18" charset="0"/>
                <a:ea typeface="Cambria" panose="02040503050406030204" pitchFamily="18" charset="0"/>
              </a:rPr>
              <a:t>Tôi biết là có mẹ.</a:t>
            </a:r>
          </a:p>
          <a:p>
            <a:pPr algn="r"/>
            <a:r>
              <a:rPr lang="vi-VN" sz="3200" b="0" i="0" dirty="0">
                <a:solidFill>
                  <a:srgbClr val="000000"/>
                </a:solidFill>
                <a:effectLst/>
                <a:latin typeface="Cambria" panose="02040503050406030204" pitchFamily="18" charset="0"/>
                <a:ea typeface="Cambria" panose="02040503050406030204" pitchFamily="18" charset="0"/>
              </a:rPr>
              <a:t>                       (Xuân Quỳnh)</a:t>
            </a:r>
          </a:p>
        </p:txBody>
      </p:sp>
      <p:pic>
        <p:nvPicPr>
          <p:cNvPr id="11" name="Picture 10">
            <a:extLst>
              <a:ext uri="{FF2B5EF4-FFF2-40B4-BE49-F238E27FC236}">
                <a16:creationId xmlns:a16="http://schemas.microsoft.com/office/drawing/2014/main" xmlns="" id="{06D5F19B-0142-53E5-0CCA-65132C87875E}"/>
              </a:ext>
            </a:extLst>
          </p:cNvPr>
          <p:cNvPicPr>
            <a:picLocks noChangeAspect="1"/>
          </p:cNvPicPr>
          <p:nvPr/>
        </p:nvPicPr>
        <p:blipFill>
          <a:blip r:embed="rId3"/>
          <a:stretch>
            <a:fillRect/>
          </a:stretch>
        </p:blipFill>
        <p:spPr>
          <a:xfrm>
            <a:off x="7002780" y="1351915"/>
            <a:ext cx="4343400" cy="3219450"/>
          </a:xfrm>
          <a:prstGeom prst="rect">
            <a:avLst/>
          </a:prstGeom>
        </p:spPr>
      </p:pic>
      <p:grpSp>
        <p:nvGrpSpPr>
          <p:cNvPr id="12" name="Group 11">
            <a:extLst>
              <a:ext uri="{FF2B5EF4-FFF2-40B4-BE49-F238E27FC236}">
                <a16:creationId xmlns:a16="http://schemas.microsoft.com/office/drawing/2014/main" xmlns="" id="{4034E1C6-93AB-4FA3-E341-269880B5D8B2}"/>
              </a:ext>
            </a:extLst>
          </p:cNvPr>
          <p:cNvGrpSpPr/>
          <p:nvPr/>
        </p:nvGrpSpPr>
        <p:grpSpPr>
          <a:xfrm>
            <a:off x="1838608" y="4658236"/>
            <a:ext cx="8819231" cy="785553"/>
            <a:chOff x="3829805" y="5503967"/>
            <a:chExt cx="4350808" cy="785553"/>
          </a:xfrm>
        </p:grpSpPr>
        <p:sp>
          <p:nvSpPr>
            <p:cNvPr id="13" name="矩形: 圆角 7">
              <a:extLst>
                <a:ext uri="{FF2B5EF4-FFF2-40B4-BE49-F238E27FC236}">
                  <a16:creationId xmlns:a16="http://schemas.microsoft.com/office/drawing/2014/main" xmlns="" id="{9D89C5FD-DA90-609A-53B6-9F952C673A68}"/>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4" name="TextBox 13">
              <a:extLst>
                <a:ext uri="{FF2B5EF4-FFF2-40B4-BE49-F238E27FC236}">
                  <a16:creationId xmlns:a16="http://schemas.microsoft.com/office/drawing/2014/main" xmlns="" id="{85A4A696-972B-A04C-E346-FEE8B1D74E38}"/>
                </a:ext>
              </a:extLst>
            </p:cNvPr>
            <p:cNvSpPr txBox="1"/>
            <p:nvPr/>
          </p:nvSpPr>
          <p:spPr>
            <a:xfrm>
              <a:off x="3976763" y="5558101"/>
              <a:ext cx="40896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 Từ </a:t>
              </a:r>
              <a:r>
                <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bỗng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xuất hiện mấy lần trong đoạn thơ</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5" name="Straight Connector 14">
            <a:extLst>
              <a:ext uri="{FF2B5EF4-FFF2-40B4-BE49-F238E27FC236}">
                <a16:creationId xmlns:a16="http://schemas.microsoft.com/office/drawing/2014/main" xmlns="" id="{8AE9E8BD-5606-A954-BB86-433CF24D7E12}"/>
              </a:ext>
            </a:extLst>
          </p:cNvPr>
          <p:cNvCxnSpPr/>
          <p:nvPr/>
        </p:nvCxnSpPr>
        <p:spPr>
          <a:xfrm>
            <a:off x="1044026" y="256417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BE14A8C2-B08F-D72C-BFC3-4C63B332766A}"/>
              </a:ext>
            </a:extLst>
          </p:cNvPr>
          <p:cNvCxnSpPr/>
          <p:nvPr/>
        </p:nvCxnSpPr>
        <p:spPr>
          <a:xfrm>
            <a:off x="1054186" y="303153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B4F855C-BF91-CDC0-6277-3873936AD463}"/>
              </a:ext>
            </a:extLst>
          </p:cNvPr>
          <p:cNvCxnSpPr/>
          <p:nvPr/>
        </p:nvCxnSpPr>
        <p:spPr>
          <a:xfrm>
            <a:off x="1013546" y="350905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33D4E6EC-B201-21A0-87FA-75949BDE28FE}"/>
              </a:ext>
            </a:extLst>
          </p:cNvPr>
          <p:cNvSpPr txBox="1"/>
          <p:nvPr/>
        </p:nvSpPr>
        <p:spPr>
          <a:xfrm>
            <a:off x="2983186" y="5623735"/>
            <a:ext cx="7315200" cy="646331"/>
          </a:xfrm>
          <a:prstGeom prst="rect">
            <a:avLst/>
          </a:prstGeom>
          <a:noFill/>
        </p:spPr>
        <p:txBody>
          <a:bodyPr wrap="square" rtlCol="0">
            <a:spAutoFit/>
          </a:bodyPr>
          <a:lstStyle/>
          <a:p>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Từ</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i="1" dirty="0">
                <a:solidFill>
                  <a:srgbClr val="0070C0"/>
                </a:solidFill>
                <a:latin typeface="Cambria" panose="02040503050406030204" pitchFamily="18" charset="0"/>
                <a:ea typeface="Cambria" panose="02040503050406030204" pitchFamily="18" charset="0"/>
                <a:sym typeface="Wingdings" panose="05000000000000000000" pitchFamily="2" charset="2"/>
              </a:rPr>
              <a:t>“</a:t>
            </a:r>
            <a:r>
              <a:rPr lang="en-US" sz="3600" b="1" i="1" dirty="0" err="1">
                <a:solidFill>
                  <a:srgbClr val="0070C0"/>
                </a:solidFill>
                <a:latin typeface="Cambria" panose="02040503050406030204" pitchFamily="18" charset="0"/>
                <a:ea typeface="Cambria" panose="02040503050406030204" pitchFamily="18" charset="0"/>
                <a:sym typeface="Wingdings" panose="05000000000000000000" pitchFamily="2" charset="2"/>
              </a:rPr>
              <a:t>bỗng</a:t>
            </a:r>
            <a:r>
              <a:rPr lang="en-US" sz="3600" b="1" i="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được</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lặp</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lại</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3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lần</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a:t>
            </a:r>
            <a:endParaRPr lang="en-US" sz="3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177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07DE2A5-8D69-E96D-26B2-36997DBEA26F}"/>
              </a:ext>
            </a:extLst>
          </p:cNvPr>
          <p:cNvSpPr txBox="1"/>
          <p:nvPr/>
        </p:nvSpPr>
        <p:spPr>
          <a:xfrm>
            <a:off x="2009527" y="317996"/>
            <a:ext cx="87887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cs typeface="+mn-cs"/>
              </a:rPr>
              <a:t> Đọc đoạn thơ sau và trả lời câu hỏi.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7" name="Picture 6">
            <a:extLst>
              <a:ext uri="{FF2B5EF4-FFF2-40B4-BE49-F238E27FC236}">
                <a16:creationId xmlns:a16="http://schemas.microsoft.com/office/drawing/2014/main" xmlns="" id="{C2BE029E-ACF9-3D49-AB86-3DCF7F57AB2A}"/>
              </a:ext>
            </a:extLst>
          </p:cNvPr>
          <p:cNvPicPr>
            <a:picLocks noChangeAspect="1"/>
          </p:cNvPicPr>
          <p:nvPr/>
        </p:nvPicPr>
        <p:blipFill>
          <a:blip r:embed="rId2"/>
          <a:stretch>
            <a:fillRect/>
          </a:stretch>
        </p:blipFill>
        <p:spPr>
          <a:xfrm>
            <a:off x="1131751" y="238923"/>
            <a:ext cx="1676545" cy="963251"/>
          </a:xfrm>
          <a:prstGeom prst="rect">
            <a:avLst/>
          </a:prstGeom>
        </p:spPr>
      </p:pic>
      <p:sp>
        <p:nvSpPr>
          <p:cNvPr id="9" name="TextBox 8">
            <a:extLst>
              <a:ext uri="{FF2B5EF4-FFF2-40B4-BE49-F238E27FC236}">
                <a16:creationId xmlns:a16="http://schemas.microsoft.com/office/drawing/2014/main" xmlns="" id="{056E6DE4-2FB8-EE21-03F6-041E3ED0020A}"/>
              </a:ext>
            </a:extLst>
          </p:cNvPr>
          <p:cNvSpPr txBox="1"/>
          <p:nvPr/>
        </p:nvSpPr>
        <p:spPr>
          <a:xfrm>
            <a:off x="2306320" y="1137920"/>
            <a:ext cx="442976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đạp vỡ màu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Bỗng thấy nhiều gió lộng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Bỗng thấy nhiều nắng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Bỗng tôi thấy thương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biết là có mẹ.</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(Xuân Quỳnh)</a:t>
            </a:r>
          </a:p>
        </p:txBody>
      </p:sp>
      <p:pic>
        <p:nvPicPr>
          <p:cNvPr id="11" name="Picture 10">
            <a:extLst>
              <a:ext uri="{FF2B5EF4-FFF2-40B4-BE49-F238E27FC236}">
                <a16:creationId xmlns:a16="http://schemas.microsoft.com/office/drawing/2014/main" xmlns="" id="{06D5F19B-0142-53E5-0CCA-65132C87875E}"/>
              </a:ext>
            </a:extLst>
          </p:cNvPr>
          <p:cNvPicPr>
            <a:picLocks noChangeAspect="1"/>
          </p:cNvPicPr>
          <p:nvPr/>
        </p:nvPicPr>
        <p:blipFill>
          <a:blip r:embed="rId3"/>
          <a:stretch>
            <a:fillRect/>
          </a:stretch>
        </p:blipFill>
        <p:spPr>
          <a:xfrm>
            <a:off x="7122160" y="935355"/>
            <a:ext cx="3583940" cy="2656517"/>
          </a:xfrm>
          <a:prstGeom prst="rect">
            <a:avLst/>
          </a:prstGeom>
        </p:spPr>
      </p:pic>
      <p:grpSp>
        <p:nvGrpSpPr>
          <p:cNvPr id="12" name="Group 11">
            <a:extLst>
              <a:ext uri="{FF2B5EF4-FFF2-40B4-BE49-F238E27FC236}">
                <a16:creationId xmlns:a16="http://schemas.microsoft.com/office/drawing/2014/main" xmlns="" id="{4034E1C6-93AB-4FA3-E341-269880B5D8B2}"/>
              </a:ext>
            </a:extLst>
          </p:cNvPr>
          <p:cNvGrpSpPr/>
          <p:nvPr/>
        </p:nvGrpSpPr>
        <p:grpSpPr>
          <a:xfrm>
            <a:off x="1259840" y="3967363"/>
            <a:ext cx="10078720" cy="2494405"/>
            <a:chOff x="3829805" y="5503967"/>
            <a:chExt cx="4350808" cy="785553"/>
          </a:xfrm>
        </p:grpSpPr>
        <p:sp>
          <p:nvSpPr>
            <p:cNvPr id="13" name="矩形: 圆角 7">
              <a:extLst>
                <a:ext uri="{FF2B5EF4-FFF2-40B4-BE49-F238E27FC236}">
                  <a16:creationId xmlns:a16="http://schemas.microsoft.com/office/drawing/2014/main" xmlns="" id="{9D89C5FD-DA90-609A-53B6-9F952C673A68}"/>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4" name="TextBox 13">
              <a:extLst>
                <a:ext uri="{FF2B5EF4-FFF2-40B4-BE49-F238E27FC236}">
                  <a16:creationId xmlns:a16="http://schemas.microsoft.com/office/drawing/2014/main" xmlns="" id="{85A4A696-972B-A04C-E346-FEE8B1D74E38}"/>
                </a:ext>
              </a:extLst>
            </p:cNvPr>
            <p:cNvSpPr txBox="1"/>
            <p:nvPr/>
          </p:nvSpPr>
          <p:spPr>
            <a:xfrm>
              <a:off x="3976763" y="5558101"/>
              <a:ext cx="4089641" cy="7269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Việc lặp lại nhiều lần từ bỗng có tác dụng gì? Chọn đáp án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Nhấn mạnh niềm vui của chú gà con vì được mẹ yêu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Nhấn mạnh niềm vui của chú gà con vì được ra khỏi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Nhấn mạnh sự tươi đẹp của thiên nhiên mà chú gà con quan sát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 Nhấn mạnh sự ngỡ ngàng của chú gà con trước những điều mới mẻ.</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Oval 1">
            <a:extLst>
              <a:ext uri="{FF2B5EF4-FFF2-40B4-BE49-F238E27FC236}">
                <a16:creationId xmlns:a16="http://schemas.microsoft.com/office/drawing/2014/main" xmlns="" id="{01DE5E97-5626-4C60-D8A4-AA821C3F0278}"/>
              </a:ext>
            </a:extLst>
          </p:cNvPr>
          <p:cNvSpPr/>
          <p:nvPr/>
        </p:nvSpPr>
        <p:spPr>
          <a:xfrm>
            <a:off x="1513840" y="6014720"/>
            <a:ext cx="457200" cy="36576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6531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xmlns="" id="{7824C1F1-1655-3E87-AED6-0495EE057663}"/>
              </a:ext>
            </a:extLst>
          </p:cNvPr>
          <p:cNvGrpSpPr/>
          <p:nvPr/>
        </p:nvGrpSpPr>
        <p:grpSpPr>
          <a:xfrm>
            <a:off x="1676400" y="1129109"/>
            <a:ext cx="9943722" cy="2711372"/>
            <a:chOff x="0" y="0"/>
            <a:chExt cx="4236295" cy="1316322"/>
          </a:xfrm>
        </p:grpSpPr>
        <p:sp>
          <p:nvSpPr>
            <p:cNvPr id="7" name="Freeform 4">
              <a:extLst>
                <a:ext uri="{FF2B5EF4-FFF2-40B4-BE49-F238E27FC236}">
                  <a16:creationId xmlns:a16="http://schemas.microsoft.com/office/drawing/2014/main" xmlns="" id="{619FB155-31F8-9BD9-8BE3-F891D4722AE1}"/>
                </a:ext>
              </a:extLst>
            </p:cNvPr>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cs typeface="+mn-cs"/>
              </a:endParaRPr>
            </a:p>
          </p:txBody>
        </p:sp>
        <p:sp>
          <p:nvSpPr>
            <p:cNvPr id="8" name="TextBox 5">
              <a:extLst>
                <a:ext uri="{FF2B5EF4-FFF2-40B4-BE49-F238E27FC236}">
                  <a16:creationId xmlns:a16="http://schemas.microsoft.com/office/drawing/2014/main" xmlns="" id="{F4F2E4CE-CF19-7410-8835-BAB903294A73}"/>
                </a:ext>
              </a:extLst>
            </p:cNvPr>
            <p:cNvSpPr txBox="1"/>
            <p:nvPr/>
          </p:nvSpPr>
          <p:spPr>
            <a:xfrm>
              <a:off x="0" y="28575"/>
              <a:ext cx="4236295" cy="1287747"/>
            </a:xfrm>
            <a:prstGeom prst="rect">
              <a:avLst/>
            </a:prstGeom>
          </p:spPr>
          <p:txBody>
            <a:bodyPr lIns="33867" tIns="33867" rIns="33867" bIns="33867" rtlCol="0" anchor="ctr"/>
            <a:lstStyle/>
            <a:p>
              <a:pPr marL="0" marR="0" lvl="0" indent="0" algn="ctr" defTabSz="609630" rtl="0" eaLnBrk="1" fontAlgn="auto" latinLnBrk="0" hangingPunct="1">
                <a:lnSpc>
                  <a:spcPts val="178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cs typeface="+mn-cs"/>
              </a:endParaRPr>
            </a:p>
          </p:txBody>
        </p:sp>
      </p:grpSp>
      <p:sp>
        <p:nvSpPr>
          <p:cNvPr id="9" name="TextBox 10">
            <a:extLst>
              <a:ext uri="{FF2B5EF4-FFF2-40B4-BE49-F238E27FC236}">
                <a16:creationId xmlns:a16="http://schemas.microsoft.com/office/drawing/2014/main" xmlns="" id="{8B5334BB-D48D-27B5-F497-3B0525AEFFD3}"/>
              </a:ext>
            </a:extLst>
          </p:cNvPr>
          <p:cNvSpPr txBox="1"/>
          <p:nvPr/>
        </p:nvSpPr>
        <p:spPr>
          <a:xfrm>
            <a:off x="2032000" y="1427481"/>
            <a:ext cx="9306560" cy="2031325"/>
          </a:xfrm>
          <a:prstGeom prst="rect">
            <a:avLst/>
          </a:prstGeom>
        </p:spPr>
        <p:txBody>
          <a:bodyPr wrap="square" lIns="0" tIns="0" rIns="0" bIns="0" rtlCol="0" anchor="t">
            <a:spAutoFit/>
          </a:bodyPr>
          <a:lstStyle/>
          <a:p>
            <a:pPr lvl="0" algn="just" defTabSz="609630"/>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vi-VN" sz="4400" b="1" dirty="0">
                <a:solidFill>
                  <a:srgbClr val="002060"/>
                </a:solidFill>
                <a:latin typeface="Cambria" panose="02040503050406030204" pitchFamily="18" charset="0"/>
                <a:ea typeface="Cambria" panose="02040503050406030204" pitchFamily="18" charset="0"/>
                <a:cs typeface="DM Sans Bold"/>
                <a:sym typeface="DM Sans Bold"/>
              </a:rPr>
              <a:t>Sử dụng từ điệp từ trong thơ tác dụng nhấn mạnh, làm diễn đạt thêm hay, gợi sự liên tưởng độc đáo.</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pic>
        <p:nvPicPr>
          <p:cNvPr id="10" name="Picture 9">
            <a:extLst>
              <a:ext uri="{FF2B5EF4-FFF2-40B4-BE49-F238E27FC236}">
                <a16:creationId xmlns:a16="http://schemas.microsoft.com/office/drawing/2014/main" xmlns="" id="{6C133E5E-D66C-4FC0-3CE3-7129534AB66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3080962"/>
            <a:ext cx="2794000" cy="3995735"/>
          </a:xfrm>
          <a:prstGeom prst="rect">
            <a:avLst/>
          </a:prstGeom>
        </p:spPr>
      </p:pic>
    </p:spTree>
    <p:extLst>
      <p:ext uri="{BB962C8B-B14F-4D97-AF65-F5344CB8AC3E}">
        <p14:creationId xmlns:p14="http://schemas.microsoft.com/office/powerpoint/2010/main" val="31820956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E XA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717" y="157657"/>
            <a:ext cx="11666483" cy="6391805"/>
          </a:xfrm>
          <a:prstGeom prst="rect">
            <a:avLst/>
          </a:prstGeom>
        </p:spPr>
      </p:pic>
    </p:spTree>
    <p:extLst>
      <p:ext uri="{BB962C8B-B14F-4D97-AF65-F5344CB8AC3E}">
        <p14:creationId xmlns:p14="http://schemas.microsoft.com/office/powerpoint/2010/main" val="4832411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A8B7B137-2B63-BC01-C911-7202A3783874}"/>
              </a:ext>
            </a:extLst>
          </p:cNvPr>
          <p:cNvSpPr/>
          <p:nvPr/>
        </p:nvSpPr>
        <p:spPr>
          <a:xfrm>
            <a:off x="609600" y="335280"/>
            <a:ext cx="568960" cy="53848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4</a:t>
            </a:r>
          </a:p>
        </p:txBody>
      </p:sp>
      <p:sp>
        <p:nvSpPr>
          <p:cNvPr id="3" name="TextBox 2">
            <a:extLst>
              <a:ext uri="{FF2B5EF4-FFF2-40B4-BE49-F238E27FC236}">
                <a16:creationId xmlns:a16="http://schemas.microsoft.com/office/drawing/2014/main" xmlns="" id="{D1663F93-4015-BC98-DA63-6280F281B04E}"/>
              </a:ext>
            </a:extLst>
          </p:cNvPr>
          <p:cNvSpPr txBox="1"/>
          <p:nvPr/>
        </p:nvSpPr>
        <p:spPr>
          <a:xfrm>
            <a:off x="1219200" y="335280"/>
            <a:ext cx="9418320" cy="523220"/>
          </a:xfrm>
          <a:prstGeom prst="rect">
            <a:avLst/>
          </a:prstGeom>
          <a:noFill/>
        </p:spPr>
        <p:txBody>
          <a:bodyPr wrap="square" rtlCol="0">
            <a:spAutoFit/>
          </a:bodyPr>
          <a:lstStyle/>
          <a:p>
            <a:r>
              <a:rPr lang="en-US" sz="2800" b="1" i="0" dirty="0" err="1">
                <a:solidFill>
                  <a:srgbClr val="000000"/>
                </a:solidFill>
                <a:effectLst/>
                <a:latin typeface="Cambria" panose="02040503050406030204" pitchFamily="18" charset="0"/>
                <a:ea typeface="Cambria" panose="02040503050406030204" pitchFamily="18" charset="0"/>
              </a:rPr>
              <a:t>Đọc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đoạn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sau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lời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hỏi</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5AC4290E-B051-87D5-F306-E8A94A50CE78}"/>
              </a:ext>
            </a:extLst>
          </p:cNvPr>
          <p:cNvSpPr txBox="1"/>
          <p:nvPr/>
        </p:nvSpPr>
        <p:spPr>
          <a:xfrm>
            <a:off x="873760" y="1066800"/>
            <a:ext cx="10271760" cy="1569660"/>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Gậy tre, chông tre chống lại sắt thép của quân thù. Tre xung phong vào xe tăng, đại bác. Tre giữ làng, giữ nước, giữ mái nhà tranh, giữ đồng lúa chín. Tre hi sinh để bảo vệ con người. Tre, anh hùng lao động! Tre, anh hùng chiến đấu!</a:t>
            </a:r>
          </a:p>
          <a:p>
            <a:pPr algn="r"/>
            <a:r>
              <a:rPr lang="vi-VN" sz="2400" b="0" i="0" dirty="0">
                <a:solidFill>
                  <a:srgbClr val="000000"/>
                </a:solidFill>
                <a:effectLst/>
                <a:latin typeface="Cambria" panose="02040503050406030204" pitchFamily="18" charset="0"/>
                <a:ea typeface="Cambria" panose="02040503050406030204" pitchFamily="18" charset="0"/>
              </a:rPr>
              <a:t>(Thép Mới)</a:t>
            </a:r>
          </a:p>
        </p:txBody>
      </p:sp>
      <p:pic>
        <p:nvPicPr>
          <p:cNvPr id="6" name="Picture 5">
            <a:extLst>
              <a:ext uri="{FF2B5EF4-FFF2-40B4-BE49-F238E27FC236}">
                <a16:creationId xmlns:a16="http://schemas.microsoft.com/office/drawing/2014/main" xmlns="" id="{50C8D552-5A5F-4B80-8D65-06E2BBEB569F}"/>
              </a:ext>
            </a:extLst>
          </p:cNvPr>
          <p:cNvPicPr>
            <a:picLocks noChangeAspect="1"/>
          </p:cNvPicPr>
          <p:nvPr/>
        </p:nvPicPr>
        <p:blipFill>
          <a:blip r:embed="rId2"/>
          <a:stretch>
            <a:fillRect/>
          </a:stretch>
        </p:blipFill>
        <p:spPr>
          <a:xfrm>
            <a:off x="6779173" y="2739729"/>
            <a:ext cx="4770208" cy="3670278"/>
          </a:xfrm>
          <a:prstGeom prst="rect">
            <a:avLst/>
          </a:prstGeom>
        </p:spPr>
      </p:pic>
      <p:sp>
        <p:nvSpPr>
          <p:cNvPr id="7" name="TextBox 6">
            <a:extLst>
              <a:ext uri="{FF2B5EF4-FFF2-40B4-BE49-F238E27FC236}">
                <a16:creationId xmlns:a16="http://schemas.microsoft.com/office/drawing/2014/main" xmlns="" id="{D6BD8181-FF91-0A8B-A468-87E90878E8DC}"/>
              </a:ext>
            </a:extLst>
          </p:cNvPr>
          <p:cNvSpPr txBox="1"/>
          <p:nvPr/>
        </p:nvSpPr>
        <p:spPr>
          <a:xfrm>
            <a:off x="629920" y="2895600"/>
            <a:ext cx="6149252" cy="1569660"/>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Từ nào được lặp lại ở tất cả các câu trong đoạn?</a:t>
            </a:r>
          </a:p>
          <a:p>
            <a:pPr algn="just"/>
            <a:r>
              <a:rPr lang="vi-VN" sz="3200" b="0" i="0" dirty="0">
                <a:solidFill>
                  <a:srgbClr val="000000"/>
                </a:solidFill>
                <a:effectLst/>
                <a:latin typeface="Cambria" panose="02040503050406030204" pitchFamily="18" charset="0"/>
                <a:ea typeface="Cambria" panose="02040503050406030204" pitchFamily="18" charset="0"/>
              </a:rPr>
              <a:t>b. Việc lặp lại từ đó có tác dụng gì?</a:t>
            </a:r>
          </a:p>
        </p:txBody>
      </p:sp>
      <p:pic>
        <p:nvPicPr>
          <p:cNvPr id="1026" name="Picture 2" descr="F:\desktop\giáo án\nam hoc 2024-2025\CHUYÊN ĐỀ- NGOẠI KHÓA\TỔ\CHUYÊN ĐỀ TV 5\NHOM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5229" y="4784833"/>
            <a:ext cx="2107324" cy="1692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3878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88DB787-B963-D803-BA8A-96CB152A82D6}"/>
              </a:ext>
            </a:extLst>
          </p:cNvPr>
          <p:cNvSpPr txBox="1"/>
          <p:nvPr/>
        </p:nvSpPr>
        <p:spPr>
          <a:xfrm>
            <a:off x="2009527" y="317996"/>
            <a:ext cx="87887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Hoàn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vào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bảng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nhóm</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7" name="Picture 6">
            <a:extLst>
              <a:ext uri="{FF2B5EF4-FFF2-40B4-BE49-F238E27FC236}">
                <a16:creationId xmlns:a16="http://schemas.microsoft.com/office/drawing/2014/main" xmlns="" id="{5B0D017A-C7E7-4858-08D9-078E57E21470}"/>
              </a:ext>
            </a:extLst>
          </p:cNvPr>
          <p:cNvPicPr>
            <a:picLocks noChangeAspect="1"/>
          </p:cNvPicPr>
          <p:nvPr/>
        </p:nvPicPr>
        <p:blipFill>
          <a:blip r:embed="rId2"/>
          <a:stretch>
            <a:fillRect/>
          </a:stretch>
        </p:blipFill>
        <p:spPr>
          <a:xfrm>
            <a:off x="599090" y="1195704"/>
            <a:ext cx="11004331" cy="5205096"/>
          </a:xfrm>
          <a:prstGeom prst="rect">
            <a:avLst/>
          </a:prstGeom>
        </p:spPr>
      </p:pic>
    </p:spTree>
    <p:extLst>
      <p:ext uri="{BB962C8B-B14F-4D97-AF65-F5344CB8AC3E}">
        <p14:creationId xmlns:p14="http://schemas.microsoft.com/office/powerpoint/2010/main" val="35847515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A8B7B137-2B63-BC01-C911-7202A3783874}"/>
              </a:ext>
            </a:extLst>
          </p:cNvPr>
          <p:cNvSpPr/>
          <p:nvPr/>
        </p:nvSpPr>
        <p:spPr>
          <a:xfrm>
            <a:off x="609600" y="335280"/>
            <a:ext cx="568960" cy="53848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a16="http://schemas.microsoft.com/office/drawing/2014/main" xmlns="" id="{D1663F93-4015-BC98-DA63-6280F281B04E}"/>
              </a:ext>
            </a:extLst>
          </p:cNvPr>
          <p:cNvSpPr txBox="1"/>
          <p:nvPr/>
        </p:nvSpPr>
        <p:spPr>
          <a:xfrm>
            <a:off x="1219200" y="335280"/>
            <a:ext cx="9418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xmlns="" id="{5AC4290E-B051-87D5-F306-E8A94A50CE78}"/>
              </a:ext>
            </a:extLst>
          </p:cNvPr>
          <p:cNvSpPr txBox="1"/>
          <p:nvPr/>
        </p:nvSpPr>
        <p:spPr>
          <a:xfrm>
            <a:off x="772160" y="975360"/>
            <a:ext cx="1043432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Gậy tre, chông tre chống lại sắt thép của quân thù. Tre xung phong vào xe tăng, đại bác. Tre giữ làng, giữ nước, giữ mái nhà tranh, giữ đồng lúa chín. Tre hi sinh để bảo vệ con người. Tre, anh hùng lao động! Tre, anh hùng chiến đấu!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(Thép Mới)</a:t>
            </a:r>
          </a:p>
        </p:txBody>
      </p:sp>
      <p:pic>
        <p:nvPicPr>
          <p:cNvPr id="6" name="Picture 5">
            <a:extLst>
              <a:ext uri="{FF2B5EF4-FFF2-40B4-BE49-F238E27FC236}">
                <a16:creationId xmlns:a16="http://schemas.microsoft.com/office/drawing/2014/main" xmlns="" id="{50C8D552-5A5F-4B80-8D65-06E2BBEB569F}"/>
              </a:ext>
            </a:extLst>
          </p:cNvPr>
          <p:cNvPicPr>
            <a:picLocks noChangeAspect="1"/>
          </p:cNvPicPr>
          <p:nvPr/>
        </p:nvPicPr>
        <p:blipFill>
          <a:blip r:embed="rId3"/>
          <a:stretch>
            <a:fillRect/>
          </a:stretch>
        </p:blipFill>
        <p:spPr>
          <a:xfrm>
            <a:off x="9133840" y="2739729"/>
            <a:ext cx="2415540" cy="3670278"/>
          </a:xfrm>
          <a:prstGeom prst="rect">
            <a:avLst/>
          </a:prstGeom>
        </p:spPr>
      </p:pic>
      <p:sp>
        <p:nvSpPr>
          <p:cNvPr id="7" name="TextBox 6">
            <a:extLst>
              <a:ext uri="{FF2B5EF4-FFF2-40B4-BE49-F238E27FC236}">
                <a16:creationId xmlns:a16="http://schemas.microsoft.com/office/drawing/2014/main" xmlns="" id="{D6BD8181-FF91-0A8B-A468-87E90878E8DC}"/>
              </a:ext>
            </a:extLst>
          </p:cNvPr>
          <p:cNvSpPr txBox="1"/>
          <p:nvPr/>
        </p:nvSpPr>
        <p:spPr>
          <a:xfrm>
            <a:off x="609600" y="2570480"/>
            <a:ext cx="8382000"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Từ nào được lặp lại ở tất cả các câu trong đoạn?</a:t>
            </a:r>
          </a:p>
        </p:txBody>
      </p:sp>
      <p:cxnSp>
        <p:nvCxnSpPr>
          <p:cNvPr id="8" name="Straight Connector 7">
            <a:extLst>
              <a:ext uri="{FF2B5EF4-FFF2-40B4-BE49-F238E27FC236}">
                <a16:creationId xmlns:a16="http://schemas.microsoft.com/office/drawing/2014/main" xmlns="" id="{5409961A-0534-ABD6-ECC7-E5FB4A40D22B}"/>
              </a:ext>
            </a:extLst>
          </p:cNvPr>
          <p:cNvCxnSpPr>
            <a:cxnSpLocks/>
          </p:cNvCxnSpPr>
          <p:nvPr/>
        </p:nvCxnSpPr>
        <p:spPr>
          <a:xfrm>
            <a:off x="1615440" y="138176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1703BEC0-785D-E423-415D-D83653E77B5D}"/>
              </a:ext>
            </a:extLst>
          </p:cNvPr>
          <p:cNvCxnSpPr>
            <a:cxnSpLocks/>
          </p:cNvCxnSpPr>
          <p:nvPr/>
        </p:nvCxnSpPr>
        <p:spPr>
          <a:xfrm>
            <a:off x="3048000" y="137160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70755860-F52C-AB91-4188-7F6B8BDC85DA}"/>
              </a:ext>
            </a:extLst>
          </p:cNvPr>
          <p:cNvCxnSpPr>
            <a:cxnSpLocks/>
          </p:cNvCxnSpPr>
          <p:nvPr/>
        </p:nvCxnSpPr>
        <p:spPr>
          <a:xfrm>
            <a:off x="8036560" y="135128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B11E020-CF97-8B19-68AF-2C8A2A388DD8}"/>
              </a:ext>
            </a:extLst>
          </p:cNvPr>
          <p:cNvCxnSpPr>
            <a:cxnSpLocks/>
          </p:cNvCxnSpPr>
          <p:nvPr/>
        </p:nvCxnSpPr>
        <p:spPr>
          <a:xfrm>
            <a:off x="2672080" y="174752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69E7E85-9315-574D-CF87-ED13E73CE055}"/>
              </a:ext>
            </a:extLst>
          </p:cNvPr>
          <p:cNvCxnSpPr>
            <a:cxnSpLocks/>
          </p:cNvCxnSpPr>
          <p:nvPr/>
        </p:nvCxnSpPr>
        <p:spPr>
          <a:xfrm>
            <a:off x="10688320" y="173736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828A7AE-5BCE-B520-CA72-84C155DB9731}"/>
              </a:ext>
            </a:extLst>
          </p:cNvPr>
          <p:cNvCxnSpPr>
            <a:cxnSpLocks/>
          </p:cNvCxnSpPr>
          <p:nvPr/>
        </p:nvCxnSpPr>
        <p:spPr>
          <a:xfrm>
            <a:off x="4561840" y="212344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E3319B18-EDF6-CC20-A2FB-4BB4A24ABD3A}"/>
              </a:ext>
            </a:extLst>
          </p:cNvPr>
          <p:cNvCxnSpPr>
            <a:cxnSpLocks/>
          </p:cNvCxnSpPr>
          <p:nvPr/>
        </p:nvCxnSpPr>
        <p:spPr>
          <a:xfrm>
            <a:off x="7660640" y="211328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xmlns="" id="{57AC6AFC-4525-78B1-F44D-AF08EC33245E}"/>
              </a:ext>
            </a:extLst>
          </p:cNvPr>
          <p:cNvGrpSpPr/>
          <p:nvPr/>
        </p:nvGrpSpPr>
        <p:grpSpPr>
          <a:xfrm>
            <a:off x="599440" y="3388236"/>
            <a:ext cx="8422639" cy="785553"/>
            <a:chOff x="3829805" y="5503967"/>
            <a:chExt cx="4350808" cy="785553"/>
          </a:xfrm>
        </p:grpSpPr>
        <p:sp>
          <p:nvSpPr>
            <p:cNvPr id="17" name="矩形: 圆角 7">
              <a:extLst>
                <a:ext uri="{FF2B5EF4-FFF2-40B4-BE49-F238E27FC236}">
                  <a16:creationId xmlns:a16="http://schemas.microsoft.com/office/drawing/2014/main" xmlns="" id="{03C57715-B9D4-CA97-480C-B2A7981C21B3}"/>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8" name="TextBox 17">
              <a:extLst>
                <a:ext uri="{FF2B5EF4-FFF2-40B4-BE49-F238E27FC236}">
                  <a16:creationId xmlns:a16="http://schemas.microsoft.com/office/drawing/2014/main" xmlns="" id="{C09D18D1-292C-BD46-A1E3-7C07D2964EB7}"/>
                </a:ext>
              </a:extLst>
            </p:cNvPr>
            <p:cNvSpPr txBox="1"/>
            <p:nvPr/>
          </p:nvSpPr>
          <p:spPr>
            <a:xfrm>
              <a:off x="3976763" y="5558101"/>
              <a:ext cx="40896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Từ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tre</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xuất hiện ở tất cả các câu trong đoạn.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9" name="TextBox 18">
            <a:extLst>
              <a:ext uri="{FF2B5EF4-FFF2-40B4-BE49-F238E27FC236}">
                <a16:creationId xmlns:a16="http://schemas.microsoft.com/office/drawing/2014/main" xmlns="" id="{0F54F79C-C9F2-4313-02C7-6A4EA4BEBE5B}"/>
              </a:ext>
            </a:extLst>
          </p:cNvPr>
          <p:cNvSpPr txBox="1"/>
          <p:nvPr/>
        </p:nvSpPr>
        <p:spPr>
          <a:xfrm>
            <a:off x="670560" y="4368800"/>
            <a:ext cx="8382000" cy="58477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b. Việc lặp lại từ đó có tác dụng gì?</a:t>
            </a:r>
          </a:p>
        </p:txBody>
      </p:sp>
      <p:grpSp>
        <p:nvGrpSpPr>
          <p:cNvPr id="20" name="Group 19">
            <a:extLst>
              <a:ext uri="{FF2B5EF4-FFF2-40B4-BE49-F238E27FC236}">
                <a16:creationId xmlns:a16="http://schemas.microsoft.com/office/drawing/2014/main" xmlns="" id="{AEEBBC03-6D60-7E99-806F-5301296B16C1}"/>
              </a:ext>
            </a:extLst>
          </p:cNvPr>
          <p:cNvGrpSpPr/>
          <p:nvPr/>
        </p:nvGrpSpPr>
        <p:grpSpPr>
          <a:xfrm>
            <a:off x="741680" y="5100320"/>
            <a:ext cx="9956800" cy="1910080"/>
            <a:chOff x="3829805" y="5503967"/>
            <a:chExt cx="4350808" cy="1439129"/>
          </a:xfrm>
        </p:grpSpPr>
        <p:sp>
          <p:nvSpPr>
            <p:cNvPr id="21" name="矩形: 圆角 7">
              <a:extLst>
                <a:ext uri="{FF2B5EF4-FFF2-40B4-BE49-F238E27FC236}">
                  <a16:creationId xmlns:a16="http://schemas.microsoft.com/office/drawing/2014/main" xmlns="" id="{6FF1A61D-1A9F-F100-17FF-81FC277E64F7}"/>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2" name="TextBox 21">
              <a:extLst>
                <a:ext uri="{FF2B5EF4-FFF2-40B4-BE49-F238E27FC236}">
                  <a16:creationId xmlns:a16="http://schemas.microsoft.com/office/drawing/2014/main" xmlns="" id="{F76BA520-F1F1-36A3-A321-0D538E2C62B5}"/>
                </a:ext>
              </a:extLst>
            </p:cNvPr>
            <p:cNvSpPr txBox="1"/>
            <p:nvPr/>
          </p:nvSpPr>
          <p:spPr>
            <a:xfrm>
              <a:off x="3976763" y="5558101"/>
              <a:ext cx="408964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Việc lặp lại từ tre nhằm làm nổi bật hình ảnh cây tre và giá trị, đóng góp của tre đối với người dân Việt Nam.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9604927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xmlns=""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xmlns=""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xmlns=""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xmlns="" id="{49933AC6-3C36-A3FE-DAD9-656555182EAD}"/>
              </a:ext>
            </a:extLst>
          </p:cNvPr>
          <p:cNvPicPr>
            <a:picLocks noChangeAspect="1"/>
          </p:cNvPicPr>
          <p:nvPr/>
        </p:nvPicPr>
        <p:blipFill>
          <a:blip r:embed="rId6"/>
          <a:stretch>
            <a:fillRect/>
          </a:stretch>
        </p:blipFill>
        <p:spPr>
          <a:xfrm>
            <a:off x="1440125" y="1963946"/>
            <a:ext cx="9480102" cy="4432176"/>
          </a:xfrm>
          <a:prstGeom prst="rect">
            <a:avLst/>
          </a:prstGeom>
        </p:spPr>
      </p:pic>
    </p:spTree>
    <p:custDataLst>
      <p:tags r:id="rId1"/>
    </p:custDataLst>
    <p:extLst>
      <p:ext uri="{BB962C8B-B14F-4D97-AF65-F5344CB8AC3E}">
        <p14:creationId xmlns:p14="http://schemas.microsoft.com/office/powerpoint/2010/main" val="42738925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xmlns="" id="{02A2F109-18B2-3079-6A25-B6C6AF625E81}"/>
              </a:ext>
            </a:extLst>
          </p:cNvPr>
          <p:cNvGrpSpPr/>
          <p:nvPr/>
        </p:nvGrpSpPr>
        <p:grpSpPr>
          <a:xfrm>
            <a:off x="1777372" y="691724"/>
            <a:ext cx="9701614" cy="4502938"/>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xmlns=""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9" y="3485046"/>
            <a:ext cx="6065013" cy="3762993"/>
          </a:xfrm>
          <a:prstGeom prst="rect">
            <a:avLst/>
          </a:prstGeom>
        </p:spPr>
      </p:pic>
      <p:sp>
        <p:nvSpPr>
          <p:cNvPr id="6" name="TextBox 5">
            <a:extLst>
              <a:ext uri="{FF2B5EF4-FFF2-40B4-BE49-F238E27FC236}">
                <a16:creationId xmlns:a16="http://schemas.microsoft.com/office/drawing/2014/main" xmlns="" id="{98D01B1E-1678-1D9B-BC34-004D1D4043A8}"/>
              </a:ext>
            </a:extLst>
          </p:cNvPr>
          <p:cNvSpPr txBox="1"/>
          <p:nvPr/>
        </p:nvSpPr>
        <p:spPr>
          <a:xfrm>
            <a:off x="2417344" y="1797969"/>
            <a:ext cx="8788739" cy="1998047"/>
          </a:xfrm>
          <a:prstGeom prst="rect">
            <a:avLst/>
          </a:prstGeom>
          <a:noFill/>
        </p:spPr>
        <p:txBody>
          <a:bodyPr wrap="square" rtlCol="0">
            <a:spAutoFit/>
          </a:bodyPr>
          <a:lstStyle/>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Chia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sẻ</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học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với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người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thân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a:t>
            </a:r>
          </a:p>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Chuẩn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bị</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mới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a:t>
            </a:r>
          </a:p>
        </p:txBody>
      </p:sp>
      <p:pic>
        <p:nvPicPr>
          <p:cNvPr id="2" name="Picture 1">
            <a:extLst>
              <a:ext uri="{FF2B5EF4-FFF2-40B4-BE49-F238E27FC236}">
                <a16:creationId xmlns:a16="http://schemas.microsoft.com/office/drawing/2014/main" xmlns="" id="{8D2219B9-C35F-EEB1-F6E0-A803719E4C7C}"/>
              </a:ext>
            </a:extLst>
          </p:cNvPr>
          <p:cNvPicPr>
            <a:picLocks noChangeAspect="1"/>
          </p:cNvPicPr>
          <p:nvPr/>
        </p:nvPicPr>
        <p:blipFill>
          <a:blip r:embed="rId5"/>
          <a:stretch>
            <a:fillRect/>
          </a:stretch>
        </p:blipFill>
        <p:spPr>
          <a:xfrm>
            <a:off x="4607888" y="501516"/>
            <a:ext cx="4986960" cy="2353260"/>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xmlns=""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xmlns=""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xmlns=""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xmlns=""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xmlns="" id="{04C41AB2-3366-D44A-1C81-26A1D920F4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xmlns=""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xmlns=""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xmlns=""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xmlns=""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xmlns="" id="{8B0D99A4-F096-6F59-0912-A1215EF748F4}"/>
              </a:ext>
            </a:extLst>
          </p:cNvPr>
          <p:cNvPicPr>
            <a:picLocks noChangeAspect="1"/>
          </p:cNvPicPr>
          <p:nvPr/>
        </p:nvPicPr>
        <p:blipFill>
          <a:blip r:embed="rId6"/>
          <a:stretch>
            <a:fillRect/>
          </a:stretch>
        </p:blipFill>
        <p:spPr>
          <a:xfrm>
            <a:off x="1066361" y="2107955"/>
            <a:ext cx="10120237" cy="4432176"/>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yêu hòa bì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890" y="709448"/>
            <a:ext cx="11776841" cy="6148552"/>
          </a:xfrm>
          <a:prstGeom prst="rect">
            <a:avLst/>
          </a:prstGeom>
        </p:spPr>
      </p:pic>
      <p:sp>
        <p:nvSpPr>
          <p:cNvPr id="5" name="TextBox 4">
            <a:extLst>
              <a:ext uri="{FF2B5EF4-FFF2-40B4-BE49-F238E27FC236}">
                <a16:creationId xmlns:a16="http://schemas.microsoft.com/office/drawing/2014/main" xmlns="" id="{F803AD19-B78D-107B-1CC1-524E82DE985E}"/>
              </a:ext>
            </a:extLst>
          </p:cNvPr>
          <p:cNvSpPr txBox="1"/>
          <p:nvPr/>
        </p:nvSpPr>
        <p:spPr>
          <a:xfrm>
            <a:off x="275896" y="-127363"/>
            <a:ext cx="11508828"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dirty="0">
                <a:solidFill>
                  <a:srgbClr val="C00000"/>
                </a:solidFill>
                <a:latin typeface="Cambria" panose="02040503050406030204" pitchFamily="18" charset="0"/>
                <a:ea typeface="Cambria" panose="02040503050406030204" pitchFamily="18" charset="0"/>
              </a:rPr>
              <a:t>T</a:t>
            </a:r>
            <a:r>
              <a:rPr lang="vi-VN" sz="4800" dirty="0">
                <a:solidFill>
                  <a:srgbClr val="C00000"/>
                </a:solidFill>
                <a:latin typeface="Cambria" panose="02040503050406030204" pitchFamily="18" charset="0"/>
                <a:ea typeface="Cambria" panose="02040503050406030204" pitchFamily="18" charset="0"/>
              </a:rPr>
              <a:t>ừ nào được lặp lại nhiều lần trong bài hát?</a:t>
            </a:r>
            <a:endPar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65965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xmlns="" id="{96AAD07A-F75B-6B59-18BD-13DC7547EC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xmlns=""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xmlns="" id="{FDFF2CD9-6DD3-9D9E-93F6-CA3BEC6671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xmlns="" id="{572264A0-9DBF-10FA-C1FB-01238ECAFB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xmlns="" id="{04C41AB2-3366-D44A-1C81-26A1D920F4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6" name="Picture 5" descr="A white text with pink and yellow border&#10;&#10;Description automatically generated">
            <a:extLst>
              <a:ext uri="{FF2B5EF4-FFF2-40B4-BE49-F238E27FC236}">
                <a16:creationId xmlns:a16="http://schemas.microsoft.com/office/drawing/2014/main" xmlns="" id="{0058F069-9BEE-B8EA-05B4-E2DC721911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2349" y="2362200"/>
            <a:ext cx="7723948" cy="2609850"/>
          </a:xfrm>
          <a:prstGeom prst="rect">
            <a:avLst/>
          </a:prstGeom>
        </p:spPr>
      </p:pic>
      <p:pic>
        <p:nvPicPr>
          <p:cNvPr id="11" name="Picture 10">
            <a:extLst>
              <a:ext uri="{FF2B5EF4-FFF2-40B4-BE49-F238E27FC236}">
                <a16:creationId xmlns:a16="http://schemas.microsoft.com/office/drawing/2014/main" xmlns="" id="{94CF175A-860B-4354-2D20-2EA169B9FA09}"/>
              </a:ext>
            </a:extLst>
          </p:cNvPr>
          <p:cNvPicPr>
            <a:picLocks noChangeAspect="1"/>
          </p:cNvPicPr>
          <p:nvPr/>
        </p:nvPicPr>
        <p:blipFill>
          <a:blip r:embed="rId10"/>
          <a:stretch>
            <a:fillRect/>
          </a:stretch>
        </p:blipFill>
        <p:spPr>
          <a:xfrm>
            <a:off x="-3845564" y="137086"/>
            <a:ext cx="3023878" cy="1707028"/>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path" presetSubtype="0" accel="50000" decel="50000" fill="hold" nodeType="withEffect">
                                  <p:stCondLst>
                                    <p:cond delay="0"/>
                                  </p:stCondLst>
                                  <p:childTnLst>
                                    <p:animMotion origin="layout" path="M -3.75E-6 -4.44444E-6 L 0.40352 0.00047 " pathEditMode="relative" rAng="0" ptsTypes="AA">
                                      <p:cBhvr>
                                        <p:cTn id="26" dur="2000" fill="hold"/>
                                        <p:tgtEl>
                                          <p:spTgt spid="11"/>
                                        </p:tgtEl>
                                        <p:attrNameLst>
                                          <p:attrName>ppt_x</p:attrName>
                                          <p:attrName>ppt_y</p:attrName>
                                        </p:attrNameLst>
                                      </p:cBhvr>
                                      <p:rCtr x="20169" y="23"/>
                                    </p:animMotion>
                                  </p:childTnLst>
                                </p:cTn>
                              </p:par>
                              <p:par>
                                <p:cTn id="27" presetID="16" presetClass="entr" presetSubtype="2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xmlns=""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xmlns="" id="{78AC07EB-3ECC-6D49-AFC6-E39B2BEE74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xmlns="" id="{1FFC82A8-6C3C-3A46-1407-D6923232FF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xmlns="" id="{57F38C4C-1BF0-8E52-74F1-2321709D36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5864" y="2119992"/>
            <a:ext cx="5840605" cy="4374485"/>
          </a:xfrm>
          <a:prstGeom prst="rect">
            <a:avLst/>
          </a:prstGeom>
        </p:spPr>
      </p:pic>
    </p:spTree>
    <p:custDataLst>
      <p:tags r:id="rId1"/>
    </p:custDataLst>
    <p:extLst>
      <p:ext uri="{BB962C8B-B14F-4D97-AF65-F5344CB8AC3E}">
        <p14:creationId xmlns:p14="http://schemas.microsoft.com/office/powerpoint/2010/main" val="15018604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A2C6920-E4A3-5EA8-BE34-B14A53134CEE}"/>
              </a:ext>
            </a:extLst>
          </p:cNvPr>
          <p:cNvSpPr txBox="1"/>
          <p:nvPr/>
        </p:nvSpPr>
        <p:spPr>
          <a:xfrm>
            <a:off x="2477975" y="332148"/>
            <a:ext cx="8178939" cy="584775"/>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rPr>
              <a:t>Đọc bài ca dao dưới đây và trả lời câu hỏi.</a:t>
            </a:r>
          </a:p>
        </p:txBody>
      </p:sp>
      <p:sp>
        <p:nvSpPr>
          <p:cNvPr id="5" name="TextBox 4">
            <a:extLst>
              <a:ext uri="{FF2B5EF4-FFF2-40B4-BE49-F238E27FC236}">
                <a16:creationId xmlns:a16="http://schemas.microsoft.com/office/drawing/2014/main" xmlns="" id="{F5414934-3C7F-83A2-6D49-FE3C0A9F8391}"/>
              </a:ext>
            </a:extLst>
          </p:cNvPr>
          <p:cNvSpPr txBox="1"/>
          <p:nvPr/>
        </p:nvSpPr>
        <p:spPr>
          <a:xfrm>
            <a:off x="3941380" y="1724111"/>
            <a:ext cx="7452397" cy="2677656"/>
          </a:xfrm>
          <a:prstGeom prst="rect">
            <a:avLst/>
          </a:prstGeom>
          <a:noFill/>
        </p:spPr>
        <p:txBody>
          <a:bodyPr wrap="square">
            <a:spAutoFit/>
          </a:bodyPr>
          <a:lstStyle/>
          <a:p>
            <a:pPr lvl="0" algn="ctr"/>
            <a:r>
              <a:rPr lang="vi-VN" sz="2800" dirty="0">
                <a:solidFill>
                  <a:prstClr val="black"/>
                </a:solidFill>
                <a:latin typeface="Cambria" panose="02040503050406030204" pitchFamily="18" charset="0"/>
              </a:rPr>
              <a:t>Người ta đi cấy lấy công</a:t>
            </a:r>
          </a:p>
          <a:p>
            <a:pPr lvl="0" algn="ctr"/>
            <a:r>
              <a:rPr lang="vi-VN" sz="2800" dirty="0">
                <a:solidFill>
                  <a:prstClr val="black"/>
                </a:solidFill>
                <a:latin typeface="Cambria" panose="02040503050406030204" pitchFamily="18" charset="0"/>
              </a:rPr>
              <a:t>Tôi nay đi cấy còn trông nhiều bề</a:t>
            </a:r>
          </a:p>
          <a:p>
            <a:pPr lvl="0" algn="ctr"/>
            <a:r>
              <a:rPr lang="vi-VN" sz="2800" dirty="0">
                <a:solidFill>
                  <a:prstClr val="black"/>
                </a:solidFill>
                <a:latin typeface="Cambria" panose="02040503050406030204" pitchFamily="18" charset="0"/>
              </a:rPr>
              <a:t>Trông trời, trông đất, tr</a:t>
            </a:r>
            <a:r>
              <a:rPr lang="en-US" sz="2800" dirty="0">
                <a:solidFill>
                  <a:prstClr val="black"/>
                </a:solidFill>
                <a:latin typeface="Cambria" panose="02040503050406030204" pitchFamily="18" charset="0"/>
              </a:rPr>
              <a:t>ô</a:t>
            </a:r>
            <a:r>
              <a:rPr lang="vi-VN" sz="2800" dirty="0">
                <a:solidFill>
                  <a:prstClr val="black"/>
                </a:solidFill>
                <a:latin typeface="Cambria" panose="02040503050406030204" pitchFamily="18" charset="0"/>
              </a:rPr>
              <a:t>ng mây</a:t>
            </a:r>
          </a:p>
          <a:p>
            <a:pPr lvl="0" algn="ctr"/>
            <a:r>
              <a:rPr lang="vi-VN" sz="2800" dirty="0">
                <a:solidFill>
                  <a:prstClr val="black"/>
                </a:solidFill>
                <a:latin typeface="Cambria" panose="02040503050406030204" pitchFamily="18" charset="0"/>
              </a:rPr>
              <a:t>Trông mưa, trông nắng, tr</a:t>
            </a:r>
            <a:r>
              <a:rPr lang="en-US" sz="2800" dirty="0">
                <a:solidFill>
                  <a:prstClr val="black"/>
                </a:solidFill>
                <a:latin typeface="Cambria" panose="02040503050406030204" pitchFamily="18" charset="0"/>
              </a:rPr>
              <a:t>ô</a:t>
            </a:r>
            <a:r>
              <a:rPr lang="vi-VN" sz="2800" dirty="0">
                <a:solidFill>
                  <a:prstClr val="black"/>
                </a:solidFill>
                <a:latin typeface="Cambria" panose="02040503050406030204" pitchFamily="18" charset="0"/>
              </a:rPr>
              <a:t>ng ngày, </a:t>
            </a:r>
            <a:r>
              <a:rPr lang="en-US" sz="2800" dirty="0" err="1">
                <a:solidFill>
                  <a:prstClr val="black"/>
                </a:solidFill>
                <a:latin typeface="Cambria" panose="02040503050406030204" pitchFamily="18" charset="0"/>
              </a:rPr>
              <a:t>trông</a:t>
            </a:r>
            <a:r>
              <a:rPr lang="vi-VN" sz="2800" dirty="0">
                <a:solidFill>
                  <a:prstClr val="black"/>
                </a:solidFill>
                <a:latin typeface="Cambria" panose="02040503050406030204" pitchFamily="18" charset="0"/>
              </a:rPr>
              <a:t> đêm</a:t>
            </a:r>
          </a:p>
          <a:p>
            <a:pPr lvl="0" algn="ctr"/>
            <a:r>
              <a:rPr lang="vi-VN" sz="2800" dirty="0">
                <a:solidFill>
                  <a:prstClr val="black"/>
                </a:solidFill>
                <a:latin typeface="Cambria" panose="02040503050406030204" pitchFamily="18" charset="0"/>
              </a:rPr>
              <a:t>Trông cho chân cứng đá mềm</a:t>
            </a:r>
          </a:p>
          <a:p>
            <a:pPr lvl="0" algn="ctr"/>
            <a:r>
              <a:rPr lang="vi-VN" sz="2800" dirty="0">
                <a:solidFill>
                  <a:prstClr val="black"/>
                </a:solidFill>
                <a:latin typeface="Cambria" panose="02040503050406030204" pitchFamily="18" charset="0"/>
              </a:rPr>
              <a:t>Trời yên, biển lặng mới yên tấm lòng.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xmlns="" id="{3C781CCF-F489-850F-F895-B6B2EF3CA345}"/>
              </a:ext>
            </a:extLst>
          </p:cNvPr>
          <p:cNvPicPr>
            <a:picLocks noChangeAspect="1"/>
          </p:cNvPicPr>
          <p:nvPr/>
        </p:nvPicPr>
        <p:blipFill>
          <a:blip r:embed="rId3"/>
          <a:stretch>
            <a:fillRect/>
          </a:stretch>
        </p:blipFill>
        <p:spPr>
          <a:xfrm>
            <a:off x="524751" y="389131"/>
            <a:ext cx="1658256" cy="963251"/>
          </a:xfrm>
          <a:prstGeom prst="rect">
            <a:avLst/>
          </a:prstGeom>
        </p:spPr>
      </p:pic>
      <p:pic>
        <p:nvPicPr>
          <p:cNvPr id="17" name="Picture 16">
            <a:extLst>
              <a:ext uri="{FF2B5EF4-FFF2-40B4-BE49-F238E27FC236}">
                <a16:creationId xmlns:a16="http://schemas.microsoft.com/office/drawing/2014/main" xmlns="" id="{2AE8E1C7-926B-5F56-9106-FB2287AA531A}"/>
              </a:ext>
            </a:extLst>
          </p:cNvPr>
          <p:cNvPicPr>
            <a:picLocks noChangeAspect="1"/>
          </p:cNvPicPr>
          <p:nvPr/>
        </p:nvPicPr>
        <p:blipFill>
          <a:blip r:embed="rId4"/>
          <a:stretch>
            <a:fillRect/>
          </a:stretch>
        </p:blipFill>
        <p:spPr>
          <a:xfrm>
            <a:off x="1165169" y="1376855"/>
            <a:ext cx="2756272" cy="3778961"/>
          </a:xfrm>
          <a:prstGeom prst="rect">
            <a:avLst/>
          </a:prstGeom>
        </p:spPr>
      </p:pic>
      <p:grpSp>
        <p:nvGrpSpPr>
          <p:cNvPr id="18" name="Group 17">
            <a:extLst>
              <a:ext uri="{FF2B5EF4-FFF2-40B4-BE49-F238E27FC236}">
                <a16:creationId xmlns:a16="http://schemas.microsoft.com/office/drawing/2014/main" xmlns="" id="{1034DCD1-F7E1-453D-505F-8FD4A0EE089E}"/>
              </a:ext>
            </a:extLst>
          </p:cNvPr>
          <p:cNvGrpSpPr/>
          <p:nvPr/>
        </p:nvGrpSpPr>
        <p:grpSpPr>
          <a:xfrm>
            <a:off x="4218688" y="4778755"/>
            <a:ext cx="7290140" cy="785553"/>
            <a:chOff x="3829805" y="5503967"/>
            <a:chExt cx="4350808" cy="785553"/>
          </a:xfrm>
        </p:grpSpPr>
        <p:sp>
          <p:nvSpPr>
            <p:cNvPr id="33" name="矩形: 圆角 7">
              <a:extLst>
                <a:ext uri="{FF2B5EF4-FFF2-40B4-BE49-F238E27FC236}">
                  <a16:creationId xmlns:a16="http://schemas.microsoft.com/office/drawing/2014/main" xmlns="" id="{CA32D372-B697-C4B8-4A6E-D00BAF2379E1}"/>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34" name="TextBox 33">
              <a:extLst>
                <a:ext uri="{FF2B5EF4-FFF2-40B4-BE49-F238E27FC236}">
                  <a16:creationId xmlns:a16="http://schemas.microsoft.com/office/drawing/2014/main" xmlns="" id="{D9D6AE60-955F-2EB5-33D9-019EF89D2C27}"/>
                </a:ext>
              </a:extLst>
            </p:cNvPr>
            <p:cNvSpPr txBox="1"/>
            <p:nvPr/>
          </p:nvSpPr>
          <p:spPr>
            <a:xfrm>
              <a:off x="3976763" y="5558101"/>
              <a:ext cx="40896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FF0000"/>
                  </a:solidFill>
                  <a:effectLst/>
                  <a:latin typeface="Cambria" panose="02040503050406030204" pitchFamily="18" charset="0"/>
                  <a:ea typeface="Cambria" panose="02040503050406030204" pitchFamily="18" charset="0"/>
                </a:rPr>
                <a:t>a. Từ </a:t>
              </a:r>
              <a:r>
                <a:rPr lang="vi-VN" sz="3600" b="0" i="1" dirty="0">
                  <a:solidFill>
                    <a:srgbClr val="FF0000"/>
                  </a:solidFill>
                  <a:effectLst/>
                  <a:latin typeface="Cambria" panose="02040503050406030204" pitchFamily="18" charset="0"/>
                  <a:ea typeface="Cambria" panose="02040503050406030204" pitchFamily="18" charset="0"/>
                </a:rPr>
                <a:t>trông</a:t>
              </a:r>
              <a:r>
                <a:rPr lang="vi-VN" sz="3600" b="0" i="0" dirty="0">
                  <a:solidFill>
                    <a:srgbClr val="FF0000"/>
                  </a:solidFill>
                  <a:effectLst/>
                  <a:latin typeface="Cambria" panose="02040503050406030204" pitchFamily="18" charset="0"/>
                  <a:ea typeface="Cambria" panose="02040503050406030204" pitchFamily="18" charset="0"/>
                </a:rPr>
                <a:t> được lặp lại mấy lần?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42" name="Straight Connector 41">
            <a:extLst>
              <a:ext uri="{FF2B5EF4-FFF2-40B4-BE49-F238E27FC236}">
                <a16:creationId xmlns:a16="http://schemas.microsoft.com/office/drawing/2014/main" xmlns="" id="{0D356FB9-1B52-C0DF-6A16-7F0643672A8B}"/>
              </a:ext>
            </a:extLst>
          </p:cNvPr>
          <p:cNvCxnSpPr/>
          <p:nvPr/>
        </p:nvCxnSpPr>
        <p:spPr>
          <a:xfrm>
            <a:off x="7903779" y="2606565"/>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8D53980A-B4E3-DBEE-E8F3-1C166D19FEFB}"/>
              </a:ext>
            </a:extLst>
          </p:cNvPr>
          <p:cNvCxnSpPr/>
          <p:nvPr/>
        </p:nvCxnSpPr>
        <p:spPr>
          <a:xfrm>
            <a:off x="5307724" y="3016469"/>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3F01EF5F-2964-2FB2-056C-C51577321B7B}"/>
              </a:ext>
            </a:extLst>
          </p:cNvPr>
          <p:cNvCxnSpPr/>
          <p:nvPr/>
        </p:nvCxnSpPr>
        <p:spPr>
          <a:xfrm>
            <a:off x="6978868" y="3016469"/>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1C8A5FB2-A7F1-5830-7784-B3418641C8A9}"/>
              </a:ext>
            </a:extLst>
          </p:cNvPr>
          <p:cNvCxnSpPr/>
          <p:nvPr/>
        </p:nvCxnSpPr>
        <p:spPr>
          <a:xfrm>
            <a:off x="8513378" y="3037489"/>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4163B45E-F543-E741-CB89-1982D46C33C8}"/>
              </a:ext>
            </a:extLst>
          </p:cNvPr>
          <p:cNvCxnSpPr/>
          <p:nvPr/>
        </p:nvCxnSpPr>
        <p:spPr>
          <a:xfrm>
            <a:off x="4193626" y="346841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00339F3F-D9F3-E7C4-7AD2-E13146370A76}"/>
              </a:ext>
            </a:extLst>
          </p:cNvPr>
          <p:cNvCxnSpPr/>
          <p:nvPr/>
        </p:nvCxnSpPr>
        <p:spPr>
          <a:xfrm>
            <a:off x="6022426" y="347892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9EEEEED3-5841-E18E-1FC2-6BBDBD36E863}"/>
              </a:ext>
            </a:extLst>
          </p:cNvPr>
          <p:cNvCxnSpPr/>
          <p:nvPr/>
        </p:nvCxnSpPr>
        <p:spPr>
          <a:xfrm>
            <a:off x="7798674" y="3447392"/>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1F4F01C1-E34E-3A97-1A2E-92FFCEFB98B8}"/>
              </a:ext>
            </a:extLst>
          </p:cNvPr>
          <p:cNvCxnSpPr/>
          <p:nvPr/>
        </p:nvCxnSpPr>
        <p:spPr>
          <a:xfrm>
            <a:off x="9564412" y="346841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8E8736BA-3FAE-6790-764C-E856D31FD2BD}"/>
              </a:ext>
            </a:extLst>
          </p:cNvPr>
          <p:cNvCxnSpPr/>
          <p:nvPr/>
        </p:nvCxnSpPr>
        <p:spPr>
          <a:xfrm>
            <a:off x="5486398" y="3867806"/>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xmlns="" id="{6A3BFFCE-670A-B2AF-437F-EBF62FA061CF}"/>
              </a:ext>
            </a:extLst>
          </p:cNvPr>
          <p:cNvSpPr txBox="1"/>
          <p:nvPr/>
        </p:nvSpPr>
        <p:spPr>
          <a:xfrm>
            <a:off x="3846786" y="5644055"/>
            <a:ext cx="7315200" cy="646331"/>
          </a:xfrm>
          <a:prstGeom prst="rect">
            <a:avLst/>
          </a:prstGeom>
          <a:noFill/>
        </p:spPr>
        <p:txBody>
          <a:bodyPr wrap="square" rtlCol="0">
            <a:spAutoFit/>
          </a:bodyPr>
          <a:lstStyle/>
          <a:p>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Từ</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i="1" dirty="0">
                <a:solidFill>
                  <a:srgbClr val="0070C0"/>
                </a:solidFill>
                <a:latin typeface="Cambria" panose="02040503050406030204" pitchFamily="18" charset="0"/>
                <a:ea typeface="Cambria" panose="02040503050406030204" pitchFamily="18" charset="0"/>
                <a:sym typeface="Wingdings" panose="05000000000000000000" pitchFamily="2" charset="2"/>
              </a:rPr>
              <a:t>“</a:t>
            </a:r>
            <a:r>
              <a:rPr lang="en-US" sz="3600" b="1" i="1" dirty="0" err="1">
                <a:solidFill>
                  <a:srgbClr val="0070C0"/>
                </a:solidFill>
                <a:latin typeface="Cambria" panose="02040503050406030204" pitchFamily="18" charset="0"/>
                <a:ea typeface="Cambria" panose="02040503050406030204" pitchFamily="18" charset="0"/>
                <a:sym typeface="Wingdings" panose="05000000000000000000" pitchFamily="2" charset="2"/>
              </a:rPr>
              <a:t>trông</a:t>
            </a:r>
            <a:r>
              <a:rPr lang="en-US" sz="3600" b="1" i="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được</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lặp</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lại</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9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lần</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a:t>
            </a:r>
            <a:endParaRPr lang="en-US" sz="3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4195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down)">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down)">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wipe(down)">
                                      <p:cBhvr>
                                        <p:cTn id="44" dur="500"/>
                                        <p:tgtEl>
                                          <p:spTgt spid="4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down)">
                                      <p:cBhvr>
                                        <p:cTn id="49" dur="500"/>
                                        <p:tgtEl>
                                          <p:spTgt spid="4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wipe(down)">
                                      <p:cBhvr>
                                        <p:cTn id="54" dur="500"/>
                                        <p:tgtEl>
                                          <p:spTgt spid="5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barn(inVertical)">
                                      <p:cBhvr>
                                        <p:cTn id="5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A2C6920-E4A3-5EA8-BE34-B14A53134CEE}"/>
              </a:ext>
            </a:extLst>
          </p:cNvPr>
          <p:cNvSpPr txBox="1"/>
          <p:nvPr/>
        </p:nvSpPr>
        <p:spPr>
          <a:xfrm>
            <a:off x="2477975" y="332148"/>
            <a:ext cx="8178939"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cs typeface="+mn-cs"/>
              </a:rPr>
              <a:t>Đọc bài ca dao dưới đây và trả lời câu hỏi.</a:t>
            </a:r>
          </a:p>
        </p:txBody>
      </p:sp>
      <p:sp>
        <p:nvSpPr>
          <p:cNvPr id="5" name="TextBox 4">
            <a:extLst>
              <a:ext uri="{FF2B5EF4-FFF2-40B4-BE49-F238E27FC236}">
                <a16:creationId xmlns:a16="http://schemas.microsoft.com/office/drawing/2014/main" xmlns="" id="{F5414934-3C7F-83A2-6D49-FE3C0A9F8391}"/>
              </a:ext>
            </a:extLst>
          </p:cNvPr>
          <p:cNvSpPr txBox="1"/>
          <p:nvPr/>
        </p:nvSpPr>
        <p:spPr>
          <a:xfrm>
            <a:off x="3899339" y="1009408"/>
            <a:ext cx="7452397" cy="26776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Người ta đi cấy lấy công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Tôi nay đi cấy còn trông nhiều bề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Trông trời, trông đất, tr</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cs typeface="+mn-cs"/>
              </a:rPr>
              <a:t>ô</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ng mây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Trông mưa, trông nắng, tr</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cs typeface="+mn-cs"/>
              </a:rPr>
              <a:t>ô</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ng ngày,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cs typeface="+mn-cs"/>
              </a:rPr>
              <a:t>trông</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Trông cho chân cứng đá mềm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Trời yên, biển lặng mới yên tấm lòng.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4" name="Picture 3">
            <a:extLst>
              <a:ext uri="{FF2B5EF4-FFF2-40B4-BE49-F238E27FC236}">
                <a16:creationId xmlns:a16="http://schemas.microsoft.com/office/drawing/2014/main" xmlns="" id="{3C781CCF-F489-850F-F895-B6B2EF3CA345}"/>
              </a:ext>
            </a:extLst>
          </p:cNvPr>
          <p:cNvPicPr>
            <a:picLocks noChangeAspect="1"/>
          </p:cNvPicPr>
          <p:nvPr/>
        </p:nvPicPr>
        <p:blipFill>
          <a:blip r:embed="rId3"/>
          <a:stretch>
            <a:fillRect/>
          </a:stretch>
        </p:blipFill>
        <p:spPr>
          <a:xfrm>
            <a:off x="524751" y="389131"/>
            <a:ext cx="1658256" cy="963251"/>
          </a:xfrm>
          <a:prstGeom prst="rect">
            <a:avLst/>
          </a:prstGeom>
        </p:spPr>
      </p:pic>
      <p:pic>
        <p:nvPicPr>
          <p:cNvPr id="17" name="Picture 16">
            <a:extLst>
              <a:ext uri="{FF2B5EF4-FFF2-40B4-BE49-F238E27FC236}">
                <a16:creationId xmlns:a16="http://schemas.microsoft.com/office/drawing/2014/main" xmlns="" id="{2AE8E1C7-926B-5F56-9106-FB2287AA531A}"/>
              </a:ext>
            </a:extLst>
          </p:cNvPr>
          <p:cNvPicPr>
            <a:picLocks noChangeAspect="1"/>
          </p:cNvPicPr>
          <p:nvPr/>
        </p:nvPicPr>
        <p:blipFill>
          <a:blip r:embed="rId4"/>
          <a:stretch>
            <a:fillRect/>
          </a:stretch>
        </p:blipFill>
        <p:spPr>
          <a:xfrm>
            <a:off x="1165169" y="1376855"/>
            <a:ext cx="2756272" cy="3778961"/>
          </a:xfrm>
          <a:prstGeom prst="rect">
            <a:avLst/>
          </a:prstGeom>
        </p:spPr>
      </p:pic>
      <p:grpSp>
        <p:nvGrpSpPr>
          <p:cNvPr id="18" name="Group 17">
            <a:extLst>
              <a:ext uri="{FF2B5EF4-FFF2-40B4-BE49-F238E27FC236}">
                <a16:creationId xmlns:a16="http://schemas.microsoft.com/office/drawing/2014/main" xmlns="" id="{1034DCD1-F7E1-453D-505F-8FD4A0EE089E}"/>
              </a:ext>
            </a:extLst>
          </p:cNvPr>
          <p:cNvGrpSpPr/>
          <p:nvPr/>
        </p:nvGrpSpPr>
        <p:grpSpPr>
          <a:xfrm>
            <a:off x="3951889" y="3906396"/>
            <a:ext cx="7851228" cy="1131352"/>
            <a:chOff x="3829805" y="5503967"/>
            <a:chExt cx="4350808" cy="1131352"/>
          </a:xfrm>
        </p:grpSpPr>
        <p:sp>
          <p:nvSpPr>
            <p:cNvPr id="33" name="矩形: 圆角 7">
              <a:extLst>
                <a:ext uri="{FF2B5EF4-FFF2-40B4-BE49-F238E27FC236}">
                  <a16:creationId xmlns:a16="http://schemas.microsoft.com/office/drawing/2014/main" xmlns="" id="{CA32D372-B697-C4B8-4A6E-D00BAF2379E1}"/>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34" name="TextBox 33">
              <a:extLst>
                <a:ext uri="{FF2B5EF4-FFF2-40B4-BE49-F238E27FC236}">
                  <a16:creationId xmlns:a16="http://schemas.microsoft.com/office/drawing/2014/main" xmlns="" id="{D9D6AE60-955F-2EB5-33D9-019EF89D2C27}"/>
                </a:ext>
              </a:extLst>
            </p:cNvPr>
            <p:cNvSpPr txBox="1"/>
            <p:nvPr/>
          </p:nvSpPr>
          <p:spPr>
            <a:xfrm>
              <a:off x="3976763" y="5558101"/>
              <a:ext cx="408964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 Theo em, việc lặp lại đó có tác dụng gì?</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xmlns="" id="{5BF9BD18-048A-E577-0920-84038E209046}"/>
              </a:ext>
            </a:extLst>
          </p:cNvPr>
          <p:cNvGrpSpPr/>
          <p:nvPr/>
        </p:nvGrpSpPr>
        <p:grpSpPr>
          <a:xfrm>
            <a:off x="3723770" y="4499139"/>
            <a:ext cx="4269346" cy="2658405"/>
            <a:chOff x="4312101" y="545951"/>
            <a:chExt cx="5774633" cy="5774633"/>
          </a:xfrm>
        </p:grpSpPr>
        <p:pic>
          <p:nvPicPr>
            <p:cNvPr id="11" name="图片 5">
              <a:extLst>
                <a:ext uri="{FF2B5EF4-FFF2-40B4-BE49-F238E27FC236}">
                  <a16:creationId xmlns:a16="http://schemas.microsoft.com/office/drawing/2014/main" xmlns="" id="{6E9D6442-2F67-8521-E83F-065F3F8943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2101" y="545951"/>
              <a:ext cx="5774633" cy="5774633"/>
            </a:xfrm>
            <a:prstGeom prst="rect">
              <a:avLst/>
            </a:prstGeom>
          </p:spPr>
        </p:pic>
        <p:sp>
          <p:nvSpPr>
            <p:cNvPr id="12" name="TextBox 11">
              <a:extLst>
                <a:ext uri="{FF2B5EF4-FFF2-40B4-BE49-F238E27FC236}">
                  <a16:creationId xmlns:a16="http://schemas.microsoft.com/office/drawing/2014/main" xmlns="" id="{0B5260E1-3889-0DD0-BE58-AFDFAB846B29}"/>
                </a:ext>
              </a:extLst>
            </p:cNvPr>
            <p:cNvSpPr txBox="1"/>
            <p:nvPr/>
          </p:nvSpPr>
          <p:spPr>
            <a:xfrm>
              <a:off x="5084402" y="1922870"/>
              <a:ext cx="4368537" cy="4094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dirty="0">
                  <a:latin typeface="Cambria" panose="02040503050406030204" pitchFamily="18" charset="0"/>
                  <a:ea typeface="Cambria" panose="02040503050406030204" pitchFamily="18" charset="0"/>
                </a:rPr>
                <a:t>N</a:t>
              </a:r>
              <a:r>
                <a:rPr lang="vi-VN" sz="2200" dirty="0">
                  <a:latin typeface="Cambria" panose="02040503050406030204" pitchFamily="18" charset="0"/>
                  <a:ea typeface="Cambria" panose="02040503050406030204" pitchFamily="18" charset="0"/>
                </a:rPr>
                <a:t>hấn mạnh niềm ước mong có được sự thuận lợi trong công việc đồng áng của người nông dân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xmlns="" id="{CDC3ECE7-D3ED-9AC9-1AF1-3389F0B6CE95}"/>
              </a:ext>
            </a:extLst>
          </p:cNvPr>
          <p:cNvGrpSpPr/>
          <p:nvPr/>
        </p:nvGrpSpPr>
        <p:grpSpPr>
          <a:xfrm>
            <a:off x="7625536" y="4541087"/>
            <a:ext cx="4450850" cy="2616457"/>
            <a:chOff x="4312101" y="1225051"/>
            <a:chExt cx="5774633" cy="4590638"/>
          </a:xfrm>
        </p:grpSpPr>
        <p:pic>
          <p:nvPicPr>
            <p:cNvPr id="14" name="图片 5">
              <a:extLst>
                <a:ext uri="{FF2B5EF4-FFF2-40B4-BE49-F238E27FC236}">
                  <a16:creationId xmlns:a16="http://schemas.microsoft.com/office/drawing/2014/main" xmlns="" id="{E3C4CBA2-D09C-4228-E9BD-20105EFEC5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2101" y="1225051"/>
              <a:ext cx="5774633" cy="4590638"/>
            </a:xfrm>
            <a:prstGeom prst="rect">
              <a:avLst/>
            </a:prstGeom>
          </p:spPr>
        </p:pic>
        <p:sp>
          <p:nvSpPr>
            <p:cNvPr id="15" name="TextBox 14">
              <a:extLst>
                <a:ext uri="{FF2B5EF4-FFF2-40B4-BE49-F238E27FC236}">
                  <a16:creationId xmlns:a16="http://schemas.microsoft.com/office/drawing/2014/main" xmlns="" id="{68A68C32-74FD-90CF-4AEA-DF0D3AAE1E04}"/>
                </a:ext>
              </a:extLst>
            </p:cNvPr>
            <p:cNvSpPr txBox="1"/>
            <p:nvPr/>
          </p:nvSpPr>
          <p:spPr>
            <a:xfrm>
              <a:off x="5084402" y="2503771"/>
              <a:ext cx="4368538" cy="25380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dirty="0" err="1">
                  <a:latin typeface="Cambria" panose="02040503050406030204" pitchFamily="18" charset="0"/>
                  <a:ea typeface="Cambria" panose="02040503050406030204" pitchFamily="18" charset="0"/>
                </a:rPr>
                <a:t>Nhấn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mạnh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niềm</a:t>
              </a:r>
              <a:r>
                <a:rPr lang="en-US" sz="2200" dirty="0">
                  <a:latin typeface="Cambria" panose="02040503050406030204" pitchFamily="18" charset="0"/>
                  <a:ea typeface="Cambria" panose="02040503050406030204" pitchFamily="18" charset="0"/>
                </a:rPr>
                <a:t> hi </a:t>
              </a:r>
              <a:r>
                <a:rPr lang="en-US" sz="2200" dirty="0" err="1">
                  <a:latin typeface="Cambria" panose="02040503050406030204" pitchFamily="18" charset="0"/>
                  <a:ea typeface="Cambria" panose="02040503050406030204" pitchFamily="18" charset="0"/>
                </a:rPr>
                <a:t>vọng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một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mùa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bội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niềm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mong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mỏi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cuộc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sống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bình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yên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ấm</a:t>
              </a:r>
              <a:r>
                <a:rPr lang="en-US" sz="2200" dirty="0">
                  <a:latin typeface="Cambria" panose="02040503050406030204" pitchFamily="18" charset="0"/>
                  <a:ea typeface="Cambria" panose="02040503050406030204" pitchFamily="18" charset="0"/>
                </a:rPr>
                <a:t> no;...</a:t>
              </a:r>
            </a:p>
          </p:txBody>
        </p:sp>
      </p:grpSp>
    </p:spTree>
    <p:extLst>
      <p:ext uri="{BB962C8B-B14F-4D97-AF65-F5344CB8AC3E}">
        <p14:creationId xmlns:p14="http://schemas.microsoft.com/office/powerpoint/2010/main" val="6217746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0C0CB29-849E-4E8F-ED15-F5E889A32AA5}"/>
              </a:ext>
            </a:extLst>
          </p:cNvPr>
          <p:cNvSpPr txBox="1"/>
          <p:nvPr/>
        </p:nvSpPr>
        <p:spPr>
          <a:xfrm>
            <a:off x="2526235" y="459961"/>
            <a:ext cx="8178939" cy="1077218"/>
          </a:xfrm>
          <a:prstGeom prst="rect">
            <a:avLst/>
          </a:prstGeom>
          <a:noFill/>
        </p:spPr>
        <p:txBody>
          <a:bodyPr wrap="square" rtlCol="0">
            <a:spAutoFit/>
          </a:bodyPr>
          <a:lstStyle/>
          <a:p>
            <a:pPr lvl="0" algn="ctr"/>
            <a:r>
              <a:rPr lang="vi-VN" sz="3200" b="1" dirty="0">
                <a:solidFill>
                  <a:prstClr val="black"/>
                </a:solidFill>
                <a:latin typeface="Cambria" panose="02040503050406030204" pitchFamily="18" charset="0"/>
              </a:rPr>
              <a:t> Từ nào được lặp lại trong câu tục ngữ dưới đây? Việc lặp lại từ đó có tác dụng gì?</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4" name="Picture 3">
            <a:extLst>
              <a:ext uri="{FF2B5EF4-FFF2-40B4-BE49-F238E27FC236}">
                <a16:creationId xmlns:a16="http://schemas.microsoft.com/office/drawing/2014/main" xmlns=""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pic>
        <p:nvPicPr>
          <p:cNvPr id="6" name="Picture 5">
            <a:extLst>
              <a:ext uri="{FF2B5EF4-FFF2-40B4-BE49-F238E27FC236}">
                <a16:creationId xmlns:a16="http://schemas.microsoft.com/office/drawing/2014/main" xmlns="" id="{933BAC61-BD81-61C9-BA39-778C58E10C52}"/>
              </a:ext>
            </a:extLst>
          </p:cNvPr>
          <p:cNvPicPr>
            <a:picLocks noChangeAspect="1"/>
          </p:cNvPicPr>
          <p:nvPr/>
        </p:nvPicPr>
        <p:blipFill>
          <a:blip r:embed="rId3"/>
          <a:stretch>
            <a:fillRect/>
          </a:stretch>
        </p:blipFill>
        <p:spPr>
          <a:xfrm>
            <a:off x="1849120" y="1740534"/>
            <a:ext cx="8396682" cy="2058956"/>
          </a:xfrm>
          <a:prstGeom prst="rect">
            <a:avLst/>
          </a:prstGeom>
        </p:spPr>
      </p:pic>
      <p:cxnSp>
        <p:nvCxnSpPr>
          <p:cNvPr id="7" name="Straight Connector 6">
            <a:extLst>
              <a:ext uri="{FF2B5EF4-FFF2-40B4-BE49-F238E27FC236}">
                <a16:creationId xmlns:a16="http://schemas.microsoft.com/office/drawing/2014/main" xmlns="" id="{D58AE420-D285-2410-3B79-B5DFA2580C7B}"/>
              </a:ext>
            </a:extLst>
          </p:cNvPr>
          <p:cNvCxnSpPr>
            <a:cxnSpLocks/>
          </p:cNvCxnSpPr>
          <p:nvPr/>
        </p:nvCxnSpPr>
        <p:spPr>
          <a:xfrm>
            <a:off x="2742148" y="3035037"/>
            <a:ext cx="7893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B68F0282-1C4B-038E-862B-E0E6289ED700}"/>
              </a:ext>
            </a:extLst>
          </p:cNvPr>
          <p:cNvCxnSpPr>
            <a:cxnSpLocks/>
          </p:cNvCxnSpPr>
          <p:nvPr/>
        </p:nvCxnSpPr>
        <p:spPr>
          <a:xfrm>
            <a:off x="4438517" y="3038540"/>
            <a:ext cx="7168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95BF2DB-F586-73AA-08FD-45E69D8A29B4}"/>
              </a:ext>
            </a:extLst>
          </p:cNvPr>
          <p:cNvCxnSpPr>
            <a:cxnSpLocks/>
          </p:cNvCxnSpPr>
          <p:nvPr/>
        </p:nvCxnSpPr>
        <p:spPr>
          <a:xfrm>
            <a:off x="6193091" y="3035037"/>
            <a:ext cx="7752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2B6788CC-BAC5-5E2A-98E7-B3ABB4686078}"/>
              </a:ext>
            </a:extLst>
          </p:cNvPr>
          <p:cNvCxnSpPr>
            <a:cxnSpLocks/>
          </p:cNvCxnSpPr>
          <p:nvPr/>
        </p:nvCxnSpPr>
        <p:spPr>
          <a:xfrm flipV="1">
            <a:off x="8008883" y="3035037"/>
            <a:ext cx="709448" cy="350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xmlns="" id="{F4DD2770-EEEF-2100-8CFB-A1111FC1CEC6}"/>
              </a:ext>
            </a:extLst>
          </p:cNvPr>
          <p:cNvGrpSpPr/>
          <p:nvPr/>
        </p:nvGrpSpPr>
        <p:grpSpPr>
          <a:xfrm>
            <a:off x="1881573" y="4477783"/>
            <a:ext cx="8623037" cy="1762884"/>
            <a:chOff x="3829805" y="5503967"/>
            <a:chExt cx="4350808" cy="785553"/>
          </a:xfrm>
        </p:grpSpPr>
        <p:sp>
          <p:nvSpPr>
            <p:cNvPr id="15" name="矩形: 圆角 7">
              <a:extLst>
                <a:ext uri="{FF2B5EF4-FFF2-40B4-BE49-F238E27FC236}">
                  <a16:creationId xmlns:a16="http://schemas.microsoft.com/office/drawing/2014/main" xmlns="" id="{B84E12E5-3ACF-D36F-B844-5E34640B0CDA}"/>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6" name="TextBox 15">
              <a:extLst>
                <a:ext uri="{FF2B5EF4-FFF2-40B4-BE49-F238E27FC236}">
                  <a16:creationId xmlns:a16="http://schemas.microsoft.com/office/drawing/2014/main" xmlns="" id="{7FAE0D12-C69C-1DE9-C3E0-4A64DB17CFD1}"/>
                </a:ext>
              </a:extLst>
            </p:cNvPr>
            <p:cNvSpPr txBox="1"/>
            <p:nvPr/>
          </p:nvSpPr>
          <p:spPr>
            <a:xfrm>
              <a:off x="3976763" y="5558101"/>
              <a:ext cx="4089641" cy="4800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smtClean="0">
                  <a:solidFill>
                    <a:srgbClr val="FF0000"/>
                  </a:solidFill>
                  <a:latin typeface="Cambria" panose="02040503050406030204" pitchFamily="18" charset="0"/>
                  <a:ea typeface="Cambria" panose="02040503050406030204" pitchFamily="18" charset="0"/>
                  <a:sym typeface="Wingdings" panose="05000000000000000000" pitchFamily="2" charset="2"/>
                </a:rPr>
                <a:t>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Việc lặp lại từ học nhằm nhấn mạnh rằng con người có nhiều thứ cần phải học hỏi.</a:t>
              </a:r>
            </a:p>
          </p:txBody>
        </p:sp>
      </p:grpSp>
    </p:spTree>
    <p:extLst>
      <p:ext uri="{BB962C8B-B14F-4D97-AF65-F5344CB8AC3E}">
        <p14:creationId xmlns:p14="http://schemas.microsoft.com/office/powerpoint/2010/main" val="14266646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0">
            <a:extLst>
              <a:ext uri="{FF2B5EF4-FFF2-40B4-BE49-F238E27FC236}">
                <a16:creationId xmlns:a16="http://schemas.microsoft.com/office/drawing/2014/main" xmlns="" id="{8B5334BB-D48D-27B5-F497-3B0525AEFFD3}"/>
              </a:ext>
            </a:extLst>
          </p:cNvPr>
          <p:cNvSpPr txBox="1"/>
          <p:nvPr/>
        </p:nvSpPr>
        <p:spPr>
          <a:xfrm>
            <a:off x="455448" y="2459421"/>
            <a:ext cx="2445407" cy="1354217"/>
          </a:xfrm>
          <a:prstGeom prst="rect">
            <a:avLst/>
          </a:prstGeom>
          <a:solidFill>
            <a:schemeClr val="accent3">
              <a:lumMod val="20000"/>
              <a:lumOff val="80000"/>
            </a:schemeClr>
          </a:solidFill>
          <a:ln>
            <a:noFill/>
          </a:ln>
        </p:spPr>
        <p:txBody>
          <a:bodyPr wrap="square" lIns="0" tIns="0" rIns="0" bIns="0" rtlCol="0" anchor="t">
            <a:spAutoFit/>
          </a:bodyPr>
          <a:lstStyle/>
          <a:p>
            <a:pPr algn="just" defTabSz="609630"/>
            <a:r>
              <a:rPr lang="en-US" sz="4400" b="1" dirty="0" err="1">
                <a:solidFill>
                  <a:srgbClr val="FF0000"/>
                </a:solidFill>
                <a:latin typeface="Cambria" panose="02040503050406030204" pitchFamily="18" charset="0"/>
                <a:ea typeface="Cambria" panose="02040503050406030204" pitchFamily="18" charset="0"/>
                <a:cs typeface="DM Sans Bold"/>
                <a:sym typeface="DM Sans Bold"/>
              </a:rPr>
              <a:t>Điệp</a:t>
            </a:r>
            <a:r>
              <a:rPr lang="en-US" sz="4400" b="1" dirty="0">
                <a:solidFill>
                  <a:srgbClr val="FF000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FF0000"/>
                </a:solidFill>
                <a:latin typeface="Cambria" panose="02040503050406030204" pitchFamily="18" charset="0"/>
                <a:ea typeface="Cambria" panose="02040503050406030204" pitchFamily="18" charset="0"/>
                <a:cs typeface="DM Sans Bold"/>
                <a:sym typeface="DM Sans Bold"/>
              </a:rPr>
              <a:t>từ</a:t>
            </a:r>
            <a:r>
              <a:rPr lang="en-US" sz="4400" b="1" dirty="0">
                <a:solidFill>
                  <a:srgbClr val="FF000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FF0000"/>
                </a:solidFill>
                <a:latin typeface="Cambria" panose="02040503050406030204" pitchFamily="18" charset="0"/>
                <a:ea typeface="Cambria" panose="02040503050406030204" pitchFamily="18" charset="0"/>
                <a:cs typeface="DM Sans Bold"/>
                <a:sym typeface="DM Sans Bold"/>
              </a:rPr>
              <a:t>điệp</a:t>
            </a:r>
            <a:r>
              <a:rPr lang="en-US" sz="4400" b="1" dirty="0">
                <a:solidFill>
                  <a:srgbClr val="FF0000"/>
                </a:solidFill>
                <a:latin typeface="Cambria" panose="02040503050406030204" pitchFamily="18" charset="0"/>
                <a:ea typeface="Cambria" panose="02040503050406030204" pitchFamily="18" charset="0"/>
                <a:cs typeface="DM Sans Bold"/>
                <a:sym typeface="DM Sans Bold"/>
              </a:rPr>
              <a:t> </a:t>
            </a:r>
            <a:r>
              <a:rPr lang="en-US" sz="4400" b="1" dirty="0" err="1" smtClean="0">
                <a:solidFill>
                  <a:srgbClr val="FF0000"/>
                </a:solidFill>
                <a:latin typeface="Cambria" panose="02040503050406030204" pitchFamily="18" charset="0"/>
                <a:ea typeface="Cambria" panose="02040503050406030204" pitchFamily="18" charset="0"/>
                <a:cs typeface="DM Sans Bold"/>
                <a:sym typeface="DM Sans Bold"/>
              </a:rPr>
              <a:t>ngữ</a:t>
            </a:r>
            <a:endParaRPr lang="en-US" sz="4400" b="1" dirty="0">
              <a:solidFill>
                <a:srgbClr val="FF0000"/>
              </a:solidFill>
              <a:latin typeface="Cambria" panose="02040503050406030204" pitchFamily="18" charset="0"/>
              <a:ea typeface="Cambria" panose="02040503050406030204" pitchFamily="18" charset="0"/>
              <a:cs typeface="DM Sans Bold"/>
              <a:sym typeface="DM Sans Bold"/>
            </a:endParaRPr>
          </a:p>
        </p:txBody>
      </p:sp>
      <p:sp>
        <p:nvSpPr>
          <p:cNvPr id="11" name="TextBox 10">
            <a:extLst>
              <a:ext uri="{FF2B5EF4-FFF2-40B4-BE49-F238E27FC236}">
                <a16:creationId xmlns:a16="http://schemas.microsoft.com/office/drawing/2014/main" xmlns="" id="{8B5334BB-D48D-27B5-F497-3B0525AEFFD3}"/>
              </a:ext>
            </a:extLst>
          </p:cNvPr>
          <p:cNvSpPr txBox="1"/>
          <p:nvPr/>
        </p:nvSpPr>
        <p:spPr>
          <a:xfrm>
            <a:off x="3942080" y="1570487"/>
            <a:ext cx="6794237" cy="677108"/>
          </a:xfrm>
          <a:prstGeom prst="rect">
            <a:avLst/>
          </a:prstGeom>
          <a:solidFill>
            <a:schemeClr val="accent4">
              <a:lumMod val="20000"/>
              <a:lumOff val="80000"/>
            </a:schemeClr>
          </a:solidFill>
        </p:spPr>
        <p:txBody>
          <a:bodyPr wrap="square" lIns="0" tIns="0" rIns="0" bIns="0" rtlCol="0" anchor="t">
            <a:spAutoFit/>
          </a:bodyPr>
          <a:lstStyle/>
          <a:p>
            <a:pPr algn="just" defTabSz="609630"/>
            <a:r>
              <a:rPr lang="en-US" sz="4400" b="1" dirty="0" err="1" smtClean="0">
                <a:solidFill>
                  <a:srgbClr val="002060"/>
                </a:solidFill>
                <a:latin typeface="Cambria" panose="02040503050406030204" pitchFamily="18" charset="0"/>
                <a:ea typeface="Cambria" panose="02040503050406030204" pitchFamily="18" charset="0"/>
                <a:cs typeface="DM Sans Bold"/>
                <a:sym typeface="DM Sans Bold"/>
              </a:rPr>
              <a:t>là</a:t>
            </a:r>
            <a:r>
              <a:rPr lang="en-US" sz="4400" b="1" dirty="0" smtClean="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biện</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pháp</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lặp</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lại</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từ</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smtClean="0">
                <a:solidFill>
                  <a:srgbClr val="002060"/>
                </a:solidFill>
                <a:latin typeface="Cambria" panose="02040503050406030204" pitchFamily="18" charset="0"/>
                <a:ea typeface="Cambria" panose="02040503050406030204" pitchFamily="18" charset="0"/>
                <a:cs typeface="DM Sans Bold"/>
                <a:sym typeface="DM Sans Bold"/>
              </a:rPr>
              <a:t>ngữ</a:t>
            </a:r>
            <a:endParaRPr lang="en-US" sz="4400" b="1" dirty="0">
              <a:solidFill>
                <a:srgbClr val="002060"/>
              </a:solidFill>
              <a:latin typeface="Cambria" panose="02040503050406030204" pitchFamily="18" charset="0"/>
              <a:ea typeface="Cambria" panose="02040503050406030204" pitchFamily="18" charset="0"/>
              <a:cs typeface="DM Sans Bold"/>
              <a:sym typeface="DM Sans Bold"/>
            </a:endParaRPr>
          </a:p>
        </p:txBody>
      </p:sp>
      <p:sp>
        <p:nvSpPr>
          <p:cNvPr id="12" name="TextBox 11">
            <a:extLst>
              <a:ext uri="{FF2B5EF4-FFF2-40B4-BE49-F238E27FC236}">
                <a16:creationId xmlns:a16="http://schemas.microsoft.com/office/drawing/2014/main" xmlns="" id="{8B5334BB-D48D-27B5-F497-3B0525AEFFD3}"/>
              </a:ext>
            </a:extLst>
          </p:cNvPr>
          <p:cNvSpPr txBox="1"/>
          <p:nvPr/>
        </p:nvSpPr>
        <p:spPr>
          <a:xfrm>
            <a:off x="3931561" y="4080042"/>
            <a:ext cx="6804756" cy="1354217"/>
          </a:xfrm>
          <a:prstGeom prst="rect">
            <a:avLst/>
          </a:prstGeom>
          <a:solidFill>
            <a:schemeClr val="accent4">
              <a:lumMod val="20000"/>
              <a:lumOff val="80000"/>
            </a:schemeClr>
          </a:solidFill>
        </p:spPr>
        <p:txBody>
          <a:bodyPr wrap="square" lIns="0" tIns="0" rIns="0" bIns="0" rtlCol="0" anchor="t">
            <a:spAutoFit/>
          </a:bodyPr>
          <a:lstStyle/>
          <a:p>
            <a:pPr algn="just" defTabSz="609630"/>
            <a:r>
              <a:rPr lang="en-US" sz="4400" b="1" dirty="0" err="1" smtClean="0">
                <a:solidFill>
                  <a:srgbClr val="002060"/>
                </a:solidFill>
                <a:latin typeface="Cambria" panose="02040503050406030204" pitchFamily="18" charset="0"/>
                <a:ea typeface="Cambria" panose="02040503050406030204" pitchFamily="18" charset="0"/>
                <a:cs typeface="DM Sans Bold"/>
                <a:sym typeface="DM Sans Bold"/>
              </a:rPr>
              <a:t>để</a:t>
            </a:r>
            <a:r>
              <a:rPr lang="en-US" sz="4400" b="1" dirty="0" smtClean="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nhấn</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mạnh</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nội</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dung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được</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nói</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smtClean="0">
                <a:solidFill>
                  <a:srgbClr val="002060"/>
                </a:solidFill>
                <a:latin typeface="Cambria" panose="02040503050406030204" pitchFamily="18" charset="0"/>
                <a:ea typeface="Cambria" panose="02040503050406030204" pitchFamily="18" charset="0"/>
                <a:cs typeface="DM Sans Bold"/>
                <a:sym typeface="DM Sans Bold"/>
              </a:rPr>
              <a:t>đến</a:t>
            </a:r>
            <a:endParaRPr lang="en-US" sz="4400" b="1" dirty="0">
              <a:solidFill>
                <a:srgbClr val="002060"/>
              </a:solidFill>
              <a:latin typeface="Cambria" panose="02040503050406030204" pitchFamily="18" charset="0"/>
              <a:ea typeface="Cambria" panose="02040503050406030204" pitchFamily="18" charset="0"/>
              <a:cs typeface="DM Sans Bold"/>
              <a:sym typeface="DM Sans Bold"/>
            </a:endParaRPr>
          </a:p>
        </p:txBody>
      </p:sp>
      <p:cxnSp>
        <p:nvCxnSpPr>
          <p:cNvPr id="21" name="Straight Arrow Connector 20"/>
          <p:cNvCxnSpPr>
            <a:stCxn id="9" idx="3"/>
            <a:endCxn id="12" idx="1"/>
          </p:cNvCxnSpPr>
          <p:nvPr/>
        </p:nvCxnSpPr>
        <p:spPr>
          <a:xfrm>
            <a:off x="2900855" y="3136530"/>
            <a:ext cx="1030706" cy="1620621"/>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3"/>
          </p:cNvCxnSpPr>
          <p:nvPr/>
        </p:nvCxnSpPr>
        <p:spPr>
          <a:xfrm flipV="1">
            <a:off x="2900855" y="1909042"/>
            <a:ext cx="1030706" cy="1227488"/>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0823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852</Words>
  <Application>Microsoft Office PowerPoint</Application>
  <PresentationFormat>Custom</PresentationFormat>
  <Paragraphs>79</Paragraphs>
  <Slides>19</Slides>
  <Notes>5</Notes>
  <HiddenSlides>0</HiddenSlides>
  <MMClips>3</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Thanh Son</cp:lastModifiedBy>
  <cp:revision>45</cp:revision>
  <dcterms:created xsi:type="dcterms:W3CDTF">2024-07-29T06:54:03Z</dcterms:created>
  <dcterms:modified xsi:type="dcterms:W3CDTF">2024-12-03T02:36:56Z</dcterms:modified>
</cp:coreProperties>
</file>