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04" r:id="rId2"/>
    <p:sldId id="548" r:id="rId3"/>
    <p:sldId id="310" r:id="rId4"/>
    <p:sldId id="549" r:id="rId5"/>
    <p:sldId id="553" r:id="rId6"/>
    <p:sldId id="289" r:id="rId7"/>
    <p:sldId id="554" r:id="rId8"/>
    <p:sldId id="291" r:id="rId9"/>
    <p:sldId id="544" r:id="rId10"/>
    <p:sldId id="555" r:id="rId11"/>
    <p:sldId id="556" r:id="rId12"/>
    <p:sldId id="557" r:id="rId13"/>
    <p:sldId id="292" r:id="rId14"/>
    <p:sldId id="558" r:id="rId15"/>
    <p:sldId id="560" r:id="rId16"/>
    <p:sldId id="293" r:id="rId17"/>
    <p:sldId id="561" r:id="rId18"/>
    <p:sldId id="559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54E9"/>
    <a:srgbClr val="E07235"/>
    <a:srgbClr val="FFFAC2"/>
    <a:srgbClr val="D34CD6"/>
    <a:srgbClr val="FCDFDC"/>
    <a:srgbClr val="FFFBCD"/>
    <a:srgbClr val="FDDEEB"/>
    <a:srgbClr val="FFF789"/>
    <a:srgbClr val="D8F3FC"/>
    <a:srgbClr val="E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12" autoAdjust="0"/>
    <p:restoredTop sz="94249" autoAdjust="0"/>
  </p:normalViewPr>
  <p:slideViewPr>
    <p:cSldViewPr snapToGrid="0">
      <p:cViewPr varScale="1">
        <p:scale>
          <a:sx n="72" d="100"/>
          <a:sy n="72" d="100"/>
        </p:scale>
        <p:origin x="-87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0E877-6601-4601-89F9-6D17F591DFC1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9F2CCB-EC77-4770-BCE7-0C06F8E67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10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671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ED9E53D-CE7C-CB9E-F0AC-06C4C56A5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DDD8BB98-4F03-AFE2-2054-C3308AB0CD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4C43AB9A-4F6C-33D5-F1D8-88DF535C38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769B952-858D-6ADC-E26A-49C108D8C5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8386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509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85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0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  <p:sldLayoutId id="2147483693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0.pn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AC98799-5EDF-2F18-A8BD-9C29CF3F62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Administrator\Downloads\ẢNG HÌNH NÊN MỚI\2eb65abb3b2bf7969df42d6a12ae3543.jpg">
            <a:extLst>
              <a:ext uri="{FF2B5EF4-FFF2-40B4-BE49-F238E27FC236}">
                <a16:creationId xmlns:a16="http://schemas.microsoft.com/office/drawing/2014/main" xmlns="" id="{5835DD3C-358B-BA1C-67C6-2B5808AD8D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49"/>
          <a:stretch>
            <a:fillRect/>
          </a:stretch>
        </p:blipFill>
        <p:spPr bwMode="auto">
          <a:xfrm>
            <a:off x="973282" y="0"/>
            <a:ext cx="102454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962272E-054D-457F-AC76-2EDA1A49A8AD}"/>
              </a:ext>
            </a:extLst>
          </p:cNvPr>
          <p:cNvSpPr txBox="1"/>
          <p:nvPr/>
        </p:nvSpPr>
        <p:spPr>
          <a:xfrm>
            <a:off x="3048866" y="2186405"/>
            <a:ext cx="609426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latin typeface="HP001 4 hàng" panose="020B0603050302020204" pitchFamily="34" charset="0"/>
                <a:cs typeface="Times New Roman" panose="02020603050405020304" pitchFamily="18" charset="0"/>
              </a:rPr>
              <a:t>Chào mừng quý thầy cô</a:t>
            </a:r>
          </a:p>
          <a:p>
            <a:pPr algn="ctr">
              <a:lnSpc>
                <a:spcPct val="150000"/>
              </a:lnSpc>
            </a:pPr>
            <a:r>
              <a:rPr lang="en-US" sz="4400" b="1">
                <a:latin typeface="HP001 4 hàng" panose="020B0603050302020204" pitchFamily="34" charset="0"/>
                <a:cs typeface="Times New Roman" panose="02020603050405020304" pitchFamily="18" charset="0"/>
              </a:rPr>
              <a:t>và các bạn học sinh</a:t>
            </a:r>
            <a:endParaRPr lang="en-US" sz="44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421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AF29D7D-D93E-6BFA-ED7B-6F11D41D9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8">
            <a:extLst>
              <a:ext uri="{FF2B5EF4-FFF2-40B4-BE49-F238E27FC236}">
                <a16:creationId xmlns:a16="http://schemas.microsoft.com/office/drawing/2014/main" xmlns="" id="{8854F769-9C6D-06A8-EDB6-E70F1BF203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200141" y="3429001"/>
            <a:ext cx="2830287" cy="345821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11749CA-B523-40E9-DCD6-7276E4A9F2D8}"/>
              </a:ext>
            </a:extLst>
          </p:cNvPr>
          <p:cNvSpPr/>
          <p:nvPr/>
        </p:nvSpPr>
        <p:spPr>
          <a:xfrm>
            <a:off x="2488553" y="469546"/>
            <a:ext cx="9034965" cy="3458218"/>
          </a:xfrm>
          <a:prstGeom prst="round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STXingkai" panose="020B0503020204020204" pitchFamily="2" charset="-122"/>
                <a:cs typeface="Times New Roman" panose="02020603050405020304" pitchFamily="18" charset="0"/>
              </a:rPr>
              <a:t>Ước lượng các đồ vật theo nhóm 5</a:t>
            </a:r>
            <a:endParaRPr kumimoji="0" lang="en-US" sz="66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STXingkai" panose="020B0503020204020204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04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977EF90-6163-3EF5-9E96-0DA2C4B81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xmlns="" id="{4C1ABABE-19F6-497F-6CA3-7013354D1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65E6140D-55D0-7187-99B8-17218DA19EB8}"/>
              </a:ext>
            </a:extLst>
          </p:cNvPr>
          <p:cNvSpPr/>
          <p:nvPr/>
        </p:nvSpPr>
        <p:spPr>
          <a:xfrm>
            <a:off x="1144589" y="1630141"/>
            <a:ext cx="434233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00A268C-08E3-10B5-83AD-352A3131F72B}"/>
              </a:ext>
            </a:extLst>
          </p:cNvPr>
          <p:cNvSpPr txBox="1"/>
          <p:nvPr/>
        </p:nvSpPr>
        <p:spPr>
          <a:xfrm>
            <a:off x="1144588" y="3521344"/>
            <a:ext cx="4075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a) Toa tàu nào ghi phép tính có kết quả lớn nhất?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571D612-747A-1293-F646-05BC421C2E0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5823" y="1144428"/>
            <a:ext cx="2326922" cy="1847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40CB187-B656-A252-CCEC-48EF8340AAB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4624" y="751046"/>
            <a:ext cx="2284871" cy="21955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D24BDA7-8DF9-5220-476F-5808572BBA6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6746" y="1241266"/>
            <a:ext cx="2092059" cy="16798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BE0999F-671C-0DCF-5793-9C85DB0E36D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3496" y="1155300"/>
            <a:ext cx="2172681" cy="177696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0EFDC57-38B6-AEE1-CC38-29D2A7FDCF15}"/>
              </a:ext>
            </a:extLst>
          </p:cNvPr>
          <p:cNvSpPr/>
          <p:nvPr/>
        </p:nvSpPr>
        <p:spPr>
          <a:xfrm>
            <a:off x="6699578" y="3521344"/>
            <a:ext cx="41973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/>
              <a:t>b) Toa tàu nào ghi phép tính có kết quả bé nhất?</a:t>
            </a:r>
          </a:p>
        </p:txBody>
      </p:sp>
    </p:spTree>
    <p:extLst>
      <p:ext uri="{BB962C8B-B14F-4D97-AF65-F5344CB8AC3E}">
        <p14:creationId xmlns:p14="http://schemas.microsoft.com/office/powerpoint/2010/main" val="8055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83EC210-40EB-9193-7DD0-807EAD33C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>
            <a:extLst>
              <a:ext uri="{FF2B5EF4-FFF2-40B4-BE49-F238E27FC236}">
                <a16:creationId xmlns:a16="http://schemas.microsoft.com/office/drawing/2014/main" xmlns="" id="{8D5D3324-334C-7E39-A017-E1A991BA15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816" y="3572783"/>
            <a:ext cx="7818556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C8120261-DF9F-1BA7-49E0-1503594CF04C}"/>
              </a:ext>
            </a:extLst>
          </p:cNvPr>
          <p:cNvGrpSpPr/>
          <p:nvPr/>
        </p:nvGrpSpPr>
        <p:grpSpPr>
          <a:xfrm>
            <a:off x="320416" y="-1496292"/>
            <a:ext cx="11253355" cy="7128164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6B1288CE-941A-06EC-6569-30CA76C3DEBF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0C12A218-A859-09AD-6A6E-5664FF96A4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82F04F94-260C-2248-6510-26CB98497EA0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0910F024-CDBE-A8DF-27E3-AB2B12A28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369423F-23EB-35AE-0FD9-F72D8E3C85D5}"/>
              </a:ext>
            </a:extLst>
          </p:cNvPr>
          <p:cNvSpPr/>
          <p:nvPr/>
        </p:nvSpPr>
        <p:spPr>
          <a:xfrm>
            <a:off x="1699382" y="1973479"/>
            <a:ext cx="9132717" cy="900172"/>
          </a:xfrm>
          <a:prstGeom prst="rect">
            <a:avLst/>
          </a:prstGeom>
          <a:noFill/>
        </p:spPr>
        <p:txBody>
          <a:bodyPr wrap="none" lIns="68465" tIns="34253" rIns="68465" bIns="3425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666">
              <a:defRPr/>
            </a:pPr>
            <a:r>
              <a:rPr lang="en-US" sz="5400" b="1" i="1">
                <a:solidFill>
                  <a:srgbClr val="EB54E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 nhau làm việc nhóm</a:t>
            </a:r>
            <a:endParaRPr lang="en-US" sz="8800" b="1" i="1" dirty="0">
              <a:solidFill>
                <a:srgbClr val="EB54E9"/>
              </a:solidFill>
              <a:latin typeface="Alasassy Cap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3 phút">
            <a:hlinkClick r:id="" action="ppaction://media"/>
            <a:extLst>
              <a:ext uri="{FF2B5EF4-FFF2-40B4-BE49-F238E27FC236}">
                <a16:creationId xmlns:a16="http://schemas.microsoft.com/office/drawing/2014/main" xmlns="" id="{B29DC466-981D-0403-00A4-340998F693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31744" y="2873651"/>
            <a:ext cx="3667991" cy="206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9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xmlns="" id="{5E7E28DD-E688-432A-A09A-0DC87EA76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4E64D23C-F136-470B-A0CA-546F6A7411D2}"/>
              </a:ext>
            </a:extLst>
          </p:cNvPr>
          <p:cNvSpPr/>
          <p:nvPr/>
        </p:nvSpPr>
        <p:spPr>
          <a:xfrm>
            <a:off x="1144589" y="1630141"/>
            <a:ext cx="434233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0F5152C-49CF-47DC-9F61-F0644EC70708}"/>
              </a:ext>
            </a:extLst>
          </p:cNvPr>
          <p:cNvSpPr txBox="1"/>
          <p:nvPr/>
        </p:nvSpPr>
        <p:spPr>
          <a:xfrm>
            <a:off x="1144588" y="3521344"/>
            <a:ext cx="4075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a) Toa tàu nào ghi phép tính có kết quả lớn nhất?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1639FBC-54CD-4C8A-BB6C-6FDE80854C4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5823" y="1144428"/>
            <a:ext cx="2326922" cy="1847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D69DF3A-D449-425C-938D-291BCC24CC7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4624" y="751046"/>
            <a:ext cx="2284871" cy="21955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9D8E39E-0E3A-4094-A141-989600B782E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6746" y="1241266"/>
            <a:ext cx="2092059" cy="16798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C34EBBE-8F6D-4024-9068-901D3547786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3496" y="1155300"/>
            <a:ext cx="2172681" cy="177696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399C474A-D7B9-488D-B3E8-672227CF1933}"/>
              </a:ext>
            </a:extLst>
          </p:cNvPr>
          <p:cNvSpPr/>
          <p:nvPr/>
        </p:nvSpPr>
        <p:spPr>
          <a:xfrm>
            <a:off x="2941462" y="2796394"/>
            <a:ext cx="932324" cy="66024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8196A829-2129-41C1-86F2-14A57949B6D9}"/>
              </a:ext>
            </a:extLst>
          </p:cNvPr>
          <p:cNvSpPr/>
          <p:nvPr/>
        </p:nvSpPr>
        <p:spPr>
          <a:xfrm>
            <a:off x="4738335" y="2796394"/>
            <a:ext cx="932324" cy="66024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3BB030D5-A74B-4012-98A5-F6EA0BF7CD57}"/>
              </a:ext>
            </a:extLst>
          </p:cNvPr>
          <p:cNvSpPr/>
          <p:nvPr/>
        </p:nvSpPr>
        <p:spPr>
          <a:xfrm>
            <a:off x="6535208" y="2796394"/>
            <a:ext cx="932324" cy="66024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CD4EAC2-8180-448A-A19D-DAC1C7DD0EA7}"/>
              </a:ext>
            </a:extLst>
          </p:cNvPr>
          <p:cNvSpPr/>
          <p:nvPr/>
        </p:nvSpPr>
        <p:spPr>
          <a:xfrm>
            <a:off x="8332081" y="2796394"/>
            <a:ext cx="932324" cy="66024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93F6433-181E-4778-931A-FAC41CAF41E6}"/>
              </a:ext>
            </a:extLst>
          </p:cNvPr>
          <p:cNvSpPr/>
          <p:nvPr/>
        </p:nvSpPr>
        <p:spPr>
          <a:xfrm>
            <a:off x="6699578" y="3521344"/>
            <a:ext cx="41973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/>
              <a:t>b) Toa tàu nào ghi phép tính có kết quả bé nhất?</a:t>
            </a:r>
          </a:p>
        </p:txBody>
      </p:sp>
    </p:spTree>
    <p:extLst>
      <p:ext uri="{BB962C8B-B14F-4D97-AF65-F5344CB8AC3E}">
        <p14:creationId xmlns:p14="http://schemas.microsoft.com/office/powerpoint/2010/main" val="198628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-0.34427 0.4724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14" y="2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0.2694 0.5157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64" y="2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3" grpId="0" animBg="1"/>
      <p:bldP spid="31" grpId="0" animBg="1"/>
      <p:bldP spid="33" grpId="0" animBg="1"/>
      <p:bldP spid="35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3937432-0AD4-D72E-1F40-732F64BB9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xmlns="" id="{5698D77A-E2DE-40FC-9A4F-8EC11AACE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27470914-DCDE-2F42-A1B4-D5C69890F47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4280" y="2788438"/>
            <a:ext cx="5082821" cy="3352499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xmlns="" id="{D6AB9FA2-406F-7F28-8154-78D87211363E}"/>
              </a:ext>
            </a:extLst>
          </p:cNvPr>
          <p:cNvSpPr/>
          <p:nvPr/>
        </p:nvSpPr>
        <p:spPr>
          <a:xfrm>
            <a:off x="730152" y="1406881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E86103B-2689-2B48-B3D0-2507617B98DC}"/>
              </a:ext>
            </a:extLst>
          </p:cNvPr>
          <p:cNvSpPr txBox="1"/>
          <p:nvPr/>
        </p:nvSpPr>
        <p:spPr>
          <a:xfrm>
            <a:off x="1245930" y="1390207"/>
            <a:ext cx="9700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Bác Hòa làm ống hút bằng tre thay ống nhựa. Mỗi đoạn </a:t>
            </a:r>
            <a:r>
              <a:rPr lang="vi-VN" sz="2400"/>
              <a:t>tre làm được </a:t>
            </a:r>
            <a:r>
              <a:rPr lang="vi-VN" sz="2400" dirty="0"/>
              <a:t>5 ống hút. Hỏi với 5 đoạn tre như vậy, bác Hòa làm được bao nhiêu ống hút?</a:t>
            </a:r>
          </a:p>
        </p:txBody>
      </p:sp>
    </p:spTree>
    <p:extLst>
      <p:ext uri="{BB962C8B-B14F-4D97-AF65-F5344CB8AC3E}">
        <p14:creationId xmlns:p14="http://schemas.microsoft.com/office/powerpoint/2010/main" val="294081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A62098F-43F3-A527-378C-373C024BB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xmlns="" id="{D98ADCE4-F811-B6B6-1900-6D8F37204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9561BA96-D7F3-7CD0-D925-0AB89120252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3314" y="3922269"/>
            <a:ext cx="3363787" cy="2218668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xmlns="" id="{324C6CAC-3055-1ED8-6BC4-B91C32BF0CB4}"/>
              </a:ext>
            </a:extLst>
          </p:cNvPr>
          <p:cNvSpPr/>
          <p:nvPr/>
        </p:nvSpPr>
        <p:spPr>
          <a:xfrm>
            <a:off x="730152" y="1406881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19748ADA-31ED-DD63-AC2B-18F3C5AF66A1}"/>
              </a:ext>
            </a:extLst>
          </p:cNvPr>
          <p:cNvSpPr txBox="1"/>
          <p:nvPr/>
        </p:nvSpPr>
        <p:spPr>
          <a:xfrm>
            <a:off x="1245930" y="1390207"/>
            <a:ext cx="97001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0070C0"/>
                </a:solidFill>
              </a:rPr>
              <a:t>Bác Hòa làm ống hút bằng tre thay ống nhựa. Mỗi đoạn </a:t>
            </a:r>
            <a:r>
              <a:rPr lang="vi-VN" sz="3200">
                <a:solidFill>
                  <a:srgbClr val="0070C0"/>
                </a:solidFill>
              </a:rPr>
              <a:t>tre làm được </a:t>
            </a:r>
            <a:r>
              <a:rPr lang="vi-VN" sz="3200" dirty="0">
                <a:solidFill>
                  <a:srgbClr val="0070C0"/>
                </a:solidFill>
              </a:rPr>
              <a:t>5 ống hút. </a:t>
            </a:r>
            <a:r>
              <a:rPr lang="vi-VN" sz="3200" dirty="0">
                <a:solidFill>
                  <a:srgbClr val="FF0000"/>
                </a:solidFill>
              </a:rPr>
              <a:t>Hỏi với 5 đoạn tre như vậy, bác Hòa làm được bao nhiêu ống hút?</a:t>
            </a:r>
          </a:p>
        </p:txBody>
      </p:sp>
    </p:spTree>
    <p:extLst>
      <p:ext uri="{BB962C8B-B14F-4D97-AF65-F5344CB8AC3E}">
        <p14:creationId xmlns:p14="http://schemas.microsoft.com/office/powerpoint/2010/main" val="345849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xmlns="" id="{F4993E30-CC5D-4C07-98A7-73D6211EB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2EAC2209-37BC-42A7-AC2B-63839DFB897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7964" y="205631"/>
            <a:ext cx="5684788" cy="3749541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xmlns="" id="{E8D9E71F-B645-49B3-A968-8C5418FAD129}"/>
              </a:ext>
            </a:extLst>
          </p:cNvPr>
          <p:cNvSpPr/>
          <p:nvPr/>
        </p:nvSpPr>
        <p:spPr>
          <a:xfrm>
            <a:off x="939248" y="1490008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E6F2C99-76D8-4485-B421-48F56A4D4343}"/>
              </a:ext>
            </a:extLst>
          </p:cNvPr>
          <p:cNvSpPr txBox="1"/>
          <p:nvPr/>
        </p:nvSpPr>
        <p:spPr>
          <a:xfrm>
            <a:off x="1376570" y="1490008"/>
            <a:ext cx="44617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Bác Hòa làm ống hút bằng tre thay ống nhựa. Mỗi đoạn tre làm được 5 ống hút. Hỏi với 5 đoạn tre như vậy, bác Hòa làm được bao nhiêu ống hút?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F6F052F-F541-4263-9B8C-C9B3766836F2}"/>
              </a:ext>
            </a:extLst>
          </p:cNvPr>
          <p:cNvSpPr txBox="1"/>
          <p:nvPr/>
        </p:nvSpPr>
        <p:spPr>
          <a:xfrm>
            <a:off x="4286937" y="3989941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u="sng" dirty="0"/>
              <a:t>Bài giải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3392F26-2792-411B-BC6A-372E5CF31047}"/>
              </a:ext>
            </a:extLst>
          </p:cNvPr>
          <p:cNvSpPr txBox="1"/>
          <p:nvPr/>
        </p:nvSpPr>
        <p:spPr>
          <a:xfrm>
            <a:off x="1205248" y="4513161"/>
            <a:ext cx="9634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Với 5 đoạn tre như vậy, bác Hòa làm được số ống hút là: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4783E33D-341A-4D62-87F2-26F6D33FE7DF}"/>
                  </a:ext>
                </a:extLst>
              </p:cNvPr>
              <p:cNvSpPr txBox="1"/>
              <p:nvPr/>
            </p:nvSpPr>
            <p:spPr>
              <a:xfrm>
                <a:off x="2647282" y="5071150"/>
                <a:ext cx="50654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 dirty="0">
                    <a:solidFill>
                      <a:srgbClr val="FF0000"/>
                    </a:solidFill>
                  </a:rPr>
                  <a:t>5 </a:t>
                </a:r>
                <a14:m>
                  <m:oMath xmlns:m="http://schemas.openxmlformats.org/officeDocument/2006/math">
                    <m:r>
                      <a:rPr lang="vi-VN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solidFill>
                      <a:srgbClr val="FF0000"/>
                    </a:solidFill>
                  </a:rPr>
                  <a:t> 5 = 25 (ống hút)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783E33D-341A-4D62-87F2-26F6D33FE7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7282" y="5071150"/>
                <a:ext cx="5065485" cy="523220"/>
              </a:xfrm>
              <a:prstGeom prst="rect">
                <a:avLst/>
              </a:prstGeom>
              <a:blipFill>
                <a:blip r:embed="rId5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5EB655C-4252-4332-A3CC-60D3DE632929}"/>
              </a:ext>
            </a:extLst>
          </p:cNvPr>
          <p:cNvSpPr txBox="1"/>
          <p:nvPr/>
        </p:nvSpPr>
        <p:spPr>
          <a:xfrm>
            <a:off x="2933306" y="5629139"/>
            <a:ext cx="477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u="sng" dirty="0">
                <a:solidFill>
                  <a:srgbClr val="FF0000"/>
                </a:solidFill>
              </a:rPr>
              <a:t>Đáp số:</a:t>
            </a:r>
            <a:r>
              <a:rPr lang="vi-VN" sz="2800" dirty="0">
                <a:solidFill>
                  <a:srgbClr val="FF0000"/>
                </a:solidFill>
              </a:rPr>
              <a:t> 25 ống hút.</a:t>
            </a:r>
          </a:p>
        </p:txBody>
      </p:sp>
    </p:spTree>
    <p:extLst>
      <p:ext uri="{BB962C8B-B14F-4D97-AF65-F5344CB8AC3E}">
        <p14:creationId xmlns:p14="http://schemas.microsoft.com/office/powerpoint/2010/main" val="168609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  <p:bldP spid="38" grpId="0"/>
      <p:bldP spid="39" grpId="0"/>
      <p:bldP spid="40" grpId="0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E7CC2A5-63C8-256F-98C6-6B6FB635A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8">
            <a:extLst>
              <a:ext uri="{FF2B5EF4-FFF2-40B4-BE49-F238E27FC236}">
                <a16:creationId xmlns:a16="http://schemas.microsoft.com/office/drawing/2014/main" xmlns="" id="{06992E2B-F96B-65C6-26EE-06176AA710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200141" y="2844293"/>
            <a:ext cx="3597968" cy="43962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CD7B946-D3BE-096A-B311-C75B81CBEB81}"/>
              </a:ext>
            </a:extLst>
          </p:cNvPr>
          <p:cNvSpPr txBox="1"/>
          <p:nvPr/>
        </p:nvSpPr>
        <p:spPr>
          <a:xfrm>
            <a:off x="1368136" y="1184563"/>
            <a:ext cx="94557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2"/>
                </a:solidFill>
                <a:latin typeface="Palatino Linotype" panose="02040502050505030304" pitchFamily="18" charset="0"/>
              </a:rPr>
              <a:t>Củng cố bài học</a:t>
            </a:r>
          </a:p>
        </p:txBody>
      </p:sp>
    </p:spTree>
    <p:extLst>
      <p:ext uri="{BB962C8B-B14F-4D97-AF65-F5344CB8AC3E}">
        <p14:creationId xmlns:p14="http://schemas.microsoft.com/office/powerpoint/2010/main" val="87239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052C1CC-126E-57E7-67BD-DB69D68D5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55AA80-5872-BF35-969F-C8A1DD1303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17646"/>
          <a:stretch/>
        </p:blipFill>
        <p:spPr>
          <a:xfrm>
            <a:off x="1080654" y="1920729"/>
            <a:ext cx="1707285" cy="1707285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5" name="Picture 4" descr="A pair of hands making a heart shape&#10;&#10;AI-generated content may be incorrect.">
            <a:extLst>
              <a:ext uri="{FF2B5EF4-FFF2-40B4-BE49-F238E27FC236}">
                <a16:creationId xmlns:a16="http://schemas.microsoft.com/office/drawing/2014/main" xmlns="" id="{593A9A2D-988C-85DF-5401-23DB70DEC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2"/>
          <a:stretch/>
        </p:blipFill>
        <p:spPr>
          <a:xfrm>
            <a:off x="4100979" y="1646006"/>
            <a:ext cx="2663502" cy="2663502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6" name="Picture 5" descr="A child making a heart with her hands&#10;&#10;AI-generated content may be incorrect.">
            <a:extLst>
              <a:ext uri="{FF2B5EF4-FFF2-40B4-BE49-F238E27FC236}">
                <a16:creationId xmlns:a16="http://schemas.microsoft.com/office/drawing/2014/main" xmlns="" id="{B96D3135-1609-36E1-7772-8C78C54CB1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r="10730" b="3"/>
          <a:stretch/>
        </p:blipFill>
        <p:spPr>
          <a:xfrm>
            <a:off x="7595753" y="1009853"/>
            <a:ext cx="3200806" cy="3200806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CD1969E-75F1-300B-C396-F13FA8C00C6C}"/>
              </a:ext>
            </a:extLst>
          </p:cNvPr>
          <p:cNvSpPr txBox="1"/>
          <p:nvPr/>
        </p:nvSpPr>
        <p:spPr>
          <a:xfrm>
            <a:off x="838487" y="4541470"/>
            <a:ext cx="11017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Cần cố gắng                </a:t>
            </a:r>
            <a:r>
              <a:rPr lang="en-US" sz="2800">
                <a:solidFill>
                  <a:srgbClr val="0070C0"/>
                </a:solidFill>
              </a:rPr>
              <a:t>Hoàn thành</a:t>
            </a:r>
            <a:r>
              <a:rPr lang="en-US" sz="2800"/>
              <a:t>               </a:t>
            </a:r>
            <a:r>
              <a:rPr lang="en-US" sz="2800" b="1">
                <a:solidFill>
                  <a:srgbClr val="FF0000"/>
                </a:solidFill>
              </a:rPr>
              <a:t>Hoàn thành tốt</a:t>
            </a:r>
          </a:p>
        </p:txBody>
      </p:sp>
    </p:spTree>
    <p:extLst>
      <p:ext uri="{BB962C8B-B14F-4D97-AF65-F5344CB8AC3E}">
        <p14:creationId xmlns:p14="http://schemas.microsoft.com/office/powerpoint/2010/main" val="2563703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ap bảng nhân 5">
            <a:hlinkClick r:id="" action="ppaction://media"/>
            <a:extLst>
              <a:ext uri="{FF2B5EF4-FFF2-40B4-BE49-F238E27FC236}">
                <a16:creationId xmlns:a16="http://schemas.microsoft.com/office/drawing/2014/main" xmlns="" id="{B2FD5F19-4DF9-4D80-367C-0F8DB0C4A6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5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2">
            <a:extLst>
              <a:ext uri="{FF2B5EF4-FFF2-40B4-BE49-F238E27FC236}">
                <a16:creationId xmlns:a16="http://schemas.microsoft.com/office/drawing/2014/main" xmlns="" id="{D0D35061-60D9-4F20-A859-A438E3E9FB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9717" y="-586655"/>
            <a:ext cx="2228037" cy="2006866"/>
          </a:xfrm>
          <a:prstGeom prst="rect">
            <a:avLst/>
          </a:prstGeom>
        </p:spPr>
      </p:pic>
      <p:sp>
        <p:nvSpPr>
          <p:cNvPr id="6" name="文本框 1">
            <a:extLst>
              <a:ext uri="{FF2B5EF4-FFF2-40B4-BE49-F238E27FC236}">
                <a16:creationId xmlns:a16="http://schemas.microsoft.com/office/drawing/2014/main" xmlns="" id="{1590E16F-F6E2-48AC-842C-3F3C476EB704}"/>
              </a:ext>
            </a:extLst>
          </p:cNvPr>
          <p:cNvSpPr txBox="1"/>
          <p:nvPr/>
        </p:nvSpPr>
        <p:spPr>
          <a:xfrm>
            <a:off x="344286" y="689307"/>
            <a:ext cx="110510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>
                <a:latin typeface="HP001 4 hàng" panose="020B0603050302020204" pitchFamily="34" charset="0"/>
                <a:cs typeface="Times New Roman" pitchFamily="18" charset="0"/>
                <a:sym typeface="+mn-lt"/>
              </a:rPr>
              <a:t>Thứ Tư ngày 21 tháng 1 năm 2026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>
                <a:latin typeface="HP001 4 hàng" panose="020B0603050302020204" pitchFamily="34" charset="0"/>
                <a:cs typeface="Times New Roman" pitchFamily="18" charset="0"/>
                <a:sym typeface="+mn-lt"/>
              </a:rPr>
              <a:t>Toán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>
                <a:latin typeface="HP001 4 hàng" panose="020B0603050302020204" pitchFamily="34" charset="0"/>
                <a:cs typeface="Times New Roman" pitchFamily="18" charset="0"/>
                <a:sym typeface="+mn-lt"/>
              </a:rPr>
              <a:t>Bài 40: Bảng nhân 5 (tiết 2)</a:t>
            </a:r>
            <a:endParaRPr lang="zh-CN" altLang="en-US" sz="5400" b="1" dirty="0">
              <a:latin typeface="HP001 4 hàng" panose="020B0603050302020204" pitchFamily="34" charset="0"/>
              <a:cs typeface="Times New Roman" pitchFamily="18" charset="0"/>
              <a:sym typeface="+mn-lt"/>
            </a:endParaRPr>
          </a:p>
        </p:txBody>
      </p:sp>
      <p:grpSp>
        <p:nvGrpSpPr>
          <p:cNvPr id="7" name="组合 107">
            <a:extLst>
              <a:ext uri="{FF2B5EF4-FFF2-40B4-BE49-F238E27FC236}">
                <a16:creationId xmlns:a16="http://schemas.microsoft.com/office/drawing/2014/main" xmlns="" id="{34772011-D944-475C-9543-106F34A9F5DD}"/>
              </a:ext>
            </a:extLst>
          </p:cNvPr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xmlns="" id="{91663C13-7BCA-4260-B545-21862348C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9" name="图片 18">
              <a:extLst>
                <a:ext uri="{FF2B5EF4-FFF2-40B4-BE49-F238E27FC236}">
                  <a16:creationId xmlns:a16="http://schemas.microsoft.com/office/drawing/2014/main" xmlns="" id="{2D6E9A3F-E655-49B1-B471-B4ADD9AD2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0" name="图片 19">
              <a:extLst>
                <a:ext uri="{FF2B5EF4-FFF2-40B4-BE49-F238E27FC236}">
                  <a16:creationId xmlns:a16="http://schemas.microsoft.com/office/drawing/2014/main" xmlns="" id="{945C0050-B3EB-4E4B-A2DA-36CB9BF82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1" name="图片 79">
            <a:extLst>
              <a:ext uri="{FF2B5EF4-FFF2-40B4-BE49-F238E27FC236}">
                <a16:creationId xmlns:a16="http://schemas.microsoft.com/office/drawing/2014/main" xmlns="" id="{0A859981-A474-42BD-A18A-F269F9B377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-77398" y="5358283"/>
            <a:ext cx="2751437" cy="1620820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xmlns="" id="{F15C9532-D033-4C1C-A205-2BC87847D78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782300" y="3923926"/>
            <a:ext cx="2176557" cy="337723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E3209FEC-C52F-4954-9CE9-A6A976977FD4}"/>
              </a:ext>
            </a:extLst>
          </p:cNvPr>
          <p:cNvCxnSpPr>
            <a:cxnSpLocks/>
          </p:cNvCxnSpPr>
          <p:nvPr/>
        </p:nvCxnSpPr>
        <p:spPr>
          <a:xfrm>
            <a:off x="6627481" y="2307102"/>
            <a:ext cx="98473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491A05B-F2E3-471F-B3CF-D05E2980BE6A}"/>
              </a:ext>
            </a:extLst>
          </p:cNvPr>
          <p:cNvCxnSpPr>
            <a:cxnSpLocks/>
          </p:cNvCxnSpPr>
          <p:nvPr/>
        </p:nvCxnSpPr>
        <p:spPr>
          <a:xfrm>
            <a:off x="4245138" y="2307102"/>
            <a:ext cx="98473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460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C7D8F0-ECB1-7B3D-6DBB-B8104D678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AE7CD2-9D30-D560-F4FC-DC65EE53ECC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7863" y="3694320"/>
            <a:ext cx="7811474" cy="2448950"/>
          </a:xfrm>
          <a:prstGeom prst="rect">
            <a:avLst/>
          </a:prstGeom>
        </p:spPr>
      </p:pic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xmlns="" id="{50482CFC-2FC4-087D-AC7B-7B4B5399F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xmlns="" id="{E18523B0-537F-CF89-B29F-5B5848B57BE2}"/>
              </a:ext>
            </a:extLst>
          </p:cNvPr>
          <p:cNvSpPr/>
          <p:nvPr/>
        </p:nvSpPr>
        <p:spPr>
          <a:xfrm>
            <a:off x="2967936" y="564165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608E5968-873C-FA98-33E6-1591BB255238}"/>
              </a:ext>
            </a:extLst>
          </p:cNvPr>
          <p:cNvGrpSpPr/>
          <p:nvPr/>
        </p:nvGrpSpPr>
        <p:grpSpPr>
          <a:xfrm>
            <a:off x="3585743" y="584129"/>
            <a:ext cx="1116312" cy="472051"/>
            <a:chOff x="1870518" y="1440653"/>
            <a:chExt cx="1116312" cy="4616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E78EB7DA-CE1A-BECF-8364-C2261E5447C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xmlns="" id="{E6051311-E84B-33D0-9903-2FF52B5E51E1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D52AC5EB-F919-7F9C-1137-108642201CF5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7D64496C-F4F8-A988-EBB8-5B3A54E07ED1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AA6D9896-EC07-8534-3436-31EF58757873}"/>
              </a:ext>
            </a:extLst>
          </p:cNvPr>
          <p:cNvSpPr txBox="1"/>
          <p:nvPr/>
        </p:nvSpPr>
        <p:spPr>
          <a:xfrm>
            <a:off x="1048145" y="1335608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graphicFrame>
        <p:nvGraphicFramePr>
          <p:cNvPr id="44" name="Table 17">
            <a:extLst>
              <a:ext uri="{FF2B5EF4-FFF2-40B4-BE49-F238E27FC236}">
                <a16:creationId xmlns:a16="http://schemas.microsoft.com/office/drawing/2014/main" xmlns="" id="{3DA3247F-724A-5024-DA06-5E4D54943391}"/>
              </a:ext>
            </a:extLst>
          </p:cNvPr>
          <p:cNvGraphicFramePr>
            <a:graphicFrameLocks noGrp="1"/>
          </p:cNvGraphicFramePr>
          <p:nvPr/>
        </p:nvGraphicFramePr>
        <p:xfrm>
          <a:off x="1827937" y="1391661"/>
          <a:ext cx="9015991" cy="1830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0803">
                  <a:extLst>
                    <a:ext uri="{9D8B030D-6E8A-4147-A177-3AD203B41FA5}">
                      <a16:colId xmlns:a16="http://schemas.microsoft.com/office/drawing/2014/main" xmlns="" val="3750429237"/>
                    </a:ext>
                  </a:extLst>
                </a:gridCol>
                <a:gridCol w="871568">
                  <a:extLst>
                    <a:ext uri="{9D8B030D-6E8A-4147-A177-3AD203B41FA5}">
                      <a16:colId xmlns:a16="http://schemas.microsoft.com/office/drawing/2014/main" xmlns="" val="892396866"/>
                    </a:ext>
                  </a:extLst>
                </a:gridCol>
                <a:gridCol w="881368">
                  <a:extLst>
                    <a:ext uri="{9D8B030D-6E8A-4147-A177-3AD203B41FA5}">
                      <a16:colId xmlns:a16="http://schemas.microsoft.com/office/drawing/2014/main" xmlns="" val="1994511951"/>
                    </a:ext>
                  </a:extLst>
                </a:gridCol>
                <a:gridCol w="934787">
                  <a:extLst>
                    <a:ext uri="{9D8B030D-6E8A-4147-A177-3AD203B41FA5}">
                      <a16:colId xmlns:a16="http://schemas.microsoft.com/office/drawing/2014/main" xmlns="" val="1764713203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xmlns="" val="2253912237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xmlns="" val="1514898112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xmlns="" val="177573286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xmlns="" val="1931872673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xmlns="" val="720397088"/>
                    </a:ext>
                  </a:extLst>
                </a:gridCol>
              </a:tblGrid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33725870"/>
                  </a:ext>
                </a:extLst>
              </a:tr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54868410"/>
                  </a:ext>
                </a:extLst>
              </a:tr>
              <a:tr h="63474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30421308"/>
                  </a:ext>
                </a:extLst>
              </a:tr>
            </a:tbl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9E88EA1E-3C27-2A89-0366-7B935D5CA74B}"/>
              </a:ext>
            </a:extLst>
          </p:cNvPr>
          <p:cNvSpPr txBox="1"/>
          <p:nvPr/>
        </p:nvSpPr>
        <p:spPr>
          <a:xfrm>
            <a:off x="1048145" y="343271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pic>
        <p:nvPicPr>
          <p:cNvPr id="3" name="3 phút">
            <a:hlinkClick r:id="" action="ppaction://media"/>
            <a:extLst>
              <a:ext uri="{FF2B5EF4-FFF2-40B4-BE49-F238E27FC236}">
                <a16:creationId xmlns:a16="http://schemas.microsoft.com/office/drawing/2014/main" xmlns="" id="{BCDFB02C-8C6F-CB66-1077-5EFC08D579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9472" y="5243304"/>
            <a:ext cx="2741261" cy="154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03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37" grpId="0" animBg="1"/>
      <p:bldP spid="43" grpId="0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816" y="3572783"/>
            <a:ext cx="7818556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组合 23"/>
          <p:cNvGrpSpPr/>
          <p:nvPr/>
        </p:nvGrpSpPr>
        <p:grpSpPr>
          <a:xfrm>
            <a:off x="320417" y="-1371601"/>
            <a:ext cx="11253355" cy="7128164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2217954" y="2035557"/>
            <a:ext cx="8095574" cy="2254389"/>
          </a:xfrm>
          <a:prstGeom prst="rect">
            <a:avLst/>
          </a:prstGeom>
          <a:noFill/>
        </p:spPr>
        <p:txBody>
          <a:bodyPr wrap="none" lIns="68465" tIns="34253" rIns="68465" bIns="3425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666">
              <a:defRPr/>
            </a:pPr>
            <a:r>
              <a:rPr lang="en-US" sz="5400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</a:t>
            </a:r>
          </a:p>
          <a:p>
            <a:pPr algn="ctr" defTabSz="912666">
              <a:defRPr/>
            </a:pPr>
            <a:r>
              <a:rPr lang="en-US" sz="8800" b="1">
                <a:solidFill>
                  <a:srgbClr val="FF0000"/>
                </a:solidFill>
                <a:latin typeface="Alasassy Caps" pitchFamily="2" charset="0"/>
                <a:ea typeface="Tahoma" panose="020B0604030504040204" pitchFamily="34" charset="0"/>
                <a:cs typeface="Tahoma" panose="020B0604030504040204" pitchFamily="34" charset="0"/>
              </a:rPr>
              <a:t>Truyền vật tiếp sức</a:t>
            </a:r>
            <a:endParaRPr lang="en-US" sz="8800" b="1" dirty="0">
              <a:solidFill>
                <a:srgbClr val="FF0000"/>
              </a:solidFill>
              <a:latin typeface="Alasassy Cap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81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B567B7-DEEA-4C92-BB4B-03408AF6A77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7863" y="3694320"/>
            <a:ext cx="7811474" cy="2448950"/>
          </a:xfrm>
          <a:prstGeom prst="rect">
            <a:avLst/>
          </a:prstGeom>
        </p:spPr>
      </p:pic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xmlns="" id="{5C96F048-4A9E-42E4-9725-5ACBEC462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xmlns="" id="{2155A534-EBB2-49E3-8AA8-B413183B4D30}"/>
              </a:ext>
            </a:extLst>
          </p:cNvPr>
          <p:cNvSpPr/>
          <p:nvPr/>
        </p:nvSpPr>
        <p:spPr>
          <a:xfrm>
            <a:off x="2967936" y="564165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5AA1502A-EA8A-4353-86DD-AC0511A98A7F}"/>
              </a:ext>
            </a:extLst>
          </p:cNvPr>
          <p:cNvGrpSpPr/>
          <p:nvPr/>
        </p:nvGrpSpPr>
        <p:grpSpPr>
          <a:xfrm>
            <a:off x="3585743" y="584129"/>
            <a:ext cx="1116312" cy="472051"/>
            <a:chOff x="1870518" y="1440653"/>
            <a:chExt cx="1116312" cy="4616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703CC182-F82F-4244-AA31-675DDB88360B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xmlns="" id="{9C650665-3942-48FD-B756-23DB7DEE23FC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6002C2DF-0FDE-435C-BDAC-9F37791846F8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B9256252-15D2-42B4-8A74-0D82E4916DC4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A702991A-94B0-4346-B3B1-8DC85253347A}"/>
              </a:ext>
            </a:extLst>
          </p:cNvPr>
          <p:cNvSpPr txBox="1"/>
          <p:nvPr/>
        </p:nvSpPr>
        <p:spPr>
          <a:xfrm>
            <a:off x="1048145" y="1335608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graphicFrame>
        <p:nvGraphicFramePr>
          <p:cNvPr id="44" name="Table 17">
            <a:extLst>
              <a:ext uri="{FF2B5EF4-FFF2-40B4-BE49-F238E27FC236}">
                <a16:creationId xmlns:a16="http://schemas.microsoft.com/office/drawing/2014/main" xmlns="" id="{E278A4A8-D552-45C0-8DA8-0EE9B85E78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150482"/>
              </p:ext>
            </p:extLst>
          </p:nvPr>
        </p:nvGraphicFramePr>
        <p:xfrm>
          <a:off x="1827937" y="1391661"/>
          <a:ext cx="9015991" cy="1830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0803">
                  <a:extLst>
                    <a:ext uri="{9D8B030D-6E8A-4147-A177-3AD203B41FA5}">
                      <a16:colId xmlns:a16="http://schemas.microsoft.com/office/drawing/2014/main" xmlns="" val="3750429237"/>
                    </a:ext>
                  </a:extLst>
                </a:gridCol>
                <a:gridCol w="871568">
                  <a:extLst>
                    <a:ext uri="{9D8B030D-6E8A-4147-A177-3AD203B41FA5}">
                      <a16:colId xmlns:a16="http://schemas.microsoft.com/office/drawing/2014/main" xmlns="" val="892396866"/>
                    </a:ext>
                  </a:extLst>
                </a:gridCol>
                <a:gridCol w="881368">
                  <a:extLst>
                    <a:ext uri="{9D8B030D-6E8A-4147-A177-3AD203B41FA5}">
                      <a16:colId xmlns:a16="http://schemas.microsoft.com/office/drawing/2014/main" xmlns="" val="1994511951"/>
                    </a:ext>
                  </a:extLst>
                </a:gridCol>
                <a:gridCol w="934787">
                  <a:extLst>
                    <a:ext uri="{9D8B030D-6E8A-4147-A177-3AD203B41FA5}">
                      <a16:colId xmlns:a16="http://schemas.microsoft.com/office/drawing/2014/main" xmlns="" val="1764713203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xmlns="" val="2253912237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xmlns="" val="1514898112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xmlns="" val="177573286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xmlns="" val="1931872673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xmlns="" val="720397088"/>
                    </a:ext>
                  </a:extLst>
                </a:gridCol>
              </a:tblGrid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33725870"/>
                  </a:ext>
                </a:extLst>
              </a:tr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54868410"/>
                  </a:ext>
                </a:extLst>
              </a:tr>
              <a:tr h="63474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30421308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26CFA63-C1B3-415E-AB17-354DDAEBD53E}"/>
              </a:ext>
            </a:extLst>
          </p:cNvPr>
          <p:cNvSpPr txBox="1"/>
          <p:nvPr/>
        </p:nvSpPr>
        <p:spPr>
          <a:xfrm>
            <a:off x="4262118" y="2611994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6818297-22E3-4F20-AC25-FCB8E0A7D444}"/>
              </a:ext>
            </a:extLst>
          </p:cNvPr>
          <p:cNvSpPr txBox="1"/>
          <p:nvPr/>
        </p:nvSpPr>
        <p:spPr>
          <a:xfrm>
            <a:off x="5171396" y="2624696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028D4209-AA91-44F4-8607-A5916B4C8954}"/>
              </a:ext>
            </a:extLst>
          </p:cNvPr>
          <p:cNvSpPr txBox="1"/>
          <p:nvPr/>
        </p:nvSpPr>
        <p:spPr>
          <a:xfrm>
            <a:off x="6122691" y="2624695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45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C44F062A-AB88-4CAC-A491-ADB1A0A2396F}"/>
              </a:ext>
            </a:extLst>
          </p:cNvPr>
          <p:cNvSpPr txBox="1"/>
          <p:nvPr/>
        </p:nvSpPr>
        <p:spPr>
          <a:xfrm>
            <a:off x="7070710" y="2611795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66C876B4-74BE-4DFB-B117-57C778379D32}"/>
              </a:ext>
            </a:extLst>
          </p:cNvPr>
          <p:cNvSpPr txBox="1"/>
          <p:nvPr/>
        </p:nvSpPr>
        <p:spPr>
          <a:xfrm>
            <a:off x="1048145" y="343271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E3AFB190-545F-41F0-9440-9989877CC33E}"/>
              </a:ext>
            </a:extLst>
          </p:cNvPr>
          <p:cNvSpPr txBox="1"/>
          <p:nvPr/>
        </p:nvSpPr>
        <p:spPr>
          <a:xfrm>
            <a:off x="4643779" y="4305884"/>
            <a:ext cx="73432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B1CEF081-DEE1-4C3F-A5B9-95FED6A689D4}"/>
              </a:ext>
            </a:extLst>
          </p:cNvPr>
          <p:cNvSpPr txBox="1"/>
          <p:nvPr/>
        </p:nvSpPr>
        <p:spPr>
          <a:xfrm>
            <a:off x="6871513" y="5317743"/>
            <a:ext cx="41072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rgbClr val="FF0000"/>
                </a:solidFill>
              </a:rPr>
              <a:t>5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E4020038-D5DD-4D54-9935-663429A25C1D}"/>
              </a:ext>
            </a:extLst>
          </p:cNvPr>
          <p:cNvSpPr txBox="1"/>
          <p:nvPr/>
        </p:nvSpPr>
        <p:spPr>
          <a:xfrm>
            <a:off x="8663523" y="4300985"/>
            <a:ext cx="73432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rgbClr val="FF0000"/>
                </a:solidFill>
              </a:rPr>
              <a:t>35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BD64B26-6ED0-4621-92DA-6DA076B6E142}"/>
              </a:ext>
            </a:extLst>
          </p:cNvPr>
          <p:cNvSpPr txBox="1"/>
          <p:nvPr/>
        </p:nvSpPr>
        <p:spPr>
          <a:xfrm>
            <a:off x="8051057" y="2611795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2</a:t>
            </a:r>
            <a:r>
              <a:rPr lang="vi-VN" sz="3200">
                <a:solidFill>
                  <a:srgbClr val="FF0000"/>
                </a:solidFill>
              </a:rPr>
              <a:t>0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62EE917-3B95-463A-9A92-B9662DA1446E}"/>
              </a:ext>
            </a:extLst>
          </p:cNvPr>
          <p:cNvSpPr txBox="1"/>
          <p:nvPr/>
        </p:nvSpPr>
        <p:spPr>
          <a:xfrm>
            <a:off x="9031404" y="2611795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4AA0688-4C1D-4956-943F-5EA3A468C136}"/>
              </a:ext>
            </a:extLst>
          </p:cNvPr>
          <p:cNvSpPr txBox="1"/>
          <p:nvPr/>
        </p:nvSpPr>
        <p:spPr>
          <a:xfrm>
            <a:off x="10011751" y="2611795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45595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3" grpId="0"/>
      <p:bldP spid="45" grpId="0" animBg="1"/>
      <p:bldP spid="46" grpId="0" animBg="1"/>
      <p:bldP spid="47" grpId="0" animBg="1"/>
      <p:bldP spid="48" grpId="0" animBg="1"/>
      <p:bldP spid="49" grpId="0"/>
      <p:bldP spid="50" grpId="0" animBg="1"/>
      <p:bldP spid="51" grpId="0" animBg="1"/>
      <p:bldP spid="52" grpId="0" animBg="1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1F81C9F-0FFA-E716-85D8-98EC7247C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638D95A-80CE-512D-5552-D0B0143FEAF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4340" y="1607803"/>
            <a:ext cx="10515600" cy="4857750"/>
          </a:xfrm>
          <a:prstGeom prst="rect">
            <a:avLst/>
          </a:prstGeom>
        </p:spPr>
      </p:pic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xmlns="" id="{906F782D-A086-B9F4-D464-6BB2F6F0C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77EC81FB-5C1D-722B-B406-8D9BFD5EC98F}"/>
              </a:ext>
            </a:extLst>
          </p:cNvPr>
          <p:cNvSpPr/>
          <p:nvPr/>
        </p:nvSpPr>
        <p:spPr>
          <a:xfrm>
            <a:off x="875679" y="119230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40638AE-9BBB-4229-54FC-6E44C67F4678}"/>
              </a:ext>
            </a:extLst>
          </p:cNvPr>
          <p:cNvSpPr txBox="1"/>
          <p:nvPr/>
        </p:nvSpPr>
        <p:spPr>
          <a:xfrm>
            <a:off x="1313001" y="1192305"/>
            <a:ext cx="2573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Đếm thêm 5 rồi nêu số còn thiếu.</a:t>
            </a:r>
          </a:p>
        </p:txBody>
      </p:sp>
      <p:pic>
        <p:nvPicPr>
          <p:cNvPr id="6" name="2 phút">
            <a:hlinkClick r:id="" action="ppaction://media"/>
            <a:extLst>
              <a:ext uri="{FF2B5EF4-FFF2-40B4-BE49-F238E27FC236}">
                <a16:creationId xmlns:a16="http://schemas.microsoft.com/office/drawing/2014/main" xmlns="" id="{C4DC9072-C6EF-CEBD-1254-6F5C705743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52855" y="509476"/>
            <a:ext cx="2691245" cy="151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2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087DF92-7A28-46C7-9674-186D8222797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4340" y="1607803"/>
            <a:ext cx="10515600" cy="4857750"/>
          </a:xfrm>
          <a:prstGeom prst="rect">
            <a:avLst/>
          </a:prstGeom>
        </p:spPr>
      </p:pic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xmlns="" id="{5E7E28DD-E688-432A-A09A-0DC87EA76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4E64D23C-F136-470B-A0CA-546F6A7411D2}"/>
              </a:ext>
            </a:extLst>
          </p:cNvPr>
          <p:cNvSpPr/>
          <p:nvPr/>
        </p:nvSpPr>
        <p:spPr>
          <a:xfrm>
            <a:off x="875679" y="119230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0F5152C-49CF-47DC-9F61-F0644EC70708}"/>
              </a:ext>
            </a:extLst>
          </p:cNvPr>
          <p:cNvSpPr txBox="1"/>
          <p:nvPr/>
        </p:nvSpPr>
        <p:spPr>
          <a:xfrm>
            <a:off x="1313001" y="1192305"/>
            <a:ext cx="2573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Đếm thêm 5 rồi nêu số còn thiếu.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2D77D51-6013-4FAD-9559-F8397DAF040D}"/>
              </a:ext>
            </a:extLst>
          </p:cNvPr>
          <p:cNvSpPr txBox="1"/>
          <p:nvPr/>
        </p:nvSpPr>
        <p:spPr>
          <a:xfrm>
            <a:off x="5869527" y="3301447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9B62C0A-AA9C-4382-A6BB-57B67F3DB7C4}"/>
              </a:ext>
            </a:extLst>
          </p:cNvPr>
          <p:cNvSpPr txBox="1"/>
          <p:nvPr/>
        </p:nvSpPr>
        <p:spPr>
          <a:xfrm>
            <a:off x="7209833" y="3105834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57AB279-9B25-4CDA-B9E2-BE426E9FF2D1}"/>
              </a:ext>
            </a:extLst>
          </p:cNvPr>
          <p:cNvSpPr txBox="1"/>
          <p:nvPr/>
        </p:nvSpPr>
        <p:spPr>
          <a:xfrm>
            <a:off x="8686859" y="3091418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800F4CD-3551-4CA0-8AD6-4BA917E55EB9}"/>
              </a:ext>
            </a:extLst>
          </p:cNvPr>
          <p:cNvSpPr txBox="1"/>
          <p:nvPr/>
        </p:nvSpPr>
        <p:spPr>
          <a:xfrm>
            <a:off x="8944168" y="3777012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EF86A39-59C3-4467-9587-5F8F5C2B69AA}"/>
              </a:ext>
            </a:extLst>
          </p:cNvPr>
          <p:cNvSpPr txBox="1"/>
          <p:nvPr/>
        </p:nvSpPr>
        <p:spPr>
          <a:xfrm>
            <a:off x="8246539" y="4423343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407015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8">
            <a:extLst>
              <a:ext uri="{FF2B5EF4-FFF2-40B4-BE49-F238E27FC236}">
                <a16:creationId xmlns:a16="http://schemas.microsoft.com/office/drawing/2014/main" xmlns="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200141" y="3429001"/>
            <a:ext cx="2830287" cy="345821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8F242C0-8D32-4C65-9B04-082B8F3B1A20}"/>
              </a:ext>
            </a:extLst>
          </p:cNvPr>
          <p:cNvSpPr/>
          <p:nvPr/>
        </p:nvSpPr>
        <p:spPr>
          <a:xfrm>
            <a:off x="2488553" y="469546"/>
            <a:ext cx="9034965" cy="3458218"/>
          </a:xfrm>
          <a:prstGeom prst="roundRect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STXingkai" panose="020B0503020204020204" pitchFamily="2" charset="-122"/>
                <a:cs typeface="Times New Roman" panose="02020603050405020304" pitchFamily="18" charset="0"/>
              </a:rPr>
              <a:t>Cùng đếm theo chiều ngược lại nào!</a:t>
            </a:r>
            <a:endParaRPr kumimoji="0" lang="en-US" sz="66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STXingkai" panose="020B0503020204020204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55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2048</TotalTime>
  <Words>387</Words>
  <Application>Microsoft Office PowerPoint</Application>
  <PresentationFormat>Custom</PresentationFormat>
  <Paragraphs>117</Paragraphs>
  <Slides>18</Slides>
  <Notes>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ismail - [2010]</cp:lastModifiedBy>
  <cp:revision>182</cp:revision>
  <dcterms:created xsi:type="dcterms:W3CDTF">2021-06-02T01:34:28Z</dcterms:created>
  <dcterms:modified xsi:type="dcterms:W3CDTF">2026-02-02T06:46:32Z</dcterms:modified>
</cp:coreProperties>
</file>