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09" r:id="rId2"/>
  </p:sldMasterIdLst>
  <p:notesMasterIdLst>
    <p:notesMasterId r:id="rId31"/>
  </p:notesMasterIdLst>
  <p:sldIdLst>
    <p:sldId id="11707" r:id="rId3"/>
    <p:sldId id="261" r:id="rId4"/>
    <p:sldId id="262" r:id="rId5"/>
    <p:sldId id="260" r:id="rId6"/>
    <p:sldId id="11696" r:id="rId7"/>
    <p:sldId id="257" r:id="rId8"/>
    <p:sldId id="259" r:id="rId9"/>
    <p:sldId id="263" r:id="rId10"/>
    <p:sldId id="11695" r:id="rId11"/>
    <p:sldId id="265" r:id="rId12"/>
    <p:sldId id="292" r:id="rId13"/>
    <p:sldId id="11699" r:id="rId14"/>
    <p:sldId id="283" r:id="rId15"/>
    <p:sldId id="264" r:id="rId16"/>
    <p:sldId id="274" r:id="rId17"/>
    <p:sldId id="11701" r:id="rId18"/>
    <p:sldId id="273" r:id="rId19"/>
    <p:sldId id="11703" r:id="rId20"/>
    <p:sldId id="11702" r:id="rId21"/>
    <p:sldId id="11704" r:id="rId22"/>
    <p:sldId id="284" r:id="rId23"/>
    <p:sldId id="294" r:id="rId24"/>
    <p:sldId id="288" r:id="rId25"/>
    <p:sldId id="266" r:id="rId26"/>
    <p:sldId id="11694" r:id="rId27"/>
    <p:sldId id="11705" r:id="rId28"/>
    <p:sldId id="289"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F276"/>
    <a:srgbClr val="AEE3EE"/>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4802" autoAdjust="0"/>
  </p:normalViewPr>
  <p:slideViewPr>
    <p:cSldViewPr snapToGrid="0">
      <p:cViewPr varScale="1">
        <p:scale>
          <a:sx n="74" d="100"/>
          <a:sy n="74" d="100"/>
        </p:scale>
        <p:origin x="-72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7FBB76-72D6-464A-B452-F38400774CA5}"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42786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7FBB76-72D6-464A-B452-F38400774CA5}"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61255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7FBB76-72D6-464A-B452-F38400774CA5}"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7164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7FBB76-72D6-464A-B452-F38400774CA5}"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35169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7FBB76-72D6-464A-B452-F38400774CA5}"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774940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7FBB76-72D6-464A-B452-F38400774CA5}"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948803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FBB76-72D6-464A-B452-F38400774CA5}"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380567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7FBB76-72D6-464A-B452-F38400774CA5}"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66719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7FBB76-72D6-464A-B452-F38400774CA5}"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80815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7FBB76-72D6-464A-B452-F38400774CA5}"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668355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7FBB76-72D6-464A-B452-F38400774CA5}"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2121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9Slide.vn - 2019">
            <a:extLst>
              <a:ext uri="{FF2B5EF4-FFF2-40B4-BE49-F238E27FC236}">
                <a16:creationId xmlns:a16="http://schemas.microsoft.com/office/drawing/2014/main" xmlns="" id="{35E24E57-9DDA-4A88-B01A-BE38053893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xmlns="" id="{7E8E6A22-D09F-4C56-B060-88D5EC987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0972" y="891217"/>
            <a:ext cx="3338286" cy="3972479"/>
          </a:xfrm>
          <a:prstGeom prst="rect">
            <a:avLst/>
          </a:prstGeom>
        </p:spPr>
      </p:pic>
    </p:spTree>
    <p:extLst>
      <p:ext uri="{BB962C8B-B14F-4D97-AF65-F5344CB8AC3E}">
        <p14:creationId xmlns:p14="http://schemas.microsoft.com/office/powerpoint/2010/main" val="2210079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microsoft.com/office/2007/relationships/hdphoto" Target="../media/hdphoto3.wdp"/><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3.jpeg"/><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26.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3.jpeg"/><Relationship Id="rId10" Type="http://schemas.openxmlformats.org/officeDocument/2006/relationships/image" Target="../media/image27.png"/><Relationship Id="rId4" Type="http://schemas.openxmlformats.org/officeDocument/2006/relationships/notesSlide" Target="../notesSlides/notesSlide4.xml"/><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gif"/><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3.jpeg"/><Relationship Id="rId1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www.plickers.com/library"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xmlns=""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67E20CC5-AE85-4096-856B-20F2DA9FB33D}"/>
              </a:ext>
            </a:extLst>
          </p:cNvPr>
          <p:cNvSpPr txBox="1"/>
          <p:nvPr/>
        </p:nvSpPr>
        <p:spPr>
          <a:xfrm>
            <a:off x="1621301" y="2450125"/>
            <a:ext cx="9875374" cy="3022207"/>
          </a:xfrm>
          <a:prstGeom prst="rect">
            <a:avLst/>
          </a:prstGeom>
          <a:noFill/>
        </p:spPr>
        <p:txBody>
          <a:bodyPr wrap="square">
            <a:prstTxWarp prst="textTriangleInverted">
              <a:avLst/>
            </a:prstTxWarp>
            <a:spAutoFit/>
          </a:bodyPr>
          <a:lstStyle/>
          <a:p>
            <a:r>
              <a:rPr lang="en-US" sz="1800" b="1" dirty="0">
                <a:ln w="10160">
                  <a:solidFill>
                    <a:schemeClr val="accent5"/>
                  </a:solidFill>
                  <a:prstDash val="solid"/>
                </a:ln>
                <a:solidFill>
                  <a:srgbClr val="92D05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CHÀO MỪNG QUÝ THẦY CÔ ĐẾN DỰ GIỜ LỚP 4A4</a:t>
            </a:r>
            <a:endParaRPr lang="en-US" b="1" dirty="0">
              <a:ln w="10160">
                <a:solidFill>
                  <a:schemeClr val="accent5"/>
                </a:solidFill>
                <a:prstDash val="solid"/>
              </a:ln>
              <a:solidFill>
                <a:srgbClr val="92D05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084825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xmlns=""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xmlns=""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xmlns=""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xmlns=""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xmlns=""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xmlns=""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xmlns=""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xmlns=""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xmlns="" id="{D933F6A0-F6AE-6FDB-B5C1-C84D7E642FA0}"/>
              </a:ext>
            </a:extLst>
          </p:cNvPr>
          <p:cNvSpPr txBox="1"/>
          <p:nvPr/>
        </p:nvSpPr>
        <p:spPr>
          <a:xfrm>
            <a:off x="1638300" y="3088587"/>
            <a:ext cx="9696450" cy="1600438"/>
          </a:xfrm>
          <a:prstGeom prst="roundRect">
            <a:avLst/>
          </a:prstGeom>
          <a:solidFill>
            <a:schemeClr val="accent4">
              <a:lumMod val="40000"/>
              <a:lumOff val="60000"/>
            </a:schemeClr>
          </a:solidFill>
          <a:ln>
            <a:noFill/>
          </a:ln>
        </p:spPr>
        <p:txBody>
          <a:bodyPr wrap="square" rtlCol="0">
            <a:spAutoFit/>
          </a:bodyPr>
          <a:lstStyle/>
          <a:p>
            <a:pPr lvl="0"/>
            <a:r>
              <a:rPr lang="vi-VN" sz="4400" b="1" dirty="0">
                <a:solidFill>
                  <a:srgbClr val="5B9BD5">
                    <a:lumMod val="75000"/>
                  </a:srgbClr>
                </a:solidFill>
                <a:latin typeface="+mj-lt"/>
              </a:rPr>
              <a:t>Vậy khi làm tròn số 2 712 615 đến hàng trăm nghìn thì được số 2 700 000</a:t>
            </a:r>
            <a:endParaRPr kumimoji="0" lang="vi-VN" sz="4400" b="1" i="0" u="none" strike="noStrike" kern="1200" cap="none" spc="0" normalizeH="0" baseline="0" noProof="0" dirty="0">
              <a:ln>
                <a:noFill/>
              </a:ln>
              <a:solidFill>
                <a:srgbClr val="5B9BD5">
                  <a:lumMod val="75000"/>
                </a:srgbClr>
              </a:solidFill>
              <a:effectLst/>
              <a:uLnTx/>
              <a:uFillTx/>
              <a:latin typeface="+mj-lt"/>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A61B74C4-B30D-9267-0497-4D7FE3CC53A8}"/>
              </a:ext>
            </a:extLst>
          </p:cNvPr>
          <p:cNvSpPr txBox="1"/>
          <p:nvPr/>
        </p:nvSpPr>
        <p:spPr>
          <a:xfrm>
            <a:off x="876300" y="657964"/>
            <a:ext cx="1790700" cy="851297"/>
          </a:xfrm>
          <a:prstGeom prst="roundRect">
            <a:avLst/>
          </a:prstGeom>
          <a:solidFill>
            <a:schemeClr val="accent4">
              <a:lumMod val="40000"/>
              <a:lumOff val="60000"/>
            </a:schemeClr>
          </a:solidFill>
          <a:ln>
            <a:noFill/>
          </a:ln>
        </p:spPr>
        <p:txBody>
          <a:bodyPr wrap="square" rtlCol="0">
            <a:spAutoFit/>
          </a:bodyPr>
          <a:lstStyle/>
          <a:p>
            <a:pPr lvl="0" algn="ctr"/>
            <a:r>
              <a:rPr lang="en-US" sz="4400" b="1" dirty="0" err="1">
                <a:solidFill>
                  <a:srgbClr val="5B9BD5">
                    <a:lumMod val="75000"/>
                  </a:srgbClr>
                </a:solidFill>
                <a:latin typeface="Times New Roman" panose="02020603050405020304" pitchFamily="18" charset="0"/>
                <a:cs typeface="Times New Roman" panose="02020603050405020304" pitchFamily="18" charset="0"/>
              </a:rPr>
              <a:t>Ví</a:t>
            </a:r>
            <a:r>
              <a:rPr lang="en-US" sz="4400" b="1" dirty="0">
                <a:solidFill>
                  <a:srgbClr val="5B9BD5">
                    <a:lumMod val="75000"/>
                  </a:srgbClr>
                </a:solidFill>
                <a:latin typeface="Times New Roman" panose="02020603050405020304" pitchFamily="18" charset="0"/>
                <a:cs typeface="Times New Roman" panose="02020603050405020304" pitchFamily="18" charset="0"/>
              </a:rPr>
              <a:t> </a:t>
            </a:r>
            <a:r>
              <a:rPr lang="en-US" sz="4400" b="1" dirty="0" err="1">
                <a:solidFill>
                  <a:srgbClr val="5B9BD5">
                    <a:lumMod val="75000"/>
                  </a:srgbClr>
                </a:solidFill>
                <a:latin typeface="Times New Roman" panose="02020603050405020304" pitchFamily="18" charset="0"/>
                <a:cs typeface="Times New Roman" panose="02020603050405020304" pitchFamily="18" charset="0"/>
              </a:rPr>
              <a:t>dụ</a:t>
            </a:r>
            <a:r>
              <a:rPr lang="en-US" sz="4400" b="1" dirty="0">
                <a:solidFill>
                  <a:srgbClr val="5B9BD5">
                    <a:lumMod val="75000"/>
                  </a:srgbClr>
                </a:solidFill>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xmlns=""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xmlns=""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xmlns=""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xmlns=""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xmlns="" id="{43B2A07C-F258-8310-FAE6-A69515178446}"/>
              </a:ext>
            </a:extLst>
          </p:cNvPr>
          <p:cNvSpPr txBox="1"/>
          <p:nvPr/>
        </p:nvSpPr>
        <p:spPr>
          <a:xfrm>
            <a:off x="1400175" y="3574362"/>
            <a:ext cx="9696450" cy="1600438"/>
          </a:xfrm>
          <a:prstGeom prst="roundRect">
            <a:avLst/>
          </a:prstGeom>
          <a:solidFill>
            <a:schemeClr val="accent4">
              <a:lumMod val="40000"/>
              <a:lumOff val="60000"/>
            </a:schemeClr>
          </a:solidFill>
          <a:ln>
            <a:noFill/>
          </a:ln>
        </p:spPr>
        <p:txBody>
          <a:bodyPr wrap="square" rtlCol="0">
            <a:spAutoFit/>
          </a:bodyPr>
          <a:lstStyle/>
          <a:p>
            <a:pPr lvl="0" algn="ctr"/>
            <a:r>
              <a:rPr lang="en-US" sz="4400" b="1" dirty="0">
                <a:solidFill>
                  <a:srgbClr val="5B9BD5">
                    <a:lumMod val="75000"/>
                  </a:srgbClr>
                </a:solidFill>
                <a:latin typeface="Times New Roman" panose="02020603050405020304" pitchFamily="18" charset="0"/>
                <a:cs typeface="Times New Roman" panose="02020603050405020304" pitchFamily="18" charset="0"/>
              </a:rPr>
              <a:t>Khi </a:t>
            </a:r>
            <a:r>
              <a:rPr lang="vi-VN" sz="4400" b="1" dirty="0">
                <a:solidFill>
                  <a:srgbClr val="5B9BD5">
                    <a:lumMod val="75000"/>
                  </a:srgbClr>
                </a:solidFill>
                <a:latin typeface="Times New Roman" panose="02020603050405020304" pitchFamily="18" charset="0"/>
                <a:cs typeface="Times New Roman" panose="02020603050405020304" pitchFamily="18" charset="0"/>
              </a:rPr>
              <a:t>làm tròn số 2 7</a:t>
            </a:r>
            <a:r>
              <a:rPr lang="en-US" sz="4400" b="1" dirty="0">
                <a:solidFill>
                  <a:srgbClr val="5B9BD5">
                    <a:lumMod val="75000"/>
                  </a:srgbClr>
                </a:solidFill>
                <a:latin typeface="Times New Roman" panose="02020603050405020304" pitchFamily="18" charset="0"/>
                <a:cs typeface="Times New Roman" panose="02020603050405020304" pitchFamily="18" charset="0"/>
              </a:rPr>
              <a:t>83</a:t>
            </a:r>
            <a:r>
              <a:rPr lang="vi-VN" sz="4400" b="1" dirty="0">
                <a:solidFill>
                  <a:srgbClr val="5B9BD5">
                    <a:lumMod val="75000"/>
                  </a:srgbClr>
                </a:solidFill>
                <a:latin typeface="Times New Roman" panose="02020603050405020304" pitchFamily="18" charset="0"/>
                <a:cs typeface="Times New Roman" panose="02020603050405020304" pitchFamily="18" charset="0"/>
              </a:rPr>
              <a:t> </a:t>
            </a:r>
            <a:r>
              <a:rPr lang="en-US" sz="4400" b="1" dirty="0">
                <a:solidFill>
                  <a:srgbClr val="5B9BD5">
                    <a:lumMod val="75000"/>
                  </a:srgbClr>
                </a:solidFill>
                <a:latin typeface="Times New Roman" panose="02020603050405020304" pitchFamily="18" charset="0"/>
                <a:cs typeface="Times New Roman" panose="02020603050405020304" pitchFamily="18" charset="0"/>
              </a:rPr>
              <a:t>211</a:t>
            </a:r>
            <a:r>
              <a:rPr lang="vi-VN" sz="4400" b="1" dirty="0">
                <a:solidFill>
                  <a:srgbClr val="5B9BD5">
                    <a:lumMod val="75000"/>
                  </a:srgbClr>
                </a:solidFill>
                <a:latin typeface="Times New Roman" panose="02020603050405020304" pitchFamily="18" charset="0"/>
                <a:cs typeface="Times New Roman" panose="02020603050405020304" pitchFamily="18" charset="0"/>
              </a:rPr>
              <a:t> đến hàng trăm nghìn thì được số 2 </a:t>
            </a:r>
            <a:r>
              <a:rPr lang="en-US" sz="4400" b="1" dirty="0">
                <a:solidFill>
                  <a:srgbClr val="5B9BD5">
                    <a:lumMod val="75000"/>
                  </a:srgbClr>
                </a:solidFill>
                <a:latin typeface="Times New Roman" panose="02020603050405020304" pitchFamily="18" charset="0"/>
                <a:cs typeface="Times New Roman" panose="02020603050405020304" pitchFamily="18" charset="0"/>
              </a:rPr>
              <a:t>8</a:t>
            </a:r>
            <a:r>
              <a:rPr lang="vi-VN" sz="4400" b="1" dirty="0">
                <a:solidFill>
                  <a:srgbClr val="5B9BD5">
                    <a:lumMod val="75000"/>
                  </a:srgbClr>
                </a:solidFill>
                <a:latin typeface="Times New Roman" panose="02020603050405020304" pitchFamily="18" charset="0"/>
                <a:cs typeface="Times New Roman" panose="02020603050405020304" pitchFamily="18" charset="0"/>
              </a:rPr>
              <a:t>00 000</a:t>
            </a:r>
            <a:endParaRPr kumimoji="0" lang="vi-VN" sz="44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8F1249B0-EF83-BF57-E017-3BD181C988CB}"/>
              </a:ext>
            </a:extLst>
          </p:cNvPr>
          <p:cNvSpPr/>
          <p:nvPr/>
        </p:nvSpPr>
        <p:spPr>
          <a:xfrm>
            <a:off x="702129" y="1289958"/>
            <a:ext cx="10972800" cy="4490356"/>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Khi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tròn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nghìn</a:t>
            </a:r>
            <a:r>
              <a:rPr lang="en-US" sz="4400" dirty="0">
                <a:solidFill>
                  <a:schemeClr val="tx1"/>
                </a:solidFill>
                <a:latin typeface="Times New Roman" panose="02020603050405020304" pitchFamily="18" charset="0"/>
                <a:cs typeface="Times New Roman" panose="02020603050405020304" pitchFamily="18" charset="0"/>
              </a:rPr>
              <a:t>, ta so </a:t>
            </a:r>
            <a:r>
              <a:rPr lang="en-US" sz="4400" dirty="0" err="1">
                <a:solidFill>
                  <a:schemeClr val="tx1"/>
                </a:solidFill>
                <a:latin typeface="Times New Roman" panose="02020603050405020304" pitchFamily="18" charset="0"/>
                <a:cs typeface="Times New Roman" panose="02020603050405020304" pitchFamily="18" charset="0"/>
              </a:rPr>
              <a:t>sánh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chục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5. </a:t>
            </a:r>
            <a:r>
              <a:rPr lang="en-US" sz="4400" dirty="0" err="1">
                <a:solidFill>
                  <a:schemeClr val="tx1"/>
                </a:solidFill>
                <a:latin typeface="Times New Roman" panose="02020603050405020304" pitchFamily="18" charset="0"/>
                <a:cs typeface="Times New Roman" panose="02020603050405020304" pitchFamily="18" charset="0"/>
              </a:rPr>
              <a:t>Nếu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hơn</a:t>
            </a:r>
            <a:r>
              <a:rPr lang="en-US" sz="4400" dirty="0">
                <a:solidFill>
                  <a:schemeClr val="tx1"/>
                </a:solidFill>
                <a:latin typeface="Times New Roman" panose="02020603050405020304" pitchFamily="18" charset="0"/>
                <a:cs typeface="Times New Roman" panose="02020603050405020304" pitchFamily="18" charset="0"/>
              </a:rPr>
              <a:t> 5 </a:t>
            </a:r>
            <a:r>
              <a:rPr lang="en-US" sz="4400" dirty="0" err="1">
                <a:solidFill>
                  <a:schemeClr val="tx1"/>
                </a:solidFill>
                <a:latin typeface="Times New Roman" panose="02020603050405020304" pitchFamily="18" charset="0"/>
                <a:cs typeface="Times New Roman" panose="02020603050405020304" pitchFamily="18" charset="0"/>
              </a:rPr>
              <a:t>thì</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tròn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còn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tròn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lên</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28185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0" y="-86830"/>
            <a:ext cx="12241050" cy="703166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1415" y="-168866"/>
            <a:ext cx="4268520" cy="7026866"/>
          </a:xfrm>
          <a:prstGeom prst="rect">
            <a:avLst/>
          </a:prstGeom>
        </p:spPr>
      </p:pic>
      <p:pic>
        <p:nvPicPr>
          <p:cNvPr id="5" name="tải xuống (2)">
            <a:hlinkClick r:id="" action="ppaction://media"/>
            <a:extLst>
              <a:ext uri="{FF2B5EF4-FFF2-40B4-BE49-F238E27FC236}">
                <a16:creationId xmlns:a16="http://schemas.microsoft.com/office/drawing/2014/main" xmlns="" id="{343C0C7C-34A1-415F-83F3-85C1164728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1415" y="6248400"/>
            <a:ext cx="609600" cy="609600"/>
          </a:xfrm>
          <a:prstGeom prst="rect">
            <a:avLst/>
          </a:prstGeom>
        </p:spPr>
      </p:pic>
    </p:spTree>
    <p:extLst>
      <p:ext uri="{BB962C8B-B14F-4D97-AF65-F5344CB8AC3E}">
        <p14:creationId xmlns:p14="http://schemas.microsoft.com/office/powerpoint/2010/main" val="388863885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687387" y="1134773"/>
            <a:ext cx="11026778" cy="2940428"/>
            <a:chOff x="450847" y="447606"/>
            <a:chExt cx="11026778" cy="2940428"/>
          </a:xfrm>
        </p:grpSpPr>
        <p:grpSp>
          <p:nvGrpSpPr>
            <p:cNvPr id="9" name="Group 8">
              <a:extLst>
                <a:ext uri="{FF2B5EF4-FFF2-40B4-BE49-F238E27FC236}">
                  <a16:creationId xmlns:a16="http://schemas.microsoft.com/office/drawing/2014/main" xmlns="" id="{C56449C4-9B55-2E5C-A35C-36D328BE3801}"/>
                </a:ext>
              </a:extLst>
            </p:cNvPr>
            <p:cNvGrpSpPr/>
            <p:nvPr/>
          </p:nvGrpSpPr>
          <p:grpSpPr>
            <a:xfrm>
              <a:off x="450847" y="447606"/>
              <a:ext cx="772160" cy="823765"/>
              <a:chOff x="667518" y="406400"/>
              <a:chExt cx="772160" cy="823765"/>
            </a:xfrm>
            <a:solidFill>
              <a:srgbClr val="00B0F0"/>
            </a:solidFill>
          </p:grpSpPr>
          <p:sp>
            <p:nvSpPr>
              <p:cNvPr id="11" name="Isosceles Triangle 8">
                <a:extLst>
                  <a:ext uri="{FF2B5EF4-FFF2-40B4-BE49-F238E27FC236}">
                    <a16:creationId xmlns:a16="http://schemas.microsoft.com/office/drawing/2014/main" xmlns=""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xmlns="" id="{A244621D-4212-F64C-0706-3A12F8B2D3A5}"/>
                  </a:ext>
                </a:extLst>
              </p:cNvPr>
              <p:cNvSpPr txBox="1"/>
              <p:nvPr/>
            </p:nvSpPr>
            <p:spPr>
              <a:xfrm>
                <a:off x="830078" y="522279"/>
                <a:ext cx="609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05D34CA2-2112-1C09-1D68-6F5821B06B5B}"/>
                </a:ext>
              </a:extLst>
            </p:cNvPr>
            <p:cNvSpPr txBox="1"/>
            <p:nvPr/>
          </p:nvSpPr>
          <p:spPr>
            <a:xfrm>
              <a:off x="1146807" y="587267"/>
              <a:ext cx="10330818" cy="2800767"/>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lphaLcParenR"/>
                <a:tabLst/>
                <a:defRPr/>
              </a:pPr>
              <a:r>
                <a:rPr lang="en-US" sz="4400" b="0" i="0" dirty="0" err="1">
                  <a:solidFill>
                    <a:srgbClr val="000000"/>
                  </a:solidFill>
                  <a:effectLst/>
                  <a:latin typeface="Times New Roman" panose="02020603050405020304" pitchFamily="18" charset="0"/>
                  <a:cs typeface="Times New Roman" panose="02020603050405020304" pitchFamily="18" charset="0"/>
                </a:rPr>
                <a:t>Chữ</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số</a:t>
              </a:r>
              <a:r>
                <a:rPr lang="en-US" sz="4400" b="0" i="0" dirty="0">
                  <a:solidFill>
                    <a:srgbClr val="000000"/>
                  </a:solidFill>
                  <a:effectLst/>
                  <a:latin typeface="Times New Roman" panose="02020603050405020304" pitchFamily="18" charset="0"/>
                  <a:cs typeface="Times New Roman" panose="02020603050405020304" pitchFamily="18" charset="0"/>
                </a:rPr>
                <a:t> 5 ở </a:t>
              </a:r>
              <a:r>
                <a:rPr lang="en-US" sz="4400" b="0" i="0" dirty="0" err="1">
                  <a:solidFill>
                    <a:srgbClr val="000000"/>
                  </a:solidFill>
                  <a:effectLst/>
                  <a:latin typeface="Times New Roman" panose="02020603050405020304" pitchFamily="18" charset="0"/>
                  <a:cs typeface="Times New Roman" panose="02020603050405020304" pitchFamily="18" charset="0"/>
                </a:rPr>
                <a:t>mỗi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số</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sau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thuộc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hàng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nào</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lớp</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nào</a:t>
              </a:r>
              <a:r>
                <a:rPr lang="en-US" sz="4400" b="0" i="0" dirty="0">
                  <a:solidFill>
                    <a:srgbClr val="000000"/>
                  </a:solidFill>
                  <a:effectLst/>
                  <a:latin typeface="Times New Roman" panose="02020603050405020304" pitchFamily="18"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lphaLcParenR"/>
                <a:tabLst/>
                <a:defRPr/>
              </a:pP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Hãy</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làm</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tròn</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các</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số</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trên</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đến</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hàng</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chục</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rgbClr val="000000"/>
                  </a:solidFill>
                  <a:uLnTx/>
                  <a:uFillTx/>
                  <a:latin typeface="Times New Roman" panose="02020603050405020304" pitchFamily="18" charset="0"/>
                  <a:cs typeface="Times New Roman" panose="02020603050405020304" pitchFamily="18" charset="0"/>
                </a:rPr>
                <a:t>nghìn</a:t>
              </a:r>
              <a:r>
                <a:rPr kumimoji="0" lang="en-US" sz="4400" u="none" strike="noStrike" kern="1200" cap="none" spc="0" normalizeH="0" baseline="0" noProof="0" dirty="0">
                  <a:ln>
                    <a:noFill/>
                  </a:ln>
                  <a:solidFill>
                    <a:srgbClr val="000000"/>
                  </a:solidFill>
                  <a:uLnTx/>
                  <a:uFillTx/>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 name="Rectangle: Rounded Corners 1">
            <a:extLst>
              <a:ext uri="{FF2B5EF4-FFF2-40B4-BE49-F238E27FC236}">
                <a16:creationId xmlns:a16="http://schemas.microsoft.com/office/drawing/2014/main" xmlns="" id="{A3633DA2-9971-1A27-8F56-2CCBFA048981}"/>
              </a:ext>
            </a:extLst>
          </p:cNvPr>
          <p:cNvSpPr/>
          <p:nvPr/>
        </p:nvSpPr>
        <p:spPr>
          <a:xfrm>
            <a:off x="724853" y="4899463"/>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xmlns="" id="{571C6918-E8F4-6172-DF10-23597FC047AB}"/>
              </a:ext>
            </a:extLst>
          </p:cNvPr>
          <p:cNvSpPr/>
          <p:nvPr/>
        </p:nvSpPr>
        <p:spPr>
          <a:xfrm>
            <a:off x="4500246" y="4891404"/>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xmlns="" id="{97E813B4-321E-5E5C-023F-871FB0E6973C}"/>
              </a:ext>
            </a:extLst>
          </p:cNvPr>
          <p:cNvSpPr/>
          <p:nvPr/>
        </p:nvSpPr>
        <p:spPr>
          <a:xfrm>
            <a:off x="8285163" y="4899463"/>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52400" y="221777"/>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8F1249B0-EF83-BF57-E017-3BD181C988CB}"/>
              </a:ext>
            </a:extLst>
          </p:cNvPr>
          <p:cNvSpPr/>
          <p:nvPr/>
        </p:nvSpPr>
        <p:spPr>
          <a:xfrm>
            <a:off x="1180418" y="562344"/>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0000"/>
                </a:solidFill>
                <a:latin typeface="Times New Roman" panose="02020603050405020304" pitchFamily="18" charset="0"/>
                <a:cs typeface="Times New Roman" panose="02020603050405020304" pitchFamily="18" charset="0"/>
              </a:rPr>
              <a:t>THẢO LUẬN NHÓM 4 </a:t>
            </a:r>
          </a:p>
        </p:txBody>
      </p:sp>
      <p:sp>
        <p:nvSpPr>
          <p:cNvPr id="7" name="Rectangle 6">
            <a:extLst>
              <a:ext uri="{FF2B5EF4-FFF2-40B4-BE49-F238E27FC236}">
                <a16:creationId xmlns:a16="http://schemas.microsoft.com/office/drawing/2014/main" xmlns="" id="{1D37E577-898E-4113-962F-D7F8C0A4C0C5}"/>
              </a:ext>
            </a:extLst>
          </p:cNvPr>
          <p:cNvSpPr/>
          <p:nvPr/>
        </p:nvSpPr>
        <p:spPr>
          <a:xfrm>
            <a:off x="822960" y="2595562"/>
            <a:ext cx="11216640" cy="166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8E2CFCD9-4CB2-41F4-B0B5-9920D277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977" y="2425278"/>
            <a:ext cx="6580413" cy="3674318"/>
          </a:xfrm>
          <a:prstGeom prst="rect">
            <a:avLst/>
          </a:prstGeom>
        </p:spPr>
      </p:pic>
    </p:spTree>
    <p:extLst>
      <p:ext uri="{BB962C8B-B14F-4D97-AF65-F5344CB8AC3E}">
        <p14:creationId xmlns:p14="http://schemas.microsoft.com/office/powerpoint/2010/main" val="18140344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ACFCC9C0-65A2-95AC-F330-002ABDB0B7FD}"/>
              </a:ext>
            </a:extLst>
          </p:cNvPr>
          <p:cNvGrpSpPr/>
          <p:nvPr/>
        </p:nvGrpSpPr>
        <p:grpSpPr>
          <a:xfrm>
            <a:off x="450847" y="447606"/>
            <a:ext cx="11026778" cy="1471911"/>
            <a:chOff x="450847" y="447606"/>
            <a:chExt cx="11026778" cy="1471911"/>
          </a:xfrm>
        </p:grpSpPr>
        <p:grpSp>
          <p:nvGrpSpPr>
            <p:cNvPr id="3" name="Group 2">
              <a:extLst>
                <a:ext uri="{FF2B5EF4-FFF2-40B4-BE49-F238E27FC236}">
                  <a16:creationId xmlns:a16="http://schemas.microsoft.com/office/drawing/2014/main" xmlns=""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xmlns=""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xmlns=""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UTM Cookies" panose="02040603050506020204" pitchFamily="18" charset="0"/>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xmlns="" id="{9F01980D-5BA7-F7FF-5CE5-363A1FC8A403}"/>
                </a:ext>
              </a:extLst>
            </p:cNvPr>
            <p:cNvSpPr txBox="1"/>
            <p:nvPr/>
          </p:nvSpPr>
          <p:spPr>
            <a:xfrm>
              <a:off x="1223007" y="472967"/>
              <a:ext cx="1025461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0000"/>
                  </a:solidFill>
                  <a:effectLst/>
                  <a:latin typeface="Times New Roman" panose="02020603050405020304" pitchFamily="18" charset="0"/>
                  <a:cs typeface="Times New Roman" panose="02020603050405020304" pitchFamily="18" charset="0"/>
                </a:rPr>
                <a:t>Làm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tròn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các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mặt</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hàng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sau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hàng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trăm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nghìn</a:t>
              </a:r>
              <a:r>
                <a:rPr lang="en-US" sz="4400" b="0" i="0" dirty="0">
                  <a:solidFill>
                    <a:srgbClr val="000000"/>
                  </a:solidFill>
                  <a:effectLst/>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C6988C31-9AFF-A371-EC33-C41A63B96DD3}"/>
              </a:ext>
            </a:extLst>
          </p:cNvPr>
          <p:cNvPicPr>
            <a:picLocks noChangeAspect="1"/>
          </p:cNvPicPr>
          <p:nvPr/>
        </p:nvPicPr>
        <p:blipFill>
          <a:blip r:embed="rId3"/>
          <a:stretch>
            <a:fillRect/>
          </a:stretch>
        </p:blipFill>
        <p:spPr>
          <a:xfrm>
            <a:off x="1164103" y="2327228"/>
            <a:ext cx="9832161" cy="3097667"/>
          </a:xfrm>
          <a:prstGeom prst="rect">
            <a:avLst/>
          </a:prstGeom>
        </p:spPr>
      </p:pic>
    </p:spTree>
    <p:extLst>
      <p:ext uri="{BB962C8B-B14F-4D97-AF65-F5344CB8AC3E}">
        <p14:creationId xmlns:p14="http://schemas.microsoft.com/office/powerpoint/2010/main" val="35446350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52400" y="269418"/>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8F1249B0-EF83-BF57-E017-3BD181C988CB}"/>
              </a:ext>
            </a:extLst>
          </p:cNvPr>
          <p:cNvSpPr/>
          <p:nvPr/>
        </p:nvSpPr>
        <p:spPr>
          <a:xfrm>
            <a:off x="1014412" y="798204"/>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THẢO LUẬN NHÓM 2  </a:t>
            </a:r>
          </a:p>
        </p:txBody>
      </p:sp>
      <p:sp>
        <p:nvSpPr>
          <p:cNvPr id="7" name="Rectangle 6">
            <a:extLst>
              <a:ext uri="{FF2B5EF4-FFF2-40B4-BE49-F238E27FC236}">
                <a16:creationId xmlns:a16="http://schemas.microsoft.com/office/drawing/2014/main" xmlns="" id="{1D37E577-898E-4113-962F-D7F8C0A4C0C5}"/>
              </a:ext>
            </a:extLst>
          </p:cNvPr>
          <p:cNvSpPr/>
          <p:nvPr/>
        </p:nvSpPr>
        <p:spPr>
          <a:xfrm>
            <a:off x="822960" y="2595562"/>
            <a:ext cx="11216640" cy="166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02060"/>
              </a:solidFill>
              <a:latin typeface="Times New Roman" panose="02020603050405020304" pitchFamily="18" charset="0"/>
              <a:cs typeface="Times New Roman" panose="02020603050405020304" pitchFamily="18" charset="0"/>
            </a:endParaRPr>
          </a:p>
        </p:txBody>
      </p:sp>
      <p:pic>
        <p:nvPicPr>
          <p:cNvPr id="1030" name="Picture 6" descr="27 Thảo luận nhóm ý tưởng | giáo dục, trang trí, ý tưởng lớp học">
            <a:extLst>
              <a:ext uri="{FF2B5EF4-FFF2-40B4-BE49-F238E27FC236}">
                <a16:creationId xmlns:a16="http://schemas.microsoft.com/office/drawing/2014/main" xmlns="" id="{8BEBBD0C-793C-484B-B026-84F42F74D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642" y="2784541"/>
            <a:ext cx="4588329" cy="329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648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xmlns="" id="{0C9D7D98-A2B8-81D6-8BA7-2A94EC81D38A}"/>
              </a:ext>
            </a:extLst>
          </p:cNvPr>
          <p:cNvPicPr>
            <a:picLocks noChangeAspect="1"/>
          </p:cNvPicPr>
          <p:nvPr/>
        </p:nvPicPr>
        <p:blipFill>
          <a:blip r:embed="rId5"/>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52400" y="269418"/>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8F1249B0-EF83-BF57-E017-3BD181C988CB}"/>
              </a:ext>
            </a:extLst>
          </p:cNvPr>
          <p:cNvSpPr/>
          <p:nvPr/>
        </p:nvSpPr>
        <p:spPr>
          <a:xfrm>
            <a:off x="1014412" y="798204"/>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anose="02020603050405020304" pitchFamily="18" charset="0"/>
                <a:cs typeface="Times New Roman" panose="02020603050405020304" pitchFamily="18" charset="0"/>
              </a:rPr>
              <a:t>PHÓNG VIÊN NHÍ</a:t>
            </a:r>
          </a:p>
        </p:txBody>
      </p:sp>
      <p:sp>
        <p:nvSpPr>
          <p:cNvPr id="7" name="Rectangle 6">
            <a:extLst>
              <a:ext uri="{FF2B5EF4-FFF2-40B4-BE49-F238E27FC236}">
                <a16:creationId xmlns:a16="http://schemas.microsoft.com/office/drawing/2014/main" xmlns="" id="{1D37E577-898E-4113-962F-D7F8C0A4C0C5}"/>
              </a:ext>
            </a:extLst>
          </p:cNvPr>
          <p:cNvSpPr/>
          <p:nvPr/>
        </p:nvSpPr>
        <p:spPr>
          <a:xfrm>
            <a:off x="822960" y="2595562"/>
            <a:ext cx="11216640" cy="166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Trò chơi “Phóng viên”Em hãy đóng vai phóng viên và phỏng vấn các bạn trong  lớp về các câu hỏi có liên quan đến chủ đề bài học, ví dụ:- Vì sao">
            <a:extLst>
              <a:ext uri="{FF2B5EF4-FFF2-40B4-BE49-F238E27FC236}">
                <a16:creationId xmlns:a16="http://schemas.microsoft.com/office/drawing/2014/main" xmlns="" id="{A511C78B-9966-4D59-916F-8AAA07CED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414" y="2857654"/>
            <a:ext cx="5241472" cy="3357949"/>
          </a:xfrm>
          <a:prstGeom prst="rect">
            <a:avLst/>
          </a:prstGeom>
          <a:noFill/>
          <a:extLst>
            <a:ext uri="{909E8E84-426E-40DD-AFC4-6F175D3DCCD1}">
              <a14:hiddenFill xmlns:a14="http://schemas.microsoft.com/office/drawing/2010/main">
                <a:solidFill>
                  <a:srgbClr val="FFFFFF"/>
                </a:solidFill>
              </a14:hiddenFill>
            </a:ext>
          </a:extLst>
        </p:spPr>
      </p:pic>
      <p:pic>
        <p:nvPicPr>
          <p:cNvPr id="2" name="tải xuống (8)">
            <a:hlinkClick r:id="" action="ppaction://media"/>
            <a:extLst>
              <a:ext uri="{FF2B5EF4-FFF2-40B4-BE49-F238E27FC236}">
                <a16:creationId xmlns:a16="http://schemas.microsoft.com/office/drawing/2014/main" xmlns="" id="{0606662C-8F20-4B92-8D9E-4FCFAFFC4D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331" y="5978981"/>
            <a:ext cx="609600" cy="609600"/>
          </a:xfrm>
          <a:prstGeom prst="rect">
            <a:avLst/>
          </a:prstGeom>
        </p:spPr>
      </p:pic>
    </p:spTree>
    <p:extLst>
      <p:ext uri="{BB962C8B-B14F-4D97-AF65-F5344CB8AC3E}">
        <p14:creationId xmlns:p14="http://schemas.microsoft.com/office/powerpoint/2010/main" val="2965209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0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xmlns="" id="{E6083E62-8B1C-361B-2A85-1EDE46DF80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pic>
        <p:nvPicPr>
          <p:cNvPr id="3" name="tải xuống (3)">
            <a:hlinkClick r:id="" action="ppaction://media"/>
            <a:extLst>
              <a:ext uri="{FF2B5EF4-FFF2-40B4-BE49-F238E27FC236}">
                <a16:creationId xmlns:a16="http://schemas.microsoft.com/office/drawing/2014/main" xmlns="" id="{43830DF6-8242-48AF-9BF6-FDEB8720D1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0644" y="6194293"/>
            <a:ext cx="609600" cy="609600"/>
          </a:xfrm>
          <a:prstGeom prst="rect">
            <a:avLst/>
          </a:prstGeom>
        </p:spPr>
      </p:pic>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xmlns=""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xmlns=""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xmlns=""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mj-lt"/>
                <a:ea typeface="+mn-ea"/>
                <a:cs typeface="+mn-cs"/>
              </a:endParaRPr>
            </a:p>
          </p:txBody>
        </p:sp>
      </p:grpSp>
      <p:graphicFrame>
        <p:nvGraphicFramePr>
          <p:cNvPr id="18" name="Table 17">
            <a:extLst>
              <a:ext uri="{FF2B5EF4-FFF2-40B4-BE49-F238E27FC236}">
                <a16:creationId xmlns:a16="http://schemas.microsoft.com/office/drawing/2014/main" xmlns="" id="{4A35FBBC-80FE-3A5E-8F2B-71677264FBF9}"/>
              </a:ext>
            </a:extLst>
          </p:cNvPr>
          <p:cNvGraphicFramePr>
            <a:graphicFrameLocks noGrp="1"/>
          </p:cNvGraphicFramePr>
          <p:nvPr>
            <p:extLst>
              <p:ext uri="{D42A27DB-BD31-4B8C-83A1-F6EECF244321}">
                <p14:modId xmlns:p14="http://schemas.microsoft.com/office/powerpoint/2010/main" val="3833463599"/>
              </p:ext>
            </p:extLst>
          </p:nvPr>
        </p:nvGraphicFramePr>
        <p:xfrm>
          <a:off x="633412" y="2600325"/>
          <a:ext cx="11172825" cy="3230596"/>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xmlns="" val="3567704409"/>
                    </a:ext>
                  </a:extLst>
                </a:gridCol>
                <a:gridCol w="2234565">
                  <a:extLst>
                    <a:ext uri="{9D8B030D-6E8A-4147-A177-3AD203B41FA5}">
                      <a16:colId xmlns:a16="http://schemas.microsoft.com/office/drawing/2014/main" xmlns="" val="3064169356"/>
                    </a:ext>
                  </a:extLst>
                </a:gridCol>
                <a:gridCol w="2234565">
                  <a:extLst>
                    <a:ext uri="{9D8B030D-6E8A-4147-A177-3AD203B41FA5}">
                      <a16:colId xmlns:a16="http://schemas.microsoft.com/office/drawing/2014/main" xmlns="" val="650377243"/>
                    </a:ext>
                  </a:extLst>
                </a:gridCol>
                <a:gridCol w="2234565">
                  <a:extLst>
                    <a:ext uri="{9D8B030D-6E8A-4147-A177-3AD203B41FA5}">
                      <a16:colId xmlns:a16="http://schemas.microsoft.com/office/drawing/2014/main" xmlns="" val="4253784655"/>
                    </a:ext>
                  </a:extLst>
                </a:gridCol>
                <a:gridCol w="2234565">
                  <a:extLst>
                    <a:ext uri="{9D8B030D-6E8A-4147-A177-3AD203B41FA5}">
                      <a16:colId xmlns:a16="http://schemas.microsoft.com/office/drawing/2014/main" xmlns="" val="2022117318"/>
                    </a:ext>
                  </a:extLst>
                </a:gridCol>
              </a:tblGrid>
              <a:tr h="694369">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Năm</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latin typeface="Times New Roman" panose="02020603050405020304" pitchFamily="18" charset="0"/>
                          <a:cs typeface="Times New Roman" panose="02020603050405020304" pitchFamily="18" charset="0"/>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latin typeface="Times New Roman" panose="02020603050405020304" pitchFamily="18" charset="0"/>
                          <a:cs typeface="Times New Roman" panose="02020603050405020304" pitchFamily="18" charset="0"/>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latin typeface="Times New Roman" panose="02020603050405020304" pitchFamily="18" charset="0"/>
                          <a:cs typeface="Times New Roman" panose="02020603050405020304" pitchFamily="18" charset="0"/>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latin typeface="Times New Roman" panose="02020603050405020304" pitchFamily="18" charset="0"/>
                          <a:cs typeface="Times New Roman" panose="02020603050405020304" pitchFamily="18" charset="0"/>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439638457"/>
                  </a:ext>
                </a:extLst>
              </a:tr>
              <a:tr h="749898">
                <a:tc>
                  <a:txBody>
                    <a:bodyPr/>
                    <a:lstStyle/>
                    <a:p>
                      <a:pPr algn="ctr"/>
                      <a:r>
                        <a:rPr lang="vi-VN" sz="2800" b="1" dirty="0">
                          <a:solidFill>
                            <a:srgbClr val="000000"/>
                          </a:solidFill>
                          <a:effectLst/>
                          <a:latin typeface="Times New Roman" panose="02020603050405020304" pitchFamily="18" charset="0"/>
                          <a:cs typeface="Times New Roman" panose="02020603050405020304" pitchFamily="18" charset="0"/>
                        </a:rPr>
                        <a:t>Số lượng</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latin typeface="Times New Roman" panose="02020603050405020304" pitchFamily="18" charset="0"/>
                          <a:cs typeface="Times New Roman" panose="02020603050405020304" pitchFamily="18" charset="0"/>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latin typeface="Times New Roman" panose="02020603050405020304" pitchFamily="18" charset="0"/>
                          <a:cs typeface="Times New Roman" panose="02020603050405020304" pitchFamily="18" charset="0"/>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latin typeface="Times New Roman" panose="02020603050405020304" pitchFamily="18" charset="0"/>
                          <a:cs typeface="Times New Roman" panose="02020603050405020304" pitchFamily="18" charset="0"/>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latin typeface="Times New Roman" panose="02020603050405020304" pitchFamily="18" charset="0"/>
                          <a:cs typeface="Times New Roman" panose="02020603050405020304" pitchFamily="18" charset="0"/>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1424810"/>
                  </a:ext>
                </a:extLst>
              </a:tr>
              <a:tr h="1786329">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Làm</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tròn</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đến</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hàng</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trăm</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nghìn</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00612309"/>
                  </a:ext>
                </a:extLst>
              </a:tr>
            </a:tbl>
          </a:graphicData>
        </a:graphic>
      </p:graphicFrame>
      <p:sp>
        <p:nvSpPr>
          <p:cNvPr id="23" name="TextBox 22">
            <a:extLst>
              <a:ext uri="{FF2B5EF4-FFF2-40B4-BE49-F238E27FC236}">
                <a16:creationId xmlns:a16="http://schemas.microsoft.com/office/drawing/2014/main" xmlns=""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3 100 000</a:t>
            </a:r>
          </a:p>
        </p:txBody>
      </p:sp>
      <p:sp>
        <p:nvSpPr>
          <p:cNvPr id="24" name="TextBox 23">
            <a:extLst>
              <a:ext uri="{FF2B5EF4-FFF2-40B4-BE49-F238E27FC236}">
                <a16:creationId xmlns:a16="http://schemas.microsoft.com/office/drawing/2014/main" xmlns=""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3 300 000</a:t>
            </a:r>
          </a:p>
        </p:txBody>
      </p:sp>
      <p:sp>
        <p:nvSpPr>
          <p:cNvPr id="25" name="TextBox 24">
            <a:extLst>
              <a:ext uri="{FF2B5EF4-FFF2-40B4-BE49-F238E27FC236}">
                <a16:creationId xmlns:a16="http://schemas.microsoft.com/office/drawing/2014/main" xmlns=""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3 400 000</a:t>
            </a:r>
          </a:p>
        </p:txBody>
      </p:sp>
      <p:sp>
        <p:nvSpPr>
          <p:cNvPr id="28" name="TextBox 27">
            <a:extLst>
              <a:ext uri="{FF2B5EF4-FFF2-40B4-BE49-F238E27FC236}">
                <a16:creationId xmlns:a16="http://schemas.microsoft.com/office/drawing/2014/main" xmlns=""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3 300 000</a:t>
            </a:r>
          </a:p>
        </p:txBody>
      </p:sp>
      <p:cxnSp>
        <p:nvCxnSpPr>
          <p:cNvPr id="2" name="Straight Connector 1">
            <a:extLst>
              <a:ext uri="{FF2B5EF4-FFF2-40B4-BE49-F238E27FC236}">
                <a16:creationId xmlns:a16="http://schemas.microsoft.com/office/drawing/2014/main" xmlns=""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0982C9E4-1024-8169-3F91-0E717711BEF0}"/>
              </a:ext>
            </a:extLst>
          </p:cNvPr>
          <p:cNvCxnSpPr>
            <a:cxnSpLocks/>
          </p:cNvCxnSpPr>
          <p:nvPr/>
        </p:nvCxnSpPr>
        <p:spPr>
          <a:xfrm flipV="1">
            <a:off x="1438275" y="2066925"/>
            <a:ext cx="3873313"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xmlns="" id="{0FEF4034-59E7-6EB0-9FE9-3085BA317B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xmlns=""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xmlns="" id="{774AF6C3-07CB-2F87-83EE-B1D74A23BEE1}"/>
              </a:ext>
            </a:extLst>
          </p:cNvPr>
          <p:cNvPicPr>
            <a:picLocks noChangeAspect="1"/>
          </p:cNvPicPr>
          <p:nvPr/>
        </p:nvPicPr>
        <p:blipFill>
          <a:blip r:embed="rId14"/>
          <a:stretch>
            <a:fillRect/>
          </a:stretch>
        </p:blipFill>
        <p:spPr>
          <a:xfrm>
            <a:off x="454036" y="0"/>
            <a:ext cx="11455377" cy="3688400"/>
          </a:xfrm>
          <a:prstGeom prst="rect">
            <a:avLst/>
          </a:prstGeom>
        </p:spPr>
      </p:pic>
      <p:pic>
        <p:nvPicPr>
          <p:cNvPr id="4" name="tải xuống (4)">
            <a:hlinkClick r:id="" action="ppaction://media"/>
            <a:extLst>
              <a:ext uri="{FF2B5EF4-FFF2-40B4-BE49-F238E27FC236}">
                <a16:creationId xmlns:a16="http://schemas.microsoft.com/office/drawing/2014/main" xmlns="" id="{A630E65E-0C44-4663-88F7-D2E28CA9E2C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447" y="6248400"/>
            <a:ext cx="609600" cy="6096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386"/>
                                        <p:tgtEl>
                                          <p:spTgt spid="17"/>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0"/>
                                        </p:tgtEl>
                                        <p:attrNameLst>
                                          <p:attrName>r</p:attrName>
                                        </p:attrNameLst>
                                      </p:cBhvr>
                                    </p:animRot>
                                    <p:animRot by="-240000">
                                      <p:cBhvr>
                                        <p:cTn id="23" dur="200" fill="hold">
                                          <p:stCondLst>
                                            <p:cond delay="200"/>
                                          </p:stCondLst>
                                        </p:cTn>
                                        <p:tgtEl>
                                          <p:spTgt spid="20"/>
                                        </p:tgtEl>
                                        <p:attrNameLst>
                                          <p:attrName>r</p:attrName>
                                        </p:attrNameLst>
                                      </p:cBhvr>
                                    </p:animRot>
                                    <p:animRot by="240000">
                                      <p:cBhvr>
                                        <p:cTn id="24" dur="200" fill="hold">
                                          <p:stCondLst>
                                            <p:cond delay="400"/>
                                          </p:stCondLst>
                                        </p:cTn>
                                        <p:tgtEl>
                                          <p:spTgt spid="20"/>
                                        </p:tgtEl>
                                        <p:attrNameLst>
                                          <p:attrName>r</p:attrName>
                                        </p:attrNameLst>
                                      </p:cBhvr>
                                    </p:animRot>
                                    <p:animRot by="-240000">
                                      <p:cBhvr>
                                        <p:cTn id="25" dur="200" fill="hold">
                                          <p:stCondLst>
                                            <p:cond delay="600"/>
                                          </p:stCondLst>
                                        </p:cTn>
                                        <p:tgtEl>
                                          <p:spTgt spid="20"/>
                                        </p:tgtEl>
                                        <p:attrNameLst>
                                          <p:attrName>r</p:attrName>
                                        </p:attrNameLst>
                                      </p:cBhvr>
                                    </p:animRot>
                                    <p:animRot by="120000">
                                      <p:cBhvr>
                                        <p:cTn id="26" dur="200" fill="hold">
                                          <p:stCondLst>
                                            <p:cond delay="800"/>
                                          </p:stCondLst>
                                        </p:cTn>
                                        <p:tgtEl>
                                          <p:spTgt spid="20"/>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9"/>
                                        </p:tgtEl>
                                        <p:attrNameLst>
                                          <p:attrName>r</p:attrName>
                                        </p:attrNameLst>
                                      </p:cBhvr>
                                    </p:animRot>
                                    <p:animRot by="-240000">
                                      <p:cBhvr>
                                        <p:cTn id="29" dur="200" fill="hold">
                                          <p:stCondLst>
                                            <p:cond delay="200"/>
                                          </p:stCondLst>
                                        </p:cTn>
                                        <p:tgtEl>
                                          <p:spTgt spid="19"/>
                                        </p:tgtEl>
                                        <p:attrNameLst>
                                          <p:attrName>r</p:attrName>
                                        </p:attrNameLst>
                                      </p:cBhvr>
                                    </p:animRot>
                                    <p:animRot by="240000">
                                      <p:cBhvr>
                                        <p:cTn id="30" dur="200" fill="hold">
                                          <p:stCondLst>
                                            <p:cond delay="400"/>
                                          </p:stCondLst>
                                        </p:cTn>
                                        <p:tgtEl>
                                          <p:spTgt spid="19"/>
                                        </p:tgtEl>
                                        <p:attrNameLst>
                                          <p:attrName>r</p:attrName>
                                        </p:attrNameLst>
                                      </p:cBhvr>
                                    </p:animRot>
                                    <p:animRot by="-240000">
                                      <p:cBhvr>
                                        <p:cTn id="31" dur="200" fill="hold">
                                          <p:stCondLst>
                                            <p:cond delay="600"/>
                                          </p:stCondLst>
                                        </p:cTn>
                                        <p:tgtEl>
                                          <p:spTgt spid="19"/>
                                        </p:tgtEl>
                                        <p:attrNameLst>
                                          <p:attrName>r</p:attrName>
                                        </p:attrNameLst>
                                      </p:cBhvr>
                                    </p:animRot>
                                    <p:animRot by="120000">
                                      <p:cBhvr>
                                        <p:cTn id="32" dur="200" fill="hold">
                                          <p:stCondLst>
                                            <p:cond delay="800"/>
                                          </p:stCondLst>
                                        </p:cTn>
                                        <p:tgtEl>
                                          <p:spTgt spid="19"/>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xmlns="" id="{06CC7382-E254-40EB-167B-D85C54F1248E}"/>
              </a:ext>
            </a:extLst>
          </p:cNvPr>
          <p:cNvGrpSpPr/>
          <p:nvPr/>
        </p:nvGrpSpPr>
        <p:grpSpPr>
          <a:xfrm rot="1103653">
            <a:off x="-211693" y="1545768"/>
            <a:ext cx="12165117" cy="3481806"/>
            <a:chOff x="1833583" y="2234230"/>
            <a:chExt cx="12226278" cy="1760356"/>
          </a:xfrm>
        </p:grpSpPr>
        <p:sp>
          <p:nvSpPr>
            <p:cNvPr id="14" name="TextBox 12">
              <a:extLst>
                <a:ext uri="{FF2B5EF4-FFF2-40B4-BE49-F238E27FC236}">
                  <a16:creationId xmlns:a16="http://schemas.microsoft.com/office/drawing/2014/main" xmlns="" id="{B5EF448B-915E-7F66-D6DA-FDAC5CB4C2F3}"/>
                </a:ext>
              </a:extLst>
            </p:cNvPr>
            <p:cNvSpPr txBox="1"/>
            <p:nvPr/>
          </p:nvSpPr>
          <p:spPr>
            <a:xfrm rot="20527286">
              <a:off x="1833583" y="2234230"/>
              <a:ext cx="12226278" cy="17583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xmlns="" id="{F4A16715-8206-DC37-3364-FE5D963EA6A2}"/>
                </a:ext>
              </a:extLst>
            </p:cNvPr>
            <p:cNvSpPr txBox="1"/>
            <p:nvPr/>
          </p:nvSpPr>
          <p:spPr>
            <a:xfrm rot="20527286">
              <a:off x="2053423" y="2236217"/>
              <a:ext cx="11775696" cy="17583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2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2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2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2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xmlns=""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xmlns=""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xmlns=""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xmlns=""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xmlns=""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xmlns=""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xmlns=""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xmlns=""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xmlns=""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xmlns=""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xmlns="" id="{5EDA13FA-52E6-BE1A-FEDF-A2A8F414FB17}"/>
              </a:ext>
            </a:extLst>
          </p:cNvPr>
          <p:cNvSpPr/>
          <p:nvPr/>
        </p:nvSpPr>
        <p:spPr>
          <a:xfrm>
            <a:off x="152400" y="269418"/>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xmlns="" id="{8F1249B0-EF83-BF57-E017-3BD181C988CB}"/>
              </a:ext>
            </a:extLst>
          </p:cNvPr>
          <p:cNvSpPr/>
          <p:nvPr/>
        </p:nvSpPr>
        <p:spPr>
          <a:xfrm>
            <a:off x="4035199" y="877805"/>
            <a:ext cx="4406674" cy="166687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1D37E577-898E-4113-962F-D7F8C0A4C0C5}"/>
              </a:ext>
            </a:extLst>
          </p:cNvPr>
          <p:cNvSpPr/>
          <p:nvPr/>
        </p:nvSpPr>
        <p:spPr>
          <a:xfrm>
            <a:off x="822960" y="2595562"/>
            <a:ext cx="11216640" cy="1666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A78B1ECD-72D2-4168-8291-B82007967F8D}"/>
              </a:ext>
            </a:extLst>
          </p:cNvPr>
          <p:cNvSpPr/>
          <p:nvPr/>
        </p:nvSpPr>
        <p:spPr>
          <a:xfrm>
            <a:off x="4520758" y="1185126"/>
            <a:ext cx="3435556" cy="923330"/>
          </a:xfrm>
          <a:prstGeom prst="rect">
            <a:avLst/>
          </a:prstGeom>
          <a:noFill/>
        </p:spPr>
        <p:txBody>
          <a:bodyPr wrap="none" lIns="91440" tIns="45720" rIns="91440" bIns="45720">
            <a:spAutoFit/>
          </a:bodyPr>
          <a:lstStyle/>
          <a:p>
            <a:pPr algn="ctr"/>
            <a:r>
              <a:rPr lang="en-US" sz="5400" dirty="0">
                <a:ln w="0"/>
                <a:solidFill>
                  <a:srgbClr val="002060"/>
                </a:solidFill>
                <a:effectLst>
                  <a:glow rad="228600">
                    <a:schemeClr val="accent2">
                      <a:satMod val="175000"/>
                      <a:alpha val="40000"/>
                    </a:schemeClr>
                  </a:glow>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TRÒ CHƠI</a:t>
            </a:r>
            <a:endParaRPr lang="en-US" sz="5400" dirty="0">
              <a:ln w="0"/>
              <a:solidFill>
                <a:srgbClr val="002060"/>
              </a:solidFill>
              <a:effectLst>
                <a:glow rad="228600">
                  <a:schemeClr val="accent2">
                    <a:satMod val="175000"/>
                    <a:alpha val="40000"/>
                  </a:schemeClr>
                </a:glow>
                <a:outerShdw blurRad="38100" dist="25400" dir="5400000" algn="ctr" rotWithShape="0">
                  <a:srgbClr val="6E747A">
                    <a:alpha val="43000"/>
                  </a:srgbClr>
                </a:outerShdw>
              </a:effectLst>
            </a:endParaRPr>
          </a:p>
        </p:txBody>
      </p:sp>
      <p:sp>
        <p:nvSpPr>
          <p:cNvPr id="3" name="Oval 2">
            <a:hlinkClick r:id="rId3"/>
            <a:extLst>
              <a:ext uri="{FF2B5EF4-FFF2-40B4-BE49-F238E27FC236}">
                <a16:creationId xmlns:a16="http://schemas.microsoft.com/office/drawing/2014/main" xmlns="" id="{D07567C3-136A-4DA7-96A3-3058636ADBD2}"/>
              </a:ext>
            </a:extLst>
          </p:cNvPr>
          <p:cNvSpPr/>
          <p:nvPr/>
        </p:nvSpPr>
        <p:spPr>
          <a:xfrm>
            <a:off x="2365942" y="2971101"/>
            <a:ext cx="7460115" cy="23685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2DC9642-24CE-4777-BB47-09964805ED1B}"/>
              </a:ext>
            </a:extLst>
          </p:cNvPr>
          <p:cNvSpPr/>
          <p:nvPr/>
        </p:nvSpPr>
        <p:spPr>
          <a:xfrm>
            <a:off x="2569006" y="3596475"/>
            <a:ext cx="72570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HÃY CHỌN SỐ ĐÚNG</a:t>
            </a:r>
            <a:endParaRPr lang="en-US" sz="5400" b="1" cap="none" spc="0" dirty="0">
              <a:ln w="9525">
                <a:solidFill>
                  <a:schemeClr val="bg1"/>
                </a:solidFill>
                <a:prstDash val="solid"/>
              </a:ln>
              <a:solidFill>
                <a:srgbClr val="FF0000"/>
              </a:solidFill>
              <a:effectLst>
                <a:glow rad="228600">
                  <a:schemeClr val="accent5">
                    <a:satMod val="175000"/>
                    <a:alpha val="40000"/>
                  </a:schemeClr>
                </a:glow>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845523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xmlns=""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1538842"/>
            <a:chOff x="5132916" y="1809663"/>
            <a:chExt cx="6516030" cy="1538842"/>
          </a:xfrm>
        </p:grpSpPr>
        <p:sp>
          <p:nvSpPr>
            <p:cNvPr id="30" name="TextBox 47">
              <a:extLst>
                <a:ext uri="{FF2B5EF4-FFF2-40B4-BE49-F238E27FC236}">
                  <a16:creationId xmlns:a16="http://schemas.microsoft.com/office/drawing/2014/main" xmlns="" id="{B80138F7-4E41-D56C-8B11-2F19F0D81CCA}"/>
                </a:ext>
              </a:extLst>
            </p:cNvPr>
            <p:cNvSpPr txBox="1"/>
            <p:nvPr/>
          </p:nvSpPr>
          <p:spPr>
            <a:xfrm>
              <a:off x="6130085" y="1828089"/>
              <a:ext cx="5518861" cy="152041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1" dirty="0" err="1">
                  <a:solidFill>
                    <a:srgbClr val="C00000"/>
                  </a:solidFill>
                  <a:latin typeface="Calibri" panose="020F0502020204030204" pitchFamily="34" charset="0"/>
                  <a:cs typeface="Calibri" panose="020F0502020204030204" pitchFamily="34" charset="0"/>
                </a:rPr>
                <a:t>Ôn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lại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cách</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làm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tròn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số</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đến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hàng</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trăm</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nghìn</a:t>
              </a:r>
              <a:r>
                <a:rPr lang="en-US" sz="4000" b="1" dirty="0">
                  <a:solidFill>
                    <a:srgbClr val="C0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xmlns=""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Chuẩn</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bị</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mới</a:t>
              </a:r>
              <a:r>
                <a:rPr kumimoji="0" lang="en-US" sz="40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xmlns=""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xmlns=""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10824845857">
            <a:hlinkClick r:id="" action="ppaction://media"/>
            <a:extLst>
              <a:ext uri="{FF2B5EF4-FFF2-40B4-BE49-F238E27FC236}">
                <a16:creationId xmlns:a16="http://schemas.microsoft.com/office/drawing/2014/main" xmlns="" id="{C2D482EC-4B4F-41BA-9D63-0FAF0C5D39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10">
          <a:fgClr>
            <a:schemeClr val="bg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0558C-86D8-4B3C-A88B-5E8C0A2A43B1}"/>
              </a:ext>
            </a:extLst>
          </p:cNvPr>
          <p:cNvSpPr>
            <a:spLocks noGrp="1"/>
          </p:cNvSpPr>
          <p:nvPr>
            <p:ph type="title"/>
          </p:nvPr>
        </p:nvSpPr>
        <p:spPr/>
        <p:txBody>
          <a:bodyPr/>
          <a:lstStyle/>
          <a:p>
            <a:endParaRPr lang="en-US"/>
          </a:p>
        </p:txBody>
      </p:sp>
      <p:pic>
        <p:nvPicPr>
          <p:cNvPr id="4" name="video">
            <a:hlinkClick r:id="" action="ppaction://media"/>
            <a:extLst>
              <a:ext uri="{FF2B5EF4-FFF2-40B4-BE49-F238E27FC236}">
                <a16:creationId xmlns:a16="http://schemas.microsoft.com/office/drawing/2014/main" xmlns="" id="{039DF9CD-0887-485B-BEAB-85B753CC6E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48640"/>
            <a:ext cx="11955780" cy="8298179"/>
          </a:xfrm>
        </p:spPr>
      </p:pic>
    </p:spTree>
    <p:extLst>
      <p:ext uri="{BB962C8B-B14F-4D97-AF65-F5344CB8AC3E}">
        <p14:creationId xmlns:p14="http://schemas.microsoft.com/office/powerpoint/2010/main" val="9760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xmlns=""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xmlns=""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xmlns=""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xmlns="" id="{5A3647AB-BE2C-DCFB-B6BE-39292CA834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xmlns=""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1015663"/>
            <a:chOff x="3328275" y="155682"/>
            <a:chExt cx="5997452" cy="1015663"/>
          </a:xfrm>
        </p:grpSpPr>
        <p:sp>
          <p:nvSpPr>
            <p:cNvPr id="25" name="TextBox 67">
              <a:extLst>
                <a:ext uri="{FF2B5EF4-FFF2-40B4-BE49-F238E27FC236}">
                  <a16:creationId xmlns:a16="http://schemas.microsoft.com/office/drawing/2014/main" xmlns="" id="{8673307C-6A9C-D34C-CFF5-A1C57367BA34}"/>
                </a:ext>
              </a:extLst>
            </p:cNvPr>
            <p:cNvSpPr txBox="1"/>
            <p:nvPr/>
          </p:nvSpPr>
          <p:spPr>
            <a:xfrm>
              <a:off x="3763146" y="155682"/>
              <a:ext cx="55625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Yêu</a:t>
              </a:r>
              <a:r>
                <a:rPr kumimoji="0" lang="en-US" sz="60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cầu</a:t>
              </a:r>
              <a:r>
                <a:rPr kumimoji="0" lang="en-US" sz="60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cần</a:t>
              </a:r>
              <a:r>
                <a:rPr kumimoji="0" lang="en-US" sz="60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đạt</a:t>
              </a:r>
              <a:endParaRPr kumimoji="0" lang="en-US" sz="60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pic>
          <p:nvPicPr>
            <p:cNvPr id="32" name="Hình ảnh 24">
              <a:extLst>
                <a:ext uri="{FF2B5EF4-FFF2-40B4-BE49-F238E27FC236}">
                  <a16:creationId xmlns:a16="http://schemas.microsoft.com/office/drawing/2014/main" xmlns=""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xmlns="" id="{50E4A9F0-687D-2A6E-36E7-22694A6E22C7}"/>
              </a:ext>
            </a:extLst>
          </p:cNvPr>
          <p:cNvSpPr txBox="1"/>
          <p:nvPr/>
        </p:nvSpPr>
        <p:spPr>
          <a:xfrm>
            <a:off x="1619365" y="1532982"/>
            <a:ext cx="8848725" cy="1446550"/>
          </a:xfrm>
          <a:prstGeom prst="rect">
            <a:avLst/>
          </a:prstGeom>
          <a:noFill/>
        </p:spPr>
        <p:txBody>
          <a:bodyPr wrap="square" rtlCol="0">
            <a:spAutoFit/>
          </a:bodyPr>
          <a:lstStyle/>
          <a:p>
            <a:pPr marL="571500" indent="-571500" algn="just">
              <a:buFont typeface="Arial" panose="020B0604020202020204" pitchFamily="34" charset="0"/>
              <a:buChar char="•"/>
            </a:pPr>
            <a:r>
              <a:rPr lang="vi-VN" sz="4400" dirty="0">
                <a:latin typeface="+mj-lt"/>
                <a:cs typeface="Calibri" panose="020F0502020204030204" pitchFamily="34" charset="0"/>
              </a:rPr>
              <a:t>Biết làm tròn và làm tròn được số đến hàng trăm nghìn.</a:t>
            </a:r>
            <a:endParaRPr lang="en-US" sz="4400" dirty="0">
              <a:latin typeface="+mj-lt"/>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D38C31-7C50-4F69-8794-117B9D44430B}"/>
              </a:ext>
            </a:extLst>
          </p:cNvPr>
          <p:cNvSpPr>
            <a:spLocks noGrp="1"/>
          </p:cNvSpPr>
          <p:nvPr>
            <p:ph type="title"/>
          </p:nvPr>
        </p:nvSpPr>
        <p:spPr/>
        <p:txBody>
          <a:bodyPr/>
          <a:lstStyle/>
          <a:p>
            <a:endParaRPr lang="en-US"/>
          </a:p>
        </p:txBody>
      </p:sp>
      <p:pic>
        <p:nvPicPr>
          <p:cNvPr id="4" name="1012">
            <a:hlinkClick r:id="" action="ppaction://media"/>
            <a:extLst>
              <a:ext uri="{FF2B5EF4-FFF2-40B4-BE49-F238E27FC236}">
                <a16:creationId xmlns:a16="http://schemas.microsoft.com/office/drawing/2014/main" xmlns="" id="{39CADFC6-D3BA-4EE5-B57D-7CBBDDB391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102969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3001</TotalTime>
  <Words>352</Words>
  <Application>Microsoft Office PowerPoint</Application>
  <PresentationFormat>Custom</PresentationFormat>
  <Paragraphs>60</Paragraphs>
  <Slides>28</Slides>
  <Notes>5</Notes>
  <HiddenSlides>0</HiddenSlides>
  <MMClips>8</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ismail - [2010]</cp:lastModifiedBy>
  <cp:revision>62</cp:revision>
  <dcterms:created xsi:type="dcterms:W3CDTF">2023-08-06T23:48:37Z</dcterms:created>
  <dcterms:modified xsi:type="dcterms:W3CDTF">2025-10-24T00:30:39Z</dcterms:modified>
  <cp:category>9Slide.vn</cp:category>
</cp:coreProperties>
</file>