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871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7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000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588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415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279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3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91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6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0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127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35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52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52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BCA4E-CF3B-4853-8437-F8636AA223DE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8138F-2496-43F7-838E-046D22B2A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7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60630" y="721217"/>
            <a:ext cx="49245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Thứ</a:t>
            </a:r>
            <a:r>
              <a:rPr lang="en-US" sz="2400" dirty="0" smtClean="0"/>
              <a:t>  </a:t>
            </a:r>
            <a:r>
              <a:rPr lang="en-US" sz="2400" dirty="0" err="1" smtClean="0"/>
              <a:t>Năm</a:t>
            </a:r>
            <a:r>
              <a:rPr lang="en-US" sz="2400" dirty="0" smtClean="0"/>
              <a:t> </a:t>
            </a:r>
            <a:r>
              <a:rPr lang="en-US" sz="2400" dirty="0" err="1" smtClean="0"/>
              <a:t>ngày</a:t>
            </a:r>
            <a:r>
              <a:rPr lang="en-US" sz="2400" dirty="0" smtClean="0"/>
              <a:t> 09 </a:t>
            </a:r>
            <a:r>
              <a:rPr lang="en-US" sz="2400" dirty="0" err="1" smtClean="0"/>
              <a:t>tháng</a:t>
            </a:r>
            <a:r>
              <a:rPr lang="en-US" sz="2400" dirty="0" smtClean="0"/>
              <a:t> 10 </a:t>
            </a:r>
            <a:r>
              <a:rPr lang="en-US" sz="2400" dirty="0" err="1" smtClean="0"/>
              <a:t>năm</a:t>
            </a:r>
            <a:r>
              <a:rPr lang="en-US" sz="2400" dirty="0" smtClean="0"/>
              <a:t> 2025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59120" y="1182882"/>
            <a:ext cx="17285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___</a:t>
            </a:r>
            <a:r>
              <a:rPr lang="en-US" sz="2800" dirty="0" smtClean="0">
                <a:solidFill>
                  <a:srgbClr val="FF0000"/>
                </a:solidFill>
              </a:rPr>
              <a:t>TOÁN__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0017" y="1931830"/>
            <a:ext cx="800154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err="1" smtClean="0">
                <a:solidFill>
                  <a:srgbClr val="FF0000"/>
                </a:solidFill>
              </a:rPr>
              <a:t>Bài</a:t>
            </a:r>
            <a:r>
              <a:rPr lang="en-US" sz="2800" u="sng" dirty="0" smtClean="0">
                <a:solidFill>
                  <a:srgbClr val="FF0000"/>
                </a:solidFill>
              </a:rPr>
              <a:t> 9</a:t>
            </a:r>
            <a:r>
              <a:rPr lang="en-US" sz="2800" dirty="0" smtClean="0">
                <a:solidFill>
                  <a:srgbClr val="FF0000"/>
                </a:solidFill>
              </a:rPr>
              <a:t>:Giải </a:t>
            </a:r>
            <a:r>
              <a:rPr lang="en-US" sz="2800" dirty="0" err="1" smtClean="0">
                <a:solidFill>
                  <a:srgbClr val="FF0000"/>
                </a:solidFill>
              </a:rPr>
              <a:t>bài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toán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về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thêm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bớt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một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số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đơn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vị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 err="1">
                <a:solidFill>
                  <a:srgbClr val="FF0000"/>
                </a:solidFill>
              </a:rPr>
              <a:t>Tiết</a:t>
            </a:r>
            <a:r>
              <a:rPr lang="en-US" sz="2800" dirty="0">
                <a:solidFill>
                  <a:srgbClr val="FF0000"/>
                </a:solidFill>
              </a:rPr>
              <a:t> 2)</a:t>
            </a: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65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4101" y="758942"/>
            <a:ext cx="5460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Giải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bài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toán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về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bớt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một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số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đơn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vị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864360FB-7615-4065-BD1C-569C3B6D300C}"/>
              </a:ext>
            </a:extLst>
          </p:cNvPr>
          <p:cNvSpPr txBox="1"/>
          <p:nvPr/>
        </p:nvSpPr>
        <p:spPr>
          <a:xfrm>
            <a:off x="1002265" y="1569045"/>
            <a:ext cx="7490571" cy="1131848"/>
          </a:xfrm>
          <a:prstGeom prst="rect">
            <a:avLst/>
          </a:prstGeom>
          <a:noFill/>
          <a:ln>
            <a:solidFill>
              <a:srgbClr val="FFFF00"/>
            </a:solidFill>
          </a:ln>
          <a:effectLst>
            <a:glow rad="139700">
              <a:srgbClr val="FFFF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/>
              <a:t>Bài</a:t>
            </a:r>
            <a:r>
              <a:rPr lang="en-US" sz="2400" i="1" dirty="0"/>
              <a:t> </a:t>
            </a:r>
            <a:r>
              <a:rPr lang="en-US" sz="2400" i="1" dirty="0" err="1"/>
              <a:t>toán</a:t>
            </a:r>
            <a:r>
              <a:rPr lang="en-US" sz="2400" dirty="0"/>
              <a:t>: </a:t>
            </a:r>
            <a:r>
              <a:rPr lang="en-US" sz="2400" dirty="0" err="1"/>
              <a:t>Có</a:t>
            </a:r>
            <a:r>
              <a:rPr lang="en-US" sz="2400" dirty="0"/>
              <a:t> 10 con </a:t>
            </a:r>
            <a:r>
              <a:rPr lang="en-US" sz="2400" dirty="0" err="1"/>
              <a:t>chim</a:t>
            </a:r>
            <a:r>
              <a:rPr lang="en-US" sz="2400" dirty="0"/>
              <a:t> </a:t>
            </a:r>
            <a:r>
              <a:rPr lang="en-US" sz="2400" dirty="0" err="1"/>
              <a:t>đậu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cành</a:t>
            </a:r>
            <a:r>
              <a:rPr lang="en-US" sz="2400" dirty="0"/>
              <a:t>, </a:t>
            </a:r>
            <a:r>
              <a:rPr lang="en-US" sz="2400" dirty="0" err="1"/>
              <a:t>sau</a:t>
            </a:r>
            <a:r>
              <a:rPr lang="en-US" sz="2400" dirty="0"/>
              <a:t> </a:t>
            </a:r>
            <a:r>
              <a:rPr lang="en-US" sz="2400" dirty="0" err="1"/>
              <a:t>đó</a:t>
            </a:r>
            <a:r>
              <a:rPr lang="en-US" sz="2400" dirty="0"/>
              <a:t> 3 con bay </a:t>
            </a:r>
            <a:r>
              <a:rPr lang="en-US" sz="2400" dirty="0" err="1"/>
              <a:t>đi</a:t>
            </a:r>
            <a:r>
              <a:rPr lang="en-US" sz="2400" dirty="0"/>
              <a:t>. </a:t>
            </a:r>
            <a:r>
              <a:rPr lang="en-US" sz="2400" dirty="0" err="1"/>
              <a:t>Hỏi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cành</a:t>
            </a:r>
            <a:r>
              <a:rPr lang="en-US" sz="2400" dirty="0"/>
              <a:t> </a:t>
            </a: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con </a:t>
            </a:r>
            <a:r>
              <a:rPr lang="en-US" sz="2400" dirty="0" err="1"/>
              <a:t>chim</a:t>
            </a:r>
            <a:r>
              <a:rPr lang="en-US" sz="2400" dirty="0"/>
              <a:t>?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F0D0A437-1640-45D0-B3C0-1EE472CEFF35}"/>
              </a:ext>
            </a:extLst>
          </p:cNvPr>
          <p:cNvCxnSpPr>
            <a:cxnSpLocks/>
          </p:cNvCxnSpPr>
          <p:nvPr/>
        </p:nvCxnSpPr>
        <p:spPr>
          <a:xfrm>
            <a:off x="2360228" y="2094344"/>
            <a:ext cx="17352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FBA7C25C-4919-47AD-8B68-2A8A7335B885}"/>
              </a:ext>
            </a:extLst>
          </p:cNvPr>
          <p:cNvCxnSpPr>
            <a:cxnSpLocks/>
          </p:cNvCxnSpPr>
          <p:nvPr/>
        </p:nvCxnSpPr>
        <p:spPr>
          <a:xfrm>
            <a:off x="6967470" y="2094344"/>
            <a:ext cx="10560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AB9CF685-09D2-4D1A-AA6B-57393AE5A2FA}"/>
              </a:ext>
            </a:extLst>
          </p:cNvPr>
          <p:cNvCxnSpPr>
            <a:cxnSpLocks/>
          </p:cNvCxnSpPr>
          <p:nvPr/>
        </p:nvCxnSpPr>
        <p:spPr>
          <a:xfrm>
            <a:off x="1117153" y="2605471"/>
            <a:ext cx="26088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536C2953-D9B5-4D79-844D-0F12F8220CAC}"/>
              </a:ext>
            </a:extLst>
          </p:cNvPr>
          <p:cNvCxnSpPr>
            <a:cxnSpLocks/>
          </p:cNvCxnSpPr>
          <p:nvPr/>
        </p:nvCxnSpPr>
        <p:spPr>
          <a:xfrm>
            <a:off x="2054527" y="2605471"/>
            <a:ext cx="43977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3CCDDA47-FFA6-43D1-900D-2A3C405F9829}"/>
              </a:ext>
            </a:extLst>
          </p:cNvPr>
          <p:cNvSpPr txBox="1"/>
          <p:nvPr/>
        </p:nvSpPr>
        <p:spPr>
          <a:xfrm>
            <a:off x="1251650" y="3393468"/>
            <a:ext cx="3619484" cy="22398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Tóm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tắt</a:t>
            </a:r>
            <a:r>
              <a:rPr lang="en-US" sz="2400" i="1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      : 10 con </a:t>
            </a:r>
            <a:r>
              <a:rPr lang="en-US" sz="2400" dirty="0" err="1"/>
              <a:t>chim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Bay </a:t>
            </a:r>
            <a:r>
              <a:rPr lang="en-US" sz="2400" dirty="0" err="1"/>
              <a:t>đi</a:t>
            </a:r>
            <a:r>
              <a:rPr lang="en-US" sz="2400" dirty="0"/>
              <a:t>  : 3 con </a:t>
            </a:r>
            <a:r>
              <a:rPr lang="en-US" sz="2400" dirty="0" err="1"/>
              <a:t>chim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: … con </a:t>
            </a:r>
            <a:r>
              <a:rPr lang="en-US" sz="2400" dirty="0" err="1"/>
              <a:t>chim</a:t>
            </a:r>
            <a:r>
              <a:rPr lang="en-US" sz="2400" dirty="0"/>
              <a:t>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0DA6779-4396-4058-9BA7-CD179217DBDC}"/>
              </a:ext>
            </a:extLst>
          </p:cNvPr>
          <p:cNvSpPr txBox="1"/>
          <p:nvPr/>
        </p:nvSpPr>
        <p:spPr>
          <a:xfrm>
            <a:off x="6104905" y="3422376"/>
            <a:ext cx="3619484" cy="22398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/>
              <a:t>Số</a:t>
            </a:r>
            <a:r>
              <a:rPr lang="en-US" sz="2400" dirty="0"/>
              <a:t> con </a:t>
            </a:r>
            <a:r>
              <a:rPr lang="en-US" sz="2400" dirty="0" err="1"/>
              <a:t>chim</a:t>
            </a:r>
            <a:r>
              <a:rPr lang="en-US" sz="2400" dirty="0"/>
              <a:t> </a:t>
            </a: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10 – 3 = 7 (con)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7 con </a:t>
            </a:r>
            <a:r>
              <a:rPr lang="en-US" sz="2400" dirty="0" err="1"/>
              <a:t>chim</a:t>
            </a:r>
            <a:r>
              <a:rPr lang="en-US" sz="2400" dirty="0"/>
              <a:t>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957BD8EB-41A0-44A6-AD6C-EEA5537DFF8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13437" y="1455904"/>
            <a:ext cx="2761162" cy="21761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5489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9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7919" y="1393604"/>
            <a:ext cx="9975273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Đàn</a:t>
            </a:r>
            <a:r>
              <a:rPr lang="en-US" sz="2800" dirty="0"/>
              <a:t> </a:t>
            </a:r>
            <a:r>
              <a:rPr lang="en-US" sz="2800" dirty="0" err="1"/>
              <a:t>lợn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An </a:t>
            </a:r>
            <a:r>
              <a:rPr lang="en-US" sz="2800" dirty="0" err="1"/>
              <a:t>có</a:t>
            </a:r>
            <a:r>
              <a:rPr lang="en-US" sz="2800" dirty="0"/>
              <a:t> 15 con, </a:t>
            </a:r>
            <a:r>
              <a:rPr lang="en-US" sz="2800" dirty="0" err="1"/>
              <a:t>mẹ</a:t>
            </a:r>
            <a:r>
              <a:rPr lang="en-US" sz="2800" dirty="0"/>
              <a:t> </a:t>
            </a:r>
            <a:r>
              <a:rPr lang="en-US" sz="2800" dirty="0" err="1"/>
              <a:t>đã</a:t>
            </a:r>
            <a:r>
              <a:rPr lang="en-US" sz="2800" dirty="0"/>
              <a:t> </a:t>
            </a:r>
            <a:r>
              <a:rPr lang="en-US" sz="2800" dirty="0" err="1"/>
              <a:t>bán</a:t>
            </a:r>
            <a:r>
              <a:rPr lang="en-US" sz="2800" dirty="0"/>
              <a:t> 5 con.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đàn</a:t>
            </a:r>
            <a:r>
              <a:rPr lang="en-US" sz="2800" dirty="0"/>
              <a:t> </a:t>
            </a:r>
            <a:r>
              <a:rPr lang="en-US" sz="2800" dirty="0" err="1"/>
              <a:t>lợn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An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lại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con?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AF44FD08-5287-4B32-9B4D-D13BAD5200AE}"/>
              </a:ext>
            </a:extLst>
          </p:cNvPr>
          <p:cNvGrpSpPr/>
          <p:nvPr/>
        </p:nvGrpSpPr>
        <p:grpSpPr>
          <a:xfrm>
            <a:off x="1902039" y="3523052"/>
            <a:ext cx="3619484" cy="2239844"/>
            <a:chOff x="1570307" y="3518163"/>
            <a:chExt cx="3619484" cy="223984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BC460A1E-C55B-486C-B031-40B9F27C2A55}"/>
                </a:ext>
              </a:extLst>
            </p:cNvPr>
            <p:cNvSpPr txBox="1"/>
            <p:nvPr/>
          </p:nvSpPr>
          <p:spPr>
            <a:xfrm>
              <a:off x="1570307" y="3518163"/>
              <a:ext cx="3619484" cy="22398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Tóm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tắt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      :        con </a:t>
              </a:r>
              <a:r>
                <a:rPr lang="en-US" sz="2400" dirty="0" err="1"/>
                <a:t>lợn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Bán</a:t>
              </a:r>
              <a:r>
                <a:rPr lang="en-US" sz="2400" dirty="0"/>
                <a:t>     :       con </a:t>
              </a:r>
              <a:r>
                <a:rPr lang="en-US" sz="2400" dirty="0" err="1"/>
                <a:t>lợn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Còn</a:t>
              </a:r>
              <a:r>
                <a:rPr lang="en-US" sz="2400" dirty="0"/>
                <a:t> </a:t>
              </a:r>
              <a:r>
                <a:rPr lang="en-US" sz="2400" dirty="0" err="1"/>
                <a:t>lại</a:t>
              </a:r>
              <a:r>
                <a:rPr lang="en-US" sz="2400" dirty="0"/>
                <a:t>: … con </a:t>
              </a:r>
              <a:r>
                <a:rPr lang="en-US" sz="2400" dirty="0" err="1"/>
                <a:t>lợn</a:t>
              </a:r>
              <a:r>
                <a:rPr lang="en-US" sz="2400" dirty="0"/>
                <a:t>?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xmlns="" id="{DD9CF0B9-C090-4718-9EB0-1D01775E530A}"/>
                </a:ext>
              </a:extLst>
            </p:cNvPr>
            <p:cNvSpPr/>
            <p:nvPr/>
          </p:nvSpPr>
          <p:spPr>
            <a:xfrm>
              <a:off x="2730265" y="415113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xmlns="" id="{D49C2697-3754-4756-AC59-2BC17D4D73A6}"/>
                </a:ext>
              </a:extLst>
            </p:cNvPr>
            <p:cNvSpPr/>
            <p:nvPr/>
          </p:nvSpPr>
          <p:spPr>
            <a:xfrm>
              <a:off x="2730265" y="47363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7FC1C750-6BC1-45C5-B39B-6B122C881CD0}"/>
              </a:ext>
            </a:extLst>
          </p:cNvPr>
          <p:cNvGrpSpPr/>
          <p:nvPr/>
        </p:nvGrpSpPr>
        <p:grpSpPr>
          <a:xfrm>
            <a:off x="6423560" y="3577899"/>
            <a:ext cx="4161311" cy="2239844"/>
            <a:chOff x="6423561" y="3547071"/>
            <a:chExt cx="4161311" cy="223984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2161A3EC-6EFC-40EF-A087-8B36DCE46F0B}"/>
                </a:ext>
              </a:extLst>
            </p:cNvPr>
            <p:cNvSpPr txBox="1"/>
            <p:nvPr/>
          </p:nvSpPr>
          <p:spPr>
            <a:xfrm>
              <a:off x="6423561" y="3547071"/>
              <a:ext cx="4161311" cy="2239844"/>
            </a:xfrm>
            <a:prstGeom prst="rect">
              <a:avLst/>
            </a:prstGeom>
            <a:solidFill>
              <a:srgbClr val="FFFF99"/>
            </a:solidFill>
            <a:effectLst>
              <a:glow rad="139700">
                <a:schemeClr val="accent6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Bài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giải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Số</a:t>
              </a:r>
              <a:r>
                <a:rPr lang="en-US" sz="2400" dirty="0"/>
                <a:t> con </a:t>
              </a:r>
              <a:r>
                <a:rPr lang="en-US" sz="2400" dirty="0" err="1"/>
                <a:t>lợn</a:t>
              </a:r>
              <a:r>
                <a:rPr lang="en-US" sz="2400" dirty="0"/>
                <a:t> </a:t>
              </a:r>
              <a:r>
                <a:rPr lang="en-US" sz="2400" dirty="0" err="1"/>
                <a:t>còn</a:t>
              </a:r>
              <a:r>
                <a:rPr lang="en-US" sz="2400" dirty="0"/>
                <a:t> </a:t>
              </a:r>
              <a:r>
                <a:rPr lang="en-US" sz="2400" dirty="0" err="1"/>
                <a:t>lại</a:t>
              </a:r>
              <a:r>
                <a:rPr lang="en-US" sz="2400" dirty="0"/>
                <a:t> </a:t>
              </a:r>
              <a:r>
                <a:rPr lang="en-US" sz="2400" dirty="0" err="1"/>
                <a:t>là</a:t>
              </a:r>
              <a:r>
                <a:rPr lang="en-US" sz="2400" dirty="0"/>
                <a:t>: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/>
                <a:t>                              (con)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Đáp</a:t>
              </a:r>
              <a:r>
                <a:rPr lang="en-US" sz="2400" dirty="0"/>
                <a:t> </a:t>
              </a:r>
              <a:r>
                <a:rPr lang="en-US" sz="2400" dirty="0" err="1"/>
                <a:t>số</a:t>
              </a:r>
              <a:r>
                <a:rPr lang="en-US" sz="2400" dirty="0"/>
                <a:t>:       con </a:t>
              </a:r>
              <a:r>
                <a:rPr lang="en-US" sz="2400" dirty="0" err="1"/>
                <a:t>lợn</a:t>
              </a:r>
              <a:r>
                <a:rPr lang="en-US" sz="2400" dirty="0"/>
                <a:t>.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xmlns="" id="{7E92F2E8-46ED-42E4-9D64-9831A5E935C0}"/>
                </a:ext>
              </a:extLst>
            </p:cNvPr>
            <p:cNvGrpSpPr/>
            <p:nvPr/>
          </p:nvGrpSpPr>
          <p:grpSpPr>
            <a:xfrm>
              <a:off x="7050824" y="4749059"/>
              <a:ext cx="2183912" cy="447085"/>
              <a:chOff x="1970824" y="2659436"/>
              <a:chExt cx="2183912" cy="447085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xmlns="" id="{EB489394-DF0D-4CD7-A5ED-1B915F7DA06D}"/>
                  </a:ext>
                </a:extLst>
              </p:cNvPr>
              <p:cNvSpPr/>
              <p:nvPr/>
            </p:nvSpPr>
            <p:spPr>
              <a:xfrm>
                <a:off x="1970824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xmlns="" id="{0FA0BA89-48CE-4B7B-A3B4-ABA6C2C2C7E6}"/>
                  </a:ext>
                </a:extLst>
              </p:cNvPr>
              <p:cNvSpPr/>
              <p:nvPr/>
            </p:nvSpPr>
            <p:spPr>
              <a:xfrm>
                <a:off x="2844571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xmlns="" id="{3D68215E-27DD-491E-9E1F-CC2A48F5BE8F}"/>
                  </a:ext>
                </a:extLst>
              </p:cNvPr>
              <p:cNvSpPr/>
              <p:nvPr/>
            </p:nvSpPr>
            <p:spPr>
              <a:xfrm>
                <a:off x="3718318" y="2670103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D4C2A754-2DC0-4A3A-9AD7-B027B005D0E5}"/>
                  </a:ext>
                </a:extLst>
              </p:cNvPr>
              <p:cNvSpPr txBox="1"/>
              <p:nvPr/>
            </p:nvSpPr>
            <p:spPr>
              <a:xfrm>
                <a:off x="2485363" y="2679451"/>
                <a:ext cx="11657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-            =</a:t>
                </a:r>
              </a:p>
            </p:txBody>
          </p:sp>
        </p:grp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xmlns="" id="{DBF9A4CA-D018-4FB4-A832-EC89DE1E19DE}"/>
                </a:ext>
              </a:extLst>
            </p:cNvPr>
            <p:cNvSpPr/>
            <p:nvPr/>
          </p:nvSpPr>
          <p:spPr>
            <a:xfrm>
              <a:off x="8302456" y="5299697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2C46CA68-E900-4209-8914-30BB43A937BF}"/>
              </a:ext>
            </a:extLst>
          </p:cNvPr>
          <p:cNvCxnSpPr>
            <a:cxnSpLocks/>
          </p:cNvCxnSpPr>
          <p:nvPr/>
        </p:nvCxnSpPr>
        <p:spPr>
          <a:xfrm>
            <a:off x="3380049" y="1949201"/>
            <a:ext cx="116619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947AF040-F4C6-4563-8A6A-494B7462F5B3}"/>
              </a:ext>
            </a:extLst>
          </p:cNvPr>
          <p:cNvCxnSpPr>
            <a:cxnSpLocks/>
          </p:cNvCxnSpPr>
          <p:nvPr/>
        </p:nvCxnSpPr>
        <p:spPr>
          <a:xfrm>
            <a:off x="8079010" y="1949201"/>
            <a:ext cx="1927875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1FA976FF-87A0-4AD6-BA80-3721181F4FDA}"/>
              </a:ext>
            </a:extLst>
          </p:cNvPr>
          <p:cNvCxnSpPr>
            <a:cxnSpLocks/>
          </p:cNvCxnSpPr>
          <p:nvPr/>
        </p:nvCxnSpPr>
        <p:spPr>
          <a:xfrm flipV="1">
            <a:off x="5805055" y="1949201"/>
            <a:ext cx="1245768" cy="23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xmlns="" id="{24DBDFCF-81C0-43D2-B79B-171BA9337E7D}"/>
              </a:ext>
            </a:extLst>
          </p:cNvPr>
          <p:cNvSpPr/>
          <p:nvPr/>
        </p:nvSpPr>
        <p:spPr>
          <a:xfrm>
            <a:off x="3062780" y="4736358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xmlns="" id="{6B759055-6FF1-404A-9FD9-B0BF9E725A70}"/>
              </a:ext>
            </a:extLst>
          </p:cNvPr>
          <p:cNvSpPr/>
          <p:nvPr/>
        </p:nvSpPr>
        <p:spPr>
          <a:xfrm>
            <a:off x="7928761" y="4784949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5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3FB064FB-36B6-4873-B48B-87225B3CD914}"/>
              </a:ext>
            </a:extLst>
          </p:cNvPr>
          <p:cNvGrpSpPr/>
          <p:nvPr/>
        </p:nvGrpSpPr>
        <p:grpSpPr>
          <a:xfrm>
            <a:off x="8741150" y="4781850"/>
            <a:ext cx="527709" cy="461665"/>
            <a:chOff x="5434634" y="4795817"/>
            <a:chExt cx="527709" cy="461665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xmlns="" id="{88C0F750-4828-4657-9516-4B6A2296A3E4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69100C24-9008-43F6-8394-D74388D78DEB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10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B95B291F-722C-46EB-96B0-3020BAAD3BBC}"/>
              </a:ext>
            </a:extLst>
          </p:cNvPr>
          <p:cNvGrpSpPr/>
          <p:nvPr/>
        </p:nvGrpSpPr>
        <p:grpSpPr>
          <a:xfrm>
            <a:off x="8250460" y="5315951"/>
            <a:ext cx="527709" cy="461665"/>
            <a:chOff x="5434634" y="4795817"/>
            <a:chExt cx="527709" cy="461665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xmlns="" id="{55098D7F-B555-4A21-88A6-0B166299D20C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C498CA9F-BEC7-4EA4-9DB9-A75AA85BA101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10</a:t>
              </a: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8CB5CDCC-D6D1-42AD-B490-EC743BCE94F6}"/>
              </a:ext>
            </a:extLst>
          </p:cNvPr>
          <p:cNvCxnSpPr>
            <a:cxnSpLocks/>
          </p:cNvCxnSpPr>
          <p:nvPr/>
        </p:nvCxnSpPr>
        <p:spPr>
          <a:xfrm>
            <a:off x="874187" y="2586724"/>
            <a:ext cx="3028112" cy="14808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ình ảnh, hình nền con heo, con lợn dễ thương ngộ nghĩnh | VFO.VN">
            <a:extLst>
              <a:ext uri="{FF2B5EF4-FFF2-40B4-BE49-F238E27FC236}">
                <a16:creationId xmlns:a16="http://schemas.microsoft.com/office/drawing/2014/main" xmlns="" id="{25E7D366-E51E-4DEE-9CFB-1EA92749C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9821" y="2162738"/>
            <a:ext cx="1390101" cy="1384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AFE3AD42-0F30-426E-A27A-A224BF258946}"/>
              </a:ext>
            </a:extLst>
          </p:cNvPr>
          <p:cNvGrpSpPr/>
          <p:nvPr/>
        </p:nvGrpSpPr>
        <p:grpSpPr>
          <a:xfrm>
            <a:off x="6996506" y="4771124"/>
            <a:ext cx="527709" cy="461665"/>
            <a:chOff x="5434634" y="4795817"/>
            <a:chExt cx="527709" cy="461665"/>
          </a:xfrm>
        </p:grpSpPr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xmlns="" id="{23DF6A14-C331-4F60-8FE9-942CE0B8ED30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F7579B25-A6A7-42C1-BAA5-40F528A6D237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BA87E552-FF77-477C-9FD5-3490C781641E}"/>
              </a:ext>
            </a:extLst>
          </p:cNvPr>
          <p:cNvGrpSpPr/>
          <p:nvPr/>
        </p:nvGrpSpPr>
        <p:grpSpPr>
          <a:xfrm>
            <a:off x="3003651" y="4146238"/>
            <a:ext cx="527709" cy="461665"/>
            <a:chOff x="5434634" y="4795817"/>
            <a:chExt cx="527709" cy="461665"/>
          </a:xfrm>
        </p:grpSpPr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xmlns="" id="{CE8F61E1-4579-4098-BDCD-8A2D9CC9C6C9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EF76256B-8DB1-46A2-9027-AA1B3890A7EE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66196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6357918-BE7F-4689-AAFF-3029381A9FF2}"/>
              </a:ext>
            </a:extLst>
          </p:cNvPr>
          <p:cNvSpPr txBox="1"/>
          <p:nvPr/>
        </p:nvSpPr>
        <p:spPr>
          <a:xfrm>
            <a:off x="1354487" y="1473323"/>
            <a:ext cx="8614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Giải</a:t>
            </a:r>
            <a:r>
              <a:rPr lang="en-US" sz="2400" dirty="0"/>
              <a:t> </a:t>
            </a:r>
            <a:r>
              <a:rPr lang="en-US" sz="2400" dirty="0" err="1"/>
              <a:t>bài</a:t>
            </a:r>
            <a:r>
              <a:rPr lang="en-US" sz="2400" dirty="0"/>
              <a:t> </a:t>
            </a:r>
            <a:r>
              <a:rPr lang="en-US" sz="2400" dirty="0" err="1"/>
              <a:t>toán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 </a:t>
            </a:r>
            <a:r>
              <a:rPr lang="en-US" sz="2400" dirty="0" err="1"/>
              <a:t>tóm</a:t>
            </a:r>
            <a:r>
              <a:rPr lang="en-US" sz="2400" dirty="0"/>
              <a:t> </a:t>
            </a:r>
            <a:r>
              <a:rPr lang="en-US" sz="2400" dirty="0" err="1"/>
              <a:t>tắt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2400" dirty="0"/>
              <a:t>: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295ED2F7-EE07-49EA-9C89-7B93D4CAC976}"/>
              </a:ext>
            </a:extLst>
          </p:cNvPr>
          <p:cNvSpPr/>
          <p:nvPr/>
        </p:nvSpPr>
        <p:spPr>
          <a:xfrm>
            <a:off x="782580" y="1411768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1308C-4F1D-41C4-BDF8-B0D03081C775}"/>
              </a:ext>
            </a:extLst>
          </p:cNvPr>
          <p:cNvSpPr txBox="1"/>
          <p:nvPr/>
        </p:nvSpPr>
        <p:spPr>
          <a:xfrm>
            <a:off x="1278584" y="2290000"/>
            <a:ext cx="3619484" cy="22398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Tóm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tắt</a:t>
            </a:r>
            <a:endParaRPr lang="en-US" sz="2400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         : 9 </a:t>
            </a:r>
            <a:r>
              <a:rPr lang="en-US" sz="2400" dirty="0" err="1"/>
              <a:t>thuyền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Thêm</a:t>
            </a:r>
            <a:r>
              <a:rPr lang="en-US" sz="2400" dirty="0"/>
              <a:t>     : 4 </a:t>
            </a:r>
            <a:r>
              <a:rPr lang="en-US" sz="2400" dirty="0" err="1"/>
              <a:t>thuyền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: … </a:t>
            </a:r>
            <a:r>
              <a:rPr lang="en-US" sz="2400" dirty="0" err="1"/>
              <a:t>thuyền</a:t>
            </a:r>
            <a:r>
              <a:rPr lang="en-US" sz="2400" dirty="0"/>
              <a:t>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CA4B8A9-551E-4B2B-B4C1-73F4E3D1CC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0300" y="433892"/>
            <a:ext cx="5214504" cy="29951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B0E1E5B-58C0-40E9-9368-63B7173136EA}"/>
              </a:ext>
            </a:extLst>
          </p:cNvPr>
          <p:cNvSpPr txBox="1"/>
          <p:nvPr/>
        </p:nvSpPr>
        <p:spPr>
          <a:xfrm>
            <a:off x="5347855" y="3980351"/>
            <a:ext cx="4782489" cy="223984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9 + 4 = 13 (</a:t>
            </a:r>
            <a:r>
              <a:rPr lang="en-US" sz="2400" dirty="0" err="1"/>
              <a:t>thuyền</a:t>
            </a:r>
            <a:r>
              <a:rPr lang="en-US" sz="24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     </a:t>
            </a: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13 </a:t>
            </a:r>
            <a:r>
              <a:rPr lang="en-US" sz="2400" dirty="0" err="1"/>
              <a:t>thuyền</a:t>
            </a:r>
            <a:r>
              <a:rPr lang="en-US" sz="24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551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6357918-BE7F-4689-AAFF-3029381A9FF2}"/>
              </a:ext>
            </a:extLst>
          </p:cNvPr>
          <p:cNvSpPr txBox="1"/>
          <p:nvPr/>
        </p:nvSpPr>
        <p:spPr>
          <a:xfrm>
            <a:off x="1503217" y="1269607"/>
            <a:ext cx="9708786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xe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14 </a:t>
            </a:r>
            <a:r>
              <a:rPr lang="en-US" sz="2400" dirty="0" err="1"/>
              <a:t>bạn</a:t>
            </a:r>
            <a:r>
              <a:rPr lang="en-US" sz="2400" dirty="0"/>
              <a:t>,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điểm</a:t>
            </a:r>
            <a:r>
              <a:rPr lang="en-US" sz="2400" dirty="0"/>
              <a:t> </a:t>
            </a:r>
            <a:r>
              <a:rPr lang="en-US" sz="2400" dirty="0" err="1"/>
              <a:t>dừng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3 </a:t>
            </a:r>
            <a:r>
              <a:rPr lang="en-US" sz="2400" dirty="0" err="1"/>
              <a:t>bạn</a:t>
            </a:r>
            <a:r>
              <a:rPr lang="en-US" sz="2400" dirty="0"/>
              <a:t> </a:t>
            </a:r>
            <a:r>
              <a:rPr lang="en-US" sz="2400" dirty="0" err="1"/>
              <a:t>xuống</a:t>
            </a:r>
            <a:r>
              <a:rPr lang="en-US" sz="2400" dirty="0"/>
              <a:t> </a:t>
            </a:r>
            <a:r>
              <a:rPr lang="en-US" sz="2400" dirty="0" err="1"/>
              <a:t>xe</a:t>
            </a:r>
            <a:r>
              <a:rPr lang="en-US" sz="2400" dirty="0"/>
              <a:t>. </a:t>
            </a:r>
            <a:r>
              <a:rPr lang="en-US" sz="2400" dirty="0" err="1"/>
              <a:t>Hỏi</a:t>
            </a:r>
            <a:r>
              <a:rPr lang="en-US" sz="2400" dirty="0"/>
              <a:t> </a:t>
            </a:r>
            <a:r>
              <a:rPr lang="en-US" sz="2400" dirty="0" err="1"/>
              <a:t>lúc</a:t>
            </a:r>
            <a:r>
              <a:rPr lang="en-US" sz="2400" dirty="0"/>
              <a:t> </a:t>
            </a:r>
            <a:r>
              <a:rPr lang="en-US" sz="2400" dirty="0" err="1"/>
              <a:t>đó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xe</a:t>
            </a:r>
            <a:r>
              <a:rPr lang="en-US" sz="2400" dirty="0"/>
              <a:t> </a:t>
            </a: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</a:t>
            </a:r>
            <a:r>
              <a:rPr lang="en-US" sz="2400" dirty="0" err="1"/>
              <a:t>bạn</a:t>
            </a:r>
            <a:r>
              <a:rPr lang="en-US" sz="2400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1308C-4F1D-41C4-BDF8-B0D03081C775}"/>
              </a:ext>
            </a:extLst>
          </p:cNvPr>
          <p:cNvSpPr txBox="1"/>
          <p:nvPr/>
        </p:nvSpPr>
        <p:spPr>
          <a:xfrm>
            <a:off x="1192226" y="2705769"/>
            <a:ext cx="3619484" cy="22398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Tóm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tắt</a:t>
            </a:r>
            <a:endParaRPr lang="en-US" sz="2400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     : 14 </a:t>
            </a:r>
            <a:r>
              <a:rPr lang="en-US" sz="2400" dirty="0" err="1"/>
              <a:t>bạn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Bớt</a:t>
            </a:r>
            <a:r>
              <a:rPr lang="en-US" sz="2400" dirty="0"/>
              <a:t>     : 3 </a:t>
            </a:r>
            <a:r>
              <a:rPr lang="en-US" sz="2400" dirty="0" err="1"/>
              <a:t>bạn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: … </a:t>
            </a:r>
            <a:r>
              <a:rPr lang="en-US" sz="2400" dirty="0" err="1"/>
              <a:t>bạn</a:t>
            </a:r>
            <a:r>
              <a:rPr lang="en-US" sz="2400" dirty="0"/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B0E1E5B-58C0-40E9-9368-63B7173136EA}"/>
              </a:ext>
            </a:extLst>
          </p:cNvPr>
          <p:cNvSpPr txBox="1"/>
          <p:nvPr/>
        </p:nvSpPr>
        <p:spPr>
          <a:xfrm>
            <a:off x="4376687" y="3627779"/>
            <a:ext cx="4131349" cy="2239844"/>
          </a:xfrm>
          <a:prstGeom prst="rect">
            <a:avLst/>
          </a:prstGeom>
          <a:solidFill>
            <a:srgbClr val="FFCAB9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bạn</a:t>
            </a:r>
            <a:r>
              <a:rPr lang="en-US" sz="2400" dirty="0"/>
              <a:t> </a:t>
            </a: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xe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14 – 3 = 11 (</a:t>
            </a:r>
            <a:r>
              <a:rPr lang="en-US" sz="2400" dirty="0" err="1"/>
              <a:t>bạn</a:t>
            </a:r>
            <a:r>
              <a:rPr lang="en-US" sz="24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     </a:t>
            </a: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11 </a:t>
            </a:r>
            <a:r>
              <a:rPr lang="en-US" sz="2400" dirty="0" err="1"/>
              <a:t>bạn</a:t>
            </a:r>
            <a:r>
              <a:rPr lang="en-US" sz="2400" dirty="0"/>
              <a:t>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0E1C1519-1497-44E9-AE3A-B864F2B105F4}"/>
              </a:ext>
            </a:extLst>
          </p:cNvPr>
          <p:cNvSpPr/>
          <p:nvPr/>
        </p:nvSpPr>
        <p:spPr>
          <a:xfrm>
            <a:off x="979997" y="1573921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B4CE4BD7-B909-4F20-B02C-0C655BF6B66D}"/>
              </a:ext>
            </a:extLst>
          </p:cNvPr>
          <p:cNvCxnSpPr>
            <a:cxnSpLocks/>
          </p:cNvCxnSpPr>
          <p:nvPr/>
        </p:nvCxnSpPr>
        <p:spPr>
          <a:xfrm>
            <a:off x="2651174" y="1761834"/>
            <a:ext cx="105794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412AAAD8-C7C2-4ED8-9825-8E143D6A4713}"/>
              </a:ext>
            </a:extLst>
          </p:cNvPr>
          <p:cNvCxnSpPr>
            <a:cxnSpLocks/>
          </p:cNvCxnSpPr>
          <p:nvPr/>
        </p:nvCxnSpPr>
        <p:spPr>
          <a:xfrm flipV="1">
            <a:off x="1625036" y="2279561"/>
            <a:ext cx="2084079" cy="21111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F7CCB967-1BC6-4FD4-8A37-87289C316DA1}"/>
              </a:ext>
            </a:extLst>
          </p:cNvPr>
          <p:cNvCxnSpPr>
            <a:cxnSpLocks/>
          </p:cNvCxnSpPr>
          <p:nvPr/>
        </p:nvCxnSpPr>
        <p:spPr>
          <a:xfrm>
            <a:off x="6442362" y="1761834"/>
            <a:ext cx="143950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BC6753F0-11C8-4702-B513-5BCB4979D103}"/>
              </a:ext>
            </a:extLst>
          </p:cNvPr>
          <p:cNvCxnSpPr>
            <a:cxnSpLocks/>
          </p:cNvCxnSpPr>
          <p:nvPr/>
        </p:nvCxnSpPr>
        <p:spPr>
          <a:xfrm>
            <a:off x="8995654" y="1761834"/>
            <a:ext cx="183547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ình ảnh Xe Buýt, Trường Học, Xe Buýt, Xe Buýt Của Trường miễn phí tải tập  tin PNG PSDComment và Vector">
            <a:extLst>
              <a:ext uri="{FF2B5EF4-FFF2-40B4-BE49-F238E27FC236}">
                <a16:creationId xmlns:a16="http://schemas.microsoft.com/office/drawing/2014/main" xmlns="" id="{28D9E462-2E74-432B-B85E-78C98E4FFB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77" b="14577"/>
          <a:stretch/>
        </p:blipFill>
        <p:spPr bwMode="auto">
          <a:xfrm>
            <a:off x="7548785" y="1761834"/>
            <a:ext cx="3785037" cy="268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6317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1522" y="425003"/>
            <a:ext cx="6156102" cy="15969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</a:rPr>
              <a:t>Dặn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dò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39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304</Words>
  <Application>Microsoft Office PowerPoint</Application>
  <PresentationFormat>Custom</PresentationFormat>
  <Paragraphs>56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ismail - [2010]</cp:lastModifiedBy>
  <cp:revision>8</cp:revision>
  <dcterms:created xsi:type="dcterms:W3CDTF">2025-10-10T03:02:41Z</dcterms:created>
  <dcterms:modified xsi:type="dcterms:W3CDTF">2025-10-13T01:36:25Z</dcterms:modified>
</cp:coreProperties>
</file>