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576" r:id="rId2"/>
    <p:sldId id="556" r:id="rId3"/>
    <p:sldId id="557" r:id="rId4"/>
    <p:sldId id="558" r:id="rId5"/>
    <p:sldId id="559" r:id="rId6"/>
    <p:sldId id="560" r:id="rId7"/>
    <p:sldId id="561" r:id="rId8"/>
    <p:sldId id="562" r:id="rId9"/>
    <p:sldId id="563" r:id="rId10"/>
    <p:sldId id="564" r:id="rId11"/>
    <p:sldId id="565" r:id="rId12"/>
    <p:sldId id="566" r:id="rId13"/>
    <p:sldId id="567" r:id="rId14"/>
    <p:sldId id="568" r:id="rId15"/>
    <p:sldId id="569" r:id="rId16"/>
    <p:sldId id="570" r:id="rId17"/>
    <p:sldId id="571" r:id="rId18"/>
    <p:sldId id="572" r:id="rId19"/>
    <p:sldId id="573" r:id="rId20"/>
    <p:sldId id="574" r:id="rId21"/>
    <p:sldId id="5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6" d="100"/>
          <a:sy n="76" d="100"/>
        </p:scale>
        <p:origin x="-60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41D5E-5890-4828-9D05-E0275C998CA1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F1E7C-44C5-461B-9929-92BB90056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9527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6620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9669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551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147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826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  <a:endParaRPr lang="en-US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F84CD-23CE-4481-BEA5-8B3B518B09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78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2649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847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63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Listen and point. Repeat. Role-play.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(CD1 Track 03)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students call out the things they can see in each picture.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and have them point to the characters.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Play the audio again and have them repeat the new words.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 to role-play the dialogue.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Invite some pairs to demonstrate the activity in front of the whole class.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Go around the class and support them if necessary.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7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25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22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8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125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3996576"/>
      </p:ext>
    </p:extLst>
  </p:cSld>
  <p:clrMapOvr>
    <a:masterClrMapping/>
  </p:clrMapOvr>
  <p:transition spd="med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550151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59843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879160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584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60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40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65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6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78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2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61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B8D67-5AE2-4556-A8FC-9E34EFC7BF12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C49A7-5A92-4A28-A489-6ECE658E5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77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openxmlformats.org/officeDocument/2006/relationships/image" Target="../media/image5.jp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7.wav"/><Relationship Id="rId11" Type="http://schemas.openxmlformats.org/officeDocument/2006/relationships/image" Target="../media/image31.png"/><Relationship Id="rId5" Type="http://schemas.openxmlformats.org/officeDocument/2006/relationships/audio" Target="../media/audio6.wav"/><Relationship Id="rId10" Type="http://schemas.openxmlformats.org/officeDocument/2006/relationships/image" Target="../media/image30.png"/><Relationship Id="rId4" Type="http://schemas.openxmlformats.org/officeDocument/2006/relationships/audio" Target="../media/audio5.wav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5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4.wav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2.wav"/><Relationship Id="rId11" Type="http://schemas.openxmlformats.org/officeDocument/2006/relationships/image" Target="../media/image40.png"/><Relationship Id="rId5" Type="http://schemas.openxmlformats.org/officeDocument/2006/relationships/audio" Target="../media/audio11.wav"/><Relationship Id="rId10" Type="http://schemas.openxmlformats.org/officeDocument/2006/relationships/image" Target="../media/image5.jpg"/><Relationship Id="rId4" Type="http://schemas.openxmlformats.org/officeDocument/2006/relationships/audio" Target="../media/audio10.wav"/><Relationship Id="rId9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1.wdp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1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1.png"/><Relationship Id="rId5" Type="http://schemas.openxmlformats.org/officeDocument/2006/relationships/image" Target="../media/image21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.png"/><Relationship Id="rId18" Type="http://schemas.openxmlformats.org/officeDocument/2006/relationships/image" Target="../media/image18.jpeg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2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9.jpe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5.png"/><Relationship Id="rId20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5" Type="http://schemas.microsoft.com/office/2007/relationships/hdphoto" Target="../media/hdphoto1.wdp"/><Relationship Id="rId10" Type="http://schemas.openxmlformats.org/officeDocument/2006/relationships/image" Target="../media/image10.png"/><Relationship Id="rId19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57325"/>
            <a:ext cx="9144000" cy="3800475"/>
          </a:xfrm>
        </p:spPr>
        <p:txBody>
          <a:bodyPr>
            <a:normAutofit/>
          </a:bodyPr>
          <a:lstStyle/>
          <a:p>
            <a:r>
              <a:rPr lang="en-US" sz="4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TÂN </a:t>
            </a:r>
            <a:r>
              <a:rPr lang="en-US" sz="4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</a:p>
          <a:p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LỚP 1</a:t>
            </a:r>
          </a:p>
          <a:p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HOÀNG THỊ THÙY NHIÊN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20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AE002D6-6416-76BE-8752-0BA91B2A4B2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8376" y="1567945"/>
            <a:ext cx="4045009" cy="39660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9684" y="110462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A to hear the sound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DC7C0BD-CC1C-AB16-7662-66B81A13C7A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52" y="1443121"/>
            <a:ext cx="3826207" cy="38387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03A5C4-0B4A-ACE4-0C41-C64526F66E3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3637" y="1600196"/>
            <a:ext cx="3808596" cy="383877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1D5CD934-A19E-E9B9-6F88-03222802B99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7898" y="4371975"/>
            <a:ext cx="1236477" cy="76883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xmlns="" id="{05D55480-7659-EDB6-6B05-3AC1AEB73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4105" y="4488968"/>
            <a:ext cx="1781629" cy="76883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95072B26-193A-65AE-FDF4-2CF5C1B271E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8990" y="4550344"/>
            <a:ext cx="1315112" cy="64615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C990994-ABE7-5E67-F72A-7F39AC1D8605}"/>
              </a:ext>
            </a:extLst>
          </p:cNvPr>
          <p:cNvSpPr txBox="1"/>
          <p:nvPr/>
        </p:nvSpPr>
        <p:spPr>
          <a:xfrm>
            <a:off x="325041" y="54148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/red/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6D3623D2-7824-8C87-CC8C-A4B5E2EF226F}"/>
              </a:ext>
            </a:extLst>
          </p:cNvPr>
          <p:cNvSpPr txBox="1"/>
          <p:nvPr/>
        </p:nvSpPr>
        <p:spPr>
          <a:xfrm>
            <a:off x="4655185" y="5414878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/ˈjeloʊ/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4F4094F-B3BD-B443-D981-C2DBC2970DDB}"/>
              </a:ext>
            </a:extLst>
          </p:cNvPr>
          <p:cNvSpPr txBox="1"/>
          <p:nvPr/>
        </p:nvSpPr>
        <p:spPr>
          <a:xfrm>
            <a:off x="8233652" y="5534025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/bluː/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xanh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  <p:pic>
        <p:nvPicPr>
          <p:cNvPr id="5" name="cd1">
            <a:extLst>
              <a:ext uri="{FF2B5EF4-FFF2-40B4-BE49-F238E27FC236}">
                <a16:creationId xmlns:a16="http://schemas.microsoft.com/office/drawing/2014/main" xmlns="" id="{D628B9DD-2A3A-7D16-3810-F691F0192B6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927" y="289829"/>
            <a:ext cx="6177148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4090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ull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BCF66-829A-F1F3-C905-35A9C6F47D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252" y="1325357"/>
            <a:ext cx="4891648" cy="4881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7665D6E-47B5-0CF5-9DD9-4858291146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8198" y="2249288"/>
            <a:ext cx="1643902" cy="10221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9C383A1-CA08-09E1-0411-EA67AE3E1478}"/>
              </a:ext>
            </a:extLst>
          </p:cNvPr>
          <p:cNvSpPr txBox="1"/>
          <p:nvPr/>
        </p:nvSpPr>
        <p:spPr>
          <a:xfrm>
            <a:off x="6763941" y="3547979"/>
            <a:ext cx="32226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/red/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đỏ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2266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5728C2-4831-EDB6-3B25-8625A7248B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846" y="1038541"/>
            <a:ext cx="4829017" cy="4780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792582C-7A5F-6387-311B-2BF659E82E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305" y="2095500"/>
            <a:ext cx="2736980" cy="1181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59447C8-0B78-FFFC-D4BB-4E393182B358}"/>
              </a:ext>
            </a:extLst>
          </p:cNvPr>
          <p:cNvSpPr txBox="1"/>
          <p:nvPr/>
        </p:nvSpPr>
        <p:spPr>
          <a:xfrm>
            <a:off x="6929138" y="3690853"/>
            <a:ext cx="294314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/ˈjeloʊ/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vàng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1483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ll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C8207F0-4A13-047A-4653-E0E4E1CBB9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51" y="1333500"/>
            <a:ext cx="4577233" cy="445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CE90F-CDB5-BAC4-BA74-C0D7E8C65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3652" y="2347303"/>
            <a:ext cx="2201573" cy="1081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A741F47-B2C9-527D-2B79-E0E364E7A6A7}"/>
              </a:ext>
            </a:extLst>
          </p:cNvPr>
          <p:cNvSpPr txBox="1"/>
          <p:nvPr/>
        </p:nvSpPr>
        <p:spPr>
          <a:xfrm>
            <a:off x="7309727" y="4114800"/>
            <a:ext cx="3633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>
                <a:solidFill>
                  <a:srgbClr val="FF0000"/>
                </a:solidFill>
                <a:latin typeface="Lucida Sans Unicode" panose="020B0602030504020204" pitchFamily="34" charset="0"/>
              </a:rPr>
              <a:t>/bluː/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  <a:p>
            <a:pPr lvl="0" algn="ctr">
              <a:defRPr/>
            </a:pPr>
            <a:r>
              <a:rPr lang="vi-VN" sz="2800">
                <a:solidFill>
                  <a:srgbClr val="FF0000"/>
                </a:solidFill>
                <a:latin typeface="Lucida Sans Unicode" panose="020B0602030504020204" pitchFamily="34" charset="0"/>
              </a:rPr>
              <a:t>màu xanh dương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Lucida Sans Unicode" panose="020B0602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49324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u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5877" y="1009651"/>
            <a:ext cx="8302930" cy="5308832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27" y="324168"/>
            <a:ext cx="3973597" cy="5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5035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edi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nip Single Corner Rectangle 17">
            <a:extLst>
              <a:ext uri="{FF2B5EF4-FFF2-40B4-BE49-F238E27FC236}">
                <a16:creationId xmlns:a16="http://schemas.microsoft.com/office/drawing/2014/main" xmlns="" id="{1F584993-3FFA-072E-E95D-5FB599E08F6E}"/>
              </a:ext>
            </a:extLst>
          </p:cNvPr>
          <p:cNvSpPr/>
          <p:nvPr/>
        </p:nvSpPr>
        <p:spPr>
          <a:xfrm>
            <a:off x="1121441" y="1681568"/>
            <a:ext cx="3819168" cy="4472858"/>
          </a:xfrm>
          <a:prstGeom prst="snip1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337538"/>
            <a:ext cx="6057993" cy="1344030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07" y="328214"/>
            <a:ext cx="3519678" cy="77422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C73FA0B-CBDD-7936-4880-2B9B5D8B27A2}"/>
              </a:ext>
            </a:extLst>
          </p:cNvPr>
          <p:cNvSpPr txBox="1"/>
          <p:nvPr/>
        </p:nvSpPr>
        <p:spPr>
          <a:xfrm>
            <a:off x="1288560" y="1694753"/>
            <a:ext cx="174246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red.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F1A14F4-A290-44E4-4122-C25164B6DD8D}"/>
              </a:ext>
            </a:extLst>
          </p:cNvPr>
          <p:cNvSpPr txBox="1"/>
          <p:nvPr/>
        </p:nvSpPr>
        <p:spPr>
          <a:xfrm>
            <a:off x="1288560" y="2385838"/>
            <a:ext cx="174246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It's red.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EAFF182-18D9-83BB-4C12-275D77CE686B}"/>
              </a:ext>
            </a:extLst>
          </p:cNvPr>
          <p:cNvSpPr txBox="1"/>
          <p:nvPr/>
        </p:nvSpPr>
        <p:spPr>
          <a:xfrm>
            <a:off x="1288560" y="3093724"/>
            <a:ext cx="2363724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yellow.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D33A7FC-F4A3-0CB3-6E71-0BDFD6784D3F}"/>
              </a:ext>
            </a:extLst>
          </p:cNvPr>
          <p:cNvSpPr txBox="1"/>
          <p:nvPr/>
        </p:nvSpPr>
        <p:spPr>
          <a:xfrm>
            <a:off x="1288560" y="3770065"/>
            <a:ext cx="2363724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It's yellow.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290AD00-EFE4-3C51-665F-1772F88E6A91}"/>
              </a:ext>
            </a:extLst>
          </p:cNvPr>
          <p:cNvSpPr txBox="1"/>
          <p:nvPr/>
        </p:nvSpPr>
        <p:spPr>
          <a:xfrm>
            <a:off x="1288560" y="4505880"/>
            <a:ext cx="195598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blue.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F6F20C-A5B7-12AA-C45A-1C7837B46EC0}"/>
              </a:ext>
            </a:extLst>
          </p:cNvPr>
          <p:cNvSpPr txBox="1"/>
          <p:nvPr/>
        </p:nvSpPr>
        <p:spPr>
          <a:xfrm>
            <a:off x="1288559" y="5213766"/>
            <a:ext cx="195598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blue.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17" name="Snip Single Corner Rectangle 17">
            <a:extLst>
              <a:ext uri="{FF2B5EF4-FFF2-40B4-BE49-F238E27FC236}">
                <a16:creationId xmlns:a16="http://schemas.microsoft.com/office/drawing/2014/main" xmlns="" id="{D85F6D8E-FBEA-C0E5-358F-879F513C6BE5}"/>
              </a:ext>
            </a:extLst>
          </p:cNvPr>
          <p:cNvSpPr/>
          <p:nvPr/>
        </p:nvSpPr>
        <p:spPr>
          <a:xfrm>
            <a:off x="7093616" y="1681568"/>
            <a:ext cx="3819168" cy="4472858"/>
          </a:xfrm>
          <a:prstGeom prst="snip1Rect">
            <a:avLst/>
          </a:prstGeom>
          <a:solidFill>
            <a:srgbClr val="EA6CE4"/>
          </a:solidFill>
          <a:ln>
            <a:solidFill>
              <a:srgbClr val="EA6C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978817C-D3F8-49EB-C22C-B8A19E732C57}"/>
              </a:ext>
            </a:extLst>
          </p:cNvPr>
          <p:cNvSpPr txBox="1"/>
          <p:nvPr/>
        </p:nvSpPr>
        <p:spPr>
          <a:xfrm>
            <a:off x="7260735" y="1694753"/>
            <a:ext cx="174246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red.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181B986-5FD7-F5F5-6488-57FD7ACB6B39}"/>
              </a:ext>
            </a:extLst>
          </p:cNvPr>
          <p:cNvSpPr txBox="1"/>
          <p:nvPr/>
        </p:nvSpPr>
        <p:spPr>
          <a:xfrm>
            <a:off x="7260735" y="2385838"/>
            <a:ext cx="174246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It's red.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F1E763A-0E83-1A24-F78A-99C916D032C0}"/>
              </a:ext>
            </a:extLst>
          </p:cNvPr>
          <p:cNvSpPr txBox="1"/>
          <p:nvPr/>
        </p:nvSpPr>
        <p:spPr>
          <a:xfrm>
            <a:off x="7260735" y="3093724"/>
            <a:ext cx="2363724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yellow.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F0F99CA-CDAA-7954-A7E1-EC946FB2BD93}"/>
              </a:ext>
            </a:extLst>
          </p:cNvPr>
          <p:cNvSpPr txBox="1"/>
          <p:nvPr/>
        </p:nvSpPr>
        <p:spPr>
          <a:xfrm>
            <a:off x="7260735" y="3770065"/>
            <a:ext cx="2363724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lang="en-US" sz="4000">
                <a:solidFill>
                  <a:srgbClr val="000000"/>
                </a:solidFill>
              </a:rPr>
              <a:t>It's yellow.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0E69F6F-AAFA-1C57-0924-1613AB188AAC}"/>
              </a:ext>
            </a:extLst>
          </p:cNvPr>
          <p:cNvSpPr txBox="1"/>
          <p:nvPr/>
        </p:nvSpPr>
        <p:spPr>
          <a:xfrm>
            <a:off x="7260735" y="4505880"/>
            <a:ext cx="195598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blue.</a:t>
            </a:r>
            <a:endParaRPr lang="en-US" sz="4000">
              <a:solidFill>
                <a:srgbClr val="0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770E75B2-D344-29DA-D824-F032F969282D}"/>
              </a:ext>
            </a:extLst>
          </p:cNvPr>
          <p:cNvSpPr txBox="1"/>
          <p:nvPr/>
        </p:nvSpPr>
        <p:spPr>
          <a:xfrm>
            <a:off x="7260734" y="5213766"/>
            <a:ext cx="1955985" cy="707886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</a:rPr>
              <a:t>It's blue.</a:t>
            </a:r>
            <a:endParaRPr lang="en-US" sz="4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3976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4" grpId="0"/>
      <p:bldP spid="5" grpId="0"/>
      <p:bldP spid="18" grpId="0"/>
      <p:bldP spid="19" grpId="0"/>
      <p:bldP spid="20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625" y="2128546"/>
            <a:ext cx="11244264" cy="31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65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051" y="2596196"/>
            <a:ext cx="11444288" cy="222570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873740F-F534-9A69-9B79-ACF473B941DE}"/>
              </a:ext>
            </a:extLst>
          </p:cNvPr>
          <p:cNvGrpSpPr/>
          <p:nvPr/>
        </p:nvGrpSpPr>
        <p:grpSpPr>
          <a:xfrm>
            <a:off x="9793898" y="1468146"/>
            <a:ext cx="2050442" cy="1118832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1380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749" y="2607574"/>
            <a:ext cx="11451249" cy="2202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blue.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873740F-F534-9A69-9B79-ACF473B941DE}"/>
              </a:ext>
            </a:extLst>
          </p:cNvPr>
          <p:cNvGrpSpPr/>
          <p:nvPr/>
        </p:nvGrpSpPr>
        <p:grpSpPr>
          <a:xfrm>
            <a:off x="9793897" y="1436683"/>
            <a:ext cx="2161441" cy="1150295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57507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7" y="358060"/>
            <a:ext cx="4195872" cy="6703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5384A-1804-BDA5-3031-489AE3503F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486" y="2607574"/>
            <a:ext cx="11555546" cy="22029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AA66868-DA73-2CE2-C92E-D2405D9921FD}"/>
              </a:ext>
            </a:extLst>
          </p:cNvPr>
          <p:cNvGrpSpPr/>
          <p:nvPr/>
        </p:nvGrpSpPr>
        <p:grpSpPr>
          <a:xfrm>
            <a:off x="622057" y="1477364"/>
            <a:ext cx="2443773" cy="1118832"/>
            <a:chOff x="1174749" y="1468146"/>
            <a:chExt cx="2443773" cy="111883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02A61B1-5C05-1C74-505B-E861FEF8B8E5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DC8A6933-D7A5-417D-1DDE-0E1341D1E1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8082D1C1-D1A0-6776-5D38-B8A4CEC09F78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26B9A3C-973C-6525-ACFA-63F762918860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34C61BD-62AB-E2B9-238C-EA440D180211}"/>
              </a:ext>
            </a:extLst>
          </p:cNvPr>
          <p:cNvGrpSpPr/>
          <p:nvPr/>
        </p:nvGrpSpPr>
        <p:grpSpPr>
          <a:xfrm>
            <a:off x="3049714" y="1436683"/>
            <a:ext cx="2443773" cy="1118832"/>
            <a:chOff x="1174749" y="1468146"/>
            <a:chExt cx="2443773" cy="111883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AFA9728-7F6B-AAC1-EE30-A45F8E8D7B51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xmlns="" id="{A4278038-585F-6C7A-BC81-E89168AD07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1D3AAFAE-B6BC-1C00-9859-7C71B7BC8F2D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E2620F4F-6419-A350-D7C1-B5BDD8934E34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799825-35DF-C00C-25E9-DDA8360A1787}"/>
              </a:ext>
            </a:extLst>
          </p:cNvPr>
          <p:cNvGrpSpPr/>
          <p:nvPr/>
        </p:nvGrpSpPr>
        <p:grpSpPr>
          <a:xfrm>
            <a:off x="5280513" y="1477364"/>
            <a:ext cx="2443773" cy="1118832"/>
            <a:chOff x="1174749" y="1468146"/>
            <a:chExt cx="2443773" cy="111883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19B0317-59B3-C690-C7F6-4A88701C220C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xmlns="" id="{2FD146BF-E24C-1C17-413E-A74BFA380B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xmlns="" id="{351B29FB-CD82-87E3-1397-ECA6A0E92826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939BD825-C77A-02C1-599C-C880F424F3D1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yellow.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5905BACE-B4F2-DDFA-6BEA-3E356FBEBB3A}"/>
              </a:ext>
            </a:extLst>
          </p:cNvPr>
          <p:cNvGrpSpPr/>
          <p:nvPr/>
        </p:nvGrpSpPr>
        <p:grpSpPr>
          <a:xfrm>
            <a:off x="7502526" y="1468146"/>
            <a:ext cx="2443773" cy="1118832"/>
            <a:chOff x="1174749" y="1468146"/>
            <a:chExt cx="2443773" cy="111883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984B8897-4477-AC88-F396-30C1E3D96C8A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0D5035C5-5D7A-D20D-6E87-E2162676B5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F48763F7-77B7-A3B0-1C50-2E47FA74EBD1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5F05D94E-88A1-5AEF-3375-0ADE728496B7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3873740F-F534-9A69-9B79-ACF473B941DE}"/>
              </a:ext>
            </a:extLst>
          </p:cNvPr>
          <p:cNvGrpSpPr/>
          <p:nvPr/>
        </p:nvGrpSpPr>
        <p:grpSpPr>
          <a:xfrm>
            <a:off x="9793897" y="1468146"/>
            <a:ext cx="2161441" cy="1118832"/>
            <a:chOff x="1174749" y="1468146"/>
            <a:chExt cx="2443773" cy="111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AADBB5B6-7987-F489-B319-BAC70D5BEF22}"/>
                </a:ext>
              </a:extLst>
            </p:cNvPr>
            <p:cNvGrpSpPr/>
            <p:nvPr/>
          </p:nvGrpSpPr>
          <p:grpSpPr>
            <a:xfrm>
              <a:off x="1174749" y="1468146"/>
              <a:ext cx="2298701" cy="1118832"/>
              <a:chOff x="1174749" y="1468146"/>
              <a:chExt cx="2298701" cy="1118832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xmlns="" id="{ED86E37A-323A-DF5D-672D-B6A578533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4749" y="1468146"/>
                <a:ext cx="2298701" cy="1118832"/>
              </a:xfrm>
              <a:prstGeom prst="rect">
                <a:avLst/>
              </a:prstGeom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="" id="{C97B87A9-D873-330E-1CC5-AC175582CA5B}"/>
                  </a:ext>
                </a:extLst>
              </p:cNvPr>
              <p:cNvSpPr/>
              <p:nvPr/>
            </p:nvSpPr>
            <p:spPr>
              <a:xfrm>
                <a:off x="1524000" y="1689100"/>
                <a:ext cx="1593850" cy="565150"/>
              </a:xfrm>
              <a:prstGeom prst="rect">
                <a:avLst/>
              </a:prstGeom>
              <a:solidFill>
                <a:srgbClr val="FDBF68"/>
              </a:solidFill>
              <a:ln>
                <a:solidFill>
                  <a:srgbClr val="FDBF6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DE771662-D933-119D-9EB1-11D768136D7A}"/>
                </a:ext>
              </a:extLst>
            </p:cNvPr>
            <p:cNvSpPr txBox="1"/>
            <p:nvPr/>
          </p:nvSpPr>
          <p:spPr>
            <a:xfrm>
              <a:off x="1428750" y="1694494"/>
              <a:ext cx="21897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tx2">
                      <a:lumMod val="75000"/>
                    </a:schemeClr>
                  </a:solidFill>
                </a:rPr>
                <a:t>It's red.</a:t>
              </a:r>
              <a:endParaRPr lang="en-US" sz="3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23750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17238" y="702351"/>
            <a:ext cx="65942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dirty="0">
                <a:solidFill>
                  <a:srgbClr val="FF0000"/>
                </a:solidFill>
                <a:latin typeface="Calibri"/>
              </a:rPr>
              <a:t>Unit 3: Colors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               Lesson 1.</a:t>
            </a:r>
            <a:endParaRPr kumimoji="0" lang="en-US" sz="4800" b="0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Page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: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 20, 21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0450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6FAEFB8-22AB-23AC-1092-015BEAFB7E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" y="2180723"/>
            <a:ext cx="10929938" cy="2734177"/>
          </a:xfrm>
          <a:prstGeom prst="rect">
            <a:avLst/>
          </a:prstGeom>
        </p:spPr>
      </p:pic>
      <p:pic>
        <p:nvPicPr>
          <p:cNvPr id="8" name="cd1">
            <a:extLst>
              <a:ext uri="{FF2B5EF4-FFF2-40B4-BE49-F238E27FC236}">
                <a16:creationId xmlns:a16="http://schemas.microsoft.com/office/drawing/2014/main" xmlns="" id="{AF18ED1B-933A-87FA-13A4-F663226FE9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7" y="345939"/>
            <a:ext cx="4562974" cy="69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046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4713" y="1079113"/>
            <a:ext cx="5700711" cy="1015663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Enjoy your day!</a:t>
            </a:r>
          </a:p>
        </p:txBody>
      </p:sp>
    </p:spTree>
    <p:extLst>
      <p:ext uri="{BB962C8B-B14F-4D97-AF65-F5344CB8AC3E}">
        <p14:creationId xmlns:p14="http://schemas.microsoft.com/office/powerpoint/2010/main" val="2686787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85838" y="1254472"/>
            <a:ext cx="110982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endParaRPr lang="en-US" sz="3600" dirty="0" smtClean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- identify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and use vocabulary for colors,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using …. </a:t>
            </a:r>
          </a:p>
          <a:p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- say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what color it is, using …..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 smtClean="0">
                <a:solidFill>
                  <a:srgbClr val="0070C0"/>
                </a:solidFill>
              </a:rPr>
              <a:t>Vocabulary</a:t>
            </a:r>
            <a:r>
              <a:rPr lang="en-US" sz="3600" b="1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red, yellow, blue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Sentence pattern: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It’s (red).</a:t>
            </a:r>
          </a:p>
        </p:txBody>
      </p:sp>
    </p:spTree>
    <p:extLst>
      <p:ext uri="{BB962C8B-B14F-4D97-AF65-F5344CB8AC3E}">
        <p14:creationId xmlns:p14="http://schemas.microsoft.com/office/powerpoint/2010/main" val="37910413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-38957" y="266700"/>
            <a:ext cx="12230957" cy="6121400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266700"/>
            <a:ext cx="12230016" cy="3785347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5412" y="3782138"/>
            <a:ext cx="3187168" cy="2714625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489">
            <a:off x="4121614" y="5043141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7400">
            <a:off x="4173296" y="4970990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67421" y="4998022"/>
            <a:ext cx="2343150" cy="942975"/>
          </a:xfrm>
          <a:prstGeom prst="ellipse">
            <a:avLst/>
          </a:prstGeom>
          <a:blipFill dpi="0" rotWithShape="1">
            <a:blip r:embed="rId9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863" l="5439" r="92469">
                        <a14:backgroundMark x1="12134" y1="19658" x2="12134" y2="19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84674" y="3879155"/>
            <a:ext cx="2109996" cy="27570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6220" y="1388490"/>
            <a:ext cx="10112721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3462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rgbClr val="C00000"/>
                  </a:outerShdw>
                </a:effectLst>
                <a:uLnTx/>
                <a:uFillTx/>
                <a:latin typeface=".VnRevueH" panose="020B7200000000000000" pitchFamily="34" charset="0"/>
                <a:ea typeface="+mn-ea"/>
                <a:cs typeface="Arial" panose="020B0604020202020204" pitchFamily="34" charset="0"/>
              </a:rPr>
              <a:t>FEEDING GOLDFISH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47371" y="2208786"/>
            <a:ext cx="6625554" cy="2726591"/>
          </a:xfrm>
          <a:prstGeom prst="wedgeEllipseCallout">
            <a:avLst>
              <a:gd name="adj1" fmla="val 26258"/>
              <a:gd name="adj2" fmla="val -79219"/>
            </a:avLst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 câu trả lời đúng là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THẦN CHÚ giúp cá Vàng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ngoi lên mặt nước nhận thức ăn.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Nào chúng mình cùng giúp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 nhỏ cho cá Vàng ăn nhé! </a:t>
            </a:r>
          </a:p>
        </p:txBody>
      </p:sp>
      <p:sp>
        <p:nvSpPr>
          <p:cNvPr id="9" name="Rounded Rectangle 8">
            <a:hlinkClick r:id="" action="ppaction://hlinkshowjump?jump=nextslide"/>
          </p:cNvPr>
          <p:cNvSpPr/>
          <p:nvPr/>
        </p:nvSpPr>
        <p:spPr>
          <a:xfrm>
            <a:off x="8204781" y="5432474"/>
            <a:ext cx="1939345" cy="804128"/>
          </a:xfrm>
          <a:prstGeom prst="roundRect">
            <a:avLst>
              <a:gd name="adj" fmla="val 50000"/>
            </a:avLst>
          </a:prstGeom>
          <a:solidFill>
            <a:srgbClr val="C7511F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16973292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1.45833E-6 -4.07407E-6 L -0.03528 -0.080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74510"/>
            <a:ext cx="12230957" cy="6082245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274511"/>
            <a:ext cx="12230016" cy="3777535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488257" y="578489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150" y="3946754"/>
            <a:ext cx="3187168" cy="2714625"/>
          </a:xfrm>
          <a:prstGeom prst="ellipse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489">
            <a:off x="4184197" y="5412025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7400">
            <a:off x="4158796" y="5554076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35680" y="3199370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073893" y="5146903"/>
            <a:ext cx="2343150" cy="942975"/>
          </a:xfrm>
          <a:prstGeom prst="ellipse">
            <a:avLst/>
          </a:prstGeom>
          <a:blipFill dpi="0" rotWithShape="1">
            <a:blip r:embed="rId14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863" l="5439" r="92469">
                        <a14:backgroundMark x1="12134" y1="19658" x2="12134" y2="19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43892" y="3682534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215186" y="3720286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215186" y="5173412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cat.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6977" y="5331660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5313" y="3901670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974119" y="65618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01228" y="540426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215186" y="2267160"/>
            <a:ext cx="4404547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642" y="2423447"/>
            <a:ext cx="1013311" cy="1025095"/>
          </a:xfrm>
          <a:prstGeom prst="ellipse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050057">
            <a:off x="3100281" y="1426027"/>
            <a:ext cx="2160289" cy="1660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3879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08333E-7 2.22222E-6 L -0.03529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29950"/>
            <a:ext cx="12230957" cy="6166243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219923"/>
            <a:ext cx="12230016" cy="3832124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7492421" y="461807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2354" y="3913425"/>
            <a:ext cx="3187168" cy="2714625"/>
          </a:xfrm>
          <a:prstGeom prst="ellipse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489">
            <a:off x="4213401" y="5378696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7400">
            <a:off x="4188000" y="5520747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03097" y="5113574"/>
            <a:ext cx="2343150" cy="942975"/>
          </a:xfrm>
          <a:prstGeom prst="ellipse">
            <a:avLst/>
          </a:prstGeom>
          <a:blipFill dpi="0" rotWithShape="1">
            <a:blip r:embed="rId13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863" l="5439" r="92469">
                        <a14:backgroundMark x1="12134" y1="19658" x2="12134" y2="19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73096" y="3649205"/>
            <a:ext cx="2109996" cy="2757015"/>
          </a:xfrm>
          <a:prstGeom prst="rect">
            <a:avLst/>
          </a:prstGeom>
        </p:spPr>
      </p:pic>
      <p:sp>
        <p:nvSpPr>
          <p:cNvPr id="22" name="xanh"/>
          <p:cNvSpPr/>
          <p:nvPr/>
        </p:nvSpPr>
        <p:spPr>
          <a:xfrm>
            <a:off x="7351541" y="3603604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51541" y="5056730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It's a door.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837" y="3766068"/>
            <a:ext cx="1013311" cy="1025095"/>
          </a:xfrm>
          <a:prstGeom prst="ellipse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5837" y="5219910"/>
            <a:ext cx="1013311" cy="102509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128929" y="145224"/>
            <a:ext cx="6600825" cy="3783777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41595" y="658459"/>
              <a:ext cx="5879721" cy="488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hong"/>
          <p:cNvSpPr/>
          <p:nvPr/>
        </p:nvSpPr>
        <p:spPr>
          <a:xfrm>
            <a:off x="7351541" y="2150478"/>
            <a:ext cx="4523175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book.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5511" y="2335299"/>
            <a:ext cx="956640" cy="967765"/>
          </a:xfrm>
          <a:prstGeom prst="ellipse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2913" y="1687847"/>
            <a:ext cx="1993378" cy="12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86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54167E-6 3.33333E-6 L -0.03528 -0.080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-38957" y="205018"/>
            <a:ext cx="12230957" cy="6105828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229317"/>
            <a:ext cx="12230016" cy="3822729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548166" y="520904"/>
            <a:ext cx="3959804" cy="4204740"/>
            <a:chOff x="7490804" y="776472"/>
            <a:chExt cx="3959804" cy="420474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9" name="TextBox 28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7202" y="3860774"/>
            <a:ext cx="3187168" cy="2714625"/>
          </a:xfrm>
          <a:prstGeom prst="ellipse">
            <a:avLst/>
          </a:pr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489">
            <a:off x="4308249" y="5326045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7400">
            <a:off x="4282848" y="5468096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76462" y="3395991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97945" y="5060923"/>
            <a:ext cx="2343150" cy="942975"/>
          </a:xfrm>
          <a:prstGeom prst="ellipse">
            <a:avLst/>
          </a:prstGeom>
          <a:blipFill dpi="0" rotWithShape="1">
            <a:blip r:embed="rId14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863" l="5439" r="92469">
                        <a14:backgroundMark x1="12134" y1="19658" x2="12134" y2="19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67944" y="3596554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64016" y="3662701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cap.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64016" y="5115827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0614" y="5267206"/>
            <a:ext cx="1013311" cy="1025095"/>
          </a:xfrm>
          <a:prstGeom prst="ellipse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950" y="3837216"/>
            <a:ext cx="956640" cy="967765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227602" y="158757"/>
            <a:ext cx="6600825" cy="3522230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94556" y="615212"/>
              <a:ext cx="5106405" cy="524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pink"/>
          <p:cNvSpPr/>
          <p:nvPr/>
        </p:nvSpPr>
        <p:spPr>
          <a:xfrm>
            <a:off x="7364016" y="2209575"/>
            <a:ext cx="4366901" cy="1281587"/>
          </a:xfrm>
          <a:prstGeom prst="flowChartAlternateProcess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door.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2279" y="2358993"/>
            <a:ext cx="1013311" cy="1025095"/>
          </a:xfrm>
          <a:prstGeom prst="ellipse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6159" y="1525083"/>
            <a:ext cx="2801372" cy="1577969"/>
          </a:xfrm>
          <a:prstGeom prst="rect">
            <a:avLst/>
          </a:prstGeom>
        </p:spPr>
      </p:pic>
      <p:pic>
        <p:nvPicPr>
          <p:cNvPr id="33" name="no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470" y="2209575"/>
            <a:ext cx="489036" cy="39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3368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3.95833E-6 2.22222E-6 L -0.03529 -0.0807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38957" y="229316"/>
            <a:ext cx="12230957" cy="6168098"/>
          </a:xfrm>
          <a:prstGeom prst="rect">
            <a:avLst/>
          </a:prstGeom>
          <a:solidFill>
            <a:srgbClr val="EBDB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229317"/>
            <a:ext cx="12230016" cy="3822729"/>
          </a:xfrm>
          <a:prstGeom prst="rect">
            <a:avLst/>
          </a:prstGeom>
        </p:spPr>
      </p:pic>
      <p:pic>
        <p:nvPicPr>
          <p:cNvPr id="18" name="图片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8016" y="1931638"/>
            <a:ext cx="12230016" cy="2176902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7466720" y="520904"/>
            <a:ext cx="3959804" cy="4204740"/>
            <a:chOff x="7490804" y="776472"/>
            <a:chExt cx="3959804" cy="4204740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0804" y="776472"/>
              <a:ext cx="3959804" cy="4204740"/>
            </a:xfrm>
            <a:prstGeom prst="rect">
              <a:avLst/>
            </a:prstGeom>
          </p:spPr>
        </p:pic>
        <p:sp>
          <p:nvSpPr>
            <p:cNvPr id="28" name="TextBox 27">
              <a:hlinkClick r:id="" action="ppaction://hlinkshowjump?jump=nextslide"/>
            </p:cNvPr>
            <p:cNvSpPr txBox="1"/>
            <p:nvPr/>
          </p:nvSpPr>
          <p:spPr>
            <a:xfrm>
              <a:off x="8390330" y="1155194"/>
              <a:ext cx="191486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Next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0391" y="3751750"/>
            <a:ext cx="3187168" cy="2714625"/>
          </a:xfrm>
          <a:prstGeom prst="ellipse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300489">
            <a:off x="4291438" y="5217021"/>
            <a:ext cx="772454" cy="531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37400">
            <a:off x="4266037" y="5359072"/>
            <a:ext cx="772454" cy="5314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164974" y="2747657"/>
            <a:ext cx="466164" cy="304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029122" flipH="1">
            <a:off x="2242921" y="3004366"/>
            <a:ext cx="363385" cy="2375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181134" y="4951899"/>
            <a:ext cx="2343150" cy="942975"/>
          </a:xfrm>
          <a:prstGeom prst="ellipse">
            <a:avLst/>
          </a:prstGeom>
          <a:blipFill dpi="0" rotWithShape="1">
            <a:blip r:embed="rId13" cstate="email">
              <a:alphaModFix amt="73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863" l="5439" r="92469">
                        <a14:backgroundMark x1="12134" y1="19658" x2="12134" y2="196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8929" y="1687134"/>
            <a:ext cx="3051497" cy="2979413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xmlns="" id="{A32B6766-D61E-44A5-946C-3E1B92C8FF9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35980" y="394538"/>
            <a:ext cx="4516406" cy="56218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451133" y="3487530"/>
            <a:ext cx="2109996" cy="2757015"/>
          </a:xfrm>
          <a:prstGeom prst="rect">
            <a:avLst/>
          </a:prstGeom>
        </p:spPr>
      </p:pic>
      <p:sp>
        <p:nvSpPr>
          <p:cNvPr id="22" name="green"/>
          <p:cNvSpPr/>
          <p:nvPr/>
        </p:nvSpPr>
        <p:spPr>
          <a:xfrm>
            <a:off x="7333845" y="3662701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bag.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blue"/>
          <p:cNvSpPr/>
          <p:nvPr/>
        </p:nvSpPr>
        <p:spPr>
          <a:xfrm>
            <a:off x="7333845" y="5115827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door.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14578" y="19694"/>
            <a:ext cx="6600825" cy="3733844"/>
            <a:chOff x="2573628" y="16577"/>
            <a:chExt cx="6600825" cy="3160264"/>
          </a:xfrm>
        </p:grpSpPr>
        <p:sp>
          <p:nvSpPr>
            <p:cNvPr id="12" name="Cloud 11"/>
            <p:cNvSpPr/>
            <p:nvPr/>
          </p:nvSpPr>
          <p:spPr>
            <a:xfrm>
              <a:off x="2573628" y="16577"/>
              <a:ext cx="6600825" cy="316026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9254" y="551265"/>
              <a:ext cx="5106405" cy="494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it?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961" y="3796479"/>
            <a:ext cx="1013311" cy="1025095"/>
          </a:xfrm>
          <a:prstGeom prst="ellipse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296" y="5264918"/>
            <a:ext cx="956640" cy="967765"/>
          </a:xfrm>
          <a:prstGeom prst="ellipse">
            <a:avLst/>
          </a:prstGeom>
        </p:spPr>
      </p:pic>
      <p:sp>
        <p:nvSpPr>
          <p:cNvPr id="17" name="pink"/>
          <p:cNvSpPr/>
          <p:nvPr/>
        </p:nvSpPr>
        <p:spPr>
          <a:xfrm>
            <a:off x="7333845" y="2209575"/>
            <a:ext cx="4307080" cy="1281587"/>
          </a:xfrm>
          <a:prstGeom prst="roundRect">
            <a:avLst/>
          </a:prstGeom>
          <a:pattFill prst="dkHorz">
            <a:fgClr>
              <a:srgbClr val="C7511F"/>
            </a:fgClr>
            <a:bgClr>
              <a:srgbClr val="E98D3A"/>
            </a:bgClr>
          </a:pattFill>
          <a:ln w="571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It's a book.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6961" y="2328040"/>
            <a:ext cx="1013311" cy="1025095"/>
          </a:xfrm>
          <a:prstGeom prst="ellipse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0672" y="1289904"/>
            <a:ext cx="1732400" cy="202346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863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75E-6 4.44444E-6 L -0.03528 -0.0807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1" y="-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7340113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752</Words>
  <Application>Microsoft Office PowerPoint</Application>
  <PresentationFormat>Custom</PresentationFormat>
  <Paragraphs>136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ismail - [2010]</cp:lastModifiedBy>
  <cp:revision>311</cp:revision>
  <dcterms:created xsi:type="dcterms:W3CDTF">2020-09-14T08:59:57Z</dcterms:created>
  <dcterms:modified xsi:type="dcterms:W3CDTF">2025-10-06T07:23:25Z</dcterms:modified>
</cp:coreProperties>
</file>