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6.svg" ContentType="image/svg+xml"/>
  <Override PartName="/ppt/media/image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85" r:id="rId7"/>
    <p:sldId id="270" r:id="rId8"/>
    <p:sldId id="286" r:id="rId9"/>
    <p:sldId id="271" r:id="rId10"/>
    <p:sldId id="287" r:id="rId11"/>
    <p:sldId id="272" r:id="rId12"/>
    <p:sldId id="288" r:id="rId13"/>
    <p:sldId id="273" r:id="rId14"/>
    <p:sldId id="274" r:id="rId15"/>
    <p:sldId id="275" r:id="rId16"/>
    <p:sldId id="303" r:id="rId17"/>
    <p:sldId id="261" r:id="rId18"/>
    <p:sldId id="262" r:id="rId19"/>
    <p:sldId id="263" r:id="rId20"/>
    <p:sldId id="264" r:id="rId21"/>
    <p:sldId id="304" r:id="rId22"/>
    <p:sldId id="265" r:id="rId23"/>
    <p:sldId id="266" r:id="rId24"/>
    <p:sldId id="268" r:id="rId25"/>
    <p:sldId id="269" r:id="rId26"/>
  </p:sldIdLst>
  <p:sldSz cx="18288000" cy="10287000"/>
  <p:notesSz cx="6858000" cy="9144000"/>
  <p:embeddedFontLst>
    <p:embeddedFont>
      <p:font typeface="Century Gothic" panose="020B0502020202020204" charset="0"/>
      <p:regular r:id="rId30"/>
      <p:bold r:id="rId31"/>
      <p:italic r:id="rId32"/>
      <p:boldItalic r:id="rId33"/>
    </p:embeddedFont>
    <p:embeddedFont>
      <p:font typeface="Sigmar One" panose="00000500000000000000"/>
      <p:regular r:id="rId34"/>
    </p:embeddedFont>
    <p:embeddedFont>
      <p:font typeface="DejaVu Serif Bold" panose="02060803050605020204"/>
      <p:bold r:id="rId35"/>
    </p:embeddedFont>
    <p:embeddedFont>
      <p:font typeface="UTM Avo" panose="02040603050506020204" charset="0"/>
      <p:regular r:id="rId36"/>
      <p:bold r:id="rId37"/>
      <p:italic r:id="rId38"/>
      <p:boldItalic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wmf"/><Relationship Id="rId3" Type="http://schemas.openxmlformats.org/officeDocument/2006/relationships/image" Target="../media/image22.wmf"/><Relationship Id="rId2" Type="http://schemas.openxmlformats.org/officeDocument/2006/relationships/image" Target="../media/image20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tags" Target="../tags/tag3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wmf"/><Relationship Id="rId1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tags" Target="../tags/tag4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wmf"/><Relationship Id="rId7" Type="http://schemas.openxmlformats.org/officeDocument/2006/relationships/oleObject" Target="../embeddings/oleObject8.bin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0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18.wmf"/><Relationship Id="rId10" Type="http://schemas.openxmlformats.org/officeDocument/2006/relationships/vmlDrawing" Target="../drawings/vmlDrawing5.vml"/><Relationship Id="rId1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28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29.wmf"/><Relationship Id="rId1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7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8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2.wmf"/><Relationship Id="rId1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29.wmf"/><Relationship Id="rId1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media9.mp3"/><Relationship Id="rId8" Type="http://schemas.openxmlformats.org/officeDocument/2006/relationships/image" Target="../media/image34.GIF"/><Relationship Id="rId7" Type="http://schemas.openxmlformats.org/officeDocument/2006/relationships/image" Target="../media/image33.png"/><Relationship Id="rId6" Type="http://schemas.openxmlformats.org/officeDocument/2006/relationships/image" Target="../media/image16.svg"/><Relationship Id="rId5" Type="http://schemas.openxmlformats.org/officeDocument/2006/relationships/image" Target="../media/image28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7.xml"/><Relationship Id="rId13" Type="http://schemas.microsoft.com/office/2007/relationships/media" Target="../media/media10.mp3"/><Relationship Id="rId12" Type="http://schemas.openxmlformats.org/officeDocument/2006/relationships/audio" Target="../media/media10.mp3"/><Relationship Id="rId11" Type="http://schemas.openxmlformats.org/officeDocument/2006/relationships/image" Target="../media/image30.png"/><Relationship Id="rId10" Type="http://schemas.microsoft.com/office/2007/relationships/media" Target="../media/media9.mp3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wmf"/><Relationship Id="rId7" Type="http://schemas.openxmlformats.org/officeDocument/2006/relationships/oleObject" Target="../embeddings/oleObject15.bin"/><Relationship Id="rId6" Type="http://schemas.openxmlformats.org/officeDocument/2006/relationships/image" Target="../media/image16.svg"/><Relationship Id="rId5" Type="http://schemas.openxmlformats.org/officeDocument/2006/relationships/image" Target="../media/image28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vmlDrawing" Target="../drawings/vmlDrawing10.v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28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wmf"/><Relationship Id="rId1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52403" y="1140134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42742" y="-3671350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91768" y="7456789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90297" y="6834558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5777666" y="8133384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8005" y="3771900"/>
            <a:ext cx="17739995" cy="3430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75"/>
              </a:lnSpc>
            </a:pPr>
            <a:r>
              <a:rPr lang="vi-VN" altLang="en-US" sz="9550" b="1">
                <a:solidFill>
                  <a:srgbClr val="ED1C24"/>
                </a:solidFill>
                <a:latin typeface="Century Gothic" panose="020B0502020202020204" charset="0"/>
                <a:ea typeface="Sigmar One" panose="00000500000000000000"/>
                <a:cs typeface="Century Gothic" panose="020B0502020202020204" charset="0"/>
                <a:sym typeface="Sigmar One" panose="00000500000000000000"/>
              </a:rPr>
              <a:t>HỘI THI GIÁO VIÊN DẠY GIỎI CẤP HUYỆN</a:t>
            </a:r>
            <a:endParaRPr lang="vi-VN" altLang="en-US" sz="9550" b="1">
              <a:solidFill>
                <a:srgbClr val="ED1C24"/>
              </a:solidFill>
              <a:latin typeface="Century Gothic" panose="020B0502020202020204" charset="0"/>
              <a:ea typeface="Sigmar One" panose="00000500000000000000"/>
              <a:cs typeface="Century Gothic" panose="020B0502020202020204" charset="0"/>
              <a:sym typeface="Sigmar One" panose="0000050000000000000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886607" y="8487832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 Box 17"/>
          <p:cNvSpPr txBox="1"/>
          <p:nvPr/>
        </p:nvSpPr>
        <p:spPr>
          <a:xfrm>
            <a:off x="4191000" y="951865"/>
            <a:ext cx="9493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PHÒNG GIÁO DỤC HUYỆN ĐỨC TRỌNG</a:t>
            </a:r>
            <a:endParaRPr lang="vi-VN" altLang="en-US" sz="3600" b="1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36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TRƯỜNG TIỂU HỌC TÂN HỘI</a:t>
            </a:r>
            <a:r>
              <a:rPr lang="vi-VN" altLang="en-US" sz="3600" b="1" u="heavy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3600" b="1" u="heavy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4119245" y="7734300"/>
            <a:ext cx="9493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entury Gothic" panose="020B0502020202020204" charset="0"/>
                <a:cs typeface="Century Gothic" panose="020B0502020202020204" charset="0"/>
              </a:rPr>
              <a:t>GV: Nguyễn Thị Bích Loan</a:t>
            </a:r>
            <a:endParaRPr lang="vi-VN" altLang="en-US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NÔNG DÂN (online-video-cutter.com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713325" cy="981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304800" y="190500"/>
          <a:ext cx="17651095" cy="871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800725" imgH="2962275" progId="Paint.Picture">
                  <p:embed/>
                </p:oleObj>
              </mc:Choice>
              <mc:Fallback>
                <p:oleObj name="" r:id="rId1" imgW="5800725" imgH="29622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800" y="190500"/>
                        <a:ext cx="17651095" cy="8719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400800" y="8953500"/>
            <a:ext cx="6767830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Lính cứu 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hỏa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LÍNH CỨU HỎA (online-video-cutter.com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6700"/>
            <a:ext cx="17612995" cy="9636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22885" y="208915"/>
            <a:ext cx="17813655" cy="97542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81000" y="342900"/>
            <a:ext cx="17644110" cy="9721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457200" y="190500"/>
          <a:ext cx="868743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695575" imgH="2390775" progId="Paint.Picture">
                  <p:embed/>
                </p:oleObj>
              </mc:Choice>
              <mc:Fallback>
                <p:oleObj name="" r:id="rId1" imgW="2695575" imgH="23907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7200" y="190500"/>
                        <a:ext cx="8687435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/>
          <p:nvPr/>
        </p:nvGraphicFramePr>
        <p:xfrm>
          <a:off x="9335135" y="190500"/>
          <a:ext cx="8722360" cy="454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3076575" imgH="2390775" progId="Paint.Picture">
                  <p:embed/>
                </p:oleObj>
              </mc:Choice>
              <mc:Fallback>
                <p:oleObj name="" r:id="rId3" imgW="3076575" imgH="23907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5135" y="190500"/>
                        <a:ext cx="8722360" cy="4544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314960" y="5143500"/>
          <a:ext cx="881507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5762625" imgH="3114675" progId="Paint.Picture">
                  <p:embed/>
                </p:oleObj>
              </mc:Choice>
              <mc:Fallback>
                <p:oleObj name="" r:id="rId5" imgW="5762625" imgH="31146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960" y="5143500"/>
                        <a:ext cx="8815070" cy="494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/>
          <p:nvPr/>
        </p:nvGraphicFramePr>
        <p:xfrm>
          <a:off x="9525000" y="5067300"/>
          <a:ext cx="8800465" cy="493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7" imgW="5800725" imgH="2962275" progId="Paint.Picture">
                  <p:embed/>
                </p:oleObj>
              </mc:Choice>
              <mc:Fallback>
                <p:oleObj name="" r:id="rId7" imgW="5800725" imgH="29622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25000" y="5067300"/>
                        <a:ext cx="8800465" cy="4936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34177" y="1499870"/>
            <a:ext cx="14925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u="sng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Bài 11</a:t>
            </a:r>
            <a:r>
              <a:rPr lang="en-US" sz="400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: Con người nơi em sống (tiết 1)</a:t>
            </a:r>
            <a:endParaRPr lang="en-US" sz="400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5595" y="3065763"/>
            <a:ext cx="16459420" cy="143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400" b="1" u="sng">
                <a:solidFill>
                  <a:srgbClr val="004AAD"/>
                </a:solidFill>
                <a:latin typeface="UTM Avo" panose="02040603050506020204" charset="0"/>
                <a:ea typeface="DejaVu Serif Bold" panose="02060803050605020204"/>
                <a:cs typeface="UTM Avo" panose="02040603050506020204" charset="0"/>
                <a:sym typeface="DejaVu Serif Bold" panose="02060803050605020204"/>
              </a:rPr>
              <a:t>Hoạt động 2</a:t>
            </a:r>
            <a:r>
              <a:rPr lang="en-US" sz="4400" b="1">
                <a:solidFill>
                  <a:srgbClr val="004AAD"/>
                </a:solidFill>
                <a:latin typeface="UTM Avo" panose="02040603050506020204" charset="0"/>
                <a:ea typeface="DejaVu Serif Bold" panose="02060803050605020204"/>
                <a:cs typeface="UTM Avo" panose="02040603050506020204" charset="0"/>
                <a:sym typeface="DejaVu Serif Bold" panose="02060803050605020204"/>
              </a:rPr>
              <a:t>: Em còn biết những công việc nào khác? Những công việc đó diễn ra ở đâu?</a:t>
            </a:r>
            <a:endParaRPr lang="en-US" sz="4400" b="1">
              <a:solidFill>
                <a:srgbClr val="004AAD"/>
              </a:solidFill>
              <a:latin typeface="UTM Avo" panose="02040603050506020204" charset="0"/>
              <a:ea typeface="DejaVu Serif Bold" panose="02060803050605020204"/>
              <a:cs typeface="UTM Avo" panose="02040603050506020204" charset="0"/>
              <a:sym typeface="DejaVu Serif Bold" panose="02060803050605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6629400" y="9029700"/>
            <a:ext cx="5327650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ầu 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bếp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graphicFrame>
        <p:nvGraphicFramePr>
          <p:cNvPr id="3" name="Object 2"/>
          <p:cNvGraphicFramePr/>
          <p:nvPr/>
        </p:nvGraphicFramePr>
        <p:xfrm>
          <a:off x="381000" y="190500"/>
          <a:ext cx="17534255" cy="8749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3648075" imgH="2752725" progId="Paint.Picture">
                  <p:embed/>
                </p:oleObj>
              </mc:Choice>
              <mc:Fallback>
                <p:oleObj name="" r:id="rId1" imgW="3648075" imgH="2752725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1000" y="190500"/>
                        <a:ext cx="17534255" cy="8749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IỌNG NÓI ĐẦU BẾP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1200" y="94107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6629400" y="9029700"/>
            <a:ext cx="5327650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Thu 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ngân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304800" y="190500"/>
          <a:ext cx="17750155" cy="8558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181475" imgH="2790825" progId="Paint.Picture">
                  <p:embed/>
                </p:oleObj>
              </mc:Choice>
              <mc:Fallback>
                <p:oleObj name="" r:id="rId1" imgW="4181475" imgH="27908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800" y="190500"/>
                        <a:ext cx="17750155" cy="8558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IỌNG NÓI THU NGÂ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8800" y="94107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942590" y="8877300"/>
            <a:ext cx="11426825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Cảnh sát giao 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thông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152400" y="190500"/>
          <a:ext cx="17879695" cy="832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686300" imgH="2762250" progId="Paint.Picture">
                  <p:embed/>
                </p:oleObj>
              </mc:Choice>
              <mc:Fallback>
                <p:oleObj name="" r:id="rId1" imgW="4686300" imgH="276225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400" y="190500"/>
                        <a:ext cx="17879695" cy="832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IỌNG NÓI CẢNH SÁT GIAO THÔNG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0200" y="90297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Object 2"/>
          <p:cNvGraphicFramePr/>
          <p:nvPr/>
        </p:nvGraphicFramePr>
        <p:xfrm>
          <a:off x="381000" y="263525"/>
          <a:ext cx="7769225" cy="943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3648075" imgH="2752725" progId="Paint.Picture">
                  <p:embed/>
                </p:oleObj>
              </mc:Choice>
              <mc:Fallback>
                <p:oleObj name="" r:id="rId1" imgW="3648075" imgH="2752725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1000" y="263525"/>
                        <a:ext cx="7769225" cy="943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/>
          <p:nvPr/>
        </p:nvGraphicFramePr>
        <p:xfrm>
          <a:off x="8915400" y="190500"/>
          <a:ext cx="8805545" cy="451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81475" imgH="2790825" progId="Paint.Picture">
                  <p:embed/>
                </p:oleObj>
              </mc:Choice>
              <mc:Fallback>
                <p:oleObj name="" r:id="rId3" imgW="4181475" imgH="27908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15400" y="190500"/>
                        <a:ext cx="8805545" cy="451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8915400" y="4643755"/>
          <a:ext cx="9041765" cy="4706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5" imgW="4686300" imgH="2762250" progId="Paint.Picture">
                  <p:embed/>
                </p:oleObj>
              </mc:Choice>
              <mc:Fallback>
                <p:oleObj name="" r:id="rId5" imgW="4686300" imgH="276225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15400" y="4643755"/>
                        <a:ext cx="9041765" cy="4706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85787" y="8039020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4090" y="3593465"/>
            <a:ext cx="16899890" cy="6443980"/>
          </a:xfrm>
          <a:custGeom>
            <a:avLst/>
            <a:gdLst/>
            <a:ahLst/>
            <a:cxnLst/>
            <a:rect l="l" t="t" r="r" b="b"/>
            <a:pathLst>
              <a:path w="14243774" h="6002336">
                <a:moveTo>
                  <a:pt x="0" y="0"/>
                </a:moveTo>
                <a:lnTo>
                  <a:pt x="14243774" y="0"/>
                </a:lnTo>
                <a:lnTo>
                  <a:pt x="14243774" y="6002336"/>
                </a:lnTo>
                <a:lnTo>
                  <a:pt x="0" y="6002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71" b="-307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38434" y="6743663"/>
            <a:ext cx="1199380" cy="11993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68000" y="6515387"/>
            <a:ext cx="1167359" cy="116735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334177" y="1499870"/>
            <a:ext cx="14925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u="sng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Bài 11</a:t>
            </a:r>
            <a:r>
              <a:rPr lang="en-US" sz="400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: Con người nơi em sống (tiết 1)</a:t>
            </a:r>
            <a:endParaRPr lang="en-US" sz="400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106008" y="2476817"/>
            <a:ext cx="1364916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004AAD"/>
                </a:solidFill>
                <a:latin typeface="DejaVu Serif Bold" panose="02060803050605020204"/>
                <a:ea typeface="DejaVu Serif Bold" panose="02060803050605020204"/>
                <a:cs typeface="DejaVu Serif Bold" panose="02060803050605020204"/>
                <a:sym typeface="DejaVu Serif Bold" panose="02060803050605020204"/>
              </a:rPr>
              <a:t>Cùng kể về công việc của bố mẹ và người thân</a:t>
            </a:r>
            <a:endParaRPr lang="en-US" sz="4000" b="1">
              <a:solidFill>
                <a:srgbClr val="004AAD"/>
              </a:solidFill>
              <a:latin typeface="DejaVu Serif Bold" panose="02060803050605020204"/>
              <a:ea typeface="DejaVu Serif Bold" panose="02060803050605020204"/>
              <a:cs typeface="DejaVu Serif Bold" panose="02060803050605020204"/>
              <a:sym typeface="DejaVu Serif Bold" panose="02060803050605020204"/>
            </a:endParaRPr>
          </a:p>
        </p:txBody>
      </p:sp>
      <p:pic>
        <p:nvPicPr>
          <p:cNvPr id="18" name="THỢ SỬA XE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4120" y="9334500"/>
            <a:ext cx="619125" cy="619125"/>
          </a:xfrm>
          <a:prstGeom prst="rect">
            <a:avLst/>
          </a:prstGeom>
        </p:spPr>
      </p:pic>
      <p:pic>
        <p:nvPicPr>
          <p:cNvPr id="19" name="HƯỚNG DẪN VIÊN DU LỊCH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21200" y="93345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36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01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34177" y="1499870"/>
            <a:ext cx="14925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u="sng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Bài 11</a:t>
            </a:r>
            <a:r>
              <a:rPr lang="en-US" sz="400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: Con người nơi em sống (tiết 1)</a:t>
            </a:r>
            <a:endParaRPr lang="en-US" sz="400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  <p:graphicFrame>
        <p:nvGraphicFramePr>
          <p:cNvPr id="16" name="Object 15"/>
          <p:cNvGraphicFramePr/>
          <p:nvPr/>
        </p:nvGraphicFramePr>
        <p:xfrm>
          <a:off x="633095" y="2500630"/>
          <a:ext cx="17473930" cy="7447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7" imgW="5353050" imgH="2247900" progId="Paint.Picture">
                  <p:embed/>
                </p:oleObj>
              </mc:Choice>
              <mc:Fallback>
                <p:oleObj name="" r:id="rId7" imgW="5353050" imgH="2247900" progId="Paint.Picture">
                  <p:embed/>
                  <p:pic>
                    <p:nvPicPr>
                      <p:cNvPr id="0" name="Picture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3095" y="2500630"/>
                        <a:ext cx="17473930" cy="7447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37488" y="851282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34177" y="1499870"/>
            <a:ext cx="14925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u="sng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Bài 11</a:t>
            </a:r>
            <a:r>
              <a:rPr lang="en-US" sz="400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: Con người nơi em sống (tiết 1)</a:t>
            </a:r>
            <a:endParaRPr lang="en-US" sz="400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0989" y="3807698"/>
            <a:ext cx="16668311" cy="240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5"/>
              </a:lnSpc>
            </a:pPr>
            <a:r>
              <a:rPr lang="en-US" sz="1407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CHÀO TẠM BIỆT</a:t>
            </a:r>
            <a:endParaRPr lang="en-US" sz="1407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7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602318">
            <a:off x="-1167346" y="2819850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2"/>
            <a:stretch>
              <a:fillRect r="-1112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58599" y="338455"/>
            <a:ext cx="7570803" cy="1247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Thứ ba ngày 3 tháng 12 năm 2024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__Tự nhiên và Xã hội__</a:t>
            </a:r>
            <a:endParaRPr lang="en-US" sz="340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34177" y="1499870"/>
            <a:ext cx="14925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u="sng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Bài 11</a:t>
            </a:r>
            <a:r>
              <a:rPr lang="en-US" sz="4000">
                <a:solidFill>
                  <a:srgbClr val="ED1C24"/>
                </a:solidFill>
                <a:latin typeface="Sigmar One" panose="00000500000000000000"/>
                <a:ea typeface="Sigmar One" panose="00000500000000000000"/>
                <a:cs typeface="Sigmar One" panose="00000500000000000000"/>
                <a:sym typeface="Sigmar One" panose="00000500000000000000"/>
              </a:rPr>
              <a:t>: Con người nơi em sống (tiết 1)</a:t>
            </a:r>
            <a:endParaRPr lang="en-US" sz="4000">
              <a:solidFill>
                <a:srgbClr val="ED1C24"/>
              </a:solidFill>
              <a:latin typeface="Sigmar One" panose="00000500000000000000"/>
              <a:ea typeface="Sigmar One" panose="00000500000000000000"/>
              <a:cs typeface="Sigmar One" panose="00000500000000000000"/>
              <a:sym typeface="Sigmar One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5595" y="3065763"/>
            <a:ext cx="16459420" cy="143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400" b="1" u="sng">
                <a:solidFill>
                  <a:srgbClr val="004AAD"/>
                </a:solidFill>
                <a:latin typeface="UTM Avo" panose="02040603050506020204" charset="0"/>
                <a:ea typeface="DejaVu Serif Bold" panose="02060803050605020204"/>
                <a:cs typeface="UTM Avo" panose="02040603050506020204" charset="0"/>
                <a:sym typeface="DejaVu Serif Bold" panose="02060803050605020204"/>
              </a:rPr>
              <a:t>Hoạt động 1</a:t>
            </a:r>
            <a:r>
              <a:rPr lang="en-US" sz="4400" b="1">
                <a:solidFill>
                  <a:srgbClr val="004AAD"/>
                </a:solidFill>
                <a:latin typeface="UTM Avo" panose="02040603050506020204" charset="0"/>
                <a:ea typeface="DejaVu Serif Bold" panose="02060803050605020204"/>
                <a:cs typeface="UTM Avo" panose="02040603050506020204" charset="0"/>
                <a:sym typeface="DejaVu Serif Bold" panose="02060803050605020204"/>
              </a:rPr>
              <a:t>: Quan sát và cho biết công việc của những người trong hình. </a:t>
            </a:r>
            <a:endParaRPr lang="en-US" sz="4400" b="1">
              <a:solidFill>
                <a:srgbClr val="004AAD"/>
              </a:solidFill>
              <a:latin typeface="UTM Avo" panose="02040603050506020204" charset="0"/>
              <a:ea typeface="DejaVu Serif Bold" panose="02060803050605020204"/>
              <a:cs typeface="UTM Avo" panose="02040603050506020204" charset="0"/>
              <a:sym typeface="DejaVu Serif Bold" panose="02060803050605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457200" y="190500"/>
          <a:ext cx="17526635" cy="882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695575" imgH="2390775" progId="Paint.Picture">
                  <p:embed/>
                </p:oleObj>
              </mc:Choice>
              <mc:Fallback>
                <p:oleObj name="" r:id="rId1" imgW="2695575" imgH="23907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7200" y="190500"/>
                        <a:ext cx="17526635" cy="882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858000" y="9029700"/>
            <a:ext cx="3532505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Bác sĩ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ÁC SĨ (online-video-cutter.com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190500"/>
            <a:ext cx="17786350" cy="980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304800" y="38100"/>
          <a:ext cx="17619345" cy="889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3076575" imgH="2390775" progId="Paint.Picture">
                  <p:embed/>
                </p:oleObj>
              </mc:Choice>
              <mc:Fallback>
                <p:oleObj name="" r:id="rId1" imgW="3076575" imgH="23907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800" y="38100"/>
                        <a:ext cx="17619345" cy="889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781800" y="9105900"/>
            <a:ext cx="3532505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Kĩ sư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KĨ S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435195" cy="986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Object 1"/>
          <p:cNvGraphicFramePr/>
          <p:nvPr/>
        </p:nvGraphicFramePr>
        <p:xfrm>
          <a:off x="152400" y="114300"/>
          <a:ext cx="17923510" cy="8853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762625" imgH="3114675" progId="Paint.Picture">
                  <p:embed/>
                </p:oleObj>
              </mc:Choice>
              <mc:Fallback>
                <p:oleObj name="" r:id="rId1" imgW="5762625" imgH="3114675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400" y="114300"/>
                        <a:ext cx="17923510" cy="8853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781800" y="9029700"/>
            <a:ext cx="5199380" cy="11068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Nông </a:t>
            </a:r>
            <a:r>
              <a:rPr lang="vi-VN" altLang="en-US" sz="6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dân</a:t>
            </a:r>
            <a:endParaRPr lang="vi-VN" altLang="en-US" sz="6600" b="1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WPS Presentation</Application>
  <PresentationFormat>On-screen Show (4:3)</PresentationFormat>
  <Paragraphs>57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15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SimSun</vt:lpstr>
      <vt:lpstr>Wingdings</vt:lpstr>
      <vt:lpstr>Century Gothic</vt:lpstr>
      <vt:lpstr>Sigmar One</vt:lpstr>
      <vt:lpstr>Times New Roman</vt:lpstr>
      <vt:lpstr>Times New Roman</vt:lpstr>
      <vt:lpstr>DejaVu Serif Bold</vt:lpstr>
      <vt:lpstr>UTM Avo</vt:lpstr>
      <vt:lpstr>Microsoft YaHei</vt:lpstr>
      <vt:lpstr>Arial Unicode MS</vt:lpstr>
      <vt:lpstr>Calibri</vt:lpstr>
      <vt:lpstr>Office Theme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</dc:title>
  <dc:creator/>
  <cp:lastModifiedBy>Loan Nguyễn</cp:lastModifiedBy>
  <cp:revision>9</cp:revision>
  <dcterms:created xsi:type="dcterms:W3CDTF">2006-08-16T00:00:00Z</dcterms:created>
  <dcterms:modified xsi:type="dcterms:W3CDTF">2024-12-02T14:21:54Z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8AB6A659F9994EB1B8426B7A7DF6DC7D_12</vt:lpwstr>
  </property>
  <property fmtid="{D5CDD505-2E9C-101B-9397-08002B2CF9AE}" pid="3" name="KSOProductBuildVer">
    <vt:lpwstr>1033-12.2.0.18911</vt:lpwstr>
  </property>
</Properties>
</file>