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35" r:id="rId2"/>
    <p:sldId id="336" r:id="rId3"/>
    <p:sldId id="337" r:id="rId4"/>
    <p:sldId id="298" r:id="rId5"/>
    <p:sldId id="338" r:id="rId6"/>
    <p:sldId id="339" r:id="rId7"/>
    <p:sldId id="340" r:id="rId8"/>
    <p:sldId id="308" r:id="rId9"/>
    <p:sldId id="341" r:id="rId10"/>
    <p:sldId id="34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22ABF-9708-49AE-B2F5-EA9CEB96CB68}"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DCA84-7716-410A-AA10-4654C2AADC52}" type="slidenum">
              <a:rPr lang="en-US" smtClean="0"/>
              <a:t>‹#›</a:t>
            </a:fld>
            <a:endParaRPr lang="en-US"/>
          </a:p>
        </p:txBody>
      </p:sp>
    </p:spTree>
    <p:extLst>
      <p:ext uri="{BB962C8B-B14F-4D97-AF65-F5344CB8AC3E}">
        <p14:creationId xmlns:p14="http://schemas.microsoft.com/office/powerpoint/2010/main" val="29885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441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01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653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16A0F5-E806-4376-A8AE-D6B6290C8201}"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103972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16A0F5-E806-4376-A8AE-D6B6290C8201}"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345531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16A0F5-E806-4376-A8AE-D6B6290C8201}"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106202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16A0F5-E806-4376-A8AE-D6B6290C8201}"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69330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16A0F5-E806-4376-A8AE-D6B6290C8201}"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328124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16A0F5-E806-4376-A8AE-D6B6290C8201}"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201888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16A0F5-E806-4376-A8AE-D6B6290C8201}"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18410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16A0F5-E806-4376-A8AE-D6B6290C8201}"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347053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6A0F5-E806-4376-A8AE-D6B6290C8201}" type="datetimeFigureOut">
              <a:rPr lang="en-US" smtClean="0"/>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36087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16A0F5-E806-4376-A8AE-D6B6290C8201}"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108498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16A0F5-E806-4376-A8AE-D6B6290C8201}"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4485A-E8A4-45A1-9169-9EB6618CE1CD}" type="slidenum">
              <a:rPr lang="en-US" smtClean="0"/>
              <a:t>‹#›</a:t>
            </a:fld>
            <a:endParaRPr lang="en-US"/>
          </a:p>
        </p:txBody>
      </p:sp>
    </p:spTree>
    <p:extLst>
      <p:ext uri="{BB962C8B-B14F-4D97-AF65-F5344CB8AC3E}">
        <p14:creationId xmlns:p14="http://schemas.microsoft.com/office/powerpoint/2010/main" val="382225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6A0F5-E806-4376-A8AE-D6B6290C8201}" type="datetimeFigureOut">
              <a:rPr lang="en-US" smtClean="0"/>
              <a:t>11/26/2025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4485A-E8A4-45A1-9169-9EB6618CE1CD}" type="slidenum">
              <a:rPr lang="en-US" smtClean="0"/>
              <a:t>‹#›</a:t>
            </a:fld>
            <a:endParaRPr lang="en-US"/>
          </a:p>
        </p:txBody>
      </p:sp>
    </p:spTree>
    <p:extLst>
      <p:ext uri="{BB962C8B-B14F-4D97-AF65-F5344CB8AC3E}">
        <p14:creationId xmlns:p14="http://schemas.microsoft.com/office/powerpoint/2010/main" val="188022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667080" y="1513945"/>
            <a:ext cx="1428750" cy="1447800"/>
          </a:xfrm>
          <a:prstGeom prst="rect">
            <a:avLst/>
          </a:prstGeom>
          <a:noFill/>
        </p:spPr>
        <p:txBody>
          <a:bodyPr spcFirstLastPara="1">
            <a:prstTxWarp prst="textArchDown">
              <a:avLst/>
            </a:prstTxWarp>
            <a:spAutoFit/>
          </a:bodyPr>
          <a:lstStyle/>
          <a:p>
            <a:pPr algn="ctr">
              <a:defRPr/>
            </a:pPr>
            <a:r>
              <a:rPr lang="en-US" sz="2000" b="1">
                <a:solidFill>
                  <a:schemeClr val="bg1"/>
                </a:solidFill>
                <a:latin typeface="VNI-Times" pitchFamily="2" charset="0"/>
                <a:cs typeface="Arial" charset="0"/>
              </a:rPr>
              <a:t>GD &amp; ÑT</a:t>
            </a:r>
          </a:p>
        </p:txBody>
      </p:sp>
      <p:sp>
        <p:nvSpPr>
          <p:cNvPr id="5123" name="AutoShape 33"/>
          <p:cNvSpPr>
            <a:spLocks noChangeArrowheads="1"/>
          </p:cNvSpPr>
          <p:nvPr/>
        </p:nvSpPr>
        <p:spPr bwMode="auto">
          <a:xfrm>
            <a:off x="6153152" y="990600"/>
            <a:ext cx="747713"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4" name="AutoShape 24"/>
          <p:cNvSpPr>
            <a:spLocks noChangeArrowheads="1"/>
          </p:cNvSpPr>
          <p:nvPr/>
        </p:nvSpPr>
        <p:spPr bwMode="auto">
          <a:xfrm rot="19926999">
            <a:off x="3325416" y="4503738"/>
            <a:ext cx="97155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5" name="AutoShape 24"/>
          <p:cNvSpPr>
            <a:spLocks noChangeArrowheads="1"/>
          </p:cNvSpPr>
          <p:nvPr/>
        </p:nvSpPr>
        <p:spPr bwMode="auto">
          <a:xfrm rot="19926999">
            <a:off x="6381753" y="42672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6" name="AutoShape 24"/>
          <p:cNvSpPr>
            <a:spLocks noChangeArrowheads="1"/>
          </p:cNvSpPr>
          <p:nvPr/>
        </p:nvSpPr>
        <p:spPr bwMode="auto">
          <a:xfrm rot="19926999">
            <a:off x="3581403" y="50292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7" name="AutoShape 33"/>
          <p:cNvSpPr>
            <a:spLocks noChangeArrowheads="1"/>
          </p:cNvSpPr>
          <p:nvPr/>
        </p:nvSpPr>
        <p:spPr bwMode="auto">
          <a:xfrm>
            <a:off x="7696202" y="1981200"/>
            <a:ext cx="747713"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8" name="AutoShape 28"/>
          <p:cNvSpPr>
            <a:spLocks noChangeArrowheads="1"/>
          </p:cNvSpPr>
          <p:nvPr/>
        </p:nvSpPr>
        <p:spPr bwMode="auto">
          <a:xfrm>
            <a:off x="6267450" y="4343405"/>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9" name="AutoShape 28"/>
          <p:cNvSpPr>
            <a:spLocks noChangeArrowheads="1"/>
          </p:cNvSpPr>
          <p:nvPr/>
        </p:nvSpPr>
        <p:spPr bwMode="auto">
          <a:xfrm>
            <a:off x="5581650" y="1676404"/>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0" name="AutoShape 32"/>
          <p:cNvSpPr>
            <a:spLocks noChangeArrowheads="1"/>
          </p:cNvSpPr>
          <p:nvPr/>
        </p:nvSpPr>
        <p:spPr bwMode="auto">
          <a:xfrm rot="17331562">
            <a:off x="7294166" y="2116934"/>
            <a:ext cx="715962" cy="447675"/>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1" name="AutoShape 24"/>
          <p:cNvSpPr>
            <a:spLocks noChangeArrowheads="1"/>
          </p:cNvSpPr>
          <p:nvPr/>
        </p:nvSpPr>
        <p:spPr bwMode="auto">
          <a:xfrm rot="19926999">
            <a:off x="6210303" y="41148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2" name="AutoShape 33"/>
          <p:cNvSpPr>
            <a:spLocks noChangeArrowheads="1"/>
          </p:cNvSpPr>
          <p:nvPr/>
        </p:nvSpPr>
        <p:spPr bwMode="auto">
          <a:xfrm>
            <a:off x="3067052" y="990600"/>
            <a:ext cx="747713" cy="8715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3" name="AutoShape 24"/>
          <p:cNvSpPr>
            <a:spLocks noChangeArrowheads="1"/>
          </p:cNvSpPr>
          <p:nvPr/>
        </p:nvSpPr>
        <p:spPr bwMode="auto">
          <a:xfrm rot="19926999">
            <a:off x="3467103" y="55626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4" name="AutoShape 24"/>
          <p:cNvSpPr>
            <a:spLocks noChangeArrowheads="1"/>
          </p:cNvSpPr>
          <p:nvPr/>
        </p:nvSpPr>
        <p:spPr bwMode="auto">
          <a:xfrm rot="19926999">
            <a:off x="8553453" y="54864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5" name="AutoShape 24"/>
          <p:cNvSpPr>
            <a:spLocks noChangeArrowheads="1"/>
          </p:cNvSpPr>
          <p:nvPr/>
        </p:nvSpPr>
        <p:spPr bwMode="auto">
          <a:xfrm rot="19926999">
            <a:off x="5867403" y="2133600"/>
            <a:ext cx="508397"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6" name="AutoShape 33"/>
          <p:cNvSpPr>
            <a:spLocks noChangeArrowheads="1"/>
          </p:cNvSpPr>
          <p:nvPr/>
        </p:nvSpPr>
        <p:spPr bwMode="auto">
          <a:xfrm>
            <a:off x="8267702" y="1066800"/>
            <a:ext cx="747713" cy="8715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7" name="AutoShape 28"/>
          <p:cNvSpPr>
            <a:spLocks noChangeArrowheads="1"/>
          </p:cNvSpPr>
          <p:nvPr/>
        </p:nvSpPr>
        <p:spPr bwMode="auto">
          <a:xfrm>
            <a:off x="8553450" y="3124205"/>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8" name="AutoShape 28"/>
          <p:cNvSpPr>
            <a:spLocks noChangeArrowheads="1"/>
          </p:cNvSpPr>
          <p:nvPr/>
        </p:nvSpPr>
        <p:spPr bwMode="auto">
          <a:xfrm>
            <a:off x="3124200" y="3048005"/>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9" name="AutoShape 28"/>
          <p:cNvSpPr>
            <a:spLocks noChangeArrowheads="1"/>
          </p:cNvSpPr>
          <p:nvPr/>
        </p:nvSpPr>
        <p:spPr bwMode="auto">
          <a:xfrm>
            <a:off x="5810250" y="990605"/>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40" name="AutoShape 28"/>
          <p:cNvSpPr>
            <a:spLocks noChangeArrowheads="1"/>
          </p:cNvSpPr>
          <p:nvPr/>
        </p:nvSpPr>
        <p:spPr bwMode="auto">
          <a:xfrm>
            <a:off x="5924550" y="5334005"/>
            <a:ext cx="4572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41" name="AutoShape 12"/>
          <p:cNvSpPr>
            <a:spLocks noChangeArrowheads="1"/>
          </p:cNvSpPr>
          <p:nvPr/>
        </p:nvSpPr>
        <p:spPr bwMode="auto">
          <a:xfrm>
            <a:off x="9124950" y="5943600"/>
            <a:ext cx="400050" cy="457200"/>
          </a:xfrm>
          <a:prstGeom prst="star32">
            <a:avLst>
              <a:gd name="adj" fmla="val 15056"/>
            </a:avLst>
          </a:prstGeom>
          <a:solidFill>
            <a:srgbClr val="FFFF00"/>
          </a:solidFill>
          <a:ln w="9525">
            <a:solidFill>
              <a:srgbClr val="FF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nMonotype corsivaH" panose="020B7200000000000000" pitchFamily="34" charset="0"/>
            </a:endParaRPr>
          </a:p>
        </p:txBody>
      </p:sp>
      <p:sp>
        <p:nvSpPr>
          <p:cNvPr id="39" name="WordArt 2"/>
          <p:cNvSpPr>
            <a:spLocks noChangeArrowheads="1" noChangeShapeType="1" noTextEdit="1"/>
          </p:cNvSpPr>
          <p:nvPr/>
        </p:nvSpPr>
        <p:spPr bwMode="auto">
          <a:xfrm>
            <a:off x="3309523" y="997995"/>
            <a:ext cx="4098662" cy="960980"/>
          </a:xfrm>
          <a:prstGeom prst="rect">
            <a:avLst/>
          </a:prstGeom>
        </p:spPr>
        <p:txBody>
          <a:bodyPr wrap="none"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0" name="WordArt 3"/>
          <p:cNvSpPr>
            <a:spLocks noChangeArrowheads="1" noChangeShapeType="1" noTextEdit="1"/>
          </p:cNvSpPr>
          <p:nvPr/>
        </p:nvSpPr>
        <p:spPr bwMode="auto">
          <a:xfrm>
            <a:off x="2438378" y="1827998"/>
            <a:ext cx="6286544" cy="2028622"/>
          </a:xfrm>
          <a:prstGeom prst="rect">
            <a:avLst/>
          </a:prstGeom>
        </p:spPr>
        <p:txBody>
          <a:bodyPr wrap="none"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22: BỨC TƯỜNG</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CÓ NHIỀU PHÉP LẠ</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745152863"/>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4" name="TextBox 3"/>
          <p:cNvSpPr txBox="1"/>
          <p:nvPr/>
        </p:nvSpPr>
        <p:spPr>
          <a:xfrm>
            <a:off x="2464691" y="1001638"/>
            <a:ext cx="6323008" cy="3046988"/>
          </a:xfrm>
          <a:prstGeom prst="rect">
            <a:avLst/>
          </a:prstGeom>
          <a:noFill/>
        </p:spPr>
        <p:txBody>
          <a:bodyPr wrap="square" rtlCol="0">
            <a:spAutoFit/>
          </a:bodyPr>
          <a:lstStyle/>
          <a:p>
            <a:pPr algn="ctr"/>
            <a:r>
              <a:rPr lang="en-US" sz="9600" b="1" dirty="0">
                <a:solidFill>
                  <a:srgbClr val="0000FF"/>
                </a:solidFill>
                <a:latin typeface="Times New Roman" panose="02020603050405020304" pitchFamily="18" charset="0"/>
                <a:cs typeface="Times New Roman" panose="02020603050405020304" pitchFamily="18" charset="0"/>
              </a:rPr>
              <a:t>CHÀO CÁC EM!</a:t>
            </a:r>
          </a:p>
        </p:txBody>
      </p:sp>
    </p:spTree>
    <p:extLst>
      <p:ext uri="{BB962C8B-B14F-4D97-AF65-F5344CB8AC3E}">
        <p14:creationId xmlns:p14="http://schemas.microsoft.com/office/powerpoint/2010/main" val="231507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303"/>
          <a:stretch>
            <a:fillRect/>
          </a:stretch>
        </p:blipFill>
        <p:spPr bwMode="auto">
          <a:xfrm>
            <a:off x="-601" y="-33416"/>
            <a:ext cx="12192000" cy="4301066"/>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4">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5"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4">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6"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6"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4">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6"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8" name="图片 12"/>
          <p:cNvPicPr>
            <a:picLocks noChangeAspect="1"/>
          </p:cNvPicPr>
          <p:nvPr/>
        </p:nvPicPr>
        <p:blipFill>
          <a:blip r:embed="rId7"/>
          <a:srcRect/>
          <a:stretch>
            <a:fillRect/>
          </a:stretch>
        </p:blipFill>
        <p:spPr bwMode="auto">
          <a:xfrm>
            <a:off x="2703124" y="1257640"/>
            <a:ext cx="5428208" cy="2234018"/>
          </a:xfrm>
          <a:prstGeom prst="rect">
            <a:avLst/>
          </a:prstGeom>
          <a:noFill/>
          <a:ln w="9525">
            <a:noFill/>
            <a:miter lim="800000"/>
            <a:headEnd/>
            <a:tailEnd/>
          </a:ln>
        </p:spPr>
      </p:pic>
      <p:pic>
        <p:nvPicPr>
          <p:cNvPr id="33" name="Picture 32">
            <a:extLst>
              <a:ext uri="{FF2B5EF4-FFF2-40B4-BE49-F238E27FC236}">
                <a16:creationId xmlns:a16="http://schemas.microsoft.com/office/drawing/2014/main" id="{A820ADD3-373C-3687-2739-845AF04D318C}"/>
              </a:ext>
            </a:extLst>
          </p:cNvPr>
          <p:cNvPicPr>
            <a:picLocks noChangeAspect="1"/>
          </p:cNvPicPr>
          <p:nvPr/>
        </p:nvPicPr>
        <p:blipFill>
          <a:blip r:embed="rId8"/>
          <a:stretch>
            <a:fillRect/>
          </a:stretch>
        </p:blipFill>
        <p:spPr>
          <a:xfrm>
            <a:off x="3716909" y="1988242"/>
            <a:ext cx="4476943" cy="1360202"/>
          </a:xfrm>
          <a:prstGeom prst="rect">
            <a:avLst/>
          </a:prstGeom>
        </p:spPr>
      </p:pic>
      <p:grpSp>
        <p:nvGrpSpPr>
          <p:cNvPr id="37"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38"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39"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43" name="TextBox 42"/>
          <p:cNvSpPr txBox="1"/>
          <p:nvPr/>
        </p:nvSpPr>
        <p:spPr>
          <a:xfrm>
            <a:off x="1563891" y="99518"/>
            <a:ext cx="9144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27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11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44" name="TextBox 43"/>
          <p:cNvSpPr txBox="1"/>
          <p:nvPr/>
        </p:nvSpPr>
        <p:spPr>
          <a:xfrm>
            <a:off x="1532681" y="603265"/>
            <a:ext cx="9144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35595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470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385" y="3789633"/>
            <a:ext cx="5234819" cy="3068367"/>
          </a:xfrm>
          <a:prstGeom prst="rect">
            <a:avLst/>
          </a:prstGeom>
        </p:spPr>
      </p:pic>
      <p:sp>
        <p:nvSpPr>
          <p:cNvPr id="10" name="TextBox 9"/>
          <p:cNvSpPr txBox="1"/>
          <p:nvPr/>
        </p:nvSpPr>
        <p:spPr>
          <a:xfrm>
            <a:off x="0" y="7"/>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27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11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500049"/>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14400"/>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0" y="1414442"/>
            <a:ext cx="12192000" cy="523220"/>
          </a:xfrm>
          <a:prstGeom prst="rect">
            <a:avLst/>
          </a:prstGeom>
          <a:noFill/>
        </p:spPr>
        <p:txBody>
          <a:bodyPr wrap="square" rtlCol="0">
            <a:spAutoFit/>
          </a:bodyPr>
          <a:lstStyle/>
          <a:p>
            <a:r>
              <a:rPr lang="vi-VN" sz="2800" b="1" kern="0" dirty="0">
                <a:solidFill>
                  <a:srgbClr val="0000FF"/>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800" b="1" kern="0" dirty="0">
              <a:solidFill>
                <a:srgbClr val="0000FF"/>
              </a:solidFill>
              <a:latin typeface="Times New Roman" panose="02020603050405020304" pitchFamily="18" charset="0"/>
              <a:cs typeface="Times New Roman" panose="02020603050405020304" pitchFamily="18" charset="0"/>
              <a:sym typeface="+mn-ea"/>
            </a:endParaRPr>
          </a:p>
        </p:txBody>
      </p:sp>
      <p:sp>
        <p:nvSpPr>
          <p:cNvPr id="13" name="TextBox 12"/>
          <p:cNvSpPr txBox="1"/>
          <p:nvPr/>
        </p:nvSpPr>
        <p:spPr>
          <a:xfrm>
            <a:off x="0" y="1937662"/>
            <a:ext cx="12192000" cy="523220"/>
          </a:xfrm>
          <a:prstGeom prst="rect">
            <a:avLst/>
          </a:prstGeom>
          <a:noFill/>
        </p:spPr>
        <p:txBody>
          <a:bodyPr wrap="square" rtlCol="0">
            <a:spAutoFit/>
          </a:bodyPr>
          <a:lstStyle/>
          <a:p>
            <a:r>
              <a:rPr lang="en-US" sz="2800" b="1" kern="0" dirty="0">
                <a:solidFill>
                  <a:srgbClr val="008000"/>
                </a:solidFill>
                <a:latin typeface="Times New Roman" panose="02020603050405020304" pitchFamily="18" charset="0"/>
                <a:cs typeface="Times New Roman" panose="02020603050405020304" pitchFamily="18" charset="0"/>
                <a:sym typeface="+mn-ea"/>
              </a:rPr>
              <a:t>1. </a:t>
            </a:r>
            <a:r>
              <a:rPr lang="en-US" sz="2800" b="1" kern="0" dirty="0" err="1">
                <a:solidFill>
                  <a:srgbClr val="008000"/>
                </a:solidFill>
                <a:latin typeface="Times New Roman" panose="02020603050405020304" pitchFamily="18" charset="0"/>
                <a:cs typeface="Times New Roman" panose="02020603050405020304" pitchFamily="18" charset="0"/>
                <a:sym typeface="+mn-ea"/>
              </a:rPr>
              <a:t>Chuẩn</a:t>
            </a:r>
            <a:r>
              <a:rPr lang="en-US" sz="2800" b="1" kern="0" dirty="0">
                <a:solidFill>
                  <a:srgbClr val="008000"/>
                </a:solidFill>
                <a:latin typeface="Times New Roman" panose="02020603050405020304" pitchFamily="18" charset="0"/>
                <a:cs typeface="Times New Roman" panose="02020603050405020304" pitchFamily="18" charset="0"/>
                <a:sym typeface="+mn-ea"/>
              </a:rPr>
              <a:t> </a:t>
            </a:r>
            <a:r>
              <a:rPr lang="en-US" sz="2800" b="1" kern="0" dirty="0" err="1">
                <a:solidFill>
                  <a:srgbClr val="008000"/>
                </a:solidFill>
                <a:latin typeface="Times New Roman" panose="02020603050405020304" pitchFamily="18" charset="0"/>
                <a:cs typeface="Times New Roman" panose="02020603050405020304" pitchFamily="18" charset="0"/>
                <a:sym typeface="+mn-ea"/>
              </a:rPr>
              <a:t>bị</a:t>
            </a:r>
            <a:endParaRPr lang="en-US" sz="2800" b="1" kern="0" dirty="0">
              <a:solidFill>
                <a:srgbClr val="008000"/>
              </a:solidFill>
              <a:latin typeface="Times New Roman" panose="02020603050405020304" pitchFamily="18" charset="0"/>
              <a:cs typeface="Times New Roman" panose="02020603050405020304" pitchFamily="18" charset="0"/>
              <a:sym typeface="+mn-ea"/>
            </a:endParaRPr>
          </a:p>
        </p:txBody>
      </p:sp>
      <p:sp>
        <p:nvSpPr>
          <p:cNvPr id="14" name="TextBox 13"/>
          <p:cNvSpPr txBox="1"/>
          <p:nvPr/>
        </p:nvSpPr>
        <p:spPr>
          <a:xfrm>
            <a:off x="0" y="2456597"/>
            <a:ext cx="12192000" cy="1815882"/>
          </a:xfrm>
          <a:prstGeom prst="rect">
            <a:avLst/>
          </a:prstGeom>
          <a:noFill/>
        </p:spPr>
        <p:txBody>
          <a:bodyPr wrap="square" rtlCol="0">
            <a:spAutoFit/>
          </a:bodyPr>
          <a:lstStyle/>
          <a:p>
            <a:pPr algn="just" defTabSz="1219170">
              <a:buClr>
                <a:srgbClr val="000000"/>
              </a:buClr>
            </a:pP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rPr>
              <a:t>Em chọn đồ chơi nào để viết hướng dẫn? </a:t>
            </a:r>
          </a:p>
          <a:p>
            <a:pPr algn="just" defTabSz="1219170">
              <a:buClr>
                <a:srgbClr val="000000"/>
              </a:buClr>
            </a:pP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Đồ</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chơi</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đó</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được</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làm</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bằng</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00FF"/>
                </a:solidFill>
                <a:latin typeface="Times New Roman" panose="02020603050405020304" pitchFamily="18" charset="0"/>
                <a:cs typeface="Times New Roman" panose="02020603050405020304" pitchFamily="18" charset="0"/>
                <a:sym typeface="Arial" panose="020B0604020202020204"/>
              </a:rPr>
              <a:t>gì</a:t>
            </a: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a:t>
            </a:r>
            <a:endPar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endParaRPr>
          </a:p>
          <a:p>
            <a:pPr algn="just" defTabSz="1219170">
              <a:buClr>
                <a:srgbClr val="000000"/>
              </a:buClr>
            </a:pP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rPr>
              <a:t>Cần chuẩn bị dụng cụ, vật liệu gì để làm đồ chơi?</a:t>
            </a:r>
          </a:p>
          <a:p>
            <a:pPr algn="just" defTabSz="1219170">
              <a:buClr>
                <a:srgbClr val="000000"/>
              </a:buClr>
            </a:pPr>
            <a:r>
              <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rPr>
              <a:t>Khi làm đồ chơi cần thực hiện những bước nào?</a:t>
            </a:r>
            <a:endParaRPr lang="en-US" sz="2800" kern="0" dirty="0">
              <a:solidFill>
                <a:srgbClr val="0000FF"/>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2680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 calcmode="lin" valueType="num">
                                      <p:cBhvr additive="base">
                                        <p:cTn id="3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 calcmode="lin" valueType="num">
                                      <p:cBhvr additive="base">
                                        <p:cTn id="3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 calcmode="lin" valueType="num">
                                      <p:cBhvr additive="base">
                                        <p:cTn id="4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61491"/>
            <a:ext cx="12192000" cy="523220"/>
          </a:xfrm>
          <a:prstGeom prst="rect">
            <a:avLst/>
          </a:prstGeom>
          <a:noFill/>
        </p:spPr>
        <p:txBody>
          <a:bodyPr wrap="square" rtlCol="0">
            <a:spAutoFit/>
          </a:bodyPr>
          <a:lstStyle/>
          <a:p>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2.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Lập</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dàn</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ý</a:t>
            </a:r>
          </a:p>
        </p:txBody>
      </p:sp>
      <p:sp>
        <p:nvSpPr>
          <p:cNvPr id="6" name="TextBox 5"/>
          <p:cNvSpPr txBox="1"/>
          <p:nvPr/>
        </p:nvSpPr>
        <p:spPr>
          <a:xfrm>
            <a:off x="0" y="500042"/>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91439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0" y="1414435"/>
            <a:ext cx="12192000" cy="523220"/>
          </a:xfrm>
          <a:prstGeom prst="rect">
            <a:avLst/>
          </a:prstGeom>
          <a:noFill/>
        </p:spPr>
        <p:txBody>
          <a:bodyPr wrap="square" rtlCol="0">
            <a:spAutoFit/>
          </a:bodyPr>
          <a:lstStyle/>
          <a:p>
            <a:r>
              <a:rPr lang="vi-VN" sz="2800" b="1" kern="0" dirty="0">
                <a:solidFill>
                  <a:srgbClr val="0000FF"/>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800" b="1" kern="0" dirty="0">
              <a:solidFill>
                <a:srgbClr val="0000FF"/>
              </a:solidFill>
              <a:latin typeface="Times New Roman" panose="02020603050405020304" pitchFamily="18" charset="0"/>
              <a:cs typeface="Times New Roman" panose="02020603050405020304" pitchFamily="18" charset="0"/>
              <a:sym typeface="+mn-ea"/>
            </a:endParaRPr>
          </a:p>
        </p:txBody>
      </p:sp>
      <p:sp>
        <p:nvSpPr>
          <p:cNvPr id="9" name="TextBox 8"/>
          <p:cNvSpPr txBox="1"/>
          <p:nvPr/>
        </p:nvSpPr>
        <p:spPr>
          <a:xfrm>
            <a:off x="0" y="2328828"/>
            <a:ext cx="121920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a.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dụng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vật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liệu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chuẩn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bị</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097CC05-482C-2DF0-0CA5-B60F00C83C40}"/>
              </a:ext>
            </a:extLst>
          </p:cNvPr>
          <p:cNvSpPr txBox="1"/>
          <p:nvPr/>
        </p:nvSpPr>
        <p:spPr>
          <a:xfrm>
            <a:off x="0" y="2775884"/>
            <a:ext cx="10972800" cy="523220"/>
          </a:xfrm>
          <a:prstGeom prst="rect">
            <a:avLst/>
          </a:prstGeom>
          <a:noFill/>
        </p:spPr>
        <p:txBody>
          <a:bodyPr wrap="square" rtlCol="0">
            <a:spAutoFit/>
          </a:bodyPr>
          <a:lstStyle/>
          <a:p>
            <a:pPr algn="just"/>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Nêu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dụng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cụ</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dùng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ví</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dụ</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kéo</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kìm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dây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thép</a:t>
            </a:r>
            <a:r>
              <a:rPr lang="en-US" sz="2800" b="1" dirty="0">
                <a:solidFill>
                  <a:srgbClr val="008000"/>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0430EE99-0C29-1B5B-E1AB-E36AEF9F22CD}"/>
              </a:ext>
            </a:extLst>
          </p:cNvPr>
          <p:cNvSpPr txBox="1"/>
          <p:nvPr/>
        </p:nvSpPr>
        <p:spPr>
          <a:xfrm>
            <a:off x="0" y="3299104"/>
            <a:ext cx="10972800" cy="523220"/>
          </a:xfrm>
          <a:prstGeom prst="rect">
            <a:avLst/>
          </a:prstGeom>
          <a:noFill/>
        </p:spPr>
        <p:txBody>
          <a:bodyPr wrap="square" rtlCol="0">
            <a:spAutoFit/>
          </a:bodyPr>
          <a:lstStyle/>
          <a:p>
            <a:pPr algn="just"/>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Nêu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dụng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cụ</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sử</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dụng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ví</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dụ</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bìa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giấy</a:t>
            </a:r>
            <a:r>
              <a:rPr lang="en-US" sz="2800" b="1" dirty="0">
                <a:solidFill>
                  <a:srgbClr val="008000"/>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0" y="3832308"/>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b. </a:t>
            </a:r>
            <a:r>
              <a:rPr lang="en-US" sz="2800" b="1" dirty="0" err="1">
                <a:solidFill>
                  <a:srgbClr val="0000FF"/>
                </a:solidFill>
                <a:latin typeface="Times New Roman" panose="02020603050405020304" pitchFamily="18" charset="0"/>
                <a:cs typeface="Times New Roman" panose="02020603050405020304" pitchFamily="18" charset="0"/>
              </a:rPr>
              <a:t>Hướng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dẫn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bước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đồ</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chơi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097CC05-482C-2DF0-0CA5-B60F00C83C40}"/>
              </a:ext>
            </a:extLst>
          </p:cNvPr>
          <p:cNvSpPr txBox="1"/>
          <p:nvPr/>
        </p:nvSpPr>
        <p:spPr>
          <a:xfrm>
            <a:off x="0" y="4365512"/>
            <a:ext cx="12192000" cy="523220"/>
          </a:xfrm>
          <a:prstGeom prst="rect">
            <a:avLst/>
          </a:prstGeom>
          <a:noFill/>
        </p:spPr>
        <p:txBody>
          <a:bodyPr wrap="square" rtlCol="0">
            <a:spAutoFit/>
          </a:bodyPr>
          <a:lstStyle/>
          <a:p>
            <a:pPr lvl="0" algn="just"/>
            <a:r>
              <a:rPr lang="en-US" sz="2800" b="1" dirty="0">
                <a:solidFill>
                  <a:srgbClr val="008000"/>
                </a:solidFill>
                <a:latin typeface="Times New Roman" panose="02020603050405020304" pitchFamily="18" charset="0"/>
                <a:cs typeface="Times New Roman" panose="02020603050405020304" pitchFamily="18" charset="0"/>
              </a:rPr>
              <a:t>-</a:t>
            </a:r>
            <a:r>
              <a:rPr lang="vi-VN" sz="2800" b="1" dirty="0">
                <a:solidFill>
                  <a:srgbClr val="008000"/>
                </a:solidFill>
                <a:latin typeface="Times New Roman" panose="02020603050405020304" pitchFamily="18" charset="0"/>
                <a:cs typeface="Times New Roman" panose="02020603050405020304" pitchFamily="18" charset="0"/>
              </a:rPr>
              <a:t> Nêu các bước làm đồ chơi theo trình tự (ví dụ: 1. Vẽ; 2. Cắt; 3. Dán;...)</a:t>
            </a:r>
          </a:p>
        </p:txBody>
      </p:sp>
      <p:sp>
        <p:nvSpPr>
          <p:cNvPr id="14" name="TextBox 13">
            <a:extLst>
              <a:ext uri="{FF2B5EF4-FFF2-40B4-BE49-F238E27FC236}">
                <a16:creationId xmlns:a16="http://schemas.microsoft.com/office/drawing/2014/main" id="{0430EE99-0C29-1B5B-E1AB-E36AEF9F22CD}"/>
              </a:ext>
            </a:extLst>
          </p:cNvPr>
          <p:cNvSpPr txBox="1"/>
          <p:nvPr/>
        </p:nvSpPr>
        <p:spPr>
          <a:xfrm>
            <a:off x="0" y="4944882"/>
            <a:ext cx="12192000" cy="954107"/>
          </a:xfrm>
          <a:prstGeom prst="rect">
            <a:avLst/>
          </a:prstGeom>
          <a:noFill/>
        </p:spPr>
        <p:txBody>
          <a:bodyPr wrap="square" rtlCol="0">
            <a:spAutoFit/>
          </a:bodyPr>
          <a:lstStyle/>
          <a:p>
            <a:pPr lvl="0" algn="just"/>
            <a:r>
              <a:rPr lang="en-US" sz="2800" b="1" dirty="0">
                <a:solidFill>
                  <a:srgbClr val="008000"/>
                </a:solidFill>
                <a:latin typeface="Times New Roman" panose="02020603050405020304" pitchFamily="18" charset="0"/>
                <a:cs typeface="Times New Roman" panose="02020603050405020304" pitchFamily="18" charset="0"/>
              </a:rPr>
              <a:t>-</a:t>
            </a:r>
            <a:r>
              <a:rPr lang="vi-VN" sz="2800" b="1" dirty="0">
                <a:solidFill>
                  <a:srgbClr val="008000"/>
                </a:solidFill>
                <a:latin typeface="Times New Roman" panose="02020603050405020304" pitchFamily="18" charset="0"/>
                <a:cs typeface="Times New Roman" panose="02020603050405020304" pitchFamily="18" charset="0"/>
              </a:rPr>
              <a:t> Mỗi bước có thể gồm nhiều việc. Mỗi việc cần nêu rõ dụng cụ, vật liệu, cách làm,...</a:t>
            </a:r>
          </a:p>
        </p:txBody>
      </p:sp>
      <p:sp>
        <p:nvSpPr>
          <p:cNvPr id="15" name="TextBox 14">
            <a:extLst>
              <a:ext uri="{FF2B5EF4-FFF2-40B4-BE49-F238E27FC236}">
                <a16:creationId xmlns:a16="http://schemas.microsoft.com/office/drawing/2014/main" id="{26068212-FD46-7B6D-8B09-CA939BD76D39}"/>
              </a:ext>
            </a:extLst>
          </p:cNvPr>
          <p:cNvSpPr txBox="1"/>
          <p:nvPr/>
        </p:nvSpPr>
        <p:spPr>
          <a:xfrm>
            <a:off x="26580" y="5955139"/>
            <a:ext cx="12065335" cy="523220"/>
          </a:xfrm>
          <a:prstGeom prst="rect">
            <a:avLst/>
          </a:prstGeom>
          <a:noFill/>
        </p:spPr>
        <p:txBody>
          <a:bodyPr wrap="square" rtlCol="0">
            <a:spAutoFit/>
          </a:bodyPr>
          <a:lstStyle/>
          <a:p>
            <a:pPr lvl="0" algn="just"/>
            <a:r>
              <a:rPr lang="en-US" sz="2800" b="1" dirty="0">
                <a:solidFill>
                  <a:srgbClr val="008000"/>
                </a:solidFill>
                <a:latin typeface="Times New Roman" panose="02020603050405020304" pitchFamily="18" charset="0"/>
                <a:cs typeface="Times New Roman" panose="02020603050405020304" pitchFamily="18" charset="0"/>
              </a:rPr>
              <a:t>-</a:t>
            </a:r>
            <a:r>
              <a:rPr lang="vi-VN" sz="2800" b="1" dirty="0">
                <a:solidFill>
                  <a:srgbClr val="008000"/>
                </a:solidFill>
                <a:latin typeface="Times New Roman" panose="02020603050405020304" pitchFamily="18" charset="0"/>
                <a:cs typeface="Times New Roman" panose="02020603050405020304" pitchFamily="18" charset="0"/>
              </a:rPr>
              <a:t> Ví dụ: dùng kéo cắt hình chữ nhật từ giấy trắng để tạo thân thỏ.</a:t>
            </a:r>
          </a:p>
        </p:txBody>
      </p:sp>
    </p:spTree>
    <p:extLst>
      <p:ext uri="{BB962C8B-B14F-4D97-AF65-F5344CB8AC3E}">
        <p14:creationId xmlns:p14="http://schemas.microsoft.com/office/powerpoint/2010/main" val="29414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0042"/>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1439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0" y="1414435"/>
            <a:ext cx="12192000" cy="523220"/>
          </a:xfrm>
          <a:prstGeom prst="rect">
            <a:avLst/>
          </a:prstGeom>
          <a:noFill/>
        </p:spPr>
        <p:txBody>
          <a:bodyPr wrap="square" rtlCol="0">
            <a:spAutoFit/>
          </a:bodyPr>
          <a:lstStyle/>
          <a:p>
            <a:r>
              <a:rPr lang="vi-VN" sz="2800" b="1" kern="0" dirty="0">
                <a:solidFill>
                  <a:srgbClr val="0000FF"/>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800" b="1" kern="0" dirty="0">
              <a:solidFill>
                <a:srgbClr val="0000FF"/>
              </a:solidFill>
              <a:latin typeface="Times New Roman" panose="02020603050405020304" pitchFamily="18" charset="0"/>
              <a:cs typeface="Times New Roman" panose="02020603050405020304" pitchFamily="18" charset="0"/>
              <a:sym typeface="+mn-ea"/>
            </a:endParaRPr>
          </a:p>
        </p:txBody>
      </p:sp>
      <p:sp>
        <p:nvSpPr>
          <p:cNvPr id="8" name="TextBox 7"/>
          <p:cNvSpPr txBox="1"/>
          <p:nvPr/>
        </p:nvSpPr>
        <p:spPr>
          <a:xfrm>
            <a:off x="-43218" y="1916183"/>
            <a:ext cx="12192000" cy="954107"/>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Dàn</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ý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văn</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dẫn</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làm</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chơi</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bày</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2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nội</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p:cNvSpPr txBox="1"/>
          <p:nvPr/>
        </p:nvSpPr>
        <p:spPr>
          <a:xfrm>
            <a:off x="0" y="2870290"/>
            <a:ext cx="1201003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rPr>
              <a:t>Dụng cụ vật liệu cần chuẩn bị để làm đồ chơi.</a:t>
            </a:r>
            <a:endPar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endParaRPr>
          </a:p>
        </p:txBody>
      </p:sp>
      <p:sp>
        <p:nvSpPr>
          <p:cNvPr id="10" name="TextBox 9"/>
          <p:cNvSpPr txBox="1"/>
          <p:nvPr/>
        </p:nvSpPr>
        <p:spPr>
          <a:xfrm>
            <a:off x="-43218" y="3393510"/>
            <a:ext cx="12010030"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00FF"/>
                </a:solidFill>
                <a:latin typeface="Times New Roman" panose="02020603050405020304" pitchFamily="18" charset="0"/>
                <a:cs typeface="Times New Roman" panose="02020603050405020304" pitchFamily="18" charset="0"/>
                <a:sym typeface="Arial" panose="020B0604020202020204"/>
              </a:rPr>
              <a:t>Hướng dẫn thực hiện: Kể lại các bước hướng dẫn làm đồ chơi theo trình tự, mỗi bước có thể gồm một số việc</a:t>
            </a:r>
            <a:endParaRPr lang="en-US" sz="2800" b="1" kern="0" dirty="0">
              <a:solidFill>
                <a:srgbClr val="0000FF"/>
              </a:solidFill>
              <a:latin typeface="Times New Roman" panose="02020603050405020304" pitchFamily="18" charset="0"/>
              <a:cs typeface="Times New Roman" panose="02020603050405020304" pitchFamily="18" charset="0"/>
              <a:sym typeface="Arial" panose="020B0604020202020204"/>
            </a:endParaRPr>
          </a:p>
        </p:txBody>
      </p:sp>
      <p:sp>
        <p:nvSpPr>
          <p:cNvPr id="11" name="TextBox 10"/>
          <p:cNvSpPr txBox="1"/>
          <p:nvPr/>
        </p:nvSpPr>
        <p:spPr>
          <a:xfrm>
            <a:off x="0" y="4347617"/>
            <a:ext cx="12192000"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Bước</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2,…)</a:t>
            </a:r>
          </a:p>
        </p:txBody>
      </p:sp>
      <p:sp>
        <p:nvSpPr>
          <p:cNvPr id="12" name="TextBox 11"/>
          <p:cNvSpPr txBox="1"/>
          <p:nvPr/>
        </p:nvSpPr>
        <p:spPr>
          <a:xfrm>
            <a:off x="0" y="4886620"/>
            <a:ext cx="12192000"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Bước</a:t>
            </a:r>
            <a:r>
              <a:rPr lang="en-US" sz="2800" b="1" dirty="0">
                <a:solidFill>
                  <a:srgbClr val="008000"/>
                </a:solidFill>
                <a:latin typeface="Times New Roman" panose="02020603050405020304" pitchFamily="18" charset="0"/>
                <a:cs typeface="Times New Roman" panose="02020603050405020304" pitchFamily="18" charset="0"/>
              </a:rPr>
              <a:t> 2: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2,…)</a:t>
            </a:r>
          </a:p>
        </p:txBody>
      </p:sp>
      <p:sp>
        <p:nvSpPr>
          <p:cNvPr id="13" name="TextBox 12"/>
          <p:cNvSpPr txBox="1"/>
          <p:nvPr/>
        </p:nvSpPr>
        <p:spPr>
          <a:xfrm>
            <a:off x="95534" y="5409840"/>
            <a:ext cx="11914496"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Bước</a:t>
            </a:r>
            <a:r>
              <a:rPr lang="en-US" sz="2800" b="1" dirty="0">
                <a:solidFill>
                  <a:srgbClr val="008000"/>
                </a:solidFill>
                <a:latin typeface="Times New Roman" panose="02020603050405020304" pitchFamily="18" charset="0"/>
                <a:cs typeface="Times New Roman" panose="02020603050405020304" pitchFamily="18" charset="0"/>
              </a:rPr>
              <a:t> 3: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1, </a:t>
            </a:r>
            <a:r>
              <a:rPr lang="en-US" sz="2800" b="1" dirty="0" err="1">
                <a:solidFill>
                  <a:srgbClr val="008000"/>
                </a:solidFill>
                <a:latin typeface="Times New Roman" panose="02020603050405020304" pitchFamily="18" charset="0"/>
                <a:cs typeface="Times New Roman" panose="02020603050405020304" pitchFamily="18" charset="0"/>
              </a:rPr>
              <a:t>việc</a:t>
            </a:r>
            <a:r>
              <a:rPr lang="en-US" sz="2800" b="1" dirty="0">
                <a:solidFill>
                  <a:srgbClr val="008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8826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27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11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500042"/>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1439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0" y="1414435"/>
            <a:ext cx="12192000" cy="523220"/>
          </a:xfrm>
          <a:prstGeom prst="rect">
            <a:avLst/>
          </a:prstGeom>
          <a:noFill/>
        </p:spPr>
        <p:txBody>
          <a:bodyPr wrap="square" rtlCol="0">
            <a:spAutoFit/>
          </a:bodyPr>
          <a:lstStyle/>
          <a:p>
            <a:r>
              <a:rPr lang="vi-VN" sz="2800" b="1" kern="0" dirty="0">
                <a:solidFill>
                  <a:srgbClr val="0000FF"/>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800" b="1" kern="0" dirty="0">
              <a:solidFill>
                <a:srgbClr val="0000FF"/>
              </a:solidFill>
              <a:latin typeface="Times New Roman" panose="02020603050405020304" pitchFamily="18" charset="0"/>
              <a:cs typeface="Times New Roman" panose="02020603050405020304" pitchFamily="18" charset="0"/>
              <a:sym typeface="+mn-ea"/>
            </a:endParaRPr>
          </a:p>
        </p:txBody>
      </p:sp>
      <p:sp>
        <p:nvSpPr>
          <p:cNvPr id="8" name="TextBox 7"/>
          <p:cNvSpPr txBox="1"/>
          <p:nvPr/>
        </p:nvSpPr>
        <p:spPr>
          <a:xfrm>
            <a:off x="0" y="1937655"/>
            <a:ext cx="12010030" cy="523220"/>
          </a:xfrm>
          <a:prstGeom prst="rect">
            <a:avLst/>
          </a:prstGeom>
          <a:noFill/>
        </p:spPr>
        <p:txBody>
          <a:bodyPr wrap="square" rtlCol="0">
            <a:spAutoFit/>
          </a:bodyPr>
          <a:lstStyle/>
          <a:p>
            <a:r>
              <a:rPr lang="nl-NL" sz="28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3. Viết hướng dẫn theo dàn ý đã lập</a:t>
            </a:r>
            <a:endParaRPr lang="en-US" sz="2800" dirty="0">
              <a:solidFill>
                <a:srgbClr val="008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304D3AE-E893-1238-0F03-2C6409A33364}"/>
              </a:ext>
            </a:extLst>
          </p:cNvPr>
          <p:cNvPicPr>
            <a:picLocks noChangeAspect="1"/>
          </p:cNvPicPr>
          <p:nvPr/>
        </p:nvPicPr>
        <p:blipFill>
          <a:blip r:embed="rId2"/>
          <a:stretch>
            <a:fillRect/>
          </a:stretch>
        </p:blipFill>
        <p:spPr>
          <a:xfrm>
            <a:off x="151031" y="2460875"/>
            <a:ext cx="2237327" cy="1351637"/>
          </a:xfrm>
          <a:prstGeom prst="rect">
            <a:avLst/>
          </a:prstGeom>
        </p:spPr>
      </p:pic>
      <p:sp>
        <p:nvSpPr>
          <p:cNvPr id="10" name="Text Box 8"/>
          <p:cNvSpPr txBox="1"/>
          <p:nvPr/>
        </p:nvSpPr>
        <p:spPr>
          <a:xfrm>
            <a:off x="2224132" y="2601669"/>
            <a:ext cx="9950124" cy="1384995"/>
          </a:xfrm>
          <a:prstGeom prst="rect">
            <a:avLst/>
          </a:prstGeom>
          <a:noFill/>
        </p:spPr>
        <p:txBody>
          <a:bodyPr wrap="square" rtlCol="0">
            <a:spAutoFit/>
          </a:bodyPr>
          <a:lstStyle/>
          <a:p>
            <a:pPr defTabSz="1219170">
              <a:buClr>
                <a:srgbClr val="FFFFFF"/>
              </a:buClr>
            </a:pP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 </a:t>
            </a:r>
            <a:r>
              <a:rPr lang="vi-VN" sz="2800" b="1" kern="0" dirty="0">
                <a:solidFill>
                  <a:srgbClr val="008000"/>
                </a:solidFill>
                <a:latin typeface="Times New Roman" panose="02020603050405020304" pitchFamily="18" charset="0"/>
                <a:cs typeface="Times New Roman" panose="02020603050405020304" pitchFamily="18" charset="0"/>
                <a:sym typeface="Arial" panose="020B0604020202020204"/>
              </a:rPr>
              <a:t>Trước khi viết em cần quan sát chi tiết từng bước làm đồ chơi xem mỗi bước có những hoạt động nào, sử dụng những vật liệu và dụng cụ nào.</a:t>
            </a:r>
            <a:endPar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endParaRPr>
          </a:p>
        </p:txBody>
      </p:sp>
      <p:sp>
        <p:nvSpPr>
          <p:cNvPr id="11" name="Text Box 12"/>
          <p:cNvSpPr txBox="1"/>
          <p:nvPr/>
        </p:nvSpPr>
        <p:spPr>
          <a:xfrm>
            <a:off x="2224132" y="4127458"/>
            <a:ext cx="9950124" cy="954107"/>
          </a:xfrm>
          <a:prstGeom prst="rect">
            <a:avLst/>
          </a:prstGeom>
          <a:noFill/>
        </p:spPr>
        <p:txBody>
          <a:bodyPr wrap="square" rtlCol="0">
            <a:spAutoFit/>
          </a:bodyPr>
          <a:lstStyle/>
          <a:p>
            <a:pPr marL="53975" indent="-53975" defTabSz="1219170">
              <a:buClr>
                <a:srgbClr val="FFFFFF"/>
              </a:buClr>
              <a:buFont typeface="Wingdings" panose="05000000000000000000" charset="0"/>
              <a:buChar char="ü"/>
            </a:pP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 </a:t>
            </a:r>
            <a:r>
              <a:rPr lang="vi-VN" sz="2800" b="1" kern="0" dirty="0">
                <a:solidFill>
                  <a:srgbClr val="008000"/>
                </a:solidFill>
                <a:latin typeface="Times New Roman" panose="02020603050405020304" pitchFamily="18" charset="0"/>
                <a:cs typeface="Times New Roman" panose="02020603050405020304" pitchFamily="18" charset="0"/>
                <a:sym typeface="Arial" panose="020B0604020202020204"/>
              </a:rPr>
              <a:t>Cần sử dụng dấu hiệu phù hợp để chỉ ra trình tự các bước làm đồ chơi như chữ số (1, 2, 3, ..) hoặc chữ cái (a, b, c, …)</a:t>
            </a:r>
            <a:endPar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4296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479E04-32E1-0050-C373-01BF7B24E25A}"/>
              </a:ext>
            </a:extLst>
          </p:cNvPr>
          <p:cNvSpPr txBox="1"/>
          <p:nvPr/>
        </p:nvSpPr>
        <p:spPr>
          <a:xfrm>
            <a:off x="0" y="1731498"/>
            <a:ext cx="12192000" cy="5262979"/>
          </a:xfrm>
          <a:prstGeom prst="rect">
            <a:avLst/>
          </a:prstGeom>
          <a:noFill/>
        </p:spPr>
        <p:txBody>
          <a:bodyPr wrap="square" rtlCol="0">
            <a:spAutoFit/>
          </a:bodyPr>
          <a:lstStyle/>
          <a:p>
            <a:pPr algn="just"/>
            <a:r>
              <a:rPr lang="en-US" sz="24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srgbClr val="008000"/>
                </a:solidFill>
                <a:latin typeface="Times New Roman" panose="02020603050405020304" pitchFamily="18" charset="0"/>
                <a:ea typeface="Cambria" panose="02040503050406030204" pitchFamily="18" charset="0"/>
                <a:cs typeface="Times New Roman" panose="02020603050405020304" pitchFamily="18" charset="0"/>
              </a:rPr>
              <a:t>* VD:    </a:t>
            </a:r>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Để làm một con gà bằng giấy, chúng ta cần chuẩn bị dụng cụ, vật liệu và làm theo hướng dẫn sau:</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Chuẩn bị:</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Giấy màu, giấy trắng</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Kéo và bút</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Các bước thực hiện:</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Bước 1: Vẽ lên giấy màu trắng các hình như phần hình 1 bên dưới. Sau đó, áp giấy màu vàng lên giấy trắng và cắt theo những hình đấy. Phần mỏ gà và phần đế dùng giấy màu cam cho đẹp hơn. Những chỗ vẽ nét đứt là hướng dẫn gấp giấy ngay tại đó.</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Bước 2: Dán thành từng vòng tròn rồi dán nối với nhau</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Bước 3: Dán mỏ, dán cánh như hình 2 bên dưới</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Bước 4: Vẽ mắt hoặc dùng mắt thú bông dán lên.</a:t>
            </a:r>
          </a:p>
          <a:p>
            <a:pPr algn="just"/>
            <a:r>
              <a:rPr lang="vi-VN" sz="2400" b="1" i="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Vậy là chúng ta đã có một chú gà bằng giấy hết sức đáng yêu đúng không nào. Chúc các bạn thành công.</a:t>
            </a:r>
          </a:p>
        </p:txBody>
      </p:sp>
      <p:sp>
        <p:nvSpPr>
          <p:cNvPr id="3" name="TextBox 2"/>
          <p:cNvSpPr txBox="1"/>
          <p:nvPr/>
        </p:nvSpPr>
        <p:spPr>
          <a:xfrm>
            <a:off x="0" y="0"/>
            <a:ext cx="12192000" cy="492443"/>
          </a:xfrm>
          <a:prstGeom prst="rect">
            <a:avLst/>
          </a:prstGeom>
          <a:noFill/>
        </p:spPr>
        <p:txBody>
          <a:bodyPr wrap="square" rtlCol="0">
            <a:spAutoFit/>
          </a:bodyPr>
          <a:lstStyle/>
          <a:p>
            <a:pPr algn="ctr"/>
            <a:r>
              <a:rPr lang="en-US" sz="2600" b="1" dirty="0" err="1">
                <a:solidFill>
                  <a:srgbClr val="0000FF"/>
                </a:solidFill>
                <a:latin typeface="Times New Roman" pitchFamily="18" charset="0"/>
                <a:cs typeface="Times New Roman" pitchFamily="18" charset="0"/>
              </a:rPr>
              <a:t>Thứ</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Năm</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ngày</a:t>
            </a:r>
            <a:r>
              <a:rPr lang="en-US" sz="2600" b="1" dirty="0">
                <a:solidFill>
                  <a:srgbClr val="0000FF"/>
                </a:solidFill>
                <a:latin typeface="Times New Roman" pitchFamily="18" charset="0"/>
                <a:cs typeface="Times New Roman" pitchFamily="18" charset="0"/>
              </a:rPr>
              <a:t> 28 </a:t>
            </a:r>
            <a:r>
              <a:rPr lang="en-US" sz="2600" b="1" dirty="0" err="1">
                <a:solidFill>
                  <a:srgbClr val="0000FF"/>
                </a:solidFill>
                <a:latin typeface="Times New Roman" pitchFamily="18" charset="0"/>
                <a:cs typeface="Times New Roman" pitchFamily="18" charset="0"/>
              </a:rPr>
              <a:t>tháng</a:t>
            </a:r>
            <a:r>
              <a:rPr lang="en-US" sz="2600" b="1" dirty="0">
                <a:solidFill>
                  <a:srgbClr val="0000FF"/>
                </a:solidFill>
                <a:latin typeface="Times New Roman" pitchFamily="18" charset="0"/>
                <a:cs typeface="Times New Roman" pitchFamily="18" charset="0"/>
              </a:rPr>
              <a:t> 11 </a:t>
            </a:r>
            <a:r>
              <a:rPr lang="en-US" sz="2600" b="1" dirty="0" err="1">
                <a:solidFill>
                  <a:srgbClr val="0000FF"/>
                </a:solidFill>
                <a:latin typeface="Times New Roman" pitchFamily="18" charset="0"/>
                <a:cs typeface="Times New Roman" pitchFamily="18" charset="0"/>
              </a:rPr>
              <a:t>năm</a:t>
            </a:r>
            <a:r>
              <a:rPr lang="en-US" sz="2600" b="1" dirty="0">
                <a:solidFill>
                  <a:srgbClr val="0000FF"/>
                </a:solidFill>
                <a:latin typeface="Times New Roman" pitchFamily="18" charset="0"/>
                <a:cs typeface="Times New Roman" pitchFamily="18" charset="0"/>
              </a:rPr>
              <a:t> 2024</a:t>
            </a:r>
            <a:endParaRPr lang="vi-VN" sz="2600" b="1" dirty="0">
              <a:solidFill>
                <a:srgbClr val="0000FF"/>
              </a:solidFill>
              <a:latin typeface="Times New Roman" pitchFamily="18" charset="0"/>
              <a:cs typeface="Times New Roman" pitchFamily="18" charset="0"/>
            </a:endParaRPr>
          </a:p>
        </p:txBody>
      </p:sp>
      <p:sp>
        <p:nvSpPr>
          <p:cNvPr id="4" name="TextBox 3"/>
          <p:cNvSpPr txBox="1"/>
          <p:nvPr/>
        </p:nvSpPr>
        <p:spPr>
          <a:xfrm>
            <a:off x="0" y="418116"/>
            <a:ext cx="12192000" cy="492443"/>
          </a:xfrm>
          <a:prstGeom prst="rect">
            <a:avLst/>
          </a:prstGeom>
          <a:noFill/>
        </p:spPr>
        <p:txBody>
          <a:bodyPr wrap="square" rtlCol="0">
            <a:spAutoFit/>
          </a:bodyPr>
          <a:lstStyle/>
          <a:p>
            <a:pPr algn="ctr"/>
            <a:r>
              <a:rPr lang="en-US" sz="2600" b="1" dirty="0" err="1">
                <a:solidFill>
                  <a:srgbClr val="0000FF"/>
                </a:solidFill>
                <a:latin typeface="Times New Roman" pitchFamily="18" charset="0"/>
                <a:cs typeface="Times New Roman" pitchFamily="18" charset="0"/>
              </a:rPr>
              <a:t>Tiếng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Việt</a:t>
            </a:r>
            <a:endParaRPr lang="vi-VN" sz="2600" b="1" dirty="0">
              <a:solidFill>
                <a:srgbClr val="0000FF"/>
              </a:solidFill>
              <a:latin typeface="Times New Roman" pitchFamily="18" charset="0"/>
              <a:cs typeface="Times New Roman" pitchFamily="18" charset="0"/>
            </a:endParaRPr>
          </a:p>
        </p:txBody>
      </p:sp>
      <p:sp>
        <p:nvSpPr>
          <p:cNvPr id="5" name="TextBox 4"/>
          <p:cNvSpPr txBox="1"/>
          <p:nvPr/>
        </p:nvSpPr>
        <p:spPr>
          <a:xfrm>
            <a:off x="0" y="844048"/>
            <a:ext cx="12192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hướng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dẫn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thực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một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công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việc</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0" y="1262164"/>
            <a:ext cx="12192000" cy="492443"/>
          </a:xfrm>
          <a:prstGeom prst="rect">
            <a:avLst/>
          </a:prstGeom>
          <a:noFill/>
        </p:spPr>
        <p:txBody>
          <a:bodyPr wrap="square" rtlCol="0">
            <a:spAutoFit/>
          </a:bodyPr>
          <a:lstStyle/>
          <a:p>
            <a:r>
              <a:rPr lang="vi-VN" sz="2600" b="1" kern="0" dirty="0">
                <a:solidFill>
                  <a:srgbClr val="008000"/>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600" b="1" kern="0" dirty="0">
              <a:solidFill>
                <a:srgbClr val="00800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41086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27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11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500042"/>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1439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0" y="1937655"/>
            <a:ext cx="12192000" cy="523220"/>
          </a:xfrm>
          <a:prstGeom prst="rect">
            <a:avLst/>
          </a:prstGeom>
          <a:noFill/>
        </p:spPr>
        <p:txBody>
          <a:bodyPr wrap="square" rtlCol="0">
            <a:spAutoFit/>
          </a:bodyPr>
          <a:lstStyle/>
          <a:p>
            <a:pPr lvl="0"/>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4.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Đọc</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soát</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lại</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và</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chỉnh</a:t>
            </a:r>
            <a:r>
              <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rPr>
              <a:t> </a:t>
            </a:r>
            <a:r>
              <a:rPr lang="en-US" sz="2800" b="1" kern="0" dirty="0" err="1">
                <a:solidFill>
                  <a:srgbClr val="008000"/>
                </a:solidFill>
                <a:latin typeface="Times New Roman" panose="02020603050405020304" pitchFamily="18" charset="0"/>
                <a:cs typeface="Times New Roman" panose="02020603050405020304" pitchFamily="18" charset="0"/>
                <a:sym typeface="Arial" panose="020B0604020202020204"/>
              </a:rPr>
              <a:t>sửa</a:t>
            </a:r>
            <a:endParaRPr lang="en-US" sz="2800" b="1" kern="0" dirty="0">
              <a:solidFill>
                <a:srgbClr val="008000"/>
              </a:solidFill>
              <a:latin typeface="Times New Roman" panose="02020603050405020304" pitchFamily="18" charset="0"/>
              <a:cs typeface="Times New Roman" panose="02020603050405020304" pitchFamily="18" charset="0"/>
              <a:sym typeface="Arial" panose="020B0604020202020204"/>
            </a:endParaRPr>
          </a:p>
        </p:txBody>
      </p:sp>
      <p:sp>
        <p:nvSpPr>
          <p:cNvPr id="8" name="TextBox 7"/>
          <p:cNvSpPr txBox="1"/>
          <p:nvPr/>
        </p:nvSpPr>
        <p:spPr>
          <a:xfrm>
            <a:off x="0" y="1414435"/>
            <a:ext cx="12192000" cy="523220"/>
          </a:xfrm>
          <a:prstGeom prst="rect">
            <a:avLst/>
          </a:prstGeom>
          <a:noFill/>
        </p:spPr>
        <p:txBody>
          <a:bodyPr wrap="square" rtlCol="0">
            <a:spAutoFit/>
          </a:bodyPr>
          <a:lstStyle/>
          <a:p>
            <a:r>
              <a:rPr lang="vi-VN" sz="2800" b="1" kern="0" dirty="0">
                <a:solidFill>
                  <a:srgbClr val="0000FF"/>
                </a:solidFill>
                <a:latin typeface="Times New Roman" panose="02020603050405020304" pitchFamily="18" charset="0"/>
                <a:cs typeface="Times New Roman" panose="02020603050405020304" pitchFamily="18" charset="0"/>
                <a:sym typeface="+mn-ea"/>
              </a:rPr>
              <a:t>Đề bài: Viết hướng dẫn các bước làm một đồ chơi em yêu thích.</a:t>
            </a:r>
            <a:endParaRPr lang="en-US" sz="2800" b="1" kern="0" dirty="0">
              <a:solidFill>
                <a:srgbClr val="0000FF"/>
              </a:solidFill>
              <a:latin typeface="Times New Roman" panose="02020603050405020304" pitchFamily="18" charset="0"/>
              <a:cs typeface="Times New Roman" panose="02020603050405020304" pitchFamily="18" charset="0"/>
              <a:sym typeface="+mn-ea"/>
            </a:endParaRPr>
          </a:p>
        </p:txBody>
      </p:sp>
      <p:sp>
        <p:nvSpPr>
          <p:cNvPr id="9" name="TextBox 8"/>
          <p:cNvSpPr txBox="1"/>
          <p:nvPr/>
        </p:nvSpPr>
        <p:spPr>
          <a:xfrm>
            <a:off x="0" y="2460875"/>
            <a:ext cx="12056012" cy="523220"/>
          </a:xfrm>
          <a:prstGeom prst="rect">
            <a:avLst/>
          </a:prstGeom>
          <a:noFill/>
        </p:spPr>
        <p:txBody>
          <a:bodyPr wrap="square" rtlCol="0">
            <a:spAutoFit/>
          </a:bodyPr>
          <a:lstStyle/>
          <a:p>
            <a:pPr lvl="0"/>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bước</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2984095"/>
            <a:ext cx="5767754" cy="523220"/>
          </a:xfrm>
          <a:prstGeom prst="rect">
            <a:avLst/>
          </a:prstGeom>
          <a:noFill/>
        </p:spPr>
        <p:txBody>
          <a:bodyPr wrap="square" rtlCol="0">
            <a:spAutoFit/>
          </a:bodyPr>
          <a:lstStyle/>
          <a:p>
            <a:pPr lvl="0"/>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dùng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đặt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3507315"/>
            <a:ext cx="5247249" cy="523220"/>
          </a:xfrm>
          <a:prstGeom prst="rect">
            <a:avLst/>
          </a:prstGeom>
          <a:noFill/>
        </p:spPr>
        <p:txBody>
          <a:bodyPr wrap="square" rtlCol="0">
            <a:spAutoFit/>
          </a:bodyPr>
          <a:lstStyle/>
          <a:p>
            <a:pPr lvl="0"/>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Đổi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soát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5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813</Words>
  <Application>Microsoft Office PowerPoint</Application>
  <PresentationFormat>Widescreen</PresentationFormat>
  <Paragraphs>68</Paragraphs>
  <Slides>10</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等线</vt:lpstr>
      <vt:lpstr>.VnMonotype corsivaH</vt:lpstr>
      <vt:lpstr>Arial</vt:lpstr>
      <vt:lpstr>Calibri</vt:lpstr>
      <vt:lpstr>Calibri Light</vt:lpstr>
      <vt:lpstr>Times New Roman</vt:lpstr>
      <vt:lpstr>VNI-Times</vt:lpstr>
      <vt:lpstr>Wingdings</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Thuong Phan</cp:lastModifiedBy>
  <cp:revision>29</cp:revision>
  <dcterms:created xsi:type="dcterms:W3CDTF">2024-11-22T01:35:26Z</dcterms:created>
  <dcterms:modified xsi:type="dcterms:W3CDTF">2025-11-26T14:54:07Z</dcterms:modified>
</cp:coreProperties>
</file>