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5" r:id="rId2"/>
    <p:sldId id="306" r:id="rId3"/>
    <p:sldId id="260" r:id="rId4"/>
    <p:sldId id="257" r:id="rId5"/>
    <p:sldId id="308" r:id="rId6"/>
    <p:sldId id="307" r:id="rId7"/>
    <p:sldId id="259" r:id="rId8"/>
    <p:sldId id="264" r:id="rId9"/>
    <p:sldId id="263" r:id="rId10"/>
    <p:sldId id="261" r:id="rId11"/>
    <p:sldId id="289" r:id="rId12"/>
    <p:sldId id="262" r:id="rId13"/>
    <p:sldId id="309" r:id="rId14"/>
    <p:sldId id="310" r:id="rId15"/>
    <p:sldId id="265" r:id="rId16"/>
    <p:sldId id="315" r:id="rId17"/>
    <p:sldId id="313" r:id="rId18"/>
    <p:sldId id="314" r:id="rId19"/>
    <p:sldId id="316" r:id="rId20"/>
    <p:sldId id="266" r:id="rId21"/>
    <p:sldId id="317" r:id="rId22"/>
    <p:sldId id="318" r:id="rId23"/>
    <p:sldId id="319" r:id="rId24"/>
    <p:sldId id="320" r:id="rId25"/>
    <p:sldId id="287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26" autoAdjust="0"/>
  </p:normalViewPr>
  <p:slideViewPr>
    <p:cSldViewPr snapToGrid="0">
      <p:cViewPr varScale="1">
        <p:scale>
          <a:sx n="78" d="100"/>
          <a:sy n="78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64254-6CCF-44CF-9AC4-7E996AAAA2AB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F34F-F969-438A-9BF4-0098C486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0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sỏi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8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15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8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6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29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12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3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5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81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16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8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5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49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93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34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85C1807-599D-0E5B-6C52-41CA423FA64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678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0.sv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61B7A-03E8-785A-1F70-732361EB5B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3" y="2436140"/>
            <a:ext cx="7379003" cy="17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8A5228-CB92-BB07-3B38-6C7E36041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08676"/>
              </p:ext>
            </p:extLst>
          </p:nvPr>
        </p:nvGraphicFramePr>
        <p:xfrm>
          <a:off x="829341" y="882502"/>
          <a:ext cx="10356111" cy="460389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551726495"/>
                    </a:ext>
                  </a:extLst>
                </a:gridCol>
              </a:tblGrid>
              <a:tr h="19172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36634"/>
                  </a:ext>
                </a:extLst>
              </a:tr>
              <a:tr h="268669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392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176094-9B7E-04F5-6035-94528C649389}"/>
              </a:ext>
            </a:extLst>
          </p:cNvPr>
          <p:cNvSpPr txBox="1"/>
          <p:nvPr/>
        </p:nvSpPr>
        <p:spPr>
          <a:xfrm>
            <a:off x="861237" y="3179135"/>
            <a:ext cx="3327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E944E-BBCD-47E4-E14C-FC651BAE22BC}"/>
              </a:ext>
            </a:extLst>
          </p:cNvPr>
          <p:cNvSpPr txBox="1"/>
          <p:nvPr/>
        </p:nvSpPr>
        <p:spPr>
          <a:xfrm>
            <a:off x="4359349" y="3115339"/>
            <a:ext cx="3062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uống, dầu ăn, giấm ăn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12C46-03FF-36C1-9F1A-4909A99CE917}"/>
              </a:ext>
            </a:extLst>
          </p:cNvPr>
          <p:cNvSpPr txBox="1"/>
          <p:nvPr/>
        </p:nvSpPr>
        <p:spPr>
          <a:xfrm>
            <a:off x="7985051" y="3094074"/>
            <a:ext cx="3062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 nước, </a:t>
            </a:r>
            <a:endParaRPr lang="en-US" sz="4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– xi, ni – tơ 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88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3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F8CE2DE1-CBF0-299C-209B-7DF5196CBC25}"/>
              </a:ext>
            </a:extLst>
          </p:cNvPr>
          <p:cNvSpPr/>
          <p:nvPr/>
        </p:nvSpPr>
        <p:spPr>
          <a:xfrm>
            <a:off x="3051544" y="903768"/>
            <a:ext cx="7636117" cy="1711104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800"/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Lấy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thêm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ví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dụ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về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chất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ở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mỗi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trạng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thái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888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1651606"/>
            <a:chOff x="625033" y="5133111"/>
            <a:chExt cx="7649054" cy="2689043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2689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rắn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Bánh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pic>
        <p:nvPicPr>
          <p:cNvPr id="2050" name="Picture 2" descr="2 cách làm bánh mì bằng lò nướng cực dễ tại nhà, bánh giòn thơm khó cưỡng '">
            <a:extLst>
              <a:ext uri="{FF2B5EF4-FFF2-40B4-BE49-F238E27FC236}">
                <a16:creationId xmlns:a16="http://schemas.microsoft.com/office/drawing/2014/main" id="{C0FBAC46-0403-C7B0-BE2B-F14B71F94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1720548"/>
            <a:ext cx="5307116" cy="298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2243470" y="4901609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Bánh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Sắt và thép cái nào cứng hơn trong xây dựng">
            <a:extLst>
              <a:ext uri="{FF2B5EF4-FFF2-40B4-BE49-F238E27FC236}">
                <a16:creationId xmlns:a16="http://schemas.microsoft.com/office/drawing/2014/main" id="{6109C3D5-829E-0735-CCD8-EBAA04E7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16" y="1757372"/>
            <a:ext cx="4085782" cy="306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82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33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lỏng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xăng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coca,...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1446028" y="5029200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Sữa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100" name="Picture 4" descr="Một số thực phẩm không dùng chung với sữa">
            <a:extLst>
              <a:ext uri="{FF2B5EF4-FFF2-40B4-BE49-F238E27FC236}">
                <a16:creationId xmlns:a16="http://schemas.microsoft.com/office/drawing/2014/main" id="{D12D8EEE-0919-2AA1-F094-C5F52BA9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1" y="1368162"/>
            <a:ext cx="4880123" cy="3495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Giá xăng giảm 600 đồng/lít, về dưới ngưỡng 22.000 đồng">
            <a:extLst>
              <a:ext uri="{FF2B5EF4-FFF2-40B4-BE49-F238E27FC236}">
                <a16:creationId xmlns:a16="http://schemas.microsoft.com/office/drawing/2014/main" id="{4BD89228-16CE-4407-478D-5D1B946C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65" y="1337046"/>
            <a:ext cx="4596366" cy="354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7131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46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hi-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đờ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rô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,..</a:t>
              </a:r>
              <a:r>
                <a:rPr lang="en-US" sz="4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1446028" y="5114261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464057" y="5071730"/>
            <a:ext cx="306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hi-đờ-rô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22" name="Picture 2" descr="Khói Bếp Có Tác Hại Như Thế Nào Đến Sức Khỏe Con Người">
            <a:extLst>
              <a:ext uri="{FF2B5EF4-FFF2-40B4-BE49-F238E27FC236}">
                <a16:creationId xmlns:a16="http://schemas.microsoft.com/office/drawing/2014/main" id="{6396C5D1-C57E-4159-2CC2-BD60E76A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1" y="1524582"/>
            <a:ext cx="5064199" cy="348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Khí hidro là gì? Tìm hiểu ứng dụng của hidro trong đời sống">
            <a:extLst>
              <a:ext uri="{FF2B5EF4-FFF2-40B4-BE49-F238E27FC236}">
                <a16:creationId xmlns:a16="http://schemas.microsoft.com/office/drawing/2014/main" id="{1C1319EA-8E50-3148-B7C5-09D637FF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11" y="1424763"/>
            <a:ext cx="4876800" cy="350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7156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38A3DF-0116-B433-CC5C-64C92F91A054}"/>
                </a:ext>
              </a:extLst>
            </p:cNvPr>
            <p:cNvSpPr txBox="1"/>
            <p:nvPr/>
          </p:nvSpPr>
          <p:spPr>
            <a:xfrm>
              <a:off x="3435754" y="3024341"/>
              <a:ext cx="5998038" cy="1849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tồn tại ở ba trạng thái: rắn, lỏng và khí.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3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1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4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algn="just">
                <a:defRPr/>
              </a:pP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+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Q</a:t>
              </a: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uan sát phần không khí trong bơm tiêm và trong bóng bay ở hình 2 để trả lời câu hỏi: </a:t>
              </a:r>
              <a:r>
                <a:rPr lang="vi-VN" sz="2800" b="1" i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Chất ở trạng thái khí có hình dạng xác định hay có hình dạng của vật chứa nó?</a:t>
              </a:r>
              <a:endParaRPr lang="en-US" sz="2800" b="1" i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endParaRPr>
            </a:p>
            <a:p>
              <a:pPr algn="just"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vị trí của ruột bơm tiêm ở hình 3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khí chiếm khoảng không gian xác định hay không xác định?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E4EEFBC-2F09-5DB5-7B2E-D4D1AF03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108" y="287078"/>
            <a:ext cx="3004213" cy="637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7071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2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5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uan sát hình dạng của nước khi thay đổi vật chứa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có hình dạng xác định hay có hình dạng của vật chứa nó? 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để so sánh số mi-li-lít nước trong ống đong và bình tam giác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chiếm khoảng không gian xác định hay không xác định?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03A6A19-844A-BDE0-EEE8-66C3872C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089" y="1737759"/>
            <a:ext cx="4124325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84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70" y="692060"/>
            <a:ext cx="6043796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13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3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6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sát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xét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dạng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ở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rắn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mức nước trước và sau khi thả viên đá ở hình 6 và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rắn chiếm khoảng không gian xác định hay không xác định?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722F819-8D53-07EC-0ACA-553A815B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81" y="1075328"/>
            <a:ext cx="3699940" cy="1784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0BC04-A6D7-CB76-9230-49686914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225" y="3487502"/>
            <a:ext cx="5587775" cy="177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495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2770594" y="202962"/>
            <a:ext cx="6734913" cy="1051680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2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Hoàn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bảng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FB07C7-645C-4488-69F0-6151DB070EEC}"/>
              </a:ext>
            </a:extLst>
          </p:cNvPr>
          <p:cNvGraphicFramePr>
            <a:graphicFrameLocks noGrp="1"/>
          </p:cNvGraphicFramePr>
          <p:nvPr/>
        </p:nvGraphicFramePr>
        <p:xfrm>
          <a:off x="935666" y="1658679"/>
          <a:ext cx="10207255" cy="3650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7382">
                  <a:extLst>
                    <a:ext uri="{9D8B030D-6E8A-4147-A177-3AD203B41FA5}">
                      <a16:colId xmlns:a16="http://schemas.microsoft.com/office/drawing/2014/main" val="2189406531"/>
                    </a:ext>
                  </a:extLst>
                </a:gridCol>
                <a:gridCol w="3610701">
                  <a:extLst>
                    <a:ext uri="{9D8B030D-6E8A-4147-A177-3AD203B41FA5}">
                      <a16:colId xmlns:a16="http://schemas.microsoft.com/office/drawing/2014/main" val="1656843245"/>
                    </a:ext>
                  </a:extLst>
                </a:gridCol>
                <a:gridCol w="4379172">
                  <a:extLst>
                    <a:ext uri="{9D8B030D-6E8A-4147-A177-3AD203B41FA5}">
                      <a16:colId xmlns:a16="http://schemas.microsoft.com/office/drawing/2014/main" val="4191293360"/>
                    </a:ext>
                  </a:extLst>
                </a:gridCol>
              </a:tblGrid>
              <a:tr h="1297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31309"/>
                  </a:ext>
                </a:extLst>
              </a:tr>
              <a:tr h="2353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61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367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730-62DA-B408-1AA5-E96BFA17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2mate.com - Con Quạ thông minh  The clever Crow  Tiếng Việt 1 tập 1  Kết nối tri thức với cuộc sống_360p">
            <a:hlinkClick r:id="" action="ppaction://media"/>
            <a:extLst>
              <a:ext uri="{FF2B5EF4-FFF2-40B4-BE49-F238E27FC236}">
                <a16:creationId xmlns:a16="http://schemas.microsoft.com/office/drawing/2014/main" id="{9D4EA7C9-06F3-0295-2C0E-4F6C1667E934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7913" end="10105.4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277" cy="6858000"/>
          </a:xfrm>
        </p:spPr>
      </p:pic>
    </p:spTree>
    <p:extLst>
      <p:ext uri="{BB962C8B-B14F-4D97-AF65-F5344CB8AC3E}">
        <p14:creationId xmlns:p14="http://schemas.microsoft.com/office/powerpoint/2010/main" val="3781839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89978-9D1A-6E5F-862F-BD261E2F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288" y="0"/>
            <a:ext cx="5279594" cy="198137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E5E20DE-0349-C19B-876C-DE986C613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00293"/>
              </p:ext>
            </p:extLst>
          </p:nvPr>
        </p:nvGraphicFramePr>
        <p:xfrm>
          <a:off x="1360967" y="1850064"/>
          <a:ext cx="9760689" cy="4125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635">
                  <a:extLst>
                    <a:ext uri="{9D8B030D-6E8A-4147-A177-3AD203B41FA5}">
                      <a16:colId xmlns:a16="http://schemas.microsoft.com/office/drawing/2014/main" val="528683946"/>
                    </a:ext>
                  </a:extLst>
                </a:gridCol>
                <a:gridCol w="3944920">
                  <a:extLst>
                    <a:ext uri="{9D8B030D-6E8A-4147-A177-3AD203B41FA5}">
                      <a16:colId xmlns:a16="http://schemas.microsoft.com/office/drawing/2014/main" val="702011442"/>
                    </a:ext>
                  </a:extLst>
                </a:gridCol>
                <a:gridCol w="3889134">
                  <a:extLst>
                    <a:ext uri="{9D8B030D-6E8A-4147-A177-3AD203B41FA5}">
                      <a16:colId xmlns:a16="http://schemas.microsoft.com/office/drawing/2014/main" val="2601327660"/>
                    </a:ext>
                  </a:extLst>
                </a:gridCol>
              </a:tblGrid>
              <a:tr h="1297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79572"/>
                  </a:ext>
                </a:extLst>
              </a:tr>
              <a:tr h="110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 và có hình dạng của vật chứa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13706"/>
                  </a:ext>
                </a:extLst>
              </a:tr>
              <a:tr h="1164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38171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63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33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7A47E-840D-620B-5569-C66AB08C45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8205" y="2202156"/>
            <a:ext cx="7034454" cy="17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31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F8CE2DE1-CBF0-299C-209B-7DF5196CBC25}"/>
              </a:ext>
            </a:extLst>
          </p:cNvPr>
          <p:cNvSpPr/>
          <p:nvPr/>
        </p:nvSpPr>
        <p:spPr>
          <a:xfrm>
            <a:off x="1977657" y="489098"/>
            <a:ext cx="8922656" cy="2119727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/>
            <a:r>
              <a:rPr lang="vi-VN" altLang="zh-CN" sz="4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Người ta đã vận dụng đặc điểm nào của chất ở trạng thái rắn trong trò chơi xếp hình ở hình 7?</a:t>
            </a:r>
            <a:endParaRPr kumimoji="0" lang="en-US" altLang="zh-CN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0CEFC-0165-6E38-64CB-7983D9BF3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25" y="2933922"/>
            <a:ext cx="4229100" cy="33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D39277-EB70-85A3-734A-85AEE741C582}"/>
              </a:ext>
            </a:extLst>
          </p:cNvPr>
          <p:cNvGrpSpPr/>
          <p:nvPr/>
        </p:nvGrpSpPr>
        <p:grpSpPr>
          <a:xfrm>
            <a:off x="2147777" y="4413454"/>
            <a:ext cx="6230679" cy="3624759"/>
            <a:chOff x="2505740" y="798716"/>
            <a:chExt cx="7878725" cy="3098913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id="{F029EE09-7457-9AC6-5B62-2F1B925B45B6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id="{7A20BFB6-6D77-6861-6ECA-F88D5FF0AAF5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id="{0F67C024-AC22-9720-76B4-BFE856F27552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EBB2D1-D5EE-7705-20DD-D011BEBAA94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859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Người ta đã vận dụng đặc điểm chất rắn có hình dạng xác định trong trò chơi xếp gỗ.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585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81816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quạ trong hoạt động mở đầu đã làm gì để nước dâng lên trong bình? Lượng nước dâng lên thể hiện rõ đặc điểm nào của chất ở trạng thái rắn?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E8B67-FC0B-5FAD-5F29-9D765E6BC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86" y="2584007"/>
            <a:ext cx="3807113" cy="3261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B754A64-CFF3-4994-2B9D-D9FEE15C077A}"/>
              </a:ext>
            </a:extLst>
          </p:cNvPr>
          <p:cNvGrpSpPr/>
          <p:nvPr/>
        </p:nvGrpSpPr>
        <p:grpSpPr>
          <a:xfrm>
            <a:off x="4710223" y="2499594"/>
            <a:ext cx="7176977" cy="5187746"/>
            <a:chOff x="2505740" y="798716"/>
            <a:chExt cx="7878725" cy="2843938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id="{525DB718-09A5-1AFB-8D29-C6C846E19419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id="{1CF97E16-FA37-65EB-9D6E-219351B62EB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id="{163F7B77-6BB5-CE4F-6E23-5DFA1253E236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309123-3179-BB79-0348-5B7E813D24E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604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 mực nước trong bình dâng lên, con quạ đã gắp sỏi cho vào bình chứa nước. Lượng nước dâng lên thể hiện rõ chất ở trạng thái rắn chiếm khoảng không gian xác định. 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796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38A3DF-0116-B433-CC5C-64C92F91A054}"/>
                </a:ext>
              </a:extLst>
            </p:cNvPr>
            <p:cNvSpPr txBox="1"/>
            <p:nvPr/>
          </p:nvSpPr>
          <p:spPr>
            <a:xfrm>
              <a:off x="3402574" y="2401947"/>
              <a:ext cx="5998038" cy="3567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Trong cuộc sống có rất nhiều tình huống cần dựa vào đặc điểm của chất để giải quyết vấn đề.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97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1007" y="1723780"/>
            <a:ext cx="11430953" cy="5058020"/>
            <a:chOff x="441007" y="1723780"/>
            <a:chExt cx="11430953" cy="5058020"/>
          </a:xfrm>
        </p:grpSpPr>
        <p:sp>
          <p:nvSpPr>
            <p:cNvPr id="24" name="任意多边形 23"/>
            <p:cNvSpPr/>
            <p:nvPr/>
          </p:nvSpPr>
          <p:spPr>
            <a:xfrm rot="10800000">
              <a:off x="593407" y="18761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solidFill>
              <a:srgbClr val="55BEE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0800000">
              <a:off x="441007" y="17237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9902" y="2250177"/>
            <a:ext cx="4635353" cy="3581400"/>
            <a:chOff x="759902" y="2250177"/>
            <a:chExt cx="4635353" cy="3581400"/>
          </a:xfrm>
        </p:grpSpPr>
        <p:sp>
          <p:nvSpPr>
            <p:cNvPr id="6" name="椭圆 5"/>
            <p:cNvSpPr/>
            <p:nvPr/>
          </p:nvSpPr>
          <p:spPr>
            <a:xfrm>
              <a:off x="759902" y="2250177"/>
              <a:ext cx="3581400" cy="3581400"/>
            </a:xfrm>
            <a:prstGeom prst="ellipse">
              <a:avLst/>
            </a:prstGeom>
            <a:solidFill>
              <a:srgbClr val="DC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9902" y="2752740"/>
              <a:ext cx="4635353" cy="2697624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 rot="5400000">
            <a:off x="6434583" y="5401769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0" name="任意多边形 39"/>
          <p:cNvSpPr/>
          <p:nvPr/>
        </p:nvSpPr>
        <p:spPr>
          <a:xfrm rot="8286032">
            <a:off x="4639965" y="6065333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238380" y="5989097"/>
            <a:ext cx="95134" cy="9513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2" name="十字星 21"/>
          <p:cNvSpPr/>
          <p:nvPr/>
        </p:nvSpPr>
        <p:spPr>
          <a:xfrm>
            <a:off x="5436208" y="5457818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934BC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691042" y="2257288"/>
            <a:ext cx="2096235" cy="963645"/>
            <a:chOff x="5691042" y="2257288"/>
            <a:chExt cx="2096235" cy="963645"/>
          </a:xfrm>
        </p:grpSpPr>
        <p:sp>
          <p:nvSpPr>
            <p:cNvPr id="43" name="任意多边形 42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55678F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36815" y="4783733"/>
            <a:ext cx="3706015" cy="919653"/>
            <a:chOff x="5691042" y="2301280"/>
            <a:chExt cx="3706015" cy="919653"/>
          </a:xfrm>
        </p:grpSpPr>
        <p:sp>
          <p:nvSpPr>
            <p:cNvPr id="53" name="任意多边形 52"/>
            <p:cNvSpPr/>
            <p:nvPr/>
          </p:nvSpPr>
          <p:spPr>
            <a:xfrm rot="5400000">
              <a:off x="9095440" y="2409818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69814" y="2139301"/>
            <a:ext cx="2525762" cy="1786028"/>
            <a:chOff x="5261515" y="2257288"/>
            <a:chExt cx="2525762" cy="1786028"/>
          </a:xfrm>
        </p:grpSpPr>
        <p:sp>
          <p:nvSpPr>
            <p:cNvPr id="58" name="任意多边形 57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D8876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9" name="任意多边形 58"/>
            <p:cNvSpPr/>
            <p:nvPr/>
          </p:nvSpPr>
          <p:spPr>
            <a:xfrm rot="8286032">
              <a:off x="5261515" y="3731178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1" name="十字星 21"/>
            <p:cNvSpPr/>
            <p:nvPr/>
          </p:nvSpPr>
          <p:spPr>
            <a:xfrm>
              <a:off x="5545149" y="2743808"/>
              <a:ext cx="341009" cy="341009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95255" y="2810745"/>
            <a:ext cx="2941481" cy="1876392"/>
            <a:chOff x="5395255" y="2810745"/>
            <a:chExt cx="2941481" cy="1876392"/>
          </a:xfrm>
        </p:grpSpPr>
        <p:grpSp>
          <p:nvGrpSpPr>
            <p:cNvPr id="33" name="组合 32"/>
            <p:cNvGrpSpPr/>
            <p:nvPr/>
          </p:nvGrpSpPr>
          <p:grpSpPr>
            <a:xfrm>
              <a:off x="5395255" y="2810745"/>
              <a:ext cx="2941481" cy="1487510"/>
              <a:chOff x="5414780" y="2709460"/>
              <a:chExt cx="2941481" cy="14875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414780" y="3723764"/>
                <a:ext cx="2941481" cy="4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立方体 31"/>
              <p:cNvSpPr/>
              <p:nvPr/>
            </p:nvSpPr>
            <p:spPr>
              <a:xfrm>
                <a:off x="6661784" y="2709460"/>
                <a:ext cx="412249" cy="412249"/>
              </a:xfrm>
              <a:prstGeom prst="cub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813131" y="3609919"/>
              <a:ext cx="18461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Ôn lại bài đã học</a:t>
              </a: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44327" y="2801217"/>
            <a:ext cx="3213046" cy="1424441"/>
            <a:chOff x="8544327" y="2801217"/>
            <a:chExt cx="3213046" cy="1424441"/>
          </a:xfrm>
        </p:grpSpPr>
        <p:sp>
          <p:nvSpPr>
            <p:cNvPr id="36" name="立方体 35"/>
            <p:cNvSpPr/>
            <p:nvPr/>
          </p:nvSpPr>
          <p:spPr>
            <a:xfrm>
              <a:off x="9847459" y="2801217"/>
              <a:ext cx="412249" cy="412249"/>
            </a:xfrm>
            <a:prstGeom prst="cub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44327" y="3640883"/>
              <a:ext cx="3213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Chuẩn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2AEFF5E-B3C9-4810-A2D1-AEE057E9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896" y="267243"/>
            <a:ext cx="429195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70" y="2667000"/>
            <a:ext cx="5316130" cy="30938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2779" y="-72"/>
            <a:ext cx="1719221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601" y="1547362"/>
            <a:ext cx="5645385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">
            <a:extLst>
              <a:ext uri="{FF2B5EF4-FFF2-40B4-BE49-F238E27FC236}">
                <a16:creationId xmlns:a16="http://schemas.microsoft.com/office/drawing/2014/main" id="{026534A5-1DCD-1E60-B9ED-48EBF730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0" y="295275"/>
            <a:ext cx="12365820" cy="6448425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24">
            <a:extLst>
              <a:ext uri="{FF2B5EF4-FFF2-40B4-BE49-F238E27FC236}">
                <a16:creationId xmlns:a16="http://schemas.microsoft.com/office/drawing/2014/main" id="{458169D9-8CA1-BB49-F8B3-483EEB4E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609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66243-080F-BE75-0632-72CB1F3A3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1C8FE9-4C74-EF01-91B4-527249A3E91E}"/>
              </a:ext>
            </a:extLst>
          </p:cNvPr>
          <p:cNvSpPr txBox="1"/>
          <p:nvPr/>
        </p:nvSpPr>
        <p:spPr>
          <a:xfrm>
            <a:off x="1123950" y="1590675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em, con quạ có thể uống nước được không? Vì sao? 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C4741-87C6-E587-7ED0-32763D326134}"/>
              </a:ext>
            </a:extLst>
          </p:cNvPr>
          <p:cNvSpPr txBox="1"/>
          <p:nvPr/>
        </p:nvSpPr>
        <p:spPr>
          <a:xfrm>
            <a:off x="1276350" y="1743075"/>
            <a:ext cx="617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quạ uống được nước vì khi thả những viên sỏi vào bình thì nước trong bình sẽ dâng lên. </a:t>
            </a:r>
            <a:endParaRPr lang="en-US" sz="4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86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9" name="十字星 21"/>
          <p:cNvSpPr/>
          <p:nvPr/>
        </p:nvSpPr>
        <p:spPr>
          <a:xfrm>
            <a:off x="1975830" y="243127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0" name="十字星 21"/>
          <p:cNvSpPr/>
          <p:nvPr/>
        </p:nvSpPr>
        <p:spPr>
          <a:xfrm>
            <a:off x="4292355" y="317831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1" name="十字星 21"/>
          <p:cNvSpPr/>
          <p:nvPr/>
        </p:nvSpPr>
        <p:spPr>
          <a:xfrm>
            <a:off x="5393079" y="1457195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2" name="十字星 21"/>
          <p:cNvSpPr/>
          <p:nvPr/>
        </p:nvSpPr>
        <p:spPr>
          <a:xfrm>
            <a:off x="6001895" y="3499906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DCEEF8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9" name="组合 23">
            <a:extLst>
              <a:ext uri="{FF2B5EF4-FFF2-40B4-BE49-F238E27FC236}">
                <a16:creationId xmlns:a16="http://schemas.microsoft.com/office/drawing/2014/main" id="{D1D32682-DFC2-57FB-2678-F0EA747B2F2E}"/>
              </a:ext>
            </a:extLst>
          </p:cNvPr>
          <p:cNvGrpSpPr/>
          <p:nvPr/>
        </p:nvGrpSpPr>
        <p:grpSpPr>
          <a:xfrm>
            <a:off x="4086423" y="1056967"/>
            <a:ext cx="8184235" cy="5176683"/>
            <a:chOff x="3778428" y="952500"/>
            <a:chExt cx="5654874" cy="3009900"/>
          </a:xfrm>
        </p:grpSpPr>
        <p:sp>
          <p:nvSpPr>
            <p:cNvPr id="10" name="圆角矩形 4">
              <a:extLst>
                <a:ext uri="{FF2B5EF4-FFF2-40B4-BE49-F238E27FC236}">
                  <a16:creationId xmlns:a16="http://schemas.microsoft.com/office/drawing/2014/main" id="{5742F218-5AEF-B13E-6967-D2313B38601D}"/>
                </a:ext>
              </a:extLst>
            </p:cNvPr>
            <p:cNvSpPr/>
            <p:nvPr/>
          </p:nvSpPr>
          <p:spPr>
            <a:xfrm>
              <a:off x="3977640" y="1082040"/>
              <a:ext cx="4450080" cy="21793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grpSp>
          <p:nvGrpSpPr>
            <p:cNvPr id="13" name="组合 21">
              <a:extLst>
                <a:ext uri="{FF2B5EF4-FFF2-40B4-BE49-F238E27FC236}">
                  <a16:creationId xmlns:a16="http://schemas.microsoft.com/office/drawing/2014/main" id="{94C40D30-5457-F6F8-8901-1F7EE9BB2FA5}"/>
                </a:ext>
              </a:extLst>
            </p:cNvPr>
            <p:cNvGrpSpPr/>
            <p:nvPr/>
          </p:nvGrpSpPr>
          <p:grpSpPr>
            <a:xfrm>
              <a:off x="3778428" y="952500"/>
              <a:ext cx="4298772" cy="2179320"/>
              <a:chOff x="3778428" y="952500"/>
              <a:chExt cx="4298772" cy="2179320"/>
            </a:xfrm>
          </p:grpSpPr>
          <p:grpSp>
            <p:nvGrpSpPr>
              <p:cNvPr id="16" name="组合 18">
                <a:extLst>
                  <a:ext uri="{FF2B5EF4-FFF2-40B4-BE49-F238E27FC236}">
                    <a16:creationId xmlns:a16="http://schemas.microsoft.com/office/drawing/2014/main" id="{8263C7B5-E4B0-7435-8983-F19F3A17D119}"/>
                  </a:ext>
                </a:extLst>
              </p:cNvPr>
              <p:cNvGrpSpPr/>
              <p:nvPr/>
            </p:nvGrpSpPr>
            <p:grpSpPr>
              <a:xfrm>
                <a:off x="3778428" y="952500"/>
                <a:ext cx="4298772" cy="2179320"/>
                <a:chOff x="3778428" y="952500"/>
                <a:chExt cx="4298772" cy="2179320"/>
              </a:xfrm>
            </p:grpSpPr>
            <p:sp>
              <p:nvSpPr>
                <p:cNvPr id="18" name="任意多边形 10">
                  <a:extLst>
                    <a:ext uri="{FF2B5EF4-FFF2-40B4-BE49-F238E27FC236}">
                      <a16:creationId xmlns:a16="http://schemas.microsoft.com/office/drawing/2014/main" id="{5BA485BD-1959-588E-838C-EE272C71F488}"/>
                    </a:ext>
                  </a:extLst>
                </p:cNvPr>
                <p:cNvSpPr/>
                <p:nvPr/>
              </p:nvSpPr>
              <p:spPr>
                <a:xfrm>
                  <a:off x="3778428" y="952500"/>
                  <a:ext cx="1447800" cy="2179320"/>
                </a:xfrm>
                <a:custGeom>
                  <a:avLst/>
                  <a:gdLst>
                    <a:gd name="connsiteX0" fmla="*/ 363227 w 1447800"/>
                    <a:gd name="connsiteY0" fmla="*/ 0 h 2179320"/>
                    <a:gd name="connsiteX1" fmla="*/ 1447800 w 1447800"/>
                    <a:gd name="connsiteY1" fmla="*/ 0 h 2179320"/>
                    <a:gd name="connsiteX2" fmla="*/ 1447800 w 1447800"/>
                    <a:gd name="connsiteY2" fmla="*/ 2179320 h 2179320"/>
                    <a:gd name="connsiteX3" fmla="*/ 363227 w 1447800"/>
                    <a:gd name="connsiteY3" fmla="*/ 2179320 h 2179320"/>
                    <a:gd name="connsiteX4" fmla="*/ 0 w 1447800"/>
                    <a:gd name="connsiteY4" fmla="*/ 1816093 h 2179320"/>
                    <a:gd name="connsiteX5" fmla="*/ 0 w 1447800"/>
                    <a:gd name="connsiteY5" fmla="*/ 363227 h 2179320"/>
                    <a:gd name="connsiteX6" fmla="*/ 363227 w 1447800"/>
                    <a:gd name="connsiteY6" fmla="*/ 0 h 2179320"/>
                    <a:gd name="connsiteX0" fmla="*/ 1447800 w 1539240"/>
                    <a:gd name="connsiteY0" fmla="*/ 2179320 h 2270760"/>
                    <a:gd name="connsiteX1" fmla="*/ 363227 w 1539240"/>
                    <a:gd name="connsiteY1" fmla="*/ 2179320 h 2270760"/>
                    <a:gd name="connsiteX2" fmla="*/ 0 w 1539240"/>
                    <a:gd name="connsiteY2" fmla="*/ 1816093 h 2270760"/>
                    <a:gd name="connsiteX3" fmla="*/ 0 w 1539240"/>
                    <a:gd name="connsiteY3" fmla="*/ 363227 h 2270760"/>
                    <a:gd name="connsiteX4" fmla="*/ 363227 w 1539240"/>
                    <a:gd name="connsiteY4" fmla="*/ 0 h 2270760"/>
                    <a:gd name="connsiteX5" fmla="*/ 1447800 w 1539240"/>
                    <a:gd name="connsiteY5" fmla="*/ 0 h 2270760"/>
                    <a:gd name="connsiteX6" fmla="*/ 1539240 w 1539240"/>
                    <a:gd name="connsiteY6" fmla="*/ 2270760 h 2270760"/>
                    <a:gd name="connsiteX0" fmla="*/ 1447800 w 1447800"/>
                    <a:gd name="connsiteY0" fmla="*/ 217932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  <a:gd name="connsiteX0" fmla="*/ 1447800 w 1447800"/>
                    <a:gd name="connsiteY0" fmla="*/ 2179320 h 2179320"/>
                    <a:gd name="connsiteX1" fmla="*/ 1052652 w 1447800"/>
                    <a:gd name="connsiteY1" fmla="*/ 2171700 h 2179320"/>
                    <a:gd name="connsiteX2" fmla="*/ 363227 w 1447800"/>
                    <a:gd name="connsiteY2" fmla="*/ 2179320 h 2179320"/>
                    <a:gd name="connsiteX3" fmla="*/ 0 w 1447800"/>
                    <a:gd name="connsiteY3" fmla="*/ 1816093 h 2179320"/>
                    <a:gd name="connsiteX4" fmla="*/ 0 w 1447800"/>
                    <a:gd name="connsiteY4" fmla="*/ 363227 h 2179320"/>
                    <a:gd name="connsiteX5" fmla="*/ 363227 w 1447800"/>
                    <a:gd name="connsiteY5" fmla="*/ 0 h 2179320"/>
                    <a:gd name="connsiteX6" fmla="*/ 1447800 w 1447800"/>
                    <a:gd name="connsiteY6" fmla="*/ 0 h 2179320"/>
                    <a:gd name="connsiteX0" fmla="*/ 1052652 w 1447800"/>
                    <a:gd name="connsiteY0" fmla="*/ 217170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7800" h="2179320">
                      <a:moveTo>
                        <a:pt x="1052652" y="2171700"/>
                      </a:moveTo>
                      <a:lnTo>
                        <a:pt x="363227" y="2179320"/>
                      </a:lnTo>
                      <a:cubicBezTo>
                        <a:pt x="162622" y="2179320"/>
                        <a:pt x="0" y="2016698"/>
                        <a:pt x="0" y="1816093"/>
                      </a:cubicBezTo>
                      <a:lnTo>
                        <a:pt x="0" y="363227"/>
                      </a:lnTo>
                      <a:cubicBezTo>
                        <a:pt x="0" y="162622"/>
                        <a:pt x="162622" y="0"/>
                        <a:pt x="363227" y="0"/>
                      </a:cubicBezTo>
                      <a:lnTo>
                        <a:pt x="1447800" y="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sp>
              <p:nvSpPr>
                <p:cNvPr id="19" name="任意多边形 9">
                  <a:extLst>
                    <a:ext uri="{FF2B5EF4-FFF2-40B4-BE49-F238E27FC236}">
                      <a16:creationId xmlns:a16="http://schemas.microsoft.com/office/drawing/2014/main" id="{1D8443E6-06E7-EA78-2CB1-8B0AB581FC1B}"/>
                    </a:ext>
                  </a:extLst>
                </p:cNvPr>
                <p:cNvSpPr/>
                <p:nvPr/>
              </p:nvSpPr>
              <p:spPr>
                <a:xfrm>
                  <a:off x="6736080" y="952500"/>
                  <a:ext cx="1341120" cy="2179320"/>
                </a:xfrm>
                <a:custGeom>
                  <a:avLst/>
                  <a:gdLst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0 w 1341120"/>
                    <a:gd name="connsiteY6" fmla="*/ 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91440 w 1341120"/>
                    <a:gd name="connsiteY6" fmla="*/ 9144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1120" h="2179320">
                      <a:moveTo>
                        <a:pt x="0" y="0"/>
                      </a:moveTo>
                      <a:lnTo>
                        <a:pt x="977893" y="0"/>
                      </a:lnTo>
                      <a:cubicBezTo>
                        <a:pt x="1178498" y="0"/>
                        <a:pt x="1341120" y="162622"/>
                        <a:pt x="1341120" y="363227"/>
                      </a:cubicBezTo>
                      <a:lnTo>
                        <a:pt x="1341120" y="1816093"/>
                      </a:lnTo>
                      <a:cubicBezTo>
                        <a:pt x="1341120" y="2016698"/>
                        <a:pt x="1178498" y="2179320"/>
                        <a:pt x="977893" y="2179320"/>
                      </a:cubicBezTo>
                      <a:lnTo>
                        <a:pt x="0" y="217932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cxnSp>
              <p:nvCxnSpPr>
                <p:cNvPr id="20" name="直接连接符 13">
                  <a:extLst>
                    <a:ext uri="{FF2B5EF4-FFF2-40B4-BE49-F238E27FC236}">
                      <a16:creationId xmlns:a16="http://schemas.microsoft.com/office/drawing/2014/main" id="{A2D909C3-EFF8-23A1-A816-63986E53BF9C}"/>
                    </a:ext>
                  </a:extLst>
                </p:cNvPr>
                <p:cNvCxnSpPr/>
                <p:nvPr/>
              </p:nvCxnSpPr>
              <p:spPr>
                <a:xfrm>
                  <a:off x="5908846" y="952500"/>
                  <a:ext cx="718391" cy="0"/>
                </a:xfrm>
                <a:prstGeom prst="line">
                  <a:avLst/>
                </a:prstGeom>
                <a:solidFill>
                  <a:srgbClr val="FFC000"/>
                </a:solidFill>
                <a:ln w="38100" cap="rnd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21" name="组合 17">
                  <a:extLst>
                    <a:ext uri="{FF2B5EF4-FFF2-40B4-BE49-F238E27FC236}">
                      <a16:creationId xmlns:a16="http://schemas.microsoft.com/office/drawing/2014/main" id="{B231BD7A-AB5B-4876-D671-B839C1DEAF3A}"/>
                    </a:ext>
                  </a:extLst>
                </p:cNvPr>
                <p:cNvGrpSpPr/>
                <p:nvPr/>
              </p:nvGrpSpPr>
              <p:grpSpPr>
                <a:xfrm>
                  <a:off x="5004192" y="3124200"/>
                  <a:ext cx="1577325" cy="0"/>
                  <a:chOff x="5004192" y="3124200"/>
                  <a:chExt cx="1577325" cy="0"/>
                </a:xfrm>
              </p:grpSpPr>
              <p:cxnSp>
                <p:nvCxnSpPr>
                  <p:cNvPr id="29" name="直接连接符 14">
                    <a:extLst>
                      <a:ext uri="{FF2B5EF4-FFF2-40B4-BE49-F238E27FC236}">
                        <a16:creationId xmlns:a16="http://schemas.microsoft.com/office/drawing/2014/main" id="{61176DA1-C18B-35D0-1292-A994A3F02435}"/>
                      </a:ext>
                    </a:extLst>
                  </p:cNvPr>
                  <p:cNvCxnSpPr/>
                  <p:nvPr/>
                </p:nvCxnSpPr>
                <p:spPr>
                  <a:xfrm>
                    <a:off x="5004192" y="3124200"/>
                    <a:ext cx="969888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0" name="直接连接符 15">
                    <a:extLst>
                      <a:ext uri="{FF2B5EF4-FFF2-40B4-BE49-F238E27FC236}">
                        <a16:creationId xmlns:a16="http://schemas.microsoft.com/office/drawing/2014/main" id="{06A4C445-3652-5B5F-1EE2-42E6FB98285D}"/>
                      </a:ext>
                    </a:extLst>
                  </p:cNvPr>
                  <p:cNvCxnSpPr/>
                  <p:nvPr/>
                </p:nvCxnSpPr>
                <p:spPr>
                  <a:xfrm>
                    <a:off x="6211483" y="3124200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cxnSp>
            <p:nvCxnSpPr>
              <p:cNvPr id="17" name="直接连接符 20">
                <a:extLst>
                  <a:ext uri="{FF2B5EF4-FFF2-40B4-BE49-F238E27FC236}">
                    <a16:creationId xmlns:a16="http://schemas.microsoft.com/office/drawing/2014/main" id="{CD21600E-9AA1-6F30-AA2C-7B5982958E60}"/>
                  </a:ext>
                </a:extLst>
              </p:cNvPr>
              <p:cNvCxnSpPr/>
              <p:nvPr/>
            </p:nvCxnSpPr>
            <p:spPr>
              <a:xfrm>
                <a:off x="5358043" y="952500"/>
                <a:ext cx="370034" cy="0"/>
              </a:xfrm>
              <a:prstGeom prst="line">
                <a:avLst/>
              </a:prstGeom>
              <a:solidFill>
                <a:srgbClr val="FFC000"/>
              </a:solidFill>
              <a:ln w="38100" cap="rnd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5" name="图片 22">
              <a:extLst>
                <a:ext uri="{FF2B5EF4-FFF2-40B4-BE49-F238E27FC236}">
                  <a16:creationId xmlns:a16="http://schemas.microsoft.com/office/drawing/2014/main" id="{A3D02185-D940-AB3E-8567-7DF58BF7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17" y="1951741"/>
              <a:ext cx="2851785" cy="2010659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85322233-62C3-E039-CE38-565977BCF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824" y="2121301"/>
            <a:ext cx="6230652" cy="24629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DE776E1-911A-52B6-8813-556FA39B8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974" y="233857"/>
            <a:ext cx="2719052" cy="1780186"/>
          </a:xfrm>
          <a:prstGeom prst="rect">
            <a:avLst/>
          </a:prstGeom>
        </p:spPr>
      </p:pic>
      <p:sp>
        <p:nvSpPr>
          <p:cNvPr id="41" name="Freeform 6">
            <a:extLst>
              <a:ext uri="{FF2B5EF4-FFF2-40B4-BE49-F238E27FC236}">
                <a16:creationId xmlns:a16="http://schemas.microsoft.com/office/drawing/2014/main" id="{D368F324-F44D-0CD5-3F74-E8E821863A70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F3F40C29-648C-7D12-F461-47F8A0466D0A}"/>
              </a:ext>
            </a:extLst>
          </p:cNvPr>
          <p:cNvSpPr/>
          <p:nvPr/>
        </p:nvSpPr>
        <p:spPr>
          <a:xfrm>
            <a:off x="2305050" y="-104775"/>
            <a:ext cx="2337827" cy="2390776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id="{58AB461D-7492-723A-8251-F039AD35797D}"/>
              </a:ext>
            </a:extLst>
          </p:cNvPr>
          <p:cNvSpPr/>
          <p:nvPr/>
        </p:nvSpPr>
        <p:spPr>
          <a:xfrm>
            <a:off x="10776542" y="0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5688-04DD-BE70-01D6-78424187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8E19B-FE7A-3F20-9678-93235A2FE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C9C5ECD-A565-C7A3-2018-AA092CFEC65E}"/>
              </a:ext>
            </a:extLst>
          </p:cNvPr>
          <p:cNvSpPr/>
          <p:nvPr/>
        </p:nvSpPr>
        <p:spPr>
          <a:xfrm>
            <a:off x="370114" y="300184"/>
            <a:ext cx="11440886" cy="623025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4925" cmpd="sng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A9296-39B7-3AAB-E6E2-8D95BA48247D}"/>
              </a:ext>
            </a:extLst>
          </p:cNvPr>
          <p:cNvSpPr txBox="1"/>
          <p:nvPr/>
        </p:nvSpPr>
        <p:spPr>
          <a:xfrm>
            <a:off x="978195" y="2341711"/>
            <a:ext cx="10292317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Nêu được ở mức độ đơn giản một số đặc điểm của chất ở trạng thái rắn, lỏng, khí.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Trình bày được ví dụ về biến đổi trạng thái của chất.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3258A-F0E9-3994-4D8E-0F8BC581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86" y="503983"/>
            <a:ext cx="8474523" cy="17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23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9BDB7F-EF09-4A2D-C7F5-E45CA148BE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2632" y="2203945"/>
            <a:ext cx="6489307" cy="1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pic>
        <p:nvPicPr>
          <p:cNvPr id="2" name="图片 10">
            <a:extLst>
              <a:ext uri="{FF2B5EF4-FFF2-40B4-BE49-F238E27FC236}">
                <a16:creationId xmlns:a16="http://schemas.microsoft.com/office/drawing/2014/main" id="{80087690-CBCE-807E-ED31-4AFFBFA7F1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4038600"/>
            <a:ext cx="3582297" cy="2811423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A29D5E94-0ED5-4867-D662-4FEAD957F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209" y="-1012371"/>
            <a:ext cx="9604285" cy="7870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DF0F7-3305-02EB-0E41-9E85D17DAAAF}"/>
              </a:ext>
            </a:extLst>
          </p:cNvPr>
          <p:cNvSpPr txBox="1"/>
          <p:nvPr/>
        </p:nvSpPr>
        <p:spPr>
          <a:xfrm>
            <a:off x="3200399" y="2775098"/>
            <a:ext cx="7549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ĐẶC ĐIỂM CỦA CHẤT Ở TRẠNG THÁI RẮN, LỎNG, KHÍ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49205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 xếp các chất: muối ăn, hơi nước, nhôm, ni-tơ (nitrogen), nước uống, dầu ăn, giấm ăn, ô-xi (oxygen), thuỷ tinh (ở nhiệt độ bình thường) vào vị trí thích hợp theo bảng gợi ý dưới đây.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A07561-4990-888C-26F0-7A8C42C8D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91804"/>
              </p:ext>
            </p:extLst>
          </p:nvPr>
        </p:nvGraphicFramePr>
        <p:xfrm>
          <a:off x="829341" y="1903228"/>
          <a:ext cx="10356111" cy="335988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551726495"/>
                    </a:ext>
                  </a:extLst>
                </a:gridCol>
              </a:tblGrid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36634"/>
                  </a:ext>
                </a:extLst>
              </a:tr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3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66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19" y="3862974"/>
            <a:ext cx="5026262" cy="2946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5" y="754380"/>
            <a:ext cx="12191365" cy="1248040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81075"/>
              <a:chOff x="0" y="720"/>
              <a:chExt cx="2064" cy="1545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3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6336" y="3662678"/>
            <a:ext cx="8073506" cy="972197"/>
            <a:chOff x="565785" y="2890777"/>
            <a:chExt cx="8073506" cy="9721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16209" y="3031977"/>
              <a:ext cx="7323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cử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phiên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chất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ứng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6336" y="4773292"/>
            <a:ext cx="6521151" cy="1003771"/>
            <a:chOff x="565784" y="4148259"/>
            <a:chExt cx="6521151" cy="100377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4" y="4148259"/>
              <a:ext cx="750425" cy="7504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33664" y="4321033"/>
              <a:ext cx="58532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xong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6336" y="2451862"/>
            <a:ext cx="8264891" cy="833974"/>
            <a:chOff x="565785" y="2890777"/>
            <a:chExt cx="8264891" cy="83397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48105" y="2893754"/>
              <a:ext cx="7482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GV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mời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GV chia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0674F09-7D7D-DBAB-48E1-FC6AA3BD5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086" y="660283"/>
            <a:ext cx="1071769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9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108</TotalTime>
  <Words>807</Words>
  <Application>Microsoft Office PowerPoint</Application>
  <PresentationFormat>Widescreen</PresentationFormat>
  <Paragraphs>73</Paragraphs>
  <Slides>26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#9Slide03 Arima Madurai Bold</vt:lpstr>
      <vt:lpstr>Arial</vt:lpstr>
      <vt:lpstr>Calibri</vt:lpstr>
      <vt:lpstr>Cambria</vt:lpstr>
      <vt:lpstr>等线</vt:lpstr>
      <vt:lpstr>等线 Light</vt:lpstr>
      <vt:lpstr>iCiel Cadena</vt:lpstr>
      <vt:lpstr>Source Han Sans CN Medium</vt:lpstr>
      <vt:lpstr>Times New Roman</vt:lpstr>
      <vt:lpstr>印品天逸黑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35</cp:revision>
  <dcterms:created xsi:type="dcterms:W3CDTF">2024-07-12T04:29:05Z</dcterms:created>
  <dcterms:modified xsi:type="dcterms:W3CDTF">2025-11-25T08:50:48Z</dcterms:modified>
  <cp:category>9Slide.vn</cp:category>
</cp:coreProperties>
</file>