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288" r:id="rId3"/>
    <p:sldId id="289" r:id="rId4"/>
    <p:sldId id="291" r:id="rId5"/>
    <p:sldId id="286" r:id="rId6"/>
    <p:sldId id="290" r:id="rId7"/>
    <p:sldId id="292" r:id="rId8"/>
    <p:sldId id="293" r:id="rId9"/>
    <p:sldId id="285" r:id="rId10"/>
    <p:sldId id="294" r:id="rId11"/>
    <p:sldId id="295" r:id="rId12"/>
    <p:sldId id="325" r:id="rId13"/>
    <p:sldId id="324" r:id="rId14"/>
    <p:sldId id="296" r:id="rId15"/>
    <p:sldId id="297" r:id="rId16"/>
    <p:sldId id="300" r:id="rId17"/>
    <p:sldId id="298" r:id="rId18"/>
    <p:sldId id="264" r:id="rId19"/>
    <p:sldId id="304" r:id="rId20"/>
    <p:sldId id="326" r:id="rId21"/>
    <p:sldId id="303" r:id="rId22"/>
    <p:sldId id="305" r:id="rId23"/>
    <p:sldId id="306" r:id="rId24"/>
    <p:sldId id="308" r:id="rId25"/>
    <p:sldId id="311" r:id="rId26"/>
    <p:sldId id="319" r:id="rId27"/>
    <p:sldId id="314" r:id="rId28"/>
    <p:sldId id="327" r:id="rId29"/>
    <p:sldId id="328" r:id="rId30"/>
    <p:sldId id="329" r:id="rId31"/>
    <p:sldId id="330" r:id="rId32"/>
    <p:sldId id="331" r:id="rId33"/>
    <p:sldId id="332" r:id="rId34"/>
    <p:sldId id="333" r:id="rId35"/>
    <p:sldId id="321" r:id="rId36"/>
    <p:sldId id="32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9" autoAdjust="0"/>
    <p:restoredTop sz="83984" autoAdjust="0"/>
  </p:normalViewPr>
  <p:slideViewPr>
    <p:cSldViewPr snapToGrid="0">
      <p:cViewPr varScale="1">
        <p:scale>
          <a:sx n="77" d="100"/>
          <a:sy n="77" d="100"/>
        </p:scale>
        <p:origin x="102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25/11/2025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a:p>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a:t>
            </a:r>
            <a:r>
              <a:rPr lang="en-US" dirty="0" err="1"/>
              <a:t>đến</a:t>
            </a:r>
            <a:r>
              <a:rPr lang="en-US" dirty="0"/>
              <a:t> SL8</a:t>
            </a:r>
          </a:p>
        </p:txBody>
      </p:sp>
      <p:sp>
        <p:nvSpPr>
          <p:cNvPr id="4" name="Slide Number Placeholder 3"/>
          <p:cNvSpPr>
            <a:spLocks noGrp="1"/>
          </p:cNvSpPr>
          <p:nvPr>
            <p:ph type="sldNum" sz="quarter" idx="5"/>
          </p:nvPr>
        </p:nvSpPr>
        <p:spPr/>
        <p:txBody>
          <a:bodyPr/>
          <a:lstStyle/>
          <a:p>
            <a:fld id="{3EA882B1-8159-4A3F-989B-E1BD72070BF3}" type="slidenum">
              <a:rPr lang="en-US" smtClean="0"/>
              <a:t>4</a:t>
            </a:fld>
            <a:endParaRPr lang="en-US"/>
          </a:p>
        </p:txBody>
      </p:sp>
    </p:spTree>
    <p:extLst>
      <p:ext uri="{BB962C8B-B14F-4D97-AF65-F5344CB8AC3E}">
        <p14:creationId xmlns:p14="http://schemas.microsoft.com/office/powerpoint/2010/main" val="259920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NÚT MŨI TÊN ĐỂ QUAY TRỞ VỀ SL4</a:t>
            </a:r>
          </a:p>
        </p:txBody>
      </p:sp>
      <p:sp>
        <p:nvSpPr>
          <p:cNvPr id="4" name="Slide Number Placeholder 3"/>
          <p:cNvSpPr>
            <a:spLocks noGrp="1"/>
          </p:cNvSpPr>
          <p:nvPr>
            <p:ph type="sldNum" sz="quarter" idx="5"/>
          </p:nvPr>
        </p:nvSpPr>
        <p:spPr/>
        <p:txBody>
          <a:bodyPr/>
          <a:lstStyle/>
          <a:p>
            <a:fld id="{3EA882B1-8159-4A3F-989B-E1BD72070BF3}" type="slidenum">
              <a:rPr lang="en-US" smtClean="0"/>
              <a:t>5</a:t>
            </a:fld>
            <a:endParaRPr lang="en-US"/>
          </a:p>
        </p:txBody>
      </p:sp>
    </p:spTree>
    <p:extLst>
      <p:ext uri="{BB962C8B-B14F-4D97-AF65-F5344CB8AC3E}">
        <p14:creationId xmlns:p14="http://schemas.microsoft.com/office/powerpoint/2010/main" val="56571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6</a:t>
            </a:fld>
            <a:endParaRPr lang="en-US"/>
          </a:p>
        </p:txBody>
      </p:sp>
    </p:spTree>
    <p:extLst>
      <p:ext uri="{BB962C8B-B14F-4D97-AF65-F5344CB8AC3E}">
        <p14:creationId xmlns:p14="http://schemas.microsoft.com/office/powerpoint/2010/main" val="129655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NÚT MŨI TÊN ĐỂ QUAY TRỞ VỀ SL4</a:t>
            </a:r>
          </a:p>
          <a:p>
            <a:endParaRPr lang="en-US" dirty="0"/>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4085812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e1ec5a9add_0_1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e1ec5a9add_0_1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51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9D299C4-FDDE-5B90-0610-B17E1E69DC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1.emf"/><Relationship Id="rId7"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42.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emf"/><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e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sv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11.emf"/></Relationships>
</file>

<file path=ppt/slides/_rels/slide1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7.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1.emf"/><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emf"/><Relationship Id="rId7" Type="http://schemas.openxmlformats.org/officeDocument/2006/relationships/image" Target="../media/image42.sv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3.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1.emf"/><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1.emf"/><Relationship Id="rId7"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8.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emf"/><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slide" Target="slide6.xml"/><Relationship Id="rId10" Type="http://schemas.openxmlformats.org/officeDocument/2006/relationships/image" Target="../media/image17.png"/><Relationship Id="rId19" Type="http://schemas.openxmlformats.org/officeDocument/2006/relationships/audio" Target="../media/audio1.wav"/><Relationship Id="rId4" Type="http://schemas.openxmlformats.org/officeDocument/2006/relationships/image" Target="../media/image9.png"/><Relationship Id="rId9" Type="http://schemas.openxmlformats.org/officeDocument/2006/relationships/slide" Target="slide5.xml"/><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2.pn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7.sv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1.png"/><Relationship Id="rId5" Type="http://schemas.openxmlformats.org/officeDocument/2006/relationships/slideLayout" Target="../slideLayouts/slideLayout1.xml"/><Relationship Id="rId15" Type="http://schemas.openxmlformats.org/officeDocument/2006/relationships/image" Target="../media/image21.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2.svg"/><Relationship Id="rId18" Type="http://schemas.openxmlformats.org/officeDocument/2006/relationships/audio" Target="../media/audio1.wav"/><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4.png"/><Relationship Id="rId10" Type="http://schemas.openxmlformats.org/officeDocument/2006/relationships/image" Target="../media/image16.emf"/><Relationship Id="rId19" Type="http://schemas.openxmlformats.org/officeDocument/2006/relationships/audio" Target="../media/audio2.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7.svg"/><Relationship Id="rId18" Type="http://schemas.openxmlformats.org/officeDocument/2006/relationships/image" Target="../media/image20.png"/><Relationship Id="rId3" Type="http://schemas.microsoft.com/office/2007/relationships/media" Target="../media/media2.wav"/><Relationship Id="rId7" Type="http://schemas.openxmlformats.org/officeDocument/2006/relationships/audio" Target="../media/audio1.wav"/><Relationship Id="rId12" Type="http://schemas.openxmlformats.org/officeDocument/2006/relationships/image" Target="../media/image21.png"/><Relationship Id="rId17"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audio" Target="../media/audio2.wav"/><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1.xml"/><Relationship Id="rId15" Type="http://schemas.openxmlformats.org/officeDocument/2006/relationships/image" Target="../media/image23.svg"/><Relationship Id="rId10" Type="http://schemas.openxmlformats.org/officeDocument/2006/relationships/image" Target="../media/image16.emf"/><Relationship Id="rId19" Type="http://schemas.openxmlformats.org/officeDocument/2006/relationships/audio" Target="../media/audio1.wav"/><Relationship Id="rId4" Type="http://schemas.openxmlformats.org/officeDocument/2006/relationships/audio" Target="../media/media2.wav"/><Relationship Id="rId9" Type="http://schemas.openxmlformats.org/officeDocument/2006/relationships/image" Target="../media/image9.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26.png"/><Relationship Id="rId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11.e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28.png"/><Relationship Id="rId4" Type="http://schemas.openxmlformats.org/officeDocument/2006/relationships/image" Target="../media/image33.sv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grpSp>
        <p:nvGrpSpPr>
          <p:cNvPr id="23" name="Group 22">
            <a:extLst>
              <a:ext uri="{FF2B5EF4-FFF2-40B4-BE49-F238E27FC236}">
                <a16:creationId xmlns:a16="http://schemas.microsoft.com/office/drawing/2014/main" id="{55808719-35A1-4966-8475-66B92CCBB70A}"/>
              </a:ext>
            </a:extLst>
          </p:cNvPr>
          <p:cNvGrpSpPr/>
          <p:nvPr/>
        </p:nvGrpSpPr>
        <p:grpSpPr>
          <a:xfrm>
            <a:off x="2473272" y="158569"/>
            <a:ext cx="7384380" cy="6699421"/>
            <a:chOff x="2732441" y="0"/>
            <a:chExt cx="7168066" cy="6540843"/>
          </a:xfrm>
        </p:grpSpPr>
        <p:grpSp>
          <p:nvGrpSpPr>
            <p:cNvPr id="19" name="Group 18">
              <a:extLst>
                <a:ext uri="{FF2B5EF4-FFF2-40B4-BE49-F238E27FC236}">
                  <a16:creationId xmlns:a16="http://schemas.microsoft.com/office/drawing/2014/main" id="{A203F462-F8D2-48C1-B80A-83DCA6892AAC}"/>
                </a:ext>
              </a:extLst>
            </p:cNvPr>
            <p:cNvGrpSpPr/>
            <p:nvPr/>
          </p:nvGrpSpPr>
          <p:grpSpPr>
            <a:xfrm>
              <a:off x="2732441" y="0"/>
              <a:ext cx="7168066" cy="6540843"/>
              <a:chOff x="2902710" y="78658"/>
              <a:chExt cx="6615266" cy="6540843"/>
            </a:xfrm>
          </p:grpSpPr>
          <p:pic>
            <p:nvPicPr>
              <p:cNvPr id="16" name="Picture 2">
                <a:extLst>
                  <a:ext uri="{FF2B5EF4-FFF2-40B4-BE49-F238E27FC236}">
                    <a16:creationId xmlns:a16="http://schemas.microsoft.com/office/drawing/2014/main" id="{1EF12627-0F9B-46BF-BDA8-6BC71BC341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02710" y="78658"/>
                <a:ext cx="6615266" cy="6540843"/>
              </a:xfrm>
              <a:prstGeom prst="rect">
                <a:avLst/>
              </a:prstGeom>
            </p:spPr>
          </p:pic>
          <p:sp>
            <p:nvSpPr>
              <p:cNvPr id="18" name="Rectangle 17">
                <a:extLst>
                  <a:ext uri="{FF2B5EF4-FFF2-40B4-BE49-F238E27FC236}">
                    <a16:creationId xmlns:a16="http://schemas.microsoft.com/office/drawing/2014/main" id="{781E03A0-1DF4-4078-BA44-361FE705A434}"/>
                  </a:ext>
                </a:extLst>
              </p:cNvPr>
              <p:cNvSpPr/>
              <p:nvPr/>
            </p:nvSpPr>
            <p:spPr>
              <a:xfrm rot="265521">
                <a:off x="5150861" y="2619326"/>
                <a:ext cx="1150374" cy="431356"/>
              </a:xfrm>
              <a:prstGeom prst="rect">
                <a:avLst/>
              </a:prstGeom>
              <a:solidFill>
                <a:srgbClr val="EBC449"/>
              </a:solidFill>
              <a:ln>
                <a:solidFill>
                  <a:srgbClr val="EBC4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1">
              <a:extLst>
                <a:ext uri="{FF2B5EF4-FFF2-40B4-BE49-F238E27FC236}">
                  <a16:creationId xmlns:a16="http://schemas.microsoft.com/office/drawing/2014/main" id="{F750CC17-4A97-4F85-96E1-623FC3851782}"/>
                </a:ext>
              </a:extLst>
            </p:cNvPr>
            <p:cNvPicPr>
              <a:picLocks noChangeAspect="1"/>
            </p:cNvPicPr>
            <p:nvPr/>
          </p:nvPicPr>
          <p:blipFill>
            <a:blip r:embed="rId8"/>
            <a:stretch>
              <a:fillRect/>
            </a:stretch>
          </p:blipFill>
          <p:spPr>
            <a:xfrm>
              <a:off x="4189673" y="2535294"/>
              <a:ext cx="3204071" cy="484178"/>
            </a:xfrm>
            <a:prstGeom prst="rect">
              <a:avLst/>
            </a:prstGeom>
          </p:spPr>
        </p:pic>
      </p:grpSp>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fltVal val="0"/>
                                          </p:val>
                                        </p:tav>
                                        <p:tav tm="100000">
                                          <p:val>
                                            <p:strVal val="#ppt_w"/>
                                          </p:val>
                                        </p:tav>
                                      </p:tavLst>
                                    </p:anim>
                                    <p:anim calcmode="lin" valueType="num">
                                      <p:cBhvr>
                                        <p:cTn id="14" dur="2000" fill="hold"/>
                                        <p:tgtEl>
                                          <p:spTgt spid="3"/>
                                        </p:tgtEl>
                                        <p:attrNameLst>
                                          <p:attrName>ppt_h</p:attrName>
                                        </p:attrNameLst>
                                      </p:cBhvr>
                                      <p:tavLst>
                                        <p:tav tm="0">
                                          <p:val>
                                            <p:fltVal val="0"/>
                                          </p:val>
                                        </p:tav>
                                        <p:tav tm="100000">
                                          <p:val>
                                            <p:strVal val="#ppt_h"/>
                                          </p:val>
                                        </p:tav>
                                      </p:tavLst>
                                    </p:anim>
                                    <p:anim calcmode="lin" valueType="num">
                                      <p:cBhvr>
                                        <p:cTn id="15"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fltVal val="0"/>
                                          </p:val>
                                        </p:tav>
                                        <p:tav tm="100000">
                                          <p:val>
                                            <p:strVal val="#ppt_w"/>
                                          </p:val>
                                        </p:tav>
                                      </p:tavLst>
                                    </p:anim>
                                    <p:anim calcmode="lin" valueType="num">
                                      <p:cBhvr>
                                        <p:cTn id="20" dur="2000" fill="hold"/>
                                        <p:tgtEl>
                                          <p:spTgt spid="7"/>
                                        </p:tgtEl>
                                        <p:attrNameLst>
                                          <p:attrName>ppt_h</p:attrName>
                                        </p:attrNameLst>
                                      </p:cBhvr>
                                      <p:tavLst>
                                        <p:tav tm="0">
                                          <p:val>
                                            <p:fltVal val="0"/>
                                          </p:val>
                                        </p:tav>
                                        <p:tav tm="100000">
                                          <p:val>
                                            <p:strVal val="#ppt_h"/>
                                          </p:val>
                                        </p:tav>
                                      </p:tavLst>
                                    </p:anim>
                                    <p:anim calcmode="lin" valueType="num">
                                      <p:cBhvr>
                                        <p:cTn id="21"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2"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2000"/>
                            </p:stCondLst>
                            <p:childTnLst>
                              <p:par>
                                <p:cTn id="24" presetID="6" presetClass="emph" presetSubtype="0" fill="hold" nodeType="afterEffect">
                                  <p:stCondLst>
                                    <p:cond delay="0"/>
                                  </p:stCondLst>
                                  <p:childTnLst>
                                    <p:animScale>
                                      <p:cBhvr>
                                        <p:cTn id="25" dur="2000" fill="hold"/>
                                        <p:tgtEl>
                                          <p:spTgt spid="3"/>
                                        </p:tgtEl>
                                      </p:cBhvr>
                                      <p:by x="150000" y="150000"/>
                                    </p:animScale>
                                  </p:childTnLst>
                                </p:cTn>
                              </p:par>
                              <p:par>
                                <p:cTn id="26" presetID="6" presetClass="emph" presetSubtype="0" fill="hold" nodeType="withEffect">
                                  <p:stCondLst>
                                    <p:cond delay="0"/>
                                  </p:stCondLst>
                                  <p:childTnLst>
                                    <p:animScale>
                                      <p:cBhvr>
                                        <p:cTn id="27" dur="2000" fill="hold"/>
                                        <p:tgtEl>
                                          <p:spTgt spid="7"/>
                                        </p:tgtEl>
                                      </p:cBhvr>
                                      <p:by x="150000" y="150000"/>
                                    </p:animScale>
                                  </p:childTnLst>
                                </p:cTn>
                              </p:par>
                              <p:par>
                                <p:cTn id="28" presetID="47"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A19B31E4-55F0-4C6A-9CDB-B3889B8C7A08}"/>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sp>
        <p:nvSpPr>
          <p:cNvPr id="4" name="Rectangle: Diagonal Corners Rounded 3">
            <a:extLst>
              <a:ext uri="{FF2B5EF4-FFF2-40B4-BE49-F238E27FC236}">
                <a16:creationId xmlns:a16="http://schemas.microsoft.com/office/drawing/2014/main" id="{70856D4A-8DE4-4B08-A982-8D30AEA3B839}"/>
              </a:ext>
            </a:extLst>
          </p:cNvPr>
          <p:cNvSpPr/>
          <p:nvPr/>
        </p:nvSpPr>
        <p:spPr>
          <a:xfrm>
            <a:off x="680720" y="528320"/>
            <a:ext cx="10779760" cy="5801360"/>
          </a:xfrm>
          <a:prstGeom prst="round2DiagRect">
            <a:avLst/>
          </a:prstGeom>
          <a:solidFill>
            <a:schemeClr val="bg1">
              <a:alpha val="9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6FF4D-BC47-488F-B98F-92194D5CB7A1}"/>
              </a:ext>
            </a:extLst>
          </p:cNvPr>
          <p:cNvSpPr txBox="1"/>
          <p:nvPr/>
        </p:nvSpPr>
        <p:spPr>
          <a:xfrm>
            <a:off x="2009546" y="1546829"/>
            <a:ext cx="8773050"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ví dụ đơn giản gần gũi với cuộc sống về biến đổi hoá học (ví dụ: đinh bị gỉ, giấy cháy, than cháy,...)</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15" name="กลุ่ม 103">
            <a:extLst>
              <a:ext uri="{FF2B5EF4-FFF2-40B4-BE49-F238E27FC236}">
                <a16:creationId xmlns:a16="http://schemas.microsoft.com/office/drawing/2014/main" id="{9EC0FD53-633C-43FF-9995-D6F4F32FFB35}"/>
              </a:ext>
            </a:extLst>
          </p:cNvPr>
          <p:cNvGrpSpPr/>
          <p:nvPr/>
        </p:nvGrpSpPr>
        <p:grpSpPr>
          <a:xfrm>
            <a:off x="1099347" y="1441158"/>
            <a:ext cx="878285" cy="835219"/>
            <a:chOff x="5181879" y="1475363"/>
            <a:chExt cx="1326034" cy="1566547"/>
          </a:xfrm>
          <a:effectLst>
            <a:outerShdw blurRad="50800" dist="38100" dir="2700000" algn="tl" rotWithShape="0">
              <a:schemeClr val="accent4">
                <a:lumMod val="75000"/>
                <a:alpha val="40000"/>
              </a:schemeClr>
            </a:outerShdw>
          </a:effectLst>
        </p:grpSpPr>
        <p:sp>
          <p:nvSpPr>
            <p:cNvPr id="16" name="ดาว 5 แฉก 1">
              <a:extLst>
                <a:ext uri="{FF2B5EF4-FFF2-40B4-BE49-F238E27FC236}">
                  <a16:creationId xmlns:a16="http://schemas.microsoft.com/office/drawing/2014/main" id="{25A04F69-5617-4CB1-A108-127F0132C3F8}"/>
                </a:ext>
              </a:extLst>
            </p:cNvPr>
            <p:cNvSpPr/>
            <p:nvPr/>
          </p:nvSpPr>
          <p:spPr>
            <a:xfrm>
              <a:off x="5181879" y="1475363"/>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dirty="0">
                <a:solidFill>
                  <a:prstClr val="white"/>
                </a:solidFill>
                <a:latin typeface="FC Onigiri Outline"/>
                <a:cs typeface="FC Onigiri Outline"/>
              </a:endParaRPr>
            </a:p>
          </p:txBody>
        </p:sp>
        <p:sp>
          <p:nvSpPr>
            <p:cNvPr id="17" name="วงรี 105">
              <a:extLst>
                <a:ext uri="{FF2B5EF4-FFF2-40B4-BE49-F238E27FC236}">
                  <a16:creationId xmlns:a16="http://schemas.microsoft.com/office/drawing/2014/main" id="{9BEB22DA-26C8-49D3-B076-825FAB7D67DC}"/>
                </a:ext>
              </a:extLst>
            </p:cNvPr>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06">
              <a:extLst>
                <a:ext uri="{FF2B5EF4-FFF2-40B4-BE49-F238E27FC236}">
                  <a16:creationId xmlns:a16="http://schemas.microsoft.com/office/drawing/2014/main" id="{AFF051B4-2CC3-46FA-B5A9-C84F6AA786DD}"/>
                </a:ext>
              </a:extLst>
            </p:cNvPr>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ส่วนโค้ง 107">
              <a:extLst>
                <a:ext uri="{FF2B5EF4-FFF2-40B4-BE49-F238E27FC236}">
                  <a16:creationId xmlns:a16="http://schemas.microsoft.com/office/drawing/2014/main" id="{8FF5D564-6C7B-432B-9B78-A882B05E8B42}"/>
                </a:ext>
              </a:extLst>
            </p:cNvPr>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th-TH" sz="3733">
                <a:solidFill>
                  <a:prstClr val="black"/>
                </a:solidFill>
                <a:latin typeface="FC Onigiri Outline"/>
                <a:cs typeface="FC Onigiri Outline"/>
              </a:endParaRPr>
            </a:p>
          </p:txBody>
        </p:sp>
        <p:sp>
          <p:nvSpPr>
            <p:cNvPr id="20" name="วงรี 108">
              <a:extLst>
                <a:ext uri="{FF2B5EF4-FFF2-40B4-BE49-F238E27FC236}">
                  <a16:creationId xmlns:a16="http://schemas.microsoft.com/office/drawing/2014/main" id="{36F58EE0-09FF-45C4-AA44-D94AA5F353C6}"/>
                </a:ext>
              </a:extLst>
            </p:cNvPr>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09">
              <a:extLst>
                <a:ext uri="{FF2B5EF4-FFF2-40B4-BE49-F238E27FC236}">
                  <a16:creationId xmlns:a16="http://schemas.microsoft.com/office/drawing/2014/main" id="{975CFEBC-663B-4D26-B68F-D377DFDD39EA}"/>
                </a:ext>
              </a:extLst>
            </p:cNvPr>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grpSp>
      <p:pic>
        <p:nvPicPr>
          <p:cNvPr id="24" name="Picture 3">
            <a:extLst>
              <a:ext uri="{FF2B5EF4-FFF2-40B4-BE49-F238E27FC236}">
                <a16:creationId xmlns:a16="http://schemas.microsoft.com/office/drawing/2014/main" id="{AF94616A-1531-457B-AD83-6AD10894D3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73672" y="3016399"/>
            <a:ext cx="3037409" cy="3816256"/>
          </a:xfrm>
          <a:prstGeom prst="rect">
            <a:avLst/>
          </a:prstGeom>
        </p:spPr>
      </p:pic>
      <p:pic>
        <p:nvPicPr>
          <p:cNvPr id="6" name="Picture 5">
            <a:extLst>
              <a:ext uri="{FF2B5EF4-FFF2-40B4-BE49-F238E27FC236}">
                <a16:creationId xmlns:a16="http://schemas.microsoft.com/office/drawing/2014/main" id="{A36360AA-3B2E-6C3D-323C-1E885E40ECDE}"/>
              </a:ext>
            </a:extLst>
          </p:cNvPr>
          <p:cNvPicPr>
            <a:picLocks noChangeAspect="1"/>
          </p:cNvPicPr>
          <p:nvPr/>
        </p:nvPicPr>
        <p:blipFill>
          <a:blip r:embed="rId5"/>
          <a:stretch>
            <a:fillRect/>
          </a:stretch>
        </p:blipFill>
        <p:spPr>
          <a:xfrm>
            <a:off x="4064496" y="639602"/>
            <a:ext cx="5303980" cy="963251"/>
          </a:xfrm>
          <a:prstGeom prst="rect">
            <a:avLst/>
          </a:prstGeom>
        </p:spPr>
      </p:pic>
    </p:spTree>
    <p:extLst>
      <p:ext uri="{BB962C8B-B14F-4D97-AF65-F5344CB8AC3E}">
        <p14:creationId xmlns:p14="http://schemas.microsoft.com/office/powerpoint/2010/main" val="40902019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333278" y="2895568"/>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3580284"/>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987357"/>
              <a:ext cx="7852219" cy="2989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rPr>
                <a:t>1. BIẾN ĐỔI HOÁ HỌC</a:t>
              </a:r>
              <a:endParaRPr kumimoji="0" lang="en-US" sz="8000" b="1" i="0" u="none" strike="noStrike" kern="1200" cap="none" spc="0" normalizeH="0" baseline="0" noProof="0" dirty="0">
                <a:ln w="12700">
                  <a:solidFill>
                    <a:srgbClr val="9BBB59">
                      <a:lumMod val="50000"/>
                    </a:srgbClr>
                  </a:solidFill>
                </a:ln>
                <a:solidFill>
                  <a:srgbClr val="00206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A43EEB5-884B-A2E4-1214-724E5843716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65467" y="3663561"/>
            <a:ext cx="886061" cy="1433334"/>
          </a:xfrm>
          <a:prstGeom prst="rect">
            <a:avLst/>
          </a:prstGeom>
        </p:spPr>
      </p:pic>
      <p:pic>
        <p:nvPicPr>
          <p:cNvPr id="6" name="Picture 2">
            <a:extLst>
              <a:ext uri="{FF2B5EF4-FFF2-40B4-BE49-F238E27FC236}">
                <a16:creationId xmlns:a16="http://schemas.microsoft.com/office/drawing/2014/main" id="{71FB22E7-3053-649A-9129-49F7FFAFDC90}"/>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7" name="วงรี 133">
            <a:extLst>
              <a:ext uri="{FF2B5EF4-FFF2-40B4-BE49-F238E27FC236}">
                <a16:creationId xmlns:a16="http://schemas.microsoft.com/office/drawing/2014/main" id="{A13CBAA2-3EE2-DF31-8471-0A8D13453CEA}"/>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8" name="วงรี 134">
            <a:extLst>
              <a:ext uri="{FF2B5EF4-FFF2-40B4-BE49-F238E27FC236}">
                <a16:creationId xmlns:a16="http://schemas.microsoft.com/office/drawing/2014/main" id="{83FA76E0-C89A-03E7-BE07-F88BD22CE0DF}"/>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9" name="วงรี 135">
            <a:extLst>
              <a:ext uri="{FF2B5EF4-FFF2-40B4-BE49-F238E27FC236}">
                <a16:creationId xmlns:a16="http://schemas.microsoft.com/office/drawing/2014/main" id="{61D3E9A8-8930-39BF-1928-87AA3A1A55EC}"/>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3" name="วงรี 136">
            <a:extLst>
              <a:ext uri="{FF2B5EF4-FFF2-40B4-BE49-F238E27FC236}">
                <a16:creationId xmlns:a16="http://schemas.microsoft.com/office/drawing/2014/main" id="{CF6D3795-8161-64D0-0534-7D485050CECA}"/>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4" name="วงรี 133">
            <a:extLst>
              <a:ext uri="{FF2B5EF4-FFF2-40B4-BE49-F238E27FC236}">
                <a16:creationId xmlns:a16="http://schemas.microsoft.com/office/drawing/2014/main" id="{359685F9-E57B-AF7B-707E-75406324C86A}"/>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5" name="วงรี 134">
            <a:extLst>
              <a:ext uri="{FF2B5EF4-FFF2-40B4-BE49-F238E27FC236}">
                <a16:creationId xmlns:a16="http://schemas.microsoft.com/office/drawing/2014/main" id="{E0DEEC5D-F89F-7966-2168-6CF5B87CB39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6" name="วงรี 135">
            <a:extLst>
              <a:ext uri="{FF2B5EF4-FFF2-40B4-BE49-F238E27FC236}">
                <a16:creationId xmlns:a16="http://schemas.microsoft.com/office/drawing/2014/main" id="{B3039A53-F945-6758-368F-BBDC4386B46F}"/>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7" name="วงรี 136">
            <a:extLst>
              <a:ext uri="{FF2B5EF4-FFF2-40B4-BE49-F238E27FC236}">
                <a16:creationId xmlns:a16="http://schemas.microsoft.com/office/drawing/2014/main" id="{4A009BC2-0ACC-C17B-44BA-1AD916153308}"/>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8" name="วงรี 133">
            <a:extLst>
              <a:ext uri="{FF2B5EF4-FFF2-40B4-BE49-F238E27FC236}">
                <a16:creationId xmlns:a16="http://schemas.microsoft.com/office/drawing/2014/main" id="{4CA1BBD3-8FCF-C099-C099-B50EACADF1DA}"/>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19" name="วงรี 134">
            <a:extLst>
              <a:ext uri="{FF2B5EF4-FFF2-40B4-BE49-F238E27FC236}">
                <a16:creationId xmlns:a16="http://schemas.microsoft.com/office/drawing/2014/main" id="{C7EE11D1-72E8-7FD9-ACCA-19578D298029}"/>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0" name="วงรี 135">
            <a:extLst>
              <a:ext uri="{FF2B5EF4-FFF2-40B4-BE49-F238E27FC236}">
                <a16:creationId xmlns:a16="http://schemas.microsoft.com/office/drawing/2014/main" id="{E3EF9574-3EA2-B1A3-3BF1-C1941E963238}"/>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1" name="วงรี 136">
            <a:extLst>
              <a:ext uri="{FF2B5EF4-FFF2-40B4-BE49-F238E27FC236}">
                <a16:creationId xmlns:a16="http://schemas.microsoft.com/office/drawing/2014/main" id="{E3294688-57CF-6478-7942-748C174B615D}"/>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211638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416621"/>
            </a:xfrm>
            <a:prstGeom prst="rect">
              <a:avLst/>
            </a:prstGeom>
            <a:noFill/>
          </p:spPr>
          <p:txBody>
            <a:bodyPr wrap="square" rtlCol="0">
              <a:spAutoFit/>
            </a:bodyPr>
            <a:lstStyle/>
            <a:p>
              <a:pPr algn="ctr"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Biến đổi hoá học xảy ra khi có sự tạo thành chất mới. Người ta có thể nhận ra sự biến đổi này nhờ vào sự thay đổi tính chất của chất (ví dụ như màu sắc, mùi, vị, tính tan,...).</a:t>
              </a:r>
              <a:endParaRPr lang="vi-VN" sz="6000" b="1" dirty="0">
                <a:solidFill>
                  <a:srgbClr val="002060"/>
                </a:solidFill>
                <a:effectLst/>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27683327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65031" y="854291"/>
            <a:ext cx="3034665" cy="586541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5"/>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12700">
                    <a:solidFill>
                      <a:srgbClr val="9BBB59">
                        <a:lumMod val="75000"/>
                      </a:srgbClr>
                    </a:solidFill>
                  </a:ln>
                  <a:solidFill>
                    <a:prstClr val="black"/>
                  </a:solidFill>
                  <a:latin typeface="Calibri Light"/>
                  <a:cs typeface="Calibri" panose="020F0502020204030204" pitchFamily="34" charset="0"/>
                </a:rPr>
                <a:t>Để</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biết</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được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thế</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nào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là</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theo</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dõi</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thí</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nghiệm</a:t>
              </a:r>
              <a:r>
                <a:rPr lang="en-US" sz="3200" b="1" dirty="0">
                  <a:ln w="12700">
                    <a:solidFill>
                      <a:srgbClr val="9BBB59">
                        <a:lumMod val="75000"/>
                      </a:srgbClr>
                    </a:solidFill>
                  </a:ln>
                  <a:solidFill>
                    <a:prstClr val="black"/>
                  </a:solidFill>
                  <a:latin typeface="Calibri Light"/>
                  <a:cs typeface="Calibri" panose="020F0502020204030204" pitchFamily="34" charset="0"/>
                </a:rPr>
                <a:t> </a:t>
              </a:r>
              <a:r>
                <a:rPr lang="en-US" sz="3200" b="1" dirty="0" err="1">
                  <a:ln w="12700">
                    <a:solidFill>
                      <a:srgbClr val="9BBB59">
                        <a:lumMod val="75000"/>
                      </a:srgbClr>
                    </a:solidFill>
                  </a:ln>
                  <a:solidFill>
                    <a:prstClr val="black"/>
                  </a:solidFill>
                  <a:latin typeface="Calibri Light"/>
                  <a:cs typeface="Calibri" panose="020F0502020204030204" pitchFamily="34" charset="0"/>
                </a:rPr>
                <a:t>sau</a:t>
              </a:r>
              <a:r>
                <a:rPr lang="en-US" sz="3200" b="1" dirty="0">
                  <a:ln w="12700">
                    <a:solidFill>
                      <a:srgbClr val="9BBB59">
                        <a:lumMod val="75000"/>
                      </a:srgbClr>
                    </a:solidFill>
                  </a:ln>
                  <a:solidFill>
                    <a:prstClr val="black"/>
                  </a:solidFill>
                  <a:latin typeface="Calibri Light"/>
                  <a:cs typeface="Calibri" panose="020F0502020204030204" pitchFamily="34" charset="0"/>
                </a:rPr>
                <a:t>!</a:t>
              </a:r>
              <a:endParaRPr kumimoji="0" lang="en-US" sz="3200" b="1" i="0" u="none" strike="noStrike" kern="1200" cap="none" spc="0" normalizeH="0" baseline="0" noProof="0" dirty="0">
                <a:ln w="12700">
                  <a:solidFill>
                    <a:srgbClr val="9BBB59">
                      <a:lumMod val="75000"/>
                    </a:srgbClr>
                  </a:solidFill>
                </a:ln>
                <a:solidFill>
                  <a:prstClr val="black"/>
                </a:solidFill>
                <a:effectLst/>
                <a:uLnTx/>
                <a:uFillTx/>
                <a:latin typeface="Calibri Light"/>
                <a:ea typeface="+mn-ea"/>
                <a:cs typeface="Calibri" panose="020F0502020204030204" pitchFamily="34" charset="0"/>
              </a:endParaRPr>
            </a:p>
          </p:txBody>
        </p:sp>
      </p:grpSp>
      <p:pic>
        <p:nvPicPr>
          <p:cNvPr id="16" name="Picture 3">
            <a:extLst>
              <a:ext uri="{FF2B5EF4-FFF2-40B4-BE49-F238E27FC236}">
                <a16:creationId xmlns:a16="http://schemas.microsoft.com/office/drawing/2014/main" id="{A5ACBF9C-AFFE-4E49-8BF8-498E3BE720B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08285" y="2740238"/>
            <a:ext cx="3037409" cy="4000490"/>
          </a:xfrm>
          <a:prstGeom prst="rect">
            <a:avLst/>
          </a:prstGeom>
        </p:spPr>
      </p:pic>
    </p:spTree>
    <p:extLst>
      <p:ext uri="{BB962C8B-B14F-4D97-AF65-F5344CB8AC3E}">
        <p14:creationId xmlns:p14="http://schemas.microsoft.com/office/powerpoint/2010/main" val="379794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246414"/>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01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2 và nhận xét về màu sắc, hình dạng mẩu giấy trước và sau khi đốt. Từ đó, hãy cho biết có sự biến đổi nào đó đã xảy ra.</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9" name="Picture 8">
            <a:extLst>
              <a:ext uri="{FF2B5EF4-FFF2-40B4-BE49-F238E27FC236}">
                <a16:creationId xmlns:a16="http://schemas.microsoft.com/office/drawing/2014/main" id="{140641E0-441C-E892-6CE9-ABC5ED182C47}"/>
              </a:ext>
            </a:extLst>
          </p:cNvPr>
          <p:cNvPicPr>
            <a:picLocks noChangeAspect="1"/>
          </p:cNvPicPr>
          <p:nvPr/>
        </p:nvPicPr>
        <p:blipFill>
          <a:blip r:embed="rId5"/>
          <a:stretch>
            <a:fillRect/>
          </a:stretch>
        </p:blipFill>
        <p:spPr>
          <a:xfrm>
            <a:off x="2368322" y="2246538"/>
            <a:ext cx="6438221" cy="3627557"/>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5E30-FDBB-410A-92A8-78B486A2B24D}"/>
              </a:ext>
            </a:extLst>
          </p:cNvPr>
          <p:cNvSpPr>
            <a:spLocks noGrp="1"/>
          </p:cNvSpPr>
          <p:nvPr>
            <p:ph type="title"/>
          </p:nvPr>
        </p:nvSpPr>
        <p:spPr/>
        <p:txBody>
          <a:bodyPr/>
          <a:lstStyle/>
          <a:p>
            <a:endParaRPr lang="en-US"/>
          </a:p>
        </p:txBody>
      </p:sp>
      <p:pic>
        <p:nvPicPr>
          <p:cNvPr id="3" name="Thí nghiệm 1 Đốt giấy">
            <a:hlinkClick r:id="" action="ppaction://media"/>
            <a:extLst>
              <a:ext uri="{FF2B5EF4-FFF2-40B4-BE49-F238E27FC236}">
                <a16:creationId xmlns:a16="http://schemas.microsoft.com/office/drawing/2014/main" id="{9935C54D-BA7F-42B0-83BC-C55ED596A08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pic>
        <p:nvPicPr>
          <p:cNvPr id="4" name="Picture 6">
            <a:extLst>
              <a:ext uri="{FF2B5EF4-FFF2-40B4-BE49-F238E27FC236}">
                <a16:creationId xmlns:a16="http://schemas.microsoft.com/office/drawing/2014/main" id="{DA5C674C-5301-4E97-B8A0-4FB4885D62F0}"/>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319603" y="2820318"/>
            <a:ext cx="2101481" cy="4138737"/>
          </a:xfrm>
          <a:prstGeom prst="rect">
            <a:avLst/>
          </a:prstGeom>
        </p:spPr>
      </p:pic>
      <p:grpSp>
        <p:nvGrpSpPr>
          <p:cNvPr id="5" name="Group 4">
            <a:extLst>
              <a:ext uri="{FF2B5EF4-FFF2-40B4-BE49-F238E27FC236}">
                <a16:creationId xmlns:a16="http://schemas.microsoft.com/office/drawing/2014/main" id="{6F533327-FBE8-4A2B-B7E1-B4675EF3737B}"/>
              </a:ext>
            </a:extLst>
          </p:cNvPr>
          <p:cNvGrpSpPr/>
          <p:nvPr/>
        </p:nvGrpSpPr>
        <p:grpSpPr>
          <a:xfrm>
            <a:off x="393037" y="681049"/>
            <a:ext cx="4751839" cy="2910449"/>
            <a:chOff x="4476482" y="2362628"/>
            <a:chExt cx="6612382" cy="3521817"/>
          </a:xfrm>
        </p:grpSpPr>
        <p:pic>
          <p:nvPicPr>
            <p:cNvPr id="6" name="图片 3">
              <a:extLst>
                <a:ext uri="{FF2B5EF4-FFF2-40B4-BE49-F238E27FC236}">
                  <a16:creationId xmlns:a16="http://schemas.microsoft.com/office/drawing/2014/main" id="{932DB35D-0329-4D83-B020-A099CF9E6CE8}"/>
                </a:ext>
              </a:extLst>
            </p:cNvPr>
            <p:cNvPicPr>
              <a:picLocks noChangeAspect="1"/>
            </p:cNvPicPr>
            <p:nvPr/>
          </p:nvPicPr>
          <p:blipFill>
            <a:blip r:embed="rId7"/>
            <a:stretch>
              <a:fillRect/>
            </a:stretch>
          </p:blipFill>
          <p:spPr>
            <a:xfrm flipH="1">
              <a:off x="4476482" y="2362628"/>
              <a:ext cx="6612382" cy="3521817"/>
            </a:xfrm>
            <a:prstGeom prst="rect">
              <a:avLst/>
            </a:prstGeom>
          </p:spPr>
        </p:pic>
        <p:sp>
          <p:nvSpPr>
            <p:cNvPr id="7" name="TextBox 6">
              <a:extLst>
                <a:ext uri="{FF2B5EF4-FFF2-40B4-BE49-F238E27FC236}">
                  <a16:creationId xmlns:a16="http://schemas.microsoft.com/office/drawing/2014/main" id="{CAFD527E-C931-43AD-B1A5-6318A6DD1345}"/>
                </a:ext>
              </a:extLst>
            </p:cNvPr>
            <p:cNvSpPr txBox="1"/>
            <p:nvPr/>
          </p:nvSpPr>
          <p:spPr>
            <a:xfrm flipH="1">
              <a:off x="5137822" y="3024873"/>
              <a:ext cx="5211027" cy="2197326"/>
            </a:xfrm>
            <a:prstGeom prst="rect">
              <a:avLst/>
            </a:prstGeom>
            <a:noFill/>
          </p:spPr>
          <p:txBody>
            <a:bodyPr wrap="square" rtlCol="0">
              <a:spAutoFit/>
            </a:bodyPr>
            <a:lstStyle/>
            <a:p>
              <a:pPr algn="ctr">
                <a:defRPr/>
              </a:pPr>
              <a:r>
                <a:rPr lang="en-US" sz="2800" b="1" dirty="0" err="1">
                  <a:ln w="12700">
                    <a:solidFill>
                      <a:srgbClr val="C00000"/>
                    </a:solidFill>
                  </a:ln>
                  <a:solidFill>
                    <a:srgbClr val="C00000"/>
                  </a:solidFill>
                  <a:latin typeface="Calibri Light"/>
                  <a:cs typeface="Calibri" panose="020F0502020204030204" pitchFamily="34" charset="0"/>
                </a:rPr>
                <a:t>Lưu</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Các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bạn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không</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tự</a:t>
              </a:r>
              <a:r>
                <a:rPr lang="en-US" sz="2800" b="1" dirty="0">
                  <a:ln w="12700">
                    <a:solidFill>
                      <a:srgbClr val="C00000"/>
                    </a:solidFill>
                  </a:ln>
                  <a:solidFill>
                    <a:srgbClr val="C00000"/>
                  </a:solidFill>
                  <a:latin typeface="Calibri Light"/>
                  <a:cs typeface="Calibri" panose="020F0502020204030204" pitchFamily="34" charset="0"/>
                </a:rPr>
                <a:t> ý </a:t>
              </a:r>
              <a:r>
                <a:rPr lang="en-US" sz="2800" b="1" dirty="0" err="1">
                  <a:ln w="12700">
                    <a:solidFill>
                      <a:srgbClr val="C00000"/>
                    </a:solidFill>
                  </a:ln>
                  <a:solidFill>
                    <a:srgbClr val="C00000"/>
                  </a:solidFill>
                  <a:latin typeface="Calibri Light"/>
                  <a:cs typeface="Calibri" panose="020F0502020204030204" pitchFamily="34" charset="0"/>
                </a:rPr>
                <a:t>thực</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hiện</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thí</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nghiệm</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tại</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nhà</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để</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tránh</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sự</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cố</a:t>
              </a:r>
              <a:r>
                <a:rPr lang="en-US" sz="2800" b="1" dirty="0">
                  <a:ln w="12700">
                    <a:solidFill>
                      <a:srgbClr val="C00000"/>
                    </a:solidFill>
                  </a:ln>
                  <a:solidFill>
                    <a:srgbClr val="C00000"/>
                  </a:solidFill>
                  <a:latin typeface="Calibri Light"/>
                  <a:cs typeface="Calibri" panose="020F0502020204030204" pitchFamily="34" charset="0"/>
                </a:rPr>
                <a:t> </a:t>
              </a:r>
              <a:r>
                <a:rPr lang="en-US" sz="2800" b="1" dirty="0" err="1">
                  <a:ln w="12700">
                    <a:solidFill>
                      <a:srgbClr val="C00000"/>
                    </a:solidFill>
                  </a:ln>
                  <a:solidFill>
                    <a:srgbClr val="C00000"/>
                  </a:solidFill>
                  <a:latin typeface="Calibri Light"/>
                  <a:cs typeface="Calibri" panose="020F0502020204030204" pitchFamily="34" charset="0"/>
                </a:rPr>
                <a:t>xảy</a:t>
              </a:r>
              <a:r>
                <a:rPr lang="en-US" sz="2800" b="1" dirty="0">
                  <a:ln w="12700">
                    <a:solidFill>
                      <a:srgbClr val="C00000"/>
                    </a:solidFill>
                  </a:ln>
                  <a:solidFill>
                    <a:srgbClr val="C00000"/>
                  </a:solidFill>
                  <a:latin typeface="Calibri Light"/>
                  <a:cs typeface="Calibri" panose="020F0502020204030204" pitchFamily="34" charset="0"/>
                </a:rPr>
                <a:t> ra </a:t>
              </a:r>
              <a:r>
                <a:rPr lang="en-US" sz="2800" b="1" dirty="0" err="1">
                  <a:ln w="12700">
                    <a:solidFill>
                      <a:srgbClr val="C00000"/>
                    </a:solidFill>
                  </a:ln>
                  <a:solidFill>
                    <a:srgbClr val="C00000"/>
                  </a:solidFill>
                  <a:latin typeface="Calibri Light"/>
                  <a:cs typeface="Calibri" panose="020F0502020204030204" pitchFamily="34" charset="0"/>
                </a:rPr>
                <a:t>nhé</a:t>
              </a:r>
              <a:r>
                <a:rPr lang="en-US" sz="2800" b="1" dirty="0">
                  <a:ln w="12700">
                    <a:solidFill>
                      <a:srgbClr val="C00000"/>
                    </a:solidFill>
                  </a:ln>
                  <a:solidFill>
                    <a:srgbClr val="C00000"/>
                  </a:solidFill>
                  <a:latin typeface="Calibri Light"/>
                  <a:cs typeface="Calibri" panose="020F0502020204030204" pitchFamily="34" charset="0"/>
                </a:rPr>
                <a:t>!</a:t>
              </a:r>
              <a:endParaRPr kumimoji="0" lang="en-US" sz="40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spTree>
    <p:extLst>
      <p:ext uri="{BB962C8B-B14F-4D97-AF65-F5344CB8AC3E}">
        <p14:creationId xmlns:p14="http://schemas.microsoft.com/office/powerpoint/2010/main" val="206827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200" fill="hold"/>
                                        <p:tgtEl>
                                          <p:spTgt spid="3"/>
                                        </p:tgtEl>
                                      </p:cBhvr>
                                    </p:cmd>
                                  </p:childTnLst>
                                </p:cTn>
                              </p:par>
                              <p:par>
                                <p:cTn id="15" presetID="16" presetClass="exit" presetSubtype="21" fill="hold" nodeType="withEffect">
                                  <p:stCondLst>
                                    <p:cond delay="0"/>
                                  </p:stCondLst>
                                  <p:childTnLst>
                                    <p:animEffect transition="out" filter="barn(inVertic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6" presetClass="exit" presetSubtype="21" fill="hold" nodeType="withEffect">
                                  <p:stCondLst>
                                    <p:cond delay="0"/>
                                  </p:stCondLst>
                                  <p:childTnLst>
                                    <p:animEffect transition="out" filter="barn(inVertical)">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328759"/>
            <a:chOff x="357881" y="1575412"/>
            <a:chExt cx="3696326" cy="5328759"/>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9" name="Picture 4">
              <a:extLst>
                <a:ext uri="{FF2B5EF4-FFF2-40B4-BE49-F238E27FC236}">
                  <a16:creationId xmlns:a16="http://schemas.microsoft.com/office/drawing/2014/main" id="{8F5D9A7A-8C21-4708-99C6-C7849F4943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3138459" y="71153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610628" cy="1534189"/>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Màu sắc và hình dạng mẩu giấy trước và sau khi đốt thay đổi như thế nào?</a:t>
              </a:r>
              <a:endParaRPr lang="en-US" sz="2800" b="1" dirty="0">
                <a:effectLst/>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BD278C76-B3D5-20A3-A9D6-F608CDE28322}"/>
              </a:ext>
            </a:extLst>
          </p:cNvPr>
          <p:cNvGrpSpPr/>
          <p:nvPr/>
        </p:nvGrpSpPr>
        <p:grpSpPr>
          <a:xfrm>
            <a:off x="4368545" y="3530934"/>
            <a:ext cx="6612382" cy="2369123"/>
            <a:chOff x="4538949" y="2455798"/>
            <a:chExt cx="6612382" cy="3521816"/>
          </a:xfrm>
        </p:grpSpPr>
        <p:pic>
          <p:nvPicPr>
            <p:cNvPr id="8" name="图片 3">
              <a:extLst>
                <a:ext uri="{FF2B5EF4-FFF2-40B4-BE49-F238E27FC236}">
                  <a16:creationId xmlns:a16="http://schemas.microsoft.com/office/drawing/2014/main" id="{88487850-E52A-A3CA-74F6-4587C00BB8C1}"/>
                </a:ext>
              </a:extLst>
            </p:cNvPr>
            <p:cNvPicPr>
              <a:picLocks noChangeAspect="1"/>
            </p:cNvPicPr>
            <p:nvPr/>
          </p:nvPicPr>
          <p:blipFill>
            <a:blip r:embed="rId9"/>
            <a:stretch>
              <a:fillRect/>
            </a:stretch>
          </p:blipFill>
          <p:spPr>
            <a:xfrm flipH="1">
              <a:off x="4538949" y="2455798"/>
              <a:ext cx="6612382" cy="3521816"/>
            </a:xfrm>
            <a:prstGeom prst="rect">
              <a:avLst/>
            </a:prstGeom>
          </p:spPr>
        </p:pic>
        <p:sp>
          <p:nvSpPr>
            <p:cNvPr id="10" name="TextBox 9">
              <a:extLst>
                <a:ext uri="{FF2B5EF4-FFF2-40B4-BE49-F238E27FC236}">
                  <a16:creationId xmlns:a16="http://schemas.microsoft.com/office/drawing/2014/main" id="{96650769-B074-D42A-6FEC-8CC53FFE3BE3}"/>
                </a:ext>
              </a:extLst>
            </p:cNvPr>
            <p:cNvSpPr txBox="1"/>
            <p:nvPr/>
          </p:nvSpPr>
          <p:spPr>
            <a:xfrm flipH="1">
              <a:off x="5443928" y="3005808"/>
              <a:ext cx="4610628" cy="2150367"/>
            </a:xfrm>
            <a:prstGeom prst="rect">
              <a:avLst/>
            </a:prstGeom>
            <a:noFill/>
          </p:spPr>
          <p:txBody>
            <a:bodyPr wrap="square" rtlCol="0">
              <a:spAutoFit/>
            </a:bodyPr>
            <a:lstStyle/>
            <a:p>
              <a:pPr marL="0" marR="0" algn="ctr">
                <a:spcBef>
                  <a:spcPts val="0"/>
                </a:spcBef>
                <a:spcAft>
                  <a:spcPts val="0"/>
                </a:spcAft>
              </a:pPr>
              <a:r>
                <a:rPr lang="nl-NL" sz="4400" b="1" i="1" dirty="0">
                  <a:effectLst/>
                  <a:ea typeface="Calibri" panose="020F0502020204030204" pitchFamily="34" charset="0"/>
                  <a:cs typeface="Times New Roman" panose="02020603050405020304" pitchFamily="18" charset="0"/>
                </a:rPr>
                <a:t>Biến đổi nào đã xảy ra? </a:t>
              </a:r>
              <a:endParaRPr lang="en-US" sz="4400" b="1" dirty="0">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grpSp>
        <p:nvGrpSpPr>
          <p:cNvPr id="74" name="Group 73">
            <a:extLst>
              <a:ext uri="{FF2B5EF4-FFF2-40B4-BE49-F238E27FC236}">
                <a16:creationId xmlns:a16="http://schemas.microsoft.com/office/drawing/2014/main" id="{0874B21D-C85D-4812-817D-0540FD28B167}"/>
              </a:ext>
            </a:extLst>
          </p:cNvPr>
          <p:cNvGrpSpPr/>
          <p:nvPr/>
        </p:nvGrpSpPr>
        <p:grpSpPr>
          <a:xfrm flipH="1">
            <a:off x="9738910" y="3763963"/>
            <a:ext cx="2247440" cy="3094037"/>
            <a:chOff x="357881" y="1575412"/>
            <a:chExt cx="3696326" cy="5328759"/>
          </a:xfrm>
        </p:grpSpPr>
        <p:pic>
          <p:nvPicPr>
            <p:cNvPr id="75" name="Picture 74">
              <a:extLst>
                <a:ext uri="{FF2B5EF4-FFF2-40B4-BE49-F238E27FC236}">
                  <a16:creationId xmlns:a16="http://schemas.microsoft.com/office/drawing/2014/main" id="{DE99D359-1EDB-44CF-B970-73B6C49C4C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6" name="Picture 2">
              <a:extLst>
                <a:ext uri="{FF2B5EF4-FFF2-40B4-BE49-F238E27FC236}">
                  <a16:creationId xmlns:a16="http://schemas.microsoft.com/office/drawing/2014/main" id="{A99A6FFC-E43A-426C-8758-169FBE319C2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pic>
          <p:nvPicPr>
            <p:cNvPr id="77" name="Picture 4">
              <a:extLst>
                <a:ext uri="{FF2B5EF4-FFF2-40B4-BE49-F238E27FC236}">
                  <a16:creationId xmlns:a16="http://schemas.microsoft.com/office/drawing/2014/main" id="{04B4EF29-2832-4E7B-A0C7-BE683AA6A9CC}"/>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9300" y="5362471"/>
              <a:ext cx="1075336" cy="1541700"/>
            </a:xfrm>
            <a:prstGeom prst="rect">
              <a:avLst/>
            </a:prstGeom>
          </p:spPr>
        </p:pic>
      </p:grpSp>
      <p:graphicFrame>
        <p:nvGraphicFramePr>
          <p:cNvPr id="2" name="Table 1">
            <a:extLst>
              <a:ext uri="{FF2B5EF4-FFF2-40B4-BE49-F238E27FC236}">
                <a16:creationId xmlns:a16="http://schemas.microsoft.com/office/drawing/2014/main" id="{4D61DD46-7230-7EC9-BA55-77057E959B7A}"/>
              </a:ext>
            </a:extLst>
          </p:cNvPr>
          <p:cNvGraphicFramePr>
            <a:graphicFrameLocks noGrp="1"/>
          </p:cNvGraphicFramePr>
          <p:nvPr>
            <p:extLst>
              <p:ext uri="{D42A27DB-BD31-4B8C-83A1-F6EECF244321}">
                <p14:modId xmlns:p14="http://schemas.microsoft.com/office/powerpoint/2010/main" val="3258422312"/>
              </p:ext>
            </p:extLst>
          </p:nvPr>
        </p:nvGraphicFramePr>
        <p:xfrm>
          <a:off x="1491343" y="2079171"/>
          <a:ext cx="8469086" cy="3951515"/>
        </p:xfrm>
        <a:graphic>
          <a:graphicData uri="http://schemas.openxmlformats.org/drawingml/2006/table">
            <a:tbl>
              <a:tblPr firstRow="1" firstCol="1" bandRow="1">
                <a:tableStyleId>{93296810-A885-4BE3-A3E7-6D5BEEA58F35}</a:tableStyleId>
              </a:tblPr>
              <a:tblGrid>
                <a:gridCol w="2388914">
                  <a:extLst>
                    <a:ext uri="{9D8B030D-6E8A-4147-A177-3AD203B41FA5}">
                      <a16:colId xmlns:a16="http://schemas.microsoft.com/office/drawing/2014/main" val="1287703527"/>
                    </a:ext>
                  </a:extLst>
                </a:gridCol>
                <a:gridCol w="2542314">
                  <a:extLst>
                    <a:ext uri="{9D8B030D-6E8A-4147-A177-3AD203B41FA5}">
                      <a16:colId xmlns:a16="http://schemas.microsoft.com/office/drawing/2014/main" val="343757032"/>
                    </a:ext>
                  </a:extLst>
                </a:gridCol>
                <a:gridCol w="3537858">
                  <a:extLst>
                    <a:ext uri="{9D8B030D-6E8A-4147-A177-3AD203B41FA5}">
                      <a16:colId xmlns:a16="http://schemas.microsoft.com/office/drawing/2014/main" val="283900489"/>
                    </a:ext>
                  </a:extLst>
                </a:gridCol>
              </a:tblGrid>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Quan sát tờ giấy</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Trước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Sau khi đốt</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3247307"/>
                  </a:ext>
                </a:extLst>
              </a:tr>
              <a:tr h="1120289">
                <a:tc>
                  <a:txBody>
                    <a:bodyPr/>
                    <a:lstStyle/>
                    <a:p>
                      <a:pPr marL="0" marR="0" algn="ctr">
                        <a:lnSpc>
                          <a:spcPct val="15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Màu sắc</a:t>
                      </a: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3288797"/>
                  </a:ext>
                </a:extLst>
              </a:tr>
              <a:tr h="1710937">
                <a:tc>
                  <a:txBody>
                    <a:bodyPr/>
                    <a:lstStyle/>
                    <a:p>
                      <a:pPr marL="0" marR="0" algn="ctr">
                        <a:lnSpc>
                          <a:spcPct val="15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Hình dạng</a:t>
                      </a:r>
                      <a:endParaRPr lang="en-US" sz="20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4089365"/>
                  </a:ext>
                </a:extLst>
              </a:tr>
            </a:tbl>
          </a:graphicData>
        </a:graphic>
      </p:graphicFrame>
      <p:sp>
        <p:nvSpPr>
          <p:cNvPr id="3" name="TextBox 2">
            <a:extLst>
              <a:ext uri="{FF2B5EF4-FFF2-40B4-BE49-F238E27FC236}">
                <a16:creationId xmlns:a16="http://schemas.microsoft.com/office/drawing/2014/main" id="{2E1E3290-5A92-1352-CCE7-4A418AB77764}"/>
              </a:ext>
            </a:extLst>
          </p:cNvPr>
          <p:cNvSpPr txBox="1"/>
          <p:nvPr/>
        </p:nvSpPr>
        <p:spPr>
          <a:xfrm>
            <a:off x="3907972" y="587828"/>
            <a:ext cx="3135085" cy="707886"/>
          </a:xfrm>
          <a:prstGeom prst="rect">
            <a:avLst/>
          </a:prstGeom>
          <a:noFill/>
        </p:spPr>
        <p:txBody>
          <a:bodyPr wrap="square" rtlCol="0">
            <a:spAutoFit/>
          </a:bodyPr>
          <a:lstStyle/>
          <a:p>
            <a:pPr algn="r"/>
            <a:r>
              <a:rPr lang="en-US" sz="4000" b="1" dirty="0" err="1">
                <a:solidFill>
                  <a:srgbClr val="002060"/>
                </a:solidFill>
              </a:rPr>
              <a:t>Nhận</a:t>
            </a:r>
            <a:r>
              <a:rPr lang="en-US" sz="4000" b="1" dirty="0">
                <a:solidFill>
                  <a:srgbClr val="002060"/>
                </a:solidFill>
              </a:rPr>
              <a:t> </a:t>
            </a:r>
            <a:r>
              <a:rPr lang="en-US" sz="4000" b="1" dirty="0" err="1">
                <a:solidFill>
                  <a:srgbClr val="002060"/>
                </a:solidFill>
              </a:rPr>
              <a:t>xét</a:t>
            </a:r>
            <a:endParaRPr lang="en-US" sz="4000" b="1" dirty="0">
              <a:solidFill>
                <a:srgbClr val="002060"/>
              </a:solidFill>
            </a:endParaRPr>
          </a:p>
        </p:txBody>
      </p:sp>
      <p:sp>
        <p:nvSpPr>
          <p:cNvPr id="4" name="TextBox 3">
            <a:extLst>
              <a:ext uri="{FF2B5EF4-FFF2-40B4-BE49-F238E27FC236}">
                <a16:creationId xmlns:a16="http://schemas.microsoft.com/office/drawing/2014/main" id="{D8499C4A-FF0C-DD42-926C-30FC0F0D7389}"/>
              </a:ext>
            </a:extLst>
          </p:cNvPr>
          <p:cNvSpPr txBox="1"/>
          <p:nvPr/>
        </p:nvSpPr>
        <p:spPr>
          <a:xfrm>
            <a:off x="4049486" y="3298371"/>
            <a:ext cx="2242457" cy="584775"/>
          </a:xfrm>
          <a:prstGeom prst="rect">
            <a:avLst/>
          </a:prstGeom>
          <a:noFill/>
        </p:spPr>
        <p:txBody>
          <a:bodyPr wrap="square" rtlCol="0">
            <a:spAutoFit/>
          </a:bodyPr>
          <a:lstStyle/>
          <a:p>
            <a:r>
              <a:rPr lang="nl-NL" sz="3200" b="1" i="1" dirty="0">
                <a:effectLst/>
                <a:latin typeface="Cambria" panose="02040503050406030204" pitchFamily="18" charset="0"/>
                <a:ea typeface="Cambria" panose="02040503050406030204" pitchFamily="18" charset="0"/>
              </a:rPr>
              <a:t>Màu trắng</a:t>
            </a:r>
            <a:endParaRPr lang="en-US" sz="32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058A22-2BFC-0715-A372-731E9DE7E179}"/>
              </a:ext>
            </a:extLst>
          </p:cNvPr>
          <p:cNvSpPr txBox="1"/>
          <p:nvPr/>
        </p:nvSpPr>
        <p:spPr>
          <a:xfrm>
            <a:off x="6803572" y="3331028"/>
            <a:ext cx="2242457" cy="584775"/>
          </a:xfrm>
          <a:prstGeom prst="rect">
            <a:avLst/>
          </a:prstGeom>
          <a:noFill/>
        </p:spPr>
        <p:txBody>
          <a:bodyPr wrap="square" rtlCol="0">
            <a:spAutoFit/>
          </a:bodyPr>
          <a:lstStyle/>
          <a:p>
            <a:pPr algn="ctr"/>
            <a:r>
              <a:rPr lang="nl-NL" sz="3200" b="1" i="1" dirty="0">
                <a:effectLst/>
                <a:latin typeface="Cambria" panose="02040503050406030204" pitchFamily="18" charset="0"/>
                <a:ea typeface="Cambria" panose="02040503050406030204" pitchFamily="18" charset="0"/>
              </a:rPr>
              <a:t>Màu đen</a:t>
            </a:r>
            <a:endParaRPr lang="en-US"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7A104DE-1D2C-E324-F343-30B62A66454E}"/>
              </a:ext>
            </a:extLst>
          </p:cNvPr>
          <p:cNvSpPr txBox="1"/>
          <p:nvPr/>
        </p:nvSpPr>
        <p:spPr>
          <a:xfrm>
            <a:off x="4114800" y="4441371"/>
            <a:ext cx="2242457" cy="1077218"/>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rPr>
              <a:t>Hình chữ nhật</a:t>
            </a:r>
            <a:endParaRPr lang="en-US" sz="32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DD494A-E35F-D313-E971-45839F5EAFF4}"/>
              </a:ext>
            </a:extLst>
          </p:cNvPr>
          <p:cNvSpPr txBox="1"/>
          <p:nvPr/>
        </p:nvSpPr>
        <p:spPr>
          <a:xfrm>
            <a:off x="6792686" y="4474028"/>
            <a:ext cx="3037114" cy="1077218"/>
          </a:xfrm>
          <a:prstGeom prst="rect">
            <a:avLst/>
          </a:prstGeom>
          <a:noFill/>
        </p:spPr>
        <p:txBody>
          <a:bodyPr wrap="square" rtlCol="0">
            <a:spAutoFit/>
          </a:bodyPr>
          <a:lstStyle/>
          <a:p>
            <a:pPr algn="ctr"/>
            <a:r>
              <a:rPr lang="nl-NL" sz="3200" b="1" i="1">
                <a:latin typeface="Cambria" panose="02040503050406030204" pitchFamily="18" charset="0"/>
                <a:ea typeface="Cambria" panose="02040503050406030204" pitchFamily="18" charset="0"/>
              </a:rPr>
              <a:t>Không có hình dạng xác định</a:t>
            </a:r>
            <a:endParaRPr lang="en-US" sz="32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621184"/>
              <a:ext cx="7413802" cy="1505893"/>
            </a:xfrm>
            <a:prstGeom prst="rect">
              <a:avLst/>
            </a:prstGeom>
            <a:noFill/>
          </p:spPr>
          <p:txBody>
            <a:bodyPr wrap="square" lIns="0" tIns="0" rIns="0" bIns="0" rtlCol="0">
              <a:spAutoFit/>
            </a:bodyPr>
            <a:lstStyle/>
            <a:p>
              <a:pPr algn="just">
                <a:defRPr/>
              </a:pPr>
              <a:r>
                <a:rPr lang="en-US" sz="4000" b="1" dirty="0">
                  <a:solidFill>
                    <a:srgbClr val="002060"/>
                  </a:solidFill>
                  <a:latin typeface="Calibri"/>
                </a:rPr>
                <a:t>Ban </a:t>
              </a:r>
              <a:r>
                <a:rPr lang="en-US" sz="4000" b="1" dirty="0" err="1">
                  <a:solidFill>
                    <a:srgbClr val="002060"/>
                  </a:solidFill>
                  <a:latin typeface="Calibri"/>
                </a:rPr>
                <a:t>đầu</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trắng</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chữ</a:t>
              </a:r>
              <a:r>
                <a:rPr lang="en-US" sz="4000" dirty="0">
                  <a:solidFill>
                    <a:srgbClr val="002060"/>
                  </a:solidFill>
                  <a:latin typeface="Calibri"/>
                </a:rPr>
                <a:t> </a:t>
              </a:r>
              <a:r>
                <a:rPr lang="en-US" sz="4000" dirty="0" err="1">
                  <a:solidFill>
                    <a:srgbClr val="002060"/>
                  </a:solidFill>
                  <a:latin typeface="Calibri"/>
                </a:rPr>
                <a:t>nhật</a:t>
              </a:r>
              <a:r>
                <a:rPr lang="en-US" sz="4000" dirty="0">
                  <a:solidFill>
                    <a:srgbClr val="002060"/>
                  </a:solidFill>
                  <a:latin typeface="Calibri"/>
                </a:rPr>
                <a:t>; </a:t>
              </a:r>
              <a:r>
                <a:rPr lang="en-US" sz="4000" b="1" dirty="0">
                  <a:solidFill>
                    <a:srgbClr val="002060"/>
                  </a:solidFill>
                  <a:latin typeface="Calibri"/>
                </a:rPr>
                <a:t>Sau </a:t>
              </a:r>
              <a:r>
                <a:rPr lang="en-US" sz="4000" b="1" dirty="0" err="1">
                  <a:solidFill>
                    <a:srgbClr val="002060"/>
                  </a:solidFill>
                  <a:latin typeface="Calibri"/>
                </a:rPr>
                <a:t>khi</a:t>
              </a:r>
              <a:r>
                <a:rPr lang="en-US" sz="4000" b="1" dirty="0">
                  <a:solidFill>
                    <a:srgbClr val="002060"/>
                  </a:solidFill>
                  <a:latin typeface="Calibri"/>
                </a:rPr>
                <a:t> </a:t>
              </a:r>
              <a:r>
                <a:rPr lang="en-US" sz="4000" b="1" dirty="0" err="1">
                  <a:solidFill>
                    <a:srgbClr val="002060"/>
                  </a:solidFill>
                  <a:latin typeface="Calibri"/>
                </a:rPr>
                <a:t>đốt</a:t>
              </a:r>
              <a:r>
                <a:rPr lang="en-US" sz="4000" b="1" dirty="0">
                  <a:solidFill>
                    <a:srgbClr val="002060"/>
                  </a:solidFill>
                  <a:latin typeface="Calibri"/>
                </a:rPr>
                <a:t> </a:t>
              </a:r>
              <a:r>
                <a:rPr lang="en-US" sz="4000" b="1" dirty="0" err="1">
                  <a:solidFill>
                    <a:srgbClr val="002060"/>
                  </a:solidFill>
                  <a:latin typeface="Calibri"/>
                </a:rPr>
                <a:t>cháy</a:t>
              </a:r>
              <a:r>
                <a:rPr lang="en-US" sz="4000" b="1" dirty="0">
                  <a:solidFill>
                    <a:srgbClr val="002060"/>
                  </a:solidFill>
                  <a:latin typeface="Calibri"/>
                </a:rPr>
                <a:t>: </a:t>
              </a:r>
              <a:r>
                <a:rPr lang="en-US" sz="4000" dirty="0" err="1">
                  <a:solidFill>
                    <a:srgbClr val="002060"/>
                  </a:solidFill>
                  <a:latin typeface="Calibri"/>
                </a:rPr>
                <a:t>màu</a:t>
              </a:r>
              <a:r>
                <a:rPr lang="en-US" sz="4000" dirty="0">
                  <a:solidFill>
                    <a:srgbClr val="002060"/>
                  </a:solidFill>
                  <a:latin typeface="Calibri"/>
                </a:rPr>
                <a:t> </a:t>
              </a:r>
              <a:r>
                <a:rPr lang="en-US" sz="4000" dirty="0" err="1">
                  <a:solidFill>
                    <a:srgbClr val="002060"/>
                  </a:solidFill>
                  <a:latin typeface="Calibri"/>
                </a:rPr>
                <a:t>đen</a:t>
              </a:r>
              <a:r>
                <a:rPr lang="en-US" sz="4000" dirty="0">
                  <a:solidFill>
                    <a:srgbClr val="002060"/>
                  </a:solidFill>
                  <a:latin typeface="Calibri"/>
                </a:rPr>
                <a:t>, </a:t>
              </a:r>
              <a:r>
                <a:rPr lang="en-US" sz="4000" dirty="0" err="1">
                  <a:solidFill>
                    <a:srgbClr val="002060"/>
                  </a:solidFill>
                  <a:latin typeface="Calibri"/>
                </a:rPr>
                <a:t>không</a:t>
              </a:r>
              <a:r>
                <a:rPr lang="en-US" sz="4000" dirty="0">
                  <a:solidFill>
                    <a:srgbClr val="002060"/>
                  </a:solidFill>
                  <a:latin typeface="Calibri"/>
                </a:rPr>
                <a:t> </a:t>
              </a:r>
              <a:r>
                <a:rPr lang="en-US" sz="4000" dirty="0" err="1">
                  <a:solidFill>
                    <a:srgbClr val="002060"/>
                  </a:solidFill>
                  <a:latin typeface="Calibri"/>
                </a:rPr>
                <a:t>có</a:t>
              </a:r>
              <a:r>
                <a:rPr lang="en-US" sz="4000" dirty="0">
                  <a:solidFill>
                    <a:srgbClr val="002060"/>
                  </a:solidFill>
                  <a:latin typeface="Calibri"/>
                </a:rPr>
                <a:t> </a:t>
              </a:r>
              <a:r>
                <a:rPr lang="en-US" sz="4000" dirty="0" err="1">
                  <a:solidFill>
                    <a:srgbClr val="002060"/>
                  </a:solidFill>
                  <a:latin typeface="Calibri"/>
                </a:rPr>
                <a:t>hình</a:t>
              </a:r>
              <a:r>
                <a:rPr lang="en-US" sz="4000" dirty="0">
                  <a:solidFill>
                    <a:srgbClr val="002060"/>
                  </a:solidFill>
                  <a:latin typeface="Calibri"/>
                </a:rPr>
                <a:t> </a:t>
              </a:r>
              <a:r>
                <a:rPr lang="en-US" sz="4000" dirty="0" err="1">
                  <a:solidFill>
                    <a:srgbClr val="002060"/>
                  </a:solidFill>
                  <a:latin typeface="Calibri"/>
                </a:rPr>
                <a:t>dạng</a:t>
              </a:r>
              <a:r>
                <a:rPr lang="en-US" sz="4000" dirty="0">
                  <a:solidFill>
                    <a:srgbClr val="002060"/>
                  </a:solidFill>
                  <a:latin typeface="Calibri"/>
                </a:rPr>
                <a:t> </a:t>
              </a:r>
              <a:r>
                <a:rPr lang="en-US" sz="4000" dirty="0" err="1">
                  <a:solidFill>
                    <a:srgbClr val="002060"/>
                  </a:solidFill>
                  <a:latin typeface="Calibri"/>
                </a:rPr>
                <a:t>xác</a:t>
              </a:r>
              <a:r>
                <a:rPr lang="en-US" sz="4000" dirty="0">
                  <a:solidFill>
                    <a:srgbClr val="002060"/>
                  </a:solidFill>
                  <a:latin typeface="Calibri"/>
                </a:rPr>
                <a:t> </a:t>
              </a:r>
              <a:r>
                <a:rPr lang="en-US" sz="4000" dirty="0" err="1">
                  <a:solidFill>
                    <a:srgbClr val="002060"/>
                  </a:solidFill>
                  <a:latin typeface="Calibri"/>
                </a:rPr>
                <a:t>định</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đã</a:t>
              </a:r>
              <a:r>
                <a:rPr lang="en-US" sz="4000" b="1" dirty="0">
                  <a:solidFill>
                    <a:srgbClr val="002060"/>
                  </a:solidFill>
                  <a:latin typeface="Calibri"/>
                </a:rPr>
                <a:t> </a:t>
              </a:r>
              <a:r>
                <a:rPr lang="en-US" sz="4000" b="1" dirty="0" err="1">
                  <a:solidFill>
                    <a:srgbClr val="002060"/>
                  </a:solidFill>
                  <a:latin typeface="Calibri"/>
                </a:rPr>
                <a:t>xảy</a:t>
              </a:r>
              <a:r>
                <a:rPr lang="en-US" sz="4000" b="1" dirty="0">
                  <a:solidFill>
                    <a:srgbClr val="002060"/>
                  </a:solidFill>
                  <a:latin typeface="Calibri"/>
                </a:rPr>
                <a:t> </a:t>
              </a:r>
              <a:r>
                <a:rPr lang="en-US" sz="4000" b="1" dirty="0" err="1">
                  <a:solidFill>
                    <a:srgbClr val="002060"/>
                  </a:solidFill>
                  <a:latin typeface="Calibri"/>
                </a:rPr>
                <a:t>ra.</a:t>
              </a:r>
              <a:r>
                <a:rPr lang="en-US" sz="4000" b="1" dirty="0">
                  <a:solidFill>
                    <a:srgbClr val="002060"/>
                  </a:solidFill>
                  <a:latin typeface="Calibri"/>
                </a:rPr>
                <a:t> </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B08AD-17CF-45E1-B3AD-37140847F355}"/>
              </a:ext>
            </a:extLst>
          </p:cNvPr>
          <p:cNvPicPr>
            <a:picLocks noChangeAspect="1"/>
          </p:cNvPicPr>
          <p:nvPr/>
        </p:nvPicPr>
        <p:blipFill>
          <a:blip r:embed="rId2"/>
          <a:stretch>
            <a:fillRect/>
          </a:stretch>
        </p:blipFill>
        <p:spPr>
          <a:xfrm>
            <a:off x="0" y="-1"/>
            <a:ext cx="12192000" cy="6858657"/>
          </a:xfrm>
          <a:prstGeom prst="rect">
            <a:avLst/>
          </a:prstGeom>
        </p:spPr>
      </p:pic>
      <p:pic>
        <p:nvPicPr>
          <p:cNvPr id="6" name="Picture 3">
            <a:extLst>
              <a:ext uri="{FF2B5EF4-FFF2-40B4-BE49-F238E27FC236}">
                <a16:creationId xmlns:a16="http://schemas.microsoft.com/office/drawing/2014/main" id="{F64F62DA-23F8-49AC-B439-4F563233AC3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82965" y="2762250"/>
            <a:ext cx="3037409" cy="4000490"/>
          </a:xfrm>
          <a:prstGeom prst="rect">
            <a:avLst/>
          </a:prstGeom>
        </p:spPr>
      </p:pic>
      <p:grpSp>
        <p:nvGrpSpPr>
          <p:cNvPr id="7" name="Group 6">
            <a:extLst>
              <a:ext uri="{FF2B5EF4-FFF2-40B4-BE49-F238E27FC236}">
                <a16:creationId xmlns:a16="http://schemas.microsoft.com/office/drawing/2014/main" id="{FF60F5C2-BF82-4B48-BC57-5CAC1210DEB4}"/>
              </a:ext>
            </a:extLst>
          </p:cNvPr>
          <p:cNvGrpSpPr/>
          <p:nvPr/>
        </p:nvGrpSpPr>
        <p:grpSpPr>
          <a:xfrm>
            <a:off x="6510806" y="95260"/>
            <a:ext cx="5181726" cy="2954265"/>
            <a:chOff x="6668485" y="95260"/>
            <a:chExt cx="5181726" cy="2954265"/>
          </a:xfrm>
        </p:grpSpPr>
        <p:pic>
          <p:nvPicPr>
            <p:cNvPr id="17" name="图片 3">
              <a:extLst>
                <a:ext uri="{FF2B5EF4-FFF2-40B4-BE49-F238E27FC236}">
                  <a16:creationId xmlns:a16="http://schemas.microsoft.com/office/drawing/2014/main" id="{1EE4D410-B453-4604-8004-8F3722FFF8B7}"/>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8" name="TextBox 17">
              <a:extLst>
                <a:ext uri="{FF2B5EF4-FFF2-40B4-BE49-F238E27FC236}">
                  <a16:creationId xmlns:a16="http://schemas.microsoft.com/office/drawing/2014/main" id="{9D3CD653-AF47-40EC-8614-89CE6E3DBD12}"/>
                </a:ext>
              </a:extLst>
            </p:cNvPr>
            <p:cNvSpPr txBox="1"/>
            <p:nvPr/>
          </p:nvSpPr>
          <p:spPr>
            <a:xfrm>
              <a:off x="7374446" y="928246"/>
              <a:ext cx="3769804" cy="1077218"/>
            </a:xfrm>
            <a:prstGeom prst="rect">
              <a:avLst/>
            </a:prstGeom>
            <a:noFill/>
          </p:spPr>
          <p:txBody>
            <a:bodyPr wrap="square" rtlCol="0">
              <a:spAutoFit/>
            </a:bodyPr>
            <a:lstStyle/>
            <a:p>
              <a:pPr algn="just"/>
              <a:r>
                <a:rPr lang="en-US" sz="3200" b="1" dirty="0" err="1">
                  <a:ln w="12700">
                    <a:solidFill>
                      <a:schemeClr val="accent3">
                        <a:lumMod val="75000"/>
                      </a:schemeClr>
                    </a:solidFill>
                  </a:ln>
                  <a:solidFill>
                    <a:prstClr val="black"/>
                  </a:solidFill>
                  <a:latin typeface="+mj-lt"/>
                  <a:cs typeface="Calibri" panose="020F0502020204030204" pitchFamily="34" charset="0"/>
                </a:rPr>
                <a:t>Yeahhh</a:t>
              </a:r>
              <a:r>
                <a:rPr lang="en-US" sz="3200" b="1" dirty="0">
                  <a:ln w="12700">
                    <a:solidFill>
                      <a:schemeClr val="accent3">
                        <a:lumMod val="75000"/>
                      </a:schemeClr>
                    </a:solidFill>
                  </a:ln>
                  <a:solidFill>
                    <a:prstClr val="black"/>
                  </a:solidFill>
                  <a:latin typeface="+mj-lt"/>
                  <a:cs typeface="Calibri" panose="020F0502020204030204" pitchFamily="34" charset="0"/>
                </a:rPr>
                <a:t>! Anh Nam </a:t>
              </a:r>
              <a:r>
                <a:rPr lang="en-US" sz="3200" b="1" dirty="0" err="1">
                  <a:ln w="12700">
                    <a:solidFill>
                      <a:schemeClr val="accent3">
                        <a:lumMod val="75000"/>
                      </a:schemeClr>
                    </a:solidFill>
                  </a:ln>
                  <a:solidFill>
                    <a:prstClr val="black"/>
                  </a:solidFill>
                  <a:latin typeface="+mj-lt"/>
                  <a:cs typeface="Calibri" panose="020F0502020204030204" pitchFamily="34" charset="0"/>
                </a:rPr>
                <a:t>đi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học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rồi</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1" name="Group 30">
            <a:extLst>
              <a:ext uri="{FF2B5EF4-FFF2-40B4-BE49-F238E27FC236}">
                <a16:creationId xmlns:a16="http://schemas.microsoft.com/office/drawing/2014/main" id="{407A5260-0083-4859-929F-04A8F23F2391}"/>
              </a:ext>
            </a:extLst>
          </p:cNvPr>
          <p:cNvGrpSpPr/>
          <p:nvPr/>
        </p:nvGrpSpPr>
        <p:grpSpPr>
          <a:xfrm flipH="1">
            <a:off x="127485" y="314317"/>
            <a:ext cx="2936318" cy="1687286"/>
            <a:chOff x="6668485" y="95260"/>
            <a:chExt cx="5181726" cy="2954265"/>
          </a:xfrm>
        </p:grpSpPr>
        <p:pic>
          <p:nvPicPr>
            <p:cNvPr id="32" name="图片 3">
              <a:extLst>
                <a:ext uri="{FF2B5EF4-FFF2-40B4-BE49-F238E27FC236}">
                  <a16:creationId xmlns:a16="http://schemas.microsoft.com/office/drawing/2014/main" id="{F6043EEB-603F-410A-9FB9-93945F6C3F50}"/>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3" name="TextBox 32">
              <a:extLst>
                <a:ext uri="{FF2B5EF4-FFF2-40B4-BE49-F238E27FC236}">
                  <a16:creationId xmlns:a16="http://schemas.microsoft.com/office/drawing/2014/main" id="{A7BA7F3D-0A9D-4755-82AC-C034DBCCDA10}"/>
                </a:ext>
              </a:extLst>
            </p:cNvPr>
            <p:cNvSpPr txBox="1"/>
            <p:nvPr/>
          </p:nvSpPr>
          <p:spPr>
            <a:xfrm>
              <a:off x="7028668" y="951999"/>
              <a:ext cx="3769804" cy="1023881"/>
            </a:xfrm>
            <a:prstGeom prst="rect">
              <a:avLst/>
            </a:prstGeom>
            <a:noFill/>
          </p:spPr>
          <p:txBody>
            <a:bodyPr wrap="square" rtlCol="0">
              <a:spAutoFit/>
            </a:bodyPr>
            <a:lstStyle/>
            <a:p>
              <a:pPr algn="just"/>
              <a:r>
                <a:rPr lang="en-US" sz="3200" b="1" err="1">
                  <a:ln w="12700">
                    <a:solidFill>
                      <a:schemeClr val="accent3">
                        <a:lumMod val="75000"/>
                      </a:schemeClr>
                    </a:solidFill>
                  </a:ln>
                  <a:solidFill>
                    <a:prstClr val="black"/>
                  </a:solidFill>
                  <a:latin typeface="+mj-lt"/>
                  <a:cs typeface="Calibri" panose="020F0502020204030204" pitchFamily="34" charset="0"/>
                </a:rPr>
                <a:t>Chào</a:t>
              </a:r>
              <a:r>
                <a:rPr lang="en-US" sz="3200" b="1">
                  <a:ln w="12700">
                    <a:solidFill>
                      <a:schemeClr val="accent3">
                        <a:lumMod val="75000"/>
                      </a:schemeClr>
                    </a:solidFill>
                  </a:ln>
                  <a:solidFill>
                    <a:prstClr val="black"/>
                  </a:solidFill>
                  <a:latin typeface="+mj-lt"/>
                  <a:cs typeface="Calibri" panose="020F0502020204030204" pitchFamily="34" charset="0"/>
                </a:rPr>
                <a:t> Tip</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4" name="Group 33">
            <a:extLst>
              <a:ext uri="{FF2B5EF4-FFF2-40B4-BE49-F238E27FC236}">
                <a16:creationId xmlns:a16="http://schemas.microsoft.com/office/drawing/2014/main" id="{FB72CE7C-B9A4-4993-8076-BEA6D09ECE71}"/>
              </a:ext>
            </a:extLst>
          </p:cNvPr>
          <p:cNvGrpSpPr/>
          <p:nvPr/>
        </p:nvGrpSpPr>
        <p:grpSpPr>
          <a:xfrm>
            <a:off x="6510806" y="95260"/>
            <a:ext cx="5181726" cy="2954265"/>
            <a:chOff x="6668485" y="95260"/>
            <a:chExt cx="5181726" cy="2954265"/>
          </a:xfrm>
        </p:grpSpPr>
        <p:pic>
          <p:nvPicPr>
            <p:cNvPr id="35" name="图片 3">
              <a:extLst>
                <a:ext uri="{FF2B5EF4-FFF2-40B4-BE49-F238E27FC236}">
                  <a16:creationId xmlns:a16="http://schemas.microsoft.com/office/drawing/2014/main" id="{A9504793-9C84-43DC-A89F-182B8349045C}"/>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36" name="TextBox 35">
              <a:extLst>
                <a:ext uri="{FF2B5EF4-FFF2-40B4-BE49-F238E27FC236}">
                  <a16:creationId xmlns:a16="http://schemas.microsoft.com/office/drawing/2014/main" id="{F8EED085-CCCC-43DE-B1E8-7C5195FBEC41}"/>
                </a:ext>
              </a:extLst>
            </p:cNvPr>
            <p:cNvSpPr txBox="1"/>
            <p:nvPr/>
          </p:nvSpPr>
          <p:spPr>
            <a:xfrm>
              <a:off x="7479303" y="620469"/>
              <a:ext cx="3560090" cy="1384995"/>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Hôm</a:t>
              </a:r>
              <a:r>
                <a:rPr lang="en-US" sz="2800" b="1" dirty="0">
                  <a:ln w="12700">
                    <a:solidFill>
                      <a:schemeClr val="accent3">
                        <a:lumMod val="75000"/>
                      </a:schemeClr>
                    </a:solidFill>
                  </a:ln>
                  <a:solidFill>
                    <a:prstClr val="black"/>
                  </a:solidFill>
                  <a:latin typeface="+mj-lt"/>
                  <a:cs typeface="Calibri" panose="020F0502020204030204" pitchFamily="34" charset="0"/>
                </a:rPr>
                <a:t> nay, </a:t>
              </a:r>
              <a:r>
                <a:rPr lang="en-US" sz="2800" b="1" dirty="0" err="1">
                  <a:ln w="12700">
                    <a:solidFill>
                      <a:schemeClr val="accent3">
                        <a:lumMod val="75000"/>
                      </a:schemeClr>
                    </a:solidFill>
                  </a:ln>
                  <a:solidFill>
                    <a:prstClr val="black"/>
                  </a:solidFill>
                  <a:latin typeface="+mj-lt"/>
                  <a:cs typeface="Calibri" panose="020F0502020204030204" pitchFamily="34" charset="0"/>
                </a:rPr>
                <a:t>anh</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được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bài</a:t>
              </a:r>
              <a:r>
                <a:rPr lang="en-US" sz="2800" b="1" dirty="0">
                  <a:ln w="12700">
                    <a:solidFill>
                      <a:schemeClr val="accent3">
                        <a:lumMod val="75000"/>
                      </a:schemeClr>
                    </a:solidFill>
                  </a:ln>
                  <a:solidFill>
                    <a:prstClr val="black"/>
                  </a:solidFill>
                  <a:latin typeface="+mj-lt"/>
                  <a:cs typeface="Calibri" panose="020F0502020204030204" pitchFamily="34" charset="0"/>
                </a:rPr>
                <a:t> khoa </a:t>
              </a:r>
              <a:r>
                <a:rPr lang="en-US" sz="2800" b="1" dirty="0" err="1">
                  <a:ln w="12700">
                    <a:solidFill>
                      <a:schemeClr val="accent3">
                        <a:lumMod val="75000"/>
                      </a:schemeClr>
                    </a:solidFill>
                  </a:ln>
                  <a:solidFill>
                    <a:prstClr val="black"/>
                  </a:solidFill>
                  <a:latin typeface="+mj-lt"/>
                  <a:cs typeface="Calibri" panose="020F0502020204030204" pitchFamily="34" charset="0"/>
                </a:rPr>
                <a:t>học</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gì</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vậy</a:t>
              </a:r>
              <a:r>
                <a:rPr lang="en-US" sz="2800" b="1" dirty="0">
                  <a:ln w="12700">
                    <a:solidFill>
                      <a:schemeClr val="accent3">
                        <a:lumMod val="75000"/>
                      </a:schemeClr>
                    </a:solidFill>
                  </a:ln>
                  <a:solidFill>
                    <a:prstClr val="black"/>
                  </a:solidFill>
                  <a:latin typeface="+mj-lt"/>
                  <a:cs typeface="Calibri" panose="020F0502020204030204" pitchFamily="34" charset="0"/>
                </a:rPr>
                <a:t> ạ? </a:t>
              </a:r>
            </a:p>
            <a:p>
              <a:pPr algn="just"/>
              <a:r>
                <a:rPr lang="en-US" sz="2800" b="1" dirty="0" err="1">
                  <a:ln w="12700">
                    <a:solidFill>
                      <a:schemeClr val="accent3">
                        <a:lumMod val="75000"/>
                      </a:schemeClr>
                    </a:solidFill>
                  </a:ln>
                  <a:solidFill>
                    <a:prstClr val="black"/>
                  </a:solidFill>
                  <a:latin typeface="+mj-lt"/>
                  <a:cs typeface="Calibri" panose="020F0502020204030204" pitchFamily="34" charset="0"/>
                </a:rPr>
                <a:t>Kể</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cho</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em</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nghe</a:t>
              </a:r>
              <a:r>
                <a:rPr lang="en-US" sz="2800" b="1" dirty="0">
                  <a:ln w="12700">
                    <a:solidFill>
                      <a:schemeClr val="accent3">
                        <a:lumMod val="75000"/>
                      </a:schemeClr>
                    </a:solidFill>
                  </a:ln>
                  <a:solidFill>
                    <a:prstClr val="black"/>
                  </a:solidFill>
                  <a:latin typeface="+mj-lt"/>
                  <a:cs typeface="Calibri" panose="020F0502020204030204" pitchFamily="34" charset="0"/>
                </a:rPr>
                <a:t> </a:t>
              </a:r>
              <a:r>
                <a:rPr lang="en-US" sz="2800" b="1" dirty="0" err="1">
                  <a:ln w="12700">
                    <a:solidFill>
                      <a:schemeClr val="accent3">
                        <a:lumMod val="75000"/>
                      </a:schemeClr>
                    </a:solidFill>
                  </a:ln>
                  <a:solidFill>
                    <a:prstClr val="black"/>
                  </a:solidFill>
                  <a:latin typeface="+mj-lt"/>
                  <a:cs typeface="Calibri" panose="020F0502020204030204" pitchFamily="34" charset="0"/>
                </a:rPr>
                <a:t>đi</a:t>
              </a:r>
              <a:r>
                <a:rPr lang="en-US" sz="28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37" name="Group 36">
            <a:extLst>
              <a:ext uri="{FF2B5EF4-FFF2-40B4-BE49-F238E27FC236}">
                <a16:creationId xmlns:a16="http://schemas.microsoft.com/office/drawing/2014/main" id="{76960C27-0DC8-4BA7-8277-2D2CC0224932}"/>
              </a:ext>
            </a:extLst>
          </p:cNvPr>
          <p:cNvGrpSpPr/>
          <p:nvPr/>
        </p:nvGrpSpPr>
        <p:grpSpPr>
          <a:xfrm>
            <a:off x="839087" y="-1"/>
            <a:ext cx="4747185" cy="2598598"/>
            <a:chOff x="6682293" y="44116"/>
            <a:chExt cx="5181726" cy="5450669"/>
          </a:xfrm>
        </p:grpSpPr>
        <p:pic>
          <p:nvPicPr>
            <p:cNvPr id="38" name="图片 3">
              <a:extLst>
                <a:ext uri="{FF2B5EF4-FFF2-40B4-BE49-F238E27FC236}">
                  <a16:creationId xmlns:a16="http://schemas.microsoft.com/office/drawing/2014/main" id="{360A385C-6066-48DE-99F5-0A0F44D5A030}"/>
                </a:ext>
              </a:extLst>
            </p:cNvPr>
            <p:cNvPicPr>
              <a:picLocks noChangeAspect="1"/>
            </p:cNvPicPr>
            <p:nvPr/>
          </p:nvPicPr>
          <p:blipFill>
            <a:blip r:embed="rId5"/>
            <a:stretch>
              <a:fillRect/>
            </a:stretch>
          </p:blipFill>
          <p:spPr>
            <a:xfrm flipH="1">
              <a:off x="6682293" y="44116"/>
              <a:ext cx="5181726" cy="5450669"/>
            </a:xfrm>
            <a:prstGeom prst="rect">
              <a:avLst/>
            </a:prstGeom>
          </p:spPr>
        </p:pic>
        <p:sp>
          <p:nvSpPr>
            <p:cNvPr id="39" name="TextBox 38">
              <a:extLst>
                <a:ext uri="{FF2B5EF4-FFF2-40B4-BE49-F238E27FC236}">
                  <a16:creationId xmlns:a16="http://schemas.microsoft.com/office/drawing/2014/main" id="{BAB871FC-84FB-4799-877A-35A7866E0A77}"/>
                </a:ext>
              </a:extLst>
            </p:cNvPr>
            <p:cNvSpPr txBox="1"/>
            <p:nvPr/>
          </p:nvSpPr>
          <p:spPr>
            <a:xfrm>
              <a:off x="7456103" y="829763"/>
              <a:ext cx="3722534" cy="2775969"/>
            </a:xfrm>
            <a:prstGeom prst="rect">
              <a:avLst/>
            </a:prstGeom>
            <a:noFill/>
          </p:spPr>
          <p:txBody>
            <a:bodyPr wrap="square" rtlCol="0">
              <a:spAutoFit/>
            </a:bodyPr>
            <a:lstStyle/>
            <a:p>
              <a:pPr algn="just"/>
              <a:r>
                <a:rPr lang="en-US" sz="2000" b="1" dirty="0" err="1">
                  <a:ln w="12700">
                    <a:solidFill>
                      <a:schemeClr val="accent3">
                        <a:lumMod val="75000"/>
                      </a:schemeClr>
                    </a:solidFill>
                  </a:ln>
                  <a:solidFill>
                    <a:prstClr val="black"/>
                  </a:solidFill>
                  <a:latin typeface="+mj-lt"/>
                  <a:cs typeface="Calibri" panose="020F0502020204030204" pitchFamily="34" charset="0"/>
                </a:rPr>
                <a:t>Bài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học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hôm</a:t>
              </a:r>
              <a:r>
                <a:rPr lang="en-US" sz="2000" b="1" dirty="0">
                  <a:ln w="12700">
                    <a:solidFill>
                      <a:schemeClr val="accent3">
                        <a:lumMod val="75000"/>
                      </a:schemeClr>
                    </a:solidFill>
                  </a:ln>
                  <a:solidFill>
                    <a:prstClr val="black"/>
                  </a:solidFill>
                  <a:latin typeface="+mj-lt"/>
                  <a:cs typeface="Calibri" panose="020F0502020204030204" pitchFamily="34" charset="0"/>
                </a:rPr>
                <a:t> nay </a:t>
              </a:r>
              <a:r>
                <a:rPr lang="en-US" sz="2000" b="1" dirty="0" err="1">
                  <a:ln w="12700">
                    <a:solidFill>
                      <a:schemeClr val="accent3">
                        <a:lumMod val="75000"/>
                      </a:schemeClr>
                    </a:solidFill>
                  </a:ln>
                  <a:solidFill>
                    <a:prstClr val="black"/>
                  </a:solidFill>
                  <a:latin typeface="+mj-lt"/>
                  <a:cs typeface="Calibri" panose="020F0502020204030204" pitchFamily="34" charset="0"/>
                </a:rPr>
                <a:t>rất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thú</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vị</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Nhưng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trước</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anh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một</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số</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câu</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hỏi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dành</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cho</a:t>
              </a:r>
              <a:r>
                <a:rPr lang="en-US" sz="2000" b="1" dirty="0">
                  <a:ln w="12700">
                    <a:solidFill>
                      <a:schemeClr val="accent3">
                        <a:lumMod val="75000"/>
                      </a:schemeClr>
                    </a:solidFill>
                  </a:ln>
                  <a:solidFill>
                    <a:prstClr val="black"/>
                  </a:solidFill>
                  <a:latin typeface="+mj-lt"/>
                  <a:cs typeface="Calibri" panose="020F0502020204030204" pitchFamily="34" charset="0"/>
                </a:rPr>
                <a:t> Tip! </a:t>
              </a:r>
              <a:r>
                <a:rPr lang="en-US" sz="2000" b="1" dirty="0" err="1">
                  <a:ln w="12700">
                    <a:solidFill>
                      <a:schemeClr val="accent3">
                        <a:lumMod val="75000"/>
                      </a:schemeClr>
                    </a:solidFill>
                  </a:ln>
                  <a:solidFill>
                    <a:prstClr val="black"/>
                  </a:solidFill>
                  <a:latin typeface="+mj-lt"/>
                  <a:cs typeface="Calibri" panose="020F0502020204030204" pitchFamily="34" charset="0"/>
                </a:rPr>
                <a:t>Em</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có</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sẵn</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sàng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để</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trả</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lời</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không</a:t>
              </a:r>
              <a:r>
                <a:rPr lang="en-US" sz="2000" b="1" dirty="0">
                  <a:ln w="12700">
                    <a:solidFill>
                      <a:schemeClr val="accent3">
                        <a:lumMod val="75000"/>
                      </a:schemeClr>
                    </a:solidFill>
                  </a:ln>
                  <a:solidFill>
                    <a:prstClr val="black"/>
                  </a:solidFill>
                  <a:latin typeface="+mj-lt"/>
                  <a:cs typeface="Calibri" panose="020F0502020204030204" pitchFamily="34" charset="0"/>
                </a:rPr>
                <a:t> </a:t>
              </a:r>
              <a:r>
                <a:rPr lang="en-US" sz="2000" b="1" dirty="0" err="1">
                  <a:ln w="12700">
                    <a:solidFill>
                      <a:schemeClr val="accent3">
                        <a:lumMod val="75000"/>
                      </a:schemeClr>
                    </a:solidFill>
                  </a:ln>
                  <a:solidFill>
                    <a:prstClr val="black"/>
                  </a:solidFill>
                  <a:latin typeface="+mj-lt"/>
                  <a:cs typeface="Calibri" panose="020F0502020204030204" pitchFamily="34" charset="0"/>
                </a:rPr>
                <a:t>nào</a:t>
              </a:r>
              <a:r>
                <a:rPr lang="en-US" sz="2000" b="1" dirty="0">
                  <a:ln w="12700">
                    <a:solidFill>
                      <a:schemeClr val="accent3">
                        <a:lumMod val="75000"/>
                      </a:schemeClr>
                    </a:solidFill>
                  </a:ln>
                  <a:solidFill>
                    <a:prstClr val="black"/>
                  </a:solidFill>
                  <a:latin typeface="+mj-lt"/>
                  <a:cs typeface="Calibri" panose="020F0502020204030204" pitchFamily="34" charset="0"/>
                </a:rPr>
                <a:t>?</a:t>
              </a:r>
            </a:p>
          </p:txBody>
        </p:sp>
      </p:grpSp>
      <p:pic>
        <p:nvPicPr>
          <p:cNvPr id="3" name="Picture 9">
            <a:extLst>
              <a:ext uri="{FF2B5EF4-FFF2-40B4-BE49-F238E27FC236}">
                <a16:creationId xmlns:a16="http://schemas.microsoft.com/office/drawing/2014/main" id="{3EC8776F-6803-43DE-9E69-A7926F472BA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10286" y="1708843"/>
            <a:ext cx="2253894" cy="5044543"/>
          </a:xfrm>
          <a:prstGeom prst="rect">
            <a:avLst/>
          </a:prstGeom>
        </p:spPr>
      </p:pic>
      <p:grpSp>
        <p:nvGrpSpPr>
          <p:cNvPr id="40" name="Group 39">
            <a:extLst>
              <a:ext uri="{FF2B5EF4-FFF2-40B4-BE49-F238E27FC236}">
                <a16:creationId xmlns:a16="http://schemas.microsoft.com/office/drawing/2014/main" id="{13C6E7E2-2325-4D84-ABFC-7D8CDBBF6687}"/>
              </a:ext>
            </a:extLst>
          </p:cNvPr>
          <p:cNvGrpSpPr/>
          <p:nvPr/>
        </p:nvGrpSpPr>
        <p:grpSpPr>
          <a:xfrm>
            <a:off x="7922728" y="1068166"/>
            <a:ext cx="3769804" cy="1646454"/>
            <a:chOff x="6668485" y="95260"/>
            <a:chExt cx="5181726" cy="2954265"/>
          </a:xfrm>
        </p:grpSpPr>
        <p:pic>
          <p:nvPicPr>
            <p:cNvPr id="41" name="图片 3">
              <a:extLst>
                <a:ext uri="{FF2B5EF4-FFF2-40B4-BE49-F238E27FC236}">
                  <a16:creationId xmlns:a16="http://schemas.microsoft.com/office/drawing/2014/main" id="{756E4305-980D-4128-8D7B-6F5EDB38D25A}"/>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42" name="TextBox 41">
              <a:extLst>
                <a:ext uri="{FF2B5EF4-FFF2-40B4-BE49-F238E27FC236}">
                  <a16:creationId xmlns:a16="http://schemas.microsoft.com/office/drawing/2014/main" id="{3DC98114-BCC0-4947-BBC3-7BF1F4EB6528}"/>
                </a:ext>
              </a:extLst>
            </p:cNvPr>
            <p:cNvSpPr txBox="1"/>
            <p:nvPr/>
          </p:nvSpPr>
          <p:spPr>
            <a:xfrm>
              <a:off x="7485158" y="692589"/>
              <a:ext cx="3560090" cy="707886"/>
            </a:xfrm>
            <a:prstGeom prst="rect">
              <a:avLst/>
            </a:prstGeom>
            <a:noFill/>
          </p:spPr>
          <p:txBody>
            <a:bodyPr wrap="square" rtlCol="0">
              <a:spAutoFit/>
            </a:bodyPr>
            <a:lstStyle/>
            <a:p>
              <a:pPr algn="just"/>
              <a:r>
                <a:rPr lang="en-US" sz="4000" b="1" dirty="0">
                  <a:ln w="12700">
                    <a:solidFill>
                      <a:schemeClr val="accent3">
                        <a:lumMod val="75000"/>
                      </a:schemeClr>
                    </a:solidFill>
                  </a:ln>
                  <a:solidFill>
                    <a:prstClr val="black"/>
                  </a:solidFill>
                  <a:latin typeface="+mj-lt"/>
                  <a:cs typeface="Calibri" panose="020F0502020204030204" pitchFamily="34" charset="0"/>
                </a:rPr>
                <a:t>SẴN SÀNG!!</a:t>
              </a:r>
            </a:p>
          </p:txBody>
        </p:sp>
      </p:grpSp>
    </p:spTree>
    <p:extLst>
      <p:ext uri="{BB962C8B-B14F-4D97-AF65-F5344CB8AC3E}">
        <p14:creationId xmlns:p14="http://schemas.microsoft.com/office/powerpoint/2010/main" val="236838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870856" y="342900"/>
            <a:ext cx="10679793" cy="843643"/>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0744" y="1621971"/>
            <a:ext cx="11179628" cy="49856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492443"/>
          </a:xfrm>
          <a:prstGeom prst="rect">
            <a:avLst/>
          </a:prstGeom>
          <a:noFill/>
        </p:spPr>
        <p:txBody>
          <a:bodyPr wrap="square" lIns="0" tIns="0" rIns="0" bIns="0" rtlCol="0">
            <a:spAutoFit/>
          </a:bodyPr>
          <a:lstStyle/>
          <a:p>
            <a:pPr lvl="0" algn="ctr">
              <a:defRPr/>
            </a:pPr>
            <a:r>
              <a:rPr lang="vi-VN" sz="3200" b="1" dirty="0">
                <a:solidFill>
                  <a:srgbClr val="002060"/>
                </a:solidFill>
                <a:latin typeface="Calibri"/>
              </a:rPr>
              <a:t>Thí nghiệm tìm hiểu biến đổi hoá học của đường.</a:t>
            </a:r>
            <a:endParaRPr kumimoji="0" lang="en-US" sz="32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35134" y="-90922"/>
            <a:ext cx="1438992" cy="1774920"/>
          </a:xfrm>
          <a:prstGeom prst="rect">
            <a:avLst/>
          </a:prstGeom>
        </p:spPr>
      </p:pic>
      <p:sp>
        <p:nvSpPr>
          <p:cNvPr id="2" name="TextBox 1">
            <a:extLst>
              <a:ext uri="{FF2B5EF4-FFF2-40B4-BE49-F238E27FC236}">
                <a16:creationId xmlns:a16="http://schemas.microsoft.com/office/drawing/2014/main" id="{115AB14C-86D1-E8A9-DF76-D71ECB76C2D5}"/>
              </a:ext>
            </a:extLst>
          </p:cNvPr>
          <p:cNvSpPr txBox="1"/>
          <p:nvPr/>
        </p:nvSpPr>
        <p:spPr>
          <a:xfrm>
            <a:off x="859971" y="2155371"/>
            <a:ext cx="7315200" cy="3939540"/>
          </a:xfrm>
          <a:prstGeom prst="rect">
            <a:avLst/>
          </a:prstGeom>
          <a:noFill/>
        </p:spPr>
        <p:txBody>
          <a:bodyPr wrap="square" rtlCol="0">
            <a:spAutoFit/>
          </a:bodyPr>
          <a:lstStyle/>
          <a:p>
            <a:pPr algn="just"/>
            <a:r>
              <a:rPr lang="vi-VN" sz="2500" b="1" i="1" dirty="0">
                <a:solidFill>
                  <a:srgbClr val="000000"/>
                </a:solidFill>
                <a:effectLst/>
                <a:latin typeface="Cambria" panose="02040503050406030204" pitchFamily="18" charset="0"/>
                <a:ea typeface="Cambria" panose="02040503050406030204" pitchFamily="18" charset="0"/>
              </a:rPr>
              <a:t>Chuẩn bị:</a:t>
            </a:r>
            <a:r>
              <a:rPr lang="vi-VN" sz="2500" b="1"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đường trắng, 1 bát sứ chịu nhiệt, 1 kiềng sắt, 1 lưới tản nhiệt, 1 cốc nến, 1 bật lửa.</a:t>
            </a:r>
          </a:p>
          <a:p>
            <a:pPr algn="just"/>
            <a:r>
              <a:rPr lang="vi-VN" sz="2500" b="1" i="1" dirty="0">
                <a:solidFill>
                  <a:srgbClr val="000000"/>
                </a:solidFill>
                <a:effectLst/>
                <a:latin typeface="Cambria" panose="02040503050406030204" pitchFamily="18" charset="0"/>
                <a:ea typeface="Cambria" panose="02040503050406030204" pitchFamily="18" charset="0"/>
              </a:rPr>
              <a:t>Tiến hành:</a:t>
            </a:r>
            <a:endParaRPr lang="vi-VN" sz="2500" b="1" i="0" dirty="0">
              <a:solidFill>
                <a:srgbClr val="000000"/>
              </a:solidFill>
              <a:effectLst/>
              <a:latin typeface="Cambria" panose="02040503050406030204" pitchFamily="18" charset="0"/>
              <a:ea typeface="Cambria" panose="02040503050406030204" pitchFamily="18" charset="0"/>
            </a:endParaRPr>
          </a:p>
          <a:p>
            <a:pPr algn="just"/>
            <a:r>
              <a:rPr lang="vi-VN" sz="2500" b="0" i="0" dirty="0">
                <a:solidFill>
                  <a:srgbClr val="000000"/>
                </a:solidFill>
                <a:effectLst/>
                <a:latin typeface="Cambria" panose="02040503050406030204" pitchFamily="18" charset="0"/>
                <a:ea typeface="Cambria" panose="02040503050406030204" pitchFamily="18" charset="0"/>
              </a:rPr>
              <a:t>- Cho một ít đường vào bát sứ, đặt bát sứ lên kiềng sắt có lưới tản nhiệt.</a:t>
            </a:r>
          </a:p>
          <a:p>
            <a:pPr algn="just"/>
            <a:r>
              <a:rPr lang="vi-VN" sz="2500" b="0" i="0" dirty="0">
                <a:solidFill>
                  <a:srgbClr val="000000"/>
                </a:solidFill>
                <a:effectLst/>
                <a:latin typeface="Cambria" panose="02040503050406030204" pitchFamily="18" charset="0"/>
                <a:ea typeface="Cambria" panose="02040503050406030204" pitchFamily="18" charset="0"/>
              </a:rPr>
              <a:t>- Đốt nến và đun nóng bát sứ đến khi đường chuyển màu (hình 3) thì tắt nến, để nguội.</a:t>
            </a:r>
          </a:p>
          <a:p>
            <a:pPr algn="just"/>
            <a:r>
              <a:rPr lang="vi-VN" sz="2500" b="1" i="0" dirty="0">
                <a:solidFill>
                  <a:srgbClr val="000000"/>
                </a:solidFill>
                <a:effectLst/>
                <a:latin typeface="Cambria" panose="02040503050406030204" pitchFamily="18" charset="0"/>
                <a:ea typeface="Cambria" panose="02040503050406030204" pitchFamily="18" charset="0"/>
              </a:rPr>
              <a:t>Nhận xét sự biến đổi màu của đường dưới tác dụng của nhiệt.</a:t>
            </a:r>
          </a:p>
          <a:p>
            <a:pPr algn="just"/>
            <a:r>
              <a:rPr lang="vi-VN" sz="2500" b="1" i="0" dirty="0">
                <a:solidFill>
                  <a:srgbClr val="000000"/>
                </a:solidFill>
                <a:effectLst/>
                <a:latin typeface="Cambria" panose="02040503050406030204" pitchFamily="18" charset="0"/>
                <a:ea typeface="Cambria" panose="02040503050406030204" pitchFamily="18" charset="0"/>
              </a:rPr>
              <a:t>Cho biết hiện tượng xảy ra, nếu tiếp tục đun.</a:t>
            </a:r>
          </a:p>
        </p:txBody>
      </p:sp>
      <p:pic>
        <p:nvPicPr>
          <p:cNvPr id="6" name="Picture 5">
            <a:extLst>
              <a:ext uri="{FF2B5EF4-FFF2-40B4-BE49-F238E27FC236}">
                <a16:creationId xmlns:a16="http://schemas.microsoft.com/office/drawing/2014/main" id="{003B53B3-6E99-5F39-434E-82AED4DCDF21}"/>
              </a:ext>
            </a:extLst>
          </p:cNvPr>
          <p:cNvPicPr>
            <a:picLocks noChangeAspect="1"/>
          </p:cNvPicPr>
          <p:nvPr/>
        </p:nvPicPr>
        <p:blipFill>
          <a:blip r:embed="rId5"/>
          <a:stretch>
            <a:fillRect/>
          </a:stretch>
        </p:blipFill>
        <p:spPr>
          <a:xfrm>
            <a:off x="8399689" y="2047875"/>
            <a:ext cx="2838450" cy="3829050"/>
          </a:xfrm>
          <a:prstGeom prst="rect">
            <a:avLst/>
          </a:prstGeom>
        </p:spPr>
      </p:pic>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54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500" fill="hold"/>
                                            <p:tgtEl>
                                              <p:spTgt spid="5"/>
                                            </p:tgtEl>
                                            <p:attrNameLst>
                                              <p:attrName>ppt_x</p:attrName>
                                            </p:attrNameLst>
                                          </p:cBhvr>
                                          <p:tavLst>
                                            <p:tav tm="0">
                                              <p:val>
                                                <p:strVal val="#ppt_x"/>
                                              </p:val>
                                            </p:tav>
                                            <p:tav tm="100000">
                                              <p:val>
                                                <p:strVal val="#ppt_x"/>
                                              </p:val>
                                            </p:tav>
                                          </p:tavLst>
                                        </p:anim>
                                        <p:anim calcmode="lin" valueType="num" p14:bounceEnd="54000">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ppt_x"/>
                                              </p:val>
                                            </p:tav>
                                            <p:tav tm="100000">
                                              <p:val>
                                                <p:strVal val="#ppt_x"/>
                                              </p:val>
                                            </p:tav>
                                          </p:tavLst>
                                        </p:anim>
                                        <p:anim calcmode="lin" valueType="num">
                                          <p:cBhvr additive="base">
                                            <p:cTn id="25"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p:bldP spid="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41B9-EF81-4A87-9FB3-6666E6D99B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98713" y="2895600"/>
            <a:ext cx="2877283" cy="3789593"/>
          </a:xfrm>
          <a:prstGeom prst="rect">
            <a:avLst/>
          </a:prstGeom>
        </p:spPr>
      </p:pic>
      <p:grpSp>
        <p:nvGrpSpPr>
          <p:cNvPr id="5" name="Group 4">
            <a:extLst>
              <a:ext uri="{FF2B5EF4-FFF2-40B4-BE49-F238E27FC236}">
                <a16:creationId xmlns:a16="http://schemas.microsoft.com/office/drawing/2014/main" id="{45B96AE8-C857-478B-9CEE-25FE7B3ACD87}"/>
              </a:ext>
            </a:extLst>
          </p:cNvPr>
          <p:cNvGrpSpPr/>
          <p:nvPr/>
        </p:nvGrpSpPr>
        <p:grpSpPr>
          <a:xfrm flipH="1">
            <a:off x="5394595" y="65901"/>
            <a:ext cx="5844169" cy="2764922"/>
            <a:chOff x="4538949" y="2455798"/>
            <a:chExt cx="6612382" cy="3521816"/>
          </a:xfrm>
        </p:grpSpPr>
        <p:pic>
          <p:nvPicPr>
            <p:cNvPr id="6" name="图片 3">
              <a:extLst>
                <a:ext uri="{FF2B5EF4-FFF2-40B4-BE49-F238E27FC236}">
                  <a16:creationId xmlns:a16="http://schemas.microsoft.com/office/drawing/2014/main" id="{B933A51A-FF71-4C8B-AE51-334B14A56910}"/>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7" name="TextBox 6">
              <a:extLst>
                <a:ext uri="{FF2B5EF4-FFF2-40B4-BE49-F238E27FC236}">
                  <a16:creationId xmlns:a16="http://schemas.microsoft.com/office/drawing/2014/main" id="{3AD362BD-D079-4F06-8D57-EB2D092987B1}"/>
                </a:ext>
              </a:extLst>
            </p:cNvPr>
            <p:cNvSpPr txBox="1"/>
            <p:nvPr/>
          </p:nvSpPr>
          <p:spPr>
            <a:xfrm flipH="1">
              <a:off x="5499412" y="2888200"/>
              <a:ext cx="4610628" cy="2312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biết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với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thứ</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2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thì</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FF0000"/>
                    </a:solidFill>
                  </a:ln>
                  <a:solidFill>
                    <a:srgbClr val="FF0000"/>
                  </a:solidFill>
                  <a:latin typeface="Calibri Light"/>
                  <a:cs typeface="Calibri" panose="020F0502020204030204" pitchFamily="34" charset="0"/>
                </a:rPr>
                <a:t>đường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giữ</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nguyên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tính</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chất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ban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đầu</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được</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không</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nhỉ</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DEA39270-0587-48B3-8A1C-3282D074A64B}"/>
              </a:ext>
            </a:extLst>
          </p:cNvPr>
          <p:cNvGrpSpPr/>
          <p:nvPr/>
        </p:nvGrpSpPr>
        <p:grpSpPr>
          <a:xfrm>
            <a:off x="1631379" y="65901"/>
            <a:ext cx="8211278" cy="3808947"/>
            <a:chOff x="6446236" y="2460800"/>
            <a:chExt cx="6612382" cy="3521816"/>
          </a:xfrm>
        </p:grpSpPr>
        <p:pic>
          <p:nvPicPr>
            <p:cNvPr id="10" name="图片 3">
              <a:extLst>
                <a:ext uri="{FF2B5EF4-FFF2-40B4-BE49-F238E27FC236}">
                  <a16:creationId xmlns:a16="http://schemas.microsoft.com/office/drawing/2014/main" id="{1E100639-9F32-46B2-9F1D-2A5DCEB27F21}"/>
                </a:ext>
              </a:extLst>
            </p:cNvPr>
            <p:cNvPicPr>
              <a:picLocks noChangeAspect="1"/>
            </p:cNvPicPr>
            <p:nvPr/>
          </p:nvPicPr>
          <p:blipFill>
            <a:blip r:embed="rId5"/>
            <a:stretch>
              <a:fillRect/>
            </a:stretch>
          </p:blipFill>
          <p:spPr>
            <a:xfrm flipH="1">
              <a:off x="6446236" y="2460800"/>
              <a:ext cx="6612382" cy="3521816"/>
            </a:xfrm>
            <a:prstGeom prst="rect">
              <a:avLst/>
            </a:prstGeom>
          </p:spPr>
        </p:pic>
        <p:sp>
          <p:nvSpPr>
            <p:cNvPr id="11" name="TextBox 10">
              <a:extLst>
                <a:ext uri="{FF2B5EF4-FFF2-40B4-BE49-F238E27FC236}">
                  <a16:creationId xmlns:a16="http://schemas.microsoft.com/office/drawing/2014/main" id="{DFCADFED-97AC-4920-85B5-246CC7BAFC55}"/>
                </a:ext>
              </a:extLst>
            </p:cNvPr>
            <p:cNvSpPr txBox="1"/>
            <p:nvPr/>
          </p:nvSpPr>
          <p:spPr>
            <a:xfrm flipH="1">
              <a:off x="7246986" y="3165330"/>
              <a:ext cx="5204990" cy="1678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Anh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sẽ</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cùng</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em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làm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thí</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nghiệm</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kumimoji="0" lang="en-US" sz="2800" b="1" i="0" u="none" strike="noStrike" kern="1200" cap="none" spc="0" normalizeH="0" baseline="0" noProof="0" dirty="0" err="1">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này</a:t>
              </a:r>
              <a:r>
                <a:rPr kumimoji="0" lang="en-US" sz="28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rPr>
                <a:t>. </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Khi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cần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phải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có</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sự</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giúp</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đỡ</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quan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sát</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của</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người</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lớn</a:t>
              </a:r>
              <a:r>
                <a:rPr lang="en-US" sz="28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Tuyệt</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đối</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không</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được</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tự</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làm</a:t>
              </a:r>
              <a:r>
                <a:rPr lang="en-US" sz="2800" b="1" dirty="0">
                  <a:ln w="12700">
                    <a:solidFill>
                      <a:srgbClr val="ED5565"/>
                    </a:solidFill>
                  </a:ln>
                  <a:solidFill>
                    <a:srgbClr val="FF0000"/>
                  </a:solidFill>
                  <a:latin typeface="Calibri Light"/>
                  <a:cs typeface="Calibri" panose="020F0502020204030204" pitchFamily="34" charset="0"/>
                </a:rPr>
                <a:t> 1 </a:t>
              </a:r>
              <a:r>
                <a:rPr lang="en-US" sz="2800" b="1" dirty="0" err="1">
                  <a:ln w="12700">
                    <a:solidFill>
                      <a:srgbClr val="ED5565"/>
                    </a:solidFill>
                  </a:ln>
                  <a:solidFill>
                    <a:srgbClr val="FF0000"/>
                  </a:solidFill>
                  <a:latin typeface="Calibri Light"/>
                  <a:cs typeface="Calibri" panose="020F0502020204030204" pitchFamily="34" charset="0"/>
                </a:rPr>
                <a:t>mình</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đâu</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nhé</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Nguy</a:t>
              </a:r>
              <a:r>
                <a:rPr lang="en-US" sz="2800" b="1" dirty="0">
                  <a:ln w="12700">
                    <a:solidFill>
                      <a:srgbClr val="ED5565"/>
                    </a:solidFill>
                  </a:ln>
                  <a:solidFill>
                    <a:srgbClr val="FF0000"/>
                  </a:solidFill>
                  <a:latin typeface="Calibri Light"/>
                  <a:cs typeface="Calibri" panose="020F0502020204030204" pitchFamily="34" charset="0"/>
                </a:rPr>
                <a:t> </a:t>
              </a:r>
              <a:r>
                <a:rPr lang="en-US" sz="2800" b="1" dirty="0" err="1">
                  <a:ln w="12700">
                    <a:solidFill>
                      <a:srgbClr val="ED5565"/>
                    </a:solidFill>
                  </a:ln>
                  <a:solidFill>
                    <a:srgbClr val="FF0000"/>
                  </a:solidFill>
                  <a:latin typeface="Calibri Light"/>
                  <a:cs typeface="Calibri" panose="020F0502020204030204" pitchFamily="34" charset="0"/>
                </a:rPr>
                <a:t>hiểm</a:t>
              </a:r>
              <a:r>
                <a:rPr lang="en-US" sz="2800" b="1" dirty="0">
                  <a:ln w="12700">
                    <a:solidFill>
                      <a:srgbClr val="ED5565"/>
                    </a:solidFill>
                  </a:ln>
                  <a:solidFill>
                    <a:srgbClr val="FF0000"/>
                  </a:solidFill>
                  <a:latin typeface="Calibri Light"/>
                  <a:cs typeface="Calibri" panose="020F0502020204030204" pitchFamily="34" charset="0"/>
                </a:rPr>
                <a:t> </a:t>
              </a:r>
              <a:r>
                <a:rPr lang="en-US" sz="2400" b="1" dirty="0" err="1">
                  <a:ln w="12700">
                    <a:solidFill>
                      <a:srgbClr val="ED5565"/>
                    </a:solidFill>
                  </a:ln>
                  <a:solidFill>
                    <a:srgbClr val="FF0000"/>
                  </a:solidFill>
                  <a:latin typeface="Calibri Light"/>
                  <a:cs typeface="Calibri" panose="020F0502020204030204" pitchFamily="34" charset="0"/>
                </a:rPr>
                <a:t>lắm</a:t>
              </a:r>
              <a:r>
                <a:rPr lang="en-US" sz="2400" b="1" dirty="0">
                  <a:ln w="12700">
                    <a:solidFill>
                      <a:srgbClr val="ED5565"/>
                    </a:solidFill>
                  </a:ln>
                  <a:solidFill>
                    <a:srgbClr val="FF0000"/>
                  </a:solidFill>
                  <a:latin typeface="Calibri Light"/>
                  <a:cs typeface="Calibri" panose="020F0502020204030204" pitchFamily="34" charset="0"/>
                </a:rPr>
                <a:t>!</a:t>
              </a:r>
              <a:endParaRPr kumimoji="0" lang="en-US" sz="2400" b="1" i="0" u="none" strike="noStrike" kern="1200" cap="none" spc="0" normalizeH="0" baseline="0" noProof="0" dirty="0">
                <a:ln w="12700">
                  <a:solidFill>
                    <a:srgbClr val="ED5565"/>
                  </a:solidFill>
                </a:ln>
                <a:solidFill>
                  <a:srgbClr val="FF0000"/>
                </a:solidFill>
                <a:effectLst/>
                <a:uLnTx/>
                <a:uFillTx/>
                <a:latin typeface="Calibri Light"/>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8D8A71EE-43B3-4F4D-9256-AF0195241FDE}"/>
              </a:ext>
            </a:extLst>
          </p:cNvPr>
          <p:cNvGrpSpPr/>
          <p:nvPr/>
        </p:nvGrpSpPr>
        <p:grpSpPr>
          <a:xfrm flipH="1">
            <a:off x="5394595" y="29164"/>
            <a:ext cx="5844169" cy="2764922"/>
            <a:chOff x="4538949" y="2455798"/>
            <a:chExt cx="6612382" cy="3521816"/>
          </a:xfrm>
        </p:grpSpPr>
        <p:pic>
          <p:nvPicPr>
            <p:cNvPr id="14" name="图片 3">
              <a:extLst>
                <a:ext uri="{FF2B5EF4-FFF2-40B4-BE49-F238E27FC236}">
                  <a16:creationId xmlns:a16="http://schemas.microsoft.com/office/drawing/2014/main" id="{A2021DA6-63FF-4D64-8BBC-B51B74BBFDD9}"/>
                </a:ext>
              </a:extLst>
            </p:cNvPr>
            <p:cNvPicPr>
              <a:picLocks noChangeAspect="1"/>
            </p:cNvPicPr>
            <p:nvPr/>
          </p:nvPicPr>
          <p:blipFill>
            <a:blip r:embed="rId5"/>
            <a:stretch>
              <a:fillRect/>
            </a:stretch>
          </p:blipFill>
          <p:spPr>
            <a:xfrm flipH="1">
              <a:off x="4538949" y="2455798"/>
              <a:ext cx="6612382" cy="3521816"/>
            </a:xfrm>
            <a:prstGeom prst="rect">
              <a:avLst/>
            </a:prstGeom>
          </p:spPr>
        </p:pic>
        <p:sp>
          <p:nvSpPr>
            <p:cNvPr id="15" name="TextBox 14">
              <a:extLst>
                <a:ext uri="{FF2B5EF4-FFF2-40B4-BE49-F238E27FC236}">
                  <a16:creationId xmlns:a16="http://schemas.microsoft.com/office/drawing/2014/main" id="{1148ED69-7371-457D-9C8C-0E2407A0BD88}"/>
                </a:ext>
              </a:extLst>
            </p:cNvPr>
            <p:cNvSpPr txBox="1"/>
            <p:nvPr/>
          </p:nvSpPr>
          <p:spPr>
            <a:xfrm flipH="1">
              <a:off x="5499412" y="3325966"/>
              <a:ext cx="4610628" cy="1372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Anh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cho</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em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tự</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làm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thí</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nghiệm</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này</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 </a:t>
              </a:r>
              <a:r>
                <a:rPr lang="en-US" sz="3200" b="1" dirty="0" err="1">
                  <a:ln w="12700">
                    <a:solidFill>
                      <a:schemeClr val="accent3">
                        <a:lumMod val="50000"/>
                      </a:schemeClr>
                    </a:solidFill>
                  </a:ln>
                  <a:solidFill>
                    <a:schemeClr val="accent3">
                      <a:lumMod val="50000"/>
                    </a:schemeClr>
                  </a:solidFill>
                  <a:latin typeface="Calibri Light"/>
                  <a:cs typeface="Calibri" panose="020F0502020204030204" pitchFamily="34" charset="0"/>
                </a:rPr>
                <a:t>nhé</a:t>
              </a:r>
              <a:r>
                <a:rPr lang="en-US" sz="3200" b="1" dirty="0">
                  <a:ln w="12700">
                    <a:solidFill>
                      <a:schemeClr val="accent3">
                        <a:lumMod val="50000"/>
                      </a:schemeClr>
                    </a:solidFill>
                  </a:ln>
                  <a:solidFill>
                    <a:schemeClr val="accent3">
                      <a:lumMod val="50000"/>
                    </a:schemeClr>
                  </a:solidFill>
                  <a:latin typeface="Calibri Light"/>
                  <a:cs typeface="Calibri" panose="020F0502020204030204" pitchFamily="34" charset="0"/>
                </a:rPr>
                <a:t>!</a:t>
              </a:r>
              <a:endParaRPr kumimoji="0" lang="en-US" sz="3200" b="1" i="0" u="none" strike="noStrike" kern="1200" cap="none" spc="0" normalizeH="0" baseline="0" noProof="0" dirty="0">
                <a:ln w="12700">
                  <a:solidFill>
                    <a:schemeClr val="accent3">
                      <a:lumMod val="50000"/>
                    </a:schemeClr>
                  </a:solidFill>
                </a:ln>
                <a:solidFill>
                  <a:schemeClr val="accent3">
                    <a:lumMod val="50000"/>
                  </a:schemeClr>
                </a:solidFill>
                <a:effectLst/>
                <a:uLnTx/>
                <a:uFillTx/>
                <a:latin typeface="Calibri Light"/>
                <a:ea typeface="+mn-ea"/>
                <a:cs typeface="Calibri" panose="020F0502020204030204" pitchFamily="34" charset="0"/>
              </a:endParaRPr>
            </a:p>
          </p:txBody>
        </p:sp>
      </p:grpSp>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 b="-2286"/>
          <a:stretch/>
        </p:blipFill>
        <p:spPr>
          <a:xfrm flipH="1">
            <a:off x="661126" y="827198"/>
            <a:ext cx="3214196" cy="6330161"/>
          </a:xfrm>
          <a:prstGeom prst="rect">
            <a:avLst/>
          </a:prstGeom>
        </p:spPr>
      </p:pic>
    </p:spTree>
    <p:extLst>
      <p:ext uri="{BB962C8B-B14F-4D97-AF65-F5344CB8AC3E}">
        <p14:creationId xmlns:p14="http://schemas.microsoft.com/office/powerpoint/2010/main" val="988984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A70A-9826-4F8A-9C96-C5CC7FF5F602}"/>
              </a:ext>
            </a:extLst>
          </p:cNvPr>
          <p:cNvSpPr>
            <a:spLocks noGrp="1"/>
          </p:cNvSpPr>
          <p:nvPr>
            <p:ph type="title"/>
          </p:nvPr>
        </p:nvSpPr>
        <p:spPr/>
        <p:txBody>
          <a:bodyPr/>
          <a:lstStyle/>
          <a:p>
            <a:endParaRPr lang="en-US"/>
          </a:p>
        </p:txBody>
      </p:sp>
      <p:pic>
        <p:nvPicPr>
          <p:cNvPr id="3" name="Thí nghiệm 2 Chưng đường">
            <a:hlinkClick r:id="" action="ppaction://media"/>
            <a:extLst>
              <a:ext uri="{FF2B5EF4-FFF2-40B4-BE49-F238E27FC236}">
                <a16:creationId xmlns:a16="http://schemas.microsoft.com/office/drawing/2014/main" id="{F3AD6256-FFDB-4DB5-ABF1-6F8D2A6C98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extLst>
      <p:ext uri="{BB962C8B-B14F-4D97-AF65-F5344CB8AC3E}">
        <p14:creationId xmlns:p14="http://schemas.microsoft.com/office/powerpoint/2010/main" val="70231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02449" y="2928225"/>
            <a:ext cx="3062204" cy="3789593"/>
          </a:xfrm>
          <a:prstGeom prst="rect">
            <a:avLst/>
          </a:prstGeom>
        </p:spPr>
      </p:pic>
      <p:grpSp>
        <p:nvGrpSpPr>
          <p:cNvPr id="10" name="Group 9">
            <a:extLst>
              <a:ext uri="{FF2B5EF4-FFF2-40B4-BE49-F238E27FC236}">
                <a16:creationId xmlns:a16="http://schemas.microsoft.com/office/drawing/2014/main" id="{E8C2EA7C-4FBC-47EA-BB0A-557F5C1CDEAF}"/>
              </a:ext>
            </a:extLst>
          </p:cNvPr>
          <p:cNvGrpSpPr/>
          <p:nvPr/>
        </p:nvGrpSpPr>
        <p:grpSpPr>
          <a:xfrm>
            <a:off x="3958080" y="205760"/>
            <a:ext cx="6357419" cy="2885783"/>
            <a:chOff x="3181510" y="859218"/>
            <a:chExt cx="10364085" cy="5520010"/>
          </a:xfrm>
        </p:grpSpPr>
        <p:pic>
          <p:nvPicPr>
            <p:cNvPr id="11" name="图片 3">
              <a:extLst>
                <a:ext uri="{FF2B5EF4-FFF2-40B4-BE49-F238E27FC236}">
                  <a16:creationId xmlns:a16="http://schemas.microsoft.com/office/drawing/2014/main" id="{D2568D29-0A10-4E6C-8C64-FDCA043D687F}"/>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12" name="TextBox 11">
              <a:extLst>
                <a:ext uri="{FF2B5EF4-FFF2-40B4-BE49-F238E27FC236}">
                  <a16:creationId xmlns:a16="http://schemas.microsoft.com/office/drawing/2014/main" id="{43A3A5B4-51D6-4A95-B8A6-3D5C81E55B61}"/>
                </a:ext>
              </a:extLst>
            </p:cNvPr>
            <p:cNvSpPr txBox="1"/>
            <p:nvPr/>
          </p:nvSpPr>
          <p:spPr>
            <a:xfrm flipH="1">
              <a:off x="4419694" y="1484206"/>
              <a:ext cx="7852219" cy="3179310"/>
            </a:xfrm>
            <a:prstGeom prst="rect">
              <a:avLst/>
            </a:prstGeom>
            <a:noFill/>
          </p:spPr>
          <p:txBody>
            <a:bodyPr wrap="square" rtlCol="0">
              <a:spAutoFit/>
            </a:bodyPr>
            <a:lstStyle/>
            <a:p>
              <a:pPr algn="ctr">
                <a:defRPr/>
              </a:pPr>
              <a:r>
                <a:rPr lang="nl-NL" sz="3200" b="1" i="1" dirty="0">
                  <a:solidFill>
                    <a:srgbClr val="002060"/>
                  </a:solidFill>
                  <a:effectLst/>
                  <a:ea typeface="Calibri" panose="020F0502020204030204" pitchFamily="34" charset="0"/>
                  <a:cs typeface="Times New Roman" panose="02020603050405020304" pitchFamily="18" charset="0"/>
                </a:rPr>
                <a:t>Các bạn hãy nhận xét sự biến đổi màu của đường dưới tác dụng của nhiệt.</a:t>
              </a:r>
              <a:endParaRPr lang="en-US" sz="3200" b="1" i="1" dirty="0">
                <a:solidFill>
                  <a:srgbClr val="002060"/>
                </a:solidFill>
                <a:effectLst/>
                <a:ea typeface="Calibri" panose="020F0502020204030204" pitchFamily="34" charset="0"/>
                <a:cs typeface="Times New Roman" panose="02020603050405020304" pitchFamily="18" charset="0"/>
              </a:endParaRPr>
            </a:p>
            <a:p>
              <a:pPr algn="ctr">
                <a:defRPr/>
              </a:pPr>
              <a:r>
                <a:rPr lang="en-US" sz="3200" b="1" i="1" dirty="0">
                  <a:ln w="12700">
                    <a:solidFill>
                      <a:schemeClr val="accent3">
                        <a:lumMod val="50000"/>
                      </a:schemeClr>
                    </a:solidFill>
                  </a:ln>
                  <a:solidFill>
                    <a:srgbClr val="002060"/>
                  </a:solidFill>
                  <a:cs typeface="Calibri" panose="020F0502020204030204" pitchFamily="34" charset="0"/>
                </a:rPr>
                <a:t> </a:t>
              </a:r>
              <a:endParaRPr kumimoji="0" lang="en-US" sz="3200" b="1" i="1" u="none" strike="noStrike" kern="1200" normalizeH="0" baseline="0" noProof="0" dirty="0">
                <a:ln w="12700">
                  <a:solidFill>
                    <a:schemeClr val="accent3">
                      <a:lumMod val="50000"/>
                    </a:schemeClr>
                  </a:solidFill>
                </a:ln>
                <a:solidFill>
                  <a:srgbClr val="002060"/>
                </a:solidFill>
                <a:uLnTx/>
                <a:uFillTx/>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7970F-7BCC-E99E-5CAD-682DB1756DDD}"/>
              </a:ext>
            </a:extLst>
          </p:cNvPr>
          <p:cNvGrpSpPr/>
          <p:nvPr/>
        </p:nvGrpSpPr>
        <p:grpSpPr>
          <a:xfrm>
            <a:off x="3685938" y="3634760"/>
            <a:ext cx="6357419" cy="1895184"/>
            <a:chOff x="3181510" y="859218"/>
            <a:chExt cx="10364085" cy="5520010"/>
          </a:xfrm>
        </p:grpSpPr>
        <p:pic>
          <p:nvPicPr>
            <p:cNvPr id="8" name="图片 3">
              <a:extLst>
                <a:ext uri="{FF2B5EF4-FFF2-40B4-BE49-F238E27FC236}">
                  <a16:creationId xmlns:a16="http://schemas.microsoft.com/office/drawing/2014/main" id="{37394374-E797-5703-A458-3C05791D225E}"/>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9" name="TextBox 8">
              <a:extLst>
                <a:ext uri="{FF2B5EF4-FFF2-40B4-BE49-F238E27FC236}">
                  <a16:creationId xmlns:a16="http://schemas.microsoft.com/office/drawing/2014/main" id="{513D4EE7-302D-4C8B-2FE3-7402DC319E95}"/>
                </a:ext>
              </a:extLst>
            </p:cNvPr>
            <p:cNvSpPr txBox="1"/>
            <p:nvPr/>
          </p:nvSpPr>
          <p:spPr>
            <a:xfrm flipH="1">
              <a:off x="4419694" y="1484206"/>
              <a:ext cx="7852219" cy="2060534"/>
            </a:xfrm>
            <a:prstGeom prst="rect">
              <a:avLst/>
            </a:prstGeom>
            <a:noFill/>
          </p:spPr>
          <p:txBody>
            <a:bodyPr wrap="square" rtlCol="0">
              <a:spAutoFit/>
            </a:bodyPr>
            <a:lstStyle/>
            <a:p>
              <a:pPr algn="ctr">
                <a:defRPr/>
              </a:pPr>
              <a:r>
                <a:rPr lang="vi-VN" sz="32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Hiện tượng gì xảy ra nếu tiếp tục đun?</a:t>
              </a:r>
              <a:endParaRPr kumimoji="0" lang="en-US" sz="3200" b="1" i="1" u="none" strike="noStrike" kern="1200" normalizeH="0" baseline="0" noProof="0" dirty="0">
                <a:ln w="12700">
                  <a:solidFill>
                    <a:schemeClr val="accent3">
                      <a:lumMod val="50000"/>
                    </a:schemeClr>
                  </a:solidFill>
                </a:ln>
                <a:solidFill>
                  <a:srgbClr val="002060"/>
                </a:solidFill>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63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13" name="Picture 12">
            <a:extLst>
              <a:ext uri="{FF2B5EF4-FFF2-40B4-BE49-F238E27FC236}">
                <a16:creationId xmlns:a16="http://schemas.microsoft.com/office/drawing/2014/main" id="{8E53663C-AB99-4F32-A8D6-317A40688F51}"/>
              </a:ext>
            </a:extLst>
          </p:cNvPr>
          <p:cNvPicPr>
            <a:picLocks noChangeAspect="1"/>
          </p:cNvPicPr>
          <p:nvPr/>
        </p:nvPicPr>
        <p:blipFill>
          <a:blip r:embed="rId3"/>
          <a:stretch>
            <a:fillRect/>
          </a:stretch>
        </p:blipFill>
        <p:spPr>
          <a:xfrm>
            <a:off x="0" y="-1"/>
            <a:ext cx="12192000" cy="6858657"/>
          </a:xfrm>
          <a:prstGeom prst="rect">
            <a:avLst/>
          </a:prstGeom>
        </p:spPr>
      </p:pic>
      <p:grpSp>
        <p:nvGrpSpPr>
          <p:cNvPr id="14" name="Group 13">
            <a:extLst>
              <a:ext uri="{FF2B5EF4-FFF2-40B4-BE49-F238E27FC236}">
                <a16:creationId xmlns:a16="http://schemas.microsoft.com/office/drawing/2014/main" id="{62D97BAC-18FA-46D5-875E-26B2787CF4C7}"/>
              </a:ext>
            </a:extLst>
          </p:cNvPr>
          <p:cNvGrpSpPr/>
          <p:nvPr/>
        </p:nvGrpSpPr>
        <p:grpSpPr>
          <a:xfrm>
            <a:off x="407626" y="157612"/>
            <a:ext cx="11534660" cy="1583055"/>
            <a:chOff x="3718146" y="501031"/>
            <a:chExt cx="9147948" cy="1335334"/>
          </a:xfrm>
        </p:grpSpPr>
        <p:sp>
          <p:nvSpPr>
            <p:cNvPr id="15" name="Rectangle: Rounded Corners 14">
              <a:extLst>
                <a:ext uri="{FF2B5EF4-FFF2-40B4-BE49-F238E27FC236}">
                  <a16:creationId xmlns:a16="http://schemas.microsoft.com/office/drawing/2014/main" id="{DA785ABE-2CD4-49CC-ACF3-113DFE41A54E}"/>
                </a:ext>
              </a:extLst>
            </p:cNvPr>
            <p:cNvSpPr/>
            <p:nvPr/>
          </p:nvSpPr>
          <p:spPr>
            <a:xfrm>
              <a:off x="3718146" y="501031"/>
              <a:ext cx="9147948" cy="1335334"/>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747F6DA-1A75-4CE4-9469-AF12A0073D23}"/>
                </a:ext>
              </a:extLst>
            </p:cNvPr>
            <p:cNvSpPr txBox="1"/>
            <p:nvPr/>
          </p:nvSpPr>
          <p:spPr>
            <a:xfrm>
              <a:off x="4342517" y="807094"/>
              <a:ext cx="7758864" cy="585431"/>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solidFill>
                  <a:effectLst/>
                  <a:uLnTx/>
                  <a:uFillTx/>
                  <a:latin typeface="Calibri"/>
                  <a:ea typeface="+mn-ea"/>
                  <a:cs typeface="+mn-cs"/>
                </a:rPr>
                <a:t>Thí</a:t>
              </a:r>
              <a:r>
                <a:rPr kumimoji="0" lang="en-US" sz="4000" b="1" i="0" u="none" strike="noStrike" kern="1200" cap="none" spc="0" normalizeH="0" baseline="0" noProof="0" dirty="0">
                  <a:ln>
                    <a:noFill/>
                  </a:ln>
                  <a:solidFill>
                    <a:srgbClr val="ED5565"/>
                  </a:solidFill>
                  <a:effectLst/>
                  <a:uLnTx/>
                  <a:uFillTx/>
                  <a:latin typeface="Calibri"/>
                  <a:ea typeface="+mn-ea"/>
                  <a:cs typeface="+mn-cs"/>
                </a:rPr>
                <a:t> </a:t>
              </a:r>
              <a:r>
                <a:rPr kumimoji="0" lang="en-US" sz="4000" b="1" i="0" u="none" strike="noStrike" kern="1200" cap="none" spc="0" normalizeH="0" baseline="0" noProof="0" dirty="0" err="1">
                  <a:ln>
                    <a:noFill/>
                  </a:ln>
                  <a:solidFill>
                    <a:srgbClr val="ED5565"/>
                  </a:solidFill>
                  <a:effectLst/>
                  <a:uLnTx/>
                  <a:uFillTx/>
                  <a:latin typeface="Calibri"/>
                  <a:ea typeface="+mn-ea"/>
                  <a:cs typeface="+mn-cs"/>
                </a:rPr>
                <a:t>nghiệm</a:t>
              </a:r>
              <a:r>
                <a:rPr kumimoji="0" lang="en-US" sz="4000" b="1" i="0" u="none" strike="noStrike" kern="1200" cap="none" spc="0" normalizeH="0" baseline="0" noProof="0" dirty="0">
                  <a:ln>
                    <a:noFill/>
                  </a:ln>
                  <a:solidFill>
                    <a:srgbClr val="ED5565"/>
                  </a:solidFill>
                  <a:effectLst/>
                  <a:uLnTx/>
                  <a:uFillTx/>
                  <a:latin typeface="Calibri"/>
                  <a:ea typeface="+mn-ea"/>
                  <a:cs typeface="+mn-cs"/>
                </a:rPr>
                <a:t> 2:</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20" name="Rectangle: Rounded Corners 19">
            <a:extLst>
              <a:ext uri="{FF2B5EF4-FFF2-40B4-BE49-F238E27FC236}">
                <a16:creationId xmlns:a16="http://schemas.microsoft.com/office/drawing/2014/main" id="{5D88EDB1-E96A-433F-9A67-4E19C40A004D}"/>
              </a:ext>
            </a:extLst>
          </p:cNvPr>
          <p:cNvSpPr/>
          <p:nvPr/>
        </p:nvSpPr>
        <p:spPr>
          <a:xfrm>
            <a:off x="407626" y="1997589"/>
            <a:ext cx="11534661" cy="4691942"/>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aphicFrame>
        <p:nvGraphicFramePr>
          <p:cNvPr id="23" name="Group 6">
            <a:extLst>
              <a:ext uri="{FF2B5EF4-FFF2-40B4-BE49-F238E27FC236}">
                <a16:creationId xmlns:a16="http://schemas.microsoft.com/office/drawing/2014/main" id="{EFF2B4B7-BAB9-4406-A888-5C67D5B95530}"/>
              </a:ext>
            </a:extLst>
          </p:cNvPr>
          <p:cNvGraphicFramePr>
            <a:graphicFrameLocks noGrp="1"/>
          </p:cNvGraphicFramePr>
          <p:nvPr>
            <p:extLst>
              <p:ext uri="{D42A27DB-BD31-4B8C-83A1-F6EECF244321}">
                <p14:modId xmlns:p14="http://schemas.microsoft.com/office/powerpoint/2010/main" val="3486636893"/>
              </p:ext>
            </p:extLst>
          </p:nvPr>
        </p:nvGraphicFramePr>
        <p:xfrm>
          <a:off x="632019" y="2209960"/>
          <a:ext cx="11085874" cy="4267200"/>
        </p:xfrm>
        <a:graphic>
          <a:graphicData uri="http://schemas.openxmlformats.org/drawingml/2006/table">
            <a:tbl>
              <a:tblPr/>
              <a:tblGrid>
                <a:gridCol w="5740400">
                  <a:extLst>
                    <a:ext uri="{9D8B030D-6E8A-4147-A177-3AD203B41FA5}">
                      <a16:colId xmlns:a16="http://schemas.microsoft.com/office/drawing/2014/main" val="20000"/>
                    </a:ext>
                  </a:extLst>
                </a:gridCol>
                <a:gridCol w="5345474">
                  <a:extLst>
                    <a:ext uri="{9D8B030D-6E8A-4147-A177-3AD203B41FA5}">
                      <a16:colId xmlns:a16="http://schemas.microsoft.com/office/drawing/2014/main" val="20001"/>
                    </a:ext>
                  </a:extLst>
                </a:gridCol>
              </a:tblGrid>
              <a:tr h="96980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lang="nl-NL" sz="2500" b="1" i="1" kern="1200" dirty="0">
                          <a:solidFill>
                            <a:srgbClr val="002060"/>
                          </a:solidFill>
                          <a:effectLst/>
                          <a:latin typeface="+mn-lt"/>
                          <a:ea typeface="+mn-ea"/>
                          <a:cs typeface="+mn-cs"/>
                        </a:rPr>
                        <a:t>Nhận xét sự biến đổi màu của đường </a:t>
                      </a:r>
                      <a:endParaRPr kumimoji="0" lang="en-US" sz="25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1" i="0" u="none" strike="noStrike" cap="none" normalizeH="0" baseline="0" dirty="0" err="1">
                          <a:ln>
                            <a:noFill/>
                          </a:ln>
                          <a:solidFill>
                            <a:srgbClr val="002060"/>
                          </a:solidFill>
                          <a:effectLst/>
                          <a:latin typeface="+mn-lt"/>
                        </a:rPr>
                        <a:t>Hiện</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tượng</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xảy</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ra</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khi</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tiếp</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tục</a:t>
                      </a:r>
                      <a:r>
                        <a:rPr kumimoji="0" lang="en-US" sz="2800" b="1" i="0" u="none" strike="noStrike" cap="none" normalizeH="0" baseline="0" dirty="0">
                          <a:ln>
                            <a:noFill/>
                          </a:ln>
                          <a:solidFill>
                            <a:srgbClr val="002060"/>
                          </a:solidFill>
                          <a:effectLst/>
                          <a:latin typeface="+mn-lt"/>
                        </a:rPr>
                        <a:t> </a:t>
                      </a:r>
                      <a:r>
                        <a:rPr kumimoji="0" lang="en-US" sz="2800" b="1" i="0" u="none" strike="noStrike" cap="none" normalizeH="0" baseline="0" dirty="0" err="1">
                          <a:ln>
                            <a:noFill/>
                          </a:ln>
                          <a:solidFill>
                            <a:srgbClr val="002060"/>
                          </a:solidFill>
                          <a:effectLst/>
                          <a:latin typeface="+mn-lt"/>
                        </a:rPr>
                        <a:t>đun</a:t>
                      </a:r>
                      <a:endParaRPr kumimoji="0" lang="en-US" sz="2800" b="1" i="0" u="none" strike="noStrike" cap="none" normalizeH="0" baseline="0" dirty="0">
                        <a:ln>
                          <a:noFill/>
                        </a:ln>
                        <a:solidFill>
                          <a:srgbClr val="002060"/>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297398">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vi-VN" sz="2800" b="1" i="0" u="none" strike="noStrike" cap="none" normalizeH="0" baseline="0" dirty="0">
                        <a:ln>
                          <a:noFill/>
                        </a:ln>
                        <a:solidFill>
                          <a:schemeClr val="accent5">
                            <a:lumMod val="50000"/>
                          </a:schemeClr>
                        </a:solidFill>
                        <a:effectLst/>
                        <a:latin typeface="+mn-lt"/>
                      </a:endParaRPr>
                    </a:p>
                  </a:txBody>
                  <a:tcPr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4" name="TextBox 23">
            <a:extLst>
              <a:ext uri="{FF2B5EF4-FFF2-40B4-BE49-F238E27FC236}">
                <a16:creationId xmlns:a16="http://schemas.microsoft.com/office/drawing/2014/main" id="{501C6784-87F1-41F4-8C4C-AEE0DFB50F73}"/>
              </a:ext>
            </a:extLst>
          </p:cNvPr>
          <p:cNvSpPr txBox="1"/>
          <p:nvPr/>
        </p:nvSpPr>
        <p:spPr>
          <a:xfrm>
            <a:off x="698501" y="3367596"/>
            <a:ext cx="5605568" cy="2062103"/>
          </a:xfrm>
          <a:prstGeom prst="rect">
            <a:avLst/>
          </a:prstGeom>
          <a:noFill/>
        </p:spPr>
        <p:txBody>
          <a:bodyPr wrap="square">
            <a:spAutoFit/>
          </a:bodyPr>
          <a:lstStyle/>
          <a:p>
            <a:pPr marL="457200" indent="-457200" algn="just">
              <a:buFontTx/>
              <a:buChar char="-"/>
            </a:pPr>
            <a:r>
              <a:rPr lang="vi-VN" sz="3200" b="1" dirty="0">
                <a:solidFill>
                  <a:srgbClr val="FF0000"/>
                </a:solidFill>
                <a:latin typeface="Calibri" panose="020F0502020204030204" pitchFamily="34" charset="0"/>
                <a:cs typeface="Calibri" panose="020F0502020204030204" pitchFamily="34" charset="0"/>
              </a:rPr>
              <a:t>Dưới tác dụng của nhiệt, đường biến đổi từ màu trắng chuyển dần sang màu nâu rồi thành màu đen.</a:t>
            </a:r>
            <a:endParaRPr lang="en-US" sz="3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05D12B0A-BF81-410C-9703-850A52C1F15C}"/>
              </a:ext>
            </a:extLst>
          </p:cNvPr>
          <p:cNvSpPr txBox="1"/>
          <p:nvPr/>
        </p:nvSpPr>
        <p:spPr>
          <a:xfrm>
            <a:off x="6553200" y="3392598"/>
            <a:ext cx="5047944" cy="2062103"/>
          </a:xfrm>
          <a:prstGeom prst="rect">
            <a:avLst/>
          </a:prstGeom>
          <a:noFill/>
        </p:spPr>
        <p:txBody>
          <a:bodyPr wrap="square">
            <a:spAutoFit/>
          </a:bodyPr>
          <a:lstStyle/>
          <a:p>
            <a:pPr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Nếu tiếp tục đun thì đường sẽ dần biến hoàn toàn thành màu đen và có mùi khét bốc lên.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33" name="Picture 3">
            <a:extLst>
              <a:ext uri="{FF2B5EF4-FFF2-40B4-BE49-F238E27FC236}">
                <a16:creationId xmlns:a16="http://schemas.microsoft.com/office/drawing/2014/main" id="{B1810058-FBD2-45D0-A05C-9E41B30499B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14254" y="282076"/>
            <a:ext cx="1727608" cy="2275386"/>
          </a:xfrm>
          <a:prstGeom prst="rect">
            <a:avLst/>
          </a:prstGeom>
        </p:spPr>
      </p:pic>
    </p:spTree>
    <p:extLst>
      <p:ext uri="{BB962C8B-B14F-4D97-AF65-F5344CB8AC3E}">
        <p14:creationId xmlns:p14="http://schemas.microsoft.com/office/powerpoint/2010/main" val="156342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up)">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10F0-8158-40FB-827C-03E6A70B459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341FFC1-304E-4C21-B96B-A500E1AFA2F5}"/>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FC145C5B-B509-4E0B-957A-F36310E3039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223594" y="2900747"/>
            <a:ext cx="3062204" cy="3789593"/>
          </a:xfrm>
          <a:prstGeom prst="rect">
            <a:avLst/>
          </a:prstGeom>
        </p:spPr>
      </p:pic>
      <p:grpSp>
        <p:nvGrpSpPr>
          <p:cNvPr id="5" name="Group 4">
            <a:extLst>
              <a:ext uri="{FF2B5EF4-FFF2-40B4-BE49-F238E27FC236}">
                <a16:creationId xmlns:a16="http://schemas.microsoft.com/office/drawing/2014/main" id="{2AF37A1A-EB41-48BF-ABDC-23178F443D27}"/>
              </a:ext>
            </a:extLst>
          </p:cNvPr>
          <p:cNvGrpSpPr/>
          <p:nvPr/>
        </p:nvGrpSpPr>
        <p:grpSpPr>
          <a:xfrm>
            <a:off x="3610987" y="167660"/>
            <a:ext cx="6357419" cy="3580284"/>
            <a:chOff x="3181510" y="859218"/>
            <a:chExt cx="10364085" cy="5520010"/>
          </a:xfrm>
        </p:grpSpPr>
        <p:pic>
          <p:nvPicPr>
            <p:cNvPr id="6" name="图片 3">
              <a:extLst>
                <a:ext uri="{FF2B5EF4-FFF2-40B4-BE49-F238E27FC236}">
                  <a16:creationId xmlns:a16="http://schemas.microsoft.com/office/drawing/2014/main" id="{4E0AE9F1-FFC0-4A4B-9841-EE9B4309A986}"/>
                </a:ext>
              </a:extLst>
            </p:cNvPr>
            <p:cNvPicPr>
              <a:picLocks noChangeAspect="1"/>
            </p:cNvPicPr>
            <p:nvPr/>
          </p:nvPicPr>
          <p:blipFill>
            <a:blip r:embed="rId5"/>
            <a:stretch>
              <a:fillRect/>
            </a:stretch>
          </p:blipFill>
          <p:spPr>
            <a:xfrm flipH="1">
              <a:off x="3181510" y="859218"/>
              <a:ext cx="10364085" cy="5520010"/>
            </a:xfrm>
            <a:prstGeom prst="rect">
              <a:avLst/>
            </a:prstGeom>
          </p:spPr>
        </p:pic>
        <p:sp>
          <p:nvSpPr>
            <p:cNvPr id="7" name="TextBox 6">
              <a:extLst>
                <a:ext uri="{FF2B5EF4-FFF2-40B4-BE49-F238E27FC236}">
                  <a16:creationId xmlns:a16="http://schemas.microsoft.com/office/drawing/2014/main" id="{316D2472-BE04-4350-9A21-AC6EF9CD2BC0}"/>
                </a:ext>
              </a:extLst>
            </p:cNvPr>
            <p:cNvSpPr txBox="1"/>
            <p:nvPr/>
          </p:nvSpPr>
          <p:spPr>
            <a:xfrm flipH="1">
              <a:off x="4437441" y="1828080"/>
              <a:ext cx="7852219" cy="2989499"/>
            </a:xfrm>
            <a:prstGeom prst="rect">
              <a:avLst/>
            </a:prstGeom>
            <a:noFill/>
          </p:spPr>
          <p:txBody>
            <a:bodyPr wrap="square" rtlCol="0">
              <a:spAutoFit/>
            </a:bodyPr>
            <a:lstStyle/>
            <a:p>
              <a:pPr marL="0" marR="0" algn="ctr">
                <a:spcBef>
                  <a:spcPts val="0"/>
                </a:spcBef>
                <a:spcAft>
                  <a:spcPts val="0"/>
                </a:spcAft>
              </a:pPr>
              <a:r>
                <a:rPr lang="nl-NL" sz="4000" b="1" i="1" dirty="0">
                  <a:solidFill>
                    <a:srgbClr val="FF0000"/>
                  </a:solidFill>
                  <a:effectLst/>
                  <a:latin typeface="+mj-lt"/>
                  <a:ea typeface="Calibri" panose="020F0502020204030204" pitchFamily="34" charset="0"/>
                  <a:cs typeface="Times New Roman" panose="02020603050405020304" pitchFamily="18" charset="0"/>
                </a:rPr>
                <a:t>Sự biến đổi của đường khi bị đun nóng là biến đổi hóa học. </a:t>
              </a:r>
              <a:endParaRPr lang="en-US" sz="4000" b="1" dirty="0">
                <a:solidFill>
                  <a:srgbClr val="FF0000"/>
                </a:solidFill>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28270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algn="ctr">
                <a:spcBef>
                  <a:spcPts val="0"/>
                </a:spcBef>
                <a:spcAft>
                  <a:spcPts val="0"/>
                </a:spcAft>
              </a:pPr>
              <a:r>
                <a:rPr lang="nl-NL" sz="3200" b="1" i="1" dirty="0">
                  <a:effectLst/>
                  <a:ea typeface="Calibri" panose="020F0502020204030204" pitchFamily="34" charset="0"/>
                  <a:cs typeface="Times New Roman" panose="02020603050405020304" pitchFamily="18" charset="0"/>
                </a:rPr>
                <a:t>Quan sát than củi trước và sau khi cháy một thời gian và cho biết biến đổi nào đã xảy ra. Vì sao?</a:t>
              </a:r>
              <a:endParaRPr lang="en-US" sz="3200" b="1" dirty="0">
                <a:effectLst/>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D3AE103B-B399-3C05-2B03-61F1B9F8DA2A}"/>
              </a:ext>
            </a:extLst>
          </p:cNvPr>
          <p:cNvPicPr>
            <a:picLocks noChangeAspect="1"/>
          </p:cNvPicPr>
          <p:nvPr/>
        </p:nvPicPr>
        <p:blipFill>
          <a:blip r:embed="rId3"/>
          <a:stretch>
            <a:fillRect/>
          </a:stretch>
        </p:blipFill>
        <p:spPr>
          <a:xfrm>
            <a:off x="1000125" y="1709737"/>
            <a:ext cx="10223046" cy="4017028"/>
          </a:xfrm>
          <a:prstGeom prst="rect">
            <a:avLst/>
          </a:prstGeom>
        </p:spPr>
      </p:pic>
    </p:spTree>
    <p:extLst>
      <p:ext uri="{BB962C8B-B14F-4D97-AF65-F5344CB8AC3E}">
        <p14:creationId xmlns:p14="http://schemas.microsoft.com/office/powerpoint/2010/main" val="407436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413654" y="213504"/>
            <a:ext cx="8686802" cy="532732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3"/>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278864" y="690253"/>
              <a:ext cx="3792139" cy="1280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Than củi trước và sau khi cháy một thời gian đã xảy ra biến đổi hóa học. Than bị cháy thành tro dưới tác dụng của ngọn lửa.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44FEBA1-24AA-DFE3-0B15-FF040C3209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flipH="1">
            <a:off x="7957457" y="1559005"/>
            <a:ext cx="3939281" cy="5298995"/>
          </a:xfrm>
          <a:prstGeom prst="rect">
            <a:avLst/>
          </a:prstGeom>
        </p:spPr>
      </p:pic>
    </p:spTree>
    <p:extLst>
      <p:ext uri="{BB962C8B-B14F-4D97-AF65-F5344CB8AC3E}">
        <p14:creationId xmlns:p14="http://schemas.microsoft.com/office/powerpoint/2010/main" val="17440849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32" presetClass="emph" presetSubtype="0" repeatCount="indefinite" fill="hold" nodeType="after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2231F25-924F-4249-AC87-BD7ACF725A50}"/>
              </a:ext>
            </a:extLst>
          </p:cNvPr>
          <p:cNvGrpSpPr/>
          <p:nvPr/>
        </p:nvGrpSpPr>
        <p:grpSpPr>
          <a:xfrm>
            <a:off x="407627" y="92754"/>
            <a:ext cx="11441473" cy="1174301"/>
            <a:chOff x="3718146" y="501031"/>
            <a:chExt cx="9147948" cy="1335334"/>
          </a:xfrm>
          <a:solidFill>
            <a:schemeClr val="bg1"/>
          </a:solidFill>
        </p:grpSpPr>
        <p:sp>
          <p:nvSpPr>
            <p:cNvPr id="12" name="Rectangle: Rounded Corners 11">
              <a:extLst>
                <a:ext uri="{FF2B5EF4-FFF2-40B4-BE49-F238E27FC236}">
                  <a16:creationId xmlns:a16="http://schemas.microsoft.com/office/drawing/2014/main" id="{E62608A0-D018-4CB3-82E6-EEA0A4B08255}"/>
                </a:ext>
              </a:extLst>
            </p:cNvPr>
            <p:cNvSpPr/>
            <p:nvPr/>
          </p:nvSpPr>
          <p:spPr>
            <a:xfrm>
              <a:off x="3718146" y="501031"/>
              <a:ext cx="9147948" cy="1335334"/>
            </a:xfrm>
            <a:prstGeom prst="roundRect">
              <a:avLst/>
            </a:prstGeom>
            <a:grp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6C385E10-7D0A-4290-93BC-4002B90F93F7}"/>
                </a:ext>
              </a:extLst>
            </p:cNvPr>
            <p:cNvSpPr txBox="1"/>
            <p:nvPr/>
          </p:nvSpPr>
          <p:spPr>
            <a:xfrm>
              <a:off x="3924282" y="584654"/>
              <a:ext cx="8748883" cy="1119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Quan sát hình 5, cho biết trường hợp nào là biến đổi hóa học và giải thích. </a:t>
              </a:r>
              <a:endParaRPr kumimoji="0" lang="en-US" sz="32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502DB707-E23D-BDBF-3E49-B50C746841AB}"/>
              </a:ext>
            </a:extLst>
          </p:cNvPr>
          <p:cNvPicPr>
            <a:picLocks noChangeAspect="1"/>
          </p:cNvPicPr>
          <p:nvPr/>
        </p:nvPicPr>
        <p:blipFill>
          <a:blip r:embed="rId3"/>
          <a:stretch>
            <a:fillRect/>
          </a:stretch>
        </p:blipFill>
        <p:spPr>
          <a:xfrm>
            <a:off x="800100" y="1716540"/>
            <a:ext cx="5715000" cy="4905375"/>
          </a:xfrm>
          <a:prstGeom prst="rect">
            <a:avLst/>
          </a:prstGeom>
        </p:spPr>
      </p:pic>
      <p:pic>
        <p:nvPicPr>
          <p:cNvPr id="5" name="Picture 4">
            <a:extLst>
              <a:ext uri="{FF2B5EF4-FFF2-40B4-BE49-F238E27FC236}">
                <a16:creationId xmlns:a16="http://schemas.microsoft.com/office/drawing/2014/main" id="{43000EC8-4D66-3BCD-145E-9D1255D5E5C2}"/>
              </a:ext>
            </a:extLst>
          </p:cNvPr>
          <p:cNvPicPr>
            <a:picLocks noChangeAspect="1"/>
          </p:cNvPicPr>
          <p:nvPr/>
        </p:nvPicPr>
        <p:blipFill>
          <a:blip r:embed="rId4"/>
          <a:stretch>
            <a:fillRect/>
          </a:stretch>
        </p:blipFill>
        <p:spPr>
          <a:xfrm>
            <a:off x="6520543" y="2626179"/>
            <a:ext cx="5334000" cy="2476500"/>
          </a:xfrm>
          <a:prstGeom prst="rect">
            <a:avLst/>
          </a:prstGeom>
        </p:spPr>
      </p:pic>
    </p:spTree>
    <p:extLst>
      <p:ext uri="{BB962C8B-B14F-4D97-AF65-F5344CB8AC3E}">
        <p14:creationId xmlns:p14="http://schemas.microsoft.com/office/powerpoint/2010/main" val="87940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3497DF5F-022F-4DF5-B5DE-F4FDDBFB956D}"/>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5" name="Picture 3">
            <a:extLst>
              <a:ext uri="{FF2B5EF4-FFF2-40B4-BE49-F238E27FC236}">
                <a16:creationId xmlns:a16="http://schemas.microsoft.com/office/drawing/2014/main" id="{6CD65E35-47E5-429B-892C-EFB35D0521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294327" y="2004287"/>
            <a:ext cx="3445520" cy="4603507"/>
          </a:xfrm>
          <a:prstGeom prst="rect">
            <a:avLst/>
          </a:prstGeom>
        </p:spPr>
      </p:pic>
      <p:grpSp>
        <p:nvGrpSpPr>
          <p:cNvPr id="9" name="Group 8">
            <a:extLst>
              <a:ext uri="{FF2B5EF4-FFF2-40B4-BE49-F238E27FC236}">
                <a16:creationId xmlns:a16="http://schemas.microsoft.com/office/drawing/2014/main" id="{0E500C33-EA19-4135-A6B5-A74EC602199F}"/>
              </a:ext>
            </a:extLst>
          </p:cNvPr>
          <p:cNvGrpSpPr/>
          <p:nvPr/>
        </p:nvGrpSpPr>
        <p:grpSpPr>
          <a:xfrm flipH="1">
            <a:off x="1365259" y="213504"/>
            <a:ext cx="7064829" cy="3581565"/>
            <a:chOff x="6668485" y="95260"/>
            <a:chExt cx="5181726" cy="2954265"/>
          </a:xfrm>
        </p:grpSpPr>
        <p:pic>
          <p:nvPicPr>
            <p:cNvPr id="10" name="图片 3">
              <a:extLst>
                <a:ext uri="{FF2B5EF4-FFF2-40B4-BE49-F238E27FC236}">
                  <a16:creationId xmlns:a16="http://schemas.microsoft.com/office/drawing/2014/main" id="{E59B57C7-C6CB-4675-8F38-BCB76F939251}"/>
                </a:ext>
              </a:extLst>
            </p:cNvPr>
            <p:cNvPicPr>
              <a:picLocks noChangeAspect="1"/>
            </p:cNvPicPr>
            <p:nvPr/>
          </p:nvPicPr>
          <p:blipFill>
            <a:blip r:embed="rId5"/>
            <a:stretch>
              <a:fillRect/>
            </a:stretch>
          </p:blipFill>
          <p:spPr>
            <a:xfrm flipH="1">
              <a:off x="6668485" y="95260"/>
              <a:ext cx="5181726" cy="2954265"/>
            </a:xfrm>
            <a:prstGeom prst="rect">
              <a:avLst/>
            </a:prstGeom>
          </p:spPr>
        </p:pic>
        <p:sp>
          <p:nvSpPr>
            <p:cNvPr id="11" name="TextBox 10">
              <a:extLst>
                <a:ext uri="{FF2B5EF4-FFF2-40B4-BE49-F238E27FC236}">
                  <a16:creationId xmlns:a16="http://schemas.microsoft.com/office/drawing/2014/main" id="{53546579-E8C2-4703-9448-74DC62AA806E}"/>
                </a:ext>
              </a:extLst>
            </p:cNvPr>
            <p:cNvSpPr txBox="1"/>
            <p:nvPr/>
          </p:nvSpPr>
          <p:spPr>
            <a:xfrm>
              <a:off x="7479304" y="611776"/>
              <a:ext cx="3560090" cy="1599384"/>
            </a:xfrm>
            <a:prstGeom prst="rect">
              <a:avLst/>
            </a:prstGeom>
            <a:noFill/>
          </p:spPr>
          <p:txBody>
            <a:bodyPr wrap="square" rtlCol="0">
              <a:spAutoFit/>
            </a:bodyPr>
            <a:lstStyle/>
            <a:p>
              <a:pPr algn="ctr"/>
              <a:r>
                <a:rPr lang="en-US" sz="4000" b="1" dirty="0" err="1">
                  <a:ln w="12700">
                    <a:solidFill>
                      <a:schemeClr val="accent3">
                        <a:lumMod val="75000"/>
                      </a:schemeClr>
                    </a:solidFill>
                  </a:ln>
                  <a:solidFill>
                    <a:prstClr val="black"/>
                  </a:solidFill>
                  <a:cs typeface="Calibri" panose="020F0502020204030204" pitchFamily="34" charset="0"/>
                </a:rPr>
                <a:t>Các</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bạn</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hãy</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cùng</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mình</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trả</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lời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câu</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hỏi</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của</a:t>
              </a:r>
              <a:r>
                <a:rPr lang="en-US" sz="4000" b="1" dirty="0">
                  <a:ln w="12700">
                    <a:solidFill>
                      <a:schemeClr val="accent3">
                        <a:lumMod val="75000"/>
                      </a:schemeClr>
                    </a:solidFill>
                  </a:ln>
                  <a:solidFill>
                    <a:prstClr val="black"/>
                  </a:solidFill>
                  <a:cs typeface="Calibri" panose="020F0502020204030204" pitchFamily="34" charset="0"/>
                </a:rPr>
                <a:t> </a:t>
              </a:r>
              <a:r>
                <a:rPr lang="en-US" sz="4000" b="1" dirty="0" err="1">
                  <a:ln w="12700">
                    <a:solidFill>
                      <a:schemeClr val="accent3">
                        <a:lumMod val="75000"/>
                      </a:schemeClr>
                    </a:solidFill>
                  </a:ln>
                  <a:solidFill>
                    <a:prstClr val="black"/>
                  </a:solidFill>
                  <a:cs typeface="Calibri" panose="020F0502020204030204" pitchFamily="34" charset="0"/>
                </a:rPr>
                <a:t>anh</a:t>
              </a:r>
              <a:r>
                <a:rPr lang="en-US" sz="4000" b="1" dirty="0">
                  <a:ln w="12700">
                    <a:solidFill>
                      <a:schemeClr val="accent3">
                        <a:lumMod val="75000"/>
                      </a:schemeClr>
                    </a:solidFill>
                  </a:ln>
                  <a:solidFill>
                    <a:prstClr val="black"/>
                  </a:solidFill>
                  <a:cs typeface="Calibri" panose="020F0502020204030204" pitchFamily="34" charset="0"/>
                </a:rPr>
                <a:t> Nam </a:t>
              </a:r>
              <a:r>
                <a:rPr lang="en-US" sz="4000" b="1" dirty="0" err="1">
                  <a:ln w="12700">
                    <a:solidFill>
                      <a:schemeClr val="accent3">
                        <a:lumMod val="75000"/>
                      </a:schemeClr>
                    </a:solidFill>
                  </a:ln>
                  <a:solidFill>
                    <a:prstClr val="black"/>
                  </a:solidFill>
                  <a:cs typeface="Calibri" panose="020F0502020204030204" pitchFamily="34" charset="0"/>
                </a:rPr>
                <a:t>nhé</a:t>
              </a:r>
              <a:r>
                <a:rPr lang="en-US" sz="4000" b="1" dirty="0">
                  <a:ln w="12700">
                    <a:solidFill>
                      <a:schemeClr val="accent3">
                        <a:lumMod val="75000"/>
                      </a:schemeClr>
                    </a:solidFill>
                  </a:ln>
                  <a:solidFill>
                    <a:prstClr val="black"/>
                  </a:solidFill>
                  <a:cs typeface="Calibri" panose="020F0502020204030204" pitchFamily="34" charset="0"/>
                </a:rPr>
                <a:t>!</a:t>
              </a:r>
            </a:p>
          </p:txBody>
        </p:sp>
      </p:grpSp>
      <p:pic>
        <p:nvPicPr>
          <p:cNvPr id="14" name="Picture 13">
            <a:hlinkClick r:id="" action="ppaction://hlinkshowjump?jump=nextslide"/>
            <a:extLst>
              <a:ext uri="{FF2B5EF4-FFF2-40B4-BE49-F238E27FC236}">
                <a16:creationId xmlns:a16="http://schemas.microsoft.com/office/drawing/2014/main" id="{90DC3973-61BD-4017-A981-99E5179E83E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59023" y="4086651"/>
            <a:ext cx="1960807" cy="743187"/>
          </a:xfrm>
          <a:prstGeom prst="rect">
            <a:avLst/>
          </a:prstGeom>
        </p:spPr>
      </p:pic>
    </p:spTree>
    <p:extLst>
      <p:ext uri="{BB962C8B-B14F-4D97-AF65-F5344CB8AC3E}">
        <p14:creationId xmlns:p14="http://schemas.microsoft.com/office/powerpoint/2010/main" val="601133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par>
                          <p:cTn id="14" fill="hold">
                            <p:stCondLst>
                              <p:cond delay="1000"/>
                            </p:stCondLst>
                            <p:childTnLst>
                              <p:par>
                                <p:cTn id="15" presetID="32" presetClass="emph" presetSubtype="0" repeatCount="indefinite" fill="hold" nodeType="afterEffect">
                                  <p:stCondLst>
                                    <p:cond delay="0"/>
                                  </p:stCondLst>
                                  <p:endCondLst>
                                    <p:cond evt="onNext" delay="0">
                                      <p:tgtEl>
                                        <p:sldTgt/>
                                      </p:tgtEl>
                                    </p:cond>
                                  </p:end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42" presetClass="path" presetSubtype="0" repeatCount="indefinite" accel="50000" decel="50000" autoRev="1" fill="hold" nodeType="withEffect">
                                  <p:stCondLst>
                                    <p:cond delay="0"/>
                                  </p:stCondLst>
                                  <p:childTnLst>
                                    <p:animMotion origin="layout" path="M 4.375E-6 1.11022E-16 L 4.375E-6 0.02847 " pathEditMode="relative" rAng="0" ptsTypes="AA">
                                      <p:cBhvr>
                                        <p:cTn id="27" dur="1000" fill="hold"/>
                                        <p:tgtEl>
                                          <p:spTgt spid="14"/>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3886390"/>
              <a:ext cx="4495800" cy="1763982"/>
            </a:xfrm>
            <a:prstGeom prst="rect">
              <a:avLst/>
            </a:prstGeom>
            <a:noFill/>
          </p:spPr>
          <p:txBody>
            <a:bodyPr wrap="square" rtlCol="0">
              <a:spAutoFit/>
            </a:bodyPr>
            <a:lstStyle/>
            <a:p>
              <a:pPr marL="0" marR="0" algn="ctr">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Biến đổi hóa học.</a:t>
              </a:r>
              <a:endParaRPr lang="en-US" sz="4000" b="1" i="0" u="none" strike="noStrike" dirty="0">
                <a:solidFill>
                  <a:srgbClr val="FF000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vi-VN" sz="4000" i="0" u="none" strike="noStrike" dirty="0">
                  <a:solidFill>
                    <a:srgbClr val="FF0000"/>
                  </a:solidFill>
                  <a:effectLst/>
                  <a:latin typeface="Calibri" panose="020F0502020204030204" pitchFamily="34" charset="0"/>
                  <a:cs typeface="Calibri" panose="020F0502020204030204" pitchFamily="34" charset="0"/>
                </a:rPr>
                <a:t>Gỗ bị cháy chuyển thành chất khác có màu đen.</a:t>
              </a:r>
              <a:endParaRPr lang="en-US" sz="4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09ED021E-7496-4983-278E-56085E58F701}"/>
              </a:ext>
            </a:extLst>
          </p:cNvPr>
          <p:cNvPicPr>
            <a:picLocks noChangeAspect="1"/>
          </p:cNvPicPr>
          <p:nvPr/>
        </p:nvPicPr>
        <p:blipFill>
          <a:blip r:embed="rId5"/>
          <a:stretch>
            <a:fillRect/>
          </a:stretch>
        </p:blipFill>
        <p:spPr>
          <a:xfrm>
            <a:off x="866094" y="1937658"/>
            <a:ext cx="4561494" cy="3803876"/>
          </a:xfrm>
          <a:prstGeom prst="rect">
            <a:avLst/>
          </a:prstGeom>
        </p:spPr>
      </p:pic>
    </p:spTree>
    <p:extLst>
      <p:ext uri="{BB962C8B-B14F-4D97-AF65-F5344CB8AC3E}">
        <p14:creationId xmlns:p14="http://schemas.microsoft.com/office/powerpoint/2010/main" val="249656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1" y="733426"/>
            <a:ext cx="5581650" cy="5905500"/>
            <a:chOff x="442192" y="1257300"/>
            <a:chExt cx="4495801"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42192" y="4173582"/>
              <a:ext cx="4495800" cy="18759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và cát vẫn chỉ bao gồm xi măng và cát, không xuất hiện chất mới.</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FE405EF4-7F22-1E3B-3280-419B09F028F3}"/>
              </a:ext>
            </a:extLst>
          </p:cNvPr>
          <p:cNvPicPr>
            <a:picLocks noChangeAspect="1"/>
          </p:cNvPicPr>
          <p:nvPr/>
        </p:nvPicPr>
        <p:blipFill>
          <a:blip r:embed="rId5"/>
          <a:stretch>
            <a:fillRect/>
          </a:stretch>
        </p:blipFill>
        <p:spPr>
          <a:xfrm>
            <a:off x="663348" y="1848529"/>
            <a:ext cx="5121056" cy="3975328"/>
          </a:xfrm>
          <a:prstGeom prst="rect">
            <a:avLst/>
          </a:prstGeom>
        </p:spPr>
      </p:pic>
    </p:spTree>
    <p:extLst>
      <p:ext uri="{BB962C8B-B14F-4D97-AF65-F5344CB8AC3E}">
        <p14:creationId xmlns:p14="http://schemas.microsoft.com/office/powerpoint/2010/main" val="374266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lỏng hay khí thì nước vẫn chỉ là nước.</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3372D318-84ED-132D-5B83-2649B72BE7A9}"/>
              </a:ext>
            </a:extLst>
          </p:cNvPr>
          <p:cNvPicPr>
            <a:picLocks noChangeAspect="1"/>
          </p:cNvPicPr>
          <p:nvPr/>
        </p:nvPicPr>
        <p:blipFill>
          <a:blip r:embed="rId5"/>
          <a:stretch>
            <a:fillRect/>
          </a:stretch>
        </p:blipFill>
        <p:spPr>
          <a:xfrm>
            <a:off x="1015772" y="2253343"/>
            <a:ext cx="4307784" cy="3703183"/>
          </a:xfrm>
          <a:prstGeom prst="rect">
            <a:avLst/>
          </a:prstGeom>
        </p:spPr>
      </p:pic>
    </p:spTree>
    <p:extLst>
      <p:ext uri="{BB962C8B-B14F-4D97-AF65-F5344CB8AC3E}">
        <p14:creationId xmlns:p14="http://schemas.microsoft.com/office/powerpoint/2010/main" val="142174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614305" cy="5905500"/>
            <a:chOff x="442193" y="1257300"/>
            <a:chExt cx="4522103"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68496" y="4242905"/>
              <a:ext cx="4495800" cy="1427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phải biến đổi hóa học. </a:t>
              </a:r>
              <a:r>
                <a:rPr kumimoji="0" lang="vi-VN" sz="32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Dù trạng thái rắn hay lỏng nến vẫn là nến.</a:t>
              </a:r>
              <a:endParaRPr kumimoji="0" lang="en-US" sz="32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EFE0D70A-12EE-F184-CDE5-795948FA1FB1}"/>
              </a:ext>
            </a:extLst>
          </p:cNvPr>
          <p:cNvPicPr>
            <a:picLocks noChangeAspect="1"/>
          </p:cNvPicPr>
          <p:nvPr/>
        </p:nvPicPr>
        <p:blipFill>
          <a:blip r:embed="rId5"/>
          <a:stretch>
            <a:fillRect/>
          </a:stretch>
        </p:blipFill>
        <p:spPr>
          <a:xfrm>
            <a:off x="1133473" y="2275115"/>
            <a:ext cx="4177883" cy="3788908"/>
          </a:xfrm>
          <a:prstGeom prst="rect">
            <a:avLst/>
          </a:prstGeom>
        </p:spPr>
      </p:pic>
    </p:spTree>
    <p:extLst>
      <p:ext uri="{BB962C8B-B14F-4D97-AF65-F5344CB8AC3E}">
        <p14:creationId xmlns:p14="http://schemas.microsoft.com/office/powerpoint/2010/main" val="295433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4C9305-70D0-496D-89BD-59353E39E4EE}"/>
              </a:ext>
            </a:extLst>
          </p:cNvPr>
          <p:cNvPicPr>
            <a:picLocks noChangeAspect="1"/>
          </p:cNvPicPr>
          <p:nvPr/>
        </p:nvPicPr>
        <p:blipFill>
          <a:blip r:embed="rId2"/>
          <a:stretch>
            <a:fillRect/>
          </a:stretch>
        </p:blipFill>
        <p:spPr>
          <a:xfrm>
            <a:off x="0" y="-1"/>
            <a:ext cx="12192000" cy="6858657"/>
          </a:xfrm>
          <a:prstGeom prst="rect">
            <a:avLst/>
          </a:prstGeom>
        </p:spPr>
      </p:pic>
      <p:sp>
        <p:nvSpPr>
          <p:cNvPr id="10" name="Rectangle: Rounded Corners 9">
            <a:extLst>
              <a:ext uri="{FF2B5EF4-FFF2-40B4-BE49-F238E27FC236}">
                <a16:creationId xmlns:a16="http://schemas.microsoft.com/office/drawing/2014/main" id="{BE3170E0-A0B0-48B6-AF75-95233733971C}"/>
              </a:ext>
            </a:extLst>
          </p:cNvPr>
          <p:cNvSpPr/>
          <p:nvPr/>
        </p:nvSpPr>
        <p:spPr>
          <a:xfrm>
            <a:off x="342900" y="139700"/>
            <a:ext cx="11599387" cy="6625546"/>
          </a:xfrm>
          <a:prstGeom prst="roundRect">
            <a:avLst>
              <a:gd name="adj" fmla="val 2344"/>
            </a:avLst>
          </a:prstGeom>
          <a:solidFill>
            <a:schemeClr val="bg1"/>
          </a:solidFill>
          <a:ln w="31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C82FA22-AB3B-2B90-454F-66580823E4CB}"/>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4" name="Group 3">
            <a:extLst>
              <a:ext uri="{FF2B5EF4-FFF2-40B4-BE49-F238E27FC236}">
                <a16:creationId xmlns:a16="http://schemas.microsoft.com/office/drawing/2014/main" id="{2F89973B-4A7E-2654-5D4A-3E30814FD37E}"/>
              </a:ext>
            </a:extLst>
          </p:cNvPr>
          <p:cNvGrpSpPr/>
          <p:nvPr/>
        </p:nvGrpSpPr>
        <p:grpSpPr>
          <a:xfrm>
            <a:off x="6286502" y="733426"/>
            <a:ext cx="5592534" cy="5905500"/>
            <a:chOff x="442193" y="1257300"/>
            <a:chExt cx="4504567" cy="5372481"/>
          </a:xfrm>
        </p:grpSpPr>
        <p:pic>
          <p:nvPicPr>
            <p:cNvPr id="6" name="Picture 5" descr="A picture containing text&#10;&#10;Description automatically generated">
              <a:extLst>
                <a:ext uri="{FF2B5EF4-FFF2-40B4-BE49-F238E27FC236}">
                  <a16:creationId xmlns:a16="http://schemas.microsoft.com/office/drawing/2014/main" id="{CC62297F-EA39-A4C8-9B21-7CB6614E9D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7" name="TextBox 6">
              <a:extLst>
                <a:ext uri="{FF2B5EF4-FFF2-40B4-BE49-F238E27FC236}">
                  <a16:creationId xmlns:a16="http://schemas.microsoft.com/office/drawing/2014/main" id="{CCBE1E7F-02EA-BB0B-1918-B56264A23068}"/>
                </a:ext>
              </a:extLst>
            </p:cNvPr>
            <p:cNvSpPr txBox="1"/>
            <p:nvPr/>
          </p:nvSpPr>
          <p:spPr>
            <a:xfrm>
              <a:off x="450960" y="3896293"/>
              <a:ext cx="4495800" cy="2491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Biến đổi hóa học.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Trộn hỗn hợp xi măng, cát, nước sẽ tạo ra vữa xi măng là một chất có tính chất khác hẳn chất ban đầu (có khả năng kết dính gạch và giữ nguyên hình dạng khi khô). </a:t>
              </a:r>
              <a:endPar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3" name="Picture 2">
            <a:extLst>
              <a:ext uri="{FF2B5EF4-FFF2-40B4-BE49-F238E27FC236}">
                <a16:creationId xmlns:a16="http://schemas.microsoft.com/office/drawing/2014/main" id="{26207975-6A6A-5576-6926-50AA1A661257}"/>
              </a:ext>
            </a:extLst>
          </p:cNvPr>
          <p:cNvPicPr>
            <a:picLocks noChangeAspect="1"/>
          </p:cNvPicPr>
          <p:nvPr/>
        </p:nvPicPr>
        <p:blipFill>
          <a:blip r:embed="rId5"/>
          <a:stretch>
            <a:fillRect/>
          </a:stretch>
        </p:blipFill>
        <p:spPr>
          <a:xfrm>
            <a:off x="478971" y="2778579"/>
            <a:ext cx="5334000" cy="2476500"/>
          </a:xfrm>
          <a:prstGeom prst="rect">
            <a:avLst/>
          </a:prstGeom>
        </p:spPr>
      </p:pic>
    </p:spTree>
    <p:extLst>
      <p:ext uri="{BB962C8B-B14F-4D97-AF65-F5344CB8AC3E}">
        <p14:creationId xmlns:p14="http://schemas.microsoft.com/office/powerpoint/2010/main" val="2388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475886" y="1113492"/>
                <a:ext cx="7621437" cy="2062103"/>
              </a:xfrm>
              <a:prstGeom prst="rect">
                <a:avLst/>
              </a:prstGeom>
              <a:noFill/>
            </p:spPr>
            <p:txBody>
              <a:bodyPr wrap="square">
                <a:spAutoFit/>
              </a:bodyPr>
              <a:lstStyle/>
              <a:p>
                <a:pPr algn="ctr">
                  <a:defRPr/>
                </a:pPr>
                <a:r>
                  <a:rPr kumimoji="0" lang="en-US" sz="3200" b="1" i="0" u="none" strike="noStrike" kern="1200" normalizeH="0" baseline="0" noProof="0" dirty="0" err="1">
                    <a:ln w="12700">
                      <a:solidFill>
                        <a:srgbClr val="C00000"/>
                      </a:solidFill>
                    </a:ln>
                    <a:solidFill>
                      <a:srgbClr val="C00000"/>
                    </a:solidFill>
                    <a:uLnTx/>
                    <a:uFillTx/>
                    <a:latin typeface="Calibri Light"/>
                    <a:ea typeface="+mn-ea"/>
                    <a:cs typeface="Calibri" panose="020F0502020204030204" pitchFamily="34" charset="0"/>
                  </a:rPr>
                  <a:t>Buổi</a:t>
                </a:r>
                <a:r>
                  <a:rPr kumimoji="0" lang="en-US" sz="32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rPr>
                  <a:t> h</a:t>
                </a:r>
                <a:r>
                  <a:rPr lang="en-US" sz="3200" b="1" dirty="0" err="1">
                    <a:ln w="12700">
                      <a:solidFill>
                        <a:srgbClr val="C00000"/>
                      </a:solidFill>
                    </a:ln>
                    <a:solidFill>
                      <a:srgbClr val="C00000"/>
                    </a:solidFill>
                    <a:latin typeface="Calibri Light"/>
                    <a:cs typeface="Calibri" panose="020F0502020204030204" pitchFamily="34" charset="0"/>
                  </a:rPr>
                  <a:t>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chúng</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mình</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sẽ</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tìm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hiểu</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thêm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về</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nhé</a:t>
                </a:r>
                <a:r>
                  <a:rPr lang="en-US" sz="3200" b="1" dirty="0">
                    <a:ln w="12700">
                      <a:solidFill>
                        <a:srgbClr val="C00000"/>
                      </a:solidFill>
                    </a:ln>
                    <a:solidFill>
                      <a:srgbClr val="C00000"/>
                    </a:solidFill>
                    <a:latin typeface="Calibri Light"/>
                    <a:cs typeface="Calibri" panose="020F0502020204030204" pitchFamily="34" charset="0"/>
                  </a:rPr>
                  <a:t>! Tip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các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hãy</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nhớ</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ôn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tập</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lại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kiến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thức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hôm</a:t>
                </a:r>
                <a:r>
                  <a:rPr lang="en-US" sz="3200" b="1" dirty="0">
                    <a:ln w="12700">
                      <a:solidFill>
                        <a:srgbClr val="C00000"/>
                      </a:solidFill>
                    </a:ln>
                    <a:solidFill>
                      <a:srgbClr val="C00000"/>
                    </a:solidFill>
                    <a:latin typeface="Calibri Light"/>
                    <a:cs typeface="Calibri" panose="020F0502020204030204" pitchFamily="34" charset="0"/>
                  </a:rPr>
                  <a:t> nay </a:t>
                </a:r>
                <a:r>
                  <a:rPr lang="en-US" sz="3200" b="1" dirty="0" err="1">
                    <a:ln w="12700">
                      <a:solidFill>
                        <a:srgbClr val="C00000"/>
                      </a:solidFill>
                    </a:ln>
                    <a:solidFill>
                      <a:srgbClr val="C00000"/>
                    </a:solidFill>
                    <a:latin typeface="Calibri Light"/>
                    <a:cs typeface="Calibri" panose="020F0502020204030204" pitchFamily="34" charset="0"/>
                  </a:rPr>
                  <a:t>và</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chuẩn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cho</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bài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sau</a:t>
                </a:r>
                <a:r>
                  <a:rPr lang="en-US" sz="3200" b="1" dirty="0">
                    <a:ln w="12700">
                      <a:solidFill>
                        <a:srgbClr val="C00000"/>
                      </a:solidFill>
                    </a:ln>
                    <a:solidFill>
                      <a:srgbClr val="C00000"/>
                    </a:solidFill>
                    <a:latin typeface="Calibri Light"/>
                    <a:cs typeface="Calibri" panose="020F0502020204030204" pitchFamily="34" charset="0"/>
                  </a:rPr>
                  <a:t>.</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88B02-C6FA-41BB-B844-1B6F866AC555}"/>
              </a:ext>
            </a:extLst>
          </p:cNvPr>
          <p:cNvPicPr>
            <a:picLocks noChangeAspect="1"/>
          </p:cNvPicPr>
          <p:nvPr/>
        </p:nvPicPr>
        <p:blipFill>
          <a:blip r:embed="rId4"/>
          <a:stretch>
            <a:fillRect/>
          </a:stretch>
        </p:blipFill>
        <p:spPr>
          <a:xfrm>
            <a:off x="0" y="-1"/>
            <a:ext cx="12192000" cy="6858657"/>
          </a:xfrm>
          <a:prstGeom prst="rect">
            <a:avLst/>
          </a:prstGeom>
        </p:spPr>
      </p:pic>
      <p:pic>
        <p:nvPicPr>
          <p:cNvPr id="8" name="Picture 2">
            <a:extLst>
              <a:ext uri="{FF2B5EF4-FFF2-40B4-BE49-F238E27FC236}">
                <a16:creationId xmlns:a16="http://schemas.microsoft.com/office/drawing/2014/main" id="{9F307B94-B226-463C-A8E5-3E759D4304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0986" y="254000"/>
            <a:ext cx="7249814" cy="6604000"/>
          </a:xfrm>
          <a:prstGeom prst="rect">
            <a:avLst/>
          </a:prstGeom>
        </p:spPr>
      </p:pic>
      <p:pic>
        <p:nvPicPr>
          <p:cNvPr id="10" name="Picture 9">
            <a:extLst>
              <a:ext uri="{FF2B5EF4-FFF2-40B4-BE49-F238E27FC236}">
                <a16:creationId xmlns:a16="http://schemas.microsoft.com/office/drawing/2014/main" id="{E6439971-7BF0-46FD-9BF1-D0DF12659440}"/>
              </a:ext>
            </a:extLst>
          </p:cNvPr>
          <p:cNvPicPr>
            <a:picLocks noChangeAspect="1"/>
          </p:cNvPicPr>
          <p:nvPr/>
        </p:nvPicPr>
        <p:blipFill>
          <a:blip r:embed="rId7"/>
          <a:stretch>
            <a:fillRect/>
          </a:stretch>
        </p:blipFill>
        <p:spPr>
          <a:xfrm>
            <a:off x="2997200" y="2425774"/>
            <a:ext cx="8683719" cy="4317926"/>
          </a:xfrm>
          <a:prstGeom prst="rect">
            <a:avLst/>
          </a:prstGeom>
        </p:spPr>
      </p:pic>
      <p:grpSp>
        <p:nvGrpSpPr>
          <p:cNvPr id="5" name="Group 4">
            <a:extLst>
              <a:ext uri="{FF2B5EF4-FFF2-40B4-BE49-F238E27FC236}">
                <a16:creationId xmlns:a16="http://schemas.microsoft.com/office/drawing/2014/main" id="{847D6340-AF17-450D-BEF4-424131F1004B}"/>
              </a:ext>
            </a:extLst>
          </p:cNvPr>
          <p:cNvGrpSpPr/>
          <p:nvPr/>
        </p:nvGrpSpPr>
        <p:grpSpPr>
          <a:xfrm>
            <a:off x="6416693" y="-2"/>
            <a:ext cx="5775307" cy="2598598"/>
            <a:chOff x="6682293" y="44116"/>
            <a:chExt cx="5181726" cy="5450669"/>
          </a:xfrm>
        </p:grpSpPr>
        <p:pic>
          <p:nvPicPr>
            <p:cNvPr id="6" name="图片 3">
              <a:extLst>
                <a:ext uri="{FF2B5EF4-FFF2-40B4-BE49-F238E27FC236}">
                  <a16:creationId xmlns:a16="http://schemas.microsoft.com/office/drawing/2014/main" id="{8C9E4902-AB9A-4225-855D-876588579064}"/>
                </a:ext>
              </a:extLst>
            </p:cNvPr>
            <p:cNvPicPr>
              <a:picLocks noChangeAspect="1"/>
            </p:cNvPicPr>
            <p:nvPr/>
          </p:nvPicPr>
          <p:blipFill>
            <a:blip r:embed="rId8"/>
            <a:stretch>
              <a:fillRect/>
            </a:stretch>
          </p:blipFill>
          <p:spPr>
            <a:xfrm flipH="1">
              <a:off x="6682293" y="44116"/>
              <a:ext cx="5181726" cy="5450669"/>
            </a:xfrm>
            <a:prstGeom prst="rect">
              <a:avLst/>
            </a:prstGeom>
          </p:spPr>
        </p:pic>
        <p:sp>
          <p:nvSpPr>
            <p:cNvPr id="7" name="TextBox 6">
              <a:extLst>
                <a:ext uri="{FF2B5EF4-FFF2-40B4-BE49-F238E27FC236}">
                  <a16:creationId xmlns:a16="http://schemas.microsoft.com/office/drawing/2014/main" id="{6496E4B0-7411-4ECA-A525-56416C109148}"/>
                </a:ext>
              </a:extLst>
            </p:cNvPr>
            <p:cNvSpPr txBox="1"/>
            <p:nvPr/>
          </p:nvSpPr>
          <p:spPr>
            <a:xfrm>
              <a:off x="7682932" y="575520"/>
              <a:ext cx="3192612" cy="3808889"/>
            </a:xfrm>
            <a:prstGeom prst="rect">
              <a:avLst/>
            </a:prstGeom>
            <a:noFill/>
          </p:spPr>
          <p:txBody>
            <a:bodyPr wrap="square" rtlCol="0">
              <a:spAutoFit/>
            </a:bodyPr>
            <a:lstStyle/>
            <a:p>
              <a:pPr algn="just"/>
              <a:r>
                <a:rPr lang="en-US" sz="2800" b="1" dirty="0" err="1">
                  <a:ln w="12700">
                    <a:solidFill>
                      <a:schemeClr val="accent3">
                        <a:lumMod val="75000"/>
                      </a:schemeClr>
                    </a:solidFill>
                  </a:ln>
                  <a:solidFill>
                    <a:prstClr val="black"/>
                  </a:solidFill>
                  <a:cs typeface="Calibri" panose="020F0502020204030204" pitchFamily="34" charset="0"/>
                </a:rPr>
                <a:t>Mỗi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phần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quà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sẽ</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ứng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với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một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câu</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hỏi</a:t>
              </a:r>
              <a:r>
                <a:rPr lang="en-US" sz="2800" b="1" dirty="0">
                  <a:ln w="12700">
                    <a:solidFill>
                      <a:schemeClr val="accent3">
                        <a:lumMod val="75000"/>
                      </a:schemeClr>
                    </a:solidFill>
                  </a:ln>
                  <a:solidFill>
                    <a:prstClr val="black"/>
                  </a:solidFill>
                  <a:cs typeface="Calibri" panose="020F0502020204030204" pitchFamily="34" charset="0"/>
                </a:rPr>
                <a:t>. Tip </a:t>
              </a:r>
              <a:r>
                <a:rPr lang="en-US" sz="2800" b="1" dirty="0" err="1">
                  <a:ln w="12700">
                    <a:solidFill>
                      <a:schemeClr val="accent3">
                        <a:lumMod val="75000"/>
                      </a:schemeClr>
                    </a:solidFill>
                  </a:ln>
                  <a:solidFill>
                    <a:prstClr val="black"/>
                  </a:solidFill>
                  <a:cs typeface="Calibri" panose="020F0502020204030204" pitchFamily="34" charset="0"/>
                </a:rPr>
                <a:t>và</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các</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bạn</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hãy</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cố</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gắng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trả</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lời</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thật</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đúng</a:t>
              </a:r>
              <a:r>
                <a:rPr lang="en-US" sz="2800" b="1" dirty="0">
                  <a:ln w="12700">
                    <a:solidFill>
                      <a:schemeClr val="accent3">
                        <a:lumMod val="75000"/>
                      </a:schemeClr>
                    </a:solidFill>
                  </a:ln>
                  <a:solidFill>
                    <a:prstClr val="black"/>
                  </a:solidFill>
                  <a:cs typeface="Calibri" panose="020F0502020204030204" pitchFamily="34" charset="0"/>
                </a:rPr>
                <a:t> </a:t>
              </a:r>
              <a:r>
                <a:rPr lang="en-US" sz="2800" b="1" dirty="0" err="1">
                  <a:ln w="12700">
                    <a:solidFill>
                      <a:schemeClr val="accent3">
                        <a:lumMod val="75000"/>
                      </a:schemeClr>
                    </a:solidFill>
                  </a:ln>
                  <a:solidFill>
                    <a:prstClr val="black"/>
                  </a:solidFill>
                  <a:cs typeface="Calibri" panose="020F0502020204030204" pitchFamily="34" charset="0"/>
                </a:rPr>
                <a:t>nhé</a:t>
              </a:r>
              <a:r>
                <a:rPr lang="en-US" sz="2800" b="1" dirty="0">
                  <a:ln w="12700">
                    <a:solidFill>
                      <a:schemeClr val="accent3">
                        <a:lumMod val="75000"/>
                      </a:schemeClr>
                    </a:solidFill>
                  </a:ln>
                  <a:solidFill>
                    <a:prstClr val="black"/>
                  </a:solidFill>
                  <a:cs typeface="Calibri" panose="020F0502020204030204" pitchFamily="34" charset="0"/>
                </a:rPr>
                <a:t>!</a:t>
              </a:r>
            </a:p>
          </p:txBody>
        </p:sp>
      </p:grpSp>
      <p:pic>
        <p:nvPicPr>
          <p:cNvPr id="13" name="Picture 2">
            <a:hlinkClick r:id="rId9" action="ppaction://hlinksldjump"/>
            <a:extLst>
              <a:ext uri="{FF2B5EF4-FFF2-40B4-BE49-F238E27FC236}">
                <a16:creationId xmlns:a16="http://schemas.microsoft.com/office/drawing/2014/main" id="{238CAED3-8774-47A2-AFC9-F387C53B88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68528" y="2831071"/>
            <a:ext cx="2047120" cy="2675839"/>
          </a:xfrm>
          <a:prstGeom prst="rect">
            <a:avLst/>
          </a:prstGeom>
          <a:scene3d>
            <a:camera prst="orthographicFront"/>
            <a:lightRig rig="threePt" dir="t"/>
          </a:scene3d>
          <a:sp3d>
            <a:bevelT/>
          </a:sp3d>
        </p:spPr>
      </p:pic>
      <p:pic>
        <p:nvPicPr>
          <p:cNvPr id="14" name="Picture 3">
            <a:hlinkClick r:id="rId12" action="ppaction://hlinksldjump"/>
            <a:extLst>
              <a:ext uri="{FF2B5EF4-FFF2-40B4-BE49-F238E27FC236}">
                <a16:creationId xmlns:a16="http://schemas.microsoft.com/office/drawing/2014/main" id="{5D8D0893-FA5C-4F6A-86B7-61743AFE258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866828" y="2886798"/>
            <a:ext cx="1765300" cy="2620112"/>
          </a:xfrm>
          <a:prstGeom prst="rect">
            <a:avLst/>
          </a:prstGeom>
        </p:spPr>
      </p:pic>
      <p:pic>
        <p:nvPicPr>
          <p:cNvPr id="15" name="Picture 4">
            <a:hlinkClick r:id="rId15" action="ppaction://hlinksldjump"/>
            <a:extLst>
              <a:ext uri="{FF2B5EF4-FFF2-40B4-BE49-F238E27FC236}">
                <a16:creationId xmlns:a16="http://schemas.microsoft.com/office/drawing/2014/main" id="{C2C0384D-0E56-457D-B0A0-00D9D2AE75A1}"/>
              </a:ext>
            </a:extLst>
          </p:cNvPr>
          <p:cNvPicPr>
            <a:picLocks noChangeAspect="1"/>
          </p:cNvPicPr>
          <p:nvPr/>
        </p:nvPicPr>
        <p:blipFill>
          <a:blip r:embed="rId16"/>
          <a:srcRect/>
          <a:stretch>
            <a:fillRect/>
          </a:stretch>
        </p:blipFill>
        <p:spPr>
          <a:xfrm>
            <a:off x="6497556" y="3386071"/>
            <a:ext cx="1674239" cy="2996401"/>
          </a:xfrm>
          <a:prstGeom prst="rect">
            <a:avLst/>
          </a:prstGeom>
        </p:spPr>
      </p:pic>
      <p:pic>
        <p:nvPicPr>
          <p:cNvPr id="12" name="Picture 11">
            <a:hlinkClick r:id="rId17" action="ppaction://hlinksldjump"/>
            <a:extLst>
              <a:ext uri="{FF2B5EF4-FFF2-40B4-BE49-F238E27FC236}">
                <a16:creationId xmlns:a16="http://schemas.microsoft.com/office/drawing/2014/main" id="{EEC66320-D169-4CF8-879E-5DC91AC741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020646" y="5827887"/>
            <a:ext cx="915813" cy="915813"/>
          </a:xfrm>
          <a:prstGeom prst="rect">
            <a:avLst/>
          </a:prstGeom>
        </p:spPr>
      </p:pic>
      <p:sp>
        <p:nvSpPr>
          <p:cNvPr id="16" name="TextBox 15">
            <a:extLst>
              <a:ext uri="{FF2B5EF4-FFF2-40B4-BE49-F238E27FC236}">
                <a16:creationId xmlns:a16="http://schemas.microsoft.com/office/drawing/2014/main" id="{C1FD1EAB-8DA3-4F9A-9C88-E59D7EB39E82}"/>
              </a:ext>
            </a:extLst>
          </p:cNvPr>
          <p:cNvSpPr txBox="1"/>
          <p:nvPr/>
        </p:nvSpPr>
        <p:spPr>
          <a:xfrm>
            <a:off x="4447119" y="6893965"/>
            <a:ext cx="5083443" cy="369332"/>
          </a:xfrm>
          <a:prstGeom prst="rect">
            <a:avLst/>
          </a:prstGeom>
          <a:noFill/>
        </p:spPr>
        <p:txBody>
          <a:bodyPr wrap="none" rtlCol="0">
            <a:spAutoFit/>
          </a:bodyPr>
          <a:lstStyle/>
          <a:p>
            <a:pPr algn="ctr"/>
            <a:r>
              <a:rPr lang="en-US" b="1" dirty="0" err="1"/>
              <a:t>Thầy</a:t>
            </a:r>
            <a:r>
              <a:rPr lang="en-US" b="1" dirty="0"/>
              <a:t> </a:t>
            </a:r>
            <a:r>
              <a:rPr lang="en-US" b="1" dirty="0" err="1"/>
              <a:t>cô</a:t>
            </a:r>
            <a:r>
              <a:rPr lang="en-US" b="1" dirty="0"/>
              <a:t> </a:t>
            </a:r>
            <a:r>
              <a:rPr lang="en-US" b="1" dirty="0" err="1"/>
              <a:t>kích</a:t>
            </a:r>
            <a:r>
              <a:rPr lang="en-US" b="1" dirty="0"/>
              <a:t> </a:t>
            </a:r>
            <a:r>
              <a:rPr lang="en-US" b="1" dirty="0" err="1"/>
              <a:t>vào</a:t>
            </a:r>
            <a:r>
              <a:rPr lang="en-US" b="1" dirty="0"/>
              <a:t> </a:t>
            </a:r>
            <a:r>
              <a:rPr lang="en-US" b="1" dirty="0" err="1"/>
              <a:t>từng</a:t>
            </a:r>
            <a:r>
              <a:rPr lang="en-US" b="1" dirty="0"/>
              <a:t> </a:t>
            </a:r>
            <a:r>
              <a:rPr lang="en-US" b="1" dirty="0" err="1"/>
              <a:t>phần</a:t>
            </a:r>
            <a:r>
              <a:rPr lang="en-US" b="1" dirty="0"/>
              <a:t> </a:t>
            </a:r>
            <a:r>
              <a:rPr lang="en-US" b="1" dirty="0" err="1"/>
              <a:t>quà</a:t>
            </a:r>
            <a:r>
              <a:rPr lang="en-US" b="1" dirty="0"/>
              <a:t> </a:t>
            </a:r>
            <a:r>
              <a:rPr lang="en-US" b="1" dirty="0" err="1"/>
              <a:t>để</a:t>
            </a:r>
            <a:r>
              <a:rPr lang="en-US" b="1" dirty="0"/>
              <a:t> </a:t>
            </a:r>
            <a:r>
              <a:rPr lang="en-US" b="1" dirty="0" err="1"/>
              <a:t>mở</a:t>
            </a:r>
            <a:r>
              <a:rPr lang="en-US" b="1" dirty="0"/>
              <a:t> </a:t>
            </a:r>
            <a:r>
              <a:rPr lang="en-US" b="1" dirty="0" err="1"/>
              <a:t>các</a:t>
            </a:r>
            <a:r>
              <a:rPr lang="en-US" b="1" dirty="0"/>
              <a:t> </a:t>
            </a:r>
            <a:r>
              <a:rPr lang="en-US" b="1" dirty="0" err="1"/>
              <a:t>câu</a:t>
            </a:r>
            <a:r>
              <a:rPr lang="en-US" b="1" dirty="0"/>
              <a:t> </a:t>
            </a:r>
            <a:r>
              <a:rPr lang="en-US" b="1" dirty="0" err="1"/>
              <a:t>hỏi</a:t>
            </a:r>
            <a:r>
              <a:rPr lang="en-US" b="1" dirty="0"/>
              <a:t>!</a:t>
            </a:r>
          </a:p>
        </p:txBody>
      </p:sp>
      <p:sp>
        <p:nvSpPr>
          <p:cNvPr id="17" name="TextBox 16">
            <a:extLst>
              <a:ext uri="{FF2B5EF4-FFF2-40B4-BE49-F238E27FC236}">
                <a16:creationId xmlns:a16="http://schemas.microsoft.com/office/drawing/2014/main" id="{1C7C3D4A-980D-4409-A21C-546D3BDCED08}"/>
              </a:ext>
            </a:extLst>
          </p:cNvPr>
          <p:cNvSpPr txBox="1"/>
          <p:nvPr/>
        </p:nvSpPr>
        <p:spPr>
          <a:xfrm>
            <a:off x="10424661" y="6858000"/>
            <a:ext cx="2668359"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a:t>
            </a:r>
            <a:r>
              <a:rPr lang="en-US" b="1" dirty="0" err="1"/>
              <a:t>để</a:t>
            </a:r>
            <a:r>
              <a:rPr lang="en-US" b="1" dirty="0"/>
              <a:t> </a:t>
            </a:r>
            <a:r>
              <a:rPr lang="en-US" b="1" dirty="0" err="1"/>
              <a:t>chuyển</a:t>
            </a:r>
            <a:r>
              <a:rPr lang="en-US" b="1" dirty="0"/>
              <a:t> </a:t>
            </a:r>
            <a:r>
              <a:rPr lang="en-US" b="1" dirty="0" err="1"/>
              <a:t>đến</a:t>
            </a:r>
            <a:r>
              <a:rPr lang="en-US" b="1" dirty="0"/>
              <a:t> SL8</a:t>
            </a:r>
          </a:p>
        </p:txBody>
      </p:sp>
    </p:spTree>
    <p:extLst>
      <p:ext uri="{BB962C8B-B14F-4D97-AF65-F5344CB8AC3E}">
        <p14:creationId xmlns:p14="http://schemas.microsoft.com/office/powerpoint/2010/main" val="2573413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4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44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44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44000">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44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44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9" presetClass="exit" presetSubtype="0" fill="hold" nodeType="clickEffect">
                                      <p:stCondLst>
                                        <p:cond delay="0"/>
                                      </p:stCondLst>
                                      <p:childTnLst>
                                        <p:animEffect transition="out" filter="dissolv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1752601" y="338066"/>
            <a:ext cx="10618700" cy="1619775"/>
            <a:chOff x="1711496" y="288785"/>
            <a:chExt cx="10644480"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1711496" y="1022020"/>
              <a:ext cx="10644480" cy="928059"/>
            </a:xfrm>
            <a:prstGeom prst="rect">
              <a:avLst/>
            </a:prstGeom>
            <a:noFill/>
          </p:spPr>
          <p:txBody>
            <a:bodyPr wrap="square" lIns="0" tIns="0" rIns="0" bIns="0" rtlCol="0">
              <a:spAutoFit/>
            </a:bodyPr>
            <a:lstStyle/>
            <a:p>
              <a:pPr algn="ctr">
                <a:lnSpc>
                  <a:spcPct val="121000"/>
                </a:lnSpc>
              </a:pPr>
              <a:r>
                <a:rPr lang="vi-VN" sz="3600" b="1" dirty="0">
                  <a:solidFill>
                    <a:srgbClr val="FF0000"/>
                  </a:solidFill>
                  <a:latin typeface="Calibri" panose="020F0502020204030204" pitchFamily="34" charset="0"/>
                  <a:cs typeface="Calibri" panose="020F0502020204030204" pitchFamily="34" charset="0"/>
                </a:rPr>
                <a:t>Các chất có thể tồn tại ở trạng thái</a:t>
              </a:r>
              <a:r>
                <a:rPr lang="en-US" sz="3600" b="1" dirty="0">
                  <a:solidFill>
                    <a:srgbClr val="FF0000"/>
                  </a:solidFill>
                  <a:latin typeface="Calibri" panose="020F0502020204030204" pitchFamily="34" charset="0"/>
                  <a:cs typeface="Calibri" panose="020F0502020204030204" pitchFamily="34" charset="0"/>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356947" y="5391378"/>
            <a:ext cx="8060873" cy="1310639"/>
            <a:chOff x="2590456" y="3469209"/>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590456" y="3469209"/>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37970" y="3693641"/>
              <a:ext cx="4050657" cy="43088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3175">
                    <a:noFill/>
                  </a:ln>
                  <a:solidFill>
                    <a:schemeClr val="tx2">
                      <a:lumMod val="75000"/>
                    </a:schemeClr>
                  </a:solidFill>
                  <a:latin typeface="Calibri (Body)"/>
                  <a:cs typeface="Calibri" panose="020F0502020204030204" pitchFamily="34" charset="0"/>
                </a:rPr>
                <a:t>C. </a:t>
              </a:r>
              <a:r>
                <a:rPr lang="en-US" sz="2800" b="1" i="0" dirty="0" err="1">
                  <a:ln w="3175">
                    <a:noFill/>
                  </a:ln>
                  <a:solidFill>
                    <a:schemeClr val="tx2">
                      <a:lumMod val="75000"/>
                    </a:schemeClr>
                  </a:solidFill>
                  <a:latin typeface="Calibri (Body)"/>
                  <a:cs typeface="Calibri" panose="020F0502020204030204" pitchFamily="34" charset="0"/>
                </a:rPr>
                <a:t>Cả</a:t>
              </a:r>
              <a:r>
                <a:rPr lang="en-US" sz="2800" b="1" i="0" dirty="0">
                  <a:ln w="3175">
                    <a:noFill/>
                  </a:ln>
                  <a:solidFill>
                    <a:schemeClr val="tx2">
                      <a:lumMod val="75000"/>
                    </a:schemeClr>
                  </a:solidFill>
                  <a:latin typeface="Calibri (Body)"/>
                  <a:cs typeface="Calibri" panose="020F0502020204030204" pitchFamily="34" charset="0"/>
                </a:rPr>
                <a:t> 2 </a:t>
              </a:r>
              <a:r>
                <a:rPr lang="en-US" sz="2800" b="1" i="0" dirty="0" err="1">
                  <a:ln w="3175">
                    <a:noFill/>
                  </a:ln>
                  <a:solidFill>
                    <a:schemeClr val="tx2">
                      <a:lumMod val="75000"/>
                    </a:schemeClr>
                  </a:solidFill>
                  <a:latin typeface="Calibri (Body)"/>
                  <a:cs typeface="Calibri" panose="020F0502020204030204" pitchFamily="34" charset="0"/>
                </a:rPr>
                <a:t>đáp</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án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trên</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đều</a:t>
              </a:r>
              <a:r>
                <a:rPr lang="en-US" sz="2800" b="1" i="0" dirty="0">
                  <a:ln w="3175">
                    <a:noFill/>
                  </a:ln>
                  <a:solidFill>
                    <a:schemeClr val="tx2">
                      <a:lumMod val="75000"/>
                    </a:schemeClr>
                  </a:solidFill>
                  <a:latin typeface="Calibri (Body)"/>
                  <a:cs typeface="Calibri" panose="020F0502020204030204" pitchFamily="34" charset="0"/>
                </a:rPr>
                <a:t> </a:t>
              </a:r>
              <a:r>
                <a:rPr lang="en-US" sz="2800" b="1" i="0" dirty="0" err="1">
                  <a:ln w="3175">
                    <a:noFill/>
                  </a:ln>
                  <a:solidFill>
                    <a:schemeClr val="tx2">
                      <a:lumMod val="75000"/>
                    </a:schemeClr>
                  </a:solidFill>
                  <a:latin typeface="Calibri (Body)"/>
                  <a:cs typeface="Calibri" panose="020F0502020204030204" pitchFamily="34" charset="0"/>
                </a:rPr>
                <a:t>đúng</a:t>
              </a:r>
              <a:endParaRPr kumimoji="0" lang="en-US" sz="2800" b="1" i="0" u="none" strike="noStrike" kern="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378718" y="3829201"/>
            <a:ext cx="8128606" cy="1310639"/>
            <a:chOff x="2590800" y="5298831"/>
            <a:chExt cx="4379896"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41537" y="5521904"/>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B. </a:t>
              </a:r>
              <a:r>
                <a:rPr lang="en-US" sz="2800" b="1" i="0" dirty="0" err="1">
                  <a:ln w="0"/>
                  <a:solidFill>
                    <a:schemeClr val="tx2">
                      <a:lumMod val="75000"/>
                    </a:schemeClr>
                  </a:solidFill>
                </a:rPr>
                <a:t>Khí</a:t>
              </a:r>
              <a:endParaRPr kumimoji="0" lang="en-US" sz="2800" b="1" i="0" u="none" strike="noStrike" kern="0" normalizeH="0" baseline="0" noProof="0" dirty="0">
                <a:ln w="0"/>
                <a:solidFill>
                  <a:schemeClr val="tx2">
                    <a:lumMod val="75000"/>
                  </a:schemeClr>
                </a:solidFill>
                <a:uLnTx/>
                <a:uFillTx/>
              </a:endParaRPr>
            </a:p>
          </p:txBody>
        </p:sp>
      </p:grpSp>
      <p:pic>
        <p:nvPicPr>
          <p:cNvPr id="44" name="Picture 6">
            <a:extLst>
              <a:ext uri="{FF2B5EF4-FFF2-40B4-BE49-F238E27FC236}">
                <a16:creationId xmlns:a16="http://schemas.microsoft.com/office/drawing/2014/main" id="{208BDB3C-A562-47E7-9C6F-3F58055E6952}"/>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329618" y="1060053"/>
            <a:ext cx="2799147" cy="5848204"/>
          </a:xfrm>
          <a:prstGeom prst="rect">
            <a:avLst/>
          </a:prstGeom>
        </p:spPr>
      </p:pic>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pic>
        <p:nvPicPr>
          <p:cNvPr id="89" name="Picture 2">
            <a:extLst>
              <a:ext uri="{FF2B5EF4-FFF2-40B4-BE49-F238E27FC236}">
                <a16:creationId xmlns:a16="http://schemas.microsoft.com/office/drawing/2014/main" id="{1994ACAC-A22E-4022-8124-709D8E337F6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18845" y="1701368"/>
            <a:ext cx="1159164" cy="1515170"/>
          </a:xfrm>
          <a:prstGeom prst="rect">
            <a:avLst/>
          </a:prstGeom>
          <a:scene3d>
            <a:camera prst="orthographicFront"/>
            <a:lightRig rig="threePt" dir="t"/>
          </a:scene3d>
          <a:sp3d>
            <a:bevelT/>
          </a:sp3d>
        </p:spPr>
      </p:pic>
      <p:grpSp>
        <p:nvGrpSpPr>
          <p:cNvPr id="90" name="Group 89">
            <a:extLst>
              <a:ext uri="{FF2B5EF4-FFF2-40B4-BE49-F238E27FC236}">
                <a16:creationId xmlns:a16="http://schemas.microsoft.com/office/drawing/2014/main" id="{2447505C-1AE7-4F61-BF19-4C70EDB8AC38}"/>
              </a:ext>
            </a:extLst>
          </p:cNvPr>
          <p:cNvGrpSpPr/>
          <p:nvPr/>
        </p:nvGrpSpPr>
        <p:grpSpPr>
          <a:xfrm>
            <a:off x="3400489" y="2148917"/>
            <a:ext cx="8187640" cy="1310639"/>
            <a:chOff x="2590800" y="5298831"/>
            <a:chExt cx="4411705" cy="1310639"/>
          </a:xfrm>
        </p:grpSpPr>
        <p:sp>
          <p:nvSpPr>
            <p:cNvPr id="91" name="Rectangle: Rounded Corners 90">
              <a:extLst>
                <a:ext uri="{FF2B5EF4-FFF2-40B4-BE49-F238E27FC236}">
                  <a16:creationId xmlns:a16="http://schemas.microsoft.com/office/drawing/2014/main" id="{C77AF499-1B49-456E-A569-03FAAA60E07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uLnTx/>
                <a:uFillTx/>
                <a:latin typeface="#9Slide02 Noi dung dai"/>
                <a:ea typeface="+mn-ea"/>
                <a:cs typeface="+mn-cs"/>
              </a:endParaRPr>
            </a:p>
          </p:txBody>
        </p:sp>
        <p:sp>
          <p:nvSpPr>
            <p:cNvPr id="92" name="TextBox 91">
              <a:extLst>
                <a:ext uri="{FF2B5EF4-FFF2-40B4-BE49-F238E27FC236}">
                  <a16:creationId xmlns:a16="http://schemas.microsoft.com/office/drawing/2014/main" id="{766057A0-7694-44EB-BCC3-0EF25A857106}"/>
                </a:ext>
              </a:extLst>
            </p:cNvPr>
            <p:cNvSpPr txBox="1"/>
            <p:nvPr/>
          </p:nvSpPr>
          <p:spPr>
            <a:xfrm>
              <a:off x="2773346" y="5772117"/>
              <a:ext cx="4229159" cy="430887"/>
            </a:xfrm>
            <a:prstGeom prst="rect">
              <a:avLst/>
            </a:prstGeom>
            <a:noFill/>
            <a:ln>
              <a:noFill/>
            </a:ln>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i="0" dirty="0">
                  <a:ln w="0"/>
                  <a:solidFill>
                    <a:schemeClr val="tx2">
                      <a:lumMod val="75000"/>
                    </a:schemeClr>
                  </a:solidFill>
                </a:rPr>
                <a:t>A. </a:t>
              </a:r>
              <a:r>
                <a:rPr lang="en-US" sz="2800" b="1" i="0" dirty="0" err="1">
                  <a:ln w="0"/>
                  <a:solidFill>
                    <a:schemeClr val="tx2">
                      <a:lumMod val="75000"/>
                    </a:schemeClr>
                  </a:solidFill>
                </a:rPr>
                <a:t>Rắn</a:t>
              </a:r>
              <a:r>
                <a:rPr lang="en-US" sz="2800" b="1" i="0" dirty="0">
                  <a:ln w="0"/>
                  <a:solidFill>
                    <a:schemeClr val="tx2">
                      <a:lumMod val="75000"/>
                    </a:schemeClr>
                  </a:solidFill>
                </a:rPr>
                <a:t> </a:t>
              </a:r>
              <a:r>
                <a:rPr lang="en-US" sz="2800" b="1" i="0" dirty="0" err="1">
                  <a:ln w="0"/>
                  <a:solidFill>
                    <a:schemeClr val="tx2">
                      <a:lumMod val="75000"/>
                    </a:schemeClr>
                  </a:solidFill>
                </a:rPr>
                <a:t>và</a:t>
              </a:r>
              <a:r>
                <a:rPr lang="en-US" sz="2800" b="1" i="0" dirty="0">
                  <a:ln w="0"/>
                  <a:solidFill>
                    <a:schemeClr val="tx2">
                      <a:lumMod val="75000"/>
                    </a:schemeClr>
                  </a:solidFill>
                </a:rPr>
                <a:t> </a:t>
              </a:r>
              <a:r>
                <a:rPr lang="en-US" sz="2800" b="1" i="0" dirty="0" err="1">
                  <a:ln w="0"/>
                  <a:solidFill>
                    <a:schemeClr val="tx2">
                      <a:lumMod val="75000"/>
                    </a:schemeClr>
                  </a:solidFill>
                </a:rPr>
                <a:t>lỏng</a:t>
              </a:r>
              <a:endParaRPr kumimoji="0" lang="en-US" sz="2800" b="1" i="0" u="none" strike="noStrike" kern="0" normalizeH="0" baseline="0" noProof="0" dirty="0">
                <a:ln w="0"/>
                <a:solidFill>
                  <a:schemeClr val="tx2">
                    <a:lumMod val="75000"/>
                  </a:schemeClr>
                </a:solidFill>
                <a:uLnTx/>
                <a:uFillTx/>
              </a:endParaRPr>
            </a:p>
          </p:txBody>
        </p:sp>
      </p:grpSp>
      <p:pic>
        <p:nvPicPr>
          <p:cNvPr id="19" name="AmthanhThua">
            <a:hlinkClick r:id="" action="ppaction://media"/>
            <a:extLst>
              <a:ext uri="{FF2B5EF4-FFF2-40B4-BE49-F238E27FC236}">
                <a16:creationId xmlns:a16="http://schemas.microsoft.com/office/drawing/2014/main" id="{89D05A85-60C9-4FBC-8CE4-98CAA472EAA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BC3CA2CB-2A68-44C2-BCFD-F64DB73BC145}"/>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723362" y="5698474"/>
            <a:ext cx="1288377" cy="1030701"/>
          </a:xfrm>
          <a:prstGeom prst="rect">
            <a:avLst/>
          </a:prstGeom>
        </p:spPr>
      </p:pic>
      <p:pic>
        <p:nvPicPr>
          <p:cNvPr id="23" name="Picture 22">
            <a:hlinkClick r:id="rId17" action="ppaction://hlinksldjump"/>
            <a:extLst>
              <a:ext uri="{FF2B5EF4-FFF2-40B4-BE49-F238E27FC236}">
                <a16:creationId xmlns:a16="http://schemas.microsoft.com/office/drawing/2014/main" id="{2EBA755E-A984-4132-8121-333FCC6E14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7" name="TextBox 26">
            <a:extLst>
              <a:ext uri="{FF2B5EF4-FFF2-40B4-BE49-F238E27FC236}">
                <a16:creationId xmlns:a16="http://schemas.microsoft.com/office/drawing/2014/main" id="{5F89AC3C-6C0B-4AA0-B4F6-0861C9D0B741}"/>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80769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65000">
                                          <p:cBhvr additive="base">
                                            <p:cTn id="1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14:bounceEnd="65000">
                                          <p:cBhvr additive="base">
                                            <p:cTn id="16"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14:presetBounceEnd="65000">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14:bounceEnd="65000">
                                          <p:cBhvr additive="base">
                                            <p:cTn id="21" dur="1000" fill="hold"/>
                                            <p:tgtEl>
                                              <p:spTgt spid="90"/>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7"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8"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3"/>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ppt_x"/>
                                              </p:val>
                                            </p:tav>
                                            <p:tav tm="100000">
                                              <p:val>
                                                <p:strVal val="#ppt_x"/>
                                              </p:val>
                                            </p:tav>
                                          </p:tavLst>
                                        </p:anim>
                                        <p:anim calcmode="lin" valueType="num">
                                          <p:cBhvr additive="base">
                                            <p:cTn id="13" dur="10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1000" fill="hold"/>
                                            <p:tgtEl>
                                              <p:spTgt spid="69"/>
                                            </p:tgtEl>
                                            <p:attrNameLst>
                                              <p:attrName>ppt_x</p:attrName>
                                            </p:attrNameLst>
                                          </p:cBhvr>
                                          <p:tavLst>
                                            <p:tav tm="0">
                                              <p:val>
                                                <p:strVal val="#ppt_x"/>
                                              </p:val>
                                            </p:tav>
                                            <p:tav tm="100000">
                                              <p:val>
                                                <p:strVal val="#ppt_x"/>
                                              </p:val>
                                            </p:tav>
                                          </p:tavLst>
                                        </p:anim>
                                        <p:anim calcmode="lin" valueType="num">
                                          <p:cBhvr additive="base">
                                            <p:cTn id="17" dur="1000" fill="hold"/>
                                            <p:tgtEl>
                                              <p:spTgt spid="69"/>
                                            </p:tgtEl>
                                            <p:attrNameLst>
                                              <p:attrName>ppt_y</p:attrName>
                                            </p:attrNameLst>
                                          </p:cBhvr>
                                          <p:tavLst>
                                            <p:tav tm="0">
                                              <p:val>
                                                <p:strVal val="1+#ppt_h/2"/>
                                              </p:val>
                                            </p:tav>
                                            <p:tav tm="100000">
                                              <p:val>
                                                <p:strVal val="#ppt_y"/>
                                              </p:val>
                                            </p:tav>
                                          </p:tavLst>
                                        </p:anim>
                                      </p:childTnLst>
                                    </p:cTn>
                                  </p:par>
                                </p:childTnLst>
                              </p:cTn>
                            </p:par>
                            <p:par>
                              <p:cTn id="18" fill="hold">
                                <p:stCondLst>
                                  <p:cond delay="2800"/>
                                </p:stCondLst>
                                <p:childTnLst>
                                  <p:par>
                                    <p:cTn id="19" presetID="2" presetClass="entr" presetSubtype="4" fill="hold" nodeType="afterEffect">
                                      <p:stCondLst>
                                        <p:cond delay="0"/>
                                      </p:stCondLst>
                                      <p:childTnLst>
                                        <p:set>
                                          <p:cBhvr>
                                            <p:cTn id="20" dur="1" fill="hold">
                                              <p:stCondLst>
                                                <p:cond delay="0"/>
                                              </p:stCondLst>
                                            </p:cTn>
                                            <p:tgtEl>
                                              <p:spTgt spid="90"/>
                                            </p:tgtEl>
                                            <p:attrNameLst>
                                              <p:attrName>style.visibility</p:attrName>
                                            </p:attrNameLst>
                                          </p:cBhvr>
                                          <p:to>
                                            <p:strVal val="visible"/>
                                          </p:to>
                                        </p:set>
                                        <p:anim calcmode="lin" valueType="num">
                                          <p:cBhvr additive="base">
                                            <p:cTn id="21" dur="1000" fill="hold"/>
                                            <p:tgtEl>
                                              <p:spTgt spid="90"/>
                                            </p:tgtEl>
                                            <p:attrNameLst>
                                              <p:attrName>ppt_x</p:attrName>
                                            </p:attrNameLst>
                                          </p:cBhvr>
                                          <p:tavLst>
                                            <p:tav tm="0">
                                              <p:val>
                                                <p:strVal val="#ppt_x"/>
                                              </p:val>
                                            </p:tav>
                                            <p:tav tm="100000">
                                              <p:val>
                                                <p:strVal val="#ppt_x"/>
                                              </p:val>
                                            </p:tav>
                                          </p:tavLst>
                                        </p:anim>
                                        <p:anim calcmode="lin" valueType="num">
                                          <p:cBhvr additive="base">
                                            <p:cTn id="22" dur="10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1"/>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61"/>
                                            </p:tgtEl>
                                          </p:cBhvr>
                                        </p:animEffect>
                                        <p:animScale>
                                          <p:cBhvr>
                                            <p:cTn id="28" dur="250" autoRev="1" fill="hold"/>
                                            <p:tgtEl>
                                              <p:spTgt spid="61"/>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19" name="click.wav"/>
                                            </p:tgtEl>
                                          </p:cMediaNode>
                                        </p:audio>
                                      </p:sub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90"/>
                                            </p:tgtEl>
                                          </p:cBhvr>
                                        </p:animEffect>
                                        <p:set>
                                          <p:cBhvr>
                                            <p:cTn id="34" dur="1" fill="hold">
                                              <p:stCondLst>
                                                <p:cond delay="499"/>
                                              </p:stCondLst>
                                            </p:cTn>
                                            <p:tgtEl>
                                              <p:spTgt spid="90"/>
                                            </p:tgtEl>
                                            <p:attrNameLst>
                                              <p:attrName>style.visibility</p:attrName>
                                            </p:attrNameLst>
                                          </p:cBhvr>
                                          <p:to>
                                            <p:strVal val="hidden"/>
                                          </p:to>
                                        </p:set>
                                      </p:childTnLst>
                                    </p:cTn>
                                  </p:par>
                                  <p:par>
                                    <p:cTn id="35" presetID="23" presetClass="entr" presetSubtype="32"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400" fill="hold"/>
                                            <p:tgtEl>
                                              <p:spTgt spid="22"/>
                                            </p:tgtEl>
                                            <p:attrNameLst>
                                              <p:attrName>ppt_w</p:attrName>
                                            </p:attrNameLst>
                                          </p:cBhvr>
                                          <p:tavLst>
                                            <p:tav tm="0">
                                              <p:val>
                                                <p:strVal val="4*#ppt_w"/>
                                              </p:val>
                                            </p:tav>
                                            <p:tav tm="100000">
                                              <p:val>
                                                <p:strVal val="#ppt_w"/>
                                              </p:val>
                                            </p:tav>
                                          </p:tavLst>
                                        </p:anim>
                                        <p:anim calcmode="lin" valueType="num">
                                          <p:cBhvr>
                                            <p:cTn id="38"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20" name="Check mark.wav"/>
                                            </p:tgtEl>
                                          </p:cMediaNode>
                                        </p:audio>
                                      </p:subTnLst>
                                    </p:cTn>
                                  </p:par>
                                  <p:par>
                                    <p:cTn id="39" presetID="1" presetClass="mediacall" presetSubtype="0" fill="hold" nodeType="withEffect">
                                      <p:stCondLst>
                                        <p:cond delay="0"/>
                                      </p:stCondLst>
                                      <p:childTnLst>
                                        <p:cmd type="call" cmd="playFrom(0.0)">
                                          <p:cBhvr>
                                            <p:cTn id="40" dur="4576" fill="hold"/>
                                            <p:tgtEl>
                                              <p:spTgt spid="78"/>
                                            </p:tgtEl>
                                          </p:cBhvr>
                                        </p:cmd>
                                      </p:childTnLst>
                                    </p:cTn>
                                  </p:par>
                                </p:childTnLst>
                              </p:cTn>
                            </p:par>
                          </p:childTnLst>
                        </p:cTn>
                      </p:par>
                    </p:childTnLst>
                  </p:cTn>
                  <p:nextCondLst>
                    <p:cond evt="onClick" delay="0">
                      <p:tgtEl>
                        <p:spTgt spid="61"/>
                      </p:tgtEl>
                    </p:cond>
                  </p:nextCondLst>
                </p:seq>
                <p:audio>
                  <p:cMediaNode vol="80000">
                    <p:cTn id="41" fill="hold" display="0">
                      <p:stCondLst>
                        <p:cond delay="indefinite"/>
                      </p:stCondLst>
                      <p:endCondLst>
                        <p:cond evt="onStopAudio" delay="0">
                          <p:tgtEl>
                            <p:sldTgt/>
                          </p:tgtEl>
                        </p:cond>
                      </p:endCondLst>
                    </p:cTn>
                    <p:tgtEl>
                      <p:spTgt spid="78"/>
                    </p:tgtEl>
                  </p:cMediaNode>
                </p:audio>
                <p:audio>
                  <p:cMediaNode vol="51220">
                    <p:cTn id="42" fill="hold" display="0">
                      <p:stCondLst>
                        <p:cond delay="indefinite"/>
                      </p:stCondLst>
                      <p:endCondLst>
                        <p:cond evt="onStopAudio" delay="0">
                          <p:tgtEl>
                            <p:sldTgt/>
                          </p:tgtEl>
                        </p:cond>
                      </p:endCondLst>
                    </p:cTn>
                    <p:tgtEl>
                      <p:spTgt spid="19"/>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90"/>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90"/>
                                            </p:tgtEl>
                                          </p:cBhvr>
                                        </p:animEffect>
                                        <p:animScale>
                                          <p:cBhvr>
                                            <p:cTn id="56" dur="250" autoRev="1" fill="hold"/>
                                            <p:tgtEl>
                                              <p:spTgt spid="90"/>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90"/>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3"/>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417305" y="232155"/>
            <a:ext cx="10584504" cy="1619775"/>
            <a:chOff x="2434105" y="288785"/>
            <a:chExt cx="10610199"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3096089" y="1124027"/>
              <a:ext cx="9948215" cy="928059"/>
            </a:xfrm>
            <a:prstGeom prst="rect">
              <a:avLst/>
            </a:prstGeom>
            <a:noFill/>
          </p:spPr>
          <p:txBody>
            <a:bodyPr wrap="square" lIns="0" tIns="0" rIns="0" bIns="0" rtlCol="0">
              <a:spAutoFit/>
            </a:bodyPr>
            <a:lstStyle/>
            <a:p>
              <a:pPr marL="0" marR="0" lvl="0" indent="0" algn="l" defTabSz="914400" rtl="0" eaLnBrk="1" fontAlgn="auto" latinLnBrk="0" hangingPunct="1">
                <a:lnSpc>
                  <a:spcPct val="121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5565"/>
                  </a:solidFill>
                  <a:effectLst/>
                  <a:uLnTx/>
                  <a:uFillTx/>
                  <a:latin typeface="Calibri"/>
                  <a:ea typeface="+mn-ea"/>
                  <a:cs typeface="+mn-cs"/>
                </a:rPr>
                <a:t>Chất</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lang="en-US" sz="3600" b="1" dirty="0">
                  <a:solidFill>
                    <a:srgbClr val="ED5565"/>
                  </a:solidFill>
                  <a:latin typeface="Calibri"/>
                </a:rPr>
                <a:t>ở </a:t>
              </a:r>
              <a:r>
                <a:rPr lang="en-US" sz="3600" b="1" dirty="0" err="1">
                  <a:solidFill>
                    <a:srgbClr val="ED5565"/>
                  </a:solidFill>
                  <a:latin typeface="Calibri"/>
                </a:rPr>
                <a:t>trạng</a:t>
              </a:r>
              <a:r>
                <a:rPr lang="en-US" sz="3600" b="1" dirty="0">
                  <a:solidFill>
                    <a:srgbClr val="ED5565"/>
                  </a:solidFill>
                  <a:latin typeface="Calibri"/>
                </a:rPr>
                <a:t> </a:t>
              </a:r>
              <a:r>
                <a:rPr lang="en-US" sz="3600" b="1" dirty="0" err="1">
                  <a:solidFill>
                    <a:srgbClr val="ED5565"/>
                  </a:solidFill>
                  <a:latin typeface="Calibri"/>
                </a:rPr>
                <a:t>thái</a:t>
              </a:r>
              <a:r>
                <a:rPr lang="en-US" sz="3600" b="1" dirty="0">
                  <a:solidFill>
                    <a:srgbClr val="ED5565"/>
                  </a:solidFill>
                  <a:latin typeface="Calibri"/>
                </a:rPr>
                <a:t> </a:t>
              </a:r>
              <a:r>
                <a:rPr lang="en-US" sz="3600" b="1" dirty="0" err="1">
                  <a:solidFill>
                    <a:srgbClr val="ED5565"/>
                  </a:solidFill>
                  <a:latin typeface="Calibri"/>
                </a:rPr>
                <a:t>nào</a:t>
              </a:r>
              <a:r>
                <a:rPr lang="en-US" sz="3600" b="1" dirty="0">
                  <a:solidFill>
                    <a:srgbClr val="ED5565"/>
                  </a:solidFill>
                  <a:latin typeface="Calibri"/>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có</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hình</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dạng</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xác</a:t>
              </a:r>
              <a:r>
                <a:rPr kumimoji="0" lang="en-US" sz="3600" b="1" i="0" u="none" strike="noStrike" kern="1200" cap="none" spc="0" normalizeH="0" baseline="0" noProof="0" dirty="0">
                  <a:ln>
                    <a:noFill/>
                  </a:ln>
                  <a:solidFill>
                    <a:srgbClr val="ED5565"/>
                  </a:solidFill>
                  <a:effectLst/>
                  <a:uLnTx/>
                  <a:uFillTx/>
                  <a:latin typeface="Calibri"/>
                  <a:ea typeface="+mn-ea"/>
                  <a:cs typeface="+mn-cs"/>
                </a:rPr>
                <a:t> </a:t>
              </a:r>
              <a:r>
                <a:rPr kumimoji="0" lang="en-US" sz="3600" b="1" i="0" u="none" strike="noStrike" kern="1200" cap="none" spc="0" normalizeH="0" baseline="0" noProof="0" dirty="0" err="1">
                  <a:ln>
                    <a:noFill/>
                  </a:ln>
                  <a:solidFill>
                    <a:srgbClr val="ED5565"/>
                  </a:solidFill>
                  <a:effectLst/>
                  <a:uLnTx/>
                  <a:uFillTx/>
                  <a:latin typeface="Calibri"/>
                  <a:ea typeface="+mn-ea"/>
                  <a:cs typeface="+mn-cs"/>
                </a:rPr>
                <a:t>định</a:t>
              </a:r>
              <a:r>
                <a:rPr kumimoji="0" lang="en-US" sz="3600" b="1" i="0" u="none" strike="noStrike" kern="1200" cap="none" spc="0" normalizeH="0" baseline="0" noProof="0" dirty="0">
                  <a:ln>
                    <a:noFill/>
                  </a:ln>
                  <a:solidFill>
                    <a:srgbClr val="ED5565"/>
                  </a:solidFill>
                  <a:effectLst/>
                  <a:uLnTx/>
                  <a:uFillTx/>
                  <a:latin typeface="Calibri"/>
                  <a:ea typeface="+mn-ea"/>
                  <a:cs typeface="+mn-cs"/>
                </a:rPr>
                <a:t>?</a:t>
              </a: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1028401" y="3794444"/>
            <a:ext cx="8060873" cy="1310639"/>
            <a:chOff x="2688185" y="3268187"/>
            <a:chExt cx="4250515" cy="131063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840395" y="3717052"/>
              <a:ext cx="4050657" cy="861774"/>
            </a:xfrm>
            <a:prstGeom prst="rect">
              <a:avLst/>
            </a:prstGeom>
            <a:noFill/>
          </p:spPr>
          <p:txBody>
            <a:bodyPr wrap="square" lIns="0" tIns="0" rIns="0" bIns="0" rtlCol="0">
              <a:spAutoFit/>
            </a:bodyPr>
            <a:lstStyle/>
            <a:p>
              <a:pPr>
                <a:defRPr/>
              </a:pP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endParaRPr lang="en-US" sz="28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1093715" y="2107656"/>
            <a:ext cx="8060873" cy="1310639"/>
            <a:chOff x="2590800" y="5298831"/>
            <a:chExt cx="4343400" cy="131063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kumimoji="0" lang="en-US" sz="28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1092868" y="5350622"/>
            <a:ext cx="8060873" cy="1310639"/>
            <a:chOff x="2590800" y="5298831"/>
            <a:chExt cx="4343400" cy="1310639"/>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81068" y="5523263"/>
              <a:ext cx="4069714" cy="430887"/>
            </a:xfrm>
            <a:prstGeom prst="rect">
              <a:avLst/>
            </a:prstGeom>
            <a:noFill/>
            <a:ln>
              <a:noFill/>
            </a:ln>
          </p:spPr>
          <p:txBody>
            <a:bodyPr wrap="square" lIns="0" tIns="0" rIns="0" bIns="0" rtlCol="0">
              <a:spAutoFit/>
            </a:bodyPr>
            <a:lstStyle/>
            <a:p>
              <a:r>
                <a:rPr lang="en-US" sz="2800" b="1" dirty="0">
                  <a:ln w="3175">
                    <a:noFill/>
                  </a:ln>
                  <a:solidFill>
                    <a:schemeClr val="tx2">
                      <a:lumMod val="75000"/>
                    </a:schemeClr>
                  </a:solidFill>
                  <a:latin typeface="Calibri (Body)"/>
                  <a:cs typeface="Calibri" panose="020F0502020204030204" pitchFamily="34" charset="0"/>
                </a:rPr>
                <a:t>B</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Chất</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ở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28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28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kumimoji="0" lang="en-US" sz="28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19" name="Picture 3">
            <a:extLst>
              <a:ext uri="{FF2B5EF4-FFF2-40B4-BE49-F238E27FC236}">
                <a16:creationId xmlns:a16="http://schemas.microsoft.com/office/drawing/2014/main" id="{C13A195C-0FC6-4F45-8A17-6B80994FD907}"/>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352885" y="2704890"/>
            <a:ext cx="3037409" cy="4000490"/>
          </a:xfrm>
          <a:prstGeom prst="rect">
            <a:avLst/>
          </a:prstGeom>
        </p:spPr>
      </p:pic>
      <p:pic>
        <p:nvPicPr>
          <p:cNvPr id="14" name="Picture 4">
            <a:extLst>
              <a:ext uri="{FF2B5EF4-FFF2-40B4-BE49-F238E27FC236}">
                <a16:creationId xmlns:a16="http://schemas.microsoft.com/office/drawing/2014/main" id="{FFF8D5FF-E4FC-4069-8077-1139E6988B44}"/>
              </a:ext>
            </a:extLst>
          </p:cNvPr>
          <p:cNvPicPr>
            <a:picLocks noChangeAspect="1"/>
          </p:cNvPicPr>
          <p:nvPr/>
        </p:nvPicPr>
        <p:blipFill>
          <a:blip r:embed="rId14"/>
          <a:srcRect/>
          <a:stretch>
            <a:fillRect/>
          </a:stretch>
        </p:blipFill>
        <p:spPr>
          <a:xfrm rot="20736673">
            <a:off x="9289041" y="4329775"/>
            <a:ext cx="1395739" cy="2497966"/>
          </a:xfrm>
          <a:prstGeom prst="rect">
            <a:avLst/>
          </a:prstGeom>
        </p:spPr>
      </p:pic>
      <p:pic>
        <p:nvPicPr>
          <p:cNvPr id="20" name="Picture 19">
            <a:extLst>
              <a:ext uri="{FF2B5EF4-FFF2-40B4-BE49-F238E27FC236}">
                <a16:creationId xmlns:a16="http://schemas.microsoft.com/office/drawing/2014/main" id="{8D788D1A-68FA-4125-B295-E6B923BCE7E6}"/>
              </a:ext>
            </a:extLst>
          </p:cNvPr>
          <p:cNvPicPr>
            <a:picLocks noChangeAspect="1"/>
          </p:cNvPicPr>
          <p:nvPr/>
        </p:nvPicPr>
        <p:blipFill>
          <a:blip r:embed="rId15">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77200" y="3996812"/>
            <a:ext cx="1288377" cy="1030701"/>
          </a:xfrm>
          <a:prstGeom prst="rect">
            <a:avLst/>
          </a:prstGeom>
        </p:spPr>
      </p:pic>
      <p:pic>
        <p:nvPicPr>
          <p:cNvPr id="21" name="AmthanhThua">
            <a:hlinkClick r:id="" action="ppaction://media"/>
            <a:extLst>
              <a:ext uri="{FF2B5EF4-FFF2-40B4-BE49-F238E27FC236}">
                <a16:creationId xmlns:a16="http://schemas.microsoft.com/office/drawing/2014/main" id="{1D3E81C7-CB7A-4A93-9C58-0D2D978E63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7" name="Picture 26">
            <a:hlinkClick r:id="rId16" action="ppaction://hlinksldjump"/>
            <a:extLst>
              <a:ext uri="{FF2B5EF4-FFF2-40B4-BE49-F238E27FC236}">
                <a16:creationId xmlns:a16="http://schemas.microsoft.com/office/drawing/2014/main" id="{7553F0C1-BA86-4897-9D34-B2F7EE78615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3F635363-07E8-43BC-B366-517CBD305698}"/>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2487638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8"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8" name="click.wav"/>
                                            </p:tgtEl>
                                          </p:cMediaNode>
                                        </p:audio>
                                      </p:subTnLst>
                                    </p:cTn>
                                  </p:par>
                                  <p:par>
                                    <p:cTn id="30" presetID="23" presetClass="entr" presetSubtype="32"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400" fill="hold"/>
                                            <p:tgtEl>
                                              <p:spTgt spid="20"/>
                                            </p:tgtEl>
                                            <p:attrNameLst>
                                              <p:attrName>ppt_w</p:attrName>
                                            </p:attrNameLst>
                                          </p:cBhvr>
                                          <p:tavLst>
                                            <p:tav tm="0">
                                              <p:val>
                                                <p:strVal val="4*#ppt_w"/>
                                              </p:val>
                                            </p:tav>
                                            <p:tav tm="100000">
                                              <p:val>
                                                <p:strVal val="#ppt_w"/>
                                              </p:val>
                                            </p:tav>
                                          </p:tavLst>
                                        </p:anim>
                                        <p:anim calcmode="lin" valueType="num">
                                          <p:cBhvr>
                                            <p:cTn id="33" dur="4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19" name="Check mark.wav"/>
                                            </p:tgtEl>
                                          </p:cMediaNode>
                                        </p:audio>
                                      </p:subTnLst>
                                    </p:cTn>
                                  </p:par>
                                  <p:par>
                                    <p:cTn id="34" presetID="1" presetClass="mediacall" presetSubtype="0" fill="hold" nodeType="withEffect">
                                      <p:stCondLst>
                                        <p:cond delay="0"/>
                                      </p:stCondLst>
                                      <p:childTnLst>
                                        <p:cmd type="call" cmd="playFrom(0.0)">
                                          <p:cBhvr>
                                            <p:cTn id="35" dur="4576" fill="hold"/>
                                            <p:tgtEl>
                                              <p:spTgt spid="78"/>
                                            </p:tgtEl>
                                          </p:cBhvr>
                                        </p:cmd>
                                      </p:childTnLst>
                                    </p:cTn>
                                  </p:par>
                                </p:childTnLst>
                              </p:cTn>
                            </p:par>
                          </p:childTnLst>
                        </p:cTn>
                      </p:par>
                    </p:childTnLst>
                  </p:cTn>
                  <p:nextCondLst>
                    <p:cond evt="onClick" delay="0">
                      <p:tgtEl>
                        <p:spTgt spid="61"/>
                      </p:tgtEl>
                    </p:cond>
                  </p:nextCondLst>
                </p:seq>
                <p:audio>
                  <p:cMediaNode vol="80000">
                    <p:cTn id="36" fill="hold" display="0">
                      <p:stCondLst>
                        <p:cond delay="indefinite"/>
                      </p:stCondLst>
                      <p:endCondLst>
                        <p:cond evt="onStopAudio" delay="0">
                          <p:tgtEl>
                            <p:sldTgt/>
                          </p:tgtEl>
                        </p:cond>
                      </p:endCondLst>
                    </p:cTn>
                    <p:tgtEl>
                      <p:spTgt spid="78"/>
                    </p:tgtEl>
                  </p:cMediaNode>
                </p:audio>
                <p:seq concurrent="1" nextAc="seek">
                  <p:cTn id="37" restart="whenNotActive" fill="hold" evtFilter="cancelBubble" nodeType="interactiveSeq">
                    <p:stCondLst>
                      <p:cond evt="onClick" delay="0">
                        <p:tgtEl>
                          <p:spTgt spid="69"/>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69"/>
                                            </p:tgtEl>
                                          </p:cBhvr>
                                        </p:animEffect>
                                        <p:animScale>
                                          <p:cBhvr>
                                            <p:cTn id="42" dur="250" autoRev="1" fill="hold"/>
                                            <p:tgtEl>
                                              <p:spTgt spid="69"/>
                                            </p:tgtEl>
                                          </p:cBhvr>
                                          <p:by x="105000" y="105000"/>
                                        </p:animScale>
                                      </p:childTnLst>
                                    </p:cTn>
                                  </p:par>
                                  <p:par>
                                    <p:cTn id="43" presetID="1" presetClass="mediacall" presetSubtype="0" fill="hold" nodeType="withEffect">
                                      <p:stCondLst>
                                        <p:cond delay="0"/>
                                      </p:stCondLst>
                                      <p:childTnLst>
                                        <p:cmd type="call" cmd="playFrom(0.0)">
                                          <p:cBhvr>
                                            <p:cTn id="44" dur="4995" fill="hold"/>
                                            <p:tgtEl>
                                              <p:spTgt spid="21"/>
                                            </p:tgtEl>
                                          </p:cBhvr>
                                        </p:cmd>
                                      </p:childTnLst>
                                    </p:cTn>
                                  </p:par>
                                </p:childTnLst>
                              </p:cTn>
                            </p:par>
                          </p:childTnLst>
                        </p:cTn>
                      </p:par>
                    </p:childTnLst>
                  </p:cTn>
                  <p:nextCondLst>
                    <p:cond evt="onClick" delay="0">
                      <p:tgtEl>
                        <p:spTgt spid="69"/>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6"/>
                                            </p:tgtEl>
                                          </p:cBhvr>
                                        </p:animEffect>
                                        <p:animScale>
                                          <p:cBhvr>
                                            <p:cTn id="50" dur="250" autoRev="1" fill="hold"/>
                                            <p:tgtEl>
                                              <p:spTgt spid="16"/>
                                            </p:tgtEl>
                                          </p:cBhvr>
                                          <p:by x="105000" y="105000"/>
                                        </p:animScale>
                                      </p:childTnLst>
                                    </p:cTn>
                                  </p:par>
                                  <p:par>
                                    <p:cTn id="51" presetID="1" presetClass="mediacall" presetSubtype="0" fill="hold" nodeType="withEffect">
                                      <p:stCondLst>
                                        <p:cond delay="0"/>
                                      </p:stCondLst>
                                      <p:childTnLst>
                                        <p:cmd type="call" cmd="playFrom(0.0)">
                                          <p:cBhvr>
                                            <p:cTn id="52" dur="4995" fill="hold"/>
                                            <p:tgtEl>
                                              <p:spTgt spid="21"/>
                                            </p:tgtEl>
                                          </p:cBhvr>
                                        </p:cmd>
                                      </p:childTnLst>
                                    </p:cTn>
                                  </p:par>
                                </p:childTnLst>
                              </p:cTn>
                            </p:par>
                          </p:childTnLst>
                        </p:cTn>
                      </p:par>
                    </p:childTnLst>
                  </p:cTn>
                  <p:nextCondLst>
                    <p:cond evt="onClick" delay="0">
                      <p:tgtEl>
                        <p:spTgt spid="16"/>
                      </p:tgtEl>
                    </p:cond>
                  </p:nextCondLst>
                </p:seq>
                <p:audio>
                  <p:cMediaNode vol="51220">
                    <p:cTn id="53" fill="hold" display="0">
                      <p:stCondLst>
                        <p:cond delay="indefinite"/>
                      </p:stCondLst>
                      <p:endCondLst>
                        <p:cond evt="onStopAudio" delay="0">
                          <p:tgtEl>
                            <p:sldTgt/>
                          </p:tgtEl>
                        </p:cond>
                      </p:endCondLst>
                    </p:cTn>
                    <p:tgtEl>
                      <p:spTgt spid="21"/>
                    </p:tgtEl>
                  </p:cMediaNode>
                </p:audio>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27"/>
                                            </p:tgtEl>
                                          </p:cBhvr>
                                        </p:animEffect>
                                        <p:animScale>
                                          <p:cBhvr>
                                            <p:cTn id="59" dur="250" autoRev="1" fill="hold"/>
                                            <p:tgtEl>
                                              <p:spTgt spid="2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8"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2FD23D27-1DCD-4C00-AFAA-69BA0A804FD1}"/>
              </a:ext>
            </a:extLst>
          </p:cNvPr>
          <p:cNvPicPr>
            <a:picLocks noChangeAspect="1"/>
          </p:cNvPicPr>
          <p:nvPr/>
        </p:nvPicPr>
        <p:blipFill>
          <a:blip r:embed="rId9"/>
          <a:stretch>
            <a:fillRect/>
          </a:stretch>
        </p:blipFill>
        <p:spPr>
          <a:xfrm>
            <a:off x="0" y="-1"/>
            <a:ext cx="12192000" cy="6858657"/>
          </a:xfrm>
          <a:prstGeom prst="rect">
            <a:avLst/>
          </a:prstGeom>
        </p:spPr>
      </p:pic>
      <p:grpSp>
        <p:nvGrpSpPr>
          <p:cNvPr id="24" name="Group 23">
            <a:extLst>
              <a:ext uri="{FF2B5EF4-FFF2-40B4-BE49-F238E27FC236}">
                <a16:creationId xmlns:a16="http://schemas.microsoft.com/office/drawing/2014/main" id="{FA15C8E8-5C71-4D83-B2C1-EEC4777F12CA}"/>
              </a:ext>
            </a:extLst>
          </p:cNvPr>
          <p:cNvGrpSpPr/>
          <p:nvPr/>
        </p:nvGrpSpPr>
        <p:grpSpPr>
          <a:xfrm>
            <a:off x="2473460" y="338066"/>
            <a:ext cx="9463927" cy="1619775"/>
            <a:chOff x="2434105" y="288785"/>
            <a:chExt cx="9486901" cy="2406511"/>
          </a:xfrm>
        </p:grpSpPr>
        <p:pic>
          <p:nvPicPr>
            <p:cNvPr id="25" name="Picture 24">
              <a:extLst>
                <a:ext uri="{FF2B5EF4-FFF2-40B4-BE49-F238E27FC236}">
                  <a16:creationId xmlns:a16="http://schemas.microsoft.com/office/drawing/2014/main" id="{975F720D-4C1A-462F-8638-F7E1D6286727}"/>
                </a:ext>
              </a:extLst>
            </p:cNvPr>
            <p:cNvPicPr>
              <a:picLocks noChangeAspect="1"/>
            </p:cNvPicPr>
            <p:nvPr/>
          </p:nvPicPr>
          <p:blipFill>
            <a:blip r:embed="rId10"/>
            <a:stretch>
              <a:fillRect/>
            </a:stretch>
          </p:blipFill>
          <p:spPr>
            <a:xfrm>
              <a:off x="2434105" y="288785"/>
              <a:ext cx="9486901" cy="2406511"/>
            </a:xfrm>
            <a:prstGeom prst="rect">
              <a:avLst/>
            </a:prstGeom>
          </p:spPr>
        </p:pic>
        <p:sp>
          <p:nvSpPr>
            <p:cNvPr id="26" name="TextBox 25">
              <a:extLst>
                <a:ext uri="{FF2B5EF4-FFF2-40B4-BE49-F238E27FC236}">
                  <a16:creationId xmlns:a16="http://schemas.microsoft.com/office/drawing/2014/main" id="{2A6A9AA0-461D-4D5A-8C77-5AB748953BCF}"/>
                </a:ext>
              </a:extLst>
            </p:cNvPr>
            <p:cNvSpPr txBox="1"/>
            <p:nvPr/>
          </p:nvSpPr>
          <p:spPr>
            <a:xfrm>
              <a:off x="2894412" y="411938"/>
              <a:ext cx="8566287" cy="1923946"/>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lang="vi-VN" sz="3600" b="1" dirty="0">
                  <a:solidFill>
                    <a:srgbClr val="FF0000"/>
                  </a:solidFill>
                  <a:latin typeface="Calibri" panose="020F0502020204030204" pitchFamily="34" charset="0"/>
                  <a:ea typeface="字魂17号-萌趣果冻体"/>
                  <a:cs typeface="Calibri" panose="020F0502020204030204" pitchFamily="34" charset="0"/>
                </a:rPr>
                <a:t>Cồn chuyển từ trạng thái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sang </a:t>
              </a:r>
              <a:r>
                <a:rPr lang="en-US" sz="3600" b="1" dirty="0" err="1">
                  <a:solidFill>
                    <a:srgbClr val="FF0000"/>
                  </a:solidFill>
                  <a:latin typeface="Calibri" panose="020F0502020204030204" pitchFamily="34" charset="0"/>
                  <a:ea typeface="字魂17号-萌趣果冻体"/>
                  <a:cs typeface="Calibri" panose="020F0502020204030204" pitchFamily="34" charset="0"/>
                </a:rPr>
                <a:t>trạng</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thái</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en-US" sz="3600" b="1" dirty="0" err="1">
                  <a:solidFill>
                    <a:srgbClr val="FF0000"/>
                  </a:solidFill>
                  <a:latin typeface="Calibri" panose="020F0502020204030204" pitchFamily="34" charset="0"/>
                  <a:ea typeface="字魂17号-萌趣果冻体"/>
                  <a:cs typeface="Calibri" panose="020F0502020204030204" pitchFamily="34" charset="0"/>
                </a:rPr>
                <a:t>nào</a:t>
              </a:r>
              <a:r>
                <a:rPr lang="en-US" sz="3600" b="1" dirty="0">
                  <a:solidFill>
                    <a:srgbClr val="FF0000"/>
                  </a:solidFill>
                  <a:latin typeface="Calibri" panose="020F0502020204030204" pitchFamily="34" charset="0"/>
                  <a:ea typeface="字魂17号-萌趣果冻体"/>
                  <a:cs typeface="Calibri" panose="020F0502020204030204" pitchFamily="34" charset="0"/>
                </a:rPr>
                <a:t> </a:t>
              </a:r>
              <a:r>
                <a:rPr lang="vi-VN" sz="3600" b="1" dirty="0">
                  <a:solidFill>
                    <a:srgbClr val="FF0000"/>
                  </a:solidFill>
                  <a:latin typeface="Calibri" panose="020F0502020204030204" pitchFamily="34" charset="0"/>
                  <a:ea typeface="字魂17号-萌趣果冻体"/>
                  <a:cs typeface="Calibri" panose="020F0502020204030204" pitchFamily="34" charset="0"/>
                </a:rPr>
                <a:t>trong quá trình sử dụng</a:t>
              </a:r>
              <a:r>
                <a:rPr lang="en-US" sz="3600" b="1" dirty="0">
                  <a:solidFill>
                    <a:srgbClr val="FF0000"/>
                  </a:solidFill>
                  <a:latin typeface="Calibri" panose="020F0502020204030204" pitchFamily="34" charset="0"/>
                  <a:ea typeface="字魂17号-萌趣果冻体"/>
                  <a:cs typeface="Calibri" panose="020F0502020204030204" pitchFamily="34" charset="0"/>
                </a:rPr>
                <a:t>?</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grpSp>
      <p:grpSp>
        <p:nvGrpSpPr>
          <p:cNvPr id="61" name="Group 60">
            <a:extLst>
              <a:ext uri="{FF2B5EF4-FFF2-40B4-BE49-F238E27FC236}">
                <a16:creationId xmlns:a16="http://schemas.microsoft.com/office/drawing/2014/main" id="{541526E2-D5AD-400E-9828-07683BB9E095}"/>
              </a:ext>
            </a:extLst>
          </p:cNvPr>
          <p:cNvGrpSpPr/>
          <p:nvPr/>
        </p:nvGrpSpPr>
        <p:grpSpPr>
          <a:xfrm>
            <a:off x="3455200" y="5364972"/>
            <a:ext cx="8060873" cy="1374019"/>
            <a:chOff x="2688185" y="3268187"/>
            <a:chExt cx="4250515" cy="1374019"/>
          </a:xfrm>
        </p:grpSpPr>
        <p:sp>
          <p:nvSpPr>
            <p:cNvPr id="62" name="Rectangle: Rounded Corners 61">
              <a:extLst>
                <a:ext uri="{FF2B5EF4-FFF2-40B4-BE49-F238E27FC236}">
                  <a16:creationId xmlns:a16="http://schemas.microsoft.com/office/drawing/2014/main" id="{91187E8B-BCEF-437C-AE61-78E4CE563B22}"/>
                </a:ext>
              </a:extLst>
            </p:cNvPr>
            <p:cNvSpPr/>
            <p:nvPr/>
          </p:nvSpPr>
          <p:spPr>
            <a:xfrm>
              <a:off x="2688185" y="3268187"/>
              <a:ext cx="4250515" cy="1310639"/>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64" name="TextBox 63">
              <a:extLst>
                <a:ext uri="{FF2B5EF4-FFF2-40B4-BE49-F238E27FC236}">
                  <a16:creationId xmlns:a16="http://schemas.microsoft.com/office/drawing/2014/main" id="{B76349E4-C13B-469F-A02A-B982F9E6DB2C}"/>
                </a:ext>
              </a:extLst>
            </p:cNvPr>
            <p:cNvSpPr txBox="1"/>
            <p:nvPr/>
          </p:nvSpPr>
          <p:spPr>
            <a:xfrm>
              <a:off x="2752954" y="3534210"/>
              <a:ext cx="4050657" cy="1107996"/>
            </a:xfrm>
            <a:prstGeom prst="rect">
              <a:avLst/>
            </a:prstGeom>
            <a:noFill/>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C.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grpSp>
        <p:nvGrpSpPr>
          <p:cNvPr id="69" name="Group 68">
            <a:extLst>
              <a:ext uri="{FF2B5EF4-FFF2-40B4-BE49-F238E27FC236}">
                <a16:creationId xmlns:a16="http://schemas.microsoft.com/office/drawing/2014/main" id="{7BC9878C-15D1-45C7-82F9-BFC81274D4F3}"/>
              </a:ext>
            </a:extLst>
          </p:cNvPr>
          <p:cNvGrpSpPr/>
          <p:nvPr/>
        </p:nvGrpSpPr>
        <p:grpSpPr>
          <a:xfrm>
            <a:off x="3455200" y="2211116"/>
            <a:ext cx="9785657" cy="2016589"/>
            <a:chOff x="2590800" y="5298831"/>
            <a:chExt cx="5272757" cy="2016589"/>
          </a:xfrm>
        </p:grpSpPr>
        <p:sp>
          <p:nvSpPr>
            <p:cNvPr id="70" name="Rectangle: Rounded Corners 69">
              <a:extLst>
                <a:ext uri="{FF2B5EF4-FFF2-40B4-BE49-F238E27FC236}">
                  <a16:creationId xmlns:a16="http://schemas.microsoft.com/office/drawing/2014/main" id="{2A5CC82F-3C6E-4518-A484-5921AF9A330F}"/>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72" name="TextBox 71">
              <a:extLst>
                <a:ext uri="{FF2B5EF4-FFF2-40B4-BE49-F238E27FC236}">
                  <a16:creationId xmlns:a16="http://schemas.microsoft.com/office/drawing/2014/main" id="{FB440E22-D715-46A4-8216-4DD01FF737C0}"/>
                </a:ext>
              </a:extLst>
            </p:cNvPr>
            <p:cNvSpPr txBox="1"/>
            <p:nvPr/>
          </p:nvSpPr>
          <p:spPr>
            <a:xfrm>
              <a:off x="2658800" y="5653427"/>
              <a:ext cx="5204757" cy="1661993"/>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0"/>
                  <a:solidFill>
                    <a:schemeClr val="tx2">
                      <a:lumMod val="75000"/>
                    </a:schemeClr>
                  </a:solidFill>
                  <a:uLnTx/>
                  <a:uFillTx/>
                  <a:latin typeface="Calibri"/>
                  <a:ea typeface="+mn-ea"/>
                  <a:cs typeface="+mn-cs"/>
                </a:rPr>
                <a:t>A.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khí</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0"/>
                <a:solidFill>
                  <a:schemeClr val="tx2">
                    <a:lumMod val="75000"/>
                  </a:schemeClr>
                </a:solidFill>
                <a:uLnTx/>
                <a:uFillTx/>
                <a:latin typeface="Calibri"/>
                <a:ea typeface="+mn-ea"/>
                <a:cs typeface="+mn-cs"/>
              </a:endParaRPr>
            </a:p>
          </p:txBody>
        </p:sp>
      </p:grpSp>
      <p:pic>
        <p:nvPicPr>
          <p:cNvPr id="78" name="59c3c5f047238">
            <a:hlinkClick r:id="" action="ppaction://media"/>
            <a:extLst>
              <a:ext uri="{FF2B5EF4-FFF2-40B4-BE49-F238E27FC236}">
                <a16:creationId xmlns:a16="http://schemas.microsoft.com/office/drawing/2014/main" id="{3C226130-8202-43A6-B5A2-58E1024B66B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825" y="1859813"/>
            <a:ext cx="1384390" cy="1384390"/>
          </a:xfrm>
          <a:prstGeom prst="rect">
            <a:avLst/>
          </a:prstGeom>
        </p:spPr>
      </p:pic>
      <p:grpSp>
        <p:nvGrpSpPr>
          <p:cNvPr id="16" name="Group 15">
            <a:extLst>
              <a:ext uri="{FF2B5EF4-FFF2-40B4-BE49-F238E27FC236}">
                <a16:creationId xmlns:a16="http://schemas.microsoft.com/office/drawing/2014/main" id="{6B411B23-F5B2-443F-B3DB-1F0B1F76BF44}"/>
              </a:ext>
            </a:extLst>
          </p:cNvPr>
          <p:cNvGrpSpPr/>
          <p:nvPr/>
        </p:nvGrpSpPr>
        <p:grpSpPr>
          <a:xfrm>
            <a:off x="3455199" y="3775030"/>
            <a:ext cx="9809372" cy="1433438"/>
            <a:chOff x="2590800" y="5298831"/>
            <a:chExt cx="5285535" cy="1433438"/>
          </a:xfrm>
        </p:grpSpPr>
        <p:sp>
          <p:nvSpPr>
            <p:cNvPr id="17" name="Rectangle: Rounded Corners 16">
              <a:extLst>
                <a:ext uri="{FF2B5EF4-FFF2-40B4-BE49-F238E27FC236}">
                  <a16:creationId xmlns:a16="http://schemas.microsoft.com/office/drawing/2014/main" id="{2692F142-8791-4DBB-9AD3-1389F0390ACA}"/>
                </a:ext>
              </a:extLst>
            </p:cNvPr>
            <p:cNvSpPr/>
            <p:nvPr/>
          </p:nvSpPr>
          <p:spPr>
            <a:xfrm>
              <a:off x="2590800" y="5298831"/>
              <a:ext cx="4343400" cy="1310639"/>
            </a:xfrm>
            <a:prstGeom prst="roundRect">
              <a:avLst/>
            </a:prstGeom>
            <a:solidFill>
              <a:sysClr val="window" lastClr="FFFFFF"/>
            </a:solidFill>
            <a:ln w="5715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C3D5ABE3-7990-420E-844D-51BFD2C06611}"/>
                </a:ext>
              </a:extLst>
            </p:cNvPr>
            <p:cNvSpPr txBox="1"/>
            <p:nvPr/>
          </p:nvSpPr>
          <p:spPr>
            <a:xfrm>
              <a:off x="2723321" y="5624273"/>
              <a:ext cx="5153014" cy="1107996"/>
            </a:xfrm>
            <a:prstGeom prst="rect">
              <a:avLst/>
            </a:prstGeom>
            <a:noFill/>
            <a:ln>
              <a:noFill/>
            </a:ln>
          </p:spPr>
          <p:txBody>
            <a:bodyPr wrap="square" lIns="0" tIns="0" rIns="0" bIns="0" rtlCol="0">
              <a:spAutoFit/>
            </a:bodyPr>
            <a:lstStyle/>
            <a:p>
              <a:pPr>
                <a:defRPr/>
              </a:pP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B.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rắn</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sang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trạng</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thái</a:t>
              </a:r>
              <a:r>
                <a:rPr kumimoji="0" lang="en-US" sz="3600" b="1" i="0" u="none" strike="noStrike" kern="1200" cap="none" spc="0" normalizeH="0" baseline="0" noProof="0" dirty="0">
                  <a:ln w="3175">
                    <a:noFill/>
                  </a:ln>
                  <a:solidFill>
                    <a:schemeClr val="tx2">
                      <a:lumMod val="75000"/>
                    </a:schemeClr>
                  </a:solidFill>
                  <a:uLnTx/>
                  <a:uFillTx/>
                  <a:latin typeface="Calibri (Body)"/>
                  <a:cs typeface="Calibri" panose="020F0502020204030204" pitchFamily="34" charset="0"/>
                </a:rPr>
                <a:t> </a:t>
              </a:r>
              <a:r>
                <a:rPr kumimoji="0" lang="en-US" sz="3600" b="1" i="0" u="none" strike="noStrike" kern="1200" cap="none" spc="0" normalizeH="0" baseline="0" noProof="0" dirty="0" err="1">
                  <a:ln w="3175">
                    <a:noFill/>
                  </a:ln>
                  <a:solidFill>
                    <a:schemeClr val="tx2">
                      <a:lumMod val="75000"/>
                    </a:schemeClr>
                  </a:solidFill>
                  <a:uLnTx/>
                  <a:uFillTx/>
                  <a:latin typeface="Calibri (Body)"/>
                  <a:cs typeface="Calibri" panose="020F0502020204030204" pitchFamily="34" charset="0"/>
                </a:rPr>
                <a:t>lỏng</a:t>
              </a:r>
              <a:endParaRPr lang="en-US" sz="3600" b="1" dirty="0">
                <a:solidFill>
                  <a:schemeClr val="tx2">
                    <a:lumMod val="75000"/>
                  </a:schemeClr>
                </a:solidFill>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w="3175">
                  <a:noFill/>
                </a:ln>
                <a:solidFill>
                  <a:schemeClr val="tx2">
                    <a:lumMod val="75000"/>
                  </a:schemeClr>
                </a:solidFill>
                <a:uLnTx/>
                <a:uFillTx/>
                <a:latin typeface="Calibri (Body)"/>
                <a:cs typeface="Calibri" panose="020F0502020204030204" pitchFamily="34" charset="0"/>
              </a:endParaRPr>
            </a:p>
          </p:txBody>
        </p:sp>
      </p:grpSp>
      <p:pic>
        <p:nvPicPr>
          <p:cNvPr id="20" name="Picture 6">
            <a:extLst>
              <a:ext uri="{FF2B5EF4-FFF2-40B4-BE49-F238E27FC236}">
                <a16:creationId xmlns:a16="http://schemas.microsoft.com/office/drawing/2014/main" id="{B41A6B98-C02C-4641-AB6C-FA32DDA6DB6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329618" y="1060053"/>
            <a:ext cx="2799147" cy="5848204"/>
          </a:xfrm>
          <a:prstGeom prst="rect">
            <a:avLst/>
          </a:prstGeom>
        </p:spPr>
      </p:pic>
      <p:pic>
        <p:nvPicPr>
          <p:cNvPr id="21" name="Picture 3">
            <a:extLst>
              <a:ext uri="{FF2B5EF4-FFF2-40B4-BE49-F238E27FC236}">
                <a16:creationId xmlns:a16="http://schemas.microsoft.com/office/drawing/2014/main" id="{1DE55041-BDD2-4ED4-B376-EC89370FFFD4}"/>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99978" y="4100472"/>
            <a:ext cx="1765300" cy="2620112"/>
          </a:xfrm>
          <a:prstGeom prst="rect">
            <a:avLst/>
          </a:prstGeom>
        </p:spPr>
      </p:pic>
      <p:pic>
        <p:nvPicPr>
          <p:cNvPr id="19" name="AmthanhThua">
            <a:hlinkClick r:id="" action="ppaction://media"/>
            <a:extLst>
              <a:ext uri="{FF2B5EF4-FFF2-40B4-BE49-F238E27FC236}">
                <a16:creationId xmlns:a16="http://schemas.microsoft.com/office/drawing/2014/main" id="{96362D2D-2F1F-4D04-8BE6-557AF45143B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16184" y="3823004"/>
            <a:ext cx="1316836" cy="1316836"/>
          </a:xfrm>
          <a:prstGeom prst="rect">
            <a:avLst/>
          </a:prstGeom>
        </p:spPr>
      </p:pic>
      <p:pic>
        <p:nvPicPr>
          <p:cNvPr id="22" name="Picture 21">
            <a:extLst>
              <a:ext uri="{FF2B5EF4-FFF2-40B4-BE49-F238E27FC236}">
                <a16:creationId xmlns:a16="http://schemas.microsoft.com/office/drawing/2014/main" id="{C0D0D980-60D2-4B11-A346-35089D1E7FA1}"/>
              </a:ext>
            </a:extLst>
          </p:cNvPr>
          <p:cNvPicPr>
            <a:picLocks noChangeAspect="1"/>
          </p:cNvPicPr>
          <p:nvPr/>
        </p:nvPicPr>
        <p:blipFill>
          <a:blip r:embed="rId16">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119793" y="5388581"/>
            <a:ext cx="1288377" cy="1030701"/>
          </a:xfrm>
          <a:prstGeom prst="rect">
            <a:avLst/>
          </a:prstGeom>
        </p:spPr>
      </p:pic>
      <p:pic>
        <p:nvPicPr>
          <p:cNvPr id="27" name="Picture 26">
            <a:hlinkClick r:id="rId17" action="ppaction://hlinksldjump"/>
            <a:extLst>
              <a:ext uri="{FF2B5EF4-FFF2-40B4-BE49-F238E27FC236}">
                <a16:creationId xmlns:a16="http://schemas.microsoft.com/office/drawing/2014/main" id="{C03B5EEA-1C8C-47F7-BEEC-A6A4F288F73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3611" y="66615"/>
            <a:ext cx="887928" cy="887928"/>
          </a:xfrm>
          <a:prstGeom prst="rect">
            <a:avLst/>
          </a:prstGeom>
        </p:spPr>
      </p:pic>
      <p:sp>
        <p:nvSpPr>
          <p:cNvPr id="28" name="TextBox 27">
            <a:extLst>
              <a:ext uri="{FF2B5EF4-FFF2-40B4-BE49-F238E27FC236}">
                <a16:creationId xmlns:a16="http://schemas.microsoft.com/office/drawing/2014/main" id="{B765E550-F077-420C-98E7-8250C828F2D0}"/>
              </a:ext>
            </a:extLst>
          </p:cNvPr>
          <p:cNvSpPr txBox="1"/>
          <p:nvPr/>
        </p:nvSpPr>
        <p:spPr>
          <a:xfrm>
            <a:off x="6991" y="-540138"/>
            <a:ext cx="2001510" cy="369332"/>
          </a:xfrm>
          <a:prstGeom prst="rect">
            <a:avLst/>
          </a:prstGeom>
          <a:noFill/>
        </p:spPr>
        <p:txBody>
          <a:bodyPr wrap="none" rtlCol="0">
            <a:spAutoFit/>
          </a:bodyPr>
          <a:lstStyle/>
          <a:p>
            <a:pPr algn="ctr"/>
            <a:r>
              <a:rPr lang="en-US" b="1" dirty="0" err="1"/>
              <a:t>Ấn</a:t>
            </a:r>
            <a:r>
              <a:rPr lang="en-US" b="1" dirty="0"/>
              <a:t> </a:t>
            </a:r>
            <a:r>
              <a:rPr lang="en-US" b="1" dirty="0" err="1"/>
              <a:t>nút</a:t>
            </a:r>
            <a:r>
              <a:rPr lang="en-US" b="1" dirty="0"/>
              <a:t> quay </a:t>
            </a:r>
            <a:r>
              <a:rPr lang="en-US" b="1" dirty="0" err="1"/>
              <a:t>lại</a:t>
            </a:r>
            <a:r>
              <a:rPr lang="en-US" b="1" dirty="0"/>
              <a:t> SL4</a:t>
            </a:r>
          </a:p>
        </p:txBody>
      </p:sp>
    </p:spTree>
    <p:extLst>
      <p:ext uri="{BB962C8B-B14F-4D97-AF65-F5344CB8AC3E}">
        <p14:creationId xmlns:p14="http://schemas.microsoft.com/office/powerpoint/2010/main" val="34589247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5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5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5000">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14:bounceEnd="65000">
                                          <p:cBhvr additive="base">
                                            <p:cTn id="12" dur="1000" fill="hold"/>
                                            <p:tgtEl>
                                              <p:spTgt spid="69"/>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5000">
                                          <p:cBhvr additive="base">
                                            <p:cTn id="17" dur="1000" fill="hold"/>
                                            <p:tgtEl>
                                              <p:spTgt spid="16"/>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14:presetBounceEnd="65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5000">
                                          <p:cBhvr additive="base">
                                            <p:cTn id="22" dur="1000" fill="hold"/>
                                            <p:tgtEl>
                                              <p:spTgt spid="61"/>
                                            </p:tgtEl>
                                            <p:attrNameLst>
                                              <p:attrName>ppt_x</p:attrName>
                                            </p:attrNameLst>
                                          </p:cBhvr>
                                          <p:tavLst>
                                            <p:tav tm="0">
                                              <p:val>
                                                <p:strVal val="#ppt_x"/>
                                              </p:val>
                                            </p:tav>
                                            <p:tav tm="100000">
                                              <p:val>
                                                <p:strVal val="#ppt_x"/>
                                              </p:val>
                                            </p:tav>
                                          </p:tavLst>
                                        </p:anim>
                                        <p:anim calcmode="lin" valueType="num" p14:bounceEnd="65000">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8"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1000" fill="hold"/>
                                            <p:tgtEl>
                                              <p:spTgt spid="69"/>
                                            </p:tgtEl>
                                            <p:attrNameLst>
                                              <p:attrName>ppt_x</p:attrName>
                                            </p:attrNameLst>
                                          </p:cBhvr>
                                          <p:tavLst>
                                            <p:tav tm="0">
                                              <p:val>
                                                <p:strVal val="#ppt_x"/>
                                              </p:val>
                                            </p:tav>
                                            <p:tav tm="100000">
                                              <p:val>
                                                <p:strVal val="#ppt_x"/>
                                              </p:val>
                                            </p:tav>
                                          </p:tavLst>
                                        </p:anim>
                                        <p:anim calcmode="lin" valueType="num">
                                          <p:cBhvr additive="base">
                                            <p:cTn id="13" dur="1000" fill="hold"/>
                                            <p:tgtEl>
                                              <p:spTgt spid="6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1000" fill="hold"/>
                                            <p:tgtEl>
                                              <p:spTgt spid="61"/>
                                            </p:tgtEl>
                                            <p:attrNameLst>
                                              <p:attrName>ppt_x</p:attrName>
                                            </p:attrNameLst>
                                          </p:cBhvr>
                                          <p:tavLst>
                                            <p:tav tm="0">
                                              <p:val>
                                                <p:strVal val="#ppt_x"/>
                                              </p:val>
                                            </p:tav>
                                            <p:tav tm="100000">
                                              <p:val>
                                                <p:strVal val="#ppt_x"/>
                                              </p:val>
                                            </p:tav>
                                          </p:tavLst>
                                        </p:anim>
                                        <p:anim calcmode="lin" valueType="num">
                                          <p:cBhvr additive="base">
                                            <p:cTn id="23"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1"/>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61"/>
                                            </p:tgtEl>
                                          </p:cBhvr>
                                        </p:animEffect>
                                        <p:animScale>
                                          <p:cBhvr>
                                            <p:cTn id="29" dur="250" autoRev="1" fill="hold"/>
                                            <p:tgtEl>
                                              <p:spTgt spid="61"/>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19" name="click.wav"/>
                                            </p:tgtEl>
                                          </p:cMediaNode>
                                        </p:audio>
                                      </p:subTnLst>
                                    </p:cTn>
                                  </p:par>
                                  <p:par>
                                    <p:cTn id="30" presetID="10" presetClass="exit" presetSubtype="0" fill="hold" nodeType="with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23" presetClass="entr" presetSubtype="32"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400" fill="hold"/>
                                            <p:tgtEl>
                                              <p:spTgt spid="22"/>
                                            </p:tgtEl>
                                            <p:attrNameLst>
                                              <p:attrName>ppt_w</p:attrName>
                                            </p:attrNameLst>
                                          </p:cBhvr>
                                          <p:tavLst>
                                            <p:tav tm="0">
                                              <p:val>
                                                <p:strVal val="4*#ppt_w"/>
                                              </p:val>
                                            </p:tav>
                                            <p:tav tm="100000">
                                              <p:val>
                                                <p:strVal val="#ppt_w"/>
                                              </p:val>
                                            </p:tav>
                                          </p:tavLst>
                                        </p:anim>
                                        <p:anim calcmode="lin" valueType="num">
                                          <p:cBhvr>
                                            <p:cTn id="39" dur="4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0" name="Check mark.wav"/>
                                            </p:tgtEl>
                                          </p:cMediaNode>
                                        </p:audio>
                                      </p:subTnLst>
                                    </p:cTn>
                                  </p:par>
                                  <p:par>
                                    <p:cTn id="40" presetID="1" presetClass="mediacall" presetSubtype="0" fill="hold" nodeType="withEffect">
                                      <p:stCondLst>
                                        <p:cond delay="0"/>
                                      </p:stCondLst>
                                      <p:childTnLst>
                                        <p:cmd type="call" cmd="playFrom(0.0)">
                                          <p:cBhvr>
                                            <p:cTn id="41" dur="4576" fill="hold"/>
                                            <p:tgtEl>
                                              <p:spTgt spid="78"/>
                                            </p:tgtEl>
                                          </p:cBhvr>
                                        </p:cmd>
                                      </p:childTnLst>
                                    </p:cTn>
                                  </p:par>
                                </p:childTnLst>
                              </p:cTn>
                            </p:par>
                          </p:childTnLst>
                        </p:cTn>
                      </p:par>
                    </p:childTnLst>
                  </p:cTn>
                  <p:nextCondLst>
                    <p:cond evt="onClick" delay="0">
                      <p:tgtEl>
                        <p:spTgt spid="61"/>
                      </p:tgtEl>
                    </p:cond>
                  </p:nextCondLst>
                </p:seq>
                <p:audio>
                  <p:cMediaNode vol="80000">
                    <p:cTn id="42" fill="hold" display="0">
                      <p:stCondLst>
                        <p:cond delay="indefinite"/>
                      </p:stCondLst>
                      <p:endCondLst>
                        <p:cond evt="onStopAudio" delay="0">
                          <p:tgtEl>
                            <p:sldTgt/>
                          </p:tgtEl>
                        </p:cond>
                      </p:endCondLst>
                    </p:cTn>
                    <p:tgtEl>
                      <p:spTgt spid="78"/>
                    </p:tgtEl>
                  </p:cMediaNode>
                </p:audio>
                <p:seq concurrent="1" nextAc="seek">
                  <p:cTn id="43" restart="whenNotActive" fill="hold" evtFilter="cancelBubble" nodeType="interactiveSeq">
                    <p:stCondLst>
                      <p:cond evt="onClick" delay="0">
                        <p:tgtEl>
                          <p:spTgt spid="69"/>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69"/>
                                            </p:tgtEl>
                                          </p:cBhvr>
                                        </p:animEffect>
                                        <p:animScale>
                                          <p:cBhvr>
                                            <p:cTn id="48" dur="250" autoRev="1" fill="hold"/>
                                            <p:tgtEl>
                                              <p:spTgt spid="69"/>
                                            </p:tgtEl>
                                          </p:cBhvr>
                                          <p:by x="105000" y="105000"/>
                                        </p:animScale>
                                      </p:childTnLst>
                                    </p:cTn>
                                  </p:par>
                                  <p:par>
                                    <p:cTn id="49" presetID="1" presetClass="mediacall" presetSubtype="0" fill="hold" nodeType="withEffect">
                                      <p:stCondLst>
                                        <p:cond delay="0"/>
                                      </p:stCondLst>
                                      <p:childTnLst>
                                        <p:cmd type="call" cmd="playFrom(0.0)">
                                          <p:cBhvr>
                                            <p:cTn id="50" dur="4995" fill="hold"/>
                                            <p:tgtEl>
                                              <p:spTgt spid="19"/>
                                            </p:tgtEl>
                                          </p:cBhvr>
                                        </p:cmd>
                                      </p:childTnLst>
                                    </p:cTn>
                                  </p:par>
                                </p:childTnLst>
                              </p:cTn>
                            </p:par>
                          </p:childTnLst>
                        </p:cTn>
                      </p:par>
                    </p:childTnLst>
                  </p:cTn>
                  <p:nextCondLst>
                    <p:cond evt="onClick" delay="0">
                      <p:tgtEl>
                        <p:spTgt spid="69"/>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6"/>
                                            </p:tgtEl>
                                          </p:cBhvr>
                                        </p:animEffect>
                                        <p:animScale>
                                          <p:cBhvr>
                                            <p:cTn id="56" dur="250" autoRev="1" fill="hold"/>
                                            <p:tgtEl>
                                              <p:spTgt spid="16"/>
                                            </p:tgtEl>
                                          </p:cBhvr>
                                          <p:by x="105000" y="105000"/>
                                        </p:animScale>
                                      </p:childTnLst>
                                    </p:cTn>
                                  </p:par>
                                  <p:par>
                                    <p:cTn id="57" presetID="1" presetClass="mediacall" presetSubtype="0" fill="hold" nodeType="withEffect">
                                      <p:stCondLst>
                                        <p:cond delay="0"/>
                                      </p:stCondLst>
                                      <p:childTnLst>
                                        <p:cmd type="call" cmd="playFrom(0.0)">
                                          <p:cBhvr>
                                            <p:cTn id="58" dur="4995" fill="hold"/>
                                            <p:tgtEl>
                                              <p:spTgt spid="19"/>
                                            </p:tgtEl>
                                          </p:cBhvr>
                                        </p:cmd>
                                      </p:childTnLst>
                                    </p:cTn>
                                  </p:par>
                                </p:childTnLst>
                              </p:cTn>
                            </p:par>
                          </p:childTnLst>
                        </p:cTn>
                      </p:par>
                    </p:childTnLst>
                  </p:cTn>
                  <p:nextCondLst>
                    <p:cond evt="onClick" delay="0">
                      <p:tgtEl>
                        <p:spTgt spid="16"/>
                      </p:tgtEl>
                    </p:cond>
                  </p:nextCondLst>
                </p:seq>
                <p:audio>
                  <p:cMediaNode vol="51220">
                    <p:cTn id="59" fill="hold" display="0">
                      <p:stCondLst>
                        <p:cond delay="indefinite"/>
                      </p:stCondLst>
                      <p:endCondLst>
                        <p:cond evt="onStopAudio" delay="0">
                          <p:tgtEl>
                            <p:sldTgt/>
                          </p:tgtEl>
                        </p:cond>
                      </p:endCondLst>
                    </p:cTn>
                    <p:tgtEl>
                      <p:spTgt spid="19"/>
                    </p:tgtEl>
                  </p:cMediaNode>
                </p:audio>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7"/>
                                            </p:tgtEl>
                                          </p:cBhvr>
                                        </p:animEffect>
                                        <p:animScale>
                                          <p:cBhvr>
                                            <p:cTn id="65" dur="250" autoRev="1" fill="hold"/>
                                            <p:tgtEl>
                                              <p:spTgt spid="27"/>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19" name="click.wav"/>
                                            </p:tgtEl>
                                          </p:cMediaNode>
                                        </p:audio>
                                      </p:subTnLst>
                                    </p:cTn>
                                  </p:par>
                                </p:childTnLst>
                              </p:cTn>
                            </p:par>
                          </p:childTnLst>
                        </p:cTn>
                      </p:par>
                    </p:childTnLst>
                  </p:cTn>
                  <p:nextCondLst>
                    <p:cond evt="onClick" delay="0">
                      <p:tgtEl>
                        <p:spTgt spid="27"/>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3A49-C4A2-4959-8F86-E19C37E3019B}"/>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6">
            <a:extLst>
              <a:ext uri="{FF2B5EF4-FFF2-40B4-BE49-F238E27FC236}">
                <a16:creationId xmlns:a16="http://schemas.microsoft.com/office/drawing/2014/main" id="{E6176C09-2F71-4735-9833-9BABB11FCE0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762917" y="875318"/>
            <a:ext cx="3034665" cy="5865410"/>
          </a:xfrm>
          <a:prstGeom prst="rect">
            <a:avLst/>
          </a:prstGeom>
        </p:spPr>
      </p:pic>
      <p:pic>
        <p:nvPicPr>
          <p:cNvPr id="5" name="Picture 4">
            <a:extLst>
              <a:ext uri="{FF2B5EF4-FFF2-40B4-BE49-F238E27FC236}">
                <a16:creationId xmlns:a16="http://schemas.microsoft.com/office/drawing/2014/main" id="{099B1995-61E9-48AD-A2D6-5A9EAF1BD4D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99466" y="2614239"/>
            <a:ext cx="3034665" cy="4114800"/>
          </a:xfrm>
          <a:prstGeom prst="rect">
            <a:avLst/>
          </a:prstGeom>
        </p:spPr>
      </p:pic>
      <p:grpSp>
        <p:nvGrpSpPr>
          <p:cNvPr id="10" name="Group 9">
            <a:extLst>
              <a:ext uri="{FF2B5EF4-FFF2-40B4-BE49-F238E27FC236}">
                <a16:creationId xmlns:a16="http://schemas.microsoft.com/office/drawing/2014/main" id="{E95A176B-D458-47D1-9E47-2B77147CC0D2}"/>
              </a:ext>
            </a:extLst>
          </p:cNvPr>
          <p:cNvGrpSpPr/>
          <p:nvPr/>
        </p:nvGrpSpPr>
        <p:grpSpPr>
          <a:xfrm>
            <a:off x="2851841" y="100848"/>
            <a:ext cx="5822259" cy="3585299"/>
            <a:chOff x="2901519" y="128961"/>
            <a:chExt cx="5822259" cy="3585299"/>
          </a:xfrm>
        </p:grpSpPr>
        <p:grpSp>
          <p:nvGrpSpPr>
            <p:cNvPr id="6" name="Group 5">
              <a:extLst>
                <a:ext uri="{FF2B5EF4-FFF2-40B4-BE49-F238E27FC236}">
                  <a16:creationId xmlns:a16="http://schemas.microsoft.com/office/drawing/2014/main" id="{F39F9862-E2AA-40D8-9CC9-57DF112E821F}"/>
                </a:ext>
              </a:extLst>
            </p:cNvPr>
            <p:cNvGrpSpPr/>
            <p:nvPr/>
          </p:nvGrpSpPr>
          <p:grpSpPr>
            <a:xfrm>
              <a:off x="2901519" y="128961"/>
              <a:ext cx="5822259" cy="3585299"/>
              <a:chOff x="6726506" y="-43512"/>
              <a:chExt cx="5181726" cy="5450669"/>
            </a:xfrm>
          </p:grpSpPr>
          <p:pic>
            <p:nvPicPr>
              <p:cNvPr id="7" name="图片 3">
                <a:extLst>
                  <a:ext uri="{FF2B5EF4-FFF2-40B4-BE49-F238E27FC236}">
                    <a16:creationId xmlns:a16="http://schemas.microsoft.com/office/drawing/2014/main" id="{2E9B938E-2237-4E2D-8F25-8CA0E74F9913}"/>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8" name="TextBox 7">
                <a:extLst>
                  <a:ext uri="{FF2B5EF4-FFF2-40B4-BE49-F238E27FC236}">
                    <a16:creationId xmlns:a16="http://schemas.microsoft.com/office/drawing/2014/main" id="{0B1BB6C8-C5A8-4747-996E-973A81984AF0}"/>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9" name="TextBox 8">
              <a:extLst>
                <a:ext uri="{FF2B5EF4-FFF2-40B4-BE49-F238E27FC236}">
                  <a16:creationId xmlns:a16="http://schemas.microsoft.com/office/drawing/2014/main" id="{95C8344C-71EA-4E54-8E25-B617A7F76163}"/>
                </a:ext>
              </a:extLst>
            </p:cNvPr>
            <p:cNvSpPr txBox="1"/>
            <p:nvPr/>
          </p:nvSpPr>
          <p:spPr>
            <a:xfrm flipH="1">
              <a:off x="3657962" y="825577"/>
              <a:ext cx="4309372" cy="1569660"/>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Mấy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câu</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hỏi</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của</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quả</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thật</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không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thể</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làm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khó</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được</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grpSp>
        <p:nvGrpSpPr>
          <p:cNvPr id="11" name="Group 10">
            <a:extLst>
              <a:ext uri="{FF2B5EF4-FFF2-40B4-BE49-F238E27FC236}">
                <a16:creationId xmlns:a16="http://schemas.microsoft.com/office/drawing/2014/main" id="{8A40E45B-899C-485A-9945-B2E4B2B9CCAB}"/>
              </a:ext>
            </a:extLst>
          </p:cNvPr>
          <p:cNvGrpSpPr/>
          <p:nvPr/>
        </p:nvGrpSpPr>
        <p:grpSpPr>
          <a:xfrm>
            <a:off x="2886385" y="100847"/>
            <a:ext cx="5822259" cy="3585299"/>
            <a:chOff x="2901519" y="128961"/>
            <a:chExt cx="5822259" cy="3585299"/>
          </a:xfrm>
        </p:grpSpPr>
        <p:grpSp>
          <p:nvGrpSpPr>
            <p:cNvPr id="12" name="Group 11">
              <a:extLst>
                <a:ext uri="{FF2B5EF4-FFF2-40B4-BE49-F238E27FC236}">
                  <a16:creationId xmlns:a16="http://schemas.microsoft.com/office/drawing/2014/main" id="{090D0C76-0683-43F1-851F-213F4326BDEB}"/>
                </a:ext>
              </a:extLst>
            </p:cNvPr>
            <p:cNvGrpSpPr/>
            <p:nvPr/>
          </p:nvGrpSpPr>
          <p:grpSpPr>
            <a:xfrm>
              <a:off x="2901519" y="128961"/>
              <a:ext cx="5822259" cy="3585299"/>
              <a:chOff x="6726506" y="-43512"/>
              <a:chExt cx="5181726" cy="5450669"/>
            </a:xfrm>
          </p:grpSpPr>
          <p:pic>
            <p:nvPicPr>
              <p:cNvPr id="14" name="图片 3">
                <a:extLst>
                  <a:ext uri="{FF2B5EF4-FFF2-40B4-BE49-F238E27FC236}">
                    <a16:creationId xmlns:a16="http://schemas.microsoft.com/office/drawing/2014/main" id="{CE48A308-4017-4617-B2B1-C84F47CF1A49}"/>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15" name="TextBox 14">
                <a:extLst>
                  <a:ext uri="{FF2B5EF4-FFF2-40B4-BE49-F238E27FC236}">
                    <a16:creationId xmlns:a16="http://schemas.microsoft.com/office/drawing/2014/main" id="{A23A8A05-FCF4-45E4-837C-9B996D56A3F9}"/>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13" name="TextBox 12">
              <a:extLst>
                <a:ext uri="{FF2B5EF4-FFF2-40B4-BE49-F238E27FC236}">
                  <a16:creationId xmlns:a16="http://schemas.microsoft.com/office/drawing/2014/main" id="{EACADB3B-D6EC-4FDF-8485-30A0F0B721CB}"/>
                </a:ext>
              </a:extLst>
            </p:cNvPr>
            <p:cNvSpPr txBox="1"/>
            <p:nvPr/>
          </p:nvSpPr>
          <p:spPr>
            <a:xfrm flipH="1">
              <a:off x="3392850" y="915211"/>
              <a:ext cx="4839596" cy="2062103"/>
            </a:xfrm>
            <a:prstGeom prst="rect">
              <a:avLst/>
            </a:prstGeom>
            <a:noFill/>
          </p:spPr>
          <p:txBody>
            <a:bodyPr wrap="square" rtlCol="0">
              <a:spAutoFit/>
            </a:bodyPr>
            <a:lstStyle/>
            <a:p>
              <a:pPr algn="ctr"/>
              <a:r>
                <a:rPr lang="en-US" sz="3200" b="1" dirty="0" err="1">
                  <a:ln w="12700">
                    <a:solidFill>
                      <a:schemeClr val="accent3">
                        <a:lumMod val="75000"/>
                      </a:schemeClr>
                    </a:solidFill>
                  </a:ln>
                  <a:solidFill>
                    <a:prstClr val="black"/>
                  </a:solidFill>
                  <a:latin typeface="+mj-lt"/>
                  <a:cs typeface="Calibri" panose="020F0502020204030204" pitchFamily="34" charset="0"/>
                </a:rPr>
                <a:t>Bây</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giờ</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anh</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sẽ</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đưa</a:t>
              </a:r>
              <a:r>
                <a:rPr lang="en-US" sz="3200" b="1" dirty="0">
                  <a:ln w="12700">
                    <a:solidFill>
                      <a:schemeClr val="accent3">
                        <a:lumMod val="75000"/>
                      </a:schemeClr>
                    </a:solidFill>
                  </a:ln>
                  <a:solidFill>
                    <a:prstClr val="black"/>
                  </a:solidFill>
                  <a:latin typeface="+mj-lt"/>
                  <a:cs typeface="Calibri" panose="020F0502020204030204" pitchFamily="34" charset="0"/>
                </a:rPr>
                <a:t> Tip </a:t>
              </a:r>
              <a:r>
                <a:rPr lang="en-US" sz="3200" b="1" dirty="0" err="1">
                  <a:ln w="12700">
                    <a:solidFill>
                      <a:schemeClr val="accent3">
                        <a:lumMod val="75000"/>
                      </a:schemeClr>
                    </a:solidFill>
                  </a:ln>
                  <a:solidFill>
                    <a:prstClr val="black"/>
                  </a:solidFill>
                  <a:latin typeface="+mj-lt"/>
                  <a:cs typeface="Calibri" panose="020F0502020204030204" pitchFamily="34" charset="0"/>
                </a:rPr>
                <a:t>và</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các</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bạn</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cùng</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khám</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phá</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về</a:t>
              </a:r>
              <a:r>
                <a:rPr lang="en-US" sz="3200" b="1" dirty="0">
                  <a:ln w="12700">
                    <a:solidFill>
                      <a:schemeClr val="accent3">
                        <a:lumMod val="75000"/>
                      </a:schemeClr>
                    </a:solidFill>
                  </a:ln>
                  <a:solidFill>
                    <a:prstClr val="black"/>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Sự</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biến</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đổi</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hóa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học</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của</a:t>
              </a:r>
              <a:r>
                <a:rPr lang="en-US" sz="3200" b="1" dirty="0">
                  <a:ln w="12700">
                    <a:noFill/>
                  </a:ln>
                  <a:solidFill>
                    <a:srgbClr val="FF0000"/>
                  </a:solidFill>
                  <a:latin typeface="+mj-lt"/>
                  <a:cs typeface="Calibri" panose="020F0502020204030204" pitchFamily="34" charset="0"/>
                </a:rPr>
                <a:t> </a:t>
              </a:r>
              <a:r>
                <a:rPr lang="en-US" sz="3200" b="1" dirty="0" err="1">
                  <a:ln w="12700">
                    <a:noFill/>
                  </a:ln>
                  <a:solidFill>
                    <a:srgbClr val="FF0000"/>
                  </a:solidFill>
                  <a:latin typeface="+mj-lt"/>
                  <a:cs typeface="Calibri" panose="020F0502020204030204" pitchFamily="34" charset="0"/>
                </a:rPr>
                <a:t>chất</a:t>
              </a:r>
              <a:r>
                <a:rPr lang="en-US" sz="3200" b="1" dirty="0">
                  <a:ln w="12700">
                    <a:noFill/>
                  </a:ln>
                  <a:solidFill>
                    <a:srgbClr val="FF0000"/>
                  </a:solidFill>
                  <a:latin typeface="+mj-lt"/>
                  <a:cs typeface="Calibri" panose="020F0502020204030204" pitchFamily="34" charset="0"/>
                </a:rPr>
                <a:t> </a:t>
              </a:r>
              <a:r>
                <a:rPr lang="en-US" sz="3200" b="1" dirty="0" err="1">
                  <a:ln w="12700">
                    <a:solidFill>
                      <a:schemeClr val="accent3">
                        <a:lumMod val="75000"/>
                      </a:schemeClr>
                    </a:solidFill>
                  </a:ln>
                  <a:solidFill>
                    <a:prstClr val="black"/>
                  </a:solidFill>
                  <a:latin typeface="+mj-lt"/>
                  <a:cs typeface="Calibri" panose="020F0502020204030204" pitchFamily="34" charset="0"/>
                </a:rPr>
                <a:t>nhé</a:t>
              </a:r>
              <a:r>
                <a:rPr lang="en-US" sz="3200" b="1" dirty="0">
                  <a:ln w="12700">
                    <a:solidFill>
                      <a:schemeClr val="accent3">
                        <a:lumMod val="75000"/>
                      </a:schemeClr>
                    </a:solidFill>
                  </a:ln>
                  <a:solidFill>
                    <a:prstClr val="black"/>
                  </a:solidFill>
                  <a:latin typeface="+mj-lt"/>
                  <a:cs typeface="Calibri" panose="020F0502020204030204" pitchFamily="34" charset="0"/>
                </a:rPr>
                <a:t>!</a:t>
              </a:r>
            </a:p>
          </p:txBody>
        </p:sp>
      </p:grpSp>
    </p:spTree>
    <p:extLst>
      <p:ext uri="{BB962C8B-B14F-4D97-AF65-F5344CB8AC3E}">
        <p14:creationId xmlns:p14="http://schemas.microsoft.com/office/powerpoint/2010/main" val="9703873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7"/>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8"/>
          <a:stretch>
            <a:fillRect/>
          </a:stretch>
        </p:blipFill>
        <p:spPr>
          <a:xfrm>
            <a:off x="3478782" y="1777321"/>
            <a:ext cx="6736664" cy="2280102"/>
          </a:xfrm>
          <a:prstGeom prst="rect">
            <a:avLst/>
          </a:prstGeom>
        </p:spPr>
      </p:pic>
      <p:pic>
        <p:nvPicPr>
          <p:cNvPr id="17" name="Picture 16">
            <a:extLst>
              <a:ext uri="{FF2B5EF4-FFF2-40B4-BE49-F238E27FC236}">
                <a16:creationId xmlns:a16="http://schemas.microsoft.com/office/drawing/2014/main" id="{67764BE3-C043-15FA-F14F-5873E015E893}"/>
              </a:ext>
            </a:extLst>
          </p:cNvPr>
          <p:cNvPicPr>
            <a:picLocks noChangeAspect="1"/>
          </p:cNvPicPr>
          <p:nvPr/>
        </p:nvPicPr>
        <p:blipFill>
          <a:blip r:embed="rId9"/>
          <a:stretch>
            <a:fillRect/>
          </a:stretch>
        </p:blipFill>
        <p:spPr>
          <a:xfrm>
            <a:off x="5855108" y="878648"/>
            <a:ext cx="2310584" cy="1072989"/>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900" decel="100000" fill="hold"/>
                                        <p:tgtEl>
                                          <p:spTgt spid="1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900" decel="100000" fill="hold"/>
                                        <p:tgtEl>
                                          <p:spTgt spid="1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1985</TotalTime>
  <Words>1054</Words>
  <Application>Microsoft Office PowerPoint</Application>
  <PresentationFormat>Widescreen</PresentationFormat>
  <Paragraphs>88</Paragraphs>
  <Slides>36</Slides>
  <Notes>6</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#9Slide02 Noi dung dai</vt:lpstr>
      <vt:lpstr>Arial</vt:lpstr>
      <vt:lpstr>Calibri</vt:lpstr>
      <vt:lpstr>Calibri (Body)</vt:lpstr>
      <vt:lpstr>Calibri Light</vt:lpstr>
      <vt:lpstr>Cambria</vt:lpstr>
      <vt:lpstr>FC Onigiri Outline</vt:lpstr>
      <vt:lpstr>Times New Roman</vt:lpstr>
      <vt:lpstr>Wingdings</vt:lpstr>
      <vt:lpstr>字魂17号-萌趣果冻体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72</cp:revision>
  <dcterms:created xsi:type="dcterms:W3CDTF">2021-12-12T17:02:47Z</dcterms:created>
  <dcterms:modified xsi:type="dcterms:W3CDTF">2025-11-25T08:42:55Z</dcterms:modified>
  <cp:category>9Slide.vn</cp:category>
</cp:coreProperties>
</file>