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57" r:id="rId5"/>
    <p:sldId id="265" r:id="rId6"/>
    <p:sldId id="25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3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p:cViewPr varScale="1">
        <p:scale>
          <a:sx n="66" d="100"/>
          <a:sy n="66" d="100"/>
        </p:scale>
        <p:origin x="480"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11/14/2025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11/14/2025</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11/14/2025</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11/14/2025</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11/14/2025</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11/14/2025</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11/14/2025</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11/14/2025</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11/14/2025</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11/14/2025</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11/14/2025</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11734800" cy="2878667"/>
          </a:xfrm>
        </p:spPr>
        <p:txBody>
          <a:bodyPr>
            <a:normAutofit fontScale="90000"/>
          </a:bodyPr>
          <a:lstStyle/>
          <a:p>
            <a:pPr algn="ctr"/>
            <a:br>
              <a:rPr lang="en-US" sz="6000" dirty="0">
                <a:solidFill>
                  <a:srgbClr val="FF0000"/>
                </a:solidFill>
              </a:rPr>
            </a:br>
            <a:r>
              <a:rPr lang="en-US" dirty="0" err="1">
                <a:solidFill>
                  <a:srgbClr val="FF0000"/>
                </a:solidFill>
              </a:rPr>
              <a:t>Tuần</a:t>
            </a:r>
            <a:r>
              <a:rPr lang="en-US" dirty="0">
                <a:solidFill>
                  <a:srgbClr val="FF0000"/>
                </a:solidFill>
              </a:rPr>
              <a:t> 10: </a:t>
            </a:r>
            <a:r>
              <a:rPr lang="en-US" dirty="0" err="1">
                <a:solidFill>
                  <a:srgbClr val="FF0000"/>
                </a:solidFill>
              </a:rPr>
              <a:t>Chủ</a:t>
            </a:r>
            <a:r>
              <a:rPr lang="en-US" dirty="0">
                <a:solidFill>
                  <a:srgbClr val="FF0000"/>
                </a:solidFill>
              </a:rPr>
              <a:t> </a:t>
            </a:r>
            <a:r>
              <a:rPr lang="en-US" dirty="0" err="1">
                <a:solidFill>
                  <a:srgbClr val="FF0000"/>
                </a:solidFill>
              </a:rPr>
              <a:t>điểm</a:t>
            </a:r>
            <a:r>
              <a:rPr lang="en-US" dirty="0">
                <a:solidFill>
                  <a:srgbClr val="FF0000"/>
                </a:solidFill>
              </a:rPr>
              <a:t>: MÁI NHÀ YÊU THƯƠNG</a:t>
            </a:r>
            <a:br>
              <a:rPr lang="en-US" dirty="0">
                <a:solidFill>
                  <a:srgbClr val="FF0000"/>
                </a:solidFill>
              </a:rPr>
            </a:br>
            <a:br>
              <a:rPr lang="en-US" sz="6000" dirty="0">
                <a:solidFill>
                  <a:srgbClr val="FF0000"/>
                </a:solidFill>
              </a:rPr>
            </a:br>
            <a:r>
              <a:rPr lang="en-US" sz="6700" dirty="0">
                <a:solidFill>
                  <a:srgbClr val="FF0000"/>
                </a:solidFill>
              </a:rPr>
              <a:t>BÀI 18: MÓN QUÀ ĐẶT BIỆT</a:t>
            </a:r>
          </a:p>
        </p:txBody>
      </p:sp>
      <p:sp>
        <p:nvSpPr>
          <p:cNvPr id="4" name="TextBox 3">
            <a:extLst>
              <a:ext uri="{FF2B5EF4-FFF2-40B4-BE49-F238E27FC236}">
                <a16:creationId xmlns:a16="http://schemas.microsoft.com/office/drawing/2014/main" id="{641F8642-9758-8AD5-2CDB-D6DDBB18008D}"/>
              </a:ext>
            </a:extLst>
          </p:cNvPr>
          <p:cNvSpPr txBox="1"/>
          <p:nvPr/>
        </p:nvSpPr>
        <p:spPr>
          <a:xfrm>
            <a:off x="4724400" y="5649205"/>
            <a:ext cx="4023281" cy="1200329"/>
          </a:xfrm>
          <a:prstGeom prst="rect">
            <a:avLst/>
          </a:prstGeom>
          <a:noFill/>
        </p:spPr>
        <p:txBody>
          <a:bodyPr wrap="none" rtlCol="0">
            <a:spAutoFit/>
          </a:bodyPr>
          <a:lstStyle/>
          <a:p>
            <a:pPr algn="ctr"/>
            <a:r>
              <a:rPr lang="en-US" sz="7200" dirty="0" err="1"/>
              <a:t>Tiết</a:t>
            </a:r>
            <a:r>
              <a:rPr lang="en-US" sz="7200" dirty="0"/>
              <a:t> 1 + 2</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A690B3-5257-912A-7427-E298CA720A5D}"/>
              </a:ext>
            </a:extLst>
          </p:cNvPr>
          <p:cNvSpPr>
            <a:spLocks noGrp="1"/>
          </p:cNvSpPr>
          <p:nvPr>
            <p:ph type="title"/>
          </p:nvPr>
        </p:nvSpPr>
        <p:spPr>
          <a:xfrm>
            <a:off x="609600" y="304800"/>
            <a:ext cx="4343400" cy="685800"/>
          </a:xfrm>
          <a:solidFill>
            <a:schemeClr val="accent4">
              <a:lumMod val="60000"/>
              <a:lumOff val="40000"/>
            </a:schemeClr>
          </a:solidFill>
        </p:spPr>
        <p:txBody>
          <a:bodyPr>
            <a:normAutofit fontScale="90000"/>
          </a:bodyPr>
          <a:lstStyle/>
          <a:p>
            <a:pPr algn="ctr"/>
            <a:r>
              <a:rPr lang="en-US" sz="4400" b="1" dirty="0">
                <a:solidFill>
                  <a:schemeClr val="accent1">
                    <a:lumMod val="60000"/>
                    <a:lumOff val="40000"/>
                  </a:schemeClr>
                </a:solidFill>
              </a:rPr>
              <a:t>TÌM HIỂU BÀI</a:t>
            </a:r>
          </a:p>
        </p:txBody>
      </p:sp>
      <p:sp>
        <p:nvSpPr>
          <p:cNvPr id="7" name="Text Placeholder 3">
            <a:extLst>
              <a:ext uri="{FF2B5EF4-FFF2-40B4-BE49-F238E27FC236}">
                <a16:creationId xmlns:a16="http://schemas.microsoft.com/office/drawing/2014/main" id="{10BE9A3F-8B49-ECC0-593D-D83E823538E7}"/>
              </a:ext>
            </a:extLst>
          </p:cNvPr>
          <p:cNvSpPr>
            <a:spLocks noGrp="1"/>
          </p:cNvSpPr>
          <p:nvPr>
            <p:ph type="body" sz="half" idx="2"/>
          </p:nvPr>
        </p:nvSpPr>
        <p:spPr>
          <a:xfrm>
            <a:off x="609600" y="1371601"/>
            <a:ext cx="3840479" cy="3048000"/>
          </a:xfrm>
        </p:spPr>
        <p:txBody>
          <a:bodyPr>
            <a:normAutofit fontScale="92500"/>
          </a:bodyPr>
          <a:lstStyle/>
          <a:p>
            <a:r>
              <a:rPr lang="en-US" sz="4400" dirty="0">
                <a:solidFill>
                  <a:srgbClr val="FF0000"/>
                </a:solidFill>
                <a:latin typeface="+mj-lt"/>
              </a:rPr>
              <a:t>2. </a:t>
            </a:r>
            <a:r>
              <a:rPr lang="en-US" sz="4400" dirty="0" err="1">
                <a:solidFill>
                  <a:srgbClr val="FF0000"/>
                </a:solidFill>
                <a:latin typeface="+mj-lt"/>
              </a:rPr>
              <a:t>Từ</a:t>
            </a:r>
            <a:r>
              <a:rPr lang="en-US" sz="4400" dirty="0">
                <a:solidFill>
                  <a:srgbClr val="FF0000"/>
                </a:solidFill>
                <a:latin typeface="+mj-lt"/>
              </a:rPr>
              <a:t> </a:t>
            </a:r>
            <a:r>
              <a:rPr lang="en-US" sz="4400" dirty="0" err="1">
                <a:solidFill>
                  <a:srgbClr val="FF0000"/>
                </a:solidFill>
                <a:latin typeface="+mj-lt"/>
              </a:rPr>
              <a:t>ngữ</a:t>
            </a:r>
            <a:r>
              <a:rPr lang="en-US" sz="4400" dirty="0">
                <a:solidFill>
                  <a:srgbClr val="FF0000"/>
                </a:solidFill>
                <a:latin typeface="+mj-lt"/>
              </a:rPr>
              <a:t> </a:t>
            </a:r>
            <a:r>
              <a:rPr lang="en-US" sz="4400" dirty="0" err="1">
                <a:solidFill>
                  <a:srgbClr val="FF0000"/>
                </a:solidFill>
                <a:latin typeface="+mj-lt"/>
              </a:rPr>
              <a:t>nào</a:t>
            </a:r>
            <a:r>
              <a:rPr lang="en-US" sz="4400" dirty="0">
                <a:solidFill>
                  <a:srgbClr val="FF0000"/>
                </a:solidFill>
                <a:latin typeface="+mj-lt"/>
              </a:rPr>
              <a:t> </a:t>
            </a:r>
            <a:r>
              <a:rPr lang="en-US" sz="4400" dirty="0" err="1">
                <a:solidFill>
                  <a:srgbClr val="FF0000"/>
                </a:solidFill>
                <a:latin typeface="+mj-lt"/>
              </a:rPr>
              <a:t>dưới</a:t>
            </a:r>
            <a:r>
              <a:rPr lang="en-US" sz="4400" dirty="0">
                <a:solidFill>
                  <a:srgbClr val="FF0000"/>
                </a:solidFill>
                <a:latin typeface="+mj-lt"/>
              </a:rPr>
              <a:t> </a:t>
            </a:r>
            <a:r>
              <a:rPr lang="en-US" sz="4400" dirty="0" err="1">
                <a:solidFill>
                  <a:srgbClr val="FF0000"/>
                </a:solidFill>
                <a:latin typeface="+mj-lt"/>
              </a:rPr>
              <a:t>đây</a:t>
            </a:r>
            <a:r>
              <a:rPr lang="en-US" sz="4400" dirty="0">
                <a:solidFill>
                  <a:srgbClr val="FF0000"/>
                </a:solidFill>
                <a:latin typeface="+mj-lt"/>
              </a:rPr>
              <a:t> </a:t>
            </a:r>
            <a:r>
              <a:rPr lang="en-US" sz="4400" dirty="0" err="1">
                <a:solidFill>
                  <a:srgbClr val="FF0000"/>
                </a:solidFill>
                <a:latin typeface="+mj-lt"/>
              </a:rPr>
              <a:t>thể</a:t>
            </a:r>
            <a:r>
              <a:rPr lang="en-US" sz="4400" dirty="0">
                <a:solidFill>
                  <a:srgbClr val="FF0000"/>
                </a:solidFill>
                <a:latin typeface="+mj-lt"/>
              </a:rPr>
              <a:t> </a:t>
            </a:r>
            <a:r>
              <a:rPr lang="en-US" sz="4400" dirty="0" err="1">
                <a:solidFill>
                  <a:srgbClr val="FF0000"/>
                </a:solidFill>
                <a:latin typeface="+mj-lt"/>
              </a:rPr>
              <a:t>hiện</a:t>
            </a:r>
            <a:r>
              <a:rPr lang="en-US" sz="4400" dirty="0">
                <a:solidFill>
                  <a:srgbClr val="FF0000"/>
                </a:solidFill>
                <a:latin typeface="+mj-lt"/>
              </a:rPr>
              <a:t> </a:t>
            </a:r>
            <a:r>
              <a:rPr lang="en-US" sz="4400" dirty="0" err="1">
                <a:solidFill>
                  <a:srgbClr val="FF0000"/>
                </a:solidFill>
                <a:latin typeface="+mj-lt"/>
              </a:rPr>
              <a:t>cảm</a:t>
            </a:r>
            <a:r>
              <a:rPr lang="en-US" sz="4400" dirty="0">
                <a:solidFill>
                  <a:srgbClr val="FF0000"/>
                </a:solidFill>
                <a:latin typeface="+mj-lt"/>
              </a:rPr>
              <a:t> </a:t>
            </a:r>
            <a:r>
              <a:rPr lang="en-US" sz="4400" dirty="0" err="1">
                <a:solidFill>
                  <a:srgbClr val="FF0000"/>
                </a:solidFill>
                <a:latin typeface="+mj-lt"/>
              </a:rPr>
              <a:t>xúc</a:t>
            </a:r>
            <a:r>
              <a:rPr lang="en-US" sz="4400" dirty="0">
                <a:solidFill>
                  <a:srgbClr val="FF0000"/>
                </a:solidFill>
                <a:latin typeface="+mj-lt"/>
              </a:rPr>
              <a:t> </a:t>
            </a:r>
            <a:r>
              <a:rPr lang="en-US" sz="4400" dirty="0" err="1">
                <a:solidFill>
                  <a:srgbClr val="FF0000"/>
                </a:solidFill>
                <a:latin typeface="+mj-lt"/>
              </a:rPr>
              <a:t>của</a:t>
            </a:r>
            <a:r>
              <a:rPr lang="en-US" sz="4400" dirty="0">
                <a:solidFill>
                  <a:srgbClr val="FF0000"/>
                </a:solidFill>
                <a:latin typeface="+mj-lt"/>
              </a:rPr>
              <a:t> </a:t>
            </a:r>
            <a:r>
              <a:rPr lang="en-US" sz="4400" dirty="0" err="1">
                <a:solidFill>
                  <a:srgbClr val="FF0000"/>
                </a:solidFill>
                <a:latin typeface="+mj-lt"/>
              </a:rPr>
              <a:t>bố</a:t>
            </a:r>
            <a:r>
              <a:rPr lang="en-US" sz="4400" dirty="0">
                <a:solidFill>
                  <a:srgbClr val="FF0000"/>
                </a:solidFill>
                <a:latin typeface="+mj-lt"/>
              </a:rPr>
              <a:t> </a:t>
            </a:r>
            <a:r>
              <a:rPr lang="en-US" sz="4400" dirty="0" err="1">
                <a:solidFill>
                  <a:srgbClr val="FF0000"/>
                </a:solidFill>
                <a:latin typeface="+mj-lt"/>
              </a:rPr>
              <a:t>khi</a:t>
            </a:r>
            <a:r>
              <a:rPr lang="en-US" sz="4400" dirty="0">
                <a:solidFill>
                  <a:srgbClr val="FF0000"/>
                </a:solidFill>
                <a:latin typeface="+mj-lt"/>
              </a:rPr>
              <a:t> </a:t>
            </a:r>
            <a:r>
              <a:rPr lang="en-US" sz="4400" dirty="0" err="1">
                <a:solidFill>
                  <a:srgbClr val="FF0000"/>
                </a:solidFill>
                <a:latin typeface="+mj-lt"/>
              </a:rPr>
              <a:t>nhận</a:t>
            </a:r>
            <a:r>
              <a:rPr lang="en-US" sz="4400" dirty="0">
                <a:solidFill>
                  <a:srgbClr val="FF0000"/>
                </a:solidFill>
                <a:latin typeface="+mj-lt"/>
              </a:rPr>
              <a:t> </a:t>
            </a:r>
            <a:r>
              <a:rPr lang="en-US" sz="4400" dirty="0" err="1">
                <a:solidFill>
                  <a:srgbClr val="FF0000"/>
                </a:solidFill>
                <a:latin typeface="+mj-lt"/>
              </a:rPr>
              <a:t>quà</a:t>
            </a:r>
            <a:r>
              <a:rPr lang="en-US" sz="4400" dirty="0">
                <a:solidFill>
                  <a:srgbClr val="FF0000"/>
                </a:solidFill>
                <a:latin typeface="+mj-lt"/>
              </a:rPr>
              <a:t> </a:t>
            </a:r>
            <a:r>
              <a:rPr lang="en-US" sz="4400" dirty="0" err="1">
                <a:solidFill>
                  <a:srgbClr val="FF0000"/>
                </a:solidFill>
                <a:latin typeface="+mj-lt"/>
              </a:rPr>
              <a:t>của</a:t>
            </a:r>
            <a:r>
              <a:rPr lang="en-US" sz="4400" dirty="0">
                <a:solidFill>
                  <a:srgbClr val="FF0000"/>
                </a:solidFill>
                <a:latin typeface="+mj-lt"/>
              </a:rPr>
              <a:t> </a:t>
            </a:r>
            <a:r>
              <a:rPr lang="en-US" sz="4400" dirty="0" err="1">
                <a:solidFill>
                  <a:srgbClr val="FF0000"/>
                </a:solidFill>
                <a:latin typeface="+mj-lt"/>
              </a:rPr>
              <a:t>hai</a:t>
            </a:r>
            <a:r>
              <a:rPr lang="en-US" sz="4400" dirty="0">
                <a:solidFill>
                  <a:srgbClr val="FF0000"/>
                </a:solidFill>
                <a:latin typeface="+mj-lt"/>
              </a:rPr>
              <a:t> </a:t>
            </a:r>
            <a:r>
              <a:rPr lang="en-US" sz="4400" dirty="0" err="1">
                <a:solidFill>
                  <a:srgbClr val="FF0000"/>
                </a:solidFill>
                <a:latin typeface="+mj-lt"/>
              </a:rPr>
              <a:t>chị</a:t>
            </a:r>
            <a:r>
              <a:rPr lang="en-US" sz="4400" dirty="0">
                <a:solidFill>
                  <a:srgbClr val="FF0000"/>
                </a:solidFill>
                <a:latin typeface="+mj-lt"/>
              </a:rPr>
              <a:t> </a:t>
            </a:r>
            <a:r>
              <a:rPr lang="en-US" sz="4400" dirty="0" err="1">
                <a:solidFill>
                  <a:srgbClr val="FF0000"/>
                </a:solidFill>
                <a:latin typeface="+mj-lt"/>
              </a:rPr>
              <a:t>em</a:t>
            </a:r>
            <a:endParaRPr lang="en-US" sz="4400" dirty="0">
              <a:solidFill>
                <a:srgbClr val="FF0000"/>
              </a:solidFill>
              <a:latin typeface="+mj-lt"/>
            </a:endParaRPr>
          </a:p>
        </p:txBody>
      </p:sp>
      <p:sp>
        <p:nvSpPr>
          <p:cNvPr id="9" name="TextBox 8">
            <a:extLst>
              <a:ext uri="{FF2B5EF4-FFF2-40B4-BE49-F238E27FC236}">
                <a16:creationId xmlns:a16="http://schemas.microsoft.com/office/drawing/2014/main" id="{D7595DCF-279F-F852-FA3C-F692948BC048}"/>
              </a:ext>
            </a:extLst>
          </p:cNvPr>
          <p:cNvSpPr txBox="1"/>
          <p:nvPr/>
        </p:nvSpPr>
        <p:spPr>
          <a:xfrm>
            <a:off x="6096000" y="685800"/>
            <a:ext cx="32766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a:latin typeface="+mj-lt"/>
              </a:rPr>
              <a:t>a. </a:t>
            </a:r>
            <a:r>
              <a:rPr lang="en-US" sz="4400" dirty="0" err="1">
                <a:latin typeface="+mj-lt"/>
              </a:rPr>
              <a:t>băn</a:t>
            </a:r>
            <a:r>
              <a:rPr lang="en-US" sz="4400" dirty="0">
                <a:latin typeface="+mj-lt"/>
              </a:rPr>
              <a:t> </a:t>
            </a:r>
            <a:r>
              <a:rPr lang="en-US" sz="4400" dirty="0" err="1">
                <a:latin typeface="+mj-lt"/>
              </a:rPr>
              <a:t>khoăn</a:t>
            </a:r>
            <a:endParaRPr lang="en-US" sz="4400" dirty="0">
              <a:latin typeface="+mj-lt"/>
            </a:endParaRPr>
          </a:p>
        </p:txBody>
      </p:sp>
      <p:sp>
        <p:nvSpPr>
          <p:cNvPr id="10" name="TextBox 9">
            <a:extLst>
              <a:ext uri="{FF2B5EF4-FFF2-40B4-BE49-F238E27FC236}">
                <a16:creationId xmlns:a16="http://schemas.microsoft.com/office/drawing/2014/main" id="{4DDA25C3-D253-354A-C9EF-A4A5958CA67A}"/>
              </a:ext>
            </a:extLst>
          </p:cNvPr>
          <p:cNvSpPr txBox="1"/>
          <p:nvPr/>
        </p:nvSpPr>
        <p:spPr>
          <a:xfrm>
            <a:off x="6096000" y="1828800"/>
            <a:ext cx="32766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a:latin typeface="+mj-lt"/>
              </a:rPr>
              <a:t>b. </a:t>
            </a:r>
            <a:r>
              <a:rPr lang="en-US" sz="4400" dirty="0" err="1">
                <a:latin typeface="+mj-lt"/>
              </a:rPr>
              <a:t>đăm</a:t>
            </a:r>
            <a:r>
              <a:rPr lang="en-US" sz="4400" dirty="0">
                <a:latin typeface="+mj-lt"/>
              </a:rPr>
              <a:t> </a:t>
            </a:r>
            <a:r>
              <a:rPr lang="en-US" sz="4400" dirty="0" err="1">
                <a:latin typeface="+mj-lt"/>
              </a:rPr>
              <a:t>chiêu</a:t>
            </a:r>
            <a:endParaRPr lang="en-US" sz="4400" dirty="0">
              <a:latin typeface="+mj-lt"/>
            </a:endParaRPr>
          </a:p>
        </p:txBody>
      </p:sp>
      <p:sp>
        <p:nvSpPr>
          <p:cNvPr id="11" name="TextBox 10">
            <a:extLst>
              <a:ext uri="{FF2B5EF4-FFF2-40B4-BE49-F238E27FC236}">
                <a16:creationId xmlns:a16="http://schemas.microsoft.com/office/drawing/2014/main" id="{9A455B39-9235-EE8E-B73A-68E328D3AD56}"/>
              </a:ext>
            </a:extLst>
          </p:cNvPr>
          <p:cNvSpPr txBox="1"/>
          <p:nvPr/>
        </p:nvSpPr>
        <p:spPr>
          <a:xfrm>
            <a:off x="6096000" y="2967789"/>
            <a:ext cx="32766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a:latin typeface="+mj-lt"/>
              </a:rPr>
              <a:t>c. </a:t>
            </a:r>
            <a:r>
              <a:rPr lang="en-US" sz="4400" dirty="0" err="1">
                <a:latin typeface="+mj-lt"/>
              </a:rPr>
              <a:t>hồi</a:t>
            </a:r>
            <a:r>
              <a:rPr lang="en-US" sz="4400" dirty="0">
                <a:latin typeface="+mj-lt"/>
              </a:rPr>
              <a:t> </a:t>
            </a:r>
            <a:r>
              <a:rPr lang="en-US" sz="4400" dirty="0" err="1">
                <a:latin typeface="+mj-lt"/>
              </a:rPr>
              <a:t>hộp</a:t>
            </a:r>
            <a:endParaRPr lang="en-US" sz="4400" dirty="0">
              <a:latin typeface="+mj-lt"/>
            </a:endParaRPr>
          </a:p>
        </p:txBody>
      </p:sp>
      <p:sp>
        <p:nvSpPr>
          <p:cNvPr id="12" name="TextBox 11">
            <a:extLst>
              <a:ext uri="{FF2B5EF4-FFF2-40B4-BE49-F238E27FC236}">
                <a16:creationId xmlns:a16="http://schemas.microsoft.com/office/drawing/2014/main" id="{8E267795-CAB4-5E2B-59CF-B49A5EC0CA41}"/>
              </a:ext>
            </a:extLst>
          </p:cNvPr>
          <p:cNvSpPr txBox="1"/>
          <p:nvPr/>
        </p:nvSpPr>
        <p:spPr>
          <a:xfrm>
            <a:off x="6096000" y="4106778"/>
            <a:ext cx="32766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a:latin typeface="+mj-lt"/>
              </a:rPr>
              <a:t>d. </a:t>
            </a:r>
            <a:r>
              <a:rPr lang="en-US" sz="4400" dirty="0" err="1">
                <a:latin typeface="+mj-lt"/>
              </a:rPr>
              <a:t>ngạc</a:t>
            </a:r>
            <a:r>
              <a:rPr lang="en-US" sz="4400" dirty="0">
                <a:latin typeface="+mj-lt"/>
              </a:rPr>
              <a:t> </a:t>
            </a:r>
            <a:r>
              <a:rPr lang="en-US" sz="4400" dirty="0" err="1">
                <a:latin typeface="+mj-lt"/>
              </a:rPr>
              <a:t>nhiên</a:t>
            </a:r>
            <a:endParaRPr lang="en-US" sz="4400" dirty="0">
              <a:latin typeface="+mj-lt"/>
            </a:endParaRPr>
          </a:p>
        </p:txBody>
      </p:sp>
    </p:spTree>
    <p:extLst>
      <p:ext uri="{BB962C8B-B14F-4D97-AF65-F5344CB8AC3E}">
        <p14:creationId xmlns:p14="http://schemas.microsoft.com/office/powerpoint/2010/main" val="251196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mph" presetSubtype="0" fill="hold" grpId="1" nodeType="clickEffect">
                                  <p:stCondLst>
                                    <p:cond delay="0"/>
                                  </p:stCondLst>
                                  <p:childTnLst>
                                    <p:animClr clrSpc="hsl" dir="cw">
                                      <p:cBhvr override="childStyle">
                                        <p:cTn id="36" dur="500" fill="hold"/>
                                        <p:tgtEl>
                                          <p:spTgt spid="12"/>
                                        </p:tgtEl>
                                        <p:attrNameLst>
                                          <p:attrName>style.color</p:attrName>
                                        </p:attrNameLst>
                                      </p:cBhvr>
                                      <p:by>
                                        <p:hsl h="-7200000" s="0" l="0"/>
                                      </p:by>
                                    </p:animClr>
                                    <p:animClr clrSpc="hsl" dir="cw">
                                      <p:cBhvr>
                                        <p:cTn id="37" dur="500" fill="hold"/>
                                        <p:tgtEl>
                                          <p:spTgt spid="12"/>
                                        </p:tgtEl>
                                        <p:attrNameLst>
                                          <p:attrName>fillcolor</p:attrName>
                                        </p:attrNameLst>
                                      </p:cBhvr>
                                      <p:by>
                                        <p:hsl h="-7200000" s="0" l="0"/>
                                      </p:by>
                                    </p:animClr>
                                    <p:animClr clrSpc="hsl" dir="cw">
                                      <p:cBhvr>
                                        <p:cTn id="38" dur="500" fill="hold"/>
                                        <p:tgtEl>
                                          <p:spTgt spid="12"/>
                                        </p:tgtEl>
                                        <p:attrNameLst>
                                          <p:attrName>stroke.color</p:attrName>
                                        </p:attrNameLst>
                                      </p:cBhvr>
                                      <p:by>
                                        <p:hsl h="-7200000" s="0" l="0"/>
                                      </p:by>
                                    </p:animClr>
                                    <p:set>
                                      <p:cBhvr>
                                        <p:cTn id="39"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P spid="9" grpId="0" animBg="1"/>
      <p:bldP spid="10" grpId="0" animBg="1"/>
      <p:bldP spid="11" grpId="0"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A52ADC-FAE6-FEF8-D87A-A3DDACF37309}"/>
              </a:ext>
            </a:extLst>
          </p:cNvPr>
          <p:cNvSpPr>
            <a:spLocks noGrp="1"/>
          </p:cNvSpPr>
          <p:nvPr>
            <p:ph type="title"/>
          </p:nvPr>
        </p:nvSpPr>
        <p:spPr>
          <a:xfrm>
            <a:off x="609600" y="304800"/>
            <a:ext cx="4343400" cy="685800"/>
          </a:xfrm>
          <a:solidFill>
            <a:schemeClr val="accent4">
              <a:lumMod val="60000"/>
              <a:lumOff val="40000"/>
            </a:schemeClr>
          </a:solidFill>
        </p:spPr>
        <p:txBody>
          <a:bodyPr>
            <a:normAutofit fontScale="90000"/>
          </a:bodyPr>
          <a:lstStyle/>
          <a:p>
            <a:pPr algn="ctr"/>
            <a:r>
              <a:rPr lang="en-US" sz="4400" b="1" dirty="0">
                <a:solidFill>
                  <a:schemeClr val="accent1">
                    <a:lumMod val="60000"/>
                    <a:lumOff val="40000"/>
                  </a:schemeClr>
                </a:solidFill>
              </a:rPr>
              <a:t>TÌM HIỂU BÀI</a:t>
            </a:r>
          </a:p>
        </p:txBody>
      </p:sp>
      <p:sp>
        <p:nvSpPr>
          <p:cNvPr id="6" name="Text Placeholder 3">
            <a:extLst>
              <a:ext uri="{FF2B5EF4-FFF2-40B4-BE49-F238E27FC236}">
                <a16:creationId xmlns:a16="http://schemas.microsoft.com/office/drawing/2014/main" id="{8B0920B7-A607-3BCE-B157-E67AB388C97E}"/>
              </a:ext>
            </a:extLst>
          </p:cNvPr>
          <p:cNvSpPr>
            <a:spLocks noGrp="1"/>
          </p:cNvSpPr>
          <p:nvPr>
            <p:ph type="body" sz="half" idx="2"/>
          </p:nvPr>
        </p:nvSpPr>
        <p:spPr>
          <a:xfrm>
            <a:off x="625642" y="1676400"/>
            <a:ext cx="3840479" cy="3048000"/>
          </a:xfrm>
        </p:spPr>
        <p:txBody>
          <a:bodyPr>
            <a:normAutofit lnSpcReduction="10000"/>
          </a:bodyPr>
          <a:lstStyle/>
          <a:p>
            <a:r>
              <a:rPr lang="en-US" sz="4400" dirty="0">
                <a:solidFill>
                  <a:srgbClr val="FF0000"/>
                </a:solidFill>
                <a:latin typeface="+mj-lt"/>
              </a:rPr>
              <a:t>3. </a:t>
            </a:r>
            <a:r>
              <a:rPr lang="en-US" sz="4400" dirty="0" err="1">
                <a:solidFill>
                  <a:srgbClr val="FF0000"/>
                </a:solidFill>
                <a:latin typeface="+mj-lt"/>
              </a:rPr>
              <a:t>Vì</a:t>
            </a:r>
            <a:r>
              <a:rPr lang="en-US" sz="4400" dirty="0">
                <a:solidFill>
                  <a:srgbClr val="FF0000"/>
                </a:solidFill>
                <a:latin typeface="+mj-lt"/>
              </a:rPr>
              <a:t> </a:t>
            </a:r>
            <a:r>
              <a:rPr lang="en-US" sz="4400" dirty="0" err="1">
                <a:solidFill>
                  <a:srgbClr val="FF0000"/>
                </a:solidFill>
                <a:latin typeface="+mj-lt"/>
              </a:rPr>
              <a:t>sao</a:t>
            </a:r>
            <a:r>
              <a:rPr lang="en-US" sz="4400" dirty="0">
                <a:solidFill>
                  <a:srgbClr val="FF0000"/>
                </a:solidFill>
                <a:latin typeface="+mj-lt"/>
              </a:rPr>
              <a:t> </a:t>
            </a:r>
            <a:r>
              <a:rPr lang="en-US" sz="4400" dirty="0" err="1">
                <a:solidFill>
                  <a:srgbClr val="FF0000"/>
                </a:solidFill>
                <a:latin typeface="+mj-lt"/>
              </a:rPr>
              <a:t>bố</a:t>
            </a:r>
            <a:r>
              <a:rPr lang="en-US" sz="4400" dirty="0">
                <a:solidFill>
                  <a:srgbClr val="FF0000"/>
                </a:solidFill>
                <a:latin typeface="+mj-lt"/>
              </a:rPr>
              <a:t> </a:t>
            </a:r>
            <a:r>
              <a:rPr lang="en-US" sz="4400" dirty="0" err="1">
                <a:solidFill>
                  <a:srgbClr val="FF0000"/>
                </a:solidFill>
                <a:latin typeface="+mj-lt"/>
              </a:rPr>
              <a:t>rất</a:t>
            </a:r>
            <a:r>
              <a:rPr lang="en-US" sz="4400" dirty="0">
                <a:solidFill>
                  <a:srgbClr val="FF0000"/>
                </a:solidFill>
                <a:latin typeface="+mj-lt"/>
              </a:rPr>
              <a:t> </a:t>
            </a:r>
            <a:r>
              <a:rPr lang="en-US" sz="4400" dirty="0" err="1">
                <a:solidFill>
                  <a:srgbClr val="FF0000"/>
                </a:solidFill>
                <a:latin typeface="+mj-lt"/>
              </a:rPr>
              <a:t>vui</a:t>
            </a:r>
            <a:r>
              <a:rPr lang="en-US" sz="4400" dirty="0">
                <a:solidFill>
                  <a:srgbClr val="FF0000"/>
                </a:solidFill>
                <a:latin typeface="+mj-lt"/>
              </a:rPr>
              <a:t> </a:t>
            </a:r>
            <a:r>
              <a:rPr lang="en-US" sz="4400" dirty="0" err="1">
                <a:solidFill>
                  <a:srgbClr val="FF0000"/>
                </a:solidFill>
                <a:latin typeface="+mj-lt"/>
              </a:rPr>
              <a:t>khi</a:t>
            </a:r>
            <a:r>
              <a:rPr lang="en-US" sz="4400" dirty="0">
                <a:solidFill>
                  <a:srgbClr val="FF0000"/>
                </a:solidFill>
                <a:latin typeface="+mj-lt"/>
              </a:rPr>
              <a:t> </a:t>
            </a:r>
            <a:r>
              <a:rPr lang="en-US" sz="4400" dirty="0" err="1">
                <a:solidFill>
                  <a:srgbClr val="FF0000"/>
                </a:solidFill>
                <a:latin typeface="+mj-lt"/>
              </a:rPr>
              <a:t>nhận</a:t>
            </a:r>
            <a:r>
              <a:rPr lang="en-US" sz="4400" dirty="0">
                <a:solidFill>
                  <a:srgbClr val="FF0000"/>
                </a:solidFill>
                <a:latin typeface="+mj-lt"/>
              </a:rPr>
              <a:t> </a:t>
            </a:r>
            <a:r>
              <a:rPr lang="en-US" sz="4400" dirty="0" err="1">
                <a:solidFill>
                  <a:srgbClr val="FF0000"/>
                </a:solidFill>
                <a:latin typeface="+mj-lt"/>
              </a:rPr>
              <a:t>quà</a:t>
            </a:r>
            <a:r>
              <a:rPr lang="en-US" sz="4400" dirty="0">
                <a:solidFill>
                  <a:srgbClr val="FF0000"/>
                </a:solidFill>
                <a:latin typeface="+mj-lt"/>
              </a:rPr>
              <a:t> </a:t>
            </a:r>
            <a:r>
              <a:rPr lang="en-US" sz="4400" dirty="0" err="1">
                <a:solidFill>
                  <a:srgbClr val="FF0000"/>
                </a:solidFill>
                <a:latin typeface="+mj-lt"/>
              </a:rPr>
              <a:t>mà</a:t>
            </a:r>
            <a:r>
              <a:rPr lang="en-US" sz="4400" dirty="0">
                <a:solidFill>
                  <a:srgbClr val="FF0000"/>
                </a:solidFill>
                <a:latin typeface="+mj-lt"/>
              </a:rPr>
              <a:t> </a:t>
            </a:r>
            <a:r>
              <a:rPr lang="en-US" sz="4400" dirty="0" err="1">
                <a:solidFill>
                  <a:srgbClr val="FF0000"/>
                </a:solidFill>
                <a:latin typeface="+mj-lt"/>
              </a:rPr>
              <a:t>người</a:t>
            </a:r>
            <a:r>
              <a:rPr lang="en-US" sz="4400" dirty="0">
                <a:solidFill>
                  <a:srgbClr val="FF0000"/>
                </a:solidFill>
                <a:latin typeface="+mj-lt"/>
              </a:rPr>
              <a:t> </a:t>
            </a:r>
            <a:r>
              <a:rPr lang="en-US" sz="4400" dirty="0" err="1">
                <a:solidFill>
                  <a:srgbClr val="FF0000"/>
                </a:solidFill>
                <a:latin typeface="+mj-lt"/>
              </a:rPr>
              <a:t>chị</a:t>
            </a:r>
            <a:r>
              <a:rPr lang="en-US" sz="4400" dirty="0">
                <a:solidFill>
                  <a:srgbClr val="FF0000"/>
                </a:solidFill>
                <a:latin typeface="+mj-lt"/>
              </a:rPr>
              <a:t> </a:t>
            </a:r>
            <a:r>
              <a:rPr lang="en-US" sz="4400" dirty="0" err="1">
                <a:solidFill>
                  <a:srgbClr val="FF0000"/>
                </a:solidFill>
                <a:latin typeface="+mj-lt"/>
              </a:rPr>
              <a:t>lại</a:t>
            </a:r>
            <a:r>
              <a:rPr lang="en-US" sz="4400" dirty="0">
                <a:solidFill>
                  <a:srgbClr val="FF0000"/>
                </a:solidFill>
                <a:latin typeface="+mj-lt"/>
              </a:rPr>
              <a:t> </a:t>
            </a:r>
            <a:r>
              <a:rPr lang="en-US" sz="4400" dirty="0" err="1">
                <a:solidFill>
                  <a:srgbClr val="FF0000"/>
                </a:solidFill>
                <a:latin typeface="+mj-lt"/>
              </a:rPr>
              <a:t>rơm</a:t>
            </a:r>
            <a:r>
              <a:rPr lang="en-US" sz="4400" dirty="0">
                <a:solidFill>
                  <a:srgbClr val="FF0000"/>
                </a:solidFill>
                <a:latin typeface="+mj-lt"/>
              </a:rPr>
              <a:t> </a:t>
            </a:r>
            <a:r>
              <a:rPr lang="en-US" sz="4400" dirty="0" err="1">
                <a:solidFill>
                  <a:srgbClr val="FF0000"/>
                </a:solidFill>
                <a:latin typeface="+mj-lt"/>
              </a:rPr>
              <a:t>rớm</a:t>
            </a:r>
            <a:r>
              <a:rPr lang="en-US" sz="4400" dirty="0">
                <a:solidFill>
                  <a:srgbClr val="FF0000"/>
                </a:solidFill>
                <a:latin typeface="+mj-lt"/>
              </a:rPr>
              <a:t> </a:t>
            </a:r>
            <a:r>
              <a:rPr lang="en-US" sz="4400" dirty="0" err="1">
                <a:solidFill>
                  <a:srgbClr val="FF0000"/>
                </a:solidFill>
                <a:latin typeface="+mj-lt"/>
              </a:rPr>
              <a:t>nước</a:t>
            </a:r>
            <a:r>
              <a:rPr lang="en-US" sz="4400" dirty="0">
                <a:solidFill>
                  <a:srgbClr val="FF0000"/>
                </a:solidFill>
                <a:latin typeface="+mj-lt"/>
              </a:rPr>
              <a:t> </a:t>
            </a:r>
            <a:r>
              <a:rPr lang="en-US" sz="4400" dirty="0" err="1">
                <a:solidFill>
                  <a:srgbClr val="FF0000"/>
                </a:solidFill>
                <a:latin typeface="+mj-lt"/>
              </a:rPr>
              <a:t>mắt</a:t>
            </a:r>
            <a:r>
              <a:rPr lang="en-US" sz="4400" dirty="0">
                <a:solidFill>
                  <a:srgbClr val="FF0000"/>
                </a:solidFill>
                <a:latin typeface="+mj-lt"/>
              </a:rPr>
              <a:t>?</a:t>
            </a:r>
          </a:p>
        </p:txBody>
      </p:sp>
      <p:sp>
        <p:nvSpPr>
          <p:cNvPr id="7" name="Content Placeholder 2">
            <a:extLst>
              <a:ext uri="{FF2B5EF4-FFF2-40B4-BE49-F238E27FC236}">
                <a16:creationId xmlns:a16="http://schemas.microsoft.com/office/drawing/2014/main" id="{85CA055E-1D38-5A10-76CB-29DA7C6E7CC5}"/>
              </a:ext>
            </a:extLst>
          </p:cNvPr>
          <p:cNvSpPr>
            <a:spLocks noGrp="1"/>
          </p:cNvSpPr>
          <p:nvPr>
            <p:ph idx="1"/>
          </p:nvPr>
        </p:nvSpPr>
        <p:spPr>
          <a:xfrm>
            <a:off x="5257800" y="1676400"/>
            <a:ext cx="6308558" cy="3810000"/>
          </a:xfrm>
        </p:spPr>
        <p:txBody>
          <a:bodyPr>
            <a:noAutofit/>
          </a:bodyPr>
          <a:lstStyle/>
          <a:p>
            <a:pPr marL="0" indent="0">
              <a:buNone/>
            </a:pPr>
            <a:r>
              <a:rPr lang="vi-VN" sz="4000" dirty="0">
                <a:solidFill>
                  <a:srgbClr val="0070C0"/>
                </a:solidFill>
                <a:latin typeface="+mj-lt"/>
              </a:rPr>
              <a:t>Người chị rơm rớm nước mắt vì đã quên xoá đi dòng chữ nói điều không tốt của bố là “Nấu ăn không ngon”. Người chị sợ bố sẽ buồn lòng vì sơ suất này của mình.</a:t>
            </a:r>
            <a:endParaRPr lang="en-US" sz="5400" b="1" dirty="0">
              <a:solidFill>
                <a:srgbClr val="0070C0"/>
              </a:solidFill>
              <a:latin typeface="+mj-lt"/>
            </a:endParaRPr>
          </a:p>
        </p:txBody>
      </p:sp>
    </p:spTree>
    <p:extLst>
      <p:ext uri="{BB962C8B-B14F-4D97-AF65-F5344CB8AC3E}">
        <p14:creationId xmlns:p14="http://schemas.microsoft.com/office/powerpoint/2010/main" val="197431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1)">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BC9CC28-03CB-CFF8-A14A-5E602FB6649D}"/>
              </a:ext>
            </a:extLst>
          </p:cNvPr>
          <p:cNvSpPr>
            <a:spLocks noGrp="1"/>
          </p:cNvSpPr>
          <p:nvPr>
            <p:ph type="title"/>
          </p:nvPr>
        </p:nvSpPr>
        <p:spPr>
          <a:xfrm>
            <a:off x="609600" y="304800"/>
            <a:ext cx="4343400" cy="685800"/>
          </a:xfrm>
          <a:solidFill>
            <a:schemeClr val="accent4">
              <a:lumMod val="60000"/>
              <a:lumOff val="40000"/>
            </a:schemeClr>
          </a:solidFill>
        </p:spPr>
        <p:txBody>
          <a:bodyPr>
            <a:normAutofit fontScale="90000"/>
          </a:bodyPr>
          <a:lstStyle/>
          <a:p>
            <a:pPr algn="ctr"/>
            <a:r>
              <a:rPr lang="en-US" sz="4400" b="1" dirty="0">
                <a:solidFill>
                  <a:schemeClr val="accent1">
                    <a:lumMod val="60000"/>
                    <a:lumOff val="40000"/>
                  </a:schemeClr>
                </a:solidFill>
              </a:rPr>
              <a:t>TÌM HIỂU BÀI</a:t>
            </a:r>
          </a:p>
        </p:txBody>
      </p:sp>
      <p:sp>
        <p:nvSpPr>
          <p:cNvPr id="6" name="Text Placeholder 3">
            <a:extLst>
              <a:ext uri="{FF2B5EF4-FFF2-40B4-BE49-F238E27FC236}">
                <a16:creationId xmlns:a16="http://schemas.microsoft.com/office/drawing/2014/main" id="{D7D473EB-3BE5-8C48-F97F-CFDC2C5E5931}"/>
              </a:ext>
            </a:extLst>
          </p:cNvPr>
          <p:cNvSpPr>
            <a:spLocks noGrp="1"/>
          </p:cNvSpPr>
          <p:nvPr>
            <p:ph type="body" sz="half" idx="2"/>
          </p:nvPr>
        </p:nvSpPr>
        <p:spPr>
          <a:xfrm>
            <a:off x="625642" y="1676400"/>
            <a:ext cx="4098758" cy="2286000"/>
          </a:xfrm>
        </p:spPr>
        <p:txBody>
          <a:bodyPr>
            <a:normAutofit/>
          </a:bodyPr>
          <a:lstStyle/>
          <a:p>
            <a:r>
              <a:rPr lang="en-US" sz="4400" dirty="0">
                <a:solidFill>
                  <a:srgbClr val="FF0000"/>
                </a:solidFill>
                <a:latin typeface="+mj-lt"/>
              </a:rPr>
              <a:t>4. </a:t>
            </a:r>
            <a:r>
              <a:rPr lang="en-US" sz="4400" dirty="0" err="1">
                <a:solidFill>
                  <a:srgbClr val="FF0000"/>
                </a:solidFill>
                <a:latin typeface="+mj-lt"/>
              </a:rPr>
              <a:t>Bố</a:t>
            </a:r>
            <a:r>
              <a:rPr lang="en-US" sz="4400" dirty="0">
                <a:solidFill>
                  <a:srgbClr val="FF0000"/>
                </a:solidFill>
                <a:latin typeface="+mj-lt"/>
              </a:rPr>
              <a:t> </a:t>
            </a:r>
            <a:r>
              <a:rPr lang="en-US" sz="4400" dirty="0" err="1">
                <a:solidFill>
                  <a:srgbClr val="FF0000"/>
                </a:solidFill>
                <a:latin typeface="+mj-lt"/>
              </a:rPr>
              <a:t>đã</a:t>
            </a:r>
            <a:r>
              <a:rPr lang="en-US" sz="4400" dirty="0">
                <a:solidFill>
                  <a:srgbClr val="FF0000"/>
                </a:solidFill>
                <a:latin typeface="+mj-lt"/>
              </a:rPr>
              <a:t> </a:t>
            </a:r>
            <a:r>
              <a:rPr lang="en-US" sz="4400" dirty="0" err="1">
                <a:solidFill>
                  <a:srgbClr val="FF0000"/>
                </a:solidFill>
                <a:latin typeface="+mj-lt"/>
              </a:rPr>
              <a:t>làm</a:t>
            </a:r>
            <a:r>
              <a:rPr lang="en-US" sz="4400" dirty="0">
                <a:solidFill>
                  <a:srgbClr val="FF0000"/>
                </a:solidFill>
                <a:latin typeface="+mj-lt"/>
              </a:rPr>
              <a:t> </a:t>
            </a:r>
            <a:r>
              <a:rPr lang="en-US" sz="4400" dirty="0" err="1">
                <a:solidFill>
                  <a:srgbClr val="FF0000"/>
                </a:solidFill>
                <a:latin typeface="+mj-lt"/>
              </a:rPr>
              <a:t>gì</a:t>
            </a:r>
            <a:r>
              <a:rPr lang="en-US" sz="4400" dirty="0">
                <a:solidFill>
                  <a:srgbClr val="FF0000"/>
                </a:solidFill>
                <a:latin typeface="+mj-lt"/>
              </a:rPr>
              <a:t> </a:t>
            </a:r>
            <a:r>
              <a:rPr lang="en-US" sz="4400" dirty="0" err="1">
                <a:solidFill>
                  <a:srgbClr val="FF0000"/>
                </a:solidFill>
                <a:latin typeface="+mj-lt"/>
              </a:rPr>
              <a:t>để</a:t>
            </a:r>
            <a:r>
              <a:rPr lang="en-US" sz="4400" dirty="0">
                <a:solidFill>
                  <a:srgbClr val="FF0000"/>
                </a:solidFill>
                <a:latin typeface="+mj-lt"/>
              </a:rPr>
              <a:t> </a:t>
            </a:r>
            <a:r>
              <a:rPr lang="en-US" sz="4400" dirty="0" err="1">
                <a:solidFill>
                  <a:srgbClr val="FF0000"/>
                </a:solidFill>
                <a:latin typeface="+mj-lt"/>
              </a:rPr>
              <a:t>hai</a:t>
            </a:r>
            <a:r>
              <a:rPr lang="en-US" sz="4400" dirty="0">
                <a:solidFill>
                  <a:srgbClr val="FF0000"/>
                </a:solidFill>
                <a:latin typeface="+mj-lt"/>
              </a:rPr>
              <a:t> </a:t>
            </a:r>
            <a:r>
              <a:rPr lang="en-US" sz="4400" dirty="0" err="1">
                <a:solidFill>
                  <a:srgbClr val="FF0000"/>
                </a:solidFill>
                <a:latin typeface="+mj-lt"/>
              </a:rPr>
              <a:t>chị</a:t>
            </a:r>
            <a:r>
              <a:rPr lang="en-US" sz="4400" dirty="0">
                <a:solidFill>
                  <a:srgbClr val="FF0000"/>
                </a:solidFill>
                <a:latin typeface="+mj-lt"/>
              </a:rPr>
              <a:t> </a:t>
            </a:r>
            <a:r>
              <a:rPr lang="en-US" sz="4400" dirty="0" err="1">
                <a:solidFill>
                  <a:srgbClr val="FF0000"/>
                </a:solidFill>
                <a:latin typeface="+mj-lt"/>
              </a:rPr>
              <a:t>em</a:t>
            </a:r>
            <a:r>
              <a:rPr lang="en-US" sz="4400" dirty="0">
                <a:solidFill>
                  <a:srgbClr val="FF0000"/>
                </a:solidFill>
                <a:latin typeface="+mj-lt"/>
              </a:rPr>
              <a:t> </a:t>
            </a:r>
            <a:r>
              <a:rPr lang="en-US" sz="4400" dirty="0" err="1">
                <a:solidFill>
                  <a:srgbClr val="FF0000"/>
                </a:solidFill>
                <a:latin typeface="+mj-lt"/>
              </a:rPr>
              <a:t>cảm</a:t>
            </a:r>
            <a:r>
              <a:rPr lang="en-US" sz="4400" dirty="0">
                <a:solidFill>
                  <a:srgbClr val="FF0000"/>
                </a:solidFill>
                <a:latin typeface="+mj-lt"/>
              </a:rPr>
              <a:t> </a:t>
            </a:r>
            <a:r>
              <a:rPr lang="en-US" sz="4400" dirty="0" err="1">
                <a:solidFill>
                  <a:srgbClr val="FF0000"/>
                </a:solidFill>
                <a:latin typeface="+mj-lt"/>
              </a:rPr>
              <a:t>thấy</a:t>
            </a:r>
            <a:r>
              <a:rPr lang="en-US" sz="4400" dirty="0">
                <a:solidFill>
                  <a:srgbClr val="FF0000"/>
                </a:solidFill>
                <a:latin typeface="+mj-lt"/>
              </a:rPr>
              <a:t> </a:t>
            </a:r>
            <a:r>
              <a:rPr lang="en-US" sz="4400" dirty="0" err="1">
                <a:solidFill>
                  <a:srgbClr val="FF0000"/>
                </a:solidFill>
                <a:latin typeface="+mj-lt"/>
              </a:rPr>
              <a:t>rất</a:t>
            </a:r>
            <a:r>
              <a:rPr lang="en-US" sz="4400" dirty="0">
                <a:solidFill>
                  <a:srgbClr val="FF0000"/>
                </a:solidFill>
                <a:latin typeface="+mj-lt"/>
              </a:rPr>
              <a:t> </a:t>
            </a:r>
            <a:r>
              <a:rPr lang="en-US" sz="4400" dirty="0" err="1">
                <a:solidFill>
                  <a:srgbClr val="FF0000"/>
                </a:solidFill>
                <a:latin typeface="+mj-lt"/>
              </a:rPr>
              <a:t>vui</a:t>
            </a:r>
            <a:r>
              <a:rPr lang="en-US" sz="4400" dirty="0">
                <a:solidFill>
                  <a:srgbClr val="FF0000"/>
                </a:solidFill>
                <a:latin typeface="+mj-lt"/>
              </a:rPr>
              <a:t>?</a:t>
            </a:r>
          </a:p>
        </p:txBody>
      </p:sp>
      <p:sp>
        <p:nvSpPr>
          <p:cNvPr id="7" name="Content Placeholder 2">
            <a:extLst>
              <a:ext uri="{FF2B5EF4-FFF2-40B4-BE49-F238E27FC236}">
                <a16:creationId xmlns:a16="http://schemas.microsoft.com/office/drawing/2014/main" id="{FADB11FD-9666-051C-7210-F1414D044F73}"/>
              </a:ext>
            </a:extLst>
          </p:cNvPr>
          <p:cNvSpPr>
            <a:spLocks noGrp="1"/>
          </p:cNvSpPr>
          <p:nvPr>
            <p:ph idx="1"/>
          </p:nvPr>
        </p:nvSpPr>
        <p:spPr>
          <a:xfrm>
            <a:off x="5410200" y="304800"/>
            <a:ext cx="6019800" cy="2819400"/>
          </a:xfrm>
        </p:spPr>
        <p:txBody>
          <a:bodyPr>
            <a:noAutofit/>
          </a:bodyPr>
          <a:lstStyle/>
          <a:p>
            <a:pPr marL="0" indent="0" algn="ctr">
              <a:buNone/>
            </a:pPr>
            <a:r>
              <a:rPr lang="vi-VN" sz="4000" dirty="0">
                <a:solidFill>
                  <a:srgbClr val="0070C0"/>
                </a:solidFill>
                <a:latin typeface="+mj-lt"/>
              </a:rPr>
              <a:t>Để hai chị em cảm thấy rất vui, bố đã nói một điều mà bố làm được nhưng hai chị em chưa nhìn thấy ra được: Bố rất yêu hai chị em.</a:t>
            </a:r>
            <a:endParaRPr lang="en-US" sz="8800" b="1" dirty="0">
              <a:solidFill>
                <a:srgbClr val="0070C0"/>
              </a:solidFill>
              <a:latin typeface="+mj-lt"/>
            </a:endParaRPr>
          </a:p>
        </p:txBody>
      </p:sp>
    </p:spTree>
    <p:extLst>
      <p:ext uri="{BB962C8B-B14F-4D97-AF65-F5344CB8AC3E}">
        <p14:creationId xmlns:p14="http://schemas.microsoft.com/office/powerpoint/2010/main" val="396036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1)">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280A5E-972B-5216-D9B7-B561D1797B3A}"/>
              </a:ext>
            </a:extLst>
          </p:cNvPr>
          <p:cNvSpPr>
            <a:spLocks noGrp="1"/>
          </p:cNvSpPr>
          <p:nvPr>
            <p:ph type="title"/>
          </p:nvPr>
        </p:nvSpPr>
        <p:spPr>
          <a:xfrm>
            <a:off x="609600" y="304800"/>
            <a:ext cx="4343400" cy="685800"/>
          </a:xfrm>
          <a:solidFill>
            <a:schemeClr val="accent4">
              <a:lumMod val="60000"/>
              <a:lumOff val="40000"/>
            </a:schemeClr>
          </a:solidFill>
        </p:spPr>
        <p:txBody>
          <a:bodyPr>
            <a:normAutofit fontScale="90000"/>
          </a:bodyPr>
          <a:lstStyle/>
          <a:p>
            <a:pPr algn="ctr"/>
            <a:r>
              <a:rPr lang="en-US" sz="4400" b="1" dirty="0">
                <a:solidFill>
                  <a:schemeClr val="accent1">
                    <a:lumMod val="60000"/>
                    <a:lumOff val="40000"/>
                  </a:schemeClr>
                </a:solidFill>
              </a:rPr>
              <a:t>TÌM HIỂU BÀI</a:t>
            </a:r>
          </a:p>
        </p:txBody>
      </p:sp>
      <p:sp>
        <p:nvSpPr>
          <p:cNvPr id="6" name="Text Placeholder 3">
            <a:extLst>
              <a:ext uri="{FF2B5EF4-FFF2-40B4-BE49-F238E27FC236}">
                <a16:creationId xmlns:a16="http://schemas.microsoft.com/office/drawing/2014/main" id="{8C4E01B1-D0B8-3676-AE9D-8A30451E3B5C}"/>
              </a:ext>
            </a:extLst>
          </p:cNvPr>
          <p:cNvSpPr>
            <a:spLocks noGrp="1"/>
          </p:cNvSpPr>
          <p:nvPr>
            <p:ph type="body" sz="half" idx="2"/>
          </p:nvPr>
        </p:nvSpPr>
        <p:spPr>
          <a:xfrm>
            <a:off x="625642" y="1676400"/>
            <a:ext cx="4098758" cy="2286000"/>
          </a:xfrm>
        </p:spPr>
        <p:txBody>
          <a:bodyPr>
            <a:normAutofit/>
          </a:bodyPr>
          <a:lstStyle/>
          <a:p>
            <a:r>
              <a:rPr lang="en-US" sz="4400" dirty="0">
                <a:solidFill>
                  <a:srgbClr val="FF0000"/>
                </a:solidFill>
                <a:latin typeface="+mj-lt"/>
              </a:rPr>
              <a:t>5. </a:t>
            </a:r>
            <a:r>
              <a:rPr lang="en-US" sz="4400" dirty="0" err="1">
                <a:solidFill>
                  <a:srgbClr val="FF0000"/>
                </a:solidFill>
                <a:latin typeface="+mj-lt"/>
              </a:rPr>
              <a:t>Em</a:t>
            </a:r>
            <a:r>
              <a:rPr lang="en-US" sz="4400" dirty="0">
                <a:solidFill>
                  <a:srgbClr val="FF0000"/>
                </a:solidFill>
                <a:latin typeface="+mj-lt"/>
              </a:rPr>
              <a:t> </a:t>
            </a:r>
            <a:r>
              <a:rPr lang="en-US" sz="4400" dirty="0" err="1">
                <a:solidFill>
                  <a:srgbClr val="FF0000"/>
                </a:solidFill>
                <a:latin typeface="+mj-lt"/>
              </a:rPr>
              <a:t>thích</a:t>
            </a:r>
            <a:r>
              <a:rPr lang="en-US" sz="4400" dirty="0">
                <a:solidFill>
                  <a:srgbClr val="FF0000"/>
                </a:solidFill>
                <a:latin typeface="+mj-lt"/>
              </a:rPr>
              <a:t> </a:t>
            </a:r>
            <a:r>
              <a:rPr lang="en-US" sz="4400" dirty="0" err="1">
                <a:solidFill>
                  <a:srgbClr val="FF0000"/>
                </a:solidFill>
                <a:latin typeface="+mj-lt"/>
              </a:rPr>
              <a:t>nhất</a:t>
            </a:r>
            <a:r>
              <a:rPr lang="en-US" sz="4400" dirty="0">
                <a:solidFill>
                  <a:srgbClr val="FF0000"/>
                </a:solidFill>
                <a:latin typeface="+mj-lt"/>
              </a:rPr>
              <a:t> chi </a:t>
            </a:r>
            <a:r>
              <a:rPr lang="en-US" sz="4400" dirty="0" err="1">
                <a:solidFill>
                  <a:srgbClr val="FF0000"/>
                </a:solidFill>
                <a:latin typeface="+mj-lt"/>
              </a:rPr>
              <a:t>tiết</a:t>
            </a:r>
            <a:r>
              <a:rPr lang="en-US" sz="4400" dirty="0">
                <a:solidFill>
                  <a:srgbClr val="FF0000"/>
                </a:solidFill>
                <a:latin typeface="+mj-lt"/>
              </a:rPr>
              <a:t> </a:t>
            </a:r>
            <a:r>
              <a:rPr lang="en-US" sz="4400" dirty="0" err="1">
                <a:solidFill>
                  <a:srgbClr val="FF0000"/>
                </a:solidFill>
                <a:latin typeface="+mj-lt"/>
              </a:rPr>
              <a:t>nào</a:t>
            </a:r>
            <a:r>
              <a:rPr lang="en-US" sz="4400" dirty="0">
                <a:solidFill>
                  <a:srgbClr val="FF0000"/>
                </a:solidFill>
                <a:latin typeface="+mj-lt"/>
              </a:rPr>
              <a:t> </a:t>
            </a:r>
            <a:r>
              <a:rPr lang="en-US" sz="4400" dirty="0" err="1">
                <a:solidFill>
                  <a:srgbClr val="FF0000"/>
                </a:solidFill>
                <a:latin typeface="+mj-lt"/>
              </a:rPr>
              <a:t>trong</a:t>
            </a:r>
            <a:endParaRPr lang="en-US" sz="4400" dirty="0">
              <a:solidFill>
                <a:srgbClr val="FF0000"/>
              </a:solidFill>
              <a:latin typeface="+mj-lt"/>
            </a:endParaRPr>
          </a:p>
        </p:txBody>
      </p:sp>
      <p:sp>
        <p:nvSpPr>
          <p:cNvPr id="7" name="Content Placeholder 2">
            <a:extLst>
              <a:ext uri="{FF2B5EF4-FFF2-40B4-BE49-F238E27FC236}">
                <a16:creationId xmlns:a16="http://schemas.microsoft.com/office/drawing/2014/main" id="{5EC70825-91B1-5AF9-40BA-B9985D0E8DDB}"/>
              </a:ext>
            </a:extLst>
          </p:cNvPr>
          <p:cNvSpPr>
            <a:spLocks noGrp="1"/>
          </p:cNvSpPr>
          <p:nvPr>
            <p:ph idx="1"/>
          </p:nvPr>
        </p:nvSpPr>
        <p:spPr>
          <a:xfrm>
            <a:off x="4953000" y="1371600"/>
            <a:ext cx="7086600" cy="4343400"/>
          </a:xfrm>
        </p:spPr>
        <p:txBody>
          <a:bodyPr>
            <a:noAutofit/>
          </a:bodyPr>
          <a:lstStyle/>
          <a:p>
            <a:r>
              <a:rPr lang="vi-VN" sz="3200" dirty="0">
                <a:solidFill>
                  <a:srgbClr val="0070C0"/>
                </a:solidFill>
                <a:latin typeface="+mj-lt"/>
              </a:rPr>
              <a:t>- Em thích nhất chi tiết bố ôm hai chị em vào lòng và nói điều hai chị em chưa ghi được: Bố rất yêu các con.</a:t>
            </a:r>
          </a:p>
          <a:p>
            <a:r>
              <a:rPr lang="vi-VN" sz="3200" dirty="0">
                <a:solidFill>
                  <a:srgbClr val="0070C0"/>
                </a:solidFill>
                <a:latin typeface="+mj-lt"/>
              </a:rPr>
              <a:t>Vì bố không quan trọng đến những điều tốt xấu mà các con nhìn ở mình. Phải yêu bố lắm, hai chị em mới nhìn thấy những điều đó. Vậy nên, được bố ôm và trìu mến, em thấy không khí câu chuyện vui hẳn lên!</a:t>
            </a:r>
          </a:p>
        </p:txBody>
      </p:sp>
    </p:spTree>
    <p:extLst>
      <p:ext uri="{BB962C8B-B14F-4D97-AF65-F5344CB8AC3E}">
        <p14:creationId xmlns:p14="http://schemas.microsoft.com/office/powerpoint/2010/main" val="230091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1)">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heel(1)">
                                      <p:cBhvr>
                                        <p:cTn id="2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CB6E-1671-F95A-04F9-1E30049A2368}"/>
              </a:ext>
            </a:extLst>
          </p:cNvPr>
          <p:cNvSpPr>
            <a:spLocks noGrp="1"/>
          </p:cNvSpPr>
          <p:nvPr>
            <p:ph type="title"/>
          </p:nvPr>
        </p:nvSpPr>
        <p:spPr>
          <a:xfrm>
            <a:off x="2971800" y="2346326"/>
            <a:ext cx="6248400" cy="1082674"/>
          </a:xfrm>
        </p:spPr>
        <p:txBody>
          <a:bodyPr>
            <a:normAutofit fontScale="90000"/>
          </a:bodyPr>
          <a:lstStyle/>
          <a:p>
            <a:r>
              <a:rPr lang="en-US" sz="8000" b="1" dirty="0" err="1">
                <a:solidFill>
                  <a:schemeClr val="accent1">
                    <a:lumMod val="60000"/>
                    <a:lumOff val="40000"/>
                  </a:schemeClr>
                </a:solidFill>
              </a:rPr>
              <a:t>Luyện</a:t>
            </a:r>
            <a:r>
              <a:rPr lang="en-US" sz="8000" b="1" dirty="0">
                <a:solidFill>
                  <a:schemeClr val="accent1">
                    <a:lumMod val="60000"/>
                    <a:lumOff val="40000"/>
                  </a:schemeClr>
                </a:solidFill>
              </a:rPr>
              <a:t> </a:t>
            </a:r>
            <a:r>
              <a:rPr lang="en-US" sz="8000" b="1" dirty="0" err="1">
                <a:solidFill>
                  <a:schemeClr val="accent1">
                    <a:lumMod val="60000"/>
                    <a:lumOff val="40000"/>
                  </a:schemeClr>
                </a:solidFill>
              </a:rPr>
              <a:t>đọc</a:t>
            </a:r>
            <a:r>
              <a:rPr lang="en-US" sz="8000" b="1" dirty="0">
                <a:solidFill>
                  <a:schemeClr val="accent1">
                    <a:lumMod val="60000"/>
                    <a:lumOff val="40000"/>
                  </a:schemeClr>
                </a:solidFill>
              </a:rPr>
              <a:t> </a:t>
            </a:r>
            <a:r>
              <a:rPr lang="en-US" sz="8000" b="1" dirty="0" err="1">
                <a:solidFill>
                  <a:schemeClr val="accent1">
                    <a:lumMod val="60000"/>
                    <a:lumOff val="40000"/>
                  </a:schemeClr>
                </a:solidFill>
              </a:rPr>
              <a:t>lại</a:t>
            </a:r>
            <a:endParaRPr lang="en-US" sz="8000" b="1" dirty="0">
              <a:solidFill>
                <a:schemeClr val="accent1">
                  <a:lumMod val="60000"/>
                  <a:lumOff val="40000"/>
                </a:schemeClr>
              </a:solidFill>
            </a:endParaRPr>
          </a:p>
        </p:txBody>
      </p:sp>
    </p:spTree>
    <p:extLst>
      <p:ext uri="{BB962C8B-B14F-4D97-AF65-F5344CB8AC3E}">
        <p14:creationId xmlns:p14="http://schemas.microsoft.com/office/powerpoint/2010/main" val="114641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9B604-2F91-053C-F3C0-AF425E834C79}"/>
              </a:ext>
            </a:extLst>
          </p:cNvPr>
          <p:cNvSpPr txBox="1">
            <a:spLocks/>
          </p:cNvSpPr>
          <p:nvPr/>
        </p:nvSpPr>
        <p:spPr>
          <a:xfrm>
            <a:off x="1409700" y="762000"/>
            <a:ext cx="9372600" cy="1066800"/>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400" b="1" dirty="0">
                <a:solidFill>
                  <a:srgbClr val="FF0000"/>
                </a:solidFill>
              </a:rPr>
              <a:t>VIẾT: </a:t>
            </a:r>
            <a:r>
              <a:rPr lang="en-US" sz="5400" b="1" dirty="0" err="1">
                <a:solidFill>
                  <a:srgbClr val="FF0000"/>
                </a:solidFill>
              </a:rPr>
              <a:t>Ôn</a:t>
            </a:r>
            <a:r>
              <a:rPr lang="en-US" sz="5400" b="1" dirty="0">
                <a:solidFill>
                  <a:srgbClr val="FF0000"/>
                </a:solidFill>
              </a:rPr>
              <a:t> </a:t>
            </a:r>
            <a:r>
              <a:rPr lang="en-US" sz="5400" b="1" dirty="0" err="1">
                <a:solidFill>
                  <a:srgbClr val="FF0000"/>
                </a:solidFill>
              </a:rPr>
              <a:t>chữ</a:t>
            </a:r>
            <a:r>
              <a:rPr lang="en-US" sz="5400" b="1" dirty="0">
                <a:solidFill>
                  <a:srgbClr val="FF0000"/>
                </a:solidFill>
              </a:rPr>
              <a:t> </a:t>
            </a:r>
            <a:r>
              <a:rPr lang="en-US" sz="5400" b="1" dirty="0" err="1">
                <a:solidFill>
                  <a:srgbClr val="FF0000"/>
                </a:solidFill>
              </a:rPr>
              <a:t>viết</a:t>
            </a:r>
            <a:r>
              <a:rPr lang="en-US" sz="5400" b="1" dirty="0">
                <a:solidFill>
                  <a:srgbClr val="FF0000"/>
                </a:solidFill>
              </a:rPr>
              <a:t> </a:t>
            </a:r>
            <a:r>
              <a:rPr lang="en-US" sz="5400" b="1" dirty="0" err="1">
                <a:solidFill>
                  <a:srgbClr val="FF0000"/>
                </a:solidFill>
              </a:rPr>
              <a:t>hoa</a:t>
            </a:r>
            <a:r>
              <a:rPr lang="en-US" sz="5400" b="1" dirty="0">
                <a:solidFill>
                  <a:srgbClr val="FF0000"/>
                </a:solidFill>
              </a:rPr>
              <a:t>:</a:t>
            </a:r>
            <a:br>
              <a:rPr lang="en-US" dirty="0"/>
            </a:br>
            <a:endParaRPr lang="en-US" sz="5400" b="1" dirty="0">
              <a:solidFill>
                <a:srgbClr val="FF0000"/>
              </a:solidFill>
            </a:endParaRPr>
          </a:p>
        </p:txBody>
      </p:sp>
      <p:pic>
        <p:nvPicPr>
          <p:cNvPr id="8" name="Picture 7">
            <a:extLst>
              <a:ext uri="{FF2B5EF4-FFF2-40B4-BE49-F238E27FC236}">
                <a16:creationId xmlns:a16="http://schemas.microsoft.com/office/drawing/2014/main" id="{993DFC99-4B31-1E0C-4B4D-F16B870D2E8B}"/>
              </a:ext>
            </a:extLst>
          </p:cNvPr>
          <p:cNvPicPr>
            <a:picLocks noChangeAspect="1"/>
          </p:cNvPicPr>
          <p:nvPr/>
        </p:nvPicPr>
        <p:blipFill>
          <a:blip r:embed="rId2"/>
          <a:stretch>
            <a:fillRect/>
          </a:stretch>
        </p:blipFill>
        <p:spPr>
          <a:xfrm>
            <a:off x="7772400" y="381000"/>
            <a:ext cx="685800" cy="1104644"/>
          </a:xfrm>
          <a:prstGeom prst="rect">
            <a:avLst/>
          </a:prstGeom>
          <a:ln>
            <a:noFill/>
          </a:ln>
        </p:spPr>
      </p:pic>
      <p:pic>
        <p:nvPicPr>
          <p:cNvPr id="9" name="Picture 8">
            <a:extLst>
              <a:ext uri="{FF2B5EF4-FFF2-40B4-BE49-F238E27FC236}">
                <a16:creationId xmlns:a16="http://schemas.microsoft.com/office/drawing/2014/main" id="{4D04C928-98C4-BA37-B114-C8C52600466D}"/>
              </a:ext>
            </a:extLst>
          </p:cNvPr>
          <p:cNvPicPr>
            <a:picLocks noChangeAspect="1"/>
          </p:cNvPicPr>
          <p:nvPr/>
        </p:nvPicPr>
        <p:blipFill>
          <a:blip r:embed="rId3"/>
          <a:stretch>
            <a:fillRect/>
          </a:stretch>
        </p:blipFill>
        <p:spPr>
          <a:xfrm>
            <a:off x="9220200" y="381000"/>
            <a:ext cx="685800" cy="695006"/>
          </a:xfrm>
          <a:prstGeom prst="rect">
            <a:avLst/>
          </a:prstGeom>
        </p:spPr>
      </p:pic>
      <p:sp>
        <p:nvSpPr>
          <p:cNvPr id="10" name="TextBox 9">
            <a:extLst>
              <a:ext uri="{FF2B5EF4-FFF2-40B4-BE49-F238E27FC236}">
                <a16:creationId xmlns:a16="http://schemas.microsoft.com/office/drawing/2014/main" id="{A06878F5-42AD-42AD-8201-9852091447AF}"/>
              </a:ext>
            </a:extLst>
          </p:cNvPr>
          <p:cNvSpPr txBox="1"/>
          <p:nvPr/>
        </p:nvSpPr>
        <p:spPr>
          <a:xfrm>
            <a:off x="8564136" y="381000"/>
            <a:ext cx="503664" cy="769441"/>
          </a:xfrm>
          <a:prstGeom prst="rect">
            <a:avLst/>
          </a:prstGeom>
          <a:noFill/>
        </p:spPr>
        <p:txBody>
          <a:bodyPr wrap="none" rtlCol="0">
            <a:spAutoFit/>
          </a:bodyPr>
          <a:lstStyle/>
          <a:p>
            <a:r>
              <a:rPr lang="en-US" sz="4400" dirty="0">
                <a:latin typeface="+mj-lt"/>
              </a:rPr>
              <a:t>+</a:t>
            </a:r>
          </a:p>
        </p:txBody>
      </p:sp>
      <p:sp>
        <p:nvSpPr>
          <p:cNvPr id="11" name="TextBox 10">
            <a:extLst>
              <a:ext uri="{FF2B5EF4-FFF2-40B4-BE49-F238E27FC236}">
                <a16:creationId xmlns:a16="http://schemas.microsoft.com/office/drawing/2014/main" id="{2E7E0E6D-2CBB-79F9-6780-3D3B59254542}"/>
              </a:ext>
            </a:extLst>
          </p:cNvPr>
          <p:cNvSpPr txBox="1"/>
          <p:nvPr/>
        </p:nvSpPr>
        <p:spPr>
          <a:xfrm>
            <a:off x="914400" y="1991380"/>
            <a:ext cx="3886200" cy="584775"/>
          </a:xfrm>
          <a:prstGeom prst="rect">
            <a:avLst/>
          </a:prstGeom>
          <a:noFill/>
        </p:spPr>
        <p:txBody>
          <a:bodyPr wrap="square" rtlCol="0">
            <a:spAutoFit/>
          </a:bodyPr>
          <a:lstStyle/>
          <a:p>
            <a:r>
              <a:rPr lang="en-US" sz="3200" dirty="0">
                <a:latin typeface="+mj-lt"/>
              </a:rPr>
              <a:t>1. VIẾT TÊN RIÊNG: </a:t>
            </a:r>
          </a:p>
        </p:txBody>
      </p:sp>
      <p:pic>
        <p:nvPicPr>
          <p:cNvPr id="12" name="Picture 11">
            <a:extLst>
              <a:ext uri="{FF2B5EF4-FFF2-40B4-BE49-F238E27FC236}">
                <a16:creationId xmlns:a16="http://schemas.microsoft.com/office/drawing/2014/main" id="{D9367D76-383E-8098-AF32-A36E3BC29E27}"/>
              </a:ext>
            </a:extLst>
          </p:cNvPr>
          <p:cNvPicPr>
            <a:picLocks noChangeAspect="1"/>
          </p:cNvPicPr>
          <p:nvPr/>
        </p:nvPicPr>
        <p:blipFill>
          <a:blip r:embed="rId4"/>
          <a:stretch>
            <a:fillRect/>
          </a:stretch>
        </p:blipFill>
        <p:spPr>
          <a:xfrm>
            <a:off x="5271647" y="1676400"/>
            <a:ext cx="1433954" cy="966802"/>
          </a:xfrm>
          <a:prstGeom prst="rect">
            <a:avLst/>
          </a:prstGeom>
        </p:spPr>
      </p:pic>
      <p:pic>
        <p:nvPicPr>
          <p:cNvPr id="13" name="Picture 12">
            <a:extLst>
              <a:ext uri="{FF2B5EF4-FFF2-40B4-BE49-F238E27FC236}">
                <a16:creationId xmlns:a16="http://schemas.microsoft.com/office/drawing/2014/main" id="{B3ADEC68-3632-EBB9-4D3A-A4A3DBD798DD}"/>
              </a:ext>
            </a:extLst>
          </p:cNvPr>
          <p:cNvPicPr>
            <a:picLocks noChangeAspect="1"/>
          </p:cNvPicPr>
          <p:nvPr/>
        </p:nvPicPr>
        <p:blipFill>
          <a:blip r:embed="rId5"/>
          <a:stretch>
            <a:fillRect/>
          </a:stretch>
        </p:blipFill>
        <p:spPr>
          <a:xfrm>
            <a:off x="6324600" y="2025613"/>
            <a:ext cx="130383" cy="130383"/>
          </a:xfrm>
          <a:prstGeom prst="rect">
            <a:avLst/>
          </a:prstGeom>
        </p:spPr>
      </p:pic>
      <p:pic>
        <p:nvPicPr>
          <p:cNvPr id="14" name="Picture 13">
            <a:extLst>
              <a:ext uri="{FF2B5EF4-FFF2-40B4-BE49-F238E27FC236}">
                <a16:creationId xmlns:a16="http://schemas.microsoft.com/office/drawing/2014/main" id="{457172AB-EB68-4894-B622-3D77389A65F1}"/>
              </a:ext>
            </a:extLst>
          </p:cNvPr>
          <p:cNvPicPr>
            <a:picLocks noChangeAspect="1"/>
          </p:cNvPicPr>
          <p:nvPr/>
        </p:nvPicPr>
        <p:blipFill>
          <a:blip r:embed="rId6"/>
          <a:stretch>
            <a:fillRect/>
          </a:stretch>
        </p:blipFill>
        <p:spPr>
          <a:xfrm>
            <a:off x="6903427" y="1676400"/>
            <a:ext cx="2316773" cy="1295400"/>
          </a:xfrm>
          <a:prstGeom prst="rect">
            <a:avLst/>
          </a:prstGeom>
        </p:spPr>
      </p:pic>
      <p:pic>
        <p:nvPicPr>
          <p:cNvPr id="15" name="Picture 14">
            <a:extLst>
              <a:ext uri="{FF2B5EF4-FFF2-40B4-BE49-F238E27FC236}">
                <a16:creationId xmlns:a16="http://schemas.microsoft.com/office/drawing/2014/main" id="{F3A505AD-F50B-28E6-B1F2-26C20793647B}"/>
              </a:ext>
            </a:extLst>
          </p:cNvPr>
          <p:cNvPicPr>
            <a:picLocks noChangeAspect="1"/>
          </p:cNvPicPr>
          <p:nvPr/>
        </p:nvPicPr>
        <p:blipFill>
          <a:blip r:embed="rId7"/>
          <a:stretch>
            <a:fillRect/>
          </a:stretch>
        </p:blipFill>
        <p:spPr>
          <a:xfrm>
            <a:off x="7691426" y="2079796"/>
            <a:ext cx="80974" cy="80974"/>
          </a:xfrm>
          <a:prstGeom prst="rect">
            <a:avLst/>
          </a:prstGeom>
        </p:spPr>
      </p:pic>
      <p:sp>
        <p:nvSpPr>
          <p:cNvPr id="16" name="TextBox 15">
            <a:extLst>
              <a:ext uri="{FF2B5EF4-FFF2-40B4-BE49-F238E27FC236}">
                <a16:creationId xmlns:a16="http://schemas.microsoft.com/office/drawing/2014/main" id="{6B907A61-3895-C857-DD52-893CE7C5626C}"/>
              </a:ext>
            </a:extLst>
          </p:cNvPr>
          <p:cNvSpPr txBox="1"/>
          <p:nvPr/>
        </p:nvSpPr>
        <p:spPr>
          <a:xfrm>
            <a:off x="914400" y="3826681"/>
            <a:ext cx="2792596" cy="523220"/>
          </a:xfrm>
          <a:prstGeom prst="rect">
            <a:avLst/>
          </a:prstGeom>
          <a:noFill/>
        </p:spPr>
        <p:txBody>
          <a:bodyPr wrap="square" rtlCol="0">
            <a:spAutoFit/>
          </a:bodyPr>
          <a:lstStyle/>
          <a:p>
            <a:r>
              <a:rPr lang="en-US" sz="2800" dirty="0">
                <a:latin typeface="+mj-lt"/>
              </a:rPr>
              <a:t>2. VIẾT CÂU:</a:t>
            </a:r>
          </a:p>
        </p:txBody>
      </p:sp>
      <p:sp>
        <p:nvSpPr>
          <p:cNvPr id="17" name="TextBox 16">
            <a:extLst>
              <a:ext uri="{FF2B5EF4-FFF2-40B4-BE49-F238E27FC236}">
                <a16:creationId xmlns:a16="http://schemas.microsoft.com/office/drawing/2014/main" id="{34C1640A-BBA0-F5DD-1F29-F9DE7711A078}"/>
              </a:ext>
            </a:extLst>
          </p:cNvPr>
          <p:cNvSpPr txBox="1"/>
          <p:nvPr/>
        </p:nvSpPr>
        <p:spPr>
          <a:xfrm>
            <a:off x="3505200" y="3118795"/>
            <a:ext cx="7778091" cy="1938992"/>
          </a:xfrm>
          <a:prstGeom prst="rect">
            <a:avLst/>
          </a:prstGeom>
          <a:noFill/>
        </p:spPr>
        <p:txBody>
          <a:bodyPr wrap="none" rtlCol="0">
            <a:spAutoFit/>
          </a:bodyPr>
          <a:lstStyle/>
          <a:p>
            <a:r>
              <a:rPr lang="en-US" sz="4000" dirty="0" err="1">
                <a:solidFill>
                  <a:srgbClr val="0070C0"/>
                </a:solidFill>
                <a:latin typeface="+mj-lt"/>
              </a:rPr>
              <a:t>Kìa</a:t>
            </a:r>
            <a:r>
              <a:rPr lang="en-US" sz="4000" dirty="0">
                <a:solidFill>
                  <a:srgbClr val="0070C0"/>
                </a:solidFill>
                <a:latin typeface="+mj-lt"/>
              </a:rPr>
              <a:t> </a:t>
            </a:r>
            <a:r>
              <a:rPr lang="en-US" sz="4000" dirty="0" err="1">
                <a:solidFill>
                  <a:srgbClr val="0070C0"/>
                </a:solidFill>
                <a:latin typeface="+mj-lt"/>
              </a:rPr>
              <a:t>Hà</a:t>
            </a:r>
            <a:r>
              <a:rPr lang="en-US" sz="4000" dirty="0">
                <a:solidFill>
                  <a:srgbClr val="0070C0"/>
                </a:solidFill>
                <a:latin typeface="+mj-lt"/>
              </a:rPr>
              <a:t> </a:t>
            </a:r>
            <a:r>
              <a:rPr lang="en-US" sz="4000" dirty="0" err="1">
                <a:solidFill>
                  <a:srgbClr val="0070C0"/>
                </a:solidFill>
                <a:latin typeface="+mj-lt"/>
              </a:rPr>
              <a:t>Giang</a:t>
            </a:r>
            <a:r>
              <a:rPr lang="en-US" sz="4000" dirty="0">
                <a:solidFill>
                  <a:srgbClr val="0070C0"/>
                </a:solidFill>
                <a:latin typeface="+mj-lt"/>
              </a:rPr>
              <a:t> </a:t>
            </a:r>
            <a:r>
              <a:rPr lang="en-US" sz="4000" dirty="0" err="1">
                <a:solidFill>
                  <a:srgbClr val="0070C0"/>
                </a:solidFill>
                <a:latin typeface="+mj-lt"/>
              </a:rPr>
              <a:t>đó</a:t>
            </a:r>
            <a:r>
              <a:rPr lang="en-US" sz="4000" dirty="0">
                <a:solidFill>
                  <a:srgbClr val="0070C0"/>
                </a:solidFill>
                <a:latin typeface="+mj-lt"/>
              </a:rPr>
              <a:t> </a:t>
            </a:r>
            <a:r>
              <a:rPr lang="en-US" sz="4000" dirty="0" err="1">
                <a:solidFill>
                  <a:srgbClr val="0070C0"/>
                </a:solidFill>
                <a:latin typeface="+mj-lt"/>
              </a:rPr>
              <a:t>sương</a:t>
            </a:r>
            <a:r>
              <a:rPr lang="en-US" sz="4000" dirty="0">
                <a:solidFill>
                  <a:srgbClr val="0070C0"/>
                </a:solidFill>
                <a:latin typeface="+mj-lt"/>
              </a:rPr>
              <a:t> </a:t>
            </a:r>
            <a:r>
              <a:rPr lang="en-US" sz="4000" dirty="0" err="1">
                <a:solidFill>
                  <a:srgbClr val="0070C0"/>
                </a:solidFill>
                <a:latin typeface="+mj-lt"/>
              </a:rPr>
              <a:t>giăng</a:t>
            </a:r>
            <a:r>
              <a:rPr lang="en-US" sz="4000" dirty="0">
                <a:solidFill>
                  <a:srgbClr val="0070C0"/>
                </a:solidFill>
                <a:latin typeface="+mj-lt"/>
              </a:rPr>
              <a:t> </a:t>
            </a:r>
            <a:r>
              <a:rPr lang="en-US" sz="4000" dirty="0" err="1">
                <a:solidFill>
                  <a:srgbClr val="0070C0"/>
                </a:solidFill>
                <a:latin typeface="+mj-lt"/>
              </a:rPr>
              <a:t>trắng</a:t>
            </a:r>
            <a:r>
              <a:rPr lang="en-US" sz="4000" dirty="0">
                <a:solidFill>
                  <a:srgbClr val="0070C0"/>
                </a:solidFill>
                <a:latin typeface="+mj-lt"/>
              </a:rPr>
              <a:t> </a:t>
            </a:r>
          </a:p>
          <a:p>
            <a:r>
              <a:rPr lang="en-US" sz="4000" dirty="0" err="1">
                <a:solidFill>
                  <a:srgbClr val="0070C0"/>
                </a:solidFill>
                <a:latin typeface="+mj-lt"/>
              </a:rPr>
              <a:t>Hoa</a:t>
            </a:r>
            <a:r>
              <a:rPr lang="en-US" sz="4000" dirty="0">
                <a:solidFill>
                  <a:srgbClr val="0070C0"/>
                </a:solidFill>
                <a:latin typeface="+mj-lt"/>
              </a:rPr>
              <a:t> </a:t>
            </a:r>
            <a:r>
              <a:rPr lang="en-US" sz="4000" dirty="0" err="1">
                <a:solidFill>
                  <a:srgbClr val="0070C0"/>
                </a:solidFill>
                <a:latin typeface="+mj-lt"/>
              </a:rPr>
              <a:t>gạo</a:t>
            </a:r>
            <a:r>
              <a:rPr lang="en-US" sz="4000" dirty="0">
                <a:solidFill>
                  <a:srgbClr val="0070C0"/>
                </a:solidFill>
                <a:latin typeface="+mj-lt"/>
              </a:rPr>
              <a:t> </a:t>
            </a:r>
            <a:r>
              <a:rPr lang="en-US" sz="4000" dirty="0" err="1">
                <a:solidFill>
                  <a:srgbClr val="0070C0"/>
                </a:solidFill>
                <a:latin typeface="+mj-lt"/>
              </a:rPr>
              <a:t>bừng</a:t>
            </a:r>
            <a:r>
              <a:rPr lang="en-US" sz="4000" dirty="0">
                <a:solidFill>
                  <a:srgbClr val="0070C0"/>
                </a:solidFill>
                <a:latin typeface="+mj-lt"/>
              </a:rPr>
              <a:t> </a:t>
            </a:r>
            <a:r>
              <a:rPr lang="en-US" sz="4000" dirty="0" err="1">
                <a:solidFill>
                  <a:srgbClr val="0070C0"/>
                </a:solidFill>
                <a:latin typeface="+mj-lt"/>
              </a:rPr>
              <a:t>lên</a:t>
            </a:r>
            <a:r>
              <a:rPr lang="en-US" sz="4000" dirty="0">
                <a:solidFill>
                  <a:srgbClr val="0070C0"/>
                </a:solidFill>
                <a:latin typeface="+mj-lt"/>
              </a:rPr>
              <a:t>, song </a:t>
            </a:r>
            <a:r>
              <a:rPr lang="en-US" sz="4000" dirty="0" err="1">
                <a:solidFill>
                  <a:srgbClr val="0070C0"/>
                </a:solidFill>
                <a:latin typeface="+mj-lt"/>
              </a:rPr>
              <a:t>hiện</a:t>
            </a:r>
            <a:r>
              <a:rPr lang="en-US" sz="4000" dirty="0">
                <a:solidFill>
                  <a:srgbClr val="0070C0"/>
                </a:solidFill>
                <a:latin typeface="+mj-lt"/>
              </a:rPr>
              <a:t> </a:t>
            </a:r>
            <a:r>
              <a:rPr lang="en-US" sz="4000" dirty="0" err="1">
                <a:solidFill>
                  <a:srgbClr val="0070C0"/>
                </a:solidFill>
                <a:latin typeface="+mj-lt"/>
              </a:rPr>
              <a:t>ra.</a:t>
            </a:r>
            <a:endParaRPr lang="en-US" sz="4000" dirty="0">
              <a:solidFill>
                <a:srgbClr val="0070C0"/>
              </a:solidFill>
              <a:latin typeface="+mj-lt"/>
            </a:endParaRPr>
          </a:p>
          <a:p>
            <a:r>
              <a:rPr lang="en-US" sz="4000" dirty="0">
                <a:latin typeface="+mj-lt"/>
              </a:rPr>
              <a:t>                                  </a:t>
            </a:r>
            <a:r>
              <a:rPr lang="en-US" sz="2000" dirty="0">
                <a:latin typeface="+mj-lt"/>
              </a:rPr>
              <a:t>(</a:t>
            </a:r>
            <a:r>
              <a:rPr lang="en-US" sz="2000" dirty="0" err="1">
                <a:latin typeface="+mj-lt"/>
              </a:rPr>
              <a:t>Nguyễn</a:t>
            </a:r>
            <a:r>
              <a:rPr lang="en-US" sz="2000" dirty="0">
                <a:latin typeface="+mj-lt"/>
              </a:rPr>
              <a:t> </a:t>
            </a:r>
            <a:r>
              <a:rPr lang="en-US" sz="2000" dirty="0" err="1">
                <a:latin typeface="+mj-lt"/>
              </a:rPr>
              <a:t>Đức</a:t>
            </a:r>
            <a:r>
              <a:rPr lang="en-US" sz="2000" dirty="0">
                <a:latin typeface="+mj-lt"/>
              </a:rPr>
              <a:t> </a:t>
            </a:r>
            <a:r>
              <a:rPr lang="en-US" sz="2000" dirty="0" err="1">
                <a:latin typeface="+mj-lt"/>
              </a:rPr>
              <a:t>Mậu</a:t>
            </a:r>
            <a:r>
              <a:rPr lang="en-US" sz="2000" dirty="0">
                <a:latin typeface="+mj-lt"/>
              </a:rPr>
              <a:t>)</a:t>
            </a:r>
          </a:p>
        </p:txBody>
      </p:sp>
    </p:spTree>
    <p:extLst>
      <p:ext uri="{BB962C8B-B14F-4D97-AF65-F5344CB8AC3E}">
        <p14:creationId xmlns:p14="http://schemas.microsoft.com/office/powerpoint/2010/main" val="384631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00400" y="2362200"/>
            <a:ext cx="5943600" cy="10826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a:solidFill>
                  <a:srgbClr val="FF0000"/>
                </a:solidFill>
              </a:rPr>
              <a:t>LUYỆN TẬP</a:t>
            </a:r>
            <a:endParaRPr lang="en-US" sz="7200" b="1" dirty="0">
              <a:solidFill>
                <a:srgbClr val="FF0000"/>
              </a:solidFill>
            </a:endParaRPr>
          </a:p>
        </p:txBody>
      </p:sp>
    </p:spTree>
    <p:extLst>
      <p:ext uri="{BB962C8B-B14F-4D97-AF65-F5344CB8AC3E}">
        <p14:creationId xmlns:p14="http://schemas.microsoft.com/office/powerpoint/2010/main" val="106632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81000" y="1219200"/>
            <a:ext cx="11356635" cy="707886"/>
          </a:xfrm>
          <a:prstGeom prst="rect">
            <a:avLst/>
          </a:prstGeom>
          <a:noFill/>
        </p:spPr>
        <p:txBody>
          <a:bodyPr wrap="none" rtlCol="0">
            <a:spAutoFit/>
          </a:bodyPr>
          <a:lstStyle/>
          <a:p>
            <a:r>
              <a:rPr lang="en-US" sz="4000" b="1" dirty="0">
                <a:solidFill>
                  <a:srgbClr val="FF0000"/>
                </a:solidFill>
                <a:latin typeface="+mj-lt"/>
              </a:rPr>
              <a:t>1. </a:t>
            </a:r>
            <a:r>
              <a:rPr lang="en-US" sz="4000" b="1" dirty="0" err="1">
                <a:solidFill>
                  <a:srgbClr val="FF0000"/>
                </a:solidFill>
                <a:latin typeface="+mj-lt"/>
              </a:rPr>
              <a:t>Tìm</a:t>
            </a:r>
            <a:r>
              <a:rPr lang="en-US" sz="4000" b="1" dirty="0">
                <a:solidFill>
                  <a:srgbClr val="FF0000"/>
                </a:solidFill>
                <a:latin typeface="+mj-lt"/>
              </a:rPr>
              <a:t> </a:t>
            </a:r>
            <a:r>
              <a:rPr lang="en-US" sz="4000" b="1" dirty="0" err="1">
                <a:solidFill>
                  <a:srgbClr val="FF0000"/>
                </a:solidFill>
                <a:latin typeface="+mj-lt"/>
              </a:rPr>
              <a:t>từ</a:t>
            </a:r>
            <a:r>
              <a:rPr lang="en-US" sz="4000" b="1" dirty="0">
                <a:solidFill>
                  <a:srgbClr val="FF0000"/>
                </a:solidFill>
                <a:latin typeface="+mj-lt"/>
              </a:rPr>
              <a:t> </a:t>
            </a:r>
            <a:r>
              <a:rPr lang="en-US" sz="4000" b="1" dirty="0" err="1">
                <a:solidFill>
                  <a:srgbClr val="FF0000"/>
                </a:solidFill>
                <a:latin typeface="+mj-lt"/>
              </a:rPr>
              <a:t>chỉ</a:t>
            </a:r>
            <a:r>
              <a:rPr lang="en-US" sz="4000" b="1" dirty="0">
                <a:solidFill>
                  <a:srgbClr val="FF0000"/>
                </a:solidFill>
                <a:latin typeface="+mj-lt"/>
              </a:rPr>
              <a:t> </a:t>
            </a:r>
            <a:r>
              <a:rPr lang="en-US" sz="4000" b="1" dirty="0" err="1">
                <a:solidFill>
                  <a:srgbClr val="FF0000"/>
                </a:solidFill>
                <a:latin typeface="+mj-lt"/>
              </a:rPr>
              <a:t>đặc</a:t>
            </a:r>
            <a:r>
              <a:rPr lang="en-US" sz="4000" b="1" dirty="0">
                <a:solidFill>
                  <a:srgbClr val="FF0000"/>
                </a:solidFill>
                <a:latin typeface="+mj-lt"/>
              </a:rPr>
              <a:t> </a:t>
            </a:r>
            <a:r>
              <a:rPr lang="en-US" sz="4000" b="1" dirty="0" err="1">
                <a:solidFill>
                  <a:srgbClr val="FF0000"/>
                </a:solidFill>
                <a:latin typeface="+mj-lt"/>
              </a:rPr>
              <a:t>điểm</a:t>
            </a:r>
            <a:r>
              <a:rPr lang="en-US" sz="4000" b="1" dirty="0">
                <a:solidFill>
                  <a:srgbClr val="FF0000"/>
                </a:solidFill>
                <a:latin typeface="+mj-lt"/>
              </a:rPr>
              <a:t> </a:t>
            </a:r>
            <a:r>
              <a:rPr lang="en-US" sz="4000" b="1" dirty="0" err="1">
                <a:solidFill>
                  <a:srgbClr val="FF0000"/>
                </a:solidFill>
                <a:latin typeface="+mj-lt"/>
              </a:rPr>
              <a:t>có</a:t>
            </a:r>
            <a:r>
              <a:rPr lang="en-US" sz="4000" b="1" dirty="0">
                <a:solidFill>
                  <a:srgbClr val="FF0000"/>
                </a:solidFill>
                <a:latin typeface="+mj-lt"/>
              </a:rPr>
              <a:t> </a:t>
            </a:r>
            <a:r>
              <a:rPr lang="en-US" sz="4000" b="1" dirty="0" err="1">
                <a:solidFill>
                  <a:srgbClr val="FF0000"/>
                </a:solidFill>
                <a:latin typeface="+mj-lt"/>
              </a:rPr>
              <a:t>trong</a:t>
            </a:r>
            <a:r>
              <a:rPr lang="en-US" sz="4000" b="1" dirty="0">
                <a:solidFill>
                  <a:srgbClr val="FF0000"/>
                </a:solidFill>
                <a:latin typeface="+mj-lt"/>
              </a:rPr>
              <a:t> </a:t>
            </a:r>
            <a:r>
              <a:rPr lang="en-US" sz="4000" b="1" dirty="0" err="1">
                <a:solidFill>
                  <a:srgbClr val="FF0000"/>
                </a:solidFill>
                <a:latin typeface="+mj-lt"/>
              </a:rPr>
              <a:t>đoạn</a:t>
            </a:r>
            <a:r>
              <a:rPr lang="en-US" sz="4000" b="1" dirty="0">
                <a:solidFill>
                  <a:srgbClr val="FF0000"/>
                </a:solidFill>
                <a:latin typeface="+mj-lt"/>
              </a:rPr>
              <a:t> </a:t>
            </a:r>
            <a:r>
              <a:rPr lang="en-US" sz="4000" b="1" dirty="0" err="1">
                <a:solidFill>
                  <a:srgbClr val="FF0000"/>
                </a:solidFill>
                <a:latin typeface="+mj-lt"/>
              </a:rPr>
              <a:t>thơ</a:t>
            </a:r>
            <a:r>
              <a:rPr lang="en-US" sz="4000" b="1" dirty="0">
                <a:solidFill>
                  <a:srgbClr val="FF0000"/>
                </a:solidFill>
                <a:latin typeface="+mj-lt"/>
              </a:rPr>
              <a:t> </a:t>
            </a:r>
            <a:r>
              <a:rPr lang="en-US" sz="4000" b="1" dirty="0" err="1">
                <a:solidFill>
                  <a:srgbClr val="FF0000"/>
                </a:solidFill>
                <a:latin typeface="+mj-lt"/>
              </a:rPr>
              <a:t>dưới</a:t>
            </a:r>
            <a:r>
              <a:rPr lang="en-US" sz="4000" b="1" dirty="0">
                <a:solidFill>
                  <a:srgbClr val="FF0000"/>
                </a:solidFill>
                <a:latin typeface="+mj-lt"/>
              </a:rPr>
              <a:t> </a:t>
            </a:r>
            <a:r>
              <a:rPr lang="en-US" sz="4000" b="1" dirty="0" err="1">
                <a:solidFill>
                  <a:srgbClr val="FF0000"/>
                </a:solidFill>
                <a:latin typeface="+mj-lt"/>
              </a:rPr>
              <a:t>đây</a:t>
            </a:r>
            <a:r>
              <a:rPr lang="en-US" sz="4000" b="1" dirty="0">
                <a:solidFill>
                  <a:srgbClr val="FF0000"/>
                </a:solidFill>
                <a:latin typeface="+mj-lt"/>
              </a:rPr>
              <a:t>:</a:t>
            </a:r>
          </a:p>
        </p:txBody>
      </p:sp>
      <p:sp>
        <p:nvSpPr>
          <p:cNvPr id="19" name="TextBox 18"/>
          <p:cNvSpPr txBox="1"/>
          <p:nvPr/>
        </p:nvSpPr>
        <p:spPr>
          <a:xfrm>
            <a:off x="997370" y="2516786"/>
            <a:ext cx="4355680" cy="1815882"/>
          </a:xfrm>
          <a:prstGeom prst="rect">
            <a:avLst/>
          </a:prstGeom>
          <a:noFill/>
        </p:spPr>
        <p:txBody>
          <a:bodyPr wrap="none" rtlCol="0">
            <a:spAutoFit/>
          </a:bodyPr>
          <a:lstStyle/>
          <a:p>
            <a:r>
              <a:rPr lang="en-US" sz="2800" dirty="0" err="1">
                <a:latin typeface="+mj-lt"/>
              </a:rPr>
              <a:t>Có</a:t>
            </a:r>
            <a:r>
              <a:rPr lang="en-US" sz="2800" dirty="0">
                <a:latin typeface="+mj-lt"/>
              </a:rPr>
              <a:t> </a:t>
            </a:r>
            <a:r>
              <a:rPr lang="en-US" sz="2800" dirty="0" err="1">
                <a:latin typeface="+mj-lt"/>
              </a:rPr>
              <a:t>một</a:t>
            </a:r>
            <a:r>
              <a:rPr lang="en-US" sz="2800" dirty="0">
                <a:latin typeface="+mj-lt"/>
              </a:rPr>
              <a:t> </a:t>
            </a:r>
            <a:r>
              <a:rPr lang="en-US" sz="2800" dirty="0" err="1">
                <a:latin typeface="+mj-lt"/>
              </a:rPr>
              <a:t>giờ</a:t>
            </a:r>
            <a:r>
              <a:rPr lang="en-US" sz="2800" dirty="0">
                <a:latin typeface="+mj-lt"/>
              </a:rPr>
              <a:t> </a:t>
            </a:r>
            <a:r>
              <a:rPr lang="en-US" sz="2800" dirty="0" err="1">
                <a:latin typeface="+mj-lt"/>
              </a:rPr>
              <a:t>Văn</a:t>
            </a:r>
            <a:r>
              <a:rPr lang="en-US" sz="2800" dirty="0">
                <a:latin typeface="+mj-lt"/>
              </a:rPr>
              <a:t> </a:t>
            </a:r>
            <a:r>
              <a:rPr lang="en-US" sz="2800" dirty="0" err="1">
                <a:latin typeface="+mj-lt"/>
              </a:rPr>
              <a:t>như</a:t>
            </a:r>
            <a:r>
              <a:rPr lang="en-US" sz="2800" dirty="0">
                <a:latin typeface="+mj-lt"/>
              </a:rPr>
              <a:t> </a:t>
            </a:r>
            <a:r>
              <a:rPr lang="en-US" sz="2800" dirty="0" err="1">
                <a:latin typeface="+mj-lt"/>
              </a:rPr>
              <a:t>thế</a:t>
            </a:r>
            <a:endParaRPr lang="en-US" sz="2800" dirty="0">
              <a:latin typeface="+mj-lt"/>
            </a:endParaRPr>
          </a:p>
          <a:p>
            <a:r>
              <a:rPr lang="en-US" sz="2800" dirty="0" err="1">
                <a:latin typeface="+mj-lt"/>
              </a:rPr>
              <a:t>Lớp</a:t>
            </a:r>
            <a:r>
              <a:rPr lang="en-US" sz="2800" dirty="0">
                <a:latin typeface="+mj-lt"/>
              </a:rPr>
              <a:t> </a:t>
            </a:r>
            <a:r>
              <a:rPr lang="en-US" sz="2800" dirty="0" err="1">
                <a:latin typeface="+mj-lt"/>
              </a:rPr>
              <a:t>em</a:t>
            </a:r>
            <a:r>
              <a:rPr lang="en-US" sz="2800" dirty="0">
                <a:latin typeface="+mj-lt"/>
              </a:rPr>
              <a:t> </a:t>
            </a:r>
            <a:r>
              <a:rPr lang="en-US" sz="2800" dirty="0" err="1">
                <a:latin typeface="+mj-lt"/>
              </a:rPr>
              <a:t>im</a:t>
            </a:r>
            <a:r>
              <a:rPr lang="en-US" sz="2800" dirty="0">
                <a:latin typeface="+mj-lt"/>
              </a:rPr>
              <a:t> </a:t>
            </a:r>
            <a:r>
              <a:rPr lang="en-US" sz="2800" dirty="0" err="1">
                <a:latin typeface="+mj-lt"/>
              </a:rPr>
              <a:t>phắc</a:t>
            </a:r>
            <a:r>
              <a:rPr lang="en-US" sz="2800" dirty="0">
                <a:latin typeface="+mj-lt"/>
              </a:rPr>
              <a:t> </a:t>
            </a:r>
            <a:r>
              <a:rPr lang="en-US" sz="2800" dirty="0" err="1">
                <a:latin typeface="+mj-lt"/>
              </a:rPr>
              <a:t>lặng</a:t>
            </a:r>
            <a:r>
              <a:rPr lang="en-US" sz="2800" dirty="0">
                <a:latin typeface="+mj-lt"/>
              </a:rPr>
              <a:t> </a:t>
            </a:r>
            <a:r>
              <a:rPr lang="en-US" sz="2800" dirty="0" err="1">
                <a:latin typeface="+mj-lt"/>
              </a:rPr>
              <a:t>nghe</a:t>
            </a:r>
            <a:endParaRPr lang="en-US" sz="2800" dirty="0">
              <a:latin typeface="+mj-lt"/>
            </a:endParaRPr>
          </a:p>
          <a:p>
            <a:r>
              <a:rPr lang="en-US" sz="2800" dirty="0" err="1">
                <a:latin typeface="+mj-lt"/>
              </a:rPr>
              <a:t>Bài</a:t>
            </a:r>
            <a:r>
              <a:rPr lang="en-US" sz="2800" dirty="0">
                <a:latin typeface="+mj-lt"/>
              </a:rPr>
              <a:t> “</a:t>
            </a:r>
            <a:r>
              <a:rPr lang="en-US" sz="2800" dirty="0" err="1">
                <a:latin typeface="+mj-lt"/>
              </a:rPr>
              <a:t>Mẹ</a:t>
            </a:r>
            <a:r>
              <a:rPr lang="en-US" sz="2800" dirty="0">
                <a:latin typeface="+mj-lt"/>
              </a:rPr>
              <a:t> </a:t>
            </a:r>
            <a:r>
              <a:rPr lang="en-US" sz="2800" dirty="0" err="1">
                <a:latin typeface="+mj-lt"/>
              </a:rPr>
              <a:t>vắng</a:t>
            </a:r>
            <a:r>
              <a:rPr lang="en-US" sz="2800" dirty="0">
                <a:latin typeface="+mj-lt"/>
              </a:rPr>
              <a:t> </a:t>
            </a:r>
            <a:r>
              <a:rPr lang="en-US" sz="2800" dirty="0" err="1">
                <a:latin typeface="+mj-lt"/>
              </a:rPr>
              <a:t>nhà</a:t>
            </a:r>
            <a:r>
              <a:rPr lang="en-US" sz="2800" dirty="0">
                <a:latin typeface="+mj-lt"/>
              </a:rPr>
              <a:t> </a:t>
            </a:r>
            <a:r>
              <a:rPr lang="en-US" sz="2800" dirty="0" err="1">
                <a:latin typeface="+mj-lt"/>
              </a:rPr>
              <a:t>ngày</a:t>
            </a:r>
            <a:r>
              <a:rPr lang="en-US" sz="2800" dirty="0">
                <a:latin typeface="+mj-lt"/>
              </a:rPr>
              <a:t> </a:t>
            </a:r>
            <a:r>
              <a:rPr lang="en-US" sz="2800" dirty="0" err="1">
                <a:latin typeface="+mj-lt"/>
              </a:rPr>
              <a:t>bão</a:t>
            </a:r>
            <a:r>
              <a:rPr lang="en-US" sz="2800" dirty="0">
                <a:latin typeface="+mj-lt"/>
              </a:rPr>
              <a:t>”</a:t>
            </a:r>
          </a:p>
          <a:p>
            <a:r>
              <a:rPr lang="en-US" sz="2800" dirty="0" err="1">
                <a:latin typeface="+mj-lt"/>
              </a:rPr>
              <a:t>Cô</a:t>
            </a:r>
            <a:r>
              <a:rPr lang="en-US" sz="2800" dirty="0">
                <a:latin typeface="+mj-lt"/>
              </a:rPr>
              <a:t> </a:t>
            </a:r>
            <a:r>
              <a:rPr lang="en-US" sz="2800" dirty="0" err="1">
                <a:latin typeface="+mj-lt"/>
              </a:rPr>
              <a:t>giảng</a:t>
            </a:r>
            <a:r>
              <a:rPr lang="en-US" sz="2800" dirty="0">
                <a:latin typeface="+mj-lt"/>
              </a:rPr>
              <a:t> </a:t>
            </a:r>
            <a:r>
              <a:rPr lang="en-US" sz="2800" dirty="0" err="1">
                <a:latin typeface="+mj-lt"/>
              </a:rPr>
              <a:t>miệt</a:t>
            </a:r>
            <a:r>
              <a:rPr lang="en-US" sz="2800" dirty="0">
                <a:latin typeface="+mj-lt"/>
              </a:rPr>
              <a:t> </a:t>
            </a:r>
            <a:r>
              <a:rPr lang="en-US" sz="2800" dirty="0" err="1">
                <a:latin typeface="+mj-lt"/>
              </a:rPr>
              <a:t>mài</a:t>
            </a:r>
            <a:r>
              <a:rPr lang="en-US" sz="2800" dirty="0">
                <a:latin typeface="+mj-lt"/>
              </a:rPr>
              <a:t> say </a:t>
            </a:r>
            <a:r>
              <a:rPr lang="en-US" sz="2800" dirty="0" err="1">
                <a:latin typeface="+mj-lt"/>
              </a:rPr>
              <a:t>mê</a:t>
            </a:r>
            <a:r>
              <a:rPr lang="en-US" sz="2800" dirty="0">
                <a:latin typeface="+mj-lt"/>
              </a:rPr>
              <a:t>.</a:t>
            </a:r>
          </a:p>
        </p:txBody>
      </p:sp>
      <p:sp>
        <p:nvSpPr>
          <p:cNvPr id="20" name="TextBox 19"/>
          <p:cNvSpPr txBox="1"/>
          <p:nvPr/>
        </p:nvSpPr>
        <p:spPr>
          <a:xfrm>
            <a:off x="6087892" y="2516786"/>
            <a:ext cx="4828566" cy="1815882"/>
          </a:xfrm>
          <a:prstGeom prst="rect">
            <a:avLst/>
          </a:prstGeom>
          <a:noFill/>
        </p:spPr>
        <p:txBody>
          <a:bodyPr wrap="none" rtlCol="0">
            <a:spAutoFit/>
          </a:bodyPr>
          <a:lstStyle/>
          <a:p>
            <a:r>
              <a:rPr lang="en-US" sz="2800" dirty="0">
                <a:latin typeface="+mj-lt"/>
              </a:rPr>
              <a:t>Ai </a:t>
            </a:r>
            <a:r>
              <a:rPr lang="en-US" sz="2800" dirty="0" err="1">
                <a:latin typeface="+mj-lt"/>
              </a:rPr>
              <a:t>cũng</a:t>
            </a:r>
            <a:r>
              <a:rPr lang="en-US" sz="2800" dirty="0">
                <a:latin typeface="+mj-lt"/>
              </a:rPr>
              <a:t> </a:t>
            </a:r>
            <a:r>
              <a:rPr lang="en-US" sz="2800" dirty="0" err="1">
                <a:latin typeface="+mj-lt"/>
              </a:rPr>
              <a:t>nghĩ</a:t>
            </a:r>
            <a:r>
              <a:rPr lang="en-US" sz="2800" dirty="0">
                <a:latin typeface="+mj-lt"/>
              </a:rPr>
              <a:t> </a:t>
            </a:r>
            <a:r>
              <a:rPr lang="en-US" sz="2800" dirty="0" err="1">
                <a:latin typeface="+mj-lt"/>
              </a:rPr>
              <a:t>đến</a:t>
            </a:r>
            <a:r>
              <a:rPr lang="en-US" sz="2800" dirty="0">
                <a:latin typeface="+mj-lt"/>
              </a:rPr>
              <a:t> </a:t>
            </a:r>
            <a:r>
              <a:rPr lang="en-US" sz="2800" dirty="0" err="1">
                <a:latin typeface="+mj-lt"/>
              </a:rPr>
              <a:t>mẹ</a:t>
            </a:r>
            <a:r>
              <a:rPr lang="en-US" sz="2800" dirty="0">
                <a:latin typeface="+mj-lt"/>
              </a:rPr>
              <a:t> </a:t>
            </a:r>
            <a:r>
              <a:rPr lang="en-US" sz="2800" dirty="0" err="1">
                <a:latin typeface="+mj-lt"/>
              </a:rPr>
              <a:t>mình</a:t>
            </a:r>
            <a:endParaRPr lang="en-US" sz="2800" dirty="0">
              <a:latin typeface="+mj-lt"/>
            </a:endParaRPr>
          </a:p>
          <a:p>
            <a:r>
              <a:rPr lang="en-US" sz="2800" dirty="0" err="1">
                <a:latin typeface="+mj-lt"/>
              </a:rPr>
              <a:t>Dịu</a:t>
            </a:r>
            <a:r>
              <a:rPr lang="en-US" sz="2800" dirty="0">
                <a:latin typeface="+mj-lt"/>
              </a:rPr>
              <a:t> </a:t>
            </a:r>
            <a:r>
              <a:rPr lang="en-US" sz="2800" dirty="0" err="1">
                <a:latin typeface="+mj-lt"/>
              </a:rPr>
              <a:t>dàng</a:t>
            </a:r>
            <a:r>
              <a:rPr lang="en-US" sz="2800" dirty="0">
                <a:latin typeface="+mj-lt"/>
              </a:rPr>
              <a:t>, </a:t>
            </a:r>
            <a:r>
              <a:rPr lang="en-US" sz="2800" dirty="0" err="1">
                <a:latin typeface="+mj-lt"/>
              </a:rPr>
              <a:t>đảm</a:t>
            </a:r>
            <a:r>
              <a:rPr lang="en-US" sz="2800" dirty="0">
                <a:latin typeface="+mj-lt"/>
              </a:rPr>
              <a:t> </a:t>
            </a:r>
            <a:r>
              <a:rPr lang="en-US" sz="2800" dirty="0" err="1">
                <a:latin typeface="+mj-lt"/>
              </a:rPr>
              <a:t>đang</a:t>
            </a:r>
            <a:r>
              <a:rPr lang="en-US" sz="2800" dirty="0">
                <a:latin typeface="+mj-lt"/>
              </a:rPr>
              <a:t>, </a:t>
            </a:r>
            <a:r>
              <a:rPr lang="en-US" sz="2800" dirty="0" err="1">
                <a:latin typeface="+mj-lt"/>
              </a:rPr>
              <a:t>tần</a:t>
            </a:r>
            <a:r>
              <a:rPr lang="en-US" sz="2800" dirty="0">
                <a:latin typeface="+mj-lt"/>
              </a:rPr>
              <a:t> </a:t>
            </a:r>
            <a:r>
              <a:rPr lang="en-US" sz="2800" dirty="0" err="1">
                <a:latin typeface="+mj-lt"/>
              </a:rPr>
              <a:t>tảo</a:t>
            </a:r>
            <a:endParaRPr lang="en-US" sz="2800" dirty="0">
              <a:latin typeface="+mj-lt"/>
            </a:endParaRPr>
          </a:p>
          <a:p>
            <a:r>
              <a:rPr lang="en-US" sz="2800" dirty="0">
                <a:latin typeface="+mj-lt"/>
              </a:rPr>
              <a:t>Ai </a:t>
            </a:r>
            <a:r>
              <a:rPr lang="en-US" sz="2800" dirty="0" err="1">
                <a:latin typeface="+mj-lt"/>
              </a:rPr>
              <a:t>cũng</a:t>
            </a:r>
            <a:r>
              <a:rPr lang="en-US" sz="2800" dirty="0">
                <a:latin typeface="+mj-lt"/>
              </a:rPr>
              <a:t> </a:t>
            </a:r>
            <a:r>
              <a:rPr lang="en-US" sz="2800" dirty="0" err="1">
                <a:latin typeface="+mj-lt"/>
              </a:rPr>
              <a:t>thương</a:t>
            </a:r>
            <a:r>
              <a:rPr lang="en-US" sz="2800" dirty="0">
                <a:latin typeface="+mj-lt"/>
              </a:rPr>
              <a:t> </a:t>
            </a:r>
            <a:r>
              <a:rPr lang="en-US" sz="2800" dirty="0" err="1">
                <a:latin typeface="+mj-lt"/>
              </a:rPr>
              <a:t>thương</a:t>
            </a:r>
            <a:r>
              <a:rPr lang="en-US" sz="2800" dirty="0">
                <a:latin typeface="+mj-lt"/>
              </a:rPr>
              <a:t> </a:t>
            </a:r>
            <a:r>
              <a:rPr lang="en-US" sz="2800" dirty="0" err="1">
                <a:latin typeface="+mj-lt"/>
              </a:rPr>
              <a:t>bố</a:t>
            </a:r>
            <a:r>
              <a:rPr lang="en-US" sz="2800" dirty="0">
                <a:latin typeface="+mj-lt"/>
              </a:rPr>
              <a:t> </a:t>
            </a:r>
            <a:r>
              <a:rPr lang="en-US" sz="2800" dirty="0" err="1">
                <a:latin typeface="+mj-lt"/>
              </a:rPr>
              <a:t>mình</a:t>
            </a:r>
            <a:endParaRPr lang="en-US" sz="2800" dirty="0">
              <a:latin typeface="+mj-lt"/>
            </a:endParaRPr>
          </a:p>
          <a:p>
            <a:r>
              <a:rPr lang="en-US" sz="2800" dirty="0" err="1">
                <a:latin typeface="+mj-lt"/>
              </a:rPr>
              <a:t>Vụng</a:t>
            </a:r>
            <a:r>
              <a:rPr lang="en-US" sz="2800" dirty="0">
                <a:latin typeface="+mj-lt"/>
              </a:rPr>
              <a:t> </a:t>
            </a:r>
            <a:r>
              <a:rPr lang="en-US" sz="2800" dirty="0" err="1">
                <a:latin typeface="+mj-lt"/>
              </a:rPr>
              <a:t>về</a:t>
            </a:r>
            <a:r>
              <a:rPr lang="en-US" sz="2800" dirty="0">
                <a:latin typeface="+mj-lt"/>
              </a:rPr>
              <a:t> </a:t>
            </a:r>
            <a:r>
              <a:rPr lang="en-US" sz="2800" dirty="0" err="1">
                <a:latin typeface="+mj-lt"/>
              </a:rPr>
              <a:t>chăm</a:t>
            </a:r>
            <a:r>
              <a:rPr lang="en-US" sz="2800" dirty="0">
                <a:latin typeface="+mj-lt"/>
              </a:rPr>
              <a:t> con </a:t>
            </a:r>
            <a:r>
              <a:rPr lang="en-US" sz="2800" dirty="0" err="1">
                <a:latin typeface="+mj-lt"/>
              </a:rPr>
              <a:t>ngày</a:t>
            </a:r>
            <a:r>
              <a:rPr lang="en-US" sz="2800" dirty="0">
                <a:latin typeface="+mj-lt"/>
              </a:rPr>
              <a:t> </a:t>
            </a:r>
            <a:r>
              <a:rPr lang="en-US" sz="2800" dirty="0" err="1">
                <a:latin typeface="+mj-lt"/>
              </a:rPr>
              <a:t>bão</a:t>
            </a:r>
            <a:r>
              <a:rPr lang="en-US" sz="2800" dirty="0">
                <a:latin typeface="+mj-lt"/>
              </a:rPr>
              <a:t>.</a:t>
            </a:r>
          </a:p>
        </p:txBody>
      </p:sp>
      <p:sp>
        <p:nvSpPr>
          <p:cNvPr id="21" name="TextBox 20"/>
          <p:cNvSpPr txBox="1"/>
          <p:nvPr/>
        </p:nvSpPr>
        <p:spPr>
          <a:xfrm>
            <a:off x="9197077" y="4497986"/>
            <a:ext cx="1873270" cy="369332"/>
          </a:xfrm>
          <a:prstGeom prst="rect">
            <a:avLst/>
          </a:prstGeom>
          <a:noFill/>
        </p:spPr>
        <p:txBody>
          <a:bodyPr wrap="none" rtlCol="0">
            <a:spAutoFit/>
          </a:bodyPr>
          <a:lstStyle/>
          <a:p>
            <a:r>
              <a:rPr lang="en-US" dirty="0">
                <a:latin typeface="+mj-lt"/>
              </a:rPr>
              <a:t>(</a:t>
            </a:r>
            <a:r>
              <a:rPr lang="en-US" dirty="0" err="1">
                <a:latin typeface="+mj-lt"/>
              </a:rPr>
              <a:t>Nguyễn</a:t>
            </a:r>
            <a:r>
              <a:rPr lang="en-US" dirty="0">
                <a:latin typeface="+mj-lt"/>
              </a:rPr>
              <a:t> </a:t>
            </a:r>
            <a:r>
              <a:rPr lang="en-US" dirty="0" err="1">
                <a:latin typeface="+mj-lt"/>
              </a:rPr>
              <a:t>Thị</a:t>
            </a:r>
            <a:r>
              <a:rPr lang="en-US" dirty="0">
                <a:latin typeface="+mj-lt"/>
              </a:rPr>
              <a:t> Mai)</a:t>
            </a:r>
          </a:p>
        </p:txBody>
      </p:sp>
      <p:cxnSp>
        <p:nvCxnSpPr>
          <p:cNvPr id="23" name="Straight Connector 22"/>
          <p:cNvCxnSpPr/>
          <p:nvPr/>
        </p:nvCxnSpPr>
        <p:spPr>
          <a:xfrm>
            <a:off x="2286000" y="3424727"/>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05200" y="3418268"/>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14600" y="4316684"/>
            <a:ext cx="1190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0" y="4335734"/>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172200" y="3424727"/>
            <a:ext cx="129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96200" y="3424727"/>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197077" y="3424727"/>
            <a:ext cx="9366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359175" y="3888386"/>
            <a:ext cx="2165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216175" y="4362257"/>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14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7609" y="304800"/>
            <a:ext cx="9619941" cy="707886"/>
          </a:xfrm>
          <a:prstGeom prst="rect">
            <a:avLst/>
          </a:prstGeom>
          <a:noFill/>
        </p:spPr>
        <p:txBody>
          <a:bodyPr wrap="none" rtlCol="0">
            <a:spAutoFit/>
          </a:bodyPr>
          <a:lstStyle/>
          <a:p>
            <a:r>
              <a:rPr lang="en-US" sz="4000" b="1" dirty="0">
                <a:solidFill>
                  <a:srgbClr val="FF0000"/>
                </a:solidFill>
                <a:latin typeface="+mj-lt"/>
              </a:rPr>
              <a:t>2.Ghép </a:t>
            </a:r>
            <a:r>
              <a:rPr lang="en-US" sz="4000" b="1" dirty="0" err="1">
                <a:solidFill>
                  <a:srgbClr val="FF0000"/>
                </a:solidFill>
                <a:latin typeface="+mj-lt"/>
              </a:rPr>
              <a:t>mỗi</a:t>
            </a:r>
            <a:r>
              <a:rPr lang="en-US" sz="4000" b="1" dirty="0">
                <a:solidFill>
                  <a:srgbClr val="FF0000"/>
                </a:solidFill>
                <a:latin typeface="+mj-lt"/>
              </a:rPr>
              <a:t> </a:t>
            </a:r>
            <a:r>
              <a:rPr lang="en-US" sz="4000" b="1" dirty="0" err="1">
                <a:solidFill>
                  <a:srgbClr val="FF0000"/>
                </a:solidFill>
                <a:latin typeface="+mj-lt"/>
              </a:rPr>
              <a:t>câu</a:t>
            </a:r>
            <a:r>
              <a:rPr lang="en-US" sz="4000" b="1" dirty="0">
                <a:solidFill>
                  <a:srgbClr val="FF0000"/>
                </a:solidFill>
                <a:latin typeface="+mj-lt"/>
              </a:rPr>
              <a:t> </a:t>
            </a:r>
            <a:r>
              <a:rPr lang="en-US" sz="4000" b="1" dirty="0" err="1">
                <a:solidFill>
                  <a:srgbClr val="FF0000"/>
                </a:solidFill>
                <a:latin typeface="+mj-lt"/>
              </a:rPr>
              <a:t>sau</a:t>
            </a:r>
            <a:r>
              <a:rPr lang="en-US" sz="4000" b="1" dirty="0">
                <a:solidFill>
                  <a:srgbClr val="FF0000"/>
                </a:solidFill>
                <a:latin typeface="+mj-lt"/>
              </a:rPr>
              <a:t> </a:t>
            </a:r>
            <a:r>
              <a:rPr lang="en-US" sz="4000" b="1" dirty="0" err="1">
                <a:solidFill>
                  <a:srgbClr val="FF0000"/>
                </a:solidFill>
                <a:latin typeface="+mj-lt"/>
              </a:rPr>
              <a:t>với</a:t>
            </a:r>
            <a:r>
              <a:rPr lang="en-US" sz="4000" b="1" dirty="0">
                <a:solidFill>
                  <a:srgbClr val="FF0000"/>
                </a:solidFill>
                <a:latin typeface="+mj-lt"/>
              </a:rPr>
              <a:t> </a:t>
            </a:r>
            <a:r>
              <a:rPr lang="en-US" sz="4000" b="1" dirty="0" err="1">
                <a:solidFill>
                  <a:srgbClr val="FF0000"/>
                </a:solidFill>
                <a:latin typeface="+mj-lt"/>
              </a:rPr>
              <a:t>kiểu</a:t>
            </a:r>
            <a:r>
              <a:rPr lang="en-US" sz="4000" b="1" dirty="0">
                <a:solidFill>
                  <a:srgbClr val="FF0000"/>
                </a:solidFill>
                <a:latin typeface="+mj-lt"/>
              </a:rPr>
              <a:t> </a:t>
            </a:r>
            <a:r>
              <a:rPr lang="en-US" sz="4000" b="1" dirty="0" err="1">
                <a:solidFill>
                  <a:srgbClr val="FF0000"/>
                </a:solidFill>
                <a:latin typeface="+mj-lt"/>
              </a:rPr>
              <a:t>câu</a:t>
            </a:r>
            <a:r>
              <a:rPr lang="en-US" sz="4000" b="1" dirty="0">
                <a:solidFill>
                  <a:srgbClr val="FF0000"/>
                </a:solidFill>
                <a:latin typeface="+mj-lt"/>
              </a:rPr>
              <a:t> </a:t>
            </a:r>
            <a:r>
              <a:rPr lang="en-US" sz="4000" b="1" dirty="0" err="1">
                <a:solidFill>
                  <a:srgbClr val="FF0000"/>
                </a:solidFill>
                <a:latin typeface="+mj-lt"/>
              </a:rPr>
              <a:t>thích</a:t>
            </a:r>
            <a:r>
              <a:rPr lang="en-US" sz="4000" b="1" dirty="0">
                <a:solidFill>
                  <a:srgbClr val="FF0000"/>
                </a:solidFill>
                <a:latin typeface="+mj-lt"/>
              </a:rPr>
              <a:t> </a:t>
            </a:r>
            <a:r>
              <a:rPr lang="en-US" sz="4000" b="1" dirty="0" err="1">
                <a:solidFill>
                  <a:srgbClr val="FF0000"/>
                </a:solidFill>
                <a:latin typeface="+mj-lt"/>
              </a:rPr>
              <a:t>hợp</a:t>
            </a:r>
            <a:r>
              <a:rPr lang="en-US" sz="4000" b="1" dirty="0">
                <a:solidFill>
                  <a:srgbClr val="FF0000"/>
                </a:solidFill>
                <a:latin typeface="+mj-lt"/>
              </a:rPr>
              <a:t>.</a:t>
            </a:r>
          </a:p>
        </p:txBody>
      </p:sp>
      <p:sp>
        <p:nvSpPr>
          <p:cNvPr id="5" name="TextBox 4"/>
          <p:cNvSpPr txBox="1"/>
          <p:nvPr/>
        </p:nvSpPr>
        <p:spPr>
          <a:xfrm>
            <a:off x="1066800" y="1524000"/>
            <a:ext cx="7492757" cy="584775"/>
          </a:xfrm>
          <a:prstGeom prst="rect">
            <a:avLst/>
          </a:prstGeom>
          <a:noFill/>
        </p:spPr>
        <p:txBody>
          <a:bodyPr wrap="none" rtlCol="0">
            <a:spAutoFit/>
          </a:bodyPr>
          <a:lstStyle/>
          <a:p>
            <a:r>
              <a:rPr lang="en-US" sz="3200" dirty="0">
                <a:latin typeface="+mj-lt"/>
              </a:rPr>
              <a:t>- </a:t>
            </a:r>
            <a:r>
              <a:rPr lang="en-US" sz="3200" dirty="0" err="1">
                <a:latin typeface="+mj-lt"/>
              </a:rPr>
              <a:t>Chị</a:t>
            </a:r>
            <a:r>
              <a:rPr lang="en-US" sz="3200" dirty="0">
                <a:latin typeface="+mj-lt"/>
              </a:rPr>
              <a:t> </a:t>
            </a:r>
            <a:r>
              <a:rPr lang="en-US" sz="3200" dirty="0" err="1">
                <a:latin typeface="+mj-lt"/>
              </a:rPr>
              <a:t>xóa</a:t>
            </a:r>
            <a:r>
              <a:rPr lang="en-US" sz="3200" dirty="0">
                <a:latin typeface="+mj-lt"/>
              </a:rPr>
              <a:t> </a:t>
            </a:r>
            <a:r>
              <a:rPr lang="en-US" sz="3200" dirty="0" err="1">
                <a:latin typeface="+mj-lt"/>
              </a:rPr>
              <a:t>dòng</a:t>
            </a:r>
            <a:r>
              <a:rPr lang="en-US" sz="3200" dirty="0">
                <a:latin typeface="+mj-lt"/>
              </a:rPr>
              <a:t> “</a:t>
            </a:r>
            <a:r>
              <a:rPr lang="en-US" sz="3200" dirty="0" err="1">
                <a:latin typeface="+mj-lt"/>
              </a:rPr>
              <a:t>Nấu</a:t>
            </a:r>
            <a:r>
              <a:rPr lang="en-US" sz="3200" dirty="0">
                <a:latin typeface="+mj-lt"/>
              </a:rPr>
              <a:t> </a:t>
            </a:r>
            <a:r>
              <a:rPr lang="en-US" sz="3200" dirty="0" err="1">
                <a:latin typeface="+mj-lt"/>
              </a:rPr>
              <a:t>ăn</a:t>
            </a:r>
            <a:r>
              <a:rPr lang="en-US" sz="3200" dirty="0">
                <a:latin typeface="+mj-lt"/>
              </a:rPr>
              <a:t> </a:t>
            </a:r>
            <a:r>
              <a:rPr lang="en-US" sz="3200" dirty="0" err="1">
                <a:latin typeface="+mj-lt"/>
              </a:rPr>
              <a:t>không</a:t>
            </a:r>
            <a:r>
              <a:rPr lang="en-US" sz="3200" dirty="0">
                <a:latin typeface="+mj-lt"/>
              </a:rPr>
              <a:t> </a:t>
            </a:r>
            <a:r>
              <a:rPr lang="en-US" sz="3200" dirty="0" err="1">
                <a:latin typeface="+mj-lt"/>
              </a:rPr>
              <a:t>ngon</a:t>
            </a:r>
            <a:r>
              <a:rPr lang="en-US" sz="3200" dirty="0">
                <a:latin typeface="+mj-lt"/>
              </a:rPr>
              <a:t>” </a:t>
            </a:r>
            <a:r>
              <a:rPr lang="en-US" sz="3200" dirty="0" err="1">
                <a:latin typeface="+mj-lt"/>
              </a:rPr>
              <a:t>đi</a:t>
            </a:r>
            <a:r>
              <a:rPr lang="en-US" sz="3200" dirty="0">
                <a:latin typeface="+mj-lt"/>
              </a:rPr>
              <a:t> </a:t>
            </a:r>
            <a:r>
              <a:rPr lang="en-US" sz="3200" dirty="0" err="1">
                <a:latin typeface="+mj-lt"/>
              </a:rPr>
              <a:t>chị</a:t>
            </a:r>
            <a:r>
              <a:rPr lang="en-US" sz="3200" dirty="0">
                <a:latin typeface="+mj-lt"/>
              </a:rPr>
              <a:t>!</a:t>
            </a:r>
          </a:p>
        </p:txBody>
      </p:sp>
      <p:sp>
        <p:nvSpPr>
          <p:cNvPr id="7" name="TextBox 6"/>
          <p:cNvSpPr txBox="1"/>
          <p:nvPr/>
        </p:nvSpPr>
        <p:spPr>
          <a:xfrm>
            <a:off x="1257609" y="2816798"/>
            <a:ext cx="4328236" cy="584775"/>
          </a:xfrm>
          <a:prstGeom prst="rect">
            <a:avLst/>
          </a:prstGeom>
          <a:noFill/>
        </p:spPr>
        <p:txBody>
          <a:bodyPr wrap="none" rtlCol="0">
            <a:spAutoFit/>
          </a:bodyPr>
          <a:lstStyle/>
          <a:p>
            <a:r>
              <a:rPr lang="en-US" sz="3200" dirty="0">
                <a:latin typeface="+mj-lt"/>
              </a:rPr>
              <a:t>- A, </a:t>
            </a:r>
            <a:r>
              <a:rPr lang="en-US" sz="3200" dirty="0" err="1">
                <a:latin typeface="+mj-lt"/>
              </a:rPr>
              <a:t>bố</a:t>
            </a:r>
            <a:r>
              <a:rPr lang="en-US" sz="3200" dirty="0">
                <a:latin typeface="+mj-lt"/>
              </a:rPr>
              <a:t> </a:t>
            </a:r>
            <a:r>
              <a:rPr lang="en-US" sz="3200" dirty="0" err="1">
                <a:latin typeface="+mj-lt"/>
              </a:rPr>
              <a:t>rất</a:t>
            </a:r>
            <a:r>
              <a:rPr lang="en-US" sz="3200" dirty="0">
                <a:latin typeface="+mj-lt"/>
              </a:rPr>
              <a:t> </a:t>
            </a:r>
            <a:r>
              <a:rPr lang="en-US" sz="3200" dirty="0" err="1">
                <a:latin typeface="+mj-lt"/>
              </a:rPr>
              <a:t>đẹp</a:t>
            </a:r>
            <a:r>
              <a:rPr lang="en-US" sz="3200" dirty="0">
                <a:latin typeface="+mj-lt"/>
              </a:rPr>
              <a:t> </a:t>
            </a:r>
            <a:r>
              <a:rPr lang="en-US" sz="3200" dirty="0" err="1">
                <a:latin typeface="+mj-lt"/>
              </a:rPr>
              <a:t>trai</a:t>
            </a:r>
            <a:r>
              <a:rPr lang="en-US" sz="3200" dirty="0">
                <a:latin typeface="+mj-lt"/>
              </a:rPr>
              <a:t> </a:t>
            </a:r>
            <a:r>
              <a:rPr lang="en-US" sz="3200" dirty="0" err="1">
                <a:latin typeface="+mj-lt"/>
              </a:rPr>
              <a:t>nữa</a:t>
            </a:r>
            <a:r>
              <a:rPr lang="en-US" sz="3200" dirty="0">
                <a:latin typeface="+mj-lt"/>
              </a:rPr>
              <a:t> ạ!</a:t>
            </a:r>
          </a:p>
        </p:txBody>
      </p:sp>
      <p:sp>
        <p:nvSpPr>
          <p:cNvPr id="8" name="TextBox 7"/>
          <p:cNvSpPr txBox="1"/>
          <p:nvPr/>
        </p:nvSpPr>
        <p:spPr>
          <a:xfrm>
            <a:off x="1066800" y="4025857"/>
            <a:ext cx="6489277" cy="584775"/>
          </a:xfrm>
          <a:prstGeom prst="rect">
            <a:avLst/>
          </a:prstGeom>
          <a:noFill/>
        </p:spPr>
        <p:txBody>
          <a:bodyPr wrap="none" rtlCol="0">
            <a:spAutoFit/>
          </a:bodyPr>
          <a:lstStyle/>
          <a:p>
            <a:r>
              <a:rPr lang="en-US" sz="3200" dirty="0">
                <a:latin typeface="+mj-lt"/>
              </a:rPr>
              <a:t>- </a:t>
            </a:r>
            <a:r>
              <a:rPr lang="en-US" sz="3200" dirty="0" err="1">
                <a:latin typeface="+mj-lt"/>
              </a:rPr>
              <a:t>Chị</a:t>
            </a:r>
            <a:r>
              <a:rPr lang="en-US" sz="3200" dirty="0">
                <a:latin typeface="+mj-lt"/>
              </a:rPr>
              <a:t> </a:t>
            </a:r>
            <a:r>
              <a:rPr lang="en-US" sz="3200" dirty="0" err="1">
                <a:latin typeface="+mj-lt"/>
              </a:rPr>
              <a:t>cắm</a:t>
            </a:r>
            <a:r>
              <a:rPr lang="en-US" sz="3200" dirty="0">
                <a:latin typeface="+mj-lt"/>
              </a:rPr>
              <a:t> </a:t>
            </a:r>
            <a:r>
              <a:rPr lang="en-US" sz="3200" dirty="0" err="1">
                <a:latin typeface="+mj-lt"/>
              </a:rPr>
              <a:t>cúi</a:t>
            </a:r>
            <a:r>
              <a:rPr lang="en-US" sz="3200" dirty="0">
                <a:latin typeface="+mj-lt"/>
              </a:rPr>
              <a:t> </a:t>
            </a:r>
            <a:r>
              <a:rPr lang="en-US" sz="3200" dirty="0" err="1">
                <a:latin typeface="+mj-lt"/>
              </a:rPr>
              <a:t>viết</a:t>
            </a:r>
            <a:r>
              <a:rPr lang="en-US" sz="3200" dirty="0">
                <a:latin typeface="+mj-lt"/>
              </a:rPr>
              <a:t> </a:t>
            </a:r>
            <a:r>
              <a:rPr lang="en-US" sz="3200" dirty="0" err="1">
                <a:latin typeface="+mj-lt"/>
              </a:rPr>
              <a:t>thêm</a:t>
            </a:r>
            <a:r>
              <a:rPr lang="en-US" sz="3200" dirty="0">
                <a:latin typeface="+mj-lt"/>
              </a:rPr>
              <a:t> </a:t>
            </a:r>
            <a:r>
              <a:rPr lang="en-US" sz="3200" dirty="0" err="1">
                <a:latin typeface="+mj-lt"/>
              </a:rPr>
              <a:t>vào</a:t>
            </a:r>
            <a:r>
              <a:rPr lang="en-US" sz="3200" dirty="0">
                <a:latin typeface="+mj-lt"/>
              </a:rPr>
              <a:t> </a:t>
            </a:r>
            <a:r>
              <a:rPr lang="en-US" sz="3200" dirty="0" err="1">
                <a:latin typeface="+mj-lt"/>
              </a:rPr>
              <a:t>tấm</a:t>
            </a:r>
            <a:r>
              <a:rPr lang="en-US" sz="3200" dirty="0">
                <a:latin typeface="+mj-lt"/>
              </a:rPr>
              <a:t> </a:t>
            </a:r>
            <a:r>
              <a:rPr lang="en-US" sz="3200" dirty="0" err="1">
                <a:latin typeface="+mj-lt"/>
              </a:rPr>
              <a:t>thiệp</a:t>
            </a:r>
            <a:r>
              <a:rPr lang="en-US" sz="3200" dirty="0">
                <a:latin typeface="+mj-lt"/>
              </a:rPr>
              <a:t>.</a:t>
            </a:r>
          </a:p>
        </p:txBody>
      </p:sp>
      <p:sp>
        <p:nvSpPr>
          <p:cNvPr id="9" name="TextBox 8"/>
          <p:cNvSpPr txBox="1"/>
          <p:nvPr/>
        </p:nvSpPr>
        <p:spPr>
          <a:xfrm>
            <a:off x="1799167" y="5187223"/>
            <a:ext cx="1622560" cy="70788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000" dirty="0" err="1">
                <a:latin typeface="+mj-lt"/>
              </a:rPr>
              <a:t>Câu</a:t>
            </a:r>
            <a:r>
              <a:rPr lang="en-US" sz="4000" dirty="0">
                <a:latin typeface="+mj-lt"/>
              </a:rPr>
              <a:t> </a:t>
            </a:r>
            <a:r>
              <a:rPr lang="en-US" sz="4000" dirty="0" err="1">
                <a:latin typeface="+mj-lt"/>
              </a:rPr>
              <a:t>kể</a:t>
            </a:r>
            <a:endParaRPr lang="en-US" sz="4000" dirty="0">
              <a:latin typeface="+mj-lt"/>
            </a:endParaRPr>
          </a:p>
        </p:txBody>
      </p:sp>
      <p:sp>
        <p:nvSpPr>
          <p:cNvPr id="10" name="TextBox 9"/>
          <p:cNvSpPr txBox="1"/>
          <p:nvPr/>
        </p:nvSpPr>
        <p:spPr>
          <a:xfrm>
            <a:off x="4177923" y="5187875"/>
            <a:ext cx="1992853" cy="70788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000" dirty="0" err="1">
                <a:latin typeface="+mj-lt"/>
              </a:rPr>
              <a:t>Câu</a:t>
            </a:r>
            <a:r>
              <a:rPr lang="en-US" sz="4000" dirty="0">
                <a:latin typeface="+mj-lt"/>
              </a:rPr>
              <a:t> </a:t>
            </a:r>
            <a:r>
              <a:rPr lang="en-US" sz="4000" dirty="0" err="1">
                <a:latin typeface="+mj-lt"/>
              </a:rPr>
              <a:t>cảm</a:t>
            </a:r>
            <a:endParaRPr lang="en-US" sz="4000" dirty="0">
              <a:latin typeface="+mj-lt"/>
            </a:endParaRPr>
          </a:p>
        </p:txBody>
      </p:sp>
      <p:sp>
        <p:nvSpPr>
          <p:cNvPr id="11" name="TextBox 10"/>
          <p:cNvSpPr txBox="1"/>
          <p:nvPr/>
        </p:nvSpPr>
        <p:spPr>
          <a:xfrm>
            <a:off x="7086600" y="5187875"/>
            <a:ext cx="2278188" cy="70788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000" dirty="0" err="1">
                <a:latin typeface="+mj-lt"/>
              </a:rPr>
              <a:t>Câu</a:t>
            </a:r>
            <a:r>
              <a:rPr lang="en-US" sz="4000" dirty="0">
                <a:latin typeface="+mj-lt"/>
              </a:rPr>
              <a:t> </a:t>
            </a:r>
            <a:r>
              <a:rPr lang="en-US" sz="4000" dirty="0" err="1">
                <a:latin typeface="+mj-lt"/>
              </a:rPr>
              <a:t>khiến</a:t>
            </a:r>
            <a:endParaRPr lang="en-US" sz="4000" dirty="0">
              <a:latin typeface="+mj-lt"/>
            </a:endParaRPr>
          </a:p>
        </p:txBody>
      </p:sp>
    </p:spTree>
    <p:extLst>
      <p:ext uri="{BB962C8B-B14F-4D97-AF65-F5344CB8AC3E}">
        <p14:creationId xmlns:p14="http://schemas.microsoft.com/office/powerpoint/2010/main" val="67268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1.06715E-6 -3.7037E-7 L 0.51067 -0.17454 " pathEditMode="relative" rAng="0" ptsTypes="AA">
                                      <p:cBhvr>
                                        <p:cTn id="39" dur="2000" fill="hold"/>
                                        <p:tgtEl>
                                          <p:spTgt spid="9"/>
                                        </p:tgtEl>
                                        <p:attrNameLst>
                                          <p:attrName>ppt_x</p:attrName>
                                          <p:attrName>ppt_y</p:attrName>
                                        </p:attrNameLst>
                                      </p:cBhvr>
                                      <p:rCtr x="25534" y="-8727"/>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1.9417E-6 -1.85185E-6 L 0.12558 -0.33032 " pathEditMode="relative" rAng="0" ptsTypes="AA">
                                      <p:cBhvr>
                                        <p:cTn id="43" dur="2000" fill="hold"/>
                                        <p:tgtEl>
                                          <p:spTgt spid="10"/>
                                        </p:tgtEl>
                                        <p:attrNameLst>
                                          <p:attrName>ppt_x</p:attrName>
                                          <p:attrName>ppt_y</p:attrName>
                                        </p:attrNameLst>
                                      </p:cBhvr>
                                      <p:rCtr x="6273" y="-16528"/>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1.80115E-6 -1.85185E-6 L 0.13157 -0.53032 " pathEditMode="relative" rAng="0" ptsTypes="AA">
                                      <p:cBhvr>
                                        <p:cTn id="47" dur="2000" fill="hold"/>
                                        <p:tgtEl>
                                          <p:spTgt spid="11"/>
                                        </p:tgtEl>
                                        <p:attrNameLst>
                                          <p:attrName>ppt_x</p:attrName>
                                          <p:attrName>ppt_y</p:attrName>
                                        </p:attrNameLst>
                                      </p:cBhvr>
                                      <p:rCtr x="6572" y="-26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animBg="1"/>
      <p:bldP spid="9" grpId="1" animBg="1"/>
      <p:bldP spid="10" grpId="0" animBg="1"/>
      <p:bldP spid="10" grpId="1"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10976082" cy="923330"/>
          </a:xfrm>
          <a:prstGeom prst="rect">
            <a:avLst/>
          </a:prstGeom>
          <a:noFill/>
        </p:spPr>
        <p:txBody>
          <a:bodyPr wrap="none" rtlCol="0">
            <a:spAutoFit/>
          </a:bodyPr>
          <a:lstStyle/>
          <a:p>
            <a:r>
              <a:rPr lang="en-US" sz="5400" b="1" dirty="0">
                <a:solidFill>
                  <a:srgbClr val="FF0000"/>
                </a:solidFill>
                <a:latin typeface="+mj-lt"/>
              </a:rPr>
              <a:t>3. </a:t>
            </a:r>
            <a:r>
              <a:rPr lang="en-US" sz="5400" b="1" dirty="0" err="1">
                <a:solidFill>
                  <a:srgbClr val="FF0000"/>
                </a:solidFill>
                <a:latin typeface="+mj-lt"/>
              </a:rPr>
              <a:t>Nêu</a:t>
            </a:r>
            <a:r>
              <a:rPr lang="en-US" sz="5400" b="1" dirty="0">
                <a:solidFill>
                  <a:srgbClr val="FF0000"/>
                </a:solidFill>
                <a:latin typeface="+mj-lt"/>
              </a:rPr>
              <a:t> </a:t>
            </a:r>
            <a:r>
              <a:rPr lang="en-US" sz="5400" b="1" dirty="0" err="1">
                <a:solidFill>
                  <a:srgbClr val="FF0000"/>
                </a:solidFill>
                <a:latin typeface="+mj-lt"/>
              </a:rPr>
              <a:t>dấu</a:t>
            </a:r>
            <a:r>
              <a:rPr lang="en-US" sz="5400" b="1" dirty="0">
                <a:solidFill>
                  <a:srgbClr val="FF0000"/>
                </a:solidFill>
                <a:latin typeface="+mj-lt"/>
              </a:rPr>
              <a:t> </a:t>
            </a:r>
            <a:r>
              <a:rPr lang="en-US" sz="5400" b="1" dirty="0" err="1">
                <a:solidFill>
                  <a:srgbClr val="FF0000"/>
                </a:solidFill>
                <a:latin typeface="+mj-lt"/>
              </a:rPr>
              <a:t>hiệu</a:t>
            </a:r>
            <a:r>
              <a:rPr lang="en-US" sz="5400" b="1" dirty="0">
                <a:solidFill>
                  <a:srgbClr val="FF0000"/>
                </a:solidFill>
                <a:latin typeface="+mj-lt"/>
              </a:rPr>
              <a:t> </a:t>
            </a:r>
            <a:r>
              <a:rPr lang="en-US" sz="5400" b="1" dirty="0" err="1">
                <a:solidFill>
                  <a:srgbClr val="FF0000"/>
                </a:solidFill>
                <a:latin typeface="+mj-lt"/>
              </a:rPr>
              <a:t>nhận</a:t>
            </a:r>
            <a:r>
              <a:rPr lang="en-US" sz="5400" b="1" dirty="0">
                <a:solidFill>
                  <a:srgbClr val="FF0000"/>
                </a:solidFill>
                <a:latin typeface="+mj-lt"/>
              </a:rPr>
              <a:t> </a:t>
            </a:r>
            <a:r>
              <a:rPr lang="en-US" sz="5400" b="1" dirty="0" err="1">
                <a:solidFill>
                  <a:srgbClr val="FF0000"/>
                </a:solidFill>
                <a:latin typeface="+mj-lt"/>
              </a:rPr>
              <a:t>biết</a:t>
            </a:r>
            <a:r>
              <a:rPr lang="en-US" sz="5400" b="1" dirty="0">
                <a:solidFill>
                  <a:srgbClr val="FF0000"/>
                </a:solidFill>
                <a:latin typeface="+mj-lt"/>
              </a:rPr>
              <a:t> </a:t>
            </a:r>
            <a:r>
              <a:rPr lang="en-US" sz="5400" b="1" dirty="0" err="1">
                <a:solidFill>
                  <a:srgbClr val="FF0000"/>
                </a:solidFill>
                <a:latin typeface="+mj-lt"/>
              </a:rPr>
              <a:t>câu</a:t>
            </a:r>
            <a:r>
              <a:rPr lang="en-US" sz="5400" b="1" dirty="0">
                <a:solidFill>
                  <a:srgbClr val="FF0000"/>
                </a:solidFill>
                <a:latin typeface="+mj-lt"/>
              </a:rPr>
              <a:t> </a:t>
            </a:r>
            <a:r>
              <a:rPr lang="en-US" sz="5400" b="1" dirty="0" err="1">
                <a:solidFill>
                  <a:srgbClr val="FF0000"/>
                </a:solidFill>
                <a:latin typeface="+mj-lt"/>
              </a:rPr>
              <a:t>khiến</a:t>
            </a:r>
            <a:r>
              <a:rPr lang="en-US" sz="5400" b="1" dirty="0">
                <a:solidFill>
                  <a:srgbClr val="FF0000"/>
                </a:solidFill>
                <a:latin typeface="+mj-lt"/>
              </a:rPr>
              <a:t>.</a:t>
            </a:r>
          </a:p>
        </p:txBody>
      </p:sp>
      <p:sp>
        <p:nvSpPr>
          <p:cNvPr id="3" name="TextBox 2"/>
          <p:cNvSpPr txBox="1"/>
          <p:nvPr/>
        </p:nvSpPr>
        <p:spPr>
          <a:xfrm>
            <a:off x="685800" y="2133600"/>
            <a:ext cx="11506200" cy="2554545"/>
          </a:xfrm>
          <a:prstGeom prst="rect">
            <a:avLst/>
          </a:prstGeom>
          <a:noFill/>
        </p:spPr>
        <p:txBody>
          <a:bodyPr wrap="square" rtlCol="0">
            <a:spAutoFit/>
          </a:bodyPr>
          <a:lstStyle/>
          <a:p>
            <a:r>
              <a:rPr lang="en-US" sz="3200" b="1" dirty="0">
                <a:solidFill>
                  <a:srgbClr val="0070C0"/>
                </a:solidFill>
                <a:latin typeface="+mj-lt"/>
              </a:rPr>
              <a:t>     </a:t>
            </a:r>
            <a:r>
              <a:rPr lang="vi-VN" sz="3200" b="1" dirty="0">
                <a:solidFill>
                  <a:srgbClr val="0070C0"/>
                </a:solidFill>
                <a:latin typeface="+mj-lt"/>
              </a:rPr>
              <a:t>Dấu hiệu nhận biết một câu là câu khiến gồm:</a:t>
            </a:r>
          </a:p>
          <a:p>
            <a:pPr marL="457200" indent="-457200">
              <a:buFont typeface="Arial" pitchFamily="34" charset="0"/>
              <a:buChar char="•"/>
            </a:pPr>
            <a:r>
              <a:rPr lang="vi-VN" sz="3200" b="1" dirty="0">
                <a:solidFill>
                  <a:srgbClr val="0070C0"/>
                </a:solidFill>
                <a:latin typeface="+mj-lt"/>
              </a:rPr>
              <a:t>Trong câu chứa các từ: thôi, hãy, đi, quá, lắm, …</a:t>
            </a:r>
          </a:p>
          <a:p>
            <a:pPr marL="457200" indent="-457200">
              <a:buFont typeface="Arial" pitchFamily="34" charset="0"/>
              <a:buChar char="•"/>
            </a:pPr>
            <a:r>
              <a:rPr lang="vi-VN" sz="3200" b="1" dirty="0">
                <a:solidFill>
                  <a:srgbClr val="0070C0"/>
                </a:solidFill>
                <a:latin typeface="+mj-lt"/>
              </a:rPr>
              <a:t>Câu kết thúc bằng dấu chấm than hoặc dấu chấm</a:t>
            </a:r>
          </a:p>
          <a:p>
            <a:pPr marL="457200" indent="-457200">
              <a:buFont typeface="Arial" pitchFamily="34" charset="0"/>
              <a:buChar char="•"/>
            </a:pPr>
            <a:r>
              <a:rPr lang="vi-VN" sz="3200" b="1" dirty="0">
                <a:solidFill>
                  <a:srgbClr val="0070C0"/>
                </a:solidFill>
                <a:latin typeface="+mj-lt"/>
              </a:rPr>
              <a:t>Câu có ý nghĩa mang tính chất ra lệnh, khuyên bảo, đề nghị.</a:t>
            </a:r>
          </a:p>
          <a:p>
            <a:endParaRPr lang="en-US" sz="3200" b="1" dirty="0">
              <a:solidFill>
                <a:srgbClr val="0070C0"/>
              </a:solidFill>
              <a:latin typeface="+mj-lt"/>
            </a:endParaRPr>
          </a:p>
        </p:txBody>
      </p:sp>
    </p:spTree>
    <p:extLst>
      <p:ext uri="{BB962C8B-B14F-4D97-AF65-F5344CB8AC3E}">
        <p14:creationId xmlns:p14="http://schemas.microsoft.com/office/powerpoint/2010/main" val="300808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11582400" cy="609600"/>
          </a:xfrm>
        </p:spPr>
        <p:txBody>
          <a:bodyPr>
            <a:normAutofit fontScale="90000"/>
          </a:bodyPr>
          <a:lstStyle/>
          <a:p>
            <a:r>
              <a:rPr lang="en-US" sz="4000" b="1" dirty="0" err="1">
                <a:solidFill>
                  <a:srgbClr val="00B0F0"/>
                </a:solidFill>
              </a:rPr>
              <a:t>Cùng</a:t>
            </a:r>
            <a:r>
              <a:rPr lang="en-US" sz="4000" b="1" dirty="0">
                <a:solidFill>
                  <a:srgbClr val="00B0F0"/>
                </a:solidFill>
              </a:rPr>
              <a:t> </a:t>
            </a:r>
            <a:r>
              <a:rPr lang="en-US" sz="4000" b="1" dirty="0" err="1">
                <a:solidFill>
                  <a:srgbClr val="00B0F0"/>
                </a:solidFill>
              </a:rPr>
              <a:t>bạn</a:t>
            </a:r>
            <a:r>
              <a:rPr lang="en-US" sz="4000" b="1" dirty="0">
                <a:solidFill>
                  <a:srgbClr val="00B0F0"/>
                </a:solidFill>
              </a:rPr>
              <a:t> </a:t>
            </a:r>
            <a:r>
              <a:rPr lang="en-US" sz="4000" b="1" dirty="0" err="1">
                <a:solidFill>
                  <a:srgbClr val="00B0F0"/>
                </a:solidFill>
              </a:rPr>
              <a:t>nêu</a:t>
            </a:r>
            <a:r>
              <a:rPr lang="en-US" sz="4000" b="1" dirty="0">
                <a:solidFill>
                  <a:srgbClr val="00B0F0"/>
                </a:solidFill>
              </a:rPr>
              <a:t> </a:t>
            </a:r>
            <a:r>
              <a:rPr lang="en-US" sz="4000" b="1" dirty="0" err="1">
                <a:solidFill>
                  <a:srgbClr val="00B0F0"/>
                </a:solidFill>
              </a:rPr>
              <a:t>những</a:t>
            </a:r>
            <a:r>
              <a:rPr lang="en-US" sz="4000" b="1" dirty="0">
                <a:solidFill>
                  <a:srgbClr val="00B0F0"/>
                </a:solidFill>
              </a:rPr>
              <a:t> </a:t>
            </a:r>
            <a:r>
              <a:rPr lang="en-US" sz="4000" b="1" dirty="0" err="1">
                <a:solidFill>
                  <a:srgbClr val="00B0F0"/>
                </a:solidFill>
              </a:rPr>
              <a:t>việc</a:t>
            </a:r>
            <a:r>
              <a:rPr lang="en-US" sz="4000" b="1" dirty="0">
                <a:solidFill>
                  <a:srgbClr val="00B0F0"/>
                </a:solidFill>
              </a:rPr>
              <a:t> </a:t>
            </a:r>
            <a:r>
              <a:rPr lang="en-US" sz="4000" b="1" dirty="0" err="1">
                <a:solidFill>
                  <a:srgbClr val="00B0F0"/>
                </a:solidFill>
              </a:rPr>
              <a:t>làm</a:t>
            </a:r>
            <a:r>
              <a:rPr lang="en-US" sz="4000" b="1" dirty="0">
                <a:solidFill>
                  <a:srgbClr val="00B0F0"/>
                </a:solidFill>
              </a:rPr>
              <a:t> </a:t>
            </a:r>
            <a:r>
              <a:rPr lang="en-US" sz="4000" b="1" dirty="0" err="1">
                <a:solidFill>
                  <a:srgbClr val="00B0F0"/>
                </a:solidFill>
              </a:rPr>
              <a:t>thể</a:t>
            </a:r>
            <a:r>
              <a:rPr lang="en-US" sz="4000" b="1" dirty="0">
                <a:solidFill>
                  <a:srgbClr val="00B0F0"/>
                </a:solidFill>
              </a:rPr>
              <a:t> </a:t>
            </a:r>
            <a:r>
              <a:rPr lang="en-US" sz="4000" b="1" dirty="0" err="1">
                <a:solidFill>
                  <a:srgbClr val="00B0F0"/>
                </a:solidFill>
              </a:rPr>
              <a:t>hiện</a:t>
            </a:r>
            <a:r>
              <a:rPr lang="en-US" sz="4000" b="1" dirty="0">
                <a:solidFill>
                  <a:srgbClr val="00B0F0"/>
                </a:solidFill>
              </a:rPr>
              <a:t> </a:t>
            </a:r>
            <a:r>
              <a:rPr lang="en-US" sz="4000" b="1" dirty="0" err="1">
                <a:solidFill>
                  <a:srgbClr val="00B0F0"/>
                </a:solidFill>
              </a:rPr>
              <a:t>tình</a:t>
            </a:r>
            <a:r>
              <a:rPr lang="en-US" sz="4000" b="1" dirty="0">
                <a:solidFill>
                  <a:srgbClr val="00B0F0"/>
                </a:solidFill>
              </a:rPr>
              <a:t> </a:t>
            </a:r>
            <a:r>
              <a:rPr lang="en-US" sz="4000" b="1" dirty="0" err="1">
                <a:solidFill>
                  <a:srgbClr val="00B0F0"/>
                </a:solidFill>
              </a:rPr>
              <a:t>cảm</a:t>
            </a:r>
            <a:r>
              <a:rPr lang="en-US" sz="4000" b="1" dirty="0">
                <a:solidFill>
                  <a:srgbClr val="00B0F0"/>
                </a:solidFill>
              </a:rPr>
              <a:t> </a:t>
            </a:r>
            <a:r>
              <a:rPr lang="en-US" sz="4000" b="1" dirty="0" err="1">
                <a:solidFill>
                  <a:srgbClr val="00B0F0"/>
                </a:solidFill>
              </a:rPr>
              <a:t>yêu</a:t>
            </a:r>
            <a:r>
              <a:rPr lang="en-US" sz="4000" b="1" dirty="0">
                <a:solidFill>
                  <a:srgbClr val="00B0F0"/>
                </a:solidFill>
              </a:rPr>
              <a:t> </a:t>
            </a:r>
            <a:r>
              <a:rPr lang="en-US" sz="4000" b="1" dirty="0" err="1">
                <a:solidFill>
                  <a:srgbClr val="00B0F0"/>
                </a:solidFill>
              </a:rPr>
              <a:t>thương</a:t>
            </a:r>
            <a:r>
              <a:rPr lang="en-US" sz="4000" b="1" dirty="0">
                <a:solidFill>
                  <a:srgbClr val="00B0F0"/>
                </a:solidFill>
              </a:rPr>
              <a:t> </a:t>
            </a:r>
            <a:r>
              <a:rPr lang="en-US" sz="4000" b="1" dirty="0" err="1">
                <a:solidFill>
                  <a:srgbClr val="00B0F0"/>
                </a:solidFill>
              </a:rPr>
              <a:t>đối</a:t>
            </a:r>
            <a:r>
              <a:rPr lang="en-US" sz="4000" b="1" dirty="0">
                <a:solidFill>
                  <a:srgbClr val="00B0F0"/>
                </a:solidFill>
              </a:rPr>
              <a:t> </a:t>
            </a:r>
            <a:r>
              <a:rPr lang="en-US" sz="4000" b="1" dirty="0" err="1">
                <a:solidFill>
                  <a:srgbClr val="00B0F0"/>
                </a:solidFill>
              </a:rPr>
              <a:t>với</a:t>
            </a:r>
            <a:r>
              <a:rPr lang="en-US" sz="4000" b="1" dirty="0">
                <a:solidFill>
                  <a:srgbClr val="00B0F0"/>
                </a:solidFill>
              </a:rPr>
              <a:t> </a:t>
            </a:r>
            <a:r>
              <a:rPr lang="en-US" sz="4000" b="1" dirty="0" err="1">
                <a:solidFill>
                  <a:srgbClr val="00B0F0"/>
                </a:solidFill>
              </a:rPr>
              <a:t>người</a:t>
            </a:r>
            <a:r>
              <a:rPr lang="en-US" sz="4000" b="1" dirty="0">
                <a:solidFill>
                  <a:srgbClr val="00B0F0"/>
                </a:solidFill>
              </a:rPr>
              <a:t> </a:t>
            </a:r>
            <a:r>
              <a:rPr lang="en-US" sz="4000" b="1" dirty="0" err="1">
                <a:solidFill>
                  <a:srgbClr val="00B0F0"/>
                </a:solidFill>
              </a:rPr>
              <a:t>thân</a:t>
            </a:r>
            <a:r>
              <a:rPr lang="en-US" sz="4000" b="1" dirty="0">
                <a:solidFill>
                  <a:srgbClr val="00B0F0"/>
                </a:solidFill>
              </a:rPr>
              <a:t> </a:t>
            </a:r>
          </a:p>
        </p:txBody>
      </p:sp>
      <p:pic>
        <p:nvPicPr>
          <p:cNvPr id="8" name="Picture Placeholder 7" descr="A woman and girl gardening"/>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p:pic>
      <p:sp>
        <p:nvSpPr>
          <p:cNvPr id="3" name="Text Placeholder 2"/>
          <p:cNvSpPr>
            <a:spLocks noGrp="1"/>
          </p:cNvSpPr>
          <p:nvPr>
            <p:ph type="body" sz="half" idx="2"/>
          </p:nvPr>
        </p:nvSpPr>
        <p:spPr>
          <a:xfrm>
            <a:off x="6519333" y="1498600"/>
            <a:ext cx="5029200" cy="3860800"/>
          </a:xfrm>
        </p:spPr>
        <p:txBody>
          <a:bodyPr>
            <a:normAutofit lnSpcReduction="10000"/>
          </a:bodyPr>
          <a:lstStyle/>
          <a:p>
            <a:r>
              <a:rPr lang="en-US" sz="3600" dirty="0" err="1">
                <a:latin typeface="+mj-lt"/>
              </a:rPr>
              <a:t>Ví</a:t>
            </a:r>
            <a:r>
              <a:rPr lang="en-US" sz="3600" dirty="0">
                <a:latin typeface="+mj-lt"/>
              </a:rPr>
              <a:t> </a:t>
            </a:r>
            <a:r>
              <a:rPr lang="en-US" sz="3600" dirty="0" err="1">
                <a:latin typeface="+mj-lt"/>
              </a:rPr>
              <a:t>dụ</a:t>
            </a:r>
            <a:r>
              <a:rPr lang="en-US" sz="3600" dirty="0">
                <a:latin typeface="+mj-lt"/>
              </a:rPr>
              <a:t>: </a:t>
            </a:r>
          </a:p>
          <a:p>
            <a:pPr marL="285750" indent="-285750">
              <a:buFont typeface="Arial" panose="020B0604020202020204" pitchFamily="34" charset="0"/>
              <a:buChar char="•"/>
            </a:pPr>
            <a:r>
              <a:rPr lang="en-US" sz="3600" dirty="0" err="1">
                <a:latin typeface="+mj-lt"/>
              </a:rPr>
              <a:t>Đi</a:t>
            </a:r>
            <a:r>
              <a:rPr lang="en-US" sz="3600" dirty="0">
                <a:latin typeface="+mj-lt"/>
              </a:rPr>
              <a:t> </a:t>
            </a:r>
            <a:r>
              <a:rPr lang="en-US" sz="3600" dirty="0" err="1">
                <a:latin typeface="+mj-lt"/>
              </a:rPr>
              <a:t>học</a:t>
            </a:r>
            <a:r>
              <a:rPr lang="en-US" sz="3600" dirty="0">
                <a:latin typeface="+mj-lt"/>
              </a:rPr>
              <a:t> </a:t>
            </a:r>
            <a:r>
              <a:rPr lang="en-US" sz="3600" dirty="0" err="1">
                <a:latin typeface="+mj-lt"/>
              </a:rPr>
              <a:t>về</a:t>
            </a:r>
            <a:r>
              <a:rPr lang="en-US" sz="3600" dirty="0">
                <a:latin typeface="+mj-lt"/>
              </a:rPr>
              <a:t> </a:t>
            </a:r>
            <a:r>
              <a:rPr lang="en-US" sz="3600" dirty="0" err="1">
                <a:latin typeface="+mj-lt"/>
              </a:rPr>
              <a:t>mình</a:t>
            </a:r>
            <a:r>
              <a:rPr lang="en-US" sz="3600" dirty="0">
                <a:latin typeface="+mj-lt"/>
              </a:rPr>
              <a:t> </a:t>
            </a:r>
            <a:r>
              <a:rPr lang="en-US" sz="3600" dirty="0" err="1">
                <a:latin typeface="+mj-lt"/>
              </a:rPr>
              <a:t>chào</a:t>
            </a:r>
            <a:r>
              <a:rPr lang="en-US" sz="3600" dirty="0">
                <a:latin typeface="+mj-lt"/>
              </a:rPr>
              <a:t> </a:t>
            </a:r>
            <a:r>
              <a:rPr lang="en-US" sz="3600" dirty="0" err="1">
                <a:latin typeface="+mj-lt"/>
              </a:rPr>
              <a:t>ông</a:t>
            </a:r>
            <a:r>
              <a:rPr lang="en-US" sz="3600" dirty="0">
                <a:latin typeface="+mj-lt"/>
              </a:rPr>
              <a:t> </a:t>
            </a:r>
            <a:r>
              <a:rPr lang="en-US" sz="3600" dirty="0" err="1">
                <a:latin typeface="+mj-lt"/>
              </a:rPr>
              <a:t>bà</a:t>
            </a:r>
            <a:r>
              <a:rPr lang="en-US" sz="3600" dirty="0">
                <a:latin typeface="+mj-lt"/>
              </a:rPr>
              <a:t>, </a:t>
            </a:r>
            <a:r>
              <a:rPr lang="en-US" sz="3600" dirty="0" err="1">
                <a:latin typeface="+mj-lt"/>
              </a:rPr>
              <a:t>bố</a:t>
            </a:r>
            <a:r>
              <a:rPr lang="en-US" sz="3600" dirty="0">
                <a:latin typeface="+mj-lt"/>
              </a:rPr>
              <a:t> </a:t>
            </a:r>
            <a:r>
              <a:rPr lang="en-US" sz="3600" dirty="0" err="1">
                <a:latin typeface="+mj-lt"/>
              </a:rPr>
              <a:t>mẹ</a:t>
            </a:r>
            <a:r>
              <a:rPr lang="en-US" sz="3600" dirty="0">
                <a:latin typeface="+mj-lt"/>
              </a:rPr>
              <a:t>, </a:t>
            </a:r>
            <a:r>
              <a:rPr lang="en-US" sz="3600" dirty="0" err="1">
                <a:latin typeface="+mj-lt"/>
              </a:rPr>
              <a:t>anh</a:t>
            </a:r>
            <a:r>
              <a:rPr lang="en-US" sz="3600" dirty="0">
                <a:latin typeface="+mj-lt"/>
              </a:rPr>
              <a:t> </a:t>
            </a:r>
            <a:r>
              <a:rPr lang="en-US" sz="3600" dirty="0" err="1">
                <a:latin typeface="+mj-lt"/>
              </a:rPr>
              <a:t>chị</a:t>
            </a:r>
            <a:r>
              <a:rPr lang="en-US" sz="3600" dirty="0">
                <a:latin typeface="+mj-lt"/>
              </a:rPr>
              <a:t>..</a:t>
            </a:r>
          </a:p>
          <a:p>
            <a:pPr marL="285750" indent="-285750">
              <a:buFont typeface="Arial" panose="020B0604020202020204" pitchFamily="34" charset="0"/>
              <a:buChar char="•"/>
            </a:pPr>
            <a:r>
              <a:rPr lang="en-US" sz="3600" dirty="0" err="1">
                <a:latin typeface="+mj-lt"/>
              </a:rPr>
              <a:t>Biết</a:t>
            </a:r>
            <a:r>
              <a:rPr lang="en-US" sz="3600" dirty="0">
                <a:latin typeface="+mj-lt"/>
              </a:rPr>
              <a:t> chia </a:t>
            </a:r>
            <a:r>
              <a:rPr lang="en-US" sz="3600" dirty="0" err="1">
                <a:latin typeface="+mj-lt"/>
              </a:rPr>
              <a:t>sẻ</a:t>
            </a:r>
            <a:r>
              <a:rPr lang="en-US" sz="3600" dirty="0">
                <a:latin typeface="+mj-lt"/>
              </a:rPr>
              <a:t> </a:t>
            </a:r>
            <a:r>
              <a:rPr lang="en-US" sz="3600" dirty="0" err="1">
                <a:latin typeface="+mj-lt"/>
              </a:rPr>
              <a:t>đồ</a:t>
            </a:r>
            <a:r>
              <a:rPr lang="en-US" sz="3600" dirty="0">
                <a:latin typeface="+mj-lt"/>
              </a:rPr>
              <a:t> </a:t>
            </a:r>
            <a:r>
              <a:rPr lang="en-US" sz="3600" dirty="0" err="1">
                <a:latin typeface="+mj-lt"/>
              </a:rPr>
              <a:t>ăn</a:t>
            </a:r>
            <a:r>
              <a:rPr lang="en-US" sz="3600" dirty="0">
                <a:latin typeface="+mj-lt"/>
              </a:rPr>
              <a:t> </a:t>
            </a:r>
            <a:r>
              <a:rPr lang="en-US" sz="3600" dirty="0" err="1">
                <a:latin typeface="+mj-lt"/>
              </a:rPr>
              <a:t>ngon</a:t>
            </a:r>
            <a:r>
              <a:rPr lang="en-US" sz="3600" dirty="0">
                <a:latin typeface="+mj-lt"/>
              </a:rPr>
              <a:t> </a:t>
            </a:r>
            <a:r>
              <a:rPr lang="en-US" sz="3600" dirty="0" err="1">
                <a:latin typeface="+mj-lt"/>
              </a:rPr>
              <a:t>cùng</a:t>
            </a:r>
            <a:r>
              <a:rPr lang="en-US" sz="3600" dirty="0">
                <a:latin typeface="+mj-lt"/>
              </a:rPr>
              <a:t> </a:t>
            </a:r>
            <a:r>
              <a:rPr lang="en-US" sz="3600" dirty="0" err="1">
                <a:latin typeface="+mj-lt"/>
              </a:rPr>
              <a:t>mọi</a:t>
            </a:r>
            <a:r>
              <a:rPr lang="en-US" sz="3600" dirty="0">
                <a:latin typeface="+mj-lt"/>
              </a:rPr>
              <a:t> </a:t>
            </a:r>
            <a:r>
              <a:rPr lang="en-US" sz="3600" dirty="0" err="1">
                <a:latin typeface="+mj-lt"/>
              </a:rPr>
              <a:t>người</a:t>
            </a:r>
            <a:endParaRPr lang="en-US" sz="3600" dirty="0">
              <a:latin typeface="+mj-lt"/>
            </a:endParaRPr>
          </a:p>
          <a:p>
            <a:pPr marL="285750" indent="-285750">
              <a:buFont typeface="Arial" panose="020B0604020202020204" pitchFamily="34" charset="0"/>
              <a:buChar char="•"/>
            </a:pPr>
            <a:r>
              <a:rPr lang="en-US" sz="3600" dirty="0" err="1">
                <a:latin typeface="+mj-lt"/>
              </a:rPr>
              <a:t>Làm</a:t>
            </a:r>
            <a:r>
              <a:rPr lang="en-US" sz="3600" dirty="0">
                <a:latin typeface="+mj-lt"/>
              </a:rPr>
              <a:t> </a:t>
            </a:r>
            <a:r>
              <a:rPr lang="en-US" sz="3600" dirty="0" err="1">
                <a:latin typeface="+mj-lt"/>
              </a:rPr>
              <a:t>thiệp</a:t>
            </a:r>
            <a:r>
              <a:rPr lang="en-US" sz="3600" dirty="0">
                <a:latin typeface="+mj-lt"/>
              </a:rPr>
              <a:t> </a:t>
            </a:r>
            <a:r>
              <a:rPr lang="en-US" sz="3600" dirty="0" err="1">
                <a:latin typeface="+mj-lt"/>
              </a:rPr>
              <a:t>chúc</a:t>
            </a:r>
            <a:r>
              <a:rPr lang="en-US" sz="3600" dirty="0">
                <a:latin typeface="+mj-lt"/>
              </a:rPr>
              <a:t> </a:t>
            </a:r>
            <a:r>
              <a:rPr lang="en-US" sz="3600" dirty="0" err="1">
                <a:latin typeface="+mj-lt"/>
              </a:rPr>
              <a:t>mừng</a:t>
            </a:r>
            <a:r>
              <a:rPr lang="en-US" sz="3600" dirty="0">
                <a:latin typeface="+mj-lt"/>
              </a:rPr>
              <a:t> </a:t>
            </a:r>
            <a:r>
              <a:rPr lang="en-US" sz="3600" dirty="0" err="1">
                <a:latin typeface="+mj-lt"/>
              </a:rPr>
              <a:t>nhân</a:t>
            </a:r>
            <a:r>
              <a:rPr lang="en-US" sz="3600" dirty="0">
                <a:latin typeface="+mj-lt"/>
              </a:rPr>
              <a:t> </a:t>
            </a:r>
            <a:r>
              <a:rPr lang="en-US" sz="3600" dirty="0" err="1">
                <a:latin typeface="+mj-lt"/>
              </a:rPr>
              <a:t>dịp</a:t>
            </a:r>
            <a:r>
              <a:rPr lang="en-US" sz="3600" dirty="0">
                <a:latin typeface="+mj-lt"/>
              </a:rPr>
              <a:t> </a:t>
            </a:r>
            <a:r>
              <a:rPr lang="en-US" sz="3600" dirty="0" err="1">
                <a:latin typeface="+mj-lt"/>
              </a:rPr>
              <a:t>lễ</a:t>
            </a:r>
            <a:r>
              <a:rPr lang="en-US" sz="3600" dirty="0">
                <a:latin typeface="+mj-lt"/>
              </a:rPr>
              <a:t>, </a:t>
            </a:r>
            <a:r>
              <a:rPr lang="en-US" sz="3600" dirty="0" err="1">
                <a:latin typeface="+mj-lt"/>
              </a:rPr>
              <a:t>sinh</a:t>
            </a:r>
            <a:r>
              <a:rPr lang="en-US" sz="3600" dirty="0">
                <a:latin typeface="+mj-lt"/>
              </a:rPr>
              <a:t> </a:t>
            </a:r>
            <a:r>
              <a:rPr lang="en-US" sz="3600" dirty="0" err="1">
                <a:latin typeface="+mj-lt"/>
              </a:rPr>
              <a:t>nhật</a:t>
            </a:r>
            <a:r>
              <a:rPr lang="en-US" sz="3600" dirty="0">
                <a:latin typeface="+mj-lt"/>
              </a:rPr>
              <a:t>…</a:t>
            </a:r>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050"/>
            <a:ext cx="11887200" cy="1200329"/>
          </a:xfrm>
          <a:prstGeom prst="rect">
            <a:avLst/>
          </a:prstGeom>
          <a:noFill/>
        </p:spPr>
        <p:txBody>
          <a:bodyPr wrap="square" rtlCol="0">
            <a:spAutoFit/>
          </a:bodyPr>
          <a:lstStyle/>
          <a:p>
            <a:r>
              <a:rPr lang="en-US" sz="3600" b="1" dirty="0">
                <a:solidFill>
                  <a:srgbClr val="FF0000"/>
                </a:solidFill>
                <a:latin typeface="+mj-lt"/>
              </a:rPr>
              <a:t>4. </a:t>
            </a:r>
            <a:r>
              <a:rPr lang="en-US" sz="3600" b="1" dirty="0" err="1">
                <a:solidFill>
                  <a:srgbClr val="FF0000"/>
                </a:solidFill>
                <a:latin typeface="+mj-lt"/>
              </a:rPr>
              <a:t>Sử</a:t>
            </a:r>
            <a:r>
              <a:rPr lang="en-US" sz="3600" b="1" dirty="0">
                <a:solidFill>
                  <a:srgbClr val="FF0000"/>
                </a:solidFill>
                <a:latin typeface="+mj-lt"/>
              </a:rPr>
              <a:t> </a:t>
            </a:r>
            <a:r>
              <a:rPr lang="en-US" sz="3600" b="1" dirty="0" err="1">
                <a:solidFill>
                  <a:srgbClr val="FF0000"/>
                </a:solidFill>
                <a:latin typeface="+mj-lt"/>
              </a:rPr>
              <a:t>dụng</a:t>
            </a:r>
            <a:r>
              <a:rPr lang="en-US" sz="3600" b="1" dirty="0">
                <a:solidFill>
                  <a:srgbClr val="FF0000"/>
                </a:solidFill>
                <a:latin typeface="+mj-lt"/>
              </a:rPr>
              <a:t> </a:t>
            </a:r>
            <a:r>
              <a:rPr lang="en-US" sz="3600" b="1" dirty="0" err="1">
                <a:solidFill>
                  <a:srgbClr val="FF0000"/>
                </a:solidFill>
                <a:latin typeface="+mj-lt"/>
              </a:rPr>
              <a:t>các</a:t>
            </a:r>
            <a:r>
              <a:rPr lang="en-US" sz="3600" b="1" dirty="0">
                <a:solidFill>
                  <a:srgbClr val="FF0000"/>
                </a:solidFill>
                <a:latin typeface="+mj-lt"/>
              </a:rPr>
              <a:t> </a:t>
            </a:r>
            <a:r>
              <a:rPr lang="en-US" sz="3600" b="1" dirty="0" err="1">
                <a:solidFill>
                  <a:srgbClr val="FF0000"/>
                </a:solidFill>
                <a:latin typeface="+mj-lt"/>
              </a:rPr>
              <a:t>từ</a:t>
            </a:r>
            <a:r>
              <a:rPr lang="en-US" sz="3600" b="1" dirty="0">
                <a:solidFill>
                  <a:srgbClr val="FF0000"/>
                </a:solidFill>
                <a:latin typeface="+mj-lt"/>
              </a:rPr>
              <a:t> </a:t>
            </a:r>
            <a:r>
              <a:rPr lang="en-US" sz="3600" b="1" i="1" dirty="0" err="1">
                <a:solidFill>
                  <a:srgbClr val="FF0000"/>
                </a:solidFill>
                <a:latin typeface="+mj-lt"/>
              </a:rPr>
              <a:t>hãy</a:t>
            </a:r>
            <a:r>
              <a:rPr lang="en-US" sz="3600" b="1" i="1" dirty="0">
                <a:solidFill>
                  <a:srgbClr val="FF0000"/>
                </a:solidFill>
                <a:latin typeface="+mj-lt"/>
              </a:rPr>
              <a:t>, </a:t>
            </a:r>
            <a:r>
              <a:rPr lang="en-US" sz="3600" b="1" i="1" dirty="0" err="1">
                <a:solidFill>
                  <a:srgbClr val="FF0000"/>
                </a:solidFill>
                <a:latin typeface="+mj-lt"/>
              </a:rPr>
              <a:t>đừng</a:t>
            </a:r>
            <a:r>
              <a:rPr lang="en-US" sz="3600" b="1" i="1" dirty="0">
                <a:solidFill>
                  <a:srgbClr val="FF0000"/>
                </a:solidFill>
                <a:latin typeface="+mj-lt"/>
              </a:rPr>
              <a:t>, </a:t>
            </a:r>
            <a:r>
              <a:rPr lang="en-US" sz="3600" b="1" i="1" dirty="0" err="1">
                <a:solidFill>
                  <a:srgbClr val="FF0000"/>
                </a:solidFill>
                <a:latin typeface="+mj-lt"/>
              </a:rPr>
              <a:t>chớ</a:t>
            </a:r>
            <a:r>
              <a:rPr lang="en-US" sz="3600" b="1" i="1" dirty="0">
                <a:solidFill>
                  <a:srgbClr val="FF0000"/>
                </a:solidFill>
                <a:latin typeface="+mj-lt"/>
              </a:rPr>
              <a:t>, </a:t>
            </a:r>
            <a:r>
              <a:rPr lang="en-US" sz="3600" b="1" i="1" dirty="0" err="1">
                <a:solidFill>
                  <a:srgbClr val="FF0000"/>
                </a:solidFill>
                <a:latin typeface="+mj-lt"/>
              </a:rPr>
              <a:t>đi</a:t>
            </a:r>
            <a:r>
              <a:rPr lang="en-US" sz="3600" b="1" i="1" dirty="0">
                <a:solidFill>
                  <a:srgbClr val="FF0000"/>
                </a:solidFill>
                <a:latin typeface="+mj-lt"/>
              </a:rPr>
              <a:t>, </a:t>
            </a:r>
            <a:r>
              <a:rPr lang="en-US" sz="3600" b="1" i="1" dirty="0" err="1">
                <a:solidFill>
                  <a:srgbClr val="FF0000"/>
                </a:solidFill>
                <a:latin typeface="+mj-lt"/>
              </a:rPr>
              <a:t>thôi</a:t>
            </a:r>
            <a:r>
              <a:rPr lang="en-US" sz="3600" b="1" i="1" dirty="0">
                <a:solidFill>
                  <a:srgbClr val="FF0000"/>
                </a:solidFill>
                <a:latin typeface="+mj-lt"/>
              </a:rPr>
              <a:t>, </a:t>
            </a:r>
            <a:r>
              <a:rPr lang="en-US" sz="3600" b="1" i="1" dirty="0" err="1">
                <a:solidFill>
                  <a:srgbClr val="FF0000"/>
                </a:solidFill>
                <a:latin typeface="+mj-lt"/>
              </a:rPr>
              <a:t>nào</a:t>
            </a:r>
            <a:r>
              <a:rPr lang="en-US" sz="3600" b="1" i="1" dirty="0">
                <a:solidFill>
                  <a:srgbClr val="FF0000"/>
                </a:solidFill>
                <a:latin typeface="+mj-lt"/>
              </a:rPr>
              <a:t>, </a:t>
            </a:r>
            <a:r>
              <a:rPr lang="en-US" sz="3600" b="1" i="1" dirty="0" err="1">
                <a:solidFill>
                  <a:srgbClr val="FF0000"/>
                </a:solidFill>
                <a:latin typeface="+mj-lt"/>
              </a:rPr>
              <a:t>nhé</a:t>
            </a:r>
            <a:r>
              <a:rPr lang="en-US" sz="3600" b="1" i="1" dirty="0">
                <a:solidFill>
                  <a:srgbClr val="FF0000"/>
                </a:solidFill>
                <a:latin typeface="+mj-lt"/>
              </a:rPr>
              <a:t> </a:t>
            </a:r>
            <a:r>
              <a:rPr lang="en-US" sz="3600" b="1" dirty="0" err="1">
                <a:solidFill>
                  <a:srgbClr val="FF0000"/>
                </a:solidFill>
                <a:latin typeface="+mj-lt"/>
              </a:rPr>
              <a:t>để</a:t>
            </a:r>
            <a:r>
              <a:rPr lang="en-US" sz="3600" b="1" dirty="0">
                <a:solidFill>
                  <a:srgbClr val="FF0000"/>
                </a:solidFill>
                <a:latin typeface="+mj-lt"/>
              </a:rPr>
              <a:t> </a:t>
            </a:r>
            <a:r>
              <a:rPr lang="en-US" sz="3600" b="1" dirty="0" err="1">
                <a:solidFill>
                  <a:srgbClr val="FF0000"/>
                </a:solidFill>
                <a:latin typeface="+mj-lt"/>
              </a:rPr>
              <a:t>đặt</a:t>
            </a:r>
            <a:r>
              <a:rPr lang="en-US" sz="3600" b="1" dirty="0">
                <a:solidFill>
                  <a:srgbClr val="FF0000"/>
                </a:solidFill>
                <a:latin typeface="+mj-lt"/>
              </a:rPr>
              <a:t> </a:t>
            </a:r>
            <a:r>
              <a:rPr lang="en-US" sz="3600" b="1" dirty="0" err="1">
                <a:solidFill>
                  <a:srgbClr val="FF0000"/>
                </a:solidFill>
                <a:latin typeface="+mj-lt"/>
              </a:rPr>
              <a:t>câu</a:t>
            </a:r>
            <a:r>
              <a:rPr lang="en-US" sz="3600" b="1" dirty="0">
                <a:solidFill>
                  <a:srgbClr val="FF0000"/>
                </a:solidFill>
                <a:latin typeface="+mj-lt"/>
              </a:rPr>
              <a:t> </a:t>
            </a:r>
            <a:r>
              <a:rPr lang="en-US" sz="3600" b="1" dirty="0" err="1">
                <a:solidFill>
                  <a:srgbClr val="FF0000"/>
                </a:solidFill>
                <a:latin typeface="+mj-lt"/>
              </a:rPr>
              <a:t>khiến</a:t>
            </a:r>
            <a:r>
              <a:rPr lang="en-US" sz="3600" b="1" dirty="0">
                <a:solidFill>
                  <a:srgbClr val="FF0000"/>
                </a:solidFill>
                <a:latin typeface="+mj-lt"/>
              </a:rPr>
              <a:t> </a:t>
            </a:r>
            <a:r>
              <a:rPr lang="en-US" sz="3600" b="1" dirty="0" err="1">
                <a:solidFill>
                  <a:srgbClr val="FF0000"/>
                </a:solidFill>
                <a:latin typeface="+mj-lt"/>
              </a:rPr>
              <a:t>trong</a:t>
            </a:r>
            <a:r>
              <a:rPr lang="en-US" sz="3600" b="1" dirty="0">
                <a:solidFill>
                  <a:srgbClr val="FF0000"/>
                </a:solidFill>
                <a:latin typeface="+mj-lt"/>
              </a:rPr>
              <a:t> </a:t>
            </a:r>
            <a:r>
              <a:rPr lang="en-US" sz="3600" b="1" dirty="0" err="1">
                <a:solidFill>
                  <a:srgbClr val="FF0000"/>
                </a:solidFill>
                <a:latin typeface="+mj-lt"/>
              </a:rPr>
              <a:t>mỗi</a:t>
            </a:r>
            <a:r>
              <a:rPr lang="en-US" sz="3600" b="1" dirty="0">
                <a:solidFill>
                  <a:srgbClr val="FF0000"/>
                </a:solidFill>
                <a:latin typeface="+mj-lt"/>
              </a:rPr>
              <a:t> </a:t>
            </a:r>
            <a:r>
              <a:rPr lang="en-US" sz="3600" b="1" dirty="0" err="1">
                <a:solidFill>
                  <a:srgbClr val="FF0000"/>
                </a:solidFill>
                <a:latin typeface="+mj-lt"/>
              </a:rPr>
              <a:t>tình</a:t>
            </a:r>
            <a:r>
              <a:rPr lang="en-US" sz="3600" b="1" dirty="0">
                <a:solidFill>
                  <a:srgbClr val="FF0000"/>
                </a:solidFill>
                <a:latin typeface="+mj-lt"/>
              </a:rPr>
              <a:t> </a:t>
            </a:r>
            <a:r>
              <a:rPr lang="en-US" sz="3600" b="1" dirty="0" err="1">
                <a:solidFill>
                  <a:srgbClr val="FF0000"/>
                </a:solidFill>
                <a:latin typeface="+mj-lt"/>
              </a:rPr>
              <a:t>huống</a:t>
            </a:r>
            <a:r>
              <a:rPr lang="en-US" sz="3600" b="1" dirty="0">
                <a:solidFill>
                  <a:srgbClr val="FF0000"/>
                </a:solidFill>
                <a:latin typeface="+mj-lt"/>
              </a:rPr>
              <a:t> </a:t>
            </a:r>
            <a:r>
              <a:rPr lang="en-US" sz="3600" b="1" dirty="0" err="1">
                <a:solidFill>
                  <a:srgbClr val="FF0000"/>
                </a:solidFill>
                <a:latin typeface="+mj-lt"/>
              </a:rPr>
              <a:t>dưới</a:t>
            </a:r>
            <a:r>
              <a:rPr lang="en-US" sz="3600" b="1" dirty="0">
                <a:solidFill>
                  <a:srgbClr val="FF0000"/>
                </a:solidFill>
                <a:latin typeface="+mj-lt"/>
              </a:rPr>
              <a:t> </a:t>
            </a:r>
            <a:r>
              <a:rPr lang="en-US" sz="3600" b="1" dirty="0" err="1">
                <a:solidFill>
                  <a:srgbClr val="FF0000"/>
                </a:solidFill>
                <a:latin typeface="+mj-lt"/>
              </a:rPr>
              <a:t>đây</a:t>
            </a:r>
            <a:r>
              <a:rPr lang="en-US" sz="3600" b="1" dirty="0">
                <a:solidFill>
                  <a:srgbClr val="FF0000"/>
                </a:solidFill>
                <a:latin typeface="+mj-lt"/>
              </a:rPr>
              <a:t>:</a:t>
            </a:r>
          </a:p>
        </p:txBody>
      </p:sp>
      <p:sp>
        <p:nvSpPr>
          <p:cNvPr id="3" name="TextBox 2"/>
          <p:cNvSpPr txBox="1"/>
          <p:nvPr/>
        </p:nvSpPr>
        <p:spPr>
          <a:xfrm>
            <a:off x="1524000" y="1376510"/>
            <a:ext cx="7396577" cy="584775"/>
          </a:xfrm>
          <a:prstGeom prst="rect">
            <a:avLst/>
          </a:prstGeom>
          <a:noFill/>
        </p:spPr>
        <p:txBody>
          <a:bodyPr wrap="none" rtlCol="0">
            <a:spAutoFit/>
          </a:bodyPr>
          <a:lstStyle/>
          <a:p>
            <a:r>
              <a:rPr lang="en-US" sz="3200" dirty="0">
                <a:solidFill>
                  <a:srgbClr val="0070C0"/>
                </a:solidFill>
                <a:latin typeface="+mj-lt"/>
              </a:rPr>
              <a:t>a. </a:t>
            </a:r>
            <a:r>
              <a:rPr lang="en-US" sz="3200" dirty="0" err="1">
                <a:solidFill>
                  <a:srgbClr val="0070C0"/>
                </a:solidFill>
                <a:latin typeface="+mj-lt"/>
              </a:rPr>
              <a:t>Nhờ</a:t>
            </a:r>
            <a:r>
              <a:rPr lang="en-US" sz="3200" dirty="0">
                <a:solidFill>
                  <a:srgbClr val="0070C0"/>
                </a:solidFill>
                <a:latin typeface="+mj-lt"/>
              </a:rPr>
              <a:t> </a:t>
            </a:r>
            <a:r>
              <a:rPr lang="en-US" sz="3200" dirty="0" err="1">
                <a:solidFill>
                  <a:srgbClr val="0070C0"/>
                </a:solidFill>
                <a:latin typeface="+mj-lt"/>
              </a:rPr>
              <a:t>người</a:t>
            </a:r>
            <a:r>
              <a:rPr lang="en-US" sz="3200" dirty="0">
                <a:solidFill>
                  <a:srgbClr val="0070C0"/>
                </a:solidFill>
                <a:latin typeface="+mj-lt"/>
              </a:rPr>
              <a:t> </a:t>
            </a:r>
            <a:r>
              <a:rPr lang="en-US" sz="3200" dirty="0" err="1">
                <a:solidFill>
                  <a:srgbClr val="0070C0"/>
                </a:solidFill>
                <a:latin typeface="+mj-lt"/>
              </a:rPr>
              <a:t>thân</a:t>
            </a:r>
            <a:r>
              <a:rPr lang="en-US" sz="3200" dirty="0">
                <a:solidFill>
                  <a:srgbClr val="0070C0"/>
                </a:solidFill>
                <a:latin typeface="+mj-lt"/>
              </a:rPr>
              <a:t> </a:t>
            </a:r>
            <a:r>
              <a:rPr lang="en-US" sz="3200" dirty="0" err="1">
                <a:solidFill>
                  <a:srgbClr val="0070C0"/>
                </a:solidFill>
                <a:latin typeface="+mj-lt"/>
              </a:rPr>
              <a:t>hướng</a:t>
            </a:r>
            <a:r>
              <a:rPr lang="en-US" sz="3200" dirty="0">
                <a:solidFill>
                  <a:srgbClr val="0070C0"/>
                </a:solidFill>
                <a:latin typeface="+mj-lt"/>
              </a:rPr>
              <a:t> </a:t>
            </a:r>
            <a:r>
              <a:rPr lang="en-US" sz="3200" dirty="0" err="1">
                <a:solidFill>
                  <a:srgbClr val="0070C0"/>
                </a:solidFill>
                <a:latin typeface="+mj-lt"/>
              </a:rPr>
              <a:t>dẫn</a:t>
            </a:r>
            <a:r>
              <a:rPr lang="en-US" sz="3200" dirty="0">
                <a:solidFill>
                  <a:srgbClr val="0070C0"/>
                </a:solidFill>
                <a:latin typeface="+mj-lt"/>
              </a:rPr>
              <a:t> </a:t>
            </a:r>
            <a:r>
              <a:rPr lang="en-US" sz="3200" dirty="0" err="1">
                <a:solidFill>
                  <a:srgbClr val="0070C0"/>
                </a:solidFill>
                <a:latin typeface="+mj-lt"/>
              </a:rPr>
              <a:t>làm</a:t>
            </a:r>
            <a:r>
              <a:rPr lang="en-US" sz="3200" dirty="0">
                <a:solidFill>
                  <a:srgbClr val="0070C0"/>
                </a:solidFill>
                <a:latin typeface="+mj-lt"/>
              </a:rPr>
              <a:t> </a:t>
            </a:r>
            <a:r>
              <a:rPr lang="en-US" sz="3200" dirty="0" err="1">
                <a:solidFill>
                  <a:srgbClr val="0070C0"/>
                </a:solidFill>
                <a:latin typeface="+mj-lt"/>
              </a:rPr>
              <a:t>bưu</a:t>
            </a:r>
            <a:r>
              <a:rPr lang="en-US" sz="3200" dirty="0">
                <a:solidFill>
                  <a:srgbClr val="0070C0"/>
                </a:solidFill>
                <a:latin typeface="+mj-lt"/>
              </a:rPr>
              <a:t> </a:t>
            </a:r>
            <a:r>
              <a:rPr lang="en-US" sz="3200" dirty="0" err="1">
                <a:solidFill>
                  <a:srgbClr val="0070C0"/>
                </a:solidFill>
                <a:latin typeface="+mj-lt"/>
              </a:rPr>
              <a:t>thiếp</a:t>
            </a:r>
            <a:endParaRPr lang="en-US" sz="3200" dirty="0">
              <a:solidFill>
                <a:srgbClr val="0070C0"/>
              </a:solidFill>
              <a:latin typeface="+mj-lt"/>
            </a:endParaRPr>
          </a:p>
        </p:txBody>
      </p:sp>
      <p:sp>
        <p:nvSpPr>
          <p:cNvPr id="4" name="TextBox 3"/>
          <p:cNvSpPr txBox="1"/>
          <p:nvPr/>
        </p:nvSpPr>
        <p:spPr>
          <a:xfrm>
            <a:off x="1524000" y="2571749"/>
            <a:ext cx="8614859" cy="584775"/>
          </a:xfrm>
          <a:prstGeom prst="rect">
            <a:avLst/>
          </a:prstGeom>
          <a:noFill/>
        </p:spPr>
        <p:txBody>
          <a:bodyPr wrap="none" rtlCol="0">
            <a:spAutoFit/>
          </a:bodyPr>
          <a:lstStyle/>
          <a:p>
            <a:r>
              <a:rPr lang="en-US" sz="3200" dirty="0">
                <a:solidFill>
                  <a:srgbClr val="0070C0"/>
                </a:solidFill>
                <a:latin typeface="+mj-lt"/>
              </a:rPr>
              <a:t>b. </a:t>
            </a:r>
            <a:r>
              <a:rPr lang="en-US" sz="3200" dirty="0" err="1">
                <a:solidFill>
                  <a:srgbClr val="0070C0"/>
                </a:solidFill>
                <a:latin typeface="+mj-lt"/>
              </a:rPr>
              <a:t>Muốn</a:t>
            </a:r>
            <a:r>
              <a:rPr lang="en-US" sz="3200" dirty="0">
                <a:solidFill>
                  <a:srgbClr val="0070C0"/>
                </a:solidFill>
                <a:latin typeface="+mj-lt"/>
              </a:rPr>
              <a:t> </a:t>
            </a:r>
            <a:r>
              <a:rPr lang="en-US" sz="3200" dirty="0" err="1">
                <a:solidFill>
                  <a:srgbClr val="0070C0"/>
                </a:solidFill>
                <a:latin typeface="+mj-lt"/>
              </a:rPr>
              <a:t>các</a:t>
            </a:r>
            <a:r>
              <a:rPr lang="en-US" sz="3200" dirty="0">
                <a:solidFill>
                  <a:srgbClr val="0070C0"/>
                </a:solidFill>
                <a:latin typeface="+mj-lt"/>
              </a:rPr>
              <a:t> </a:t>
            </a:r>
            <a:r>
              <a:rPr lang="en-US" sz="3200" dirty="0" err="1">
                <a:solidFill>
                  <a:srgbClr val="0070C0"/>
                </a:solidFill>
                <a:latin typeface="+mj-lt"/>
              </a:rPr>
              <a:t>em</a:t>
            </a:r>
            <a:r>
              <a:rPr lang="en-US" sz="3200" dirty="0">
                <a:solidFill>
                  <a:srgbClr val="0070C0"/>
                </a:solidFill>
                <a:latin typeface="+mj-lt"/>
              </a:rPr>
              <a:t> </a:t>
            </a:r>
            <a:r>
              <a:rPr lang="en-US" sz="3200" dirty="0" err="1">
                <a:solidFill>
                  <a:srgbClr val="0070C0"/>
                </a:solidFill>
                <a:latin typeface="+mj-lt"/>
              </a:rPr>
              <a:t>nhỏ</a:t>
            </a:r>
            <a:r>
              <a:rPr lang="en-US" sz="3200" dirty="0">
                <a:solidFill>
                  <a:srgbClr val="0070C0"/>
                </a:solidFill>
                <a:latin typeface="+mj-lt"/>
              </a:rPr>
              <a:t> </a:t>
            </a:r>
            <a:r>
              <a:rPr lang="en-US" sz="3200" dirty="0" err="1">
                <a:solidFill>
                  <a:srgbClr val="0070C0"/>
                </a:solidFill>
                <a:latin typeface="+mj-lt"/>
              </a:rPr>
              <a:t>trật</a:t>
            </a:r>
            <a:r>
              <a:rPr lang="en-US" sz="3200" dirty="0">
                <a:solidFill>
                  <a:srgbClr val="0070C0"/>
                </a:solidFill>
                <a:latin typeface="+mj-lt"/>
              </a:rPr>
              <a:t> </a:t>
            </a:r>
            <a:r>
              <a:rPr lang="en-US" sz="3200" dirty="0" err="1">
                <a:solidFill>
                  <a:srgbClr val="0070C0"/>
                </a:solidFill>
                <a:latin typeface="+mj-lt"/>
              </a:rPr>
              <a:t>tự</a:t>
            </a:r>
            <a:r>
              <a:rPr lang="en-US" sz="3200" dirty="0">
                <a:solidFill>
                  <a:srgbClr val="0070C0"/>
                </a:solidFill>
                <a:latin typeface="+mj-lt"/>
              </a:rPr>
              <a:t> </a:t>
            </a:r>
            <a:r>
              <a:rPr lang="en-US" sz="3200" dirty="0" err="1">
                <a:solidFill>
                  <a:srgbClr val="0070C0"/>
                </a:solidFill>
                <a:latin typeface="+mj-lt"/>
              </a:rPr>
              <a:t>khi</a:t>
            </a:r>
            <a:r>
              <a:rPr lang="en-US" sz="3200" dirty="0">
                <a:solidFill>
                  <a:srgbClr val="0070C0"/>
                </a:solidFill>
                <a:latin typeface="+mj-lt"/>
              </a:rPr>
              <a:t> </a:t>
            </a:r>
            <a:r>
              <a:rPr lang="en-US" sz="3200" dirty="0" err="1">
                <a:solidFill>
                  <a:srgbClr val="0070C0"/>
                </a:solidFill>
                <a:latin typeface="+mj-lt"/>
              </a:rPr>
              <a:t>xem</a:t>
            </a:r>
            <a:r>
              <a:rPr lang="en-US" sz="3200" dirty="0">
                <a:solidFill>
                  <a:srgbClr val="0070C0"/>
                </a:solidFill>
                <a:latin typeface="+mj-lt"/>
              </a:rPr>
              <a:t> </a:t>
            </a:r>
            <a:r>
              <a:rPr lang="en-US" sz="3200" dirty="0" err="1">
                <a:solidFill>
                  <a:srgbClr val="0070C0"/>
                </a:solidFill>
                <a:latin typeface="+mj-lt"/>
              </a:rPr>
              <a:t>phim</a:t>
            </a:r>
            <a:r>
              <a:rPr lang="en-US" sz="3200" dirty="0">
                <a:solidFill>
                  <a:srgbClr val="0070C0"/>
                </a:solidFill>
                <a:latin typeface="+mj-lt"/>
              </a:rPr>
              <a:t> </a:t>
            </a:r>
            <a:r>
              <a:rPr lang="en-US" sz="3200" dirty="0" err="1">
                <a:solidFill>
                  <a:srgbClr val="0070C0"/>
                </a:solidFill>
                <a:latin typeface="+mj-lt"/>
              </a:rPr>
              <a:t>trong</a:t>
            </a:r>
            <a:r>
              <a:rPr lang="en-US" sz="3200" dirty="0">
                <a:solidFill>
                  <a:srgbClr val="0070C0"/>
                </a:solidFill>
                <a:latin typeface="+mj-lt"/>
              </a:rPr>
              <a:t> </a:t>
            </a:r>
            <a:r>
              <a:rPr lang="en-US" sz="3200" dirty="0" err="1">
                <a:solidFill>
                  <a:srgbClr val="0070C0"/>
                </a:solidFill>
                <a:latin typeface="+mj-lt"/>
              </a:rPr>
              <a:t>rạp</a:t>
            </a:r>
            <a:endParaRPr lang="en-US" sz="3200" dirty="0">
              <a:solidFill>
                <a:srgbClr val="0070C0"/>
              </a:solidFill>
              <a:latin typeface="+mj-lt"/>
            </a:endParaRPr>
          </a:p>
        </p:txBody>
      </p:sp>
      <p:sp>
        <p:nvSpPr>
          <p:cNvPr id="5" name="TextBox 4"/>
          <p:cNvSpPr txBox="1"/>
          <p:nvPr/>
        </p:nvSpPr>
        <p:spPr>
          <a:xfrm>
            <a:off x="1524000" y="3760349"/>
            <a:ext cx="5476179" cy="584775"/>
          </a:xfrm>
          <a:prstGeom prst="rect">
            <a:avLst/>
          </a:prstGeom>
          <a:noFill/>
        </p:spPr>
        <p:txBody>
          <a:bodyPr wrap="none" rtlCol="0">
            <a:spAutoFit/>
          </a:bodyPr>
          <a:lstStyle/>
          <a:p>
            <a:r>
              <a:rPr lang="en-US" sz="3200" dirty="0">
                <a:solidFill>
                  <a:srgbClr val="0070C0"/>
                </a:solidFill>
                <a:latin typeface="+mj-lt"/>
              </a:rPr>
              <a:t>c. </a:t>
            </a:r>
            <a:r>
              <a:rPr lang="en-US" sz="3200" dirty="0" err="1">
                <a:solidFill>
                  <a:srgbClr val="0070C0"/>
                </a:solidFill>
                <a:latin typeface="+mj-lt"/>
              </a:rPr>
              <a:t>Muốn</a:t>
            </a:r>
            <a:r>
              <a:rPr lang="en-US" sz="3200" dirty="0">
                <a:solidFill>
                  <a:srgbClr val="0070C0"/>
                </a:solidFill>
                <a:latin typeface="+mj-lt"/>
              </a:rPr>
              <a:t> </a:t>
            </a:r>
            <a:r>
              <a:rPr lang="en-US" sz="3200" dirty="0" err="1">
                <a:solidFill>
                  <a:srgbClr val="0070C0"/>
                </a:solidFill>
                <a:latin typeface="+mj-lt"/>
              </a:rPr>
              <a:t>bố</a:t>
            </a:r>
            <a:r>
              <a:rPr lang="en-US" sz="3200" dirty="0">
                <a:solidFill>
                  <a:srgbClr val="0070C0"/>
                </a:solidFill>
                <a:latin typeface="+mj-lt"/>
              </a:rPr>
              <a:t> </a:t>
            </a:r>
            <a:r>
              <a:rPr lang="en-US" sz="3200" dirty="0" err="1">
                <a:solidFill>
                  <a:srgbClr val="0070C0"/>
                </a:solidFill>
                <a:latin typeface="+mj-lt"/>
              </a:rPr>
              <a:t>mẹ</a:t>
            </a:r>
            <a:r>
              <a:rPr lang="en-US" sz="3200" dirty="0">
                <a:solidFill>
                  <a:srgbClr val="0070C0"/>
                </a:solidFill>
                <a:latin typeface="+mj-lt"/>
              </a:rPr>
              <a:t> </a:t>
            </a:r>
            <a:r>
              <a:rPr lang="en-US" sz="3200" dirty="0" err="1">
                <a:solidFill>
                  <a:srgbClr val="0070C0"/>
                </a:solidFill>
                <a:latin typeface="+mj-lt"/>
              </a:rPr>
              <a:t>cho</a:t>
            </a:r>
            <a:r>
              <a:rPr lang="en-US" sz="3200" dirty="0">
                <a:solidFill>
                  <a:srgbClr val="0070C0"/>
                </a:solidFill>
                <a:latin typeface="+mj-lt"/>
              </a:rPr>
              <a:t> </a:t>
            </a:r>
            <a:r>
              <a:rPr lang="en-US" sz="3200" dirty="0" err="1">
                <a:solidFill>
                  <a:srgbClr val="0070C0"/>
                </a:solidFill>
                <a:latin typeface="+mj-lt"/>
              </a:rPr>
              <a:t>về</a:t>
            </a:r>
            <a:r>
              <a:rPr lang="en-US" sz="3200" dirty="0">
                <a:solidFill>
                  <a:srgbClr val="0070C0"/>
                </a:solidFill>
                <a:latin typeface="+mj-lt"/>
              </a:rPr>
              <a:t> </a:t>
            </a:r>
            <a:r>
              <a:rPr lang="en-US" sz="3200" dirty="0" err="1">
                <a:solidFill>
                  <a:srgbClr val="0070C0"/>
                </a:solidFill>
                <a:latin typeface="+mj-lt"/>
              </a:rPr>
              <a:t>thăm</a:t>
            </a:r>
            <a:r>
              <a:rPr lang="en-US" sz="3200" dirty="0">
                <a:solidFill>
                  <a:srgbClr val="0070C0"/>
                </a:solidFill>
                <a:latin typeface="+mj-lt"/>
              </a:rPr>
              <a:t> </a:t>
            </a:r>
            <a:r>
              <a:rPr lang="en-US" sz="3200" dirty="0" err="1">
                <a:solidFill>
                  <a:srgbClr val="0070C0"/>
                </a:solidFill>
                <a:latin typeface="+mj-lt"/>
              </a:rPr>
              <a:t>quê</a:t>
            </a:r>
            <a:endParaRPr lang="en-US" sz="3200" dirty="0">
              <a:solidFill>
                <a:srgbClr val="0070C0"/>
              </a:solidFill>
              <a:latin typeface="+mj-lt"/>
            </a:endParaRPr>
          </a:p>
        </p:txBody>
      </p:sp>
      <p:sp>
        <p:nvSpPr>
          <p:cNvPr id="6" name="TextBox 5"/>
          <p:cNvSpPr txBox="1"/>
          <p:nvPr/>
        </p:nvSpPr>
        <p:spPr>
          <a:xfrm>
            <a:off x="1524000" y="4953862"/>
            <a:ext cx="8119530" cy="584775"/>
          </a:xfrm>
          <a:prstGeom prst="rect">
            <a:avLst/>
          </a:prstGeom>
          <a:noFill/>
        </p:spPr>
        <p:txBody>
          <a:bodyPr wrap="none" rtlCol="0">
            <a:spAutoFit/>
          </a:bodyPr>
          <a:lstStyle/>
          <a:p>
            <a:r>
              <a:rPr lang="en-US" sz="3200" dirty="0">
                <a:solidFill>
                  <a:srgbClr val="0070C0"/>
                </a:solidFill>
                <a:latin typeface="+mj-lt"/>
              </a:rPr>
              <a:t>d. </a:t>
            </a:r>
            <a:r>
              <a:rPr lang="en-US" sz="3200" dirty="0" err="1">
                <a:solidFill>
                  <a:srgbClr val="0070C0"/>
                </a:solidFill>
                <a:latin typeface="+mj-lt"/>
              </a:rPr>
              <a:t>Muốn</a:t>
            </a:r>
            <a:r>
              <a:rPr lang="en-US" sz="3200" dirty="0">
                <a:solidFill>
                  <a:srgbClr val="0070C0"/>
                </a:solidFill>
                <a:latin typeface="+mj-lt"/>
              </a:rPr>
              <a:t> </a:t>
            </a:r>
            <a:r>
              <a:rPr lang="en-US" sz="3200" dirty="0" err="1">
                <a:solidFill>
                  <a:srgbClr val="0070C0"/>
                </a:solidFill>
                <a:latin typeface="+mj-lt"/>
              </a:rPr>
              <a:t>bố</a:t>
            </a:r>
            <a:r>
              <a:rPr lang="en-US" sz="3200" dirty="0">
                <a:solidFill>
                  <a:srgbClr val="0070C0"/>
                </a:solidFill>
                <a:latin typeface="+mj-lt"/>
              </a:rPr>
              <a:t> </a:t>
            </a:r>
            <a:r>
              <a:rPr lang="en-US" sz="3200" dirty="0" err="1">
                <a:solidFill>
                  <a:srgbClr val="0070C0"/>
                </a:solidFill>
                <a:latin typeface="+mj-lt"/>
              </a:rPr>
              <a:t>mẹ</a:t>
            </a:r>
            <a:r>
              <a:rPr lang="en-US" sz="3200" dirty="0">
                <a:solidFill>
                  <a:srgbClr val="0070C0"/>
                </a:solidFill>
                <a:latin typeface="+mj-lt"/>
              </a:rPr>
              <a:t> </a:t>
            </a:r>
            <a:r>
              <a:rPr lang="en-US" sz="3200" dirty="0" err="1">
                <a:solidFill>
                  <a:srgbClr val="0070C0"/>
                </a:solidFill>
                <a:latin typeface="+mj-lt"/>
              </a:rPr>
              <a:t>mua</a:t>
            </a:r>
            <a:r>
              <a:rPr lang="en-US" sz="3200" dirty="0">
                <a:solidFill>
                  <a:srgbClr val="0070C0"/>
                </a:solidFill>
                <a:latin typeface="+mj-lt"/>
              </a:rPr>
              <a:t> </a:t>
            </a:r>
            <a:r>
              <a:rPr lang="en-US" sz="3200" dirty="0" err="1">
                <a:solidFill>
                  <a:srgbClr val="0070C0"/>
                </a:solidFill>
                <a:latin typeface="+mj-lt"/>
              </a:rPr>
              <a:t>cho</a:t>
            </a:r>
            <a:r>
              <a:rPr lang="en-US" sz="3200" dirty="0">
                <a:solidFill>
                  <a:srgbClr val="0070C0"/>
                </a:solidFill>
                <a:latin typeface="+mj-lt"/>
              </a:rPr>
              <a:t> </a:t>
            </a:r>
            <a:r>
              <a:rPr lang="en-US" sz="3200" dirty="0" err="1">
                <a:solidFill>
                  <a:srgbClr val="0070C0"/>
                </a:solidFill>
                <a:latin typeface="+mj-lt"/>
              </a:rPr>
              <a:t>cuốn</a:t>
            </a:r>
            <a:r>
              <a:rPr lang="en-US" sz="3200" dirty="0">
                <a:solidFill>
                  <a:srgbClr val="0070C0"/>
                </a:solidFill>
                <a:latin typeface="+mj-lt"/>
              </a:rPr>
              <a:t> </a:t>
            </a:r>
            <a:r>
              <a:rPr lang="en-US" sz="3200" dirty="0" err="1">
                <a:solidFill>
                  <a:srgbClr val="0070C0"/>
                </a:solidFill>
                <a:latin typeface="+mj-lt"/>
              </a:rPr>
              <a:t>truyện</a:t>
            </a:r>
            <a:r>
              <a:rPr lang="en-US" sz="3200" dirty="0">
                <a:solidFill>
                  <a:srgbClr val="0070C0"/>
                </a:solidFill>
                <a:latin typeface="+mj-lt"/>
              </a:rPr>
              <a:t> </a:t>
            </a:r>
            <a:r>
              <a:rPr lang="en-US" sz="3200" dirty="0" err="1">
                <a:solidFill>
                  <a:srgbClr val="0070C0"/>
                </a:solidFill>
                <a:latin typeface="+mj-lt"/>
              </a:rPr>
              <a:t>mình</a:t>
            </a:r>
            <a:r>
              <a:rPr lang="en-US" sz="3200" dirty="0">
                <a:solidFill>
                  <a:srgbClr val="0070C0"/>
                </a:solidFill>
                <a:latin typeface="+mj-lt"/>
              </a:rPr>
              <a:t> </a:t>
            </a:r>
            <a:r>
              <a:rPr lang="en-US" sz="3200" dirty="0" err="1">
                <a:solidFill>
                  <a:srgbClr val="0070C0"/>
                </a:solidFill>
                <a:latin typeface="+mj-lt"/>
              </a:rPr>
              <a:t>thích</a:t>
            </a:r>
            <a:endParaRPr lang="en-US" sz="3200" dirty="0">
              <a:solidFill>
                <a:srgbClr val="0070C0"/>
              </a:solidFill>
              <a:latin typeface="+mj-lt"/>
            </a:endParaRPr>
          </a:p>
        </p:txBody>
      </p:sp>
      <p:sp>
        <p:nvSpPr>
          <p:cNvPr id="7" name="TextBox 6"/>
          <p:cNvSpPr txBox="1"/>
          <p:nvPr/>
        </p:nvSpPr>
        <p:spPr>
          <a:xfrm>
            <a:off x="1846203" y="2025074"/>
            <a:ext cx="6752169" cy="584775"/>
          </a:xfrm>
          <a:prstGeom prst="rect">
            <a:avLst/>
          </a:prstGeom>
          <a:noFill/>
        </p:spPr>
        <p:txBody>
          <a:bodyPr wrap="none" rtlCol="0">
            <a:spAutoFit/>
          </a:bodyPr>
          <a:lstStyle/>
          <a:p>
            <a:r>
              <a:rPr lang="en-US" sz="3200" dirty="0">
                <a:solidFill>
                  <a:srgbClr val="FF0000"/>
                </a:solidFill>
                <a:latin typeface="+mj-lt"/>
              </a:rPr>
              <a:t>M:</a:t>
            </a:r>
            <a:r>
              <a:rPr lang="en-US" sz="3200" dirty="0">
                <a:solidFill>
                  <a:srgbClr val="0070C0"/>
                </a:solidFill>
                <a:latin typeface="+mj-lt"/>
              </a:rPr>
              <a:t> </a:t>
            </a:r>
            <a:r>
              <a:rPr lang="en-US" sz="3200" dirty="0" err="1">
                <a:solidFill>
                  <a:srgbClr val="7030A0"/>
                </a:solidFill>
                <a:latin typeface="+mj-lt"/>
              </a:rPr>
              <a:t>Chị</a:t>
            </a:r>
            <a:r>
              <a:rPr lang="en-US" sz="3200" dirty="0">
                <a:solidFill>
                  <a:srgbClr val="7030A0"/>
                </a:solidFill>
                <a:latin typeface="+mj-lt"/>
              </a:rPr>
              <a:t> </a:t>
            </a:r>
            <a:r>
              <a:rPr lang="en-US" sz="3200" dirty="0" err="1">
                <a:solidFill>
                  <a:srgbClr val="7030A0"/>
                </a:solidFill>
                <a:latin typeface="+mj-lt"/>
              </a:rPr>
              <a:t>hướng</a:t>
            </a:r>
            <a:r>
              <a:rPr lang="en-US" sz="3200" dirty="0">
                <a:solidFill>
                  <a:srgbClr val="7030A0"/>
                </a:solidFill>
                <a:latin typeface="+mj-lt"/>
              </a:rPr>
              <a:t> </a:t>
            </a:r>
            <a:r>
              <a:rPr lang="en-US" sz="3200" dirty="0" err="1">
                <a:solidFill>
                  <a:srgbClr val="7030A0"/>
                </a:solidFill>
                <a:latin typeface="+mj-lt"/>
              </a:rPr>
              <a:t>dẫn</a:t>
            </a:r>
            <a:r>
              <a:rPr lang="en-US" sz="3200" dirty="0">
                <a:solidFill>
                  <a:srgbClr val="7030A0"/>
                </a:solidFill>
                <a:latin typeface="+mj-lt"/>
              </a:rPr>
              <a:t> </a:t>
            </a:r>
            <a:r>
              <a:rPr lang="en-US" sz="3200" dirty="0" err="1">
                <a:solidFill>
                  <a:srgbClr val="7030A0"/>
                </a:solidFill>
                <a:latin typeface="+mj-lt"/>
              </a:rPr>
              <a:t>em</a:t>
            </a:r>
            <a:r>
              <a:rPr lang="en-US" sz="3200" dirty="0">
                <a:solidFill>
                  <a:srgbClr val="7030A0"/>
                </a:solidFill>
                <a:latin typeface="+mj-lt"/>
              </a:rPr>
              <a:t> </a:t>
            </a:r>
            <a:r>
              <a:rPr lang="en-US" sz="3200" dirty="0" err="1">
                <a:solidFill>
                  <a:srgbClr val="7030A0"/>
                </a:solidFill>
                <a:latin typeface="+mj-lt"/>
              </a:rPr>
              <a:t>làm</a:t>
            </a:r>
            <a:r>
              <a:rPr lang="en-US" sz="3200" dirty="0">
                <a:solidFill>
                  <a:srgbClr val="7030A0"/>
                </a:solidFill>
                <a:latin typeface="+mj-lt"/>
              </a:rPr>
              <a:t> </a:t>
            </a:r>
            <a:r>
              <a:rPr lang="en-US" sz="3200" dirty="0" err="1">
                <a:solidFill>
                  <a:srgbClr val="7030A0"/>
                </a:solidFill>
                <a:latin typeface="+mj-lt"/>
              </a:rPr>
              <a:t>bưu</a:t>
            </a:r>
            <a:r>
              <a:rPr lang="en-US" sz="3200" dirty="0">
                <a:solidFill>
                  <a:srgbClr val="7030A0"/>
                </a:solidFill>
                <a:latin typeface="+mj-lt"/>
              </a:rPr>
              <a:t> </a:t>
            </a:r>
            <a:r>
              <a:rPr lang="en-US" sz="3200" dirty="0" err="1">
                <a:solidFill>
                  <a:srgbClr val="7030A0"/>
                </a:solidFill>
                <a:latin typeface="+mj-lt"/>
              </a:rPr>
              <a:t>thiếp</a:t>
            </a:r>
            <a:r>
              <a:rPr lang="en-US" sz="3200" dirty="0">
                <a:solidFill>
                  <a:srgbClr val="7030A0"/>
                </a:solidFill>
                <a:latin typeface="+mj-lt"/>
              </a:rPr>
              <a:t> </a:t>
            </a:r>
            <a:r>
              <a:rPr lang="en-US" sz="3200" dirty="0" err="1">
                <a:solidFill>
                  <a:srgbClr val="7030A0"/>
                </a:solidFill>
                <a:latin typeface="+mj-lt"/>
              </a:rPr>
              <a:t>đi</a:t>
            </a:r>
            <a:r>
              <a:rPr lang="en-US" sz="3200" dirty="0">
                <a:solidFill>
                  <a:srgbClr val="7030A0"/>
                </a:solidFill>
                <a:latin typeface="+mj-lt"/>
              </a:rPr>
              <a:t>!</a:t>
            </a:r>
          </a:p>
        </p:txBody>
      </p:sp>
      <p:sp>
        <p:nvSpPr>
          <p:cNvPr id="8" name="TextBox 7"/>
          <p:cNvSpPr txBox="1"/>
          <p:nvPr/>
        </p:nvSpPr>
        <p:spPr>
          <a:xfrm>
            <a:off x="1846203" y="3131698"/>
            <a:ext cx="4899098" cy="584775"/>
          </a:xfrm>
          <a:prstGeom prst="rect">
            <a:avLst/>
          </a:prstGeom>
          <a:noFill/>
        </p:spPr>
        <p:txBody>
          <a:bodyPr wrap="none" rtlCol="0">
            <a:spAutoFit/>
          </a:bodyPr>
          <a:lstStyle/>
          <a:p>
            <a:r>
              <a:rPr lang="en-US" sz="3200" dirty="0" err="1">
                <a:solidFill>
                  <a:srgbClr val="7030A0"/>
                </a:solidFill>
                <a:latin typeface="+mj-lt"/>
              </a:rPr>
              <a:t>Các</a:t>
            </a:r>
            <a:r>
              <a:rPr lang="en-US" sz="3200" dirty="0">
                <a:solidFill>
                  <a:srgbClr val="7030A0"/>
                </a:solidFill>
                <a:latin typeface="+mj-lt"/>
              </a:rPr>
              <a:t> </a:t>
            </a:r>
            <a:r>
              <a:rPr lang="en-US" sz="3200" dirty="0" err="1">
                <a:solidFill>
                  <a:srgbClr val="7030A0"/>
                </a:solidFill>
                <a:latin typeface="+mj-lt"/>
              </a:rPr>
              <a:t>em</a:t>
            </a:r>
            <a:r>
              <a:rPr lang="en-US" sz="3200" dirty="0">
                <a:solidFill>
                  <a:srgbClr val="7030A0"/>
                </a:solidFill>
                <a:latin typeface="+mj-lt"/>
              </a:rPr>
              <a:t> </a:t>
            </a:r>
            <a:r>
              <a:rPr lang="en-US" sz="3200" dirty="0" err="1">
                <a:solidFill>
                  <a:srgbClr val="7030A0"/>
                </a:solidFill>
                <a:latin typeface="+mj-lt"/>
              </a:rPr>
              <a:t>trật</a:t>
            </a:r>
            <a:r>
              <a:rPr lang="en-US" sz="3200" dirty="0">
                <a:solidFill>
                  <a:srgbClr val="7030A0"/>
                </a:solidFill>
                <a:latin typeface="+mj-lt"/>
              </a:rPr>
              <a:t> </a:t>
            </a:r>
            <a:r>
              <a:rPr lang="en-US" sz="3200" dirty="0" err="1">
                <a:solidFill>
                  <a:srgbClr val="7030A0"/>
                </a:solidFill>
                <a:latin typeface="+mj-lt"/>
              </a:rPr>
              <a:t>tự</a:t>
            </a:r>
            <a:r>
              <a:rPr lang="en-US" sz="3200" dirty="0">
                <a:solidFill>
                  <a:srgbClr val="7030A0"/>
                </a:solidFill>
                <a:latin typeface="+mj-lt"/>
              </a:rPr>
              <a:t> </a:t>
            </a:r>
            <a:r>
              <a:rPr lang="en-US" sz="3200" dirty="0" err="1">
                <a:solidFill>
                  <a:srgbClr val="7030A0"/>
                </a:solidFill>
                <a:latin typeface="+mj-lt"/>
              </a:rPr>
              <a:t>một</a:t>
            </a:r>
            <a:r>
              <a:rPr lang="en-US" sz="3200" dirty="0">
                <a:solidFill>
                  <a:srgbClr val="7030A0"/>
                </a:solidFill>
                <a:latin typeface="+mj-lt"/>
              </a:rPr>
              <a:t> </a:t>
            </a:r>
            <a:r>
              <a:rPr lang="en-US" sz="3200" dirty="0" err="1">
                <a:solidFill>
                  <a:srgbClr val="7030A0"/>
                </a:solidFill>
                <a:latin typeface="+mj-lt"/>
              </a:rPr>
              <a:t>chút</a:t>
            </a:r>
            <a:r>
              <a:rPr lang="en-US" sz="3200" dirty="0">
                <a:solidFill>
                  <a:srgbClr val="7030A0"/>
                </a:solidFill>
                <a:latin typeface="+mj-lt"/>
              </a:rPr>
              <a:t> </a:t>
            </a:r>
            <a:r>
              <a:rPr lang="en-US" sz="3200" dirty="0" err="1">
                <a:solidFill>
                  <a:srgbClr val="7030A0"/>
                </a:solidFill>
                <a:latin typeface="+mj-lt"/>
              </a:rPr>
              <a:t>nào</a:t>
            </a:r>
            <a:r>
              <a:rPr lang="en-US" sz="3200" dirty="0">
                <a:solidFill>
                  <a:srgbClr val="7030A0"/>
                </a:solidFill>
                <a:latin typeface="+mj-lt"/>
              </a:rPr>
              <a:t>!</a:t>
            </a:r>
          </a:p>
        </p:txBody>
      </p:sp>
      <p:sp>
        <p:nvSpPr>
          <p:cNvPr id="10" name="TextBox 9"/>
          <p:cNvSpPr txBox="1"/>
          <p:nvPr/>
        </p:nvSpPr>
        <p:spPr>
          <a:xfrm>
            <a:off x="1903353" y="4327798"/>
            <a:ext cx="5828840" cy="584775"/>
          </a:xfrm>
          <a:prstGeom prst="rect">
            <a:avLst/>
          </a:prstGeom>
          <a:noFill/>
        </p:spPr>
        <p:txBody>
          <a:bodyPr wrap="none" rtlCol="0">
            <a:spAutoFit/>
          </a:bodyPr>
          <a:lstStyle/>
          <a:p>
            <a:r>
              <a:rPr lang="en-US" sz="3200" dirty="0" err="1">
                <a:solidFill>
                  <a:srgbClr val="7030A0"/>
                </a:solidFill>
                <a:latin typeface="+mj-lt"/>
              </a:rPr>
              <a:t>Bố</a:t>
            </a:r>
            <a:r>
              <a:rPr lang="en-US" sz="3200" dirty="0">
                <a:solidFill>
                  <a:srgbClr val="7030A0"/>
                </a:solidFill>
                <a:latin typeface="+mj-lt"/>
              </a:rPr>
              <a:t> </a:t>
            </a:r>
            <a:r>
              <a:rPr lang="en-US" sz="3200" dirty="0" err="1">
                <a:solidFill>
                  <a:srgbClr val="7030A0"/>
                </a:solidFill>
                <a:latin typeface="+mj-lt"/>
              </a:rPr>
              <a:t>mẹ</a:t>
            </a:r>
            <a:r>
              <a:rPr lang="en-US" sz="3200" dirty="0">
                <a:solidFill>
                  <a:srgbClr val="7030A0"/>
                </a:solidFill>
                <a:latin typeface="+mj-lt"/>
              </a:rPr>
              <a:t> </a:t>
            </a:r>
            <a:r>
              <a:rPr lang="en-US" sz="3200" dirty="0" err="1">
                <a:solidFill>
                  <a:srgbClr val="7030A0"/>
                </a:solidFill>
                <a:latin typeface="+mj-lt"/>
              </a:rPr>
              <a:t>ơi</a:t>
            </a:r>
            <a:r>
              <a:rPr lang="en-US" sz="3200" dirty="0">
                <a:solidFill>
                  <a:srgbClr val="7030A0"/>
                </a:solidFill>
                <a:latin typeface="+mj-lt"/>
              </a:rPr>
              <a:t> </a:t>
            </a:r>
            <a:r>
              <a:rPr lang="en-US" sz="3200" dirty="0" err="1">
                <a:solidFill>
                  <a:srgbClr val="7030A0"/>
                </a:solidFill>
                <a:latin typeface="+mj-lt"/>
              </a:rPr>
              <a:t>sắp</a:t>
            </a:r>
            <a:r>
              <a:rPr lang="en-US" sz="3200" dirty="0">
                <a:solidFill>
                  <a:srgbClr val="7030A0"/>
                </a:solidFill>
                <a:latin typeface="+mj-lt"/>
              </a:rPr>
              <a:t> </a:t>
            </a:r>
            <a:r>
              <a:rPr lang="en-US" sz="3200" dirty="0" err="1">
                <a:solidFill>
                  <a:srgbClr val="7030A0"/>
                </a:solidFill>
                <a:latin typeface="+mj-lt"/>
              </a:rPr>
              <a:t>tới</a:t>
            </a:r>
            <a:r>
              <a:rPr lang="en-US" sz="3200" dirty="0">
                <a:solidFill>
                  <a:srgbClr val="7030A0"/>
                </a:solidFill>
                <a:latin typeface="+mj-lt"/>
              </a:rPr>
              <a:t> </a:t>
            </a:r>
            <a:r>
              <a:rPr lang="en-US" sz="3200" dirty="0" err="1">
                <a:solidFill>
                  <a:srgbClr val="7030A0"/>
                </a:solidFill>
                <a:latin typeface="+mj-lt"/>
              </a:rPr>
              <a:t>mình</a:t>
            </a:r>
            <a:r>
              <a:rPr lang="en-US" sz="3200" dirty="0">
                <a:solidFill>
                  <a:srgbClr val="7030A0"/>
                </a:solidFill>
                <a:latin typeface="+mj-lt"/>
              </a:rPr>
              <a:t> </a:t>
            </a:r>
            <a:r>
              <a:rPr lang="en-US" sz="3200" dirty="0" err="1">
                <a:solidFill>
                  <a:srgbClr val="7030A0"/>
                </a:solidFill>
                <a:latin typeface="+mj-lt"/>
              </a:rPr>
              <a:t>về</a:t>
            </a:r>
            <a:r>
              <a:rPr lang="en-US" sz="3200" dirty="0">
                <a:solidFill>
                  <a:srgbClr val="7030A0"/>
                </a:solidFill>
                <a:latin typeface="+mj-lt"/>
              </a:rPr>
              <a:t> </a:t>
            </a:r>
            <a:r>
              <a:rPr lang="en-US" sz="3200" dirty="0" err="1">
                <a:solidFill>
                  <a:srgbClr val="7030A0"/>
                </a:solidFill>
                <a:latin typeface="+mj-lt"/>
              </a:rPr>
              <a:t>quê</a:t>
            </a:r>
            <a:r>
              <a:rPr lang="en-US" sz="3200" dirty="0">
                <a:solidFill>
                  <a:srgbClr val="7030A0"/>
                </a:solidFill>
                <a:latin typeface="+mj-lt"/>
              </a:rPr>
              <a:t> </a:t>
            </a:r>
            <a:r>
              <a:rPr lang="en-US" sz="3200" dirty="0" err="1">
                <a:solidFill>
                  <a:srgbClr val="7030A0"/>
                </a:solidFill>
                <a:latin typeface="+mj-lt"/>
              </a:rPr>
              <a:t>nhé</a:t>
            </a:r>
            <a:r>
              <a:rPr lang="en-US" sz="3200" dirty="0">
                <a:solidFill>
                  <a:srgbClr val="7030A0"/>
                </a:solidFill>
                <a:latin typeface="+mj-lt"/>
              </a:rPr>
              <a:t>!</a:t>
            </a:r>
          </a:p>
        </p:txBody>
      </p:sp>
      <p:sp>
        <p:nvSpPr>
          <p:cNvPr id="11" name="TextBox 10"/>
          <p:cNvSpPr txBox="1"/>
          <p:nvPr/>
        </p:nvSpPr>
        <p:spPr>
          <a:xfrm>
            <a:off x="1846203" y="5566049"/>
            <a:ext cx="6078908" cy="584775"/>
          </a:xfrm>
          <a:prstGeom prst="rect">
            <a:avLst/>
          </a:prstGeom>
          <a:noFill/>
        </p:spPr>
        <p:txBody>
          <a:bodyPr wrap="none" rtlCol="0">
            <a:spAutoFit/>
          </a:bodyPr>
          <a:lstStyle/>
          <a:p>
            <a:r>
              <a:rPr lang="en-US" sz="3200" dirty="0" err="1">
                <a:solidFill>
                  <a:srgbClr val="7030A0"/>
                </a:solidFill>
                <a:latin typeface="+mj-lt"/>
              </a:rPr>
              <a:t>Bố</a:t>
            </a:r>
            <a:r>
              <a:rPr lang="en-US" sz="3200" dirty="0">
                <a:solidFill>
                  <a:srgbClr val="7030A0"/>
                </a:solidFill>
                <a:latin typeface="+mj-lt"/>
              </a:rPr>
              <a:t> </a:t>
            </a:r>
            <a:r>
              <a:rPr lang="en-US" sz="3200" dirty="0" err="1">
                <a:solidFill>
                  <a:srgbClr val="7030A0"/>
                </a:solidFill>
                <a:latin typeface="+mj-lt"/>
              </a:rPr>
              <a:t>mua</a:t>
            </a:r>
            <a:r>
              <a:rPr lang="en-US" sz="3200" dirty="0">
                <a:solidFill>
                  <a:srgbClr val="7030A0"/>
                </a:solidFill>
                <a:latin typeface="+mj-lt"/>
              </a:rPr>
              <a:t> </a:t>
            </a:r>
            <a:r>
              <a:rPr lang="en-US" sz="3200" dirty="0" err="1">
                <a:solidFill>
                  <a:srgbClr val="7030A0"/>
                </a:solidFill>
                <a:latin typeface="+mj-lt"/>
              </a:rPr>
              <a:t>cho</a:t>
            </a:r>
            <a:r>
              <a:rPr lang="en-US" sz="3200" dirty="0">
                <a:solidFill>
                  <a:srgbClr val="7030A0"/>
                </a:solidFill>
                <a:latin typeface="+mj-lt"/>
              </a:rPr>
              <a:t> con </a:t>
            </a:r>
            <a:r>
              <a:rPr lang="en-US" sz="3200" dirty="0" err="1">
                <a:solidFill>
                  <a:srgbClr val="7030A0"/>
                </a:solidFill>
                <a:latin typeface="+mj-lt"/>
              </a:rPr>
              <a:t>cuốn</a:t>
            </a:r>
            <a:r>
              <a:rPr lang="en-US" sz="3200" dirty="0">
                <a:solidFill>
                  <a:srgbClr val="7030A0"/>
                </a:solidFill>
                <a:latin typeface="+mj-lt"/>
              </a:rPr>
              <a:t> </a:t>
            </a:r>
            <a:r>
              <a:rPr lang="en-US" sz="3200" dirty="0" err="1">
                <a:solidFill>
                  <a:srgbClr val="7030A0"/>
                </a:solidFill>
                <a:latin typeface="+mj-lt"/>
              </a:rPr>
              <a:t>truyện</a:t>
            </a:r>
            <a:r>
              <a:rPr lang="en-US" sz="3200" dirty="0">
                <a:solidFill>
                  <a:srgbClr val="7030A0"/>
                </a:solidFill>
                <a:latin typeface="+mj-lt"/>
              </a:rPr>
              <a:t> </a:t>
            </a:r>
            <a:r>
              <a:rPr lang="en-US" sz="3200" dirty="0" err="1">
                <a:solidFill>
                  <a:srgbClr val="7030A0"/>
                </a:solidFill>
                <a:latin typeface="+mj-lt"/>
              </a:rPr>
              <a:t>kia</a:t>
            </a:r>
            <a:r>
              <a:rPr lang="en-US" sz="3200" dirty="0">
                <a:solidFill>
                  <a:srgbClr val="7030A0"/>
                </a:solidFill>
                <a:latin typeface="+mj-lt"/>
              </a:rPr>
              <a:t> </a:t>
            </a:r>
            <a:r>
              <a:rPr lang="en-US" sz="3200" dirty="0" err="1">
                <a:solidFill>
                  <a:srgbClr val="7030A0"/>
                </a:solidFill>
                <a:latin typeface="+mj-lt"/>
              </a:rPr>
              <a:t>đi</a:t>
            </a:r>
            <a:r>
              <a:rPr lang="en-US" sz="3200" dirty="0">
                <a:solidFill>
                  <a:srgbClr val="7030A0"/>
                </a:solidFill>
                <a:latin typeface="+mj-lt"/>
              </a:rPr>
              <a:t>!</a:t>
            </a:r>
          </a:p>
        </p:txBody>
      </p:sp>
    </p:spTree>
    <p:extLst>
      <p:ext uri="{BB962C8B-B14F-4D97-AF65-F5344CB8AC3E}">
        <p14:creationId xmlns:p14="http://schemas.microsoft.com/office/powerpoint/2010/main" val="28122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981200"/>
            <a:ext cx="7156575" cy="1446550"/>
          </a:xfrm>
          <a:prstGeom prst="rect">
            <a:avLst/>
          </a:prstGeom>
          <a:noFill/>
        </p:spPr>
        <p:txBody>
          <a:bodyPr wrap="none" rtlCol="0">
            <a:spAutoFit/>
          </a:bodyPr>
          <a:lstStyle/>
          <a:p>
            <a:r>
              <a:rPr lang="en-US" sz="8800" b="1" dirty="0">
                <a:solidFill>
                  <a:srgbClr val="FF0000"/>
                </a:solidFill>
                <a:latin typeface="+mj-lt"/>
              </a:rPr>
              <a:t>HOẠT ĐỘNG</a:t>
            </a:r>
          </a:p>
        </p:txBody>
      </p:sp>
    </p:spTree>
    <p:extLst>
      <p:ext uri="{BB962C8B-B14F-4D97-AF65-F5344CB8AC3E}">
        <p14:creationId xmlns:p14="http://schemas.microsoft.com/office/powerpoint/2010/main" val="40976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5396"/>
            <a:ext cx="12192000" cy="1323439"/>
          </a:xfrm>
          <a:prstGeom prst="rect">
            <a:avLst/>
          </a:prstGeom>
          <a:noFill/>
        </p:spPr>
        <p:txBody>
          <a:bodyPr wrap="square" rtlCol="0">
            <a:spAutoFit/>
          </a:bodyPr>
          <a:lstStyle/>
          <a:p>
            <a:r>
              <a:rPr lang="en-US" sz="4000" b="1" dirty="0">
                <a:solidFill>
                  <a:srgbClr val="FF0000"/>
                </a:solidFill>
                <a:latin typeface="+mj-lt"/>
              </a:rPr>
              <a:t>1. </a:t>
            </a:r>
            <a:r>
              <a:rPr lang="en-US" sz="4000" b="1" dirty="0" err="1">
                <a:solidFill>
                  <a:srgbClr val="FF0000"/>
                </a:solidFill>
                <a:latin typeface="+mj-lt"/>
              </a:rPr>
              <a:t>Quan</a:t>
            </a:r>
            <a:r>
              <a:rPr lang="en-US" sz="4000" b="1" dirty="0">
                <a:solidFill>
                  <a:srgbClr val="FF0000"/>
                </a:solidFill>
                <a:latin typeface="+mj-lt"/>
              </a:rPr>
              <a:t> </a:t>
            </a:r>
            <a:r>
              <a:rPr lang="en-US" sz="4000" b="1" dirty="0" err="1">
                <a:solidFill>
                  <a:srgbClr val="FF0000"/>
                </a:solidFill>
                <a:latin typeface="+mj-lt"/>
              </a:rPr>
              <a:t>sát</a:t>
            </a:r>
            <a:r>
              <a:rPr lang="en-US" sz="4000" b="1" dirty="0">
                <a:solidFill>
                  <a:srgbClr val="FF0000"/>
                </a:solidFill>
                <a:latin typeface="+mj-lt"/>
              </a:rPr>
              <a:t> </a:t>
            </a:r>
            <a:r>
              <a:rPr lang="en-US" sz="4000" b="1" dirty="0" err="1">
                <a:solidFill>
                  <a:srgbClr val="FF0000"/>
                </a:solidFill>
                <a:latin typeface="+mj-lt"/>
              </a:rPr>
              <a:t>một</a:t>
            </a:r>
            <a:r>
              <a:rPr lang="en-US" sz="4000" b="1" dirty="0">
                <a:solidFill>
                  <a:srgbClr val="FF0000"/>
                </a:solidFill>
                <a:latin typeface="+mj-lt"/>
              </a:rPr>
              <a:t> </a:t>
            </a:r>
            <a:r>
              <a:rPr lang="en-US" sz="4000" b="1" dirty="0" err="1">
                <a:solidFill>
                  <a:srgbClr val="FF0000"/>
                </a:solidFill>
                <a:latin typeface="+mj-lt"/>
              </a:rPr>
              <a:t>đồ</a:t>
            </a:r>
            <a:r>
              <a:rPr lang="en-US" sz="4000" b="1" dirty="0">
                <a:solidFill>
                  <a:srgbClr val="FF0000"/>
                </a:solidFill>
                <a:latin typeface="+mj-lt"/>
              </a:rPr>
              <a:t> </a:t>
            </a:r>
            <a:r>
              <a:rPr lang="en-US" sz="4000" b="1" dirty="0" err="1">
                <a:solidFill>
                  <a:srgbClr val="FF0000"/>
                </a:solidFill>
                <a:latin typeface="+mj-lt"/>
              </a:rPr>
              <a:t>vật</a:t>
            </a:r>
            <a:r>
              <a:rPr lang="en-US" sz="4000" b="1" dirty="0">
                <a:solidFill>
                  <a:srgbClr val="FF0000"/>
                </a:solidFill>
                <a:latin typeface="+mj-lt"/>
              </a:rPr>
              <a:t> </a:t>
            </a:r>
            <a:r>
              <a:rPr lang="en-US" sz="4000" b="1" dirty="0" err="1">
                <a:solidFill>
                  <a:srgbClr val="FF0000"/>
                </a:solidFill>
                <a:latin typeface="+mj-lt"/>
              </a:rPr>
              <a:t>trong</a:t>
            </a:r>
            <a:r>
              <a:rPr lang="en-US" sz="4000" b="1" dirty="0">
                <a:solidFill>
                  <a:srgbClr val="FF0000"/>
                </a:solidFill>
                <a:latin typeface="+mj-lt"/>
              </a:rPr>
              <a:t> </a:t>
            </a:r>
            <a:r>
              <a:rPr lang="en-US" sz="4000" b="1" dirty="0" err="1">
                <a:solidFill>
                  <a:srgbClr val="FF0000"/>
                </a:solidFill>
                <a:latin typeface="+mj-lt"/>
              </a:rPr>
              <a:t>tranh</a:t>
            </a:r>
            <a:r>
              <a:rPr lang="en-US" sz="4000" b="1" dirty="0">
                <a:solidFill>
                  <a:srgbClr val="FF0000"/>
                </a:solidFill>
                <a:latin typeface="+mj-lt"/>
              </a:rPr>
              <a:t>, </a:t>
            </a:r>
            <a:r>
              <a:rPr lang="en-US" sz="4000" b="1" dirty="0" err="1">
                <a:solidFill>
                  <a:srgbClr val="FF0000"/>
                </a:solidFill>
                <a:latin typeface="+mj-lt"/>
              </a:rPr>
              <a:t>ghi</a:t>
            </a:r>
            <a:r>
              <a:rPr lang="en-US" sz="4000" b="1" dirty="0">
                <a:solidFill>
                  <a:srgbClr val="FF0000"/>
                </a:solidFill>
                <a:latin typeface="+mj-lt"/>
              </a:rPr>
              <a:t> </a:t>
            </a:r>
            <a:r>
              <a:rPr lang="en-US" sz="4000" b="1" dirty="0" err="1">
                <a:solidFill>
                  <a:srgbClr val="FF0000"/>
                </a:solidFill>
                <a:latin typeface="+mj-lt"/>
              </a:rPr>
              <a:t>lại</a:t>
            </a:r>
            <a:r>
              <a:rPr lang="en-US" sz="4000" b="1" dirty="0">
                <a:solidFill>
                  <a:srgbClr val="FF0000"/>
                </a:solidFill>
                <a:latin typeface="+mj-lt"/>
              </a:rPr>
              <a:t> </a:t>
            </a:r>
            <a:r>
              <a:rPr lang="en-US" sz="4000" b="1" dirty="0" err="1">
                <a:solidFill>
                  <a:srgbClr val="FF0000"/>
                </a:solidFill>
                <a:latin typeface="+mj-lt"/>
              </a:rPr>
              <a:t>những</a:t>
            </a:r>
            <a:r>
              <a:rPr lang="en-US" sz="4000" b="1" dirty="0">
                <a:solidFill>
                  <a:srgbClr val="FF0000"/>
                </a:solidFill>
                <a:latin typeface="+mj-lt"/>
              </a:rPr>
              <a:t> </a:t>
            </a:r>
            <a:r>
              <a:rPr lang="en-US" sz="4000" b="1" dirty="0" err="1">
                <a:solidFill>
                  <a:srgbClr val="FF0000"/>
                </a:solidFill>
                <a:latin typeface="+mj-lt"/>
              </a:rPr>
              <a:t>điều</a:t>
            </a:r>
            <a:r>
              <a:rPr lang="en-US" sz="4000" b="1" dirty="0">
                <a:solidFill>
                  <a:srgbClr val="FF0000"/>
                </a:solidFill>
                <a:latin typeface="+mj-lt"/>
              </a:rPr>
              <a:t> </a:t>
            </a:r>
            <a:r>
              <a:rPr lang="en-US" sz="4000" b="1" dirty="0" err="1">
                <a:solidFill>
                  <a:srgbClr val="FF0000"/>
                </a:solidFill>
                <a:latin typeface="+mj-lt"/>
              </a:rPr>
              <a:t>quan</a:t>
            </a:r>
            <a:r>
              <a:rPr lang="en-US" sz="4000" b="1" dirty="0">
                <a:solidFill>
                  <a:srgbClr val="FF0000"/>
                </a:solidFill>
                <a:latin typeface="+mj-lt"/>
              </a:rPr>
              <a:t> </a:t>
            </a:r>
            <a:r>
              <a:rPr lang="en-US" sz="4000" b="1" dirty="0" err="1">
                <a:solidFill>
                  <a:srgbClr val="FF0000"/>
                </a:solidFill>
                <a:latin typeface="+mj-lt"/>
              </a:rPr>
              <a:t>sát</a:t>
            </a:r>
            <a:r>
              <a:rPr lang="en-US" sz="4000" b="1" dirty="0">
                <a:solidFill>
                  <a:srgbClr val="FF0000"/>
                </a:solidFill>
                <a:latin typeface="+mj-lt"/>
              </a:rPr>
              <a:t> </a:t>
            </a:r>
            <a:r>
              <a:rPr lang="en-US" sz="4000" b="1" dirty="0" err="1">
                <a:solidFill>
                  <a:srgbClr val="FF0000"/>
                </a:solidFill>
                <a:latin typeface="+mj-lt"/>
              </a:rPr>
              <a:t>được</a:t>
            </a:r>
            <a:r>
              <a:rPr lang="en-US" sz="4000" b="1" dirty="0">
                <a:solidFill>
                  <a:srgbClr val="FF0000"/>
                </a:solidFill>
                <a:latin typeface="+mj-lt"/>
              </a:rPr>
              <a:t> </a:t>
            </a:r>
            <a:r>
              <a:rPr lang="en-US" sz="4000" b="1" dirty="0" err="1">
                <a:solidFill>
                  <a:srgbClr val="FF0000"/>
                </a:solidFill>
                <a:latin typeface="+mj-lt"/>
              </a:rPr>
              <a:t>về</a:t>
            </a:r>
            <a:r>
              <a:rPr lang="en-US" sz="4000" b="1" dirty="0">
                <a:solidFill>
                  <a:srgbClr val="FF0000"/>
                </a:solidFill>
                <a:latin typeface="+mj-lt"/>
              </a:rPr>
              <a:t> </a:t>
            </a:r>
            <a:r>
              <a:rPr lang="en-US" sz="4000" b="1" dirty="0" err="1">
                <a:solidFill>
                  <a:srgbClr val="FF0000"/>
                </a:solidFill>
                <a:latin typeface="+mj-lt"/>
              </a:rPr>
              <a:t>đặc</a:t>
            </a:r>
            <a:r>
              <a:rPr lang="en-US" sz="4000" b="1" dirty="0">
                <a:solidFill>
                  <a:srgbClr val="FF0000"/>
                </a:solidFill>
                <a:latin typeface="+mj-lt"/>
              </a:rPr>
              <a:t> </a:t>
            </a:r>
            <a:r>
              <a:rPr lang="en-US" sz="4000" b="1" dirty="0" err="1">
                <a:solidFill>
                  <a:srgbClr val="FF0000"/>
                </a:solidFill>
                <a:latin typeface="+mj-lt"/>
              </a:rPr>
              <a:t>điểm</a:t>
            </a:r>
            <a:r>
              <a:rPr lang="en-US" sz="4000" b="1" dirty="0">
                <a:solidFill>
                  <a:srgbClr val="FF0000"/>
                </a:solidFill>
                <a:latin typeface="+mj-lt"/>
              </a:rPr>
              <a:t> </a:t>
            </a:r>
            <a:r>
              <a:rPr lang="en-US" sz="4000" b="1" dirty="0" err="1">
                <a:solidFill>
                  <a:srgbClr val="FF0000"/>
                </a:solidFill>
                <a:latin typeface="+mj-lt"/>
              </a:rPr>
              <a:t>của</a:t>
            </a:r>
            <a:r>
              <a:rPr lang="en-US" sz="4000" b="1" dirty="0">
                <a:solidFill>
                  <a:srgbClr val="FF0000"/>
                </a:solidFill>
                <a:latin typeface="+mj-lt"/>
              </a:rPr>
              <a:t> </a:t>
            </a:r>
            <a:r>
              <a:rPr lang="en-US" sz="4000" b="1" dirty="0" err="1">
                <a:solidFill>
                  <a:srgbClr val="FF0000"/>
                </a:solidFill>
                <a:latin typeface="+mj-lt"/>
              </a:rPr>
              <a:t>đồ</a:t>
            </a:r>
            <a:r>
              <a:rPr lang="en-US" sz="4000" b="1" dirty="0">
                <a:solidFill>
                  <a:srgbClr val="FF0000"/>
                </a:solidFill>
                <a:latin typeface="+mj-lt"/>
              </a:rPr>
              <a:t> </a:t>
            </a:r>
            <a:r>
              <a:rPr lang="en-US" sz="4000" b="1" dirty="0" err="1">
                <a:solidFill>
                  <a:srgbClr val="FF0000"/>
                </a:solidFill>
                <a:latin typeface="+mj-lt"/>
              </a:rPr>
              <a:t>vật</a:t>
            </a:r>
            <a:endParaRPr lang="en-US" sz="4000" b="1" dirty="0">
              <a:solidFill>
                <a:srgbClr val="FF0000"/>
              </a:solidFill>
              <a:latin typeface="+mj-lt"/>
            </a:endParaRPr>
          </a:p>
        </p:txBody>
      </p:sp>
      <p:pic>
        <p:nvPicPr>
          <p:cNvPr id="1026" name="Picture 2" descr="Luyện tập trang 88, 89 Tiếng Việt lớp 3 Tập 1 Kết nối tri thứ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81200"/>
            <a:ext cx="68199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23646"/>
            <a:ext cx="10134600" cy="6124754"/>
          </a:xfrm>
          <a:prstGeom prst="rect">
            <a:avLst/>
          </a:prstGeom>
          <a:noFill/>
        </p:spPr>
        <p:txBody>
          <a:bodyPr wrap="square" rtlCol="0">
            <a:spAutoFit/>
          </a:bodyPr>
          <a:lstStyle/>
          <a:p>
            <a:r>
              <a:rPr lang="vi-VN" sz="2800" dirty="0">
                <a:solidFill>
                  <a:srgbClr val="00B0F0"/>
                </a:solidFill>
                <a:latin typeface="+mj-lt"/>
              </a:rPr>
              <a:t>- Chiếc xe đạp:</a:t>
            </a:r>
          </a:p>
          <a:p>
            <a:pPr marL="514350" indent="-514350">
              <a:buFont typeface="+mj-lt"/>
              <a:buAutoNum type="arabicParenR"/>
            </a:pPr>
            <a:r>
              <a:rPr lang="vi-VN" sz="2800" dirty="0">
                <a:solidFill>
                  <a:srgbClr val="00B0F0"/>
                </a:solidFill>
                <a:latin typeface="+mj-lt"/>
              </a:rPr>
              <a:t>Màu sắc: xanh dương nước biển, màu đen, màu trắng</a:t>
            </a:r>
          </a:p>
          <a:p>
            <a:pPr marL="514350" indent="-514350">
              <a:buFont typeface="+mj-lt"/>
              <a:buAutoNum type="arabicParenR"/>
            </a:pPr>
            <a:r>
              <a:rPr lang="vi-VN" sz="2800" dirty="0">
                <a:solidFill>
                  <a:srgbClr val="00B0F0"/>
                </a:solidFill>
                <a:latin typeface="+mj-lt"/>
              </a:rPr>
              <a:t>Đặc điểm hình dạng, kích thước: bánh xe hình tròn và kích thước lớn, giỏ xe hình vuông, thân xe thuôn dài, xe đứng vững được nhờ chân chống.</a:t>
            </a:r>
          </a:p>
          <a:p>
            <a:pPr marL="514350" indent="-514350">
              <a:buFont typeface="+mj-lt"/>
              <a:buAutoNum type="arabicParenR"/>
            </a:pPr>
            <a:r>
              <a:rPr lang="vi-VN" sz="2800" dirty="0">
                <a:solidFill>
                  <a:srgbClr val="00B0F0"/>
                </a:solidFill>
                <a:latin typeface="+mj-lt"/>
              </a:rPr>
              <a:t>Đặc điểm hoạt động, công dụng: xe chạy bằng sức đạp của người, có tác dụng làm phương tiện di chuyển, chở người và đồ.</a:t>
            </a:r>
          </a:p>
          <a:p>
            <a:r>
              <a:rPr lang="vi-VN" sz="2800" dirty="0">
                <a:solidFill>
                  <a:srgbClr val="00B0F0"/>
                </a:solidFill>
                <a:latin typeface="+mj-lt"/>
              </a:rPr>
              <a:t>- Đèn bàn học:</a:t>
            </a:r>
          </a:p>
          <a:p>
            <a:pPr marL="514350" indent="-514350">
              <a:buFont typeface="+mj-lt"/>
              <a:buAutoNum type="arabicParenR"/>
            </a:pPr>
            <a:r>
              <a:rPr lang="vi-VN" sz="2800" dirty="0">
                <a:solidFill>
                  <a:srgbClr val="00B0F0"/>
                </a:solidFill>
                <a:latin typeface="+mj-lt"/>
              </a:rPr>
              <a:t>Màu sắc: màu đỏ, màu trắng</a:t>
            </a:r>
          </a:p>
          <a:p>
            <a:pPr marL="514350" indent="-514350">
              <a:buFont typeface="+mj-lt"/>
              <a:buAutoNum type="arabicParenR"/>
            </a:pPr>
            <a:r>
              <a:rPr lang="vi-VN" sz="2800" dirty="0">
                <a:solidFill>
                  <a:srgbClr val="00B0F0"/>
                </a:solidFill>
                <a:latin typeface="+mj-lt"/>
              </a:rPr>
              <a:t>Đặc điểm hình dạng, kích thước: đèn có bề ngang nhỏ hơn bề dọc, đế đèn lớn để giữ đèn không bị đổ, chụp đèn bao quanh bóng đèn.</a:t>
            </a:r>
          </a:p>
          <a:p>
            <a:pPr marL="514350" indent="-514350">
              <a:buFont typeface="+mj-lt"/>
              <a:buAutoNum type="arabicParenR"/>
            </a:pPr>
            <a:r>
              <a:rPr lang="vi-VN" sz="2800" dirty="0">
                <a:solidFill>
                  <a:srgbClr val="00B0F0"/>
                </a:solidFill>
                <a:latin typeface="+mj-lt"/>
              </a:rPr>
              <a:t>Đặc điểm hoạt động, công dụng: Đèn chạy bằng điện và có núm bật/tắt, dùng để chiếu sáng học tập,…</a:t>
            </a:r>
          </a:p>
          <a:p>
            <a:endParaRPr lang="en-US" sz="2800" dirty="0">
              <a:solidFill>
                <a:srgbClr val="00B0F0"/>
              </a:solidFill>
              <a:latin typeface="+mj-lt"/>
            </a:endParaRPr>
          </a:p>
        </p:txBody>
      </p:sp>
    </p:spTree>
    <p:extLst>
      <p:ext uri="{BB962C8B-B14F-4D97-AF65-F5344CB8AC3E}">
        <p14:creationId xmlns:p14="http://schemas.microsoft.com/office/powerpoint/2010/main" val="32648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 y="0"/>
            <a:ext cx="12020549" cy="1323439"/>
          </a:xfrm>
          <a:prstGeom prst="rect">
            <a:avLst/>
          </a:prstGeom>
          <a:noFill/>
        </p:spPr>
        <p:txBody>
          <a:bodyPr wrap="square" rtlCol="0">
            <a:spAutoFit/>
          </a:bodyPr>
          <a:lstStyle/>
          <a:p>
            <a:r>
              <a:rPr lang="en-US" sz="4000" b="1" dirty="0">
                <a:solidFill>
                  <a:srgbClr val="FF0000"/>
                </a:solidFill>
                <a:latin typeface="+mj-lt"/>
              </a:rPr>
              <a:t>2. </a:t>
            </a:r>
            <a:r>
              <a:rPr lang="vi-VN" sz="4000" b="1" dirty="0">
                <a:solidFill>
                  <a:srgbClr val="FF0000"/>
                </a:solidFill>
                <a:latin typeface="+mj-lt"/>
              </a:rPr>
              <a:t>Quan sát một đồ vật có trong nhà hoặc trong lớp. Viết 3 – 4 câu tả đồ vật đó.</a:t>
            </a:r>
            <a:endParaRPr lang="en-US" sz="4000" b="1" dirty="0">
              <a:solidFill>
                <a:srgbClr val="FF0000"/>
              </a:solidFill>
              <a:latin typeface="+mj-lt"/>
            </a:endParaRPr>
          </a:p>
        </p:txBody>
      </p:sp>
      <p:sp>
        <p:nvSpPr>
          <p:cNvPr id="3" name="TextBox 2"/>
          <p:cNvSpPr txBox="1"/>
          <p:nvPr/>
        </p:nvSpPr>
        <p:spPr>
          <a:xfrm>
            <a:off x="76199" y="1581150"/>
            <a:ext cx="11963400" cy="4031873"/>
          </a:xfrm>
          <a:prstGeom prst="rect">
            <a:avLst/>
          </a:prstGeom>
          <a:noFill/>
        </p:spPr>
        <p:txBody>
          <a:bodyPr wrap="square" rtlCol="0">
            <a:spAutoFit/>
          </a:bodyPr>
          <a:lstStyle/>
          <a:p>
            <a:r>
              <a:rPr lang="vi-VN" sz="3200" dirty="0">
                <a:solidFill>
                  <a:srgbClr val="FF0000"/>
                </a:solidFill>
                <a:latin typeface="+mj-lt"/>
              </a:rPr>
              <a:t>Gợi ý:</a:t>
            </a:r>
            <a:r>
              <a:rPr lang="vi-VN" sz="3200" dirty="0">
                <a:solidFill>
                  <a:srgbClr val="0070C0"/>
                </a:solidFill>
                <a:latin typeface="+mj-lt"/>
              </a:rPr>
              <a:t> - Viết câu tả màu sắc</a:t>
            </a:r>
          </a:p>
          <a:p>
            <a:r>
              <a:rPr lang="vi-VN" sz="3200" dirty="0">
                <a:solidFill>
                  <a:srgbClr val="FF0000"/>
                </a:solidFill>
                <a:latin typeface="+mj-lt"/>
              </a:rPr>
              <a:t>Mẫu:</a:t>
            </a:r>
            <a:r>
              <a:rPr lang="vi-VN" sz="3200" dirty="0">
                <a:solidFill>
                  <a:srgbClr val="0070C0"/>
                </a:solidFill>
                <a:latin typeface="+mj-lt"/>
              </a:rPr>
              <a:t> Chiếc cặp sách màu xanh da trời trông thật mát mắt.</a:t>
            </a:r>
          </a:p>
          <a:p>
            <a:r>
              <a:rPr lang="vi-VN" sz="3200" dirty="0">
                <a:solidFill>
                  <a:srgbClr val="0070C0"/>
                </a:solidFill>
                <a:latin typeface="+mj-lt"/>
              </a:rPr>
              <a:t>- Viết câu tả hình dáng, kích thước</a:t>
            </a:r>
          </a:p>
          <a:p>
            <a:r>
              <a:rPr lang="vi-VN" sz="3200" dirty="0">
                <a:solidFill>
                  <a:srgbClr val="FF0000"/>
                </a:solidFill>
                <a:latin typeface="+mj-lt"/>
              </a:rPr>
              <a:t>Mẫu:</a:t>
            </a:r>
            <a:r>
              <a:rPr lang="vi-VN" sz="3200" dirty="0">
                <a:solidFill>
                  <a:srgbClr val="0070C0"/>
                </a:solidFill>
                <a:latin typeface="+mj-lt"/>
              </a:rPr>
              <a:t> Quai cặp to bản, hơi cong cong để khi xách không bị đau tay.</a:t>
            </a:r>
          </a:p>
          <a:p>
            <a:r>
              <a:rPr lang="vi-VN" sz="3200" dirty="0">
                <a:solidFill>
                  <a:srgbClr val="0070C0"/>
                </a:solidFill>
                <a:latin typeface="+mj-lt"/>
              </a:rPr>
              <a:t>- Viết câu tả hoạt động, công dụng</a:t>
            </a:r>
          </a:p>
          <a:p>
            <a:r>
              <a:rPr lang="vi-VN" sz="3200" dirty="0">
                <a:solidFill>
                  <a:srgbClr val="FF0000"/>
                </a:solidFill>
                <a:latin typeface="+mj-lt"/>
              </a:rPr>
              <a:t>Mẫu:</a:t>
            </a:r>
            <a:r>
              <a:rPr lang="vi-VN" sz="3200" dirty="0">
                <a:solidFill>
                  <a:srgbClr val="0070C0"/>
                </a:solidFill>
                <a:latin typeface="+mj-lt"/>
              </a:rPr>
              <a:t> Mỗi khi đóng, mở nắp cặp, tiếng “tách tách” của ổ khoá nghe thật vui tai.</a:t>
            </a:r>
          </a:p>
          <a:p>
            <a:endParaRPr lang="en-US" sz="3200" dirty="0">
              <a:solidFill>
                <a:srgbClr val="0070C0"/>
              </a:solidFill>
              <a:latin typeface="+mj-lt"/>
            </a:endParaRPr>
          </a:p>
        </p:txBody>
      </p:sp>
    </p:spTree>
    <p:extLst>
      <p:ext uri="{BB962C8B-B14F-4D97-AF65-F5344CB8AC3E}">
        <p14:creationId xmlns:p14="http://schemas.microsoft.com/office/powerpoint/2010/main" val="20034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0"/>
            <a:ext cx="9982200" cy="4524315"/>
          </a:xfrm>
          <a:prstGeom prst="rect">
            <a:avLst/>
          </a:prstGeom>
          <a:noFill/>
        </p:spPr>
        <p:txBody>
          <a:bodyPr wrap="square" rtlCol="0">
            <a:spAutoFit/>
          </a:bodyPr>
          <a:lstStyle/>
          <a:p>
            <a:r>
              <a:rPr lang="vi-VN" sz="4800" dirty="0">
                <a:solidFill>
                  <a:srgbClr val="0070C0"/>
                </a:solidFill>
                <a:latin typeface="+mj-lt"/>
              </a:rPr>
              <a:t>Quyển sách ghi bài ô li của em trông rất xinh xắn. Bìa sách có màu đỏ cùng một vài hoạ tiết bông hoa, trông thật sặc sỡ! Sách bản to nên trông không khác gì cỡ sách giáo khoa. Nhờ sách ô li, em viết dễ dàng và khoa học hơn rất nhiều!</a:t>
            </a:r>
            <a:endParaRPr lang="en-US" sz="4800" dirty="0">
              <a:solidFill>
                <a:srgbClr val="0070C0"/>
              </a:solidFill>
              <a:latin typeface="+mj-lt"/>
            </a:endParaRPr>
          </a:p>
        </p:txBody>
      </p:sp>
    </p:spTree>
    <p:extLst>
      <p:ext uri="{BB962C8B-B14F-4D97-AF65-F5344CB8AC3E}">
        <p14:creationId xmlns:p14="http://schemas.microsoft.com/office/powerpoint/2010/main" val="34781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11349389" cy="584775"/>
          </a:xfrm>
          <a:prstGeom prst="rect">
            <a:avLst/>
          </a:prstGeom>
          <a:noFill/>
        </p:spPr>
        <p:txBody>
          <a:bodyPr wrap="none" rtlCol="0">
            <a:spAutoFit/>
          </a:bodyPr>
          <a:lstStyle/>
          <a:p>
            <a:r>
              <a:rPr lang="en-US" sz="3200" b="1" dirty="0">
                <a:solidFill>
                  <a:srgbClr val="FF0000"/>
                </a:solidFill>
                <a:latin typeface="+mj-lt"/>
              </a:rPr>
              <a:t>3. </a:t>
            </a:r>
            <a:r>
              <a:rPr lang="vi-VN" sz="3200" b="1" dirty="0">
                <a:solidFill>
                  <a:srgbClr val="FF0000"/>
                </a:solidFill>
                <a:latin typeface="+mj-lt"/>
              </a:rPr>
              <a:t>Chia sẻ đoạn văn của em với bạn, chỉnh sửa và bổ sung ý hay.</a:t>
            </a:r>
            <a:endParaRPr lang="en-US" sz="3200" b="1" dirty="0">
              <a:solidFill>
                <a:srgbClr val="FF0000"/>
              </a:solidFill>
              <a:latin typeface="+mj-lt"/>
            </a:endParaRPr>
          </a:p>
        </p:txBody>
      </p:sp>
    </p:spTree>
    <p:extLst>
      <p:ext uri="{BB962C8B-B14F-4D97-AF65-F5344CB8AC3E}">
        <p14:creationId xmlns:p14="http://schemas.microsoft.com/office/powerpoint/2010/main" val="220586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643152"/>
            <a:ext cx="8087470" cy="1862048"/>
          </a:xfrm>
          <a:prstGeom prst="rect">
            <a:avLst/>
          </a:prstGeom>
          <a:noFill/>
        </p:spPr>
        <p:txBody>
          <a:bodyPr wrap="none" rtlCol="0">
            <a:spAutoFit/>
          </a:bodyPr>
          <a:lstStyle/>
          <a:p>
            <a:r>
              <a:rPr lang="en-US" sz="11500" b="1" dirty="0">
                <a:solidFill>
                  <a:srgbClr val="FF0000"/>
                </a:solidFill>
                <a:latin typeface="+mj-lt"/>
              </a:rPr>
              <a:t>VẬN DỤNG</a:t>
            </a:r>
          </a:p>
        </p:txBody>
      </p:sp>
    </p:spTree>
    <p:extLst>
      <p:ext uri="{BB962C8B-B14F-4D97-AF65-F5344CB8AC3E}">
        <p14:creationId xmlns:p14="http://schemas.microsoft.com/office/powerpoint/2010/main" val="233311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uyện tập trang 88, 89 Tiếng Việt lớp 3 Tập 1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3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56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238"/>
            <a:ext cx="5867400" cy="3970318"/>
          </a:xfrm>
          <a:prstGeom prst="rect">
            <a:avLst/>
          </a:prstGeom>
          <a:noFill/>
        </p:spPr>
        <p:txBody>
          <a:bodyPr wrap="square" rtlCol="0">
            <a:spAutoFit/>
          </a:bodyPr>
          <a:lstStyle/>
          <a:p>
            <a:r>
              <a:rPr lang="vi-VN" sz="2800" dirty="0">
                <a:solidFill>
                  <a:srgbClr val="0070C0"/>
                </a:solidFill>
                <a:latin typeface="+mj-lt"/>
              </a:rPr>
              <a:t>Cuộc đời mẹ làm sao kể hết</a:t>
            </a:r>
          </a:p>
          <a:p>
            <a:r>
              <a:rPr lang="vi-VN" sz="2800" dirty="0">
                <a:solidFill>
                  <a:srgbClr val="0070C0"/>
                </a:solidFill>
                <a:latin typeface="+mj-lt"/>
              </a:rPr>
              <a:t>Những tháng ngày mỏi mệt buồn trông</a:t>
            </a:r>
          </a:p>
          <a:p>
            <a:r>
              <a:rPr lang="vi-VN" sz="2800" dirty="0">
                <a:solidFill>
                  <a:srgbClr val="0070C0"/>
                </a:solidFill>
                <a:latin typeface="+mj-lt"/>
              </a:rPr>
              <a:t>Mẹ yêu vất vả trên đồng</a:t>
            </a:r>
          </a:p>
          <a:p>
            <a:r>
              <a:rPr lang="vi-VN" sz="2800" dirty="0">
                <a:solidFill>
                  <a:srgbClr val="0070C0"/>
                </a:solidFill>
                <a:latin typeface="+mj-lt"/>
              </a:rPr>
              <a:t>Mồ hôi đổ xuống để bông lúa vàng</a:t>
            </a:r>
          </a:p>
          <a:p>
            <a:r>
              <a:rPr lang="vi-VN" sz="2800" dirty="0">
                <a:solidFill>
                  <a:srgbClr val="0070C0"/>
                </a:solidFill>
                <a:latin typeface="+mj-lt"/>
              </a:rPr>
              <a:t>Quê nhà ấy nặng mang tình nghĩa</a:t>
            </a:r>
          </a:p>
          <a:p>
            <a:r>
              <a:rPr lang="vi-VN" sz="2800" dirty="0">
                <a:solidFill>
                  <a:srgbClr val="0070C0"/>
                </a:solidFill>
                <a:latin typeface="+mj-lt"/>
              </a:rPr>
              <a:t>Nỗi nhớ mong về phía con khờ</a:t>
            </a:r>
          </a:p>
          <a:p>
            <a:r>
              <a:rPr lang="vi-VN" sz="2800" dirty="0">
                <a:solidFill>
                  <a:srgbClr val="0070C0"/>
                </a:solidFill>
                <a:latin typeface="+mj-lt"/>
              </a:rPr>
              <a:t>Một lời ru tiếng ầu ơ</a:t>
            </a:r>
          </a:p>
          <a:p>
            <a:r>
              <a:rPr lang="vi-VN" sz="2800" dirty="0">
                <a:solidFill>
                  <a:srgbClr val="0070C0"/>
                </a:solidFill>
                <a:latin typeface="+mj-lt"/>
              </a:rPr>
              <a:t>Thương người mẹ đã mong chờ đợi con</a:t>
            </a:r>
          </a:p>
          <a:p>
            <a:endParaRPr lang="en-US" sz="2800" dirty="0">
              <a:solidFill>
                <a:srgbClr val="0070C0"/>
              </a:solidFill>
              <a:latin typeface="+mj-lt"/>
            </a:endParaRPr>
          </a:p>
        </p:txBody>
      </p:sp>
      <p:sp>
        <p:nvSpPr>
          <p:cNvPr id="3" name="TextBox 2"/>
          <p:cNvSpPr txBox="1"/>
          <p:nvPr/>
        </p:nvSpPr>
        <p:spPr>
          <a:xfrm>
            <a:off x="3886200" y="228600"/>
            <a:ext cx="3632726" cy="1323439"/>
          </a:xfrm>
          <a:prstGeom prst="rect">
            <a:avLst/>
          </a:prstGeom>
          <a:noFill/>
        </p:spPr>
        <p:txBody>
          <a:bodyPr wrap="none" rtlCol="0">
            <a:spAutoFit/>
          </a:bodyPr>
          <a:lstStyle/>
          <a:p>
            <a:r>
              <a:rPr lang="vi-VN" sz="4000" dirty="0">
                <a:solidFill>
                  <a:srgbClr val="FF0000"/>
                </a:solidFill>
                <a:latin typeface="+mj-lt"/>
              </a:rPr>
              <a:t>Bài thơ: </a:t>
            </a:r>
            <a:r>
              <a:rPr lang="vi-VN" sz="4000" i="1" dirty="0">
                <a:solidFill>
                  <a:srgbClr val="FF0000"/>
                </a:solidFill>
                <a:latin typeface="+mj-lt"/>
              </a:rPr>
              <a:t>Tình mẹ</a:t>
            </a:r>
            <a:endParaRPr lang="vi-VN" sz="4000" dirty="0">
              <a:solidFill>
                <a:srgbClr val="FF0000"/>
              </a:solidFill>
              <a:latin typeface="+mj-lt"/>
            </a:endParaRPr>
          </a:p>
          <a:p>
            <a:endParaRPr lang="en-US" sz="4000" dirty="0">
              <a:solidFill>
                <a:srgbClr val="FF0000"/>
              </a:solidFill>
              <a:latin typeface="+mj-lt"/>
            </a:endParaRPr>
          </a:p>
        </p:txBody>
      </p:sp>
      <p:sp>
        <p:nvSpPr>
          <p:cNvPr id="4" name="TextBox 3"/>
          <p:cNvSpPr txBox="1"/>
          <p:nvPr/>
        </p:nvSpPr>
        <p:spPr>
          <a:xfrm>
            <a:off x="6394976" y="1524238"/>
            <a:ext cx="5994926" cy="3539430"/>
          </a:xfrm>
          <a:prstGeom prst="rect">
            <a:avLst/>
          </a:prstGeom>
          <a:noFill/>
        </p:spPr>
        <p:txBody>
          <a:bodyPr wrap="square" rtlCol="0">
            <a:spAutoFit/>
          </a:bodyPr>
          <a:lstStyle/>
          <a:p>
            <a:r>
              <a:rPr lang="vi-VN" sz="2800" dirty="0">
                <a:solidFill>
                  <a:srgbClr val="0070C0"/>
                </a:solidFill>
                <a:latin typeface="+mj-lt"/>
              </a:rPr>
              <a:t>Trời giữa hạ lối mòn vai gánh</a:t>
            </a:r>
          </a:p>
          <a:p>
            <a:r>
              <a:rPr lang="vi-VN" sz="2800" dirty="0">
                <a:solidFill>
                  <a:srgbClr val="0070C0"/>
                </a:solidFill>
                <a:latin typeface="+mj-lt"/>
              </a:rPr>
              <a:t>Tiết thu vàng cũng chạnh lòng thương</a:t>
            </a:r>
          </a:p>
          <a:p>
            <a:r>
              <a:rPr lang="vi-VN" sz="2800" dirty="0">
                <a:solidFill>
                  <a:srgbClr val="0070C0"/>
                </a:solidFill>
                <a:latin typeface="+mj-lt"/>
              </a:rPr>
              <a:t>Gầy vai tóc bạc trăm đường</a:t>
            </a:r>
          </a:p>
          <a:p>
            <a:r>
              <a:rPr lang="vi-VN" sz="2800" dirty="0">
                <a:solidFill>
                  <a:srgbClr val="0070C0"/>
                </a:solidFill>
                <a:latin typeface="+mj-lt"/>
              </a:rPr>
              <a:t>Lập đông còn đó giọt sương trắng màu</a:t>
            </a:r>
          </a:p>
          <a:p>
            <a:r>
              <a:rPr lang="vi-VN" sz="2800" dirty="0">
                <a:solidFill>
                  <a:srgbClr val="0070C0"/>
                </a:solidFill>
                <a:latin typeface="+mj-lt"/>
              </a:rPr>
              <a:t>Tình mẹ đó ngàn sau nhớ mãi</a:t>
            </a:r>
          </a:p>
          <a:p>
            <a:r>
              <a:rPr lang="vi-VN" sz="2800" dirty="0">
                <a:solidFill>
                  <a:srgbClr val="0070C0"/>
                </a:solidFill>
                <a:latin typeface="+mj-lt"/>
              </a:rPr>
              <a:t>Gió xuân về ấm lại đời con</a:t>
            </a:r>
          </a:p>
          <a:p>
            <a:r>
              <a:rPr lang="vi-VN" sz="2800" dirty="0">
                <a:solidFill>
                  <a:srgbClr val="0070C0"/>
                </a:solidFill>
                <a:latin typeface="+mj-lt"/>
              </a:rPr>
              <a:t>Dù cho biển cạn núi mòn</a:t>
            </a:r>
          </a:p>
          <a:p>
            <a:r>
              <a:rPr lang="vi-VN" sz="2800" dirty="0">
                <a:solidFill>
                  <a:srgbClr val="0070C0"/>
                </a:solidFill>
                <a:latin typeface="+mj-lt"/>
              </a:rPr>
              <a:t>Nghĩa ân của mẹ mãi son cuộc đời.</a:t>
            </a:r>
          </a:p>
        </p:txBody>
      </p:sp>
    </p:spTree>
    <p:extLst>
      <p:ext uri="{BB962C8B-B14F-4D97-AF65-F5344CB8AC3E}">
        <p14:creationId xmlns:p14="http://schemas.microsoft.com/office/powerpoint/2010/main" val="91534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609600"/>
            <a:ext cx="9372600" cy="1066800"/>
          </a:xfrm>
        </p:spPr>
        <p:txBody>
          <a:bodyPr>
            <a:normAutofit fontScale="90000"/>
          </a:bodyPr>
          <a:lstStyle/>
          <a:p>
            <a:r>
              <a:rPr lang="en-US" sz="5400" b="1" dirty="0">
                <a:solidFill>
                  <a:srgbClr val="FF0000"/>
                </a:solidFill>
              </a:rPr>
              <a:t>BÀI 18: MÓN QUÀ ĐẶC BIỆT</a:t>
            </a:r>
          </a:p>
        </p:txBody>
      </p:sp>
      <p:sp>
        <p:nvSpPr>
          <p:cNvPr id="3" name="Text Placeholder 2"/>
          <p:cNvSpPr>
            <a:spLocks noGrp="1"/>
          </p:cNvSpPr>
          <p:nvPr>
            <p:ph type="body" idx="1"/>
          </p:nvPr>
        </p:nvSpPr>
        <p:spPr/>
        <p:txBody>
          <a:bodyPr>
            <a:normAutofit/>
          </a:bodyPr>
          <a:lstStyle/>
          <a:p>
            <a:r>
              <a:rPr lang="en-US" sz="3600" dirty="0"/>
              <a:t>Trang 86 + 87 SGK</a:t>
            </a: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864" y="-268304"/>
            <a:ext cx="4504267" cy="868680"/>
          </a:xfrm>
        </p:spPr>
        <p:txBody>
          <a:bodyPr>
            <a:normAutofit fontScale="90000"/>
          </a:bodyPr>
          <a:lstStyle/>
          <a:p>
            <a:r>
              <a:rPr lang="en-US" sz="3600" b="1" dirty="0">
                <a:solidFill>
                  <a:srgbClr val="FF0000"/>
                </a:solidFill>
              </a:rPr>
              <a:t>MÓN QUÀ ĐẶC BIỆT</a:t>
            </a:r>
          </a:p>
        </p:txBody>
      </p:sp>
      <p:sp>
        <p:nvSpPr>
          <p:cNvPr id="3" name="Content Placeholder 2"/>
          <p:cNvSpPr>
            <a:spLocks noGrp="1"/>
          </p:cNvSpPr>
          <p:nvPr>
            <p:ph idx="1"/>
          </p:nvPr>
        </p:nvSpPr>
        <p:spPr>
          <a:xfrm>
            <a:off x="1143000" y="575110"/>
            <a:ext cx="10820400" cy="5597090"/>
          </a:xfrm>
        </p:spPr>
        <p:txBody>
          <a:bodyPr>
            <a:noAutofit/>
          </a:bodyPr>
          <a:lstStyle/>
          <a:p>
            <a:pPr marL="274320" lvl="1" indent="0">
              <a:buNone/>
            </a:pPr>
            <a:r>
              <a:rPr lang="en-US" sz="3200" dirty="0" err="1">
                <a:latin typeface="+mj-lt"/>
              </a:rPr>
              <a:t>Cả</a:t>
            </a:r>
            <a:r>
              <a:rPr lang="en-US" sz="3200" dirty="0">
                <a:latin typeface="+mj-lt"/>
              </a:rPr>
              <a:t> </a:t>
            </a:r>
            <a:r>
              <a:rPr lang="en-US" sz="3200" dirty="0" err="1">
                <a:latin typeface="+mj-lt"/>
              </a:rPr>
              <a:t>chiều</a:t>
            </a:r>
            <a:r>
              <a:rPr lang="en-US" sz="3200" dirty="0">
                <a:latin typeface="+mj-lt"/>
              </a:rPr>
              <a:t>, </a:t>
            </a:r>
            <a:r>
              <a:rPr lang="en-US" sz="3200" dirty="0" err="1">
                <a:latin typeface="+mj-lt"/>
              </a:rPr>
              <a:t>hai</a:t>
            </a:r>
            <a:r>
              <a:rPr lang="en-US" sz="3200" dirty="0">
                <a:latin typeface="+mj-lt"/>
              </a:rPr>
              <a:t> </a:t>
            </a:r>
            <a:r>
              <a:rPr lang="en-US" sz="3200" dirty="0" err="1">
                <a:latin typeface="+mj-lt"/>
              </a:rPr>
              <a:t>chị</a:t>
            </a:r>
            <a:r>
              <a:rPr lang="en-US" sz="3200" dirty="0">
                <a:latin typeface="+mj-lt"/>
              </a:rPr>
              <a:t> </a:t>
            </a:r>
            <a:r>
              <a:rPr lang="en-US" sz="3200" dirty="0" err="1">
                <a:latin typeface="+mj-lt"/>
              </a:rPr>
              <a:t>em</a:t>
            </a:r>
            <a:r>
              <a:rPr lang="en-US" sz="3200" dirty="0">
                <a:latin typeface="+mj-lt"/>
              </a:rPr>
              <a:t> </a:t>
            </a:r>
            <a:r>
              <a:rPr lang="en-US" sz="3200" dirty="0" err="1">
                <a:latin typeface="+mj-lt"/>
              </a:rPr>
              <a:t>hì</a:t>
            </a:r>
            <a:r>
              <a:rPr lang="en-US" sz="3200" dirty="0">
                <a:latin typeface="+mj-lt"/>
              </a:rPr>
              <a:t> </a:t>
            </a:r>
            <a:r>
              <a:rPr lang="en-US" sz="3200" dirty="0" err="1">
                <a:latin typeface="+mj-lt"/>
              </a:rPr>
              <a:t>hụi</a:t>
            </a:r>
            <a:r>
              <a:rPr lang="en-US" sz="3200" dirty="0">
                <a:latin typeface="+mj-lt"/>
              </a:rPr>
              <a:t> </a:t>
            </a:r>
            <a:r>
              <a:rPr lang="en-US" sz="3200" dirty="0" err="1">
                <a:latin typeface="+mj-lt"/>
              </a:rPr>
              <a:t>chuẩn</a:t>
            </a:r>
            <a:r>
              <a:rPr lang="en-US" sz="3200" dirty="0">
                <a:latin typeface="+mj-lt"/>
              </a:rPr>
              <a:t> </a:t>
            </a:r>
            <a:r>
              <a:rPr lang="en-US" sz="3200" dirty="0" err="1">
                <a:latin typeface="+mj-lt"/>
              </a:rPr>
              <a:t>bị</a:t>
            </a:r>
            <a:r>
              <a:rPr lang="en-US" sz="3200" dirty="0">
                <a:latin typeface="+mj-lt"/>
              </a:rPr>
              <a:t> </a:t>
            </a:r>
            <a:r>
              <a:rPr lang="en-US" sz="3200" dirty="0" err="1">
                <a:latin typeface="+mj-lt"/>
              </a:rPr>
              <a:t>quà</a:t>
            </a:r>
            <a:r>
              <a:rPr lang="en-US" sz="3200" dirty="0">
                <a:latin typeface="+mj-lt"/>
              </a:rPr>
              <a:t> </a:t>
            </a:r>
            <a:r>
              <a:rPr lang="en-US" sz="3200" dirty="0" err="1">
                <a:latin typeface="+mj-lt"/>
              </a:rPr>
              <a:t>sinh</a:t>
            </a:r>
            <a:r>
              <a:rPr lang="en-US" sz="3200" dirty="0">
                <a:latin typeface="+mj-lt"/>
              </a:rPr>
              <a:t> </a:t>
            </a:r>
            <a:r>
              <a:rPr lang="en-US" sz="3200" dirty="0" err="1">
                <a:latin typeface="+mj-lt"/>
              </a:rPr>
              <a:t>nhật</a:t>
            </a:r>
            <a:r>
              <a:rPr lang="en-US" sz="3200" dirty="0">
                <a:latin typeface="+mj-lt"/>
              </a:rPr>
              <a:t> </a:t>
            </a:r>
            <a:r>
              <a:rPr lang="en-US" sz="3200" dirty="0" err="1">
                <a:latin typeface="+mj-lt"/>
              </a:rPr>
              <a:t>cho</a:t>
            </a:r>
            <a:r>
              <a:rPr lang="en-US" sz="3200" dirty="0">
                <a:latin typeface="+mj-lt"/>
              </a:rPr>
              <a:t> </a:t>
            </a:r>
            <a:r>
              <a:rPr lang="en-US" sz="3200" dirty="0" err="1">
                <a:latin typeface="+mj-lt"/>
              </a:rPr>
              <a:t>bố</a:t>
            </a:r>
            <a:r>
              <a:rPr lang="en-US" sz="3200" dirty="0">
                <a:latin typeface="+mj-lt"/>
              </a:rPr>
              <a:t>. </a:t>
            </a:r>
            <a:r>
              <a:rPr lang="en-US" sz="3200" dirty="0" err="1">
                <a:latin typeface="+mj-lt"/>
              </a:rPr>
              <a:t>Tấm</a:t>
            </a:r>
            <a:r>
              <a:rPr lang="en-US" sz="3200" dirty="0">
                <a:latin typeface="+mj-lt"/>
              </a:rPr>
              <a:t> </a:t>
            </a:r>
            <a:r>
              <a:rPr lang="en-US" sz="3200" dirty="0" err="1">
                <a:latin typeface="+mj-lt"/>
              </a:rPr>
              <a:t>thiệp</a:t>
            </a:r>
            <a:r>
              <a:rPr lang="en-US" sz="3200" dirty="0">
                <a:latin typeface="+mj-lt"/>
              </a:rPr>
              <a:t> </a:t>
            </a:r>
            <a:r>
              <a:rPr lang="en-US" sz="3200" dirty="0" err="1">
                <a:latin typeface="+mj-lt"/>
              </a:rPr>
              <a:t>đặc</a:t>
            </a:r>
            <a:r>
              <a:rPr lang="en-US" sz="3200" dirty="0">
                <a:latin typeface="+mj-lt"/>
              </a:rPr>
              <a:t> </a:t>
            </a:r>
            <a:r>
              <a:rPr lang="en-US" sz="3200" dirty="0" err="1">
                <a:latin typeface="+mj-lt"/>
              </a:rPr>
              <a:t>biệt</a:t>
            </a:r>
            <a:r>
              <a:rPr lang="en-US" sz="3200" dirty="0">
                <a:latin typeface="+mj-lt"/>
              </a:rPr>
              <a:t> </a:t>
            </a:r>
            <a:r>
              <a:rPr lang="en-US" sz="3200" dirty="0" err="1">
                <a:latin typeface="+mj-lt"/>
              </a:rPr>
              <a:t>đươc</a:t>
            </a:r>
            <a:r>
              <a:rPr lang="en-US" sz="3200" dirty="0">
                <a:latin typeface="+mj-lt"/>
              </a:rPr>
              <a:t> </a:t>
            </a:r>
            <a:r>
              <a:rPr lang="en-US" sz="3200" dirty="0" err="1">
                <a:latin typeface="+mj-lt"/>
              </a:rPr>
              <a:t>chị</a:t>
            </a:r>
            <a:r>
              <a:rPr lang="en-US" sz="3200" dirty="0">
                <a:latin typeface="+mj-lt"/>
              </a:rPr>
              <a:t> </a:t>
            </a:r>
            <a:r>
              <a:rPr lang="en-US" sz="3200" dirty="0" err="1">
                <a:latin typeface="+mj-lt"/>
              </a:rPr>
              <a:t>nắn</a:t>
            </a:r>
            <a:r>
              <a:rPr lang="en-US" sz="3200" dirty="0">
                <a:latin typeface="+mj-lt"/>
              </a:rPr>
              <a:t> </a:t>
            </a:r>
            <a:r>
              <a:rPr lang="en-US" sz="3200" dirty="0" err="1">
                <a:latin typeface="+mj-lt"/>
              </a:rPr>
              <a:t>nót</a:t>
            </a:r>
            <a:r>
              <a:rPr lang="en-US" sz="3200" dirty="0">
                <a:latin typeface="+mj-lt"/>
              </a:rPr>
              <a:t> </a:t>
            </a:r>
            <a:r>
              <a:rPr lang="en-US" sz="3200" dirty="0" err="1">
                <a:latin typeface="+mj-lt"/>
              </a:rPr>
              <a:t>viết</a:t>
            </a:r>
            <a:r>
              <a:rPr lang="en-US" sz="3200" dirty="0">
                <a:latin typeface="+mj-lt"/>
              </a:rPr>
              <a:t>:</a:t>
            </a:r>
          </a:p>
          <a:p>
            <a:pPr marL="274320" lvl="1" indent="0">
              <a:buNone/>
            </a:pPr>
            <a:endParaRPr lang="en-US" sz="3200" dirty="0">
              <a:latin typeface="+mj-lt"/>
            </a:endParaRPr>
          </a:p>
          <a:p>
            <a:pPr marL="274320" lvl="1" indent="0">
              <a:buNone/>
            </a:pPr>
            <a:endParaRPr lang="en-US" sz="3200" dirty="0">
              <a:latin typeface="+mj-lt"/>
            </a:endParaRPr>
          </a:p>
          <a:p>
            <a:pPr marL="274320" lvl="1" indent="0">
              <a:buNone/>
            </a:pPr>
            <a:endParaRPr lang="en-US" sz="3200" dirty="0">
              <a:latin typeface="+mj-lt"/>
            </a:endParaRPr>
          </a:p>
          <a:p>
            <a:pPr marL="274320" lvl="1" indent="0">
              <a:buNone/>
            </a:pPr>
            <a:r>
              <a:rPr lang="en-US" sz="3200" dirty="0" err="1">
                <a:latin typeface="+mj-lt"/>
              </a:rPr>
              <a:t>Ngắm</a:t>
            </a:r>
            <a:r>
              <a:rPr lang="en-US" sz="3200" dirty="0">
                <a:latin typeface="+mj-lt"/>
              </a:rPr>
              <a:t> </a:t>
            </a:r>
            <a:r>
              <a:rPr lang="en-US" sz="3200" dirty="0" err="1">
                <a:latin typeface="+mj-lt"/>
              </a:rPr>
              <a:t>nghía</a:t>
            </a:r>
            <a:r>
              <a:rPr lang="en-US" sz="3200" dirty="0">
                <a:latin typeface="+mj-lt"/>
              </a:rPr>
              <a:t> </a:t>
            </a:r>
            <a:r>
              <a:rPr lang="en-US" sz="3200" dirty="0" err="1">
                <a:latin typeface="+mj-lt"/>
              </a:rPr>
              <a:t>tấm</a:t>
            </a:r>
            <a:r>
              <a:rPr lang="en-US" sz="3200" dirty="0">
                <a:latin typeface="+mj-lt"/>
              </a:rPr>
              <a:t> </a:t>
            </a:r>
            <a:r>
              <a:rPr lang="en-US" sz="3200" dirty="0" err="1">
                <a:latin typeface="+mj-lt"/>
              </a:rPr>
              <a:t>thiệp</a:t>
            </a:r>
            <a:r>
              <a:rPr lang="en-US" sz="3200" dirty="0">
                <a:latin typeface="+mj-lt"/>
              </a:rPr>
              <a:t>, </a:t>
            </a:r>
            <a:r>
              <a:rPr lang="en-US" sz="3200" dirty="0" err="1">
                <a:latin typeface="+mj-lt"/>
              </a:rPr>
              <a:t>em</a:t>
            </a:r>
            <a:r>
              <a:rPr lang="en-US" sz="3200" dirty="0">
                <a:latin typeface="+mj-lt"/>
              </a:rPr>
              <a:t> </a:t>
            </a:r>
            <a:r>
              <a:rPr lang="en-US" sz="3200" dirty="0" err="1">
                <a:latin typeface="+mj-lt"/>
              </a:rPr>
              <a:t>băn</a:t>
            </a:r>
            <a:r>
              <a:rPr lang="en-US" sz="3200" dirty="0">
                <a:latin typeface="+mj-lt"/>
              </a:rPr>
              <a:t> </a:t>
            </a:r>
            <a:r>
              <a:rPr lang="en-US" sz="3200" dirty="0" err="1">
                <a:latin typeface="+mj-lt"/>
              </a:rPr>
              <a:t>khoăn</a:t>
            </a:r>
            <a:r>
              <a:rPr lang="en-US" sz="3200" dirty="0">
                <a:latin typeface="+mj-lt"/>
              </a:rPr>
              <a:t>:</a:t>
            </a:r>
          </a:p>
          <a:p>
            <a:pPr lvl="1">
              <a:buFontTx/>
              <a:buChar char="-"/>
            </a:pPr>
            <a:r>
              <a:rPr lang="en-US" sz="3200" dirty="0" err="1">
                <a:latin typeface="+mj-lt"/>
              </a:rPr>
              <a:t>Có</a:t>
            </a:r>
            <a:r>
              <a:rPr lang="en-US" sz="3200" dirty="0">
                <a:latin typeface="+mj-lt"/>
              </a:rPr>
              <a:t> </a:t>
            </a:r>
            <a:r>
              <a:rPr lang="en-US" sz="3200" dirty="0" err="1">
                <a:latin typeface="+mj-lt"/>
              </a:rPr>
              <a:t>khi</a:t>
            </a:r>
            <a:r>
              <a:rPr lang="en-US" sz="3200" dirty="0">
                <a:latin typeface="+mj-lt"/>
              </a:rPr>
              <a:t> </a:t>
            </a:r>
            <a:r>
              <a:rPr lang="en-US" sz="3200" dirty="0" err="1">
                <a:latin typeface="+mj-lt"/>
              </a:rPr>
              <a:t>chỉ</a:t>
            </a:r>
            <a:r>
              <a:rPr lang="en-US" sz="3200" dirty="0">
                <a:latin typeface="+mj-lt"/>
              </a:rPr>
              <a:t> </a:t>
            </a:r>
            <a:r>
              <a:rPr lang="en-US" sz="3200" dirty="0" err="1">
                <a:latin typeface="+mj-lt"/>
              </a:rPr>
              <a:t>viết</a:t>
            </a:r>
            <a:r>
              <a:rPr lang="en-US" sz="3200" dirty="0">
                <a:latin typeface="+mj-lt"/>
              </a:rPr>
              <a:t> </a:t>
            </a:r>
            <a:r>
              <a:rPr lang="en-US" sz="3200" dirty="0" err="1">
                <a:latin typeface="+mj-lt"/>
              </a:rPr>
              <a:t>điều</a:t>
            </a:r>
            <a:r>
              <a:rPr lang="en-US" sz="3200" dirty="0">
                <a:latin typeface="+mj-lt"/>
              </a:rPr>
              <a:t> </a:t>
            </a:r>
            <a:r>
              <a:rPr lang="en-US" sz="3200" dirty="0" err="1">
                <a:latin typeface="+mj-lt"/>
              </a:rPr>
              <a:t>tốt</a:t>
            </a:r>
            <a:r>
              <a:rPr lang="en-US" sz="3200" dirty="0">
                <a:latin typeface="+mj-lt"/>
              </a:rPr>
              <a:t> </a:t>
            </a:r>
            <a:r>
              <a:rPr lang="en-US" sz="3200" dirty="0" err="1">
                <a:latin typeface="+mj-lt"/>
              </a:rPr>
              <a:t>thôi</a:t>
            </a:r>
            <a:r>
              <a:rPr lang="en-US" sz="3200" dirty="0">
                <a:latin typeface="+mj-lt"/>
              </a:rPr>
              <a:t>. </a:t>
            </a:r>
            <a:r>
              <a:rPr lang="en-US" sz="3200" dirty="0" err="1">
                <a:latin typeface="+mj-lt"/>
              </a:rPr>
              <a:t>Chị</a:t>
            </a:r>
            <a:r>
              <a:rPr lang="en-US" sz="3200" dirty="0">
                <a:latin typeface="+mj-lt"/>
              </a:rPr>
              <a:t> </a:t>
            </a:r>
            <a:r>
              <a:rPr lang="en-US" sz="3200" dirty="0" err="1">
                <a:latin typeface="+mj-lt"/>
              </a:rPr>
              <a:t>xóa</a:t>
            </a:r>
            <a:r>
              <a:rPr lang="en-US" sz="3200" dirty="0">
                <a:latin typeface="+mj-lt"/>
              </a:rPr>
              <a:t> </a:t>
            </a:r>
            <a:r>
              <a:rPr lang="en-US" sz="3200" dirty="0" err="1">
                <a:latin typeface="+mj-lt"/>
              </a:rPr>
              <a:t>dòng</a:t>
            </a:r>
            <a:r>
              <a:rPr lang="en-US" sz="3200" dirty="0">
                <a:latin typeface="+mj-lt"/>
              </a:rPr>
              <a:t> “</a:t>
            </a:r>
            <a:r>
              <a:rPr lang="en-US" sz="3200" dirty="0" err="1">
                <a:latin typeface="+mj-lt"/>
              </a:rPr>
              <a:t>Nấu</a:t>
            </a:r>
            <a:r>
              <a:rPr lang="en-US" sz="3200" dirty="0">
                <a:latin typeface="+mj-lt"/>
              </a:rPr>
              <a:t> </a:t>
            </a:r>
            <a:r>
              <a:rPr lang="en-US" sz="3200" dirty="0" err="1">
                <a:latin typeface="+mj-lt"/>
              </a:rPr>
              <a:t>ăn</a:t>
            </a:r>
            <a:r>
              <a:rPr lang="en-US" sz="3200" dirty="0">
                <a:latin typeface="+mj-lt"/>
              </a:rPr>
              <a:t> </a:t>
            </a:r>
            <a:r>
              <a:rPr lang="en-US" sz="3200" dirty="0" err="1">
                <a:latin typeface="+mj-lt"/>
              </a:rPr>
              <a:t>không</a:t>
            </a:r>
            <a:r>
              <a:rPr lang="en-US" sz="3200" dirty="0">
                <a:latin typeface="+mj-lt"/>
              </a:rPr>
              <a:t> </a:t>
            </a:r>
            <a:r>
              <a:rPr lang="en-US" sz="3200" dirty="0" err="1">
                <a:latin typeface="+mj-lt"/>
              </a:rPr>
              <a:t>ngon</a:t>
            </a:r>
            <a:r>
              <a:rPr lang="en-US" sz="3200" dirty="0">
                <a:latin typeface="+mj-lt"/>
              </a:rPr>
              <a:t>” </a:t>
            </a:r>
            <a:r>
              <a:rPr lang="en-US" sz="3200" dirty="0" err="1">
                <a:latin typeface="+mj-lt"/>
              </a:rPr>
              <a:t>đi</a:t>
            </a:r>
            <a:r>
              <a:rPr lang="en-US" sz="3200" dirty="0">
                <a:latin typeface="+mj-lt"/>
              </a:rPr>
              <a:t> </a:t>
            </a:r>
            <a:r>
              <a:rPr lang="en-US" sz="3200" dirty="0" err="1">
                <a:latin typeface="+mj-lt"/>
              </a:rPr>
              <a:t>chị</a:t>
            </a:r>
            <a:r>
              <a:rPr lang="en-US" sz="3200" dirty="0">
                <a:latin typeface="+mj-lt"/>
              </a:rPr>
              <a:t>!</a:t>
            </a:r>
          </a:p>
          <a:p>
            <a:pPr lvl="1">
              <a:buFontTx/>
              <a:buChar char="-"/>
            </a:pPr>
            <a:r>
              <a:rPr lang="en-US" sz="3200" dirty="0">
                <a:latin typeface="+mj-lt"/>
              </a:rPr>
              <a:t>Ừ. </a:t>
            </a:r>
            <a:r>
              <a:rPr lang="en-US" sz="3200" dirty="0" err="1">
                <a:latin typeface="+mj-lt"/>
              </a:rPr>
              <a:t>Em</a:t>
            </a:r>
            <a:r>
              <a:rPr lang="en-US" sz="3200" dirty="0">
                <a:latin typeface="+mj-lt"/>
              </a:rPr>
              <a:t> </a:t>
            </a:r>
            <a:r>
              <a:rPr lang="en-US" sz="3200" dirty="0" err="1">
                <a:latin typeface="+mj-lt"/>
              </a:rPr>
              <a:t>thấy</a:t>
            </a:r>
            <a:r>
              <a:rPr lang="en-US" sz="3200" dirty="0">
                <a:latin typeface="+mj-lt"/>
              </a:rPr>
              <a:t> </a:t>
            </a:r>
            <a:r>
              <a:rPr lang="en-US" sz="3200" dirty="0" err="1">
                <a:latin typeface="+mj-lt"/>
              </a:rPr>
              <a:t>viết</a:t>
            </a:r>
            <a:r>
              <a:rPr lang="en-US" sz="3200" dirty="0">
                <a:latin typeface="+mj-lt"/>
              </a:rPr>
              <a:t> </a:t>
            </a:r>
            <a:r>
              <a:rPr lang="en-US" sz="3200" dirty="0" err="1">
                <a:latin typeface="+mj-lt"/>
              </a:rPr>
              <a:t>thế</a:t>
            </a:r>
            <a:r>
              <a:rPr lang="en-US" sz="3200" dirty="0">
                <a:latin typeface="+mj-lt"/>
              </a:rPr>
              <a:t> </a:t>
            </a:r>
            <a:r>
              <a:rPr lang="en-US" sz="3200" dirty="0" err="1">
                <a:latin typeface="+mj-lt"/>
              </a:rPr>
              <a:t>có</a:t>
            </a:r>
            <a:r>
              <a:rPr lang="en-US" sz="3200" dirty="0">
                <a:latin typeface="+mj-lt"/>
              </a:rPr>
              <a:t> </a:t>
            </a:r>
            <a:r>
              <a:rPr lang="en-US" sz="3200" dirty="0" err="1">
                <a:latin typeface="+mj-lt"/>
              </a:rPr>
              <a:t>ít</a:t>
            </a:r>
            <a:r>
              <a:rPr lang="en-US" sz="3200" dirty="0">
                <a:latin typeface="+mj-lt"/>
              </a:rPr>
              <a:t> </a:t>
            </a:r>
            <a:r>
              <a:rPr lang="en-US" sz="3200" dirty="0" err="1">
                <a:latin typeface="+mj-lt"/>
              </a:rPr>
              <a:t>quá</a:t>
            </a:r>
            <a:r>
              <a:rPr lang="en-US" sz="3200" dirty="0">
                <a:latin typeface="+mj-lt"/>
              </a:rPr>
              <a:t> </a:t>
            </a:r>
            <a:r>
              <a:rPr lang="en-US" sz="3200" dirty="0" err="1">
                <a:latin typeface="+mj-lt"/>
              </a:rPr>
              <a:t>không</a:t>
            </a:r>
            <a:r>
              <a:rPr lang="en-US" sz="3200" dirty="0">
                <a:latin typeface="+mj-lt"/>
              </a:rPr>
              <a:t>?</a:t>
            </a:r>
          </a:p>
          <a:p>
            <a:pPr lvl="1">
              <a:buFontTx/>
              <a:buChar char="-"/>
            </a:pPr>
            <a:r>
              <a:rPr lang="en-US" sz="3200" dirty="0">
                <a:latin typeface="+mj-lt"/>
              </a:rPr>
              <a:t>A, </a:t>
            </a:r>
            <a:r>
              <a:rPr lang="en-US" sz="3200" dirty="0" err="1">
                <a:latin typeface="+mj-lt"/>
              </a:rPr>
              <a:t>bố</a:t>
            </a:r>
            <a:r>
              <a:rPr lang="en-US" sz="3200" dirty="0">
                <a:latin typeface="+mj-lt"/>
              </a:rPr>
              <a:t> </a:t>
            </a:r>
            <a:r>
              <a:rPr lang="en-US" sz="3200" dirty="0" err="1">
                <a:latin typeface="+mj-lt"/>
              </a:rPr>
              <a:t>rất</a:t>
            </a:r>
            <a:r>
              <a:rPr lang="en-US" sz="3200" dirty="0">
                <a:latin typeface="+mj-lt"/>
              </a:rPr>
              <a:t> </a:t>
            </a:r>
            <a:r>
              <a:rPr lang="en-US" sz="3200" dirty="0" err="1">
                <a:latin typeface="+mj-lt"/>
              </a:rPr>
              <a:t>đẹp</a:t>
            </a:r>
            <a:r>
              <a:rPr lang="en-US" sz="3200" dirty="0">
                <a:latin typeface="+mj-lt"/>
              </a:rPr>
              <a:t> </a:t>
            </a:r>
            <a:r>
              <a:rPr lang="en-US" sz="3200" dirty="0" err="1">
                <a:latin typeface="+mj-lt"/>
              </a:rPr>
              <a:t>trai</a:t>
            </a:r>
            <a:r>
              <a:rPr lang="en-US" sz="3200" dirty="0">
                <a:latin typeface="+mj-lt"/>
              </a:rPr>
              <a:t> </a:t>
            </a:r>
            <a:r>
              <a:rPr lang="en-US" sz="3200" dirty="0" err="1">
                <a:latin typeface="+mj-lt"/>
              </a:rPr>
              <a:t>nữa</a:t>
            </a:r>
            <a:r>
              <a:rPr lang="en-US" sz="3200" dirty="0">
                <a:latin typeface="+mj-lt"/>
              </a:rPr>
              <a:t> ạ!</a:t>
            </a:r>
          </a:p>
          <a:p>
            <a:pPr marL="274320" lvl="1" indent="0">
              <a:buNone/>
            </a:pPr>
            <a:r>
              <a:rPr lang="en-US" sz="3200" dirty="0">
                <a:latin typeface="+mj-lt"/>
              </a:rPr>
              <a:t>                                                                                                                                                                                                            </a:t>
            </a:r>
          </a:p>
        </p:txBody>
      </p:sp>
      <p:pic>
        <p:nvPicPr>
          <p:cNvPr id="5" name="Picture 4">
            <a:extLst>
              <a:ext uri="{FF2B5EF4-FFF2-40B4-BE49-F238E27FC236}">
                <a16:creationId xmlns:a16="http://schemas.microsoft.com/office/drawing/2014/main" id="{C87F80B1-93AC-3673-E78E-7A540EFC8883}"/>
              </a:ext>
            </a:extLst>
          </p:cNvPr>
          <p:cNvPicPr>
            <a:picLocks noChangeAspect="1"/>
          </p:cNvPicPr>
          <p:nvPr/>
        </p:nvPicPr>
        <p:blipFill>
          <a:blip r:embed="rId2"/>
          <a:stretch>
            <a:fillRect/>
          </a:stretch>
        </p:blipFill>
        <p:spPr>
          <a:xfrm>
            <a:off x="3709651" y="1712177"/>
            <a:ext cx="4638480" cy="1712812"/>
          </a:xfrm>
          <a:prstGeom prst="rect">
            <a:avLst/>
          </a:prstGeom>
        </p:spPr>
      </p:pic>
      <p:sp>
        <p:nvSpPr>
          <p:cNvPr id="6" name="Thought Bubble: Cloud 5">
            <a:extLst>
              <a:ext uri="{FF2B5EF4-FFF2-40B4-BE49-F238E27FC236}">
                <a16:creationId xmlns:a16="http://schemas.microsoft.com/office/drawing/2014/main" id="{B9A11047-825A-C0BD-37B7-B59219077073}"/>
              </a:ext>
            </a:extLst>
          </p:cNvPr>
          <p:cNvSpPr/>
          <p:nvPr/>
        </p:nvSpPr>
        <p:spPr>
          <a:xfrm>
            <a:off x="9029700" y="1556084"/>
            <a:ext cx="2438400" cy="14478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00B0F0"/>
                </a:solidFill>
                <a:effectLst>
                  <a:outerShdw blurRad="50800" dist="38100" dir="5400000" algn="t" rotWithShape="0">
                    <a:prstClr val="black">
                      <a:alpha val="40000"/>
                    </a:prstClr>
                  </a:outerShdw>
                </a:effectLst>
              </a:rPr>
              <a:t>ĐỌC MẪU</a:t>
            </a:r>
          </a:p>
        </p:txBody>
      </p:sp>
      <p:sp>
        <p:nvSpPr>
          <p:cNvPr id="7" name="Thought Bubble: Cloud 6">
            <a:extLst>
              <a:ext uri="{FF2B5EF4-FFF2-40B4-BE49-F238E27FC236}">
                <a16:creationId xmlns:a16="http://schemas.microsoft.com/office/drawing/2014/main" id="{9AF3E312-CB91-C409-4C62-703B07D8AF47}"/>
              </a:ext>
            </a:extLst>
          </p:cNvPr>
          <p:cNvSpPr/>
          <p:nvPr/>
        </p:nvSpPr>
        <p:spPr>
          <a:xfrm>
            <a:off x="8801100" y="1556084"/>
            <a:ext cx="2895600" cy="171281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00B0F0"/>
                </a:solidFill>
                <a:latin typeface="+mj-lt"/>
              </a:rPr>
              <a:t>Luyện</a:t>
            </a:r>
            <a:r>
              <a:rPr lang="en-US" sz="4400" b="1" dirty="0">
                <a:solidFill>
                  <a:srgbClr val="00B0F0"/>
                </a:solidFill>
                <a:latin typeface="+mj-lt"/>
              </a:rPr>
              <a:t> </a:t>
            </a:r>
            <a:r>
              <a:rPr lang="en-US" sz="4400" b="1" dirty="0" err="1">
                <a:solidFill>
                  <a:srgbClr val="00B0F0"/>
                </a:solidFill>
                <a:latin typeface="+mj-lt"/>
              </a:rPr>
              <a:t>đọc</a:t>
            </a:r>
            <a:endParaRPr lang="en-US" sz="4400" b="1" dirty="0">
              <a:solidFill>
                <a:srgbClr val="00B0F0"/>
              </a:solidFill>
              <a:latin typeface="+mj-lt"/>
            </a:endParaRP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xit" presetSubtype="32" fill="hold" grpId="1" nodeType="clickEffect">
                                  <p:stCondLst>
                                    <p:cond delay="0"/>
                                  </p:stCondLst>
                                  <p:childTnLst>
                                    <p:animEffect transition="out" filter="plus(out)">
                                      <p:cBhvr>
                                        <p:cTn id="36" dur="2000"/>
                                        <p:tgtEl>
                                          <p:spTgt spid="6"/>
                                        </p:tgtEl>
                                      </p:cBhvr>
                                    </p:animEffect>
                                    <p:set>
                                      <p:cBhvr>
                                        <p:cTn id="37" dur="1" fill="hold">
                                          <p:stCondLst>
                                            <p:cond delay="19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xit" presetSubtype="0" fill="hold" grpId="1" nodeType="clickEffect">
                                  <p:stCondLst>
                                    <p:cond delay="0"/>
                                  </p:stCondLst>
                                  <p:childTnLst>
                                    <p:animEffect transition="out" filter="wedge">
                                      <p:cBhvr>
                                        <p:cTn id="46" dur="2000"/>
                                        <p:tgtEl>
                                          <p:spTgt spid="7"/>
                                        </p:tgtEl>
                                      </p:cBhvr>
                                    </p:animEffect>
                                    <p:set>
                                      <p:cBhvr>
                                        <p:cTn id="4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6"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200" y="228600"/>
            <a:ext cx="12039600" cy="4876800"/>
          </a:xfrm>
        </p:spPr>
        <p:txBody>
          <a:bodyPr>
            <a:normAutofit/>
          </a:bodyPr>
          <a:lstStyle/>
          <a:p>
            <a:pPr marL="0" indent="0">
              <a:buNone/>
            </a:pPr>
            <a:r>
              <a:rPr lang="en-US" sz="3200" dirty="0" err="1">
                <a:latin typeface="+mj-lt"/>
              </a:rPr>
              <a:t>Chị</a:t>
            </a:r>
            <a:r>
              <a:rPr lang="en-US" sz="3200" dirty="0">
                <a:latin typeface="+mj-lt"/>
              </a:rPr>
              <a:t> </a:t>
            </a:r>
            <a:r>
              <a:rPr lang="en-US" sz="3200" dirty="0" err="1">
                <a:latin typeface="+mj-lt"/>
              </a:rPr>
              <a:t>cắm</a:t>
            </a:r>
            <a:r>
              <a:rPr lang="en-US" sz="3200" dirty="0">
                <a:latin typeface="+mj-lt"/>
              </a:rPr>
              <a:t> </a:t>
            </a:r>
            <a:r>
              <a:rPr lang="en-US" sz="3200" dirty="0" err="1">
                <a:latin typeface="+mj-lt"/>
              </a:rPr>
              <a:t>cúi</a:t>
            </a:r>
            <a:r>
              <a:rPr lang="en-US" sz="3200" dirty="0">
                <a:latin typeface="+mj-lt"/>
              </a:rPr>
              <a:t> </a:t>
            </a:r>
            <a:r>
              <a:rPr lang="en-US" sz="3200" dirty="0" err="1">
                <a:latin typeface="+mj-lt"/>
              </a:rPr>
              <a:t>viết</a:t>
            </a:r>
            <a:r>
              <a:rPr lang="en-US" sz="3200" dirty="0">
                <a:latin typeface="+mj-lt"/>
              </a:rPr>
              <a:t> </a:t>
            </a:r>
            <a:r>
              <a:rPr lang="en-US" sz="3200" dirty="0" err="1">
                <a:latin typeface="+mj-lt"/>
              </a:rPr>
              <a:t>thêm</a:t>
            </a:r>
            <a:r>
              <a:rPr lang="en-US" sz="3200" dirty="0">
                <a:latin typeface="+mj-lt"/>
              </a:rPr>
              <a:t> </a:t>
            </a:r>
            <a:r>
              <a:rPr lang="en-US" sz="3200" dirty="0" err="1">
                <a:latin typeface="+mj-lt"/>
              </a:rPr>
              <a:t>vào</a:t>
            </a:r>
            <a:r>
              <a:rPr lang="en-US" sz="3200" dirty="0">
                <a:latin typeface="+mj-lt"/>
              </a:rPr>
              <a:t> </a:t>
            </a:r>
            <a:r>
              <a:rPr lang="en-US" sz="3200" dirty="0" err="1">
                <a:latin typeface="+mj-lt"/>
              </a:rPr>
              <a:t>tấm</a:t>
            </a:r>
            <a:r>
              <a:rPr lang="en-US" sz="3200" dirty="0">
                <a:latin typeface="+mj-lt"/>
              </a:rPr>
              <a:t> </a:t>
            </a:r>
            <a:r>
              <a:rPr lang="en-US" sz="3200" dirty="0" err="1">
                <a:latin typeface="+mj-lt"/>
              </a:rPr>
              <a:t>thiệp</a:t>
            </a:r>
            <a:r>
              <a:rPr lang="en-US" sz="3200" dirty="0">
                <a:latin typeface="+mj-lt"/>
              </a:rPr>
              <a:t>. </a:t>
            </a:r>
            <a:r>
              <a:rPr lang="en-US" sz="3200" dirty="0" err="1">
                <a:latin typeface="+mj-lt"/>
              </a:rPr>
              <a:t>Quà</a:t>
            </a:r>
            <a:r>
              <a:rPr lang="en-US" sz="3200" dirty="0">
                <a:latin typeface="+mj-lt"/>
              </a:rPr>
              <a:t> “</a:t>
            </a:r>
            <a:r>
              <a:rPr lang="en-US" sz="3200" dirty="0" err="1">
                <a:latin typeface="+mj-lt"/>
              </a:rPr>
              <a:t>bí</a:t>
            </a:r>
            <a:r>
              <a:rPr lang="en-US" sz="3200" dirty="0">
                <a:latin typeface="+mj-lt"/>
              </a:rPr>
              <a:t> </a:t>
            </a:r>
            <a:r>
              <a:rPr lang="en-US" sz="3200" dirty="0" err="1">
                <a:latin typeface="+mj-lt"/>
              </a:rPr>
              <a:t>mật</a:t>
            </a:r>
            <a:r>
              <a:rPr lang="en-US" sz="3200" dirty="0">
                <a:latin typeface="+mj-lt"/>
              </a:rPr>
              <a:t>” </a:t>
            </a:r>
            <a:r>
              <a:rPr lang="en-US" sz="3200" dirty="0" err="1">
                <a:latin typeface="+mj-lt"/>
              </a:rPr>
              <a:t>tặng</a:t>
            </a:r>
            <a:r>
              <a:rPr lang="en-US" sz="3200" dirty="0">
                <a:latin typeface="+mj-lt"/>
              </a:rPr>
              <a:t> </a:t>
            </a:r>
            <a:r>
              <a:rPr lang="en-US" sz="3200" dirty="0" err="1">
                <a:latin typeface="+mj-lt"/>
              </a:rPr>
              <a:t>bố</a:t>
            </a:r>
            <a:r>
              <a:rPr lang="en-US" sz="3200" dirty="0">
                <a:latin typeface="+mj-lt"/>
              </a:rPr>
              <a:t> </a:t>
            </a:r>
            <a:r>
              <a:rPr lang="en-US" sz="3200" dirty="0" err="1">
                <a:latin typeface="+mj-lt"/>
              </a:rPr>
              <a:t>đã</a:t>
            </a:r>
            <a:r>
              <a:rPr lang="en-US" sz="3200" dirty="0">
                <a:latin typeface="+mj-lt"/>
              </a:rPr>
              <a:t> </a:t>
            </a:r>
            <a:r>
              <a:rPr lang="en-US" sz="3200" dirty="0" err="1">
                <a:latin typeface="+mj-lt"/>
              </a:rPr>
              <a:t>xong</a:t>
            </a:r>
            <a:r>
              <a:rPr lang="en-US" sz="3200" dirty="0">
                <a:latin typeface="+mj-lt"/>
              </a:rPr>
              <a:t>.</a:t>
            </a:r>
          </a:p>
          <a:p>
            <a:pPr marL="0" indent="0">
              <a:buNone/>
            </a:pPr>
            <a:r>
              <a:rPr lang="en-US" sz="3200" dirty="0" err="1">
                <a:latin typeface="+mj-lt"/>
              </a:rPr>
              <a:t>Bố</a:t>
            </a:r>
            <a:r>
              <a:rPr lang="en-US" sz="3200" dirty="0">
                <a:latin typeface="+mj-lt"/>
              </a:rPr>
              <a:t> </a:t>
            </a:r>
            <a:r>
              <a:rPr lang="en-US" sz="3200" dirty="0" err="1">
                <a:latin typeface="+mj-lt"/>
              </a:rPr>
              <a:t>đang</a:t>
            </a:r>
            <a:r>
              <a:rPr lang="en-US" sz="3200" dirty="0">
                <a:latin typeface="+mj-lt"/>
              </a:rPr>
              <a:t> </a:t>
            </a:r>
            <a:r>
              <a:rPr lang="en-US" sz="3200" dirty="0" err="1">
                <a:latin typeface="+mj-lt"/>
              </a:rPr>
              <a:t>ngồi</a:t>
            </a:r>
            <a:r>
              <a:rPr lang="en-US" sz="3200" dirty="0">
                <a:latin typeface="+mj-lt"/>
              </a:rPr>
              <a:t> </a:t>
            </a:r>
            <a:r>
              <a:rPr lang="en-US" sz="3200" dirty="0" err="1">
                <a:latin typeface="+mj-lt"/>
              </a:rPr>
              <a:t>trước</a:t>
            </a:r>
            <a:r>
              <a:rPr lang="en-US" sz="3200" dirty="0">
                <a:latin typeface="+mj-lt"/>
              </a:rPr>
              <a:t> </a:t>
            </a:r>
            <a:r>
              <a:rPr lang="en-US" sz="3200" dirty="0" err="1">
                <a:latin typeface="+mj-lt"/>
              </a:rPr>
              <a:t>máy</a:t>
            </a:r>
            <a:r>
              <a:rPr lang="en-US" sz="3200" dirty="0">
                <a:latin typeface="+mj-lt"/>
              </a:rPr>
              <a:t> </a:t>
            </a:r>
            <a:r>
              <a:rPr lang="en-US" sz="3200" dirty="0" err="1">
                <a:latin typeface="+mj-lt"/>
              </a:rPr>
              <a:t>tính</a:t>
            </a:r>
            <a:r>
              <a:rPr lang="en-US" sz="3200" dirty="0">
                <a:latin typeface="+mj-lt"/>
              </a:rPr>
              <a:t>, </a:t>
            </a:r>
            <a:r>
              <a:rPr lang="en-US" sz="3200" dirty="0" err="1">
                <a:latin typeface="+mj-lt"/>
              </a:rPr>
              <a:t>mặt</a:t>
            </a:r>
            <a:r>
              <a:rPr lang="en-US" sz="3200" dirty="0">
                <a:latin typeface="+mj-lt"/>
              </a:rPr>
              <a:t> </a:t>
            </a:r>
            <a:r>
              <a:rPr lang="en-US" sz="3200" dirty="0" err="1">
                <a:latin typeface="+mj-lt"/>
              </a:rPr>
              <a:t>đăm</a:t>
            </a:r>
            <a:r>
              <a:rPr lang="en-US" sz="3200" dirty="0">
                <a:latin typeface="+mj-lt"/>
              </a:rPr>
              <a:t> </a:t>
            </a:r>
            <a:r>
              <a:rPr lang="en-US" sz="3200" dirty="0" err="1">
                <a:latin typeface="+mj-lt"/>
              </a:rPr>
              <a:t>chiêu</a:t>
            </a:r>
            <a:r>
              <a:rPr lang="en-US" sz="3200" dirty="0">
                <a:latin typeface="+mj-lt"/>
              </a:rPr>
              <a:t>.</a:t>
            </a:r>
          </a:p>
          <a:p>
            <a:pPr>
              <a:buFontTx/>
              <a:buChar char="-"/>
            </a:pPr>
            <a:r>
              <a:rPr lang="en-US" sz="3200" dirty="0" err="1">
                <a:latin typeface="+mj-lt"/>
              </a:rPr>
              <a:t>Bố</a:t>
            </a:r>
            <a:r>
              <a:rPr lang="en-US" sz="3200" dirty="0">
                <a:latin typeface="+mj-lt"/>
              </a:rPr>
              <a:t> </a:t>
            </a:r>
            <a:r>
              <a:rPr lang="en-US" sz="3200" dirty="0" err="1">
                <a:latin typeface="+mj-lt"/>
              </a:rPr>
              <a:t>ơi</a:t>
            </a:r>
            <a:r>
              <a:rPr lang="en-US" sz="3200" dirty="0">
                <a:latin typeface="+mj-lt"/>
              </a:rPr>
              <a:t>…</a:t>
            </a:r>
          </a:p>
          <a:p>
            <a:pPr marL="0" indent="0">
              <a:buNone/>
            </a:pPr>
            <a:r>
              <a:rPr lang="en-US" sz="3200" dirty="0" err="1">
                <a:latin typeface="+mj-lt"/>
              </a:rPr>
              <a:t>Bố</a:t>
            </a:r>
            <a:r>
              <a:rPr lang="en-US" sz="3200" dirty="0">
                <a:latin typeface="+mj-lt"/>
              </a:rPr>
              <a:t> </a:t>
            </a:r>
            <a:r>
              <a:rPr lang="en-US" sz="3200" dirty="0" err="1">
                <a:latin typeface="+mj-lt"/>
              </a:rPr>
              <a:t>nhìn</a:t>
            </a:r>
            <a:r>
              <a:rPr lang="en-US" sz="3200" dirty="0">
                <a:latin typeface="+mj-lt"/>
              </a:rPr>
              <a:t> </a:t>
            </a:r>
            <a:r>
              <a:rPr lang="en-US" sz="3200" dirty="0" err="1">
                <a:latin typeface="+mj-lt"/>
              </a:rPr>
              <a:t>hai</a:t>
            </a:r>
            <a:r>
              <a:rPr lang="en-US" sz="3200" dirty="0">
                <a:latin typeface="+mj-lt"/>
              </a:rPr>
              <a:t> </a:t>
            </a:r>
            <a:r>
              <a:rPr lang="en-US" sz="3200" dirty="0" err="1">
                <a:latin typeface="+mj-lt"/>
              </a:rPr>
              <a:t>chị</a:t>
            </a:r>
            <a:r>
              <a:rPr lang="en-US" sz="3200" dirty="0">
                <a:latin typeface="+mj-lt"/>
              </a:rPr>
              <a:t> </a:t>
            </a:r>
            <a:r>
              <a:rPr lang="en-US" sz="3200" dirty="0" err="1">
                <a:latin typeface="+mj-lt"/>
              </a:rPr>
              <a:t>em</a:t>
            </a:r>
            <a:r>
              <a:rPr lang="en-US" sz="3200" dirty="0">
                <a:latin typeface="+mj-lt"/>
              </a:rPr>
              <a:t>.</a:t>
            </a:r>
          </a:p>
          <a:p>
            <a:pPr>
              <a:buFontTx/>
              <a:buChar char="-"/>
            </a:pPr>
            <a:r>
              <a:rPr lang="en-US" sz="3200" dirty="0">
                <a:latin typeface="+mj-lt"/>
              </a:rPr>
              <a:t>Hai </a:t>
            </a:r>
            <a:r>
              <a:rPr lang="en-US" sz="3200" dirty="0" err="1">
                <a:latin typeface="+mj-lt"/>
              </a:rPr>
              <a:t>chị</a:t>
            </a:r>
            <a:r>
              <a:rPr lang="en-US" sz="3200" dirty="0">
                <a:latin typeface="+mj-lt"/>
              </a:rPr>
              <a:t> </a:t>
            </a:r>
            <a:r>
              <a:rPr lang="en-US" sz="3200" dirty="0" err="1">
                <a:latin typeface="+mj-lt"/>
              </a:rPr>
              <a:t>em</a:t>
            </a:r>
            <a:r>
              <a:rPr lang="en-US" sz="3200" dirty="0">
                <a:latin typeface="+mj-lt"/>
              </a:rPr>
              <a:t> </a:t>
            </a:r>
            <a:r>
              <a:rPr lang="en-US" sz="3200" dirty="0" err="1">
                <a:latin typeface="+mj-lt"/>
              </a:rPr>
              <a:t>sao</a:t>
            </a:r>
            <a:r>
              <a:rPr lang="en-US" sz="3200" dirty="0">
                <a:latin typeface="+mj-lt"/>
              </a:rPr>
              <a:t> </a:t>
            </a:r>
            <a:r>
              <a:rPr lang="en-US" sz="3200" dirty="0" err="1">
                <a:latin typeface="+mj-lt"/>
              </a:rPr>
              <a:t>thế</a:t>
            </a:r>
            <a:r>
              <a:rPr lang="en-US" sz="3200" dirty="0">
                <a:latin typeface="+mj-lt"/>
              </a:rPr>
              <a:t>?</a:t>
            </a:r>
          </a:p>
          <a:p>
            <a:pPr>
              <a:buFontTx/>
              <a:buChar char="-"/>
            </a:pPr>
            <a:r>
              <a:rPr lang="en-US" sz="3200" dirty="0" err="1">
                <a:latin typeface="+mj-lt"/>
              </a:rPr>
              <a:t>Chúng</a:t>
            </a:r>
            <a:r>
              <a:rPr lang="en-US" sz="3200" dirty="0">
                <a:latin typeface="+mj-lt"/>
              </a:rPr>
              <a:t> con…</a:t>
            </a:r>
          </a:p>
          <a:p>
            <a:pPr>
              <a:buFontTx/>
              <a:buChar char="-"/>
            </a:pPr>
            <a:r>
              <a:rPr lang="en-US" sz="3200" dirty="0" err="1">
                <a:latin typeface="+mj-lt"/>
              </a:rPr>
              <a:t>Chúc</a:t>
            </a:r>
            <a:r>
              <a:rPr lang="en-US" sz="3200" dirty="0">
                <a:latin typeface="+mj-lt"/>
              </a:rPr>
              <a:t> </a:t>
            </a:r>
            <a:r>
              <a:rPr lang="en-US" sz="3200" dirty="0" err="1">
                <a:latin typeface="+mj-lt"/>
              </a:rPr>
              <a:t>mừng</a:t>
            </a:r>
            <a:r>
              <a:rPr lang="en-US" sz="3200" dirty="0">
                <a:latin typeface="+mj-lt"/>
              </a:rPr>
              <a:t> </a:t>
            </a:r>
            <a:r>
              <a:rPr lang="en-US" sz="3200" dirty="0" err="1">
                <a:latin typeface="+mj-lt"/>
              </a:rPr>
              <a:t>sinh</a:t>
            </a:r>
            <a:r>
              <a:rPr lang="en-US" sz="3200" dirty="0">
                <a:latin typeface="+mj-lt"/>
              </a:rPr>
              <a:t> </a:t>
            </a:r>
            <a:r>
              <a:rPr lang="en-US" sz="3200" dirty="0" err="1">
                <a:latin typeface="+mj-lt"/>
              </a:rPr>
              <a:t>nhật</a:t>
            </a:r>
            <a:r>
              <a:rPr lang="en-US" sz="3200" dirty="0">
                <a:latin typeface="+mj-lt"/>
              </a:rPr>
              <a:t> </a:t>
            </a:r>
            <a:r>
              <a:rPr lang="en-US" sz="3200" dirty="0" err="1">
                <a:latin typeface="+mj-lt"/>
              </a:rPr>
              <a:t>bố</a:t>
            </a:r>
            <a:r>
              <a:rPr lang="en-US" sz="3200" dirty="0">
                <a:latin typeface="+mj-lt"/>
              </a:rPr>
              <a:t>!</a:t>
            </a:r>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 y="228600"/>
            <a:ext cx="11734800" cy="5300133"/>
          </a:xfrm>
        </p:spPr>
        <p:txBody>
          <a:bodyPr>
            <a:normAutofit lnSpcReduction="10000"/>
          </a:bodyPr>
          <a:lstStyle/>
          <a:p>
            <a:pPr marL="0" indent="0">
              <a:buNone/>
            </a:pPr>
            <a:r>
              <a:rPr lang="en-US" sz="3200" dirty="0">
                <a:latin typeface="+mj-lt"/>
              </a:rPr>
              <a:t>Hai </a:t>
            </a:r>
            <a:r>
              <a:rPr lang="en-US" sz="3200" dirty="0" err="1">
                <a:latin typeface="+mj-lt"/>
              </a:rPr>
              <a:t>chị</a:t>
            </a:r>
            <a:r>
              <a:rPr lang="en-US" sz="3200" dirty="0">
                <a:latin typeface="+mj-lt"/>
              </a:rPr>
              <a:t> </a:t>
            </a:r>
            <a:r>
              <a:rPr lang="en-US" sz="3200" dirty="0" err="1">
                <a:latin typeface="+mj-lt"/>
              </a:rPr>
              <a:t>em</a:t>
            </a:r>
            <a:r>
              <a:rPr lang="en-US" sz="3200" dirty="0">
                <a:latin typeface="+mj-lt"/>
              </a:rPr>
              <a:t> </a:t>
            </a:r>
            <a:r>
              <a:rPr lang="en-US" sz="3200" dirty="0" err="1">
                <a:latin typeface="+mj-lt"/>
              </a:rPr>
              <a:t>hồi</a:t>
            </a:r>
            <a:r>
              <a:rPr lang="en-US" sz="3200" dirty="0">
                <a:latin typeface="+mj-lt"/>
              </a:rPr>
              <a:t> </a:t>
            </a:r>
            <a:r>
              <a:rPr lang="en-US" sz="3200" dirty="0" err="1">
                <a:latin typeface="+mj-lt"/>
              </a:rPr>
              <a:t>hộp</a:t>
            </a:r>
            <a:r>
              <a:rPr lang="en-US" sz="3200" dirty="0">
                <a:latin typeface="+mj-lt"/>
              </a:rPr>
              <a:t> </a:t>
            </a:r>
            <a:r>
              <a:rPr lang="en-US" sz="3200" dirty="0" err="1">
                <a:latin typeface="+mj-lt"/>
              </a:rPr>
              <a:t>nhìn</a:t>
            </a:r>
            <a:r>
              <a:rPr lang="en-US" sz="3200" dirty="0">
                <a:latin typeface="+mj-lt"/>
              </a:rPr>
              <a:t> </a:t>
            </a:r>
            <a:r>
              <a:rPr lang="en-US" sz="3200" dirty="0" err="1">
                <a:latin typeface="+mj-lt"/>
              </a:rPr>
              <a:t>bố</a:t>
            </a:r>
            <a:r>
              <a:rPr lang="en-US" sz="3200" dirty="0">
                <a:latin typeface="+mj-lt"/>
              </a:rPr>
              <a:t>. </a:t>
            </a:r>
            <a:r>
              <a:rPr lang="en-US" sz="3200" dirty="0" err="1">
                <a:latin typeface="+mj-lt"/>
              </a:rPr>
              <a:t>Bố</a:t>
            </a:r>
            <a:r>
              <a:rPr lang="en-US" sz="3200" dirty="0">
                <a:latin typeface="+mj-lt"/>
              </a:rPr>
              <a:t> </a:t>
            </a:r>
            <a:r>
              <a:rPr lang="en-US" sz="3200" dirty="0" err="1">
                <a:latin typeface="+mj-lt"/>
              </a:rPr>
              <a:t>ngạc</a:t>
            </a:r>
            <a:r>
              <a:rPr lang="en-US" sz="3200" dirty="0">
                <a:latin typeface="+mj-lt"/>
              </a:rPr>
              <a:t> </a:t>
            </a:r>
            <a:r>
              <a:rPr lang="en-US" sz="3200" dirty="0" err="1">
                <a:latin typeface="+mj-lt"/>
              </a:rPr>
              <a:t>nhiên</a:t>
            </a:r>
            <a:r>
              <a:rPr lang="en-US" sz="3200" dirty="0">
                <a:latin typeface="+mj-lt"/>
              </a:rPr>
              <a:t> </a:t>
            </a:r>
            <a:r>
              <a:rPr lang="en-US" sz="3200" dirty="0" err="1">
                <a:latin typeface="+mj-lt"/>
              </a:rPr>
              <a:t>mở</a:t>
            </a:r>
            <a:r>
              <a:rPr lang="en-US" sz="3200" dirty="0">
                <a:latin typeface="+mj-lt"/>
              </a:rPr>
              <a:t> </a:t>
            </a:r>
            <a:r>
              <a:rPr lang="en-US" sz="3200" dirty="0" err="1">
                <a:latin typeface="+mj-lt"/>
              </a:rPr>
              <a:t>quà</a:t>
            </a:r>
            <a:r>
              <a:rPr lang="en-US" sz="3200" dirty="0">
                <a:latin typeface="+mj-lt"/>
              </a:rPr>
              <a:t>, </a:t>
            </a:r>
            <a:r>
              <a:rPr lang="en-US" sz="3200" dirty="0" err="1">
                <a:latin typeface="+mj-lt"/>
              </a:rPr>
              <a:t>đọc</a:t>
            </a:r>
            <a:r>
              <a:rPr lang="en-US" sz="3200" dirty="0">
                <a:latin typeface="+mj-lt"/>
              </a:rPr>
              <a:t> </a:t>
            </a:r>
            <a:r>
              <a:rPr lang="en-US" sz="3200" dirty="0" err="1">
                <a:latin typeface="+mj-lt"/>
              </a:rPr>
              <a:t>chăm</a:t>
            </a:r>
            <a:r>
              <a:rPr lang="en-US" sz="3200" dirty="0">
                <a:latin typeface="+mj-lt"/>
              </a:rPr>
              <a:t> </a:t>
            </a:r>
            <a:r>
              <a:rPr lang="en-US" sz="3200" dirty="0" err="1">
                <a:latin typeface="+mj-lt"/>
              </a:rPr>
              <a:t>chú</a:t>
            </a:r>
            <a:r>
              <a:rPr lang="en-US" sz="3200" dirty="0">
                <a:latin typeface="+mj-lt"/>
              </a:rPr>
              <a:t>. </a:t>
            </a:r>
            <a:r>
              <a:rPr lang="en-US" sz="3200" dirty="0" err="1">
                <a:latin typeface="+mj-lt"/>
              </a:rPr>
              <a:t>Rồi</a:t>
            </a:r>
            <a:r>
              <a:rPr lang="en-US" sz="3200" dirty="0">
                <a:latin typeface="+mj-lt"/>
              </a:rPr>
              <a:t> </a:t>
            </a:r>
            <a:r>
              <a:rPr lang="en-US" sz="3200" dirty="0" err="1">
                <a:latin typeface="+mj-lt"/>
              </a:rPr>
              <a:t>bố</a:t>
            </a:r>
            <a:r>
              <a:rPr lang="en-US" sz="3200" dirty="0">
                <a:latin typeface="+mj-lt"/>
              </a:rPr>
              <a:t> </a:t>
            </a:r>
            <a:r>
              <a:rPr lang="en-US" sz="3200" dirty="0" err="1">
                <a:latin typeface="+mj-lt"/>
              </a:rPr>
              <a:t>cười</a:t>
            </a:r>
            <a:r>
              <a:rPr lang="en-US" sz="3200" dirty="0">
                <a:latin typeface="+mj-lt"/>
              </a:rPr>
              <a:t> </a:t>
            </a:r>
            <a:r>
              <a:rPr lang="en-US" sz="3200" dirty="0" err="1">
                <a:latin typeface="+mj-lt"/>
              </a:rPr>
              <a:t>giòn</a:t>
            </a:r>
            <a:r>
              <a:rPr lang="en-US" sz="3200" dirty="0">
                <a:latin typeface="+mj-lt"/>
              </a:rPr>
              <a:t> </a:t>
            </a:r>
            <a:r>
              <a:rPr lang="en-US" sz="3200" dirty="0" err="1">
                <a:latin typeface="+mj-lt"/>
              </a:rPr>
              <a:t>giã</a:t>
            </a:r>
            <a:r>
              <a:rPr lang="en-US" sz="3200" dirty="0">
                <a:latin typeface="+mj-lt"/>
              </a:rPr>
              <a:t>:</a:t>
            </a:r>
          </a:p>
          <a:p>
            <a:pPr>
              <a:buFontTx/>
              <a:buChar char="-"/>
            </a:pPr>
            <a:r>
              <a:rPr lang="en-US" sz="3200" dirty="0" err="1">
                <a:latin typeface="+mj-lt"/>
              </a:rPr>
              <a:t>Ngạc</a:t>
            </a:r>
            <a:r>
              <a:rPr lang="en-US" sz="3200" dirty="0">
                <a:latin typeface="+mj-lt"/>
              </a:rPr>
              <a:t> </a:t>
            </a:r>
            <a:r>
              <a:rPr lang="en-US" sz="3200" dirty="0" err="1">
                <a:latin typeface="+mj-lt"/>
              </a:rPr>
              <a:t>nhiên</a:t>
            </a:r>
            <a:r>
              <a:rPr lang="en-US" sz="3200" dirty="0">
                <a:latin typeface="+mj-lt"/>
              </a:rPr>
              <a:t> </a:t>
            </a:r>
            <a:r>
              <a:rPr lang="en-US" sz="3200" dirty="0" err="1">
                <a:latin typeface="+mj-lt"/>
              </a:rPr>
              <a:t>chưa</a:t>
            </a:r>
            <a:r>
              <a:rPr lang="en-US" sz="3200" dirty="0">
                <a:latin typeface="+mj-lt"/>
              </a:rPr>
              <a:t>? Hai </a:t>
            </a:r>
            <a:r>
              <a:rPr lang="en-US" sz="3200" dirty="0" err="1">
                <a:latin typeface="+mj-lt"/>
              </a:rPr>
              <a:t>chị</a:t>
            </a:r>
            <a:r>
              <a:rPr lang="en-US" sz="3200" dirty="0">
                <a:latin typeface="+mj-lt"/>
              </a:rPr>
              <a:t> </a:t>
            </a:r>
            <a:r>
              <a:rPr lang="en-US" sz="3200" dirty="0" err="1">
                <a:latin typeface="+mj-lt"/>
              </a:rPr>
              <a:t>em</a:t>
            </a:r>
            <a:r>
              <a:rPr lang="en-US" sz="3200" dirty="0">
                <a:latin typeface="+mj-lt"/>
              </a:rPr>
              <a:t> </a:t>
            </a:r>
            <a:r>
              <a:rPr lang="en-US" sz="3200" dirty="0" err="1">
                <a:latin typeface="+mj-lt"/>
              </a:rPr>
              <a:t>tặng</a:t>
            </a:r>
            <a:r>
              <a:rPr lang="en-US" sz="3200" dirty="0">
                <a:latin typeface="+mj-lt"/>
              </a:rPr>
              <a:t> </a:t>
            </a:r>
            <a:r>
              <a:rPr lang="en-US" sz="3200" dirty="0" err="1">
                <a:latin typeface="+mj-lt"/>
              </a:rPr>
              <a:t>bố</a:t>
            </a:r>
            <a:r>
              <a:rPr lang="en-US" sz="3200" dirty="0">
                <a:latin typeface="+mj-lt"/>
              </a:rPr>
              <a:t>. </a:t>
            </a:r>
            <a:r>
              <a:rPr lang="en-US" sz="3200" dirty="0" err="1">
                <a:latin typeface="+mj-lt"/>
              </a:rPr>
              <a:t>Còn</a:t>
            </a:r>
            <a:r>
              <a:rPr lang="en-US" sz="3200" dirty="0">
                <a:latin typeface="+mj-lt"/>
              </a:rPr>
              <a:t> </a:t>
            </a:r>
            <a:r>
              <a:rPr lang="en-US" sz="3200" dirty="0" err="1">
                <a:latin typeface="+mj-lt"/>
              </a:rPr>
              <a:t>tiết</a:t>
            </a:r>
            <a:r>
              <a:rPr lang="en-US" sz="3200" dirty="0">
                <a:latin typeface="+mj-lt"/>
              </a:rPr>
              <a:t> </a:t>
            </a:r>
            <a:r>
              <a:rPr lang="en-US" sz="3200" dirty="0" err="1">
                <a:latin typeface="+mj-lt"/>
              </a:rPr>
              <a:t>lộ</a:t>
            </a:r>
            <a:r>
              <a:rPr lang="en-US" sz="3200" dirty="0">
                <a:latin typeface="+mj-lt"/>
              </a:rPr>
              <a:t> </a:t>
            </a:r>
            <a:r>
              <a:rPr lang="en-US" sz="3200" dirty="0" err="1">
                <a:latin typeface="+mj-lt"/>
              </a:rPr>
              <a:t>bí</a:t>
            </a:r>
            <a:r>
              <a:rPr lang="en-US" sz="3200" dirty="0">
                <a:latin typeface="+mj-lt"/>
              </a:rPr>
              <a:t> </a:t>
            </a:r>
            <a:r>
              <a:rPr lang="en-US" sz="3200" dirty="0" err="1">
                <a:latin typeface="+mj-lt"/>
              </a:rPr>
              <a:t>mật</a:t>
            </a:r>
            <a:r>
              <a:rPr lang="en-US" sz="3200" dirty="0">
                <a:latin typeface="+mj-lt"/>
              </a:rPr>
              <a:t> </a:t>
            </a:r>
            <a:r>
              <a:rPr lang="en-US" sz="3200" dirty="0" err="1">
                <a:latin typeface="+mj-lt"/>
              </a:rPr>
              <a:t>bố</a:t>
            </a:r>
            <a:r>
              <a:rPr lang="en-US" sz="3200" dirty="0">
                <a:latin typeface="+mj-lt"/>
              </a:rPr>
              <a:t> </a:t>
            </a:r>
            <a:r>
              <a:rPr lang="en-US" sz="3200" dirty="0" err="1">
                <a:latin typeface="+mj-lt"/>
              </a:rPr>
              <a:t>nấu</a:t>
            </a:r>
            <a:r>
              <a:rPr lang="en-US" sz="3200" dirty="0">
                <a:latin typeface="+mj-lt"/>
              </a:rPr>
              <a:t> </a:t>
            </a:r>
            <a:r>
              <a:rPr lang="en-US" sz="3200" dirty="0" err="1">
                <a:latin typeface="+mj-lt"/>
              </a:rPr>
              <a:t>ăn</a:t>
            </a:r>
            <a:r>
              <a:rPr lang="en-US" sz="3200" dirty="0">
                <a:latin typeface="+mj-lt"/>
              </a:rPr>
              <a:t> </a:t>
            </a:r>
            <a:r>
              <a:rPr lang="en-US" sz="3200" dirty="0" err="1">
                <a:latin typeface="+mj-lt"/>
              </a:rPr>
              <a:t>không</a:t>
            </a:r>
            <a:r>
              <a:rPr lang="en-US" sz="3200" dirty="0">
                <a:latin typeface="+mj-lt"/>
              </a:rPr>
              <a:t> </a:t>
            </a:r>
            <a:r>
              <a:rPr lang="en-US" sz="3200" dirty="0" err="1">
                <a:latin typeface="+mj-lt"/>
              </a:rPr>
              <a:t>ngon</a:t>
            </a:r>
            <a:r>
              <a:rPr lang="en-US" sz="3200" dirty="0">
                <a:latin typeface="+mj-lt"/>
              </a:rPr>
              <a:t> </a:t>
            </a:r>
            <a:r>
              <a:rPr lang="en-US" sz="3200" dirty="0" err="1">
                <a:latin typeface="+mj-lt"/>
              </a:rPr>
              <a:t>nữa</a:t>
            </a:r>
            <a:r>
              <a:rPr lang="en-US" sz="3200" dirty="0">
                <a:latin typeface="+mj-lt"/>
              </a:rPr>
              <a:t>.</a:t>
            </a:r>
          </a:p>
          <a:p>
            <a:pPr marL="0" indent="0">
              <a:buNone/>
            </a:pPr>
            <a:r>
              <a:rPr lang="en-US" sz="3200" dirty="0" err="1">
                <a:latin typeface="+mj-lt"/>
              </a:rPr>
              <a:t>Chị</a:t>
            </a:r>
            <a:r>
              <a:rPr lang="en-US" sz="3200" dirty="0">
                <a:latin typeface="+mj-lt"/>
              </a:rPr>
              <a:t> </a:t>
            </a:r>
            <a:r>
              <a:rPr lang="en-US" sz="3200" dirty="0" err="1">
                <a:latin typeface="+mj-lt"/>
              </a:rPr>
              <a:t>nhìn</a:t>
            </a:r>
            <a:r>
              <a:rPr lang="en-US" sz="3200" dirty="0">
                <a:latin typeface="+mj-lt"/>
              </a:rPr>
              <a:t> </a:t>
            </a:r>
            <a:r>
              <a:rPr lang="en-US" sz="3200" dirty="0" err="1">
                <a:latin typeface="+mj-lt"/>
              </a:rPr>
              <a:t>em</a:t>
            </a:r>
            <a:r>
              <a:rPr lang="en-US" sz="3200" dirty="0">
                <a:latin typeface="+mj-lt"/>
              </a:rPr>
              <a:t>. </a:t>
            </a:r>
            <a:r>
              <a:rPr lang="en-US" sz="3200" dirty="0" err="1">
                <a:latin typeface="+mj-lt"/>
              </a:rPr>
              <a:t>Em</a:t>
            </a:r>
            <a:r>
              <a:rPr lang="en-US" sz="3200" dirty="0">
                <a:latin typeface="+mj-lt"/>
              </a:rPr>
              <a:t> </a:t>
            </a:r>
            <a:r>
              <a:rPr lang="en-US" sz="3200" dirty="0" err="1">
                <a:latin typeface="+mj-lt"/>
              </a:rPr>
              <a:t>nhìn</a:t>
            </a:r>
            <a:r>
              <a:rPr lang="en-US" sz="3200" dirty="0">
                <a:latin typeface="+mj-lt"/>
              </a:rPr>
              <a:t> </a:t>
            </a:r>
            <a:r>
              <a:rPr lang="en-US" sz="3200" dirty="0" err="1">
                <a:latin typeface="+mj-lt"/>
              </a:rPr>
              <a:t>chị</a:t>
            </a:r>
            <a:r>
              <a:rPr lang="en-US" sz="3200" dirty="0">
                <a:latin typeface="+mj-lt"/>
              </a:rPr>
              <a:t>. </a:t>
            </a:r>
            <a:r>
              <a:rPr lang="en-US" sz="3200" dirty="0" err="1">
                <a:latin typeface="+mj-lt"/>
              </a:rPr>
              <a:t>Cả</a:t>
            </a:r>
            <a:r>
              <a:rPr lang="en-US" sz="3200" dirty="0">
                <a:latin typeface="+mj-lt"/>
              </a:rPr>
              <a:t> </a:t>
            </a:r>
            <a:r>
              <a:rPr lang="en-US" sz="3200" dirty="0" err="1">
                <a:latin typeface="+mj-lt"/>
              </a:rPr>
              <a:t>hai</a:t>
            </a:r>
            <a:r>
              <a:rPr lang="en-US" sz="3200" dirty="0">
                <a:latin typeface="+mj-lt"/>
              </a:rPr>
              <a:t> </a:t>
            </a:r>
            <a:r>
              <a:rPr lang="en-US" sz="3200" dirty="0" err="1">
                <a:latin typeface="+mj-lt"/>
              </a:rPr>
              <a:t>nhìn</a:t>
            </a:r>
            <a:r>
              <a:rPr lang="en-US" sz="3200" dirty="0">
                <a:latin typeface="+mj-lt"/>
              </a:rPr>
              <a:t> </a:t>
            </a:r>
            <a:r>
              <a:rPr lang="en-US" sz="3200" dirty="0" err="1">
                <a:latin typeface="+mj-lt"/>
              </a:rPr>
              <a:t>tấm</a:t>
            </a:r>
            <a:r>
              <a:rPr lang="en-US" sz="3200" dirty="0">
                <a:latin typeface="+mj-lt"/>
              </a:rPr>
              <a:t> </a:t>
            </a:r>
            <a:r>
              <a:rPr lang="en-US" sz="3200" dirty="0" err="1">
                <a:latin typeface="+mj-lt"/>
              </a:rPr>
              <a:t>thiệp</a:t>
            </a:r>
            <a:r>
              <a:rPr lang="en-US" sz="3200" dirty="0">
                <a:latin typeface="+mj-lt"/>
              </a:rPr>
              <a:t>. </a:t>
            </a:r>
            <a:r>
              <a:rPr lang="en-US" sz="3200" dirty="0" err="1">
                <a:latin typeface="+mj-lt"/>
              </a:rPr>
              <a:t>Thôi</a:t>
            </a:r>
            <a:r>
              <a:rPr lang="en-US" sz="3200" dirty="0">
                <a:latin typeface="+mj-lt"/>
              </a:rPr>
              <a:t>, </a:t>
            </a:r>
            <a:r>
              <a:rPr lang="en-US" sz="3200" dirty="0" err="1">
                <a:latin typeface="+mj-lt"/>
              </a:rPr>
              <a:t>quên</a:t>
            </a:r>
            <a:r>
              <a:rPr lang="en-US" sz="3200" dirty="0">
                <a:latin typeface="+mj-lt"/>
              </a:rPr>
              <a:t> </a:t>
            </a:r>
            <a:r>
              <a:rPr lang="en-US" sz="3200" dirty="0" err="1">
                <a:latin typeface="+mj-lt"/>
              </a:rPr>
              <a:t>xóa</a:t>
            </a:r>
            <a:r>
              <a:rPr lang="en-US" sz="3200" dirty="0">
                <a:latin typeface="+mj-lt"/>
              </a:rPr>
              <a:t> </a:t>
            </a:r>
            <a:r>
              <a:rPr lang="en-US" sz="3200" dirty="0" err="1">
                <a:latin typeface="+mj-lt"/>
              </a:rPr>
              <a:t>dòng</a:t>
            </a:r>
            <a:r>
              <a:rPr lang="en-US" sz="3200" dirty="0">
                <a:latin typeface="+mj-lt"/>
              </a:rPr>
              <a:t> “</a:t>
            </a:r>
            <a:r>
              <a:rPr lang="en-US" sz="3200" dirty="0" err="1">
                <a:latin typeface="+mj-lt"/>
              </a:rPr>
              <a:t>Nấu</a:t>
            </a:r>
            <a:r>
              <a:rPr lang="en-US" sz="3200" dirty="0">
                <a:latin typeface="+mj-lt"/>
              </a:rPr>
              <a:t> </a:t>
            </a:r>
            <a:r>
              <a:rPr lang="en-US" sz="3200" dirty="0" err="1">
                <a:latin typeface="+mj-lt"/>
              </a:rPr>
              <a:t>ăn</a:t>
            </a:r>
            <a:r>
              <a:rPr lang="en-US" sz="3200" dirty="0">
                <a:latin typeface="+mj-lt"/>
              </a:rPr>
              <a:t> </a:t>
            </a:r>
            <a:r>
              <a:rPr lang="en-US" sz="3200" dirty="0" err="1">
                <a:latin typeface="+mj-lt"/>
              </a:rPr>
              <a:t>không</a:t>
            </a:r>
            <a:r>
              <a:rPr lang="en-US" sz="3200" dirty="0">
                <a:latin typeface="+mj-lt"/>
              </a:rPr>
              <a:t> </a:t>
            </a:r>
            <a:r>
              <a:rPr lang="en-US" sz="3200" dirty="0" err="1">
                <a:latin typeface="+mj-lt"/>
              </a:rPr>
              <a:t>ngon</a:t>
            </a:r>
            <a:r>
              <a:rPr lang="en-US" sz="3200" dirty="0">
                <a:latin typeface="+mj-lt"/>
              </a:rPr>
              <a:t>” </a:t>
            </a:r>
            <a:r>
              <a:rPr lang="en-US" sz="3200" dirty="0" err="1">
                <a:latin typeface="+mj-lt"/>
              </a:rPr>
              <a:t>rồi</a:t>
            </a:r>
            <a:r>
              <a:rPr lang="en-US" sz="3200" dirty="0">
                <a:latin typeface="+mj-lt"/>
              </a:rPr>
              <a:t>. </a:t>
            </a:r>
            <a:r>
              <a:rPr lang="en-US" sz="3200" dirty="0" err="1">
                <a:latin typeface="+mj-lt"/>
              </a:rPr>
              <a:t>Mắt</a:t>
            </a:r>
            <a:r>
              <a:rPr lang="en-US" sz="3200" dirty="0">
                <a:latin typeface="+mj-lt"/>
              </a:rPr>
              <a:t> </a:t>
            </a:r>
            <a:r>
              <a:rPr lang="en-US" sz="3200" dirty="0" err="1">
                <a:latin typeface="+mj-lt"/>
              </a:rPr>
              <a:t>chị</a:t>
            </a:r>
            <a:r>
              <a:rPr lang="en-US" sz="3200" dirty="0">
                <a:latin typeface="+mj-lt"/>
              </a:rPr>
              <a:t> </a:t>
            </a:r>
            <a:r>
              <a:rPr lang="en-US" sz="3200" dirty="0" err="1">
                <a:latin typeface="+mj-lt"/>
              </a:rPr>
              <a:t>rơm</a:t>
            </a:r>
            <a:r>
              <a:rPr lang="en-US" sz="3200" dirty="0">
                <a:latin typeface="+mj-lt"/>
              </a:rPr>
              <a:t> </a:t>
            </a:r>
            <a:r>
              <a:rPr lang="en-US" sz="3200" dirty="0" err="1">
                <a:latin typeface="+mj-lt"/>
              </a:rPr>
              <a:t>rớm</a:t>
            </a:r>
            <a:r>
              <a:rPr lang="en-US" sz="3200" dirty="0">
                <a:latin typeface="+mj-lt"/>
              </a:rPr>
              <a:t>. </a:t>
            </a:r>
            <a:r>
              <a:rPr lang="en-US" sz="3200" dirty="0" err="1">
                <a:latin typeface="+mj-lt"/>
              </a:rPr>
              <a:t>Nhưng</a:t>
            </a:r>
            <a:r>
              <a:rPr lang="en-US" sz="3200" dirty="0">
                <a:latin typeface="+mj-lt"/>
              </a:rPr>
              <a:t> </a:t>
            </a:r>
            <a:r>
              <a:rPr lang="en-US" sz="3200" dirty="0" err="1">
                <a:latin typeface="+mj-lt"/>
              </a:rPr>
              <a:t>bố</a:t>
            </a:r>
            <a:r>
              <a:rPr lang="en-US" sz="3200" dirty="0">
                <a:latin typeface="+mj-lt"/>
              </a:rPr>
              <a:t> </a:t>
            </a:r>
            <a:r>
              <a:rPr lang="en-US" sz="3200" dirty="0" err="1">
                <a:latin typeface="+mj-lt"/>
              </a:rPr>
              <a:t>đã</a:t>
            </a:r>
            <a:r>
              <a:rPr lang="en-US" sz="3200" dirty="0">
                <a:latin typeface="+mj-lt"/>
              </a:rPr>
              <a:t> </a:t>
            </a:r>
            <a:r>
              <a:rPr lang="en-US" sz="3200" dirty="0" err="1">
                <a:latin typeface="+mj-lt"/>
              </a:rPr>
              <a:t>choàng</a:t>
            </a:r>
            <a:r>
              <a:rPr lang="en-US" sz="3200" dirty="0">
                <a:latin typeface="+mj-lt"/>
              </a:rPr>
              <a:t> </a:t>
            </a:r>
            <a:r>
              <a:rPr lang="en-US" sz="3200" dirty="0" err="1">
                <a:latin typeface="+mj-lt"/>
              </a:rPr>
              <a:t>tay</a:t>
            </a:r>
            <a:r>
              <a:rPr lang="en-US" sz="3200" dirty="0">
                <a:latin typeface="+mj-lt"/>
              </a:rPr>
              <a:t> </a:t>
            </a:r>
            <a:r>
              <a:rPr lang="en-US" sz="3200" dirty="0" err="1">
                <a:latin typeface="+mj-lt"/>
              </a:rPr>
              <a:t>ôm</a:t>
            </a:r>
            <a:r>
              <a:rPr lang="en-US" sz="3200" dirty="0">
                <a:latin typeface="+mj-lt"/>
              </a:rPr>
              <a:t> </a:t>
            </a:r>
            <a:r>
              <a:rPr lang="en-US" sz="3200" dirty="0" err="1">
                <a:latin typeface="+mj-lt"/>
              </a:rPr>
              <a:t>hai</a:t>
            </a:r>
            <a:r>
              <a:rPr lang="en-US" sz="3200" dirty="0">
                <a:latin typeface="+mj-lt"/>
              </a:rPr>
              <a:t> </a:t>
            </a:r>
            <a:r>
              <a:rPr lang="en-US" sz="3200" dirty="0" err="1">
                <a:latin typeface="+mj-lt"/>
              </a:rPr>
              <a:t>chị</a:t>
            </a:r>
            <a:r>
              <a:rPr lang="en-US" sz="3200" dirty="0">
                <a:latin typeface="+mj-lt"/>
              </a:rPr>
              <a:t> </a:t>
            </a:r>
            <a:r>
              <a:rPr lang="en-US" sz="3200" dirty="0" err="1">
                <a:latin typeface="+mj-lt"/>
              </a:rPr>
              <a:t>em</a:t>
            </a:r>
            <a:r>
              <a:rPr lang="en-US" sz="3200" dirty="0">
                <a:latin typeface="+mj-lt"/>
              </a:rPr>
              <a:t> </a:t>
            </a:r>
            <a:r>
              <a:rPr lang="en-US" sz="3200" dirty="0" err="1">
                <a:latin typeface="+mj-lt"/>
              </a:rPr>
              <a:t>vào</a:t>
            </a:r>
            <a:r>
              <a:rPr lang="en-US" sz="3200" dirty="0">
                <a:latin typeface="+mj-lt"/>
              </a:rPr>
              <a:t> </a:t>
            </a:r>
            <a:r>
              <a:rPr lang="en-US" sz="3200" dirty="0" err="1">
                <a:latin typeface="+mj-lt"/>
              </a:rPr>
              <a:t>lòng</a:t>
            </a:r>
            <a:r>
              <a:rPr lang="en-US" sz="3200" dirty="0">
                <a:latin typeface="+mj-lt"/>
              </a:rPr>
              <a:t>:</a:t>
            </a:r>
          </a:p>
          <a:p>
            <a:pPr>
              <a:buFontTx/>
              <a:buChar char="-"/>
            </a:pPr>
            <a:r>
              <a:rPr lang="en-US" sz="3200" dirty="0" err="1">
                <a:latin typeface="+mj-lt"/>
              </a:rPr>
              <a:t>Cảm</a:t>
            </a:r>
            <a:r>
              <a:rPr lang="en-US" sz="3200" dirty="0">
                <a:latin typeface="+mj-lt"/>
              </a:rPr>
              <a:t> </a:t>
            </a:r>
            <a:r>
              <a:rPr lang="en-US" sz="3200" dirty="0" err="1">
                <a:latin typeface="+mj-lt"/>
              </a:rPr>
              <a:t>ơn</a:t>
            </a:r>
            <a:r>
              <a:rPr lang="en-US" sz="3200" dirty="0">
                <a:latin typeface="+mj-lt"/>
              </a:rPr>
              <a:t> </a:t>
            </a:r>
            <a:r>
              <a:rPr lang="en-US" sz="3200" dirty="0" err="1">
                <a:latin typeface="+mj-lt"/>
              </a:rPr>
              <a:t>hai</a:t>
            </a:r>
            <a:r>
              <a:rPr lang="en-US" sz="3200" dirty="0">
                <a:latin typeface="+mj-lt"/>
              </a:rPr>
              <a:t> con. </a:t>
            </a:r>
            <a:r>
              <a:rPr lang="en-US" sz="3200" dirty="0" err="1">
                <a:latin typeface="+mj-lt"/>
              </a:rPr>
              <a:t>Đây</a:t>
            </a:r>
            <a:r>
              <a:rPr lang="en-US" sz="3200" dirty="0">
                <a:latin typeface="+mj-lt"/>
              </a:rPr>
              <a:t> </a:t>
            </a:r>
            <a:r>
              <a:rPr lang="en-US" sz="3200" dirty="0" err="1">
                <a:latin typeface="+mj-lt"/>
              </a:rPr>
              <a:t>là</a:t>
            </a:r>
            <a:r>
              <a:rPr lang="en-US" sz="3200" dirty="0">
                <a:latin typeface="+mj-lt"/>
              </a:rPr>
              <a:t> </a:t>
            </a:r>
            <a:r>
              <a:rPr lang="en-US" sz="3200" dirty="0" err="1">
                <a:latin typeface="+mj-lt"/>
              </a:rPr>
              <a:t>món</a:t>
            </a:r>
            <a:r>
              <a:rPr lang="en-US" sz="3200" dirty="0">
                <a:latin typeface="+mj-lt"/>
              </a:rPr>
              <a:t> </a:t>
            </a:r>
            <a:r>
              <a:rPr lang="en-US" sz="3200" dirty="0" err="1">
                <a:latin typeface="+mj-lt"/>
              </a:rPr>
              <a:t>quà</a:t>
            </a:r>
            <a:r>
              <a:rPr lang="en-US" sz="3200" dirty="0">
                <a:latin typeface="+mj-lt"/>
              </a:rPr>
              <a:t> </a:t>
            </a:r>
            <a:r>
              <a:rPr lang="en-US" sz="3200" dirty="0" err="1">
                <a:latin typeface="+mj-lt"/>
              </a:rPr>
              <a:t>đặc</a:t>
            </a:r>
            <a:r>
              <a:rPr lang="en-US" sz="3200" dirty="0">
                <a:latin typeface="+mj-lt"/>
              </a:rPr>
              <a:t> </a:t>
            </a:r>
            <a:r>
              <a:rPr lang="en-US" sz="3200" dirty="0" err="1">
                <a:latin typeface="+mj-lt"/>
              </a:rPr>
              <a:t>biệt</a:t>
            </a:r>
            <a:r>
              <a:rPr lang="en-US" sz="3200" dirty="0">
                <a:latin typeface="+mj-lt"/>
              </a:rPr>
              <a:t> </a:t>
            </a:r>
            <a:r>
              <a:rPr lang="en-US" sz="3200" dirty="0" err="1">
                <a:latin typeface="+mj-lt"/>
              </a:rPr>
              <a:t>nhất</a:t>
            </a:r>
            <a:r>
              <a:rPr lang="en-US" sz="3200" dirty="0">
                <a:latin typeface="+mj-lt"/>
              </a:rPr>
              <a:t> </a:t>
            </a:r>
            <a:r>
              <a:rPr lang="en-US" sz="3200" dirty="0" err="1">
                <a:latin typeface="+mj-lt"/>
              </a:rPr>
              <a:t>bố</a:t>
            </a:r>
            <a:r>
              <a:rPr lang="en-US" sz="3200" dirty="0">
                <a:latin typeface="+mj-lt"/>
              </a:rPr>
              <a:t> </a:t>
            </a:r>
            <a:r>
              <a:rPr lang="en-US" sz="3200" dirty="0" err="1">
                <a:latin typeface="+mj-lt"/>
              </a:rPr>
              <a:t>được</a:t>
            </a:r>
            <a:r>
              <a:rPr lang="en-US" sz="3200" dirty="0">
                <a:latin typeface="+mj-lt"/>
              </a:rPr>
              <a:t> </a:t>
            </a:r>
            <a:r>
              <a:rPr lang="en-US" sz="3200" dirty="0" err="1">
                <a:latin typeface="+mj-lt"/>
              </a:rPr>
              <a:t>nhận</a:t>
            </a:r>
            <a:r>
              <a:rPr lang="en-US" sz="3200" dirty="0">
                <a:latin typeface="+mj-lt"/>
              </a:rPr>
              <a:t> </a:t>
            </a:r>
            <a:r>
              <a:rPr lang="en-US" sz="3200" dirty="0" err="1">
                <a:latin typeface="+mj-lt"/>
              </a:rPr>
              <a:t>đấy</a:t>
            </a:r>
            <a:r>
              <a:rPr lang="en-US" sz="3200" dirty="0">
                <a:latin typeface="+mj-lt"/>
              </a:rPr>
              <a:t>. </a:t>
            </a:r>
            <a:r>
              <a:rPr lang="en-US" sz="3200" dirty="0" err="1">
                <a:latin typeface="+mj-lt"/>
              </a:rPr>
              <a:t>Bố</a:t>
            </a:r>
            <a:r>
              <a:rPr lang="en-US" sz="3200" dirty="0">
                <a:latin typeface="+mj-lt"/>
              </a:rPr>
              <a:t> </a:t>
            </a:r>
            <a:r>
              <a:rPr lang="en-US" sz="3200" dirty="0" err="1">
                <a:latin typeface="+mj-lt"/>
              </a:rPr>
              <a:t>muốn</a:t>
            </a:r>
            <a:r>
              <a:rPr lang="en-US" sz="3200" dirty="0">
                <a:latin typeface="+mj-lt"/>
              </a:rPr>
              <a:t> </a:t>
            </a:r>
            <a:r>
              <a:rPr lang="en-US" sz="3200" dirty="0" err="1">
                <a:latin typeface="+mj-lt"/>
              </a:rPr>
              <a:t>thêm</a:t>
            </a:r>
            <a:r>
              <a:rPr lang="en-US" sz="3200" dirty="0">
                <a:latin typeface="+mj-lt"/>
              </a:rPr>
              <a:t> </a:t>
            </a:r>
            <a:r>
              <a:rPr lang="en-US" sz="3200" dirty="0" err="1">
                <a:latin typeface="+mj-lt"/>
              </a:rPr>
              <a:t>một</a:t>
            </a:r>
            <a:r>
              <a:rPr lang="en-US" sz="3200" dirty="0">
                <a:latin typeface="+mj-lt"/>
              </a:rPr>
              <a:t> ý </a:t>
            </a:r>
            <a:r>
              <a:rPr lang="en-US" sz="3200" dirty="0" err="1">
                <a:latin typeface="+mj-lt"/>
              </a:rPr>
              <a:t>nữa</a:t>
            </a:r>
            <a:r>
              <a:rPr lang="en-US" sz="3200" dirty="0">
                <a:latin typeface="+mj-lt"/>
              </a:rPr>
              <a:t> </a:t>
            </a:r>
            <a:r>
              <a:rPr lang="en-US" sz="3200" dirty="0" err="1">
                <a:latin typeface="+mj-lt"/>
              </a:rPr>
              <a:t>là</a:t>
            </a:r>
            <a:r>
              <a:rPr lang="en-US" sz="3200" dirty="0">
                <a:latin typeface="+mj-lt"/>
              </a:rPr>
              <a:t>: </a:t>
            </a:r>
            <a:r>
              <a:rPr lang="en-US" sz="3200" dirty="0" err="1">
                <a:latin typeface="+mj-lt"/>
              </a:rPr>
              <a:t>Bố</a:t>
            </a:r>
            <a:r>
              <a:rPr lang="en-US" sz="3200" dirty="0">
                <a:latin typeface="+mj-lt"/>
              </a:rPr>
              <a:t> </a:t>
            </a:r>
            <a:r>
              <a:rPr lang="en-US" sz="3200" dirty="0" err="1">
                <a:latin typeface="+mj-lt"/>
              </a:rPr>
              <a:t>rất</a:t>
            </a:r>
            <a:r>
              <a:rPr lang="en-US" sz="3200" dirty="0">
                <a:latin typeface="+mj-lt"/>
              </a:rPr>
              <a:t> </a:t>
            </a:r>
            <a:r>
              <a:rPr lang="en-US" sz="3200" dirty="0" err="1">
                <a:latin typeface="+mj-lt"/>
              </a:rPr>
              <a:t>yêu</a:t>
            </a:r>
            <a:r>
              <a:rPr lang="en-US" sz="3200" dirty="0">
                <a:latin typeface="+mj-lt"/>
              </a:rPr>
              <a:t> </a:t>
            </a:r>
            <a:r>
              <a:rPr lang="en-US" sz="3200" dirty="0" err="1">
                <a:latin typeface="+mj-lt"/>
              </a:rPr>
              <a:t>các</a:t>
            </a:r>
            <a:r>
              <a:rPr lang="en-US" sz="3200" dirty="0">
                <a:latin typeface="+mj-lt"/>
              </a:rPr>
              <a:t> con.</a:t>
            </a:r>
          </a:p>
          <a:p>
            <a:pPr marL="0" indent="0">
              <a:buNone/>
            </a:pPr>
            <a:r>
              <a:rPr lang="en-US" sz="3200" dirty="0">
                <a:latin typeface="+mj-lt"/>
              </a:rPr>
              <a:t>Ừ </a:t>
            </a:r>
            <a:r>
              <a:rPr lang="en-US" sz="3200" dirty="0" err="1">
                <a:latin typeface="+mj-lt"/>
              </a:rPr>
              <a:t>nhỉ</a:t>
            </a:r>
            <a:r>
              <a:rPr lang="en-US" sz="3200" dirty="0">
                <a:latin typeface="+mj-lt"/>
              </a:rPr>
              <a:t>, </a:t>
            </a:r>
            <a:r>
              <a:rPr lang="en-US" sz="3200" dirty="0" err="1">
                <a:latin typeface="+mj-lt"/>
              </a:rPr>
              <a:t>sao</a:t>
            </a:r>
            <a:r>
              <a:rPr lang="en-US" sz="3200" dirty="0">
                <a:latin typeface="+mj-lt"/>
              </a:rPr>
              <a:t> </a:t>
            </a:r>
            <a:r>
              <a:rPr lang="en-US" sz="3200" dirty="0" err="1">
                <a:latin typeface="+mj-lt"/>
              </a:rPr>
              <a:t>cả</a:t>
            </a:r>
            <a:r>
              <a:rPr lang="en-US" sz="3200" dirty="0">
                <a:latin typeface="+mj-lt"/>
              </a:rPr>
              <a:t> </a:t>
            </a:r>
            <a:r>
              <a:rPr lang="en-US" sz="3200" dirty="0" err="1">
                <a:latin typeface="+mj-lt"/>
              </a:rPr>
              <a:t>hai</a:t>
            </a:r>
            <a:r>
              <a:rPr lang="en-US" sz="3200" dirty="0">
                <a:latin typeface="+mj-lt"/>
              </a:rPr>
              <a:t> </a:t>
            </a:r>
            <a:r>
              <a:rPr lang="en-US" sz="3200" dirty="0" err="1">
                <a:latin typeface="+mj-lt"/>
              </a:rPr>
              <a:t>chị</a:t>
            </a:r>
            <a:r>
              <a:rPr lang="en-US" sz="3200" dirty="0">
                <a:latin typeface="+mj-lt"/>
              </a:rPr>
              <a:t> </a:t>
            </a:r>
            <a:r>
              <a:rPr lang="en-US" sz="3200" dirty="0" err="1">
                <a:latin typeface="+mj-lt"/>
              </a:rPr>
              <a:t>em</a:t>
            </a:r>
            <a:r>
              <a:rPr lang="en-US" sz="3200" dirty="0">
                <a:latin typeface="+mj-lt"/>
              </a:rPr>
              <a:t> </a:t>
            </a:r>
            <a:r>
              <a:rPr lang="en-US" sz="3200" dirty="0" err="1">
                <a:latin typeface="+mj-lt"/>
              </a:rPr>
              <a:t>đều</a:t>
            </a:r>
            <a:r>
              <a:rPr lang="en-US" sz="3200" dirty="0">
                <a:latin typeface="+mj-lt"/>
              </a:rPr>
              <a:t> </a:t>
            </a:r>
            <a:r>
              <a:rPr lang="en-US" sz="3200" dirty="0" err="1">
                <a:latin typeface="+mj-lt"/>
              </a:rPr>
              <a:t>quên</a:t>
            </a:r>
            <a:r>
              <a:rPr lang="en-US" sz="3200" dirty="0">
                <a:latin typeface="+mj-lt"/>
              </a:rPr>
              <a:t>. Ba </a:t>
            </a:r>
            <a:r>
              <a:rPr lang="en-US" sz="3200" dirty="0" err="1">
                <a:latin typeface="+mj-lt"/>
              </a:rPr>
              <a:t>bố</a:t>
            </a:r>
            <a:r>
              <a:rPr lang="en-US" sz="3200" dirty="0">
                <a:latin typeface="+mj-lt"/>
              </a:rPr>
              <a:t> con </a:t>
            </a:r>
            <a:r>
              <a:rPr lang="en-US" sz="3200" dirty="0" err="1">
                <a:latin typeface="+mj-lt"/>
              </a:rPr>
              <a:t>cười</a:t>
            </a:r>
            <a:r>
              <a:rPr lang="en-US" sz="3200" dirty="0">
                <a:latin typeface="+mj-lt"/>
              </a:rPr>
              <a:t> vang </a:t>
            </a:r>
            <a:r>
              <a:rPr lang="en-US" sz="3200" dirty="0" err="1">
                <a:latin typeface="+mj-lt"/>
              </a:rPr>
              <a:t>cả</a:t>
            </a:r>
            <a:r>
              <a:rPr lang="en-US" sz="3200" dirty="0">
                <a:latin typeface="+mj-lt"/>
              </a:rPr>
              <a:t> </a:t>
            </a:r>
            <a:r>
              <a:rPr lang="en-US" sz="3200" dirty="0" err="1">
                <a:latin typeface="+mj-lt"/>
              </a:rPr>
              <a:t>nhà</a:t>
            </a:r>
            <a:r>
              <a:rPr lang="en-US" sz="3200" dirty="0">
                <a:latin typeface="+mj-lt"/>
              </a:rPr>
              <a:t>.</a:t>
            </a:r>
          </a:p>
          <a:p>
            <a:endParaRPr lang="en-US" sz="3200" dirty="0">
              <a:latin typeface="+mj-lt"/>
            </a:endParaRPr>
          </a:p>
        </p:txBody>
      </p:sp>
      <p:sp>
        <p:nvSpPr>
          <p:cNvPr id="9" name="TextBox 8">
            <a:extLst>
              <a:ext uri="{FF2B5EF4-FFF2-40B4-BE49-F238E27FC236}">
                <a16:creationId xmlns:a16="http://schemas.microsoft.com/office/drawing/2014/main" id="{BD642887-8F42-2666-925B-F5204E9785BB}"/>
              </a:ext>
            </a:extLst>
          </p:cNvPr>
          <p:cNvSpPr txBox="1"/>
          <p:nvPr/>
        </p:nvSpPr>
        <p:spPr>
          <a:xfrm>
            <a:off x="7239000" y="5334000"/>
            <a:ext cx="2406428" cy="584775"/>
          </a:xfrm>
          <a:prstGeom prst="rect">
            <a:avLst/>
          </a:prstGeom>
          <a:noFill/>
        </p:spPr>
        <p:txBody>
          <a:bodyPr wrap="none" rtlCol="0">
            <a:spAutoFit/>
          </a:bodyPr>
          <a:lstStyle/>
          <a:p>
            <a:r>
              <a:rPr lang="en-US" sz="3200" dirty="0">
                <a:latin typeface="+mj-lt"/>
              </a:rPr>
              <a:t>(</a:t>
            </a:r>
            <a:r>
              <a:rPr lang="en-US" sz="3200" dirty="0" err="1">
                <a:latin typeface="+mj-lt"/>
              </a:rPr>
              <a:t>Phong</a:t>
            </a:r>
            <a:r>
              <a:rPr lang="en-US" sz="3200" dirty="0">
                <a:latin typeface="+mj-lt"/>
              </a:rPr>
              <a:t> </a:t>
            </a:r>
            <a:r>
              <a:rPr lang="en-US" sz="3200" dirty="0" err="1">
                <a:latin typeface="+mj-lt"/>
              </a:rPr>
              <a:t>Điệp</a:t>
            </a:r>
            <a:r>
              <a:rPr lang="en-US" sz="3200" dirty="0">
                <a:latin typeface="+mj-lt"/>
              </a:rPr>
              <a:t>)</a:t>
            </a:r>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058400" cy="4267200"/>
          </a:xfrm>
        </p:spPr>
        <p:txBody>
          <a:bodyPr>
            <a:noAutofit/>
          </a:bodyPr>
          <a:lstStyle/>
          <a:p>
            <a:r>
              <a:rPr lang="nl-NL" sz="8000" dirty="0">
                <a:latin typeface="Times New Roman" panose="02020603050405020304" pitchFamily="18" charset="0"/>
                <a:ea typeface="Times New Roman" panose="02020603050405020304" pitchFamily="18" charset="0"/>
              </a:rPr>
              <a:t>Giọng đọc:</a:t>
            </a:r>
            <a:br>
              <a:rPr lang="nl-NL" sz="2400" dirty="0">
                <a:latin typeface="Times New Roman" panose="02020603050405020304" pitchFamily="18" charset="0"/>
                <a:ea typeface="Times New Roman" panose="02020603050405020304" pitchFamily="18" charset="0"/>
              </a:rPr>
            </a:br>
            <a:br>
              <a:rPr lang="nl-NL" sz="3600" dirty="0">
                <a:latin typeface="Times New Roman" panose="02020603050405020304" pitchFamily="18" charset="0"/>
                <a:ea typeface="Times New Roman" panose="02020603050405020304" pitchFamily="18" charset="0"/>
              </a:rPr>
            </a:br>
            <a:r>
              <a:rPr lang="nl-NL" sz="3600" dirty="0">
                <a:latin typeface="Times New Roman" panose="02020603050405020304" pitchFamily="18" charset="0"/>
                <a:ea typeface="Times New Roman" panose="02020603050405020304" pitchFamily="18" charset="0"/>
              </a:rPr>
              <a:t>Đọc </a:t>
            </a:r>
            <a:r>
              <a:rPr lang="nl-NL" sz="3600" dirty="0">
                <a:effectLst/>
                <a:latin typeface="Times New Roman" panose="02020603050405020304" pitchFamily="18" charset="0"/>
                <a:ea typeface="Times New Roman" panose="02020603050405020304" pitchFamily="18" charset="0"/>
              </a:rPr>
              <a:t>diễn cảm đoạn văn bộc lộ cảm xúc, biết nhấn vào từ ngữ thể hiện cảm xúc của nhận vật như băn khoăn, đăm chiêu, hồi hộp, ngạc nhiên...; đọc lời của nhân vật trong câu chuyện với ngữ điệu phù hợp.</a:t>
            </a:r>
            <a:endParaRPr lang="en-US" sz="3600" dirty="0"/>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34E30A-31C9-3E4E-4BA6-4543AB45F9C0}"/>
              </a:ext>
            </a:extLst>
          </p:cNvPr>
          <p:cNvSpPr txBox="1"/>
          <p:nvPr/>
        </p:nvSpPr>
        <p:spPr>
          <a:xfrm>
            <a:off x="457200" y="304800"/>
            <a:ext cx="4834785" cy="830997"/>
          </a:xfrm>
          <a:prstGeom prst="rect">
            <a:avLst/>
          </a:prstGeom>
          <a:noFill/>
        </p:spPr>
        <p:txBody>
          <a:bodyPr wrap="none" rtlCol="0">
            <a:spAutoFit/>
          </a:bodyPr>
          <a:lstStyle/>
          <a:p>
            <a:r>
              <a:rPr lang="en-US" sz="4800" b="1" dirty="0">
                <a:solidFill>
                  <a:schemeClr val="accent1">
                    <a:lumMod val="60000"/>
                    <a:lumOff val="40000"/>
                  </a:schemeClr>
                </a:solidFill>
                <a:latin typeface="+mj-lt"/>
              </a:rPr>
              <a:t>GIẢI NGHĨA TỪ</a:t>
            </a:r>
          </a:p>
        </p:txBody>
      </p:sp>
      <p:sp>
        <p:nvSpPr>
          <p:cNvPr id="3" name="TextBox 2">
            <a:extLst>
              <a:ext uri="{FF2B5EF4-FFF2-40B4-BE49-F238E27FC236}">
                <a16:creationId xmlns:a16="http://schemas.microsoft.com/office/drawing/2014/main" id="{B592FF5F-AF98-B4BD-2569-3C29865F99E3}"/>
              </a:ext>
            </a:extLst>
          </p:cNvPr>
          <p:cNvSpPr txBox="1"/>
          <p:nvPr/>
        </p:nvSpPr>
        <p:spPr>
          <a:xfrm>
            <a:off x="762000" y="1812905"/>
            <a:ext cx="3352800" cy="1015663"/>
          </a:xfrm>
          <a:prstGeom prst="rect">
            <a:avLst/>
          </a:prstGeom>
          <a:noFill/>
        </p:spPr>
        <p:txBody>
          <a:bodyPr wrap="square" rtlCol="0">
            <a:spAutoFit/>
          </a:bodyPr>
          <a:lstStyle/>
          <a:p>
            <a:r>
              <a:rPr lang="en-US" sz="6000" i="1" dirty="0" err="1">
                <a:solidFill>
                  <a:srgbClr val="00B0F0"/>
                </a:solidFill>
                <a:latin typeface="+mj-lt"/>
              </a:rPr>
              <a:t>Hì</a:t>
            </a:r>
            <a:r>
              <a:rPr lang="en-US" sz="6000" i="1" dirty="0">
                <a:solidFill>
                  <a:srgbClr val="00B0F0"/>
                </a:solidFill>
                <a:latin typeface="+mj-lt"/>
              </a:rPr>
              <a:t> </a:t>
            </a:r>
            <a:r>
              <a:rPr lang="en-US" sz="6000" i="1" dirty="0" err="1">
                <a:solidFill>
                  <a:srgbClr val="00B0F0"/>
                </a:solidFill>
                <a:latin typeface="+mj-lt"/>
              </a:rPr>
              <a:t>hụi</a:t>
            </a:r>
            <a:r>
              <a:rPr lang="en-US" sz="6000" i="1" dirty="0">
                <a:solidFill>
                  <a:srgbClr val="00B0F0"/>
                </a:solidFill>
                <a:latin typeface="+mj-lt"/>
              </a:rPr>
              <a:t>:</a:t>
            </a:r>
          </a:p>
        </p:txBody>
      </p:sp>
      <p:sp>
        <p:nvSpPr>
          <p:cNvPr id="4" name="TextBox 3">
            <a:extLst>
              <a:ext uri="{FF2B5EF4-FFF2-40B4-BE49-F238E27FC236}">
                <a16:creationId xmlns:a16="http://schemas.microsoft.com/office/drawing/2014/main" id="{92F86A62-EAC6-0715-40B9-2AFDF3049285}"/>
              </a:ext>
            </a:extLst>
          </p:cNvPr>
          <p:cNvSpPr txBox="1"/>
          <p:nvPr/>
        </p:nvSpPr>
        <p:spPr>
          <a:xfrm>
            <a:off x="4427784" y="1720838"/>
            <a:ext cx="6299031" cy="1200329"/>
          </a:xfrm>
          <a:prstGeom prst="rect">
            <a:avLst/>
          </a:prstGeom>
          <a:noFill/>
        </p:spPr>
        <p:txBody>
          <a:bodyPr wrap="square" rtlCol="0">
            <a:spAutoFit/>
          </a:bodyPr>
          <a:lstStyle/>
          <a:p>
            <a:pPr algn="just"/>
            <a:r>
              <a:rPr lang="en-US" sz="3600" dirty="0" err="1">
                <a:solidFill>
                  <a:srgbClr val="DD13A8"/>
                </a:solidFill>
                <a:latin typeface="+mj-lt"/>
              </a:rPr>
              <a:t>Gợi</a:t>
            </a:r>
            <a:r>
              <a:rPr lang="en-US" sz="3600" dirty="0">
                <a:solidFill>
                  <a:srgbClr val="DD13A8"/>
                </a:solidFill>
                <a:latin typeface="+mj-lt"/>
              </a:rPr>
              <a:t> </a:t>
            </a:r>
            <a:r>
              <a:rPr lang="en-US" sz="3600" dirty="0" err="1">
                <a:solidFill>
                  <a:srgbClr val="DD13A8"/>
                </a:solidFill>
                <a:latin typeface="+mj-lt"/>
              </a:rPr>
              <a:t>tả</a:t>
            </a:r>
            <a:r>
              <a:rPr lang="en-US" sz="3600" dirty="0">
                <a:solidFill>
                  <a:srgbClr val="DD13A8"/>
                </a:solidFill>
                <a:latin typeface="+mj-lt"/>
              </a:rPr>
              <a:t> </a:t>
            </a:r>
            <a:r>
              <a:rPr lang="en-US" sz="3600" dirty="0" err="1">
                <a:solidFill>
                  <a:srgbClr val="DD13A8"/>
                </a:solidFill>
                <a:latin typeface="+mj-lt"/>
              </a:rPr>
              <a:t>dáng</a:t>
            </a:r>
            <a:r>
              <a:rPr lang="en-US" sz="3600" dirty="0">
                <a:solidFill>
                  <a:srgbClr val="DD13A8"/>
                </a:solidFill>
                <a:latin typeface="+mj-lt"/>
              </a:rPr>
              <a:t> </a:t>
            </a:r>
            <a:r>
              <a:rPr lang="en-US" sz="3600" dirty="0" err="1">
                <a:solidFill>
                  <a:srgbClr val="DD13A8"/>
                </a:solidFill>
                <a:latin typeface="+mj-lt"/>
              </a:rPr>
              <a:t>vẻ</a:t>
            </a:r>
            <a:r>
              <a:rPr lang="en-US" sz="3600" dirty="0">
                <a:solidFill>
                  <a:srgbClr val="DD13A8"/>
                </a:solidFill>
                <a:latin typeface="+mj-lt"/>
              </a:rPr>
              <a:t> </a:t>
            </a:r>
            <a:r>
              <a:rPr lang="en-US" sz="3600" dirty="0" err="1">
                <a:solidFill>
                  <a:srgbClr val="DD13A8"/>
                </a:solidFill>
                <a:latin typeface="+mj-lt"/>
              </a:rPr>
              <a:t>làm</a:t>
            </a:r>
            <a:r>
              <a:rPr lang="en-US" sz="3600" dirty="0">
                <a:solidFill>
                  <a:srgbClr val="DD13A8"/>
                </a:solidFill>
                <a:latin typeface="+mj-lt"/>
              </a:rPr>
              <a:t> </a:t>
            </a:r>
            <a:r>
              <a:rPr lang="en-US" sz="3600" dirty="0" err="1">
                <a:solidFill>
                  <a:srgbClr val="DD13A8"/>
                </a:solidFill>
                <a:latin typeface="+mj-lt"/>
              </a:rPr>
              <a:t>một</a:t>
            </a:r>
            <a:r>
              <a:rPr lang="en-US" sz="3600" dirty="0">
                <a:solidFill>
                  <a:srgbClr val="DD13A8"/>
                </a:solidFill>
                <a:latin typeface="+mj-lt"/>
              </a:rPr>
              <a:t> </a:t>
            </a:r>
            <a:r>
              <a:rPr lang="en-US" sz="3600" dirty="0" err="1">
                <a:solidFill>
                  <a:srgbClr val="DD13A8"/>
                </a:solidFill>
                <a:latin typeface="+mj-lt"/>
              </a:rPr>
              <a:t>việc</a:t>
            </a:r>
            <a:r>
              <a:rPr lang="en-US" sz="3600" dirty="0">
                <a:solidFill>
                  <a:srgbClr val="DD13A8"/>
                </a:solidFill>
                <a:latin typeface="+mj-lt"/>
              </a:rPr>
              <a:t> </a:t>
            </a:r>
            <a:r>
              <a:rPr lang="en-US" sz="3600" dirty="0" err="1">
                <a:solidFill>
                  <a:srgbClr val="DD13A8"/>
                </a:solidFill>
                <a:latin typeface="+mj-lt"/>
              </a:rPr>
              <a:t>gì</a:t>
            </a:r>
            <a:r>
              <a:rPr lang="en-US" sz="3600" dirty="0">
                <a:solidFill>
                  <a:srgbClr val="DD13A8"/>
                </a:solidFill>
                <a:latin typeface="+mj-lt"/>
              </a:rPr>
              <a:t> </a:t>
            </a:r>
            <a:r>
              <a:rPr lang="en-US" sz="3600" dirty="0" err="1">
                <a:solidFill>
                  <a:srgbClr val="DD13A8"/>
                </a:solidFill>
                <a:latin typeface="+mj-lt"/>
              </a:rPr>
              <a:t>đó</a:t>
            </a:r>
            <a:r>
              <a:rPr lang="en-US" sz="3600" dirty="0">
                <a:solidFill>
                  <a:srgbClr val="DD13A8"/>
                </a:solidFill>
                <a:latin typeface="+mj-lt"/>
              </a:rPr>
              <a:t> </a:t>
            </a:r>
            <a:r>
              <a:rPr lang="en-US" sz="3600" dirty="0" err="1">
                <a:solidFill>
                  <a:srgbClr val="DD13A8"/>
                </a:solidFill>
                <a:latin typeface="+mj-lt"/>
              </a:rPr>
              <a:t>một</a:t>
            </a:r>
            <a:r>
              <a:rPr lang="en-US" sz="3600" dirty="0">
                <a:solidFill>
                  <a:srgbClr val="DD13A8"/>
                </a:solidFill>
                <a:latin typeface="+mj-lt"/>
              </a:rPr>
              <a:t> </a:t>
            </a:r>
            <a:r>
              <a:rPr lang="en-US" sz="3600" dirty="0" err="1">
                <a:solidFill>
                  <a:srgbClr val="DD13A8"/>
                </a:solidFill>
                <a:latin typeface="+mj-lt"/>
              </a:rPr>
              <a:t>cách</a:t>
            </a:r>
            <a:r>
              <a:rPr lang="en-US" sz="3600" dirty="0">
                <a:solidFill>
                  <a:srgbClr val="DD13A8"/>
                </a:solidFill>
                <a:latin typeface="+mj-lt"/>
              </a:rPr>
              <a:t> </a:t>
            </a:r>
            <a:r>
              <a:rPr lang="en-US" sz="3600" dirty="0" err="1">
                <a:solidFill>
                  <a:srgbClr val="DD13A8"/>
                </a:solidFill>
                <a:latin typeface="+mj-lt"/>
              </a:rPr>
              <a:t>khó</a:t>
            </a:r>
            <a:r>
              <a:rPr lang="en-US" sz="3600" dirty="0">
                <a:solidFill>
                  <a:srgbClr val="DD13A8"/>
                </a:solidFill>
                <a:latin typeface="+mj-lt"/>
              </a:rPr>
              <a:t> </a:t>
            </a:r>
            <a:r>
              <a:rPr lang="en-US" sz="3600" dirty="0" err="1">
                <a:solidFill>
                  <a:srgbClr val="DD13A8"/>
                </a:solidFill>
                <a:latin typeface="+mj-lt"/>
              </a:rPr>
              <a:t>nhọc</a:t>
            </a:r>
            <a:r>
              <a:rPr lang="en-US" sz="3600" dirty="0">
                <a:solidFill>
                  <a:srgbClr val="DD13A8"/>
                </a:solidFill>
                <a:latin typeface="+mj-lt"/>
              </a:rPr>
              <a:t>, </a:t>
            </a:r>
            <a:r>
              <a:rPr lang="en-US" sz="3600" dirty="0" err="1">
                <a:solidFill>
                  <a:srgbClr val="DD13A8"/>
                </a:solidFill>
                <a:latin typeface="+mj-lt"/>
              </a:rPr>
              <a:t>kiên</a:t>
            </a:r>
            <a:r>
              <a:rPr lang="en-US" sz="3600" dirty="0">
                <a:solidFill>
                  <a:srgbClr val="DD13A8"/>
                </a:solidFill>
                <a:latin typeface="+mj-lt"/>
              </a:rPr>
              <a:t> </a:t>
            </a:r>
            <a:r>
              <a:rPr lang="en-US" sz="3600" dirty="0" err="1">
                <a:solidFill>
                  <a:srgbClr val="DD13A8"/>
                </a:solidFill>
                <a:latin typeface="+mj-lt"/>
              </a:rPr>
              <a:t>nhẫn</a:t>
            </a:r>
            <a:endParaRPr lang="en-US" sz="3600" dirty="0">
              <a:solidFill>
                <a:srgbClr val="DD13A8"/>
              </a:solidFill>
              <a:latin typeface="+mj-lt"/>
            </a:endParaRPr>
          </a:p>
        </p:txBody>
      </p:sp>
      <p:sp>
        <p:nvSpPr>
          <p:cNvPr id="5" name="TextBox 4">
            <a:extLst>
              <a:ext uri="{FF2B5EF4-FFF2-40B4-BE49-F238E27FC236}">
                <a16:creationId xmlns:a16="http://schemas.microsoft.com/office/drawing/2014/main" id="{29D7C3CA-DF17-39AB-3753-EC99ACE91304}"/>
              </a:ext>
            </a:extLst>
          </p:cNvPr>
          <p:cNvSpPr txBox="1"/>
          <p:nvPr/>
        </p:nvSpPr>
        <p:spPr>
          <a:xfrm>
            <a:off x="735254" y="3217074"/>
            <a:ext cx="3796232" cy="1015663"/>
          </a:xfrm>
          <a:prstGeom prst="rect">
            <a:avLst/>
          </a:prstGeom>
          <a:noFill/>
        </p:spPr>
        <p:txBody>
          <a:bodyPr wrap="none" rtlCol="0">
            <a:spAutoFit/>
          </a:bodyPr>
          <a:lstStyle/>
          <a:p>
            <a:r>
              <a:rPr lang="en-US" sz="6000" i="1" dirty="0" err="1">
                <a:solidFill>
                  <a:srgbClr val="00B0F0"/>
                </a:solidFill>
                <a:latin typeface="+mj-lt"/>
              </a:rPr>
              <a:t>Đăm</a:t>
            </a:r>
            <a:r>
              <a:rPr lang="en-US" sz="6000" i="1" dirty="0">
                <a:solidFill>
                  <a:srgbClr val="00B0F0"/>
                </a:solidFill>
                <a:latin typeface="+mj-lt"/>
              </a:rPr>
              <a:t> </a:t>
            </a:r>
            <a:r>
              <a:rPr lang="en-US" sz="6000" i="1" dirty="0" err="1">
                <a:solidFill>
                  <a:srgbClr val="00B0F0"/>
                </a:solidFill>
                <a:latin typeface="+mj-lt"/>
              </a:rPr>
              <a:t>chiêu</a:t>
            </a:r>
            <a:r>
              <a:rPr lang="en-US" sz="6000" i="1" dirty="0">
                <a:solidFill>
                  <a:srgbClr val="00B0F0"/>
                </a:solidFill>
                <a:latin typeface="+mj-lt"/>
              </a:rPr>
              <a:t>:</a:t>
            </a:r>
          </a:p>
        </p:txBody>
      </p:sp>
      <p:sp>
        <p:nvSpPr>
          <p:cNvPr id="6" name="TextBox 5">
            <a:extLst>
              <a:ext uri="{FF2B5EF4-FFF2-40B4-BE49-F238E27FC236}">
                <a16:creationId xmlns:a16="http://schemas.microsoft.com/office/drawing/2014/main" id="{95B3505C-5DFF-E1BB-5E85-3026D1B7BEEA}"/>
              </a:ext>
            </a:extLst>
          </p:cNvPr>
          <p:cNvSpPr txBox="1"/>
          <p:nvPr/>
        </p:nvSpPr>
        <p:spPr>
          <a:xfrm>
            <a:off x="4531486" y="3124740"/>
            <a:ext cx="6181397" cy="1200329"/>
          </a:xfrm>
          <a:prstGeom prst="rect">
            <a:avLst/>
          </a:prstGeom>
          <a:noFill/>
        </p:spPr>
        <p:txBody>
          <a:bodyPr wrap="square" rtlCol="0">
            <a:spAutoFit/>
          </a:bodyPr>
          <a:lstStyle/>
          <a:p>
            <a:pPr algn="just"/>
            <a:r>
              <a:rPr lang="en-US" sz="3600" dirty="0" err="1">
                <a:solidFill>
                  <a:srgbClr val="DD13A8"/>
                </a:solidFill>
                <a:latin typeface="+mj-lt"/>
              </a:rPr>
              <a:t>Có</a:t>
            </a:r>
            <a:r>
              <a:rPr lang="en-US" sz="3600" dirty="0">
                <a:solidFill>
                  <a:srgbClr val="DD13A8"/>
                </a:solidFill>
                <a:latin typeface="+mj-lt"/>
              </a:rPr>
              <a:t> </a:t>
            </a:r>
            <a:r>
              <a:rPr lang="en-US" sz="3600" dirty="0" err="1">
                <a:solidFill>
                  <a:srgbClr val="DD13A8"/>
                </a:solidFill>
                <a:latin typeface="+mj-lt"/>
              </a:rPr>
              <a:t>vẻ</a:t>
            </a:r>
            <a:r>
              <a:rPr lang="en-US" sz="3600" dirty="0">
                <a:solidFill>
                  <a:srgbClr val="DD13A8"/>
                </a:solidFill>
                <a:latin typeface="+mj-lt"/>
              </a:rPr>
              <a:t> </a:t>
            </a:r>
            <a:r>
              <a:rPr lang="en-US" sz="3600" dirty="0" err="1">
                <a:solidFill>
                  <a:srgbClr val="DD13A8"/>
                </a:solidFill>
                <a:latin typeface="+mj-lt"/>
              </a:rPr>
              <a:t>mặt</a:t>
            </a:r>
            <a:r>
              <a:rPr lang="en-US" sz="3600" dirty="0">
                <a:solidFill>
                  <a:srgbClr val="DD13A8"/>
                </a:solidFill>
                <a:latin typeface="+mj-lt"/>
              </a:rPr>
              <a:t> </a:t>
            </a:r>
            <a:r>
              <a:rPr lang="en-US" sz="3600" dirty="0" err="1">
                <a:solidFill>
                  <a:srgbClr val="DD13A8"/>
                </a:solidFill>
                <a:latin typeface="+mj-lt"/>
              </a:rPr>
              <a:t>suy</a:t>
            </a:r>
            <a:r>
              <a:rPr lang="en-US" sz="3600" dirty="0">
                <a:solidFill>
                  <a:srgbClr val="DD13A8"/>
                </a:solidFill>
                <a:latin typeface="+mj-lt"/>
              </a:rPr>
              <a:t> </a:t>
            </a:r>
            <a:r>
              <a:rPr lang="en-US" sz="3600" dirty="0" err="1">
                <a:solidFill>
                  <a:srgbClr val="DD13A8"/>
                </a:solidFill>
                <a:latin typeface="+mj-lt"/>
              </a:rPr>
              <a:t>nghĩ</a:t>
            </a:r>
            <a:r>
              <a:rPr lang="en-US" sz="3600" dirty="0">
                <a:solidFill>
                  <a:srgbClr val="DD13A8"/>
                </a:solidFill>
                <a:latin typeface="+mj-lt"/>
              </a:rPr>
              <a:t>, </a:t>
            </a:r>
            <a:r>
              <a:rPr lang="en-US" sz="3600" dirty="0" err="1">
                <a:solidFill>
                  <a:srgbClr val="DD13A8"/>
                </a:solidFill>
                <a:latin typeface="+mj-lt"/>
              </a:rPr>
              <a:t>băn</a:t>
            </a:r>
            <a:r>
              <a:rPr lang="en-US" sz="3600" dirty="0">
                <a:solidFill>
                  <a:srgbClr val="DD13A8"/>
                </a:solidFill>
                <a:latin typeface="+mj-lt"/>
              </a:rPr>
              <a:t> </a:t>
            </a:r>
            <a:r>
              <a:rPr lang="en-US" sz="3600" dirty="0" err="1">
                <a:solidFill>
                  <a:srgbClr val="DD13A8"/>
                </a:solidFill>
                <a:latin typeface="+mj-lt"/>
              </a:rPr>
              <a:t>khoăn</a:t>
            </a:r>
            <a:r>
              <a:rPr lang="en-US" sz="3600" dirty="0">
                <a:solidFill>
                  <a:srgbClr val="DD13A8"/>
                </a:solidFill>
                <a:latin typeface="+mj-lt"/>
              </a:rPr>
              <a:t> </a:t>
            </a:r>
            <a:r>
              <a:rPr lang="en-US" sz="3600" dirty="0" err="1">
                <a:solidFill>
                  <a:srgbClr val="DD13A8"/>
                </a:solidFill>
                <a:latin typeface="+mj-lt"/>
              </a:rPr>
              <a:t>về</a:t>
            </a:r>
            <a:r>
              <a:rPr lang="en-US" sz="3600" dirty="0">
                <a:solidFill>
                  <a:srgbClr val="DD13A8"/>
                </a:solidFill>
                <a:latin typeface="+mj-lt"/>
              </a:rPr>
              <a:t> </a:t>
            </a:r>
            <a:r>
              <a:rPr lang="en-US" sz="3600" dirty="0" err="1">
                <a:solidFill>
                  <a:srgbClr val="DD13A8"/>
                </a:solidFill>
                <a:latin typeface="+mj-lt"/>
              </a:rPr>
              <a:t>một</a:t>
            </a:r>
            <a:r>
              <a:rPr lang="en-US" sz="3600" dirty="0">
                <a:solidFill>
                  <a:srgbClr val="DD13A8"/>
                </a:solidFill>
                <a:latin typeface="+mj-lt"/>
              </a:rPr>
              <a:t> </a:t>
            </a:r>
            <a:r>
              <a:rPr lang="en-US" sz="3600" dirty="0" err="1">
                <a:solidFill>
                  <a:srgbClr val="DD13A8"/>
                </a:solidFill>
                <a:latin typeface="+mj-lt"/>
              </a:rPr>
              <a:t>điều</a:t>
            </a:r>
            <a:r>
              <a:rPr lang="en-US" sz="3600" dirty="0">
                <a:solidFill>
                  <a:srgbClr val="DD13A8"/>
                </a:solidFill>
                <a:latin typeface="+mj-lt"/>
              </a:rPr>
              <a:t> </a:t>
            </a:r>
            <a:r>
              <a:rPr lang="en-US" sz="3600" dirty="0" err="1">
                <a:solidFill>
                  <a:srgbClr val="DD13A8"/>
                </a:solidFill>
                <a:latin typeface="+mj-lt"/>
              </a:rPr>
              <a:t>gì</a:t>
            </a:r>
            <a:r>
              <a:rPr lang="en-US" sz="3600" dirty="0">
                <a:solidFill>
                  <a:srgbClr val="DD13A8"/>
                </a:solidFill>
                <a:latin typeface="+mj-lt"/>
              </a:rPr>
              <a:t> </a:t>
            </a:r>
            <a:r>
              <a:rPr lang="en-US" sz="3600" dirty="0" err="1">
                <a:solidFill>
                  <a:srgbClr val="DD13A8"/>
                </a:solidFill>
                <a:latin typeface="+mj-lt"/>
              </a:rPr>
              <a:t>đó</a:t>
            </a:r>
            <a:r>
              <a:rPr lang="en-US" sz="3600" dirty="0">
                <a:solidFill>
                  <a:srgbClr val="DD13A8"/>
                </a:solidFill>
                <a:latin typeface="+mj-lt"/>
              </a:rPr>
              <a:t>.</a:t>
            </a:r>
          </a:p>
        </p:txBody>
      </p:sp>
      <p:sp>
        <p:nvSpPr>
          <p:cNvPr id="7" name="TextBox 6">
            <a:extLst>
              <a:ext uri="{FF2B5EF4-FFF2-40B4-BE49-F238E27FC236}">
                <a16:creationId xmlns:a16="http://schemas.microsoft.com/office/drawing/2014/main" id="{BEDD9C54-F456-7963-1E5A-D2D643BE243E}"/>
              </a:ext>
            </a:extLst>
          </p:cNvPr>
          <p:cNvSpPr txBox="1"/>
          <p:nvPr/>
        </p:nvSpPr>
        <p:spPr>
          <a:xfrm>
            <a:off x="735254" y="4436310"/>
            <a:ext cx="3369833" cy="1015663"/>
          </a:xfrm>
          <a:prstGeom prst="rect">
            <a:avLst/>
          </a:prstGeom>
          <a:noFill/>
        </p:spPr>
        <p:txBody>
          <a:bodyPr wrap="none" rtlCol="0">
            <a:spAutoFit/>
          </a:bodyPr>
          <a:lstStyle/>
          <a:p>
            <a:r>
              <a:rPr lang="en-US" sz="6000" i="1" dirty="0" err="1">
                <a:solidFill>
                  <a:srgbClr val="00B0F0"/>
                </a:solidFill>
                <a:latin typeface="+mj-lt"/>
              </a:rPr>
              <a:t>Rơm</a:t>
            </a:r>
            <a:r>
              <a:rPr lang="en-US" sz="6000" i="1" dirty="0">
                <a:solidFill>
                  <a:srgbClr val="00B0F0"/>
                </a:solidFill>
                <a:latin typeface="+mj-lt"/>
              </a:rPr>
              <a:t> </a:t>
            </a:r>
            <a:r>
              <a:rPr lang="en-US" sz="6000" i="1" dirty="0" err="1">
                <a:solidFill>
                  <a:srgbClr val="00B0F0"/>
                </a:solidFill>
                <a:latin typeface="+mj-lt"/>
              </a:rPr>
              <a:t>rớm</a:t>
            </a:r>
            <a:r>
              <a:rPr lang="en-US" sz="6000" i="1" dirty="0">
                <a:solidFill>
                  <a:srgbClr val="00B0F0"/>
                </a:solidFill>
                <a:latin typeface="+mj-lt"/>
              </a:rPr>
              <a:t>:</a:t>
            </a:r>
          </a:p>
        </p:txBody>
      </p:sp>
      <p:sp>
        <p:nvSpPr>
          <p:cNvPr id="8" name="TextBox 7">
            <a:extLst>
              <a:ext uri="{FF2B5EF4-FFF2-40B4-BE49-F238E27FC236}">
                <a16:creationId xmlns:a16="http://schemas.microsoft.com/office/drawing/2014/main" id="{F5159655-0F26-6ED7-A57D-FE37B2E24BFE}"/>
              </a:ext>
            </a:extLst>
          </p:cNvPr>
          <p:cNvSpPr txBox="1"/>
          <p:nvPr/>
        </p:nvSpPr>
        <p:spPr>
          <a:xfrm>
            <a:off x="4486602" y="4715151"/>
            <a:ext cx="6181397" cy="646331"/>
          </a:xfrm>
          <a:prstGeom prst="rect">
            <a:avLst/>
          </a:prstGeom>
          <a:noFill/>
        </p:spPr>
        <p:txBody>
          <a:bodyPr wrap="square" rtlCol="0">
            <a:spAutoFit/>
          </a:bodyPr>
          <a:lstStyle/>
          <a:p>
            <a:pPr algn="just"/>
            <a:r>
              <a:rPr lang="en-US" sz="3600" dirty="0" err="1">
                <a:solidFill>
                  <a:srgbClr val="DD13A8"/>
                </a:solidFill>
                <a:latin typeface="+mj-lt"/>
              </a:rPr>
              <a:t>Ứa</a:t>
            </a:r>
            <a:r>
              <a:rPr lang="en-US" sz="3600" dirty="0">
                <a:solidFill>
                  <a:srgbClr val="DD13A8"/>
                </a:solidFill>
                <a:latin typeface="+mj-lt"/>
              </a:rPr>
              <a:t> </a:t>
            </a:r>
            <a:r>
              <a:rPr lang="en-US" sz="3600" dirty="0" err="1">
                <a:solidFill>
                  <a:srgbClr val="DD13A8"/>
                </a:solidFill>
                <a:latin typeface="+mj-lt"/>
              </a:rPr>
              <a:t>nước</a:t>
            </a:r>
            <a:r>
              <a:rPr lang="en-US" sz="3600" dirty="0">
                <a:solidFill>
                  <a:srgbClr val="DD13A8"/>
                </a:solidFill>
                <a:latin typeface="+mj-lt"/>
              </a:rPr>
              <a:t> </a:t>
            </a:r>
            <a:r>
              <a:rPr lang="en-US" sz="3600" dirty="0" err="1">
                <a:solidFill>
                  <a:srgbClr val="DD13A8"/>
                </a:solidFill>
                <a:latin typeface="+mj-lt"/>
              </a:rPr>
              <a:t>mắt</a:t>
            </a:r>
            <a:r>
              <a:rPr lang="en-US" sz="3600" dirty="0">
                <a:solidFill>
                  <a:srgbClr val="DD13A8"/>
                </a:solidFill>
                <a:latin typeface="+mj-lt"/>
              </a:rPr>
              <a:t> </a:t>
            </a:r>
            <a:r>
              <a:rPr lang="en-US" sz="3600" dirty="0" err="1">
                <a:solidFill>
                  <a:srgbClr val="DD13A8"/>
                </a:solidFill>
                <a:latin typeface="+mj-lt"/>
              </a:rPr>
              <a:t>như</a:t>
            </a:r>
            <a:r>
              <a:rPr lang="en-US" sz="3600" dirty="0">
                <a:solidFill>
                  <a:srgbClr val="DD13A8"/>
                </a:solidFill>
                <a:latin typeface="+mj-lt"/>
              </a:rPr>
              <a:t> </a:t>
            </a:r>
            <a:r>
              <a:rPr lang="en-US" sz="3600" dirty="0" err="1">
                <a:solidFill>
                  <a:srgbClr val="DD13A8"/>
                </a:solidFill>
                <a:latin typeface="+mj-lt"/>
              </a:rPr>
              <a:t>sắp</a:t>
            </a:r>
            <a:r>
              <a:rPr lang="en-US" sz="3600" dirty="0">
                <a:solidFill>
                  <a:srgbClr val="DD13A8"/>
                </a:solidFill>
                <a:latin typeface="+mj-lt"/>
              </a:rPr>
              <a:t> </a:t>
            </a:r>
            <a:r>
              <a:rPr lang="en-US" sz="3600" dirty="0" err="1">
                <a:solidFill>
                  <a:srgbClr val="DD13A8"/>
                </a:solidFill>
                <a:latin typeface="+mj-lt"/>
              </a:rPr>
              <a:t>khóc</a:t>
            </a:r>
            <a:endParaRPr lang="en-US" sz="3600" dirty="0">
              <a:solidFill>
                <a:srgbClr val="DD13A8"/>
              </a:solidFill>
              <a:latin typeface="+mj-lt"/>
            </a:endParaRP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4343400" cy="685800"/>
          </a:xfrm>
          <a:solidFill>
            <a:schemeClr val="accent4">
              <a:lumMod val="60000"/>
              <a:lumOff val="40000"/>
            </a:schemeClr>
          </a:solidFill>
        </p:spPr>
        <p:txBody>
          <a:bodyPr>
            <a:normAutofit fontScale="90000"/>
          </a:bodyPr>
          <a:lstStyle/>
          <a:p>
            <a:pPr algn="ctr"/>
            <a:r>
              <a:rPr lang="en-US" sz="4400" b="1" dirty="0">
                <a:solidFill>
                  <a:schemeClr val="accent1">
                    <a:lumMod val="60000"/>
                    <a:lumOff val="40000"/>
                  </a:schemeClr>
                </a:solidFill>
              </a:rPr>
              <a:t>TÌM HIỂU BÀI</a:t>
            </a:r>
          </a:p>
        </p:txBody>
      </p:sp>
      <p:sp>
        <p:nvSpPr>
          <p:cNvPr id="3" name="Content Placeholder 2"/>
          <p:cNvSpPr>
            <a:spLocks noGrp="1"/>
          </p:cNvSpPr>
          <p:nvPr>
            <p:ph idx="1"/>
          </p:nvPr>
        </p:nvSpPr>
        <p:spPr>
          <a:xfrm>
            <a:off x="5737862" y="1371601"/>
            <a:ext cx="4008121" cy="4800600"/>
          </a:xfrm>
        </p:spPr>
        <p:txBody>
          <a:bodyPr>
            <a:normAutofit fontScale="92500" lnSpcReduction="10000"/>
          </a:bodyPr>
          <a:lstStyle/>
          <a:p>
            <a:pPr marL="0" indent="0">
              <a:buNone/>
            </a:pPr>
            <a:r>
              <a:rPr lang="en-US" sz="3200" b="1" dirty="0">
                <a:solidFill>
                  <a:srgbClr val="0070C0"/>
                </a:solidFill>
                <a:latin typeface="+mj-lt"/>
              </a:rPr>
              <a:t>Hai </a:t>
            </a:r>
            <a:r>
              <a:rPr lang="en-US" sz="3200" b="1" dirty="0" err="1">
                <a:solidFill>
                  <a:srgbClr val="0070C0"/>
                </a:solidFill>
                <a:latin typeface="+mj-lt"/>
              </a:rPr>
              <a:t>chị</a:t>
            </a:r>
            <a:r>
              <a:rPr lang="en-US" sz="3200" b="1" dirty="0">
                <a:solidFill>
                  <a:srgbClr val="0070C0"/>
                </a:solidFill>
                <a:latin typeface="+mj-lt"/>
              </a:rPr>
              <a:t> </a:t>
            </a:r>
            <a:r>
              <a:rPr lang="en-US" sz="3200" b="1" dirty="0" err="1">
                <a:solidFill>
                  <a:srgbClr val="0070C0"/>
                </a:solidFill>
                <a:latin typeface="+mj-lt"/>
              </a:rPr>
              <a:t>em</a:t>
            </a:r>
            <a:r>
              <a:rPr lang="en-US" sz="3200" b="1" dirty="0">
                <a:solidFill>
                  <a:srgbClr val="0070C0"/>
                </a:solidFill>
                <a:latin typeface="+mj-lt"/>
              </a:rPr>
              <a:t> </a:t>
            </a:r>
            <a:r>
              <a:rPr lang="en-US" sz="3200" b="1" dirty="0" err="1">
                <a:solidFill>
                  <a:srgbClr val="0070C0"/>
                </a:solidFill>
                <a:latin typeface="+mj-lt"/>
              </a:rPr>
              <a:t>đã</a:t>
            </a:r>
            <a:r>
              <a:rPr lang="en-US" sz="3200" b="1" dirty="0">
                <a:solidFill>
                  <a:srgbClr val="0070C0"/>
                </a:solidFill>
                <a:latin typeface="+mj-lt"/>
              </a:rPr>
              <a:t> </a:t>
            </a:r>
            <a:r>
              <a:rPr lang="en-US" sz="3200" b="1" dirty="0" err="1">
                <a:solidFill>
                  <a:srgbClr val="0070C0"/>
                </a:solidFill>
                <a:latin typeface="+mj-lt"/>
              </a:rPr>
              <a:t>viết</a:t>
            </a:r>
            <a:r>
              <a:rPr lang="en-US" sz="3200" b="1" dirty="0">
                <a:solidFill>
                  <a:srgbClr val="0070C0"/>
                </a:solidFill>
                <a:latin typeface="+mj-lt"/>
              </a:rPr>
              <a:t>:</a:t>
            </a:r>
          </a:p>
          <a:p>
            <a:r>
              <a:rPr lang="en-US" sz="3200" b="1" dirty="0" err="1">
                <a:solidFill>
                  <a:srgbClr val="0070C0"/>
                </a:solidFill>
                <a:latin typeface="+mj-lt"/>
              </a:rPr>
              <a:t>Bố</a:t>
            </a:r>
            <a:r>
              <a:rPr lang="en-US" sz="3200" b="1" dirty="0">
                <a:solidFill>
                  <a:srgbClr val="0070C0"/>
                </a:solidFill>
                <a:latin typeface="+mj-lt"/>
              </a:rPr>
              <a:t> </a:t>
            </a:r>
            <a:r>
              <a:rPr lang="en-US" sz="3200" b="1" dirty="0" err="1">
                <a:solidFill>
                  <a:srgbClr val="0070C0"/>
                </a:solidFill>
                <a:latin typeface="+mj-lt"/>
              </a:rPr>
              <a:t>tính</a:t>
            </a:r>
            <a:r>
              <a:rPr lang="en-US" sz="3200" b="1" dirty="0">
                <a:solidFill>
                  <a:srgbClr val="0070C0"/>
                </a:solidFill>
                <a:latin typeface="+mj-lt"/>
              </a:rPr>
              <a:t> </a:t>
            </a:r>
            <a:r>
              <a:rPr lang="en-US" sz="3200" b="1" dirty="0" err="1">
                <a:solidFill>
                  <a:srgbClr val="0070C0"/>
                </a:solidFill>
                <a:latin typeface="+mj-lt"/>
              </a:rPr>
              <a:t>rất</a:t>
            </a:r>
            <a:r>
              <a:rPr lang="en-US" sz="3200" b="1" dirty="0">
                <a:solidFill>
                  <a:srgbClr val="0070C0"/>
                </a:solidFill>
                <a:latin typeface="+mj-lt"/>
              </a:rPr>
              <a:t> </a:t>
            </a:r>
            <a:r>
              <a:rPr lang="en-US" sz="3200" b="1" dirty="0" err="1">
                <a:solidFill>
                  <a:srgbClr val="0070C0"/>
                </a:solidFill>
                <a:latin typeface="+mj-lt"/>
              </a:rPr>
              <a:t>hiền</a:t>
            </a:r>
            <a:endParaRPr lang="en-US" sz="3200" b="1" dirty="0">
              <a:solidFill>
                <a:srgbClr val="0070C0"/>
              </a:solidFill>
              <a:latin typeface="+mj-lt"/>
            </a:endParaRPr>
          </a:p>
          <a:p>
            <a:r>
              <a:rPr lang="en-US" sz="3200" b="1" dirty="0" err="1">
                <a:solidFill>
                  <a:srgbClr val="0070C0"/>
                </a:solidFill>
                <a:latin typeface="+mj-lt"/>
              </a:rPr>
              <a:t>Nói</a:t>
            </a:r>
            <a:r>
              <a:rPr lang="en-US" sz="3200" b="1" dirty="0">
                <a:solidFill>
                  <a:srgbClr val="0070C0"/>
                </a:solidFill>
                <a:latin typeface="+mj-lt"/>
              </a:rPr>
              <a:t> </a:t>
            </a:r>
            <a:r>
              <a:rPr lang="en-US" sz="3200" b="1" dirty="0" err="1">
                <a:solidFill>
                  <a:srgbClr val="0070C0"/>
                </a:solidFill>
                <a:latin typeface="+mj-lt"/>
              </a:rPr>
              <a:t>rất</a:t>
            </a:r>
            <a:r>
              <a:rPr lang="en-US" sz="3200" b="1" dirty="0">
                <a:solidFill>
                  <a:srgbClr val="0070C0"/>
                </a:solidFill>
                <a:latin typeface="+mj-lt"/>
              </a:rPr>
              <a:t> to</a:t>
            </a:r>
          </a:p>
          <a:p>
            <a:r>
              <a:rPr lang="en-US" sz="3200" b="1" dirty="0" err="1">
                <a:solidFill>
                  <a:srgbClr val="0070C0"/>
                </a:solidFill>
                <a:latin typeface="+mj-lt"/>
              </a:rPr>
              <a:t>Ngủ</a:t>
            </a:r>
            <a:r>
              <a:rPr lang="en-US" sz="3200" b="1" dirty="0">
                <a:solidFill>
                  <a:srgbClr val="0070C0"/>
                </a:solidFill>
                <a:latin typeface="+mj-lt"/>
              </a:rPr>
              <a:t> </a:t>
            </a:r>
            <a:r>
              <a:rPr lang="en-US" sz="3200" b="1" dirty="0" err="1">
                <a:solidFill>
                  <a:srgbClr val="0070C0"/>
                </a:solidFill>
                <a:latin typeface="+mj-lt"/>
              </a:rPr>
              <a:t>rất</a:t>
            </a:r>
            <a:r>
              <a:rPr lang="en-US" sz="3200" b="1" dirty="0">
                <a:solidFill>
                  <a:srgbClr val="0070C0"/>
                </a:solidFill>
                <a:latin typeface="+mj-lt"/>
              </a:rPr>
              <a:t> </a:t>
            </a:r>
            <a:r>
              <a:rPr lang="en-US" sz="3200" b="1" dirty="0" err="1">
                <a:solidFill>
                  <a:srgbClr val="0070C0"/>
                </a:solidFill>
                <a:latin typeface="+mj-lt"/>
              </a:rPr>
              <a:t>nhanh</a:t>
            </a:r>
            <a:endParaRPr lang="en-US" sz="3200" b="1" dirty="0">
              <a:solidFill>
                <a:srgbClr val="0070C0"/>
              </a:solidFill>
              <a:latin typeface="+mj-lt"/>
            </a:endParaRPr>
          </a:p>
          <a:p>
            <a:r>
              <a:rPr lang="en-US" sz="3200" b="1" dirty="0" err="1">
                <a:solidFill>
                  <a:srgbClr val="0070C0"/>
                </a:solidFill>
                <a:latin typeface="+mj-lt"/>
              </a:rPr>
              <a:t>Ghét</a:t>
            </a:r>
            <a:r>
              <a:rPr lang="en-US" sz="3200" b="1" dirty="0">
                <a:solidFill>
                  <a:srgbClr val="0070C0"/>
                </a:solidFill>
                <a:latin typeface="+mj-lt"/>
              </a:rPr>
              <a:t> </a:t>
            </a:r>
            <a:r>
              <a:rPr lang="en-US" sz="3200" b="1" dirty="0" err="1">
                <a:solidFill>
                  <a:srgbClr val="0070C0"/>
                </a:solidFill>
                <a:latin typeface="+mj-lt"/>
              </a:rPr>
              <a:t>nói</a:t>
            </a:r>
            <a:r>
              <a:rPr lang="en-US" sz="3200" b="1" dirty="0">
                <a:solidFill>
                  <a:srgbClr val="0070C0"/>
                </a:solidFill>
                <a:latin typeface="+mj-lt"/>
              </a:rPr>
              <a:t> </a:t>
            </a:r>
            <a:r>
              <a:rPr lang="en-US" sz="3200" b="1" dirty="0" err="1">
                <a:solidFill>
                  <a:srgbClr val="0070C0"/>
                </a:solidFill>
                <a:latin typeface="+mj-lt"/>
              </a:rPr>
              <a:t>dối</a:t>
            </a:r>
            <a:endParaRPr lang="en-US" sz="3200" b="1" dirty="0">
              <a:solidFill>
                <a:srgbClr val="0070C0"/>
              </a:solidFill>
              <a:latin typeface="+mj-lt"/>
            </a:endParaRPr>
          </a:p>
          <a:p>
            <a:r>
              <a:rPr lang="en-US" sz="3200" b="1" dirty="0" err="1">
                <a:solidFill>
                  <a:srgbClr val="0070C0"/>
                </a:solidFill>
                <a:latin typeface="+mj-lt"/>
              </a:rPr>
              <a:t>Nấu</a:t>
            </a:r>
            <a:r>
              <a:rPr lang="en-US" sz="3200" b="1" dirty="0">
                <a:solidFill>
                  <a:srgbClr val="0070C0"/>
                </a:solidFill>
                <a:latin typeface="+mj-lt"/>
              </a:rPr>
              <a:t> </a:t>
            </a:r>
            <a:r>
              <a:rPr lang="en-US" sz="3200" b="1" dirty="0" err="1">
                <a:solidFill>
                  <a:srgbClr val="0070C0"/>
                </a:solidFill>
                <a:latin typeface="+mj-lt"/>
              </a:rPr>
              <a:t>ăn</a:t>
            </a:r>
            <a:r>
              <a:rPr lang="en-US" sz="3200" b="1" dirty="0">
                <a:solidFill>
                  <a:srgbClr val="0070C0"/>
                </a:solidFill>
                <a:latin typeface="+mj-lt"/>
              </a:rPr>
              <a:t> </a:t>
            </a:r>
            <a:r>
              <a:rPr lang="en-US" sz="3200" b="1" dirty="0" err="1">
                <a:solidFill>
                  <a:srgbClr val="0070C0"/>
                </a:solidFill>
                <a:latin typeface="+mj-lt"/>
              </a:rPr>
              <a:t>không</a:t>
            </a:r>
            <a:r>
              <a:rPr lang="en-US" sz="3200" b="1" dirty="0">
                <a:solidFill>
                  <a:srgbClr val="0070C0"/>
                </a:solidFill>
                <a:latin typeface="+mj-lt"/>
              </a:rPr>
              <a:t> </a:t>
            </a:r>
            <a:r>
              <a:rPr lang="en-US" sz="3200" b="1" dirty="0" err="1">
                <a:solidFill>
                  <a:srgbClr val="0070C0"/>
                </a:solidFill>
                <a:latin typeface="+mj-lt"/>
              </a:rPr>
              <a:t>ngon</a:t>
            </a:r>
            <a:endParaRPr lang="en-US" sz="3200" b="1" dirty="0">
              <a:solidFill>
                <a:srgbClr val="0070C0"/>
              </a:solidFill>
              <a:latin typeface="+mj-lt"/>
            </a:endParaRPr>
          </a:p>
          <a:p>
            <a:r>
              <a:rPr lang="en-US" sz="3200" b="1" dirty="0" err="1">
                <a:solidFill>
                  <a:srgbClr val="0070C0"/>
                </a:solidFill>
                <a:latin typeface="+mj-lt"/>
              </a:rPr>
              <a:t>Yêu</a:t>
            </a:r>
            <a:r>
              <a:rPr lang="en-US" sz="3200" b="1" dirty="0">
                <a:solidFill>
                  <a:srgbClr val="0070C0"/>
                </a:solidFill>
                <a:latin typeface="+mj-lt"/>
              </a:rPr>
              <a:t> </a:t>
            </a:r>
            <a:r>
              <a:rPr lang="en-US" sz="3200" b="1" dirty="0" err="1">
                <a:solidFill>
                  <a:srgbClr val="0070C0"/>
                </a:solidFill>
                <a:latin typeface="+mj-lt"/>
              </a:rPr>
              <a:t>mẹ</a:t>
            </a:r>
            <a:endParaRPr lang="en-US" sz="3200" b="1" dirty="0">
              <a:solidFill>
                <a:srgbClr val="0070C0"/>
              </a:solidFill>
              <a:latin typeface="+mj-lt"/>
            </a:endParaRPr>
          </a:p>
          <a:p>
            <a:r>
              <a:rPr lang="en-US" sz="3200" b="1" dirty="0" err="1">
                <a:solidFill>
                  <a:srgbClr val="0070C0"/>
                </a:solidFill>
                <a:latin typeface="+mj-lt"/>
              </a:rPr>
              <a:t>Bố</a:t>
            </a:r>
            <a:r>
              <a:rPr lang="en-US" sz="3200" b="1" dirty="0">
                <a:solidFill>
                  <a:srgbClr val="0070C0"/>
                </a:solidFill>
                <a:latin typeface="+mj-lt"/>
              </a:rPr>
              <a:t> </a:t>
            </a:r>
            <a:r>
              <a:rPr lang="en-US" sz="3200" b="1" dirty="0" err="1">
                <a:solidFill>
                  <a:srgbClr val="0070C0"/>
                </a:solidFill>
                <a:latin typeface="+mj-lt"/>
              </a:rPr>
              <a:t>rất</a:t>
            </a:r>
            <a:r>
              <a:rPr lang="en-US" sz="3200" b="1" dirty="0">
                <a:solidFill>
                  <a:srgbClr val="0070C0"/>
                </a:solidFill>
                <a:latin typeface="+mj-lt"/>
              </a:rPr>
              <a:t> </a:t>
            </a:r>
            <a:r>
              <a:rPr lang="en-US" sz="3200" b="1" dirty="0" err="1">
                <a:solidFill>
                  <a:srgbClr val="0070C0"/>
                </a:solidFill>
                <a:latin typeface="+mj-lt"/>
              </a:rPr>
              <a:t>đẹp</a:t>
            </a:r>
            <a:r>
              <a:rPr lang="en-US" sz="3200" b="1" dirty="0">
                <a:solidFill>
                  <a:srgbClr val="0070C0"/>
                </a:solidFill>
                <a:latin typeface="+mj-lt"/>
              </a:rPr>
              <a:t> </a:t>
            </a:r>
            <a:r>
              <a:rPr lang="en-US" sz="3200" b="1" dirty="0" err="1">
                <a:solidFill>
                  <a:srgbClr val="0070C0"/>
                </a:solidFill>
                <a:latin typeface="+mj-lt"/>
              </a:rPr>
              <a:t>trai</a:t>
            </a:r>
            <a:endParaRPr lang="en-US" sz="3200" b="1" dirty="0">
              <a:solidFill>
                <a:srgbClr val="0070C0"/>
              </a:solidFill>
              <a:latin typeface="+mj-lt"/>
            </a:endParaRPr>
          </a:p>
        </p:txBody>
      </p:sp>
      <p:sp>
        <p:nvSpPr>
          <p:cNvPr id="4" name="Text Placeholder 3"/>
          <p:cNvSpPr>
            <a:spLocks noGrp="1"/>
          </p:cNvSpPr>
          <p:nvPr>
            <p:ph type="body" sz="half" idx="2"/>
          </p:nvPr>
        </p:nvSpPr>
        <p:spPr>
          <a:xfrm>
            <a:off x="609600" y="1371601"/>
            <a:ext cx="3840479" cy="3048000"/>
          </a:xfrm>
        </p:spPr>
        <p:txBody>
          <a:bodyPr>
            <a:normAutofit/>
          </a:bodyPr>
          <a:lstStyle/>
          <a:p>
            <a:r>
              <a:rPr lang="en-US" sz="4400" dirty="0">
                <a:solidFill>
                  <a:srgbClr val="FF0000"/>
                </a:solidFill>
                <a:latin typeface="+mj-lt"/>
              </a:rPr>
              <a:t>1. Hai </a:t>
            </a:r>
            <a:r>
              <a:rPr lang="en-US" sz="4400" dirty="0" err="1">
                <a:solidFill>
                  <a:srgbClr val="FF0000"/>
                </a:solidFill>
                <a:latin typeface="+mj-lt"/>
              </a:rPr>
              <a:t>chị</a:t>
            </a:r>
            <a:r>
              <a:rPr lang="en-US" sz="4400" dirty="0">
                <a:solidFill>
                  <a:srgbClr val="FF0000"/>
                </a:solidFill>
                <a:latin typeface="+mj-lt"/>
              </a:rPr>
              <a:t> </a:t>
            </a:r>
            <a:r>
              <a:rPr lang="en-US" sz="4400" dirty="0" err="1">
                <a:solidFill>
                  <a:srgbClr val="FF0000"/>
                </a:solidFill>
                <a:latin typeface="+mj-lt"/>
              </a:rPr>
              <a:t>em</a:t>
            </a:r>
            <a:r>
              <a:rPr lang="en-US" sz="4400" dirty="0">
                <a:solidFill>
                  <a:srgbClr val="FF0000"/>
                </a:solidFill>
                <a:latin typeface="+mj-lt"/>
              </a:rPr>
              <a:t> </a:t>
            </a:r>
            <a:r>
              <a:rPr lang="en-US" sz="4400" dirty="0" err="1">
                <a:solidFill>
                  <a:srgbClr val="FF0000"/>
                </a:solidFill>
                <a:latin typeface="+mj-lt"/>
              </a:rPr>
              <a:t>đã</a:t>
            </a:r>
            <a:r>
              <a:rPr lang="en-US" sz="4400" dirty="0">
                <a:solidFill>
                  <a:srgbClr val="FF0000"/>
                </a:solidFill>
                <a:latin typeface="+mj-lt"/>
              </a:rPr>
              <a:t> </a:t>
            </a:r>
            <a:r>
              <a:rPr lang="en-US" sz="4400" dirty="0" err="1">
                <a:solidFill>
                  <a:srgbClr val="FF0000"/>
                </a:solidFill>
                <a:latin typeface="+mj-lt"/>
              </a:rPr>
              <a:t>viết</a:t>
            </a:r>
            <a:r>
              <a:rPr lang="en-US" sz="4400" dirty="0">
                <a:solidFill>
                  <a:srgbClr val="FF0000"/>
                </a:solidFill>
                <a:latin typeface="+mj-lt"/>
              </a:rPr>
              <a:t> </a:t>
            </a:r>
            <a:r>
              <a:rPr lang="en-US" sz="4400" dirty="0" err="1">
                <a:solidFill>
                  <a:srgbClr val="FF0000"/>
                </a:solidFill>
                <a:latin typeface="+mj-lt"/>
              </a:rPr>
              <a:t>gì</a:t>
            </a:r>
            <a:r>
              <a:rPr lang="en-US" sz="4400" dirty="0">
                <a:solidFill>
                  <a:srgbClr val="FF0000"/>
                </a:solidFill>
                <a:latin typeface="+mj-lt"/>
              </a:rPr>
              <a:t> </a:t>
            </a:r>
            <a:r>
              <a:rPr lang="en-US" sz="4400" dirty="0" err="1">
                <a:solidFill>
                  <a:srgbClr val="FF0000"/>
                </a:solidFill>
                <a:latin typeface="+mj-lt"/>
              </a:rPr>
              <a:t>trong</a:t>
            </a:r>
            <a:r>
              <a:rPr lang="en-US" sz="4400" dirty="0">
                <a:solidFill>
                  <a:srgbClr val="FF0000"/>
                </a:solidFill>
                <a:latin typeface="+mj-lt"/>
              </a:rPr>
              <a:t> </a:t>
            </a:r>
            <a:r>
              <a:rPr lang="en-US" sz="4400" dirty="0" err="1">
                <a:solidFill>
                  <a:srgbClr val="FF0000"/>
                </a:solidFill>
                <a:latin typeface="+mj-lt"/>
              </a:rPr>
              <a:t>tấm</a:t>
            </a:r>
            <a:r>
              <a:rPr lang="en-US" sz="4400" dirty="0">
                <a:solidFill>
                  <a:srgbClr val="FF0000"/>
                </a:solidFill>
                <a:latin typeface="+mj-lt"/>
              </a:rPr>
              <a:t> </a:t>
            </a:r>
            <a:r>
              <a:rPr lang="en-US" sz="4400" dirty="0" err="1">
                <a:solidFill>
                  <a:srgbClr val="FF0000"/>
                </a:solidFill>
                <a:latin typeface="+mj-lt"/>
              </a:rPr>
              <a:t>thiệp</a:t>
            </a:r>
            <a:r>
              <a:rPr lang="en-US" sz="4400" dirty="0">
                <a:solidFill>
                  <a:srgbClr val="FF0000"/>
                </a:solidFill>
                <a:latin typeface="+mj-lt"/>
              </a:rPr>
              <a:t> </a:t>
            </a:r>
            <a:r>
              <a:rPr lang="en-US" sz="4400" dirty="0" err="1">
                <a:solidFill>
                  <a:srgbClr val="FF0000"/>
                </a:solidFill>
                <a:latin typeface="+mj-lt"/>
              </a:rPr>
              <a:t>tặng</a:t>
            </a:r>
            <a:r>
              <a:rPr lang="en-US" sz="4400" dirty="0">
                <a:solidFill>
                  <a:srgbClr val="FF0000"/>
                </a:solidFill>
                <a:latin typeface="+mj-lt"/>
              </a:rPr>
              <a:t> </a:t>
            </a:r>
            <a:r>
              <a:rPr lang="en-US" sz="4400" dirty="0" err="1">
                <a:solidFill>
                  <a:srgbClr val="FF0000"/>
                </a:solidFill>
                <a:latin typeface="+mj-lt"/>
              </a:rPr>
              <a:t>bố</a:t>
            </a:r>
            <a:endParaRPr lang="en-US" sz="4400" dirty="0">
              <a:solidFill>
                <a:srgbClr val="FF0000"/>
              </a:solidFill>
              <a:latin typeface="+mj-lt"/>
            </a:endParaRPr>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a4f35948-e619-41b3-aa29-22878b09cfd2"/>
    <ds:schemaRef ds:uri="http://purl.org/dc/elements/1.1/"/>
    <ds:schemaRef ds:uri="40262f94-9f35-4ac3-9a90-690165a166b7"/>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521</TotalTime>
  <Words>1630</Words>
  <Application>Microsoft Office PowerPoint</Application>
  <PresentationFormat>Widescreen</PresentationFormat>
  <Paragraphs>147</Paragraphs>
  <Slides>29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Times New Roman</vt:lpstr>
      <vt:lpstr>Children Friends 16x9</vt:lpstr>
      <vt:lpstr> Tuần 10: Chủ điểm: MÁI NHÀ YÊU THƯƠNG  BÀI 18: MÓN QUÀ ĐẶT BIỆT</vt:lpstr>
      <vt:lpstr>Cùng bạn nêu những việc làm thể hiện tình cảm yêu thương đối với người thân </vt:lpstr>
      <vt:lpstr>BÀI 18: MÓN QUÀ ĐẶC BIỆT</vt:lpstr>
      <vt:lpstr>MÓN QUÀ ĐẶC BIỆT</vt:lpstr>
      <vt:lpstr>PowerPoint Presentation</vt:lpstr>
      <vt:lpstr>PowerPoint Presentation</vt:lpstr>
      <vt:lpstr>Giọng đọc:  Đọc diễn cảm đoạn văn bộc lộ cảm xúc, biết nhấn vào từ ngữ thể hiện cảm xúc của nhận vật như băn khoăn, đăm chiêu, hồi hộp, ngạc nhiên...; đọc lời của nhân vật trong câu chuyện với ngữ điệu phù hợp.</vt:lpstr>
      <vt:lpstr>PowerPoint Presentation</vt:lpstr>
      <vt:lpstr>TÌM HIỂU BÀI</vt:lpstr>
      <vt:lpstr>TÌM HIỂU BÀI</vt:lpstr>
      <vt:lpstr>TÌM HIỂU BÀI</vt:lpstr>
      <vt:lpstr>TÌM HIỂU BÀI</vt:lpstr>
      <vt:lpstr>TÌM HIỂU BÀI</vt:lpstr>
      <vt:lpstr>Luyện đọc lại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10: Chủ điểm: MÁI NHÀ YÊU THƯƠNG  BÀI 18: MÓN QUÀ ĐẶT BIỆT</dc:title>
  <dc:creator>GMT</dc:creator>
  <cp:lastModifiedBy>THANHPHU</cp:lastModifiedBy>
  <cp:revision>15</cp:revision>
  <dcterms:created xsi:type="dcterms:W3CDTF">2022-10-19T07:27:03Z</dcterms:created>
  <dcterms:modified xsi:type="dcterms:W3CDTF">2025-11-14T03:49:25Z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