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Lst>
  <p:notesMasterIdLst>
    <p:notesMasterId r:id="rId28"/>
  </p:notesMasterIdLst>
  <p:sldIdLst>
    <p:sldId id="280" r:id="rId5"/>
    <p:sldId id="387" r:id="rId6"/>
    <p:sldId id="257" r:id="rId7"/>
    <p:sldId id="276" r:id="rId8"/>
    <p:sldId id="258" r:id="rId9"/>
    <p:sldId id="259" r:id="rId10"/>
    <p:sldId id="261" r:id="rId11"/>
    <p:sldId id="394" r:id="rId12"/>
    <p:sldId id="395" r:id="rId13"/>
    <p:sldId id="396" r:id="rId14"/>
    <p:sldId id="404" r:id="rId15"/>
    <p:sldId id="405" r:id="rId16"/>
    <p:sldId id="406" r:id="rId17"/>
    <p:sldId id="399" r:id="rId18"/>
    <p:sldId id="401" r:id="rId19"/>
    <p:sldId id="402" r:id="rId20"/>
    <p:sldId id="400" r:id="rId21"/>
    <p:sldId id="397" r:id="rId22"/>
    <p:sldId id="398" r:id="rId23"/>
    <p:sldId id="269" r:id="rId24"/>
    <p:sldId id="403" r:id="rId25"/>
    <p:sldId id="287"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189" autoAdjust="0"/>
  </p:normalViewPr>
  <p:slideViewPr>
    <p:cSldViewPr snapToGrid="0">
      <p:cViewPr varScale="1">
        <p:scale>
          <a:sx n="77" d="100"/>
          <a:sy n="77" d="100"/>
        </p:scale>
        <p:origin x="10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Ngày dân số thế giới diễn ra vào ngày 11 tháng 7 hàng năm. Đây là một sự kiện thường niên nhằm nâng cao nhận thức của toàn thế giới về vấn đề dân số toàn cầu. Từ đó, đề ra các biện pháp thiết thực góp phần giảm sự gia tăng dân số, nâng cao dân trí, nâng cao chất lượng cuộc sống và cải tạo môi trường, hệ sinh thái.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12/11/2025</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12/11/2025</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12/11/2025</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12/11/2025</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12/11/2025</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12/11/2025</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12/11/2025</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12/11/2025</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12/11/2025</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12/11/2025</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12/11/2025</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83"/>
        <p:cNvGrpSpPr/>
        <p:nvPr/>
      </p:nvGrpSpPr>
      <p:grpSpPr>
        <a:xfrm>
          <a:off x="0" y="0"/>
          <a:ext cx="0" cy="0"/>
          <a:chOff x="0" y="0"/>
          <a:chExt cx="0" cy="0"/>
        </a:xfrm>
      </p:grpSpPr>
      <p:pic>
        <p:nvPicPr>
          <p:cNvPr id="384" name="Google Shape;384;p7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85" name="Google Shape;385;p7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6" name="Google Shape;386;p7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87" name="Google Shape;387;p7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88" name="Google Shape;388;p7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89" name="Google Shape;389;p7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0" name="Google Shape;390;p7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217072276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91"/>
        <p:cNvGrpSpPr/>
        <p:nvPr/>
      </p:nvGrpSpPr>
      <p:grpSpPr>
        <a:xfrm>
          <a:off x="0" y="0"/>
          <a:ext cx="0" cy="0"/>
          <a:chOff x="0" y="0"/>
          <a:chExt cx="0" cy="0"/>
        </a:xfrm>
      </p:grpSpPr>
      <p:pic>
        <p:nvPicPr>
          <p:cNvPr id="392" name="Google Shape;392;p7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93" name="Google Shape;393;p7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4" name="Google Shape;394;p7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95" name="Google Shape;395;p7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96" name="Google Shape;396;p7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97" name="Google Shape;397;p7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8" name="Google Shape;398;p7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30169078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封面" type="blank">
  <p:cSld name="封面">
    <p:spTree>
      <p:nvGrpSpPr>
        <p:cNvPr id="1" name="Shape 399"/>
        <p:cNvGrpSpPr/>
        <p:nvPr/>
      </p:nvGrpSpPr>
      <p:grpSpPr>
        <a:xfrm>
          <a:off x="0" y="0"/>
          <a:ext cx="0" cy="0"/>
          <a:chOff x="0" y="0"/>
          <a:chExt cx="0" cy="0"/>
        </a:xfrm>
      </p:grpSpPr>
      <p:pic>
        <p:nvPicPr>
          <p:cNvPr id="400" name="Google Shape;400;p126"/>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01" name="Google Shape;401;p126"/>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02" name="Google Shape;402;p126"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03" name="Google Shape;403;p126"/>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extLst>
      <p:ext uri="{BB962C8B-B14F-4D97-AF65-F5344CB8AC3E}">
        <p14:creationId xmlns:p14="http://schemas.microsoft.com/office/powerpoint/2010/main" val="210270686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04"/>
        <p:cNvGrpSpPr/>
        <p:nvPr/>
      </p:nvGrpSpPr>
      <p:grpSpPr>
        <a:xfrm>
          <a:off x="0" y="0"/>
          <a:ext cx="0" cy="0"/>
          <a:chOff x="0" y="0"/>
          <a:chExt cx="0" cy="0"/>
        </a:xfrm>
      </p:grpSpPr>
      <p:pic>
        <p:nvPicPr>
          <p:cNvPr id="405" name="Google Shape;405;p127"/>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06" name="Google Shape;406;p127"/>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39676587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07"/>
        <p:cNvGrpSpPr/>
        <p:nvPr/>
      </p:nvGrpSpPr>
      <p:grpSpPr>
        <a:xfrm>
          <a:off x="0" y="0"/>
          <a:ext cx="0" cy="0"/>
          <a:chOff x="0" y="0"/>
          <a:chExt cx="0" cy="0"/>
        </a:xfrm>
      </p:grpSpPr>
      <p:pic>
        <p:nvPicPr>
          <p:cNvPr id="408" name="Google Shape;408;p12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09" name="Google Shape;409;p128"/>
          <p:cNvPicPr preferRelativeResize="0"/>
          <p:nvPr/>
        </p:nvPicPr>
        <p:blipFill rotWithShape="1">
          <a:blip r:embed="rId3">
            <a:alphaModFix/>
          </a:blip>
          <a:srcRect/>
          <a:stretch/>
        </p:blipFill>
        <p:spPr>
          <a:xfrm>
            <a:off x="809625" y="0"/>
            <a:ext cx="1929130" cy="1200785"/>
          </a:xfrm>
          <a:prstGeom prst="rect">
            <a:avLst/>
          </a:prstGeom>
          <a:noFill/>
          <a:ln>
            <a:noFill/>
          </a:ln>
        </p:spPr>
      </p:pic>
    </p:spTree>
    <p:extLst>
      <p:ext uri="{BB962C8B-B14F-4D97-AF65-F5344CB8AC3E}">
        <p14:creationId xmlns:p14="http://schemas.microsoft.com/office/powerpoint/2010/main" val="149477899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12/11/2025</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243399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12/11/2025</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925658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12/11/2025</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1983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12/11/2025</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623092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12/11/2025</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05549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12/11/2025</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01177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12/11/2025</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181607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12/11/2025</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030037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12/11/2025</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21391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12/11/2025</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2352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12/11/2025</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342950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971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90364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4FADAB2-66EC-8A84-0C60-E1A27E236C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64BDBD-7E4B-BEEB-07D9-1B525EBF365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12/11/2025</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77"/>
        <p:cNvGrpSpPr/>
        <p:nvPr/>
      </p:nvGrpSpPr>
      <p:grpSpPr>
        <a:xfrm>
          <a:off x="0" y="0"/>
          <a:ext cx="0" cy="0"/>
          <a:chOff x="0" y="0"/>
          <a:chExt cx="0" cy="0"/>
        </a:xfrm>
      </p:grpSpPr>
      <p:sp>
        <p:nvSpPr>
          <p:cNvPr id="2" name="9Slide.vn - 2019">
            <a:extLst>
              <a:ext uri="{FF2B5EF4-FFF2-40B4-BE49-F238E27FC236}">
                <a16:creationId xmlns:a16="http://schemas.microsoft.com/office/drawing/2014/main" id="{3A747001-66DB-376F-1402-9E1EA4C40E3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78" name="Google Shape;37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9" name="Google Shape;379;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1" name="Google Shape;38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628463"/>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D19D304-A21E-8EEE-3060-8B11EB86793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4545368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9.png"/><Relationship Id="rId11" Type="http://schemas.microsoft.com/office/2007/relationships/hdphoto" Target="../media/hdphoto3.wdp"/><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025C8D-58BA-2524-5FF0-7F90FC5C6860}"/>
              </a:ext>
            </a:extLst>
          </p:cNvPr>
          <p:cNvPicPr>
            <a:picLocks noChangeAspect="1"/>
          </p:cNvPicPr>
          <p:nvPr/>
        </p:nvPicPr>
        <p:blipFill>
          <a:blip r:embed="rId4"/>
          <a:stretch>
            <a:fillRect/>
          </a:stretch>
        </p:blipFill>
        <p:spPr>
          <a:xfrm>
            <a:off x="5198845" y="1281475"/>
            <a:ext cx="6480610" cy="4828450"/>
          </a:xfrm>
          <a:prstGeom prst="rect">
            <a:avLst/>
          </a:prstGeom>
        </p:spPr>
      </p:pic>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56920" y="483830"/>
            <a:ext cx="7117080" cy="135513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1"/>
              <a:ext cx="20203331" cy="2789819"/>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Nêu những hậu quả của việc phân bố dân cư chưa hợp lí.</a:t>
              </a:r>
              <a:endParaRPr kumimoji="0" lang="en-US" sz="32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sp>
        <p:nvSpPr>
          <p:cNvPr id="11" name="TextBox 10">
            <a:extLst>
              <a:ext uri="{FF2B5EF4-FFF2-40B4-BE49-F238E27FC236}">
                <a16:creationId xmlns:a16="http://schemas.microsoft.com/office/drawing/2014/main" id="{2D6523B5-5265-5C00-3382-D1C35E851C18}"/>
              </a:ext>
            </a:extLst>
          </p:cNvPr>
          <p:cNvSpPr txBox="1"/>
          <p:nvPr/>
        </p:nvSpPr>
        <p:spPr>
          <a:xfrm>
            <a:off x="365760" y="2418080"/>
            <a:ext cx="7782560"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rPr>
              <a:t>Dân cư phân bố không đ</a:t>
            </a:r>
            <a:r>
              <a:rPr lang="en-US" sz="3200" b="1" dirty="0">
                <a:solidFill>
                  <a:prstClr val="black"/>
                </a:solidFill>
                <a:latin typeface="Cambria" panose="02040503050406030204" pitchFamily="18" charset="0"/>
                <a:ea typeface="Cambria" panose="02040503050406030204" pitchFamily="18" charset="0"/>
              </a:rPr>
              <a:t>ồ</a:t>
            </a:r>
            <a:r>
              <a:rPr lang="vi-VN" sz="3200" b="1" dirty="0">
                <a:solidFill>
                  <a:prstClr val="black"/>
                </a:solidFill>
                <a:latin typeface="Cambria" panose="02040503050406030204" pitchFamily="18" charset="0"/>
                <a:ea typeface="Cambria" panose="02040503050406030204" pitchFamily="18" charset="0"/>
              </a:rPr>
              <a:t>ng đều dẫn đến nơi thừa, nơi thiếu lao động; gây khó khăn cho việc khai thác tài nguyên và sử dụng hợp lí nguồn lao động.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5915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Google Shape;1044;p38">
            <a:extLst>
              <a:ext uri="{FF2B5EF4-FFF2-40B4-BE49-F238E27FC236}">
                <a16:creationId xmlns:a16="http://schemas.microsoft.com/office/drawing/2014/main" id="{F5B923AF-A5D4-B67A-59E8-AD06F63CDED9}"/>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4" name="Google Shape;1045;p38" descr="IMG_0546">
            <a:extLst>
              <a:ext uri="{FF2B5EF4-FFF2-40B4-BE49-F238E27FC236}">
                <a16:creationId xmlns:a16="http://schemas.microsoft.com/office/drawing/2014/main" id="{A248E2AC-9501-C32C-C4DE-25CC7C2FAA9D}"/>
              </a:ext>
            </a:extLst>
          </p:cNvPr>
          <p:cNvPicPr preferRelativeResize="0"/>
          <p:nvPr/>
        </p:nvPicPr>
        <p:blipFill rotWithShape="1">
          <a:blip r:embed="rId4">
            <a:alphaModFix/>
          </a:blip>
          <a:srcRect/>
          <a:stretch/>
        </p:blipFill>
        <p:spPr>
          <a:xfrm>
            <a:off x="1018540" y="1835785"/>
            <a:ext cx="5542915" cy="3695065"/>
          </a:xfrm>
          <a:prstGeom prst="rect">
            <a:avLst/>
          </a:prstGeom>
          <a:noFill/>
          <a:ln>
            <a:noFill/>
          </a:ln>
        </p:spPr>
      </p:pic>
      <p:sp>
        <p:nvSpPr>
          <p:cNvPr id="15" name="Google Shape;1046;p38">
            <a:extLst>
              <a:ext uri="{FF2B5EF4-FFF2-40B4-BE49-F238E27FC236}">
                <a16:creationId xmlns:a16="http://schemas.microsoft.com/office/drawing/2014/main" id="{6EF142E8-9918-9C7F-9934-007AC45A202A}"/>
              </a:ext>
            </a:extLst>
          </p:cNvPr>
          <p:cNvSpPr txBox="1"/>
          <p:nvPr/>
        </p:nvSpPr>
        <p:spPr>
          <a:xfrm>
            <a:off x="7398385" y="2586355"/>
            <a:ext cx="338709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THẤT NGHIỆP</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16" name="Google Shape;1047;p38">
            <a:extLst>
              <a:ext uri="{FF2B5EF4-FFF2-40B4-BE49-F238E27FC236}">
                <a16:creationId xmlns:a16="http://schemas.microsoft.com/office/drawing/2014/main" id="{48F50C51-FA19-7238-2127-12C5A00D6F16}"/>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7" name="Google Shape;1048;p38">
            <a:extLst>
              <a:ext uri="{FF2B5EF4-FFF2-40B4-BE49-F238E27FC236}">
                <a16:creationId xmlns:a16="http://schemas.microsoft.com/office/drawing/2014/main" id="{58D9DFDB-60ED-E778-1143-9D7DA31CB606}"/>
              </a:ext>
            </a:extLst>
          </p:cNvPr>
          <p:cNvSpPr txBox="1"/>
          <p:nvPr/>
        </p:nvSpPr>
        <p:spPr>
          <a:xfrm>
            <a:off x="3035300" y="314532"/>
            <a:ext cx="6810375" cy="120028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en-US" sz="3600" b="1" dirty="0">
                <a:solidFill>
                  <a:schemeClr val="lt1"/>
                </a:solidFill>
                <a:latin typeface="Cambria" panose="02040503050406030204" pitchFamily="18" charset="0"/>
                <a:ea typeface="Cambria" panose="02040503050406030204" pitchFamily="18" charset="0"/>
                <a:cs typeface="Times New Roman"/>
                <a:sym typeface="Times New Roman"/>
              </a:rPr>
              <a:t>H</a:t>
            </a:r>
            <a:r>
              <a:rPr lang="vi-VN" sz="3600" b="1" dirty="0">
                <a:solidFill>
                  <a:schemeClr val="lt1"/>
                </a:solidFill>
                <a:latin typeface="Cambria" panose="02040503050406030204" pitchFamily="18" charset="0"/>
                <a:ea typeface="Cambria" panose="02040503050406030204" pitchFamily="18" charset="0"/>
                <a:cs typeface="Times New Roman"/>
                <a:sym typeface="Times New Roman"/>
              </a:rPr>
              <a:t>ậu quả của việc phân bố dân cư chưa hợp lí</a:t>
            </a:r>
            <a:endParaRPr sz="44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193569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Google Shape;1053;p39">
            <a:extLst>
              <a:ext uri="{FF2B5EF4-FFF2-40B4-BE49-F238E27FC236}">
                <a16:creationId xmlns:a16="http://schemas.microsoft.com/office/drawing/2014/main" id="{F456A21D-10E2-CF13-B6AC-4DB8425F80FD}"/>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7" name="Google Shape;1054;p39" descr="C:\Users\HP\Desktop\Bao-dam-si-so-hoc-sinh-theo.jpgBao-dam-si-so-hoc-sinh-theo">
            <a:extLst>
              <a:ext uri="{FF2B5EF4-FFF2-40B4-BE49-F238E27FC236}">
                <a16:creationId xmlns:a16="http://schemas.microsoft.com/office/drawing/2014/main" id="{75B6AC0F-3E1E-443F-B4CD-A79F39B5AAE6}"/>
              </a:ext>
            </a:extLst>
          </p:cNvPr>
          <p:cNvPicPr preferRelativeResize="0"/>
          <p:nvPr/>
        </p:nvPicPr>
        <p:blipFill rotWithShape="1">
          <a:blip r:embed="rId4">
            <a:alphaModFix/>
          </a:blip>
          <a:srcRect/>
          <a:stretch/>
        </p:blipFill>
        <p:spPr>
          <a:xfrm>
            <a:off x="1018540" y="1913890"/>
            <a:ext cx="5542915" cy="3538855"/>
          </a:xfrm>
          <a:prstGeom prst="rect">
            <a:avLst/>
          </a:prstGeom>
          <a:noFill/>
          <a:ln>
            <a:noFill/>
          </a:ln>
        </p:spPr>
      </p:pic>
      <p:sp>
        <p:nvSpPr>
          <p:cNvPr id="8" name="Google Shape;1055;p39">
            <a:extLst>
              <a:ext uri="{FF2B5EF4-FFF2-40B4-BE49-F238E27FC236}">
                <a16:creationId xmlns:a16="http://schemas.microsoft.com/office/drawing/2014/main" id="{9A84D5BB-195E-81B5-F042-EFF4E125EA68}"/>
              </a:ext>
            </a:extLst>
          </p:cNvPr>
          <p:cNvSpPr txBox="1"/>
          <p:nvPr/>
        </p:nvSpPr>
        <p:spPr>
          <a:xfrm>
            <a:off x="7724775" y="2481580"/>
            <a:ext cx="279908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LỚP HỌC</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 QUÁ ĐÔNG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9" name="Google Shape;1056;p39">
            <a:extLst>
              <a:ext uri="{FF2B5EF4-FFF2-40B4-BE49-F238E27FC236}">
                <a16:creationId xmlns:a16="http://schemas.microsoft.com/office/drawing/2014/main" id="{8E084941-D411-38F5-5E48-8E341FC3A399}"/>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 name="Google Shape;1057;p39">
            <a:extLst>
              <a:ext uri="{FF2B5EF4-FFF2-40B4-BE49-F238E27FC236}">
                <a16:creationId xmlns:a16="http://schemas.microsoft.com/office/drawing/2014/main" id="{73D0E1EE-49B4-2455-F29A-E2C9B1C0D053}"/>
              </a:ext>
            </a:extLst>
          </p:cNvPr>
          <p:cNvSpPr txBox="1"/>
          <p:nvPr/>
        </p:nvSpPr>
        <p:spPr>
          <a:xfrm>
            <a:off x="3035300" y="420857"/>
            <a:ext cx="6810375" cy="107717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vi-VN" sz="3200" b="1" dirty="0">
                <a:solidFill>
                  <a:schemeClr val="lt1"/>
                </a:solidFill>
                <a:latin typeface="Cambria" panose="02040503050406030204" pitchFamily="18" charset="0"/>
                <a:ea typeface="Cambria" panose="02040503050406030204" pitchFamily="18" charset="0"/>
                <a:cs typeface="Times New Roman"/>
                <a:sym typeface="Times New Roman"/>
              </a:rPr>
              <a:t>Hậu quả của việc phân bố dân cư chưa hợp lí</a:t>
            </a:r>
            <a:endParaRPr lang="vi-VN" sz="40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226908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1" name="Google Shape;1062;p40">
            <a:extLst>
              <a:ext uri="{FF2B5EF4-FFF2-40B4-BE49-F238E27FC236}">
                <a16:creationId xmlns:a16="http://schemas.microsoft.com/office/drawing/2014/main" id="{331A75CB-44B1-A73C-8F34-4DF5C4049E66}"/>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2" name="Google Shape;1063;p40" descr="C:\Users\HP\Desktop\0ozos2nv-1437446693.jpg0ozos2nv-1437446693">
            <a:extLst>
              <a:ext uri="{FF2B5EF4-FFF2-40B4-BE49-F238E27FC236}">
                <a16:creationId xmlns:a16="http://schemas.microsoft.com/office/drawing/2014/main" id="{4766D65C-ADAC-853F-EEDD-4475D0DB0F67}"/>
              </a:ext>
            </a:extLst>
          </p:cNvPr>
          <p:cNvPicPr preferRelativeResize="0"/>
          <p:nvPr/>
        </p:nvPicPr>
        <p:blipFill rotWithShape="1">
          <a:blip r:embed="rId4">
            <a:alphaModFix/>
          </a:blip>
          <a:srcRect/>
          <a:stretch/>
        </p:blipFill>
        <p:spPr>
          <a:xfrm>
            <a:off x="1068705" y="1835785"/>
            <a:ext cx="5442585" cy="3538855"/>
          </a:xfrm>
          <a:prstGeom prst="rect">
            <a:avLst/>
          </a:prstGeom>
          <a:noFill/>
          <a:ln>
            <a:noFill/>
          </a:ln>
        </p:spPr>
      </p:pic>
      <p:sp>
        <p:nvSpPr>
          <p:cNvPr id="13" name="Google Shape;1064;p40">
            <a:extLst>
              <a:ext uri="{FF2B5EF4-FFF2-40B4-BE49-F238E27FC236}">
                <a16:creationId xmlns:a16="http://schemas.microsoft.com/office/drawing/2014/main" id="{914C1EEA-5D90-AACB-8E37-64041A57CFA6}"/>
              </a:ext>
            </a:extLst>
          </p:cNvPr>
          <p:cNvSpPr txBox="1"/>
          <p:nvPr/>
        </p:nvSpPr>
        <p:spPr>
          <a:xfrm>
            <a:off x="8065135" y="2309495"/>
            <a:ext cx="21170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Y TẾ </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QUÁ TẢI</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14" name="Google Shape;1065;p40">
            <a:extLst>
              <a:ext uri="{FF2B5EF4-FFF2-40B4-BE49-F238E27FC236}">
                <a16:creationId xmlns:a16="http://schemas.microsoft.com/office/drawing/2014/main" id="{E36D9D52-2CCD-70C8-35DE-B88DC6C4E258}"/>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5" name="Google Shape;1066;p40">
            <a:extLst>
              <a:ext uri="{FF2B5EF4-FFF2-40B4-BE49-F238E27FC236}">
                <a16:creationId xmlns:a16="http://schemas.microsoft.com/office/drawing/2014/main" id="{1F49E5CC-315F-4744-A0D2-4D80E9618CA0}"/>
              </a:ext>
            </a:extLst>
          </p:cNvPr>
          <p:cNvSpPr txBox="1"/>
          <p:nvPr/>
        </p:nvSpPr>
        <p:spPr>
          <a:xfrm>
            <a:off x="3014035" y="410225"/>
            <a:ext cx="6810375" cy="107717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vi-VN" sz="3200" b="1" dirty="0">
                <a:solidFill>
                  <a:schemeClr val="lt1"/>
                </a:solidFill>
                <a:latin typeface="Cambria" panose="02040503050406030204" pitchFamily="18" charset="0"/>
                <a:ea typeface="Cambria" panose="02040503050406030204" pitchFamily="18" charset="0"/>
                <a:cs typeface="Times New Roman"/>
                <a:sym typeface="Times New Roman"/>
              </a:rPr>
              <a:t>Hậu quả của việc phân bố dân cư chưa hợp lí</a:t>
            </a:r>
            <a:endParaRPr lang="vi-VN" sz="40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594595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Google Shape;946;p27">
            <a:extLst>
              <a:ext uri="{FF2B5EF4-FFF2-40B4-BE49-F238E27FC236}">
                <a16:creationId xmlns:a16="http://schemas.microsoft.com/office/drawing/2014/main" id="{355F526A-B063-560E-40D9-2C631CACCE65}"/>
              </a:ext>
            </a:extLst>
          </p:cNvPr>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16" name="Google Shape;947;p27">
            <a:extLst>
              <a:ext uri="{FF2B5EF4-FFF2-40B4-BE49-F238E27FC236}">
                <a16:creationId xmlns:a16="http://schemas.microsoft.com/office/drawing/2014/main" id="{D43832E0-9537-65C0-7C0B-79593D2AFF03}"/>
              </a:ext>
            </a:extLst>
          </p:cNvPr>
          <p:cNvSpPr/>
          <p:nvPr/>
        </p:nvSpPr>
        <p:spPr>
          <a:xfrm>
            <a:off x="2836545" y="1940560"/>
            <a:ext cx="6518275" cy="2554505"/>
          </a:xfrm>
          <a:prstGeom prst="rect">
            <a:avLst/>
          </a:prstGeom>
          <a:noFill/>
          <a:ln>
            <a:noFill/>
          </a:ln>
        </p:spPr>
        <p:txBody>
          <a:bodyPr spcFirstLastPara="1" wrap="square" lIns="91425" tIns="45700" rIns="91425" bIns="45700" anchor="t" anchorCtr="0">
            <a:spAutoFit/>
          </a:bodyPr>
          <a:lstStyle/>
          <a:p>
            <a:pPr lvl="0" algn="ctr">
              <a:buClr>
                <a:schemeClr val="lt1"/>
              </a:buClr>
              <a:buSzPts val="3200"/>
            </a:pPr>
            <a:r>
              <a:rPr lang="vi-VN" sz="4000" b="1" dirty="0">
                <a:solidFill>
                  <a:schemeClr val="lt1"/>
                </a:solidFill>
                <a:latin typeface="Cambria" panose="02040503050406030204" pitchFamily="18" charset="0"/>
                <a:ea typeface="Cambria" panose="02040503050406030204" pitchFamily="18" charset="0"/>
                <a:cs typeface="Times New Roman"/>
                <a:sym typeface="Times New Roman"/>
              </a:rPr>
              <a:t>Mật độ dân số cao có ảnh hưởng gì đối với môi trường (đất ở, đất trồng, không khí, …) ?</a:t>
            </a:r>
          </a:p>
        </p:txBody>
      </p:sp>
      <p:pic>
        <p:nvPicPr>
          <p:cNvPr id="17" name="Google Shape;948;p27">
            <a:extLst>
              <a:ext uri="{FF2B5EF4-FFF2-40B4-BE49-F238E27FC236}">
                <a16:creationId xmlns:a16="http://schemas.microsoft.com/office/drawing/2014/main" id="{F9DAE763-3589-C398-58A1-16260B5EEF95}"/>
              </a:ext>
            </a:extLst>
          </p:cNvPr>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extLst>
      <p:ext uri="{BB962C8B-B14F-4D97-AF65-F5344CB8AC3E}">
        <p14:creationId xmlns:p14="http://schemas.microsoft.com/office/powerpoint/2010/main" val="78210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Google Shape;953;p28">
            <a:extLst>
              <a:ext uri="{FF2B5EF4-FFF2-40B4-BE49-F238E27FC236}">
                <a16:creationId xmlns:a16="http://schemas.microsoft.com/office/drawing/2014/main" id="{A3E7882D-41FF-CA5E-FBB9-58080DE4350C}"/>
              </a:ext>
            </a:extLst>
          </p:cNvPr>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7" name="Google Shape;954;p28">
            <a:extLst>
              <a:ext uri="{FF2B5EF4-FFF2-40B4-BE49-F238E27FC236}">
                <a16:creationId xmlns:a16="http://schemas.microsoft.com/office/drawing/2014/main" id="{F3649893-DE3C-18BC-6C84-985B091BAFE6}"/>
              </a:ext>
            </a:extLst>
          </p:cNvPr>
          <p:cNvSpPr txBox="1"/>
          <p:nvPr/>
        </p:nvSpPr>
        <p:spPr>
          <a:xfrm>
            <a:off x="2123440" y="306070"/>
            <a:ext cx="763270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sp>
        <p:nvSpPr>
          <p:cNvPr id="8" name="Google Shape;955;p28">
            <a:extLst>
              <a:ext uri="{FF2B5EF4-FFF2-40B4-BE49-F238E27FC236}">
                <a16:creationId xmlns:a16="http://schemas.microsoft.com/office/drawing/2014/main" id="{E6C2BAAE-0C2D-F7B7-F31F-7B11B36F7971}"/>
              </a:ext>
            </a:extLst>
          </p:cNvPr>
          <p:cNvSpPr txBox="1"/>
          <p:nvPr/>
        </p:nvSpPr>
        <p:spPr>
          <a:xfrm>
            <a:off x="7709535" y="2309495"/>
            <a:ext cx="28282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NHÀ Ở </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CHẬT CHỘI</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9" name="Google Shape;956;p28">
            <a:extLst>
              <a:ext uri="{FF2B5EF4-FFF2-40B4-BE49-F238E27FC236}">
                <a16:creationId xmlns:a16="http://schemas.microsoft.com/office/drawing/2014/main" id="{E11C4782-7AD4-4C80-CEC4-E8B36394E4B6}"/>
              </a:ext>
            </a:extLst>
          </p:cNvPr>
          <p:cNvPicPr preferRelativeResize="0"/>
          <p:nvPr/>
        </p:nvPicPr>
        <p:blipFill rotWithShape="1">
          <a:blip r:embed="rId4">
            <a:alphaModFix/>
          </a:blip>
          <a:srcRect/>
          <a:stretch/>
        </p:blipFill>
        <p:spPr>
          <a:xfrm>
            <a:off x="763905" y="1707515"/>
            <a:ext cx="5445125" cy="3735070"/>
          </a:xfrm>
          <a:prstGeom prst="rect">
            <a:avLst/>
          </a:prstGeom>
          <a:noFill/>
          <a:ln>
            <a:noFill/>
          </a:ln>
        </p:spPr>
      </p:pic>
    </p:spTree>
    <p:extLst>
      <p:ext uri="{BB962C8B-B14F-4D97-AF65-F5344CB8AC3E}">
        <p14:creationId xmlns:p14="http://schemas.microsoft.com/office/powerpoint/2010/main" val="312078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Google Shape;961;p29">
            <a:extLst>
              <a:ext uri="{FF2B5EF4-FFF2-40B4-BE49-F238E27FC236}">
                <a16:creationId xmlns:a16="http://schemas.microsoft.com/office/drawing/2014/main" id="{90146A19-C7D2-BC8B-CFB3-1CD6ABACEEAC}"/>
              </a:ext>
            </a:extLst>
          </p:cNvPr>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11" name="Google Shape;962;p29">
            <a:extLst>
              <a:ext uri="{FF2B5EF4-FFF2-40B4-BE49-F238E27FC236}">
                <a16:creationId xmlns:a16="http://schemas.microsoft.com/office/drawing/2014/main" id="{F2197272-839C-986B-9B5B-7395391A83E8}"/>
              </a:ext>
            </a:extLst>
          </p:cNvPr>
          <p:cNvSpPr txBox="1"/>
          <p:nvPr/>
        </p:nvSpPr>
        <p:spPr>
          <a:xfrm>
            <a:off x="2214880" y="306070"/>
            <a:ext cx="754126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pic>
        <p:nvPicPr>
          <p:cNvPr id="12" name="Google Shape;963;p29" descr="C:\Users\HP\Desktop\040411_CS_rưngtuyducbitanphanghiemtrong1.jpg040411_CS_rưngtuyducbitanphanghiemtrong1">
            <a:extLst>
              <a:ext uri="{FF2B5EF4-FFF2-40B4-BE49-F238E27FC236}">
                <a16:creationId xmlns:a16="http://schemas.microsoft.com/office/drawing/2014/main" id="{B7ACD022-B032-3C16-8CEB-C1CB510B1EEE}"/>
              </a:ext>
            </a:extLst>
          </p:cNvPr>
          <p:cNvPicPr preferRelativeResize="0"/>
          <p:nvPr/>
        </p:nvPicPr>
        <p:blipFill rotWithShape="1">
          <a:blip r:embed="rId4">
            <a:alphaModFix/>
          </a:blip>
          <a:srcRect/>
          <a:stretch/>
        </p:blipFill>
        <p:spPr>
          <a:xfrm>
            <a:off x="1430973" y="1835785"/>
            <a:ext cx="4718050" cy="3538855"/>
          </a:xfrm>
          <a:prstGeom prst="rect">
            <a:avLst/>
          </a:prstGeom>
          <a:noFill/>
          <a:ln>
            <a:noFill/>
          </a:ln>
        </p:spPr>
      </p:pic>
      <p:sp>
        <p:nvSpPr>
          <p:cNvPr id="13" name="Google Shape;964;p29">
            <a:extLst>
              <a:ext uri="{FF2B5EF4-FFF2-40B4-BE49-F238E27FC236}">
                <a16:creationId xmlns:a16="http://schemas.microsoft.com/office/drawing/2014/main" id="{5A984B9F-36BE-1326-482A-F909893D0BCE}"/>
              </a:ext>
            </a:extLst>
          </p:cNvPr>
          <p:cNvSpPr txBox="1"/>
          <p:nvPr/>
        </p:nvSpPr>
        <p:spPr>
          <a:xfrm>
            <a:off x="7021513" y="2309495"/>
            <a:ext cx="420433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PHÁ RỪNG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LÀM NƯƠNG RẪY</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37222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Google Shape;969;p30">
            <a:extLst>
              <a:ext uri="{FF2B5EF4-FFF2-40B4-BE49-F238E27FC236}">
                <a16:creationId xmlns:a16="http://schemas.microsoft.com/office/drawing/2014/main" id="{EA46EAFE-A27B-E9E6-D005-0889816B75E1}"/>
              </a:ext>
            </a:extLst>
          </p:cNvPr>
          <p:cNvSpPr txBox="1"/>
          <p:nvPr/>
        </p:nvSpPr>
        <p:spPr>
          <a:xfrm>
            <a:off x="2133600" y="306070"/>
            <a:ext cx="836168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pic>
        <p:nvPicPr>
          <p:cNvPr id="11" name="Google Shape;970;p30" descr="C:\Users\HP\Desktop\O-nhiem-moi-truong.jpgO-nhiem-moi-truong">
            <a:extLst>
              <a:ext uri="{FF2B5EF4-FFF2-40B4-BE49-F238E27FC236}">
                <a16:creationId xmlns:a16="http://schemas.microsoft.com/office/drawing/2014/main" id="{7C168C81-D1B9-E2D9-B881-47CB0CE70B75}"/>
              </a:ext>
            </a:extLst>
          </p:cNvPr>
          <p:cNvPicPr preferRelativeResize="0"/>
          <p:nvPr/>
        </p:nvPicPr>
        <p:blipFill rotWithShape="1">
          <a:blip r:embed="rId3">
            <a:alphaModFix/>
          </a:blip>
          <a:srcRect/>
          <a:stretch/>
        </p:blipFill>
        <p:spPr>
          <a:xfrm>
            <a:off x="931545" y="1410335"/>
            <a:ext cx="6212205" cy="4505325"/>
          </a:xfrm>
          <a:prstGeom prst="rect">
            <a:avLst/>
          </a:prstGeom>
          <a:noFill/>
          <a:ln>
            <a:noFill/>
          </a:ln>
        </p:spPr>
      </p:pic>
      <p:pic>
        <p:nvPicPr>
          <p:cNvPr id="12" name="Google Shape;971;p30">
            <a:extLst>
              <a:ext uri="{FF2B5EF4-FFF2-40B4-BE49-F238E27FC236}">
                <a16:creationId xmlns:a16="http://schemas.microsoft.com/office/drawing/2014/main" id="{D86D2AAC-E347-1200-FBD5-ADEEA9F0457E}"/>
              </a:ext>
            </a:extLst>
          </p:cNvPr>
          <p:cNvPicPr preferRelativeResize="0"/>
          <p:nvPr/>
        </p:nvPicPr>
        <p:blipFill rotWithShape="1">
          <a:blip r:embed="rId4">
            <a:alphaModFix/>
          </a:blip>
          <a:srcRect/>
          <a:stretch/>
        </p:blipFill>
        <p:spPr>
          <a:xfrm>
            <a:off x="6574155" y="1835785"/>
            <a:ext cx="4946015" cy="2297430"/>
          </a:xfrm>
          <a:prstGeom prst="rect">
            <a:avLst/>
          </a:prstGeom>
          <a:noFill/>
          <a:ln>
            <a:noFill/>
          </a:ln>
        </p:spPr>
      </p:pic>
      <p:sp>
        <p:nvSpPr>
          <p:cNvPr id="18" name="Google Shape;972;p30">
            <a:extLst>
              <a:ext uri="{FF2B5EF4-FFF2-40B4-BE49-F238E27FC236}">
                <a16:creationId xmlns:a16="http://schemas.microsoft.com/office/drawing/2014/main" id="{9310DDA0-19E2-4CDB-D061-61FC23AA8149}"/>
              </a:ext>
            </a:extLst>
          </p:cNvPr>
          <p:cNvSpPr txBox="1"/>
          <p:nvPr/>
        </p:nvSpPr>
        <p:spPr>
          <a:xfrm>
            <a:off x="7476808" y="2309495"/>
            <a:ext cx="329374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Ô NHIỄM</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MÔI TRƯỜNG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4087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6">
            <a:extLst>
              <a:ext uri="{FF2B5EF4-FFF2-40B4-BE49-F238E27FC236}">
                <a16:creationId xmlns:a16="http://schemas.microsoft.com/office/drawing/2014/main" id="{8C5782D7-3A04-0A15-E583-E1D4EF046FC4}"/>
              </a:ext>
            </a:extLst>
          </p:cNvPr>
          <p:cNvGrpSpPr/>
          <p:nvPr/>
        </p:nvGrpSpPr>
        <p:grpSpPr>
          <a:xfrm>
            <a:off x="645160" y="106541"/>
            <a:ext cx="10938438" cy="1173619"/>
            <a:chOff x="0" y="0"/>
            <a:chExt cx="21876876" cy="3597486"/>
          </a:xfrm>
        </p:grpSpPr>
        <p:grpSp>
          <p:nvGrpSpPr>
            <p:cNvPr id="14" name="Group 7">
              <a:extLst>
                <a:ext uri="{FF2B5EF4-FFF2-40B4-BE49-F238E27FC236}">
                  <a16:creationId xmlns:a16="http://schemas.microsoft.com/office/drawing/2014/main" id="{CABF038B-5CAB-D449-1745-D6868A603904}"/>
                </a:ext>
              </a:extLst>
            </p:cNvPr>
            <p:cNvGrpSpPr/>
            <p:nvPr/>
          </p:nvGrpSpPr>
          <p:grpSpPr>
            <a:xfrm>
              <a:off x="0" y="0"/>
              <a:ext cx="21876876" cy="3597486"/>
              <a:chOff x="0" y="0"/>
              <a:chExt cx="4321358" cy="710614"/>
            </a:xfrm>
          </p:grpSpPr>
          <p:sp>
            <p:nvSpPr>
              <p:cNvPr id="16" name="Freeform 8">
                <a:extLst>
                  <a:ext uri="{FF2B5EF4-FFF2-40B4-BE49-F238E27FC236}">
                    <a16:creationId xmlns:a16="http://schemas.microsoft.com/office/drawing/2014/main" id="{F709955B-220D-A236-03C6-58EF554121F6}"/>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9">
                <a:extLst>
                  <a:ext uri="{FF2B5EF4-FFF2-40B4-BE49-F238E27FC236}">
                    <a16:creationId xmlns:a16="http://schemas.microsoft.com/office/drawing/2014/main" id="{321D5540-6C19-826A-B1DA-05D60610F7CE}"/>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DCD88126-FABD-F86B-2C10-CA957E91FB6C}"/>
                </a:ext>
              </a:extLst>
            </p:cNvPr>
            <p:cNvSpPr txBox="1"/>
            <p:nvPr/>
          </p:nvSpPr>
          <p:spPr>
            <a:xfrm>
              <a:off x="836774" y="13970"/>
              <a:ext cx="20203332" cy="302920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H</a:t>
              </a:r>
              <a:r>
                <a:rPr lang="vi-VN" sz="3600" b="1" dirty="0">
                  <a:solidFill>
                    <a:srgbClr val="002060"/>
                  </a:solidFill>
                  <a:latin typeface="Cambria" panose="02040503050406030204" pitchFamily="18" charset="0"/>
                  <a:ea typeface="Cambria" panose="02040503050406030204" pitchFamily="18" charset="0"/>
                </a:rPr>
                <a:t>ình ảnh về các điểm dân cư ở đồng bằng, miền núi, thành thị, nông thôn.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8" name="Picture 17">
            <a:extLst>
              <a:ext uri="{FF2B5EF4-FFF2-40B4-BE49-F238E27FC236}">
                <a16:creationId xmlns:a16="http://schemas.microsoft.com/office/drawing/2014/main" id="{0A61B5FC-9B14-2351-012F-E087F6536425}"/>
              </a:ext>
            </a:extLst>
          </p:cNvPr>
          <p:cNvPicPr>
            <a:picLocks noChangeAspect="1"/>
          </p:cNvPicPr>
          <p:nvPr/>
        </p:nvPicPr>
        <p:blipFill>
          <a:blip r:embed="rId3"/>
          <a:stretch>
            <a:fillRect/>
          </a:stretch>
        </p:blipFill>
        <p:spPr>
          <a:xfrm>
            <a:off x="926464" y="1471612"/>
            <a:ext cx="4285616" cy="3808656"/>
          </a:xfrm>
          <a:prstGeom prst="rect">
            <a:avLst/>
          </a:prstGeom>
        </p:spPr>
      </p:pic>
      <p:sp>
        <p:nvSpPr>
          <p:cNvPr id="19" name="TextBox 18">
            <a:extLst>
              <a:ext uri="{FF2B5EF4-FFF2-40B4-BE49-F238E27FC236}">
                <a16:creationId xmlns:a16="http://schemas.microsoft.com/office/drawing/2014/main" id="{E06A0053-8724-1F82-0577-574AD5DCF5A2}"/>
              </a:ext>
            </a:extLst>
          </p:cNvPr>
          <p:cNvSpPr txBox="1"/>
          <p:nvPr/>
        </p:nvSpPr>
        <p:spPr>
          <a:xfrm>
            <a:off x="1330960" y="5506720"/>
            <a:ext cx="3789680" cy="461665"/>
          </a:xfrm>
          <a:prstGeom prst="rect">
            <a:avLst/>
          </a:prstGeom>
          <a:noFill/>
        </p:spPr>
        <p:txBody>
          <a:bodyPr wrap="square" rtlCol="0">
            <a:spAutoFit/>
          </a:bodyPr>
          <a:lstStyle/>
          <a:p>
            <a:r>
              <a:rPr lang="vi-VN" sz="2400" b="1" i="1" dirty="0">
                <a:solidFill>
                  <a:srgbClr val="000000"/>
                </a:solidFill>
                <a:effectLst/>
                <a:latin typeface="Cambria" panose="02040503050406030204" pitchFamily="18" charset="0"/>
                <a:ea typeface="Cambria" panose="02040503050406030204" pitchFamily="18" charset="0"/>
              </a:rPr>
              <a:t>Điểm dân cư ở đồng bằng</a:t>
            </a:r>
            <a:endParaRPr lang="en-US" sz="24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5A1A45E0-EB63-4CB7-E358-B9E1C3A49223}"/>
              </a:ext>
            </a:extLst>
          </p:cNvPr>
          <p:cNvPicPr>
            <a:picLocks noChangeAspect="1"/>
          </p:cNvPicPr>
          <p:nvPr/>
        </p:nvPicPr>
        <p:blipFill>
          <a:blip r:embed="rId4"/>
          <a:stretch>
            <a:fillRect/>
          </a:stretch>
        </p:blipFill>
        <p:spPr>
          <a:xfrm>
            <a:off x="6753224" y="1493520"/>
            <a:ext cx="3945255" cy="3759200"/>
          </a:xfrm>
          <a:prstGeom prst="rect">
            <a:avLst/>
          </a:prstGeom>
        </p:spPr>
      </p:pic>
      <p:sp>
        <p:nvSpPr>
          <p:cNvPr id="21" name="TextBox 20">
            <a:extLst>
              <a:ext uri="{FF2B5EF4-FFF2-40B4-BE49-F238E27FC236}">
                <a16:creationId xmlns:a16="http://schemas.microsoft.com/office/drawing/2014/main" id="{67A2EE96-0D99-3F8A-EBC0-5759F4DC05A8}"/>
              </a:ext>
            </a:extLst>
          </p:cNvPr>
          <p:cNvSpPr txBox="1"/>
          <p:nvPr/>
        </p:nvSpPr>
        <p:spPr>
          <a:xfrm>
            <a:off x="7061200" y="5415280"/>
            <a:ext cx="3789680" cy="461665"/>
          </a:xfrm>
          <a:prstGeom prst="rect">
            <a:avLst/>
          </a:prstGeom>
          <a:noFill/>
        </p:spPr>
        <p:txBody>
          <a:bodyPr wrap="square" rtlCol="0">
            <a:spAutoFit/>
          </a:bodyPr>
          <a:lstStyle/>
          <a:p>
            <a:r>
              <a:rPr lang="vi-VN" sz="2400" b="1" i="1" dirty="0">
                <a:solidFill>
                  <a:srgbClr val="000000"/>
                </a:solidFill>
                <a:latin typeface="Cambria" panose="02040503050406030204" pitchFamily="18" charset="0"/>
                <a:ea typeface="Cambria" panose="02040503050406030204" pitchFamily="18" charset="0"/>
              </a:rPr>
              <a:t>Điểm dân cư ở vùng núi</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40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6">
            <a:extLst>
              <a:ext uri="{FF2B5EF4-FFF2-40B4-BE49-F238E27FC236}">
                <a16:creationId xmlns:a16="http://schemas.microsoft.com/office/drawing/2014/main" id="{8C5782D7-3A04-0A15-E583-E1D4EF046FC4}"/>
              </a:ext>
            </a:extLst>
          </p:cNvPr>
          <p:cNvGrpSpPr/>
          <p:nvPr/>
        </p:nvGrpSpPr>
        <p:grpSpPr>
          <a:xfrm>
            <a:off x="645160" y="106541"/>
            <a:ext cx="10938438" cy="1173619"/>
            <a:chOff x="0" y="0"/>
            <a:chExt cx="21876876" cy="3597486"/>
          </a:xfrm>
        </p:grpSpPr>
        <p:grpSp>
          <p:nvGrpSpPr>
            <p:cNvPr id="14" name="Group 7">
              <a:extLst>
                <a:ext uri="{FF2B5EF4-FFF2-40B4-BE49-F238E27FC236}">
                  <a16:creationId xmlns:a16="http://schemas.microsoft.com/office/drawing/2014/main" id="{CABF038B-5CAB-D449-1745-D6868A603904}"/>
                </a:ext>
              </a:extLst>
            </p:cNvPr>
            <p:cNvGrpSpPr/>
            <p:nvPr/>
          </p:nvGrpSpPr>
          <p:grpSpPr>
            <a:xfrm>
              <a:off x="0" y="0"/>
              <a:ext cx="21876876" cy="3597486"/>
              <a:chOff x="0" y="0"/>
              <a:chExt cx="4321358" cy="710614"/>
            </a:xfrm>
          </p:grpSpPr>
          <p:sp>
            <p:nvSpPr>
              <p:cNvPr id="16" name="Freeform 8">
                <a:extLst>
                  <a:ext uri="{FF2B5EF4-FFF2-40B4-BE49-F238E27FC236}">
                    <a16:creationId xmlns:a16="http://schemas.microsoft.com/office/drawing/2014/main" id="{F709955B-220D-A236-03C6-58EF554121F6}"/>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9">
                <a:extLst>
                  <a:ext uri="{FF2B5EF4-FFF2-40B4-BE49-F238E27FC236}">
                    <a16:creationId xmlns:a16="http://schemas.microsoft.com/office/drawing/2014/main" id="{321D5540-6C19-826A-B1DA-05D60610F7CE}"/>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DCD88126-FABD-F86B-2C10-CA957E91FB6C}"/>
                </a:ext>
              </a:extLst>
            </p:cNvPr>
            <p:cNvSpPr txBox="1"/>
            <p:nvPr/>
          </p:nvSpPr>
          <p:spPr>
            <a:xfrm>
              <a:off x="836774" y="13970"/>
              <a:ext cx="20203332" cy="302920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ình ảnh về các điểm dân cư ở đồng bằng, miền núi, thành thị, nông thôn.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E70E4E56-6000-A259-1BBF-EDD21602318D}"/>
              </a:ext>
            </a:extLst>
          </p:cNvPr>
          <p:cNvPicPr>
            <a:picLocks noChangeAspect="1"/>
          </p:cNvPicPr>
          <p:nvPr/>
        </p:nvPicPr>
        <p:blipFill>
          <a:blip r:embed="rId3"/>
          <a:stretch>
            <a:fillRect/>
          </a:stretch>
        </p:blipFill>
        <p:spPr>
          <a:xfrm>
            <a:off x="1208404" y="1549399"/>
            <a:ext cx="4186556" cy="3726820"/>
          </a:xfrm>
          <a:prstGeom prst="rect">
            <a:avLst/>
          </a:prstGeom>
        </p:spPr>
      </p:pic>
      <p:sp>
        <p:nvSpPr>
          <p:cNvPr id="7" name="TextBox 6">
            <a:extLst>
              <a:ext uri="{FF2B5EF4-FFF2-40B4-BE49-F238E27FC236}">
                <a16:creationId xmlns:a16="http://schemas.microsoft.com/office/drawing/2014/main" id="{70B5D1B9-3A60-76A9-45DB-4DB77C306969}"/>
              </a:ext>
            </a:extLst>
          </p:cNvPr>
          <p:cNvSpPr txBox="1"/>
          <p:nvPr/>
        </p:nvSpPr>
        <p:spPr>
          <a:xfrm>
            <a:off x="1473200" y="5506720"/>
            <a:ext cx="3789680" cy="461665"/>
          </a:xfrm>
          <a:prstGeom prst="rect">
            <a:avLst/>
          </a:prstGeom>
          <a:noFill/>
        </p:spPr>
        <p:txBody>
          <a:bodyPr wrap="square" rtlCol="0">
            <a:spAutoFit/>
          </a:bodyPr>
          <a:lstStyle/>
          <a:p>
            <a:r>
              <a:rPr lang="vi-VN" sz="2400" b="1" i="1" dirty="0">
                <a:solidFill>
                  <a:srgbClr val="000000"/>
                </a:solidFill>
                <a:latin typeface="Cambria" panose="02040503050406030204" pitchFamily="18" charset="0"/>
                <a:ea typeface="Cambria" panose="02040503050406030204" pitchFamily="18" charset="0"/>
              </a:rPr>
              <a:t>Điểm dân cư ở thành thị</a:t>
            </a:r>
            <a:endParaRPr lang="en-US" sz="24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774DA38-2C62-C417-21FC-45220E3A2B01}"/>
              </a:ext>
            </a:extLst>
          </p:cNvPr>
          <p:cNvPicPr>
            <a:picLocks noChangeAspect="1"/>
          </p:cNvPicPr>
          <p:nvPr/>
        </p:nvPicPr>
        <p:blipFill>
          <a:blip r:embed="rId4"/>
          <a:stretch>
            <a:fillRect/>
          </a:stretch>
        </p:blipFill>
        <p:spPr>
          <a:xfrm>
            <a:off x="6875144" y="1539239"/>
            <a:ext cx="4057016" cy="3707747"/>
          </a:xfrm>
          <a:prstGeom prst="rect">
            <a:avLst/>
          </a:prstGeom>
        </p:spPr>
      </p:pic>
      <p:sp>
        <p:nvSpPr>
          <p:cNvPr id="9" name="TextBox 8">
            <a:extLst>
              <a:ext uri="{FF2B5EF4-FFF2-40B4-BE49-F238E27FC236}">
                <a16:creationId xmlns:a16="http://schemas.microsoft.com/office/drawing/2014/main" id="{E2BE0DE8-540E-93B8-9D6F-69E9361BD38E}"/>
              </a:ext>
            </a:extLst>
          </p:cNvPr>
          <p:cNvSpPr txBox="1"/>
          <p:nvPr/>
        </p:nvSpPr>
        <p:spPr>
          <a:xfrm>
            <a:off x="7132320" y="5435600"/>
            <a:ext cx="3789680" cy="461665"/>
          </a:xfrm>
          <a:prstGeom prst="rect">
            <a:avLst/>
          </a:prstGeom>
          <a:noFill/>
        </p:spPr>
        <p:txBody>
          <a:bodyPr wrap="square" rtlCol="0">
            <a:spAutoFit/>
          </a:bodyPr>
          <a:lstStyle/>
          <a:p>
            <a:r>
              <a:rPr lang="vi-VN" sz="2400" b="1" i="1">
                <a:solidFill>
                  <a:srgbClr val="000000"/>
                </a:solidFill>
                <a:latin typeface="Cambria" panose="02040503050406030204" pitchFamily="18" charset="0"/>
                <a:ea typeface="Cambria" panose="02040503050406030204" pitchFamily="18" charset="0"/>
              </a:rPr>
              <a:t>Điểm dân cư ở nông thôn</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589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735;p3">
            <a:extLst>
              <a:ext uri="{FF2B5EF4-FFF2-40B4-BE49-F238E27FC236}">
                <a16:creationId xmlns:a16="http://schemas.microsoft.com/office/drawing/2014/main" id="{7D61B92F-3022-2E64-A405-D7A74E98C164}"/>
              </a:ext>
            </a:extLst>
          </p:cNvPr>
          <p:cNvPicPr preferRelativeResize="0">
            <a:picLocks/>
          </p:cNvPicPr>
          <p:nvPr/>
        </p:nvPicPr>
        <p:blipFill rotWithShape="1">
          <a:blip r:embed="rId2">
            <a:alphaModFix/>
          </a:blip>
          <a:srcRect t="75555" r="-1013"/>
          <a:stretch/>
        </p:blipFill>
        <p:spPr>
          <a:xfrm>
            <a:off x="0" y="4787900"/>
            <a:ext cx="12193271" cy="2070100"/>
          </a:xfrm>
          <a:prstGeom prst="rect">
            <a:avLst/>
          </a:prstGeom>
          <a:noFill/>
          <a:ln>
            <a:noFill/>
          </a:ln>
        </p:spPr>
      </p:pic>
      <p:sp>
        <p:nvSpPr>
          <p:cNvPr id="4" name="Google Shape;736;p3">
            <a:extLst>
              <a:ext uri="{FF2B5EF4-FFF2-40B4-BE49-F238E27FC236}">
                <a16:creationId xmlns:a16="http://schemas.microsoft.com/office/drawing/2014/main" id="{95D43B4F-F404-55AD-3EDA-96B3167ACD3C}"/>
              </a:ext>
            </a:extLst>
          </p:cNvPr>
          <p:cNvSpPr txBox="1"/>
          <p:nvPr/>
        </p:nvSpPr>
        <p:spPr>
          <a:xfrm>
            <a:off x="102743" y="174595"/>
            <a:ext cx="12089257" cy="3970277"/>
          </a:xfrm>
          <a:prstGeom prst="rect">
            <a:avLst/>
          </a:prstGeom>
          <a:noFill/>
          <a:ln w="76200" cap="flat" cmpd="tri">
            <a:solidFill>
              <a:srgbClr val="E53238"/>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Số dân nước ta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 khá nhanh, bình quân mỗi năm tăng thêm khoảng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 triệu người. Trong thời gian gần đây, tốc độ gia tăng dân số có xu hướng giảm.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Dân số đông và tăng lên hằng năm tạo cho nước ta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dồi dào, thị trường tiêu thụ rộng lớn. Tuy nhiên, đông cũng gây ra một số khó khăn trong giải quyết việc làm, nhà ở, y tế, giáo dục,...; đồng thời dẫn đến nguy cơ suy thoái tài nguyên thiên nhiên và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p>
        </p:txBody>
      </p:sp>
      <p:sp>
        <p:nvSpPr>
          <p:cNvPr id="5" name="Google Shape;737;p3">
            <a:extLst>
              <a:ext uri="{FF2B5EF4-FFF2-40B4-BE49-F238E27FC236}">
                <a16:creationId xmlns:a16="http://schemas.microsoft.com/office/drawing/2014/main" id="{F597226F-B7FF-D6A9-5CE5-083FAAFA08FB}"/>
              </a:ext>
            </a:extLst>
          </p:cNvPr>
          <p:cNvSpPr txBox="1"/>
          <p:nvPr/>
        </p:nvSpPr>
        <p:spPr>
          <a:xfrm>
            <a:off x="116959" y="4809165"/>
            <a:ext cx="3732028" cy="553957"/>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ô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nhiễm</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môi</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trường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6" name="Google Shape;738;p3">
            <a:extLst>
              <a:ext uri="{FF2B5EF4-FFF2-40B4-BE49-F238E27FC236}">
                <a16:creationId xmlns:a16="http://schemas.microsoft.com/office/drawing/2014/main" id="{3C3B50AB-B113-7DFE-E4DA-0C4434494958}"/>
              </a:ext>
            </a:extLst>
          </p:cNvPr>
          <p:cNvSpPr txBox="1"/>
          <p:nvPr/>
        </p:nvSpPr>
        <p:spPr>
          <a:xfrm>
            <a:off x="4348715" y="4809166"/>
            <a:ext cx="2955851" cy="553957"/>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nguồn</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lao</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động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7" name="Google Shape;739;p3">
            <a:extLst>
              <a:ext uri="{FF2B5EF4-FFF2-40B4-BE49-F238E27FC236}">
                <a16:creationId xmlns:a16="http://schemas.microsoft.com/office/drawing/2014/main" id="{22D9F260-B3F8-FF47-F4A1-AA08B76341FA}"/>
              </a:ext>
            </a:extLst>
          </p:cNvPr>
          <p:cNvSpPr txBox="1"/>
          <p:nvPr/>
        </p:nvSpPr>
        <p:spPr>
          <a:xfrm>
            <a:off x="7891470" y="4745370"/>
            <a:ext cx="1029246"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một</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11" name="Google Shape;740;p3">
            <a:extLst>
              <a:ext uri="{FF2B5EF4-FFF2-40B4-BE49-F238E27FC236}">
                <a16:creationId xmlns:a16="http://schemas.microsoft.com/office/drawing/2014/main" id="{615A56D9-5CF3-22CD-4F50-F089F21641B6}"/>
              </a:ext>
            </a:extLst>
          </p:cNvPr>
          <p:cNvSpPr txBox="1"/>
          <p:nvPr/>
        </p:nvSpPr>
        <p:spPr>
          <a:xfrm>
            <a:off x="10344593" y="4734737"/>
            <a:ext cx="957816"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tăng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7 2.96296E-6 L -0.62174 -0.65949 " pathEditMode="relative" rAng="0" ptsTypes="AA">
                                      <p:cBhvr>
                                        <p:cTn id="11" dur="2000" fill="hold"/>
                                        <p:tgtEl>
                                          <p:spTgt spid="11"/>
                                        </p:tgtEl>
                                        <p:attrNameLst>
                                          <p:attrName>ppt_x</p:attrName>
                                          <p:attrName>ppt_y</p:attrName>
                                        </p:attrNameLst>
                                      </p:cBhvr>
                                      <p:rCtr x="-31094" y="-32986"/>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125E-6 4.07407E-6 L 0.26641 -0.65301 " pathEditMode="relative" rAng="0" ptsTypes="AA">
                                      <p:cBhvr>
                                        <p:cTn id="15" dur="2000" fill="hold"/>
                                        <p:tgtEl>
                                          <p:spTgt spid="7"/>
                                        </p:tgtEl>
                                        <p:attrNameLst>
                                          <p:attrName>ppt_x</p:attrName>
                                          <p:attrName>ppt_y</p:attrName>
                                        </p:attrNameLst>
                                      </p:cBhvr>
                                      <p:rCtr x="13320" y="-32662"/>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4.58333E-6 4.81481E-6 L 0.28698 -0.48403 " pathEditMode="relative" rAng="0" ptsTypes="AA">
                                      <p:cBhvr>
                                        <p:cTn id="19" dur="2000" fill="hold"/>
                                        <p:tgtEl>
                                          <p:spTgt spid="6"/>
                                        </p:tgtEl>
                                        <p:attrNameLst>
                                          <p:attrName>ppt_x</p:attrName>
                                          <p:attrName>ppt_y</p:attrName>
                                        </p:attrNameLst>
                                      </p:cBhvr>
                                      <p:rCtr x="14349" y="-24213"/>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2.08333E-7 4.81481E-6 L 0.31003 -0.21112 " pathEditMode="relative" rAng="0" ptsTypes="AA">
                                      <p:cBhvr>
                                        <p:cTn id="23" dur="2000" fill="hold"/>
                                        <p:tgtEl>
                                          <p:spTgt spid="5"/>
                                        </p:tgtEl>
                                        <p:attrNameLst>
                                          <p:attrName>ppt_x</p:attrName>
                                          <p:attrName>ppt_y</p:attrName>
                                        </p:attrNameLst>
                                      </p:cBhvr>
                                      <p:rCtr x="15495" y="-1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Google Shape;946;p27">
            <a:extLst>
              <a:ext uri="{FF2B5EF4-FFF2-40B4-BE49-F238E27FC236}">
                <a16:creationId xmlns:a16="http://schemas.microsoft.com/office/drawing/2014/main" id="{355F526A-B063-560E-40D9-2C631CACCE65}"/>
              </a:ext>
            </a:extLst>
          </p:cNvPr>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16" name="Google Shape;947;p27">
            <a:extLst>
              <a:ext uri="{FF2B5EF4-FFF2-40B4-BE49-F238E27FC236}">
                <a16:creationId xmlns:a16="http://schemas.microsoft.com/office/drawing/2014/main" id="{D43832E0-9537-65C0-7C0B-79593D2AFF03}"/>
              </a:ext>
            </a:extLst>
          </p:cNvPr>
          <p:cNvSpPr/>
          <p:nvPr/>
        </p:nvSpPr>
        <p:spPr>
          <a:xfrm>
            <a:off x="2836545" y="1940560"/>
            <a:ext cx="6683375"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3200"/>
              <a:buFontTx/>
              <a:buNone/>
              <a:tabLst/>
              <a:defRPr/>
            </a:pP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Đố</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em</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biết</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ngày</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dân</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số</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thế</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giới</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là</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ngày</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nào</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a:t>
            </a:r>
            <a:endPar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17" name="Google Shape;948;p27">
            <a:extLst>
              <a:ext uri="{FF2B5EF4-FFF2-40B4-BE49-F238E27FC236}">
                <a16:creationId xmlns:a16="http://schemas.microsoft.com/office/drawing/2014/main" id="{F9DAE763-3589-C398-58A1-16260B5EEF95}"/>
              </a:ext>
            </a:extLst>
          </p:cNvPr>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extLst>
      <p:ext uri="{BB962C8B-B14F-4D97-AF65-F5344CB8AC3E}">
        <p14:creationId xmlns:p14="http://schemas.microsoft.com/office/powerpoint/2010/main" val="7750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3">
            <a:alphaModFix/>
          </a:blip>
          <a:srcRect/>
          <a:stretch/>
        </p:blipFill>
        <p:spPr>
          <a:xfrm>
            <a:off x="2223770" y="862330"/>
            <a:ext cx="7924165" cy="4577715"/>
          </a:xfrm>
          <a:prstGeom prst="rect">
            <a:avLst/>
          </a:prstGeom>
          <a:noFill/>
          <a:ln>
            <a:noFill/>
          </a:ln>
        </p:spPr>
      </p:pic>
      <p:pic>
        <p:nvPicPr>
          <p:cNvPr id="985" name="Google Shape;985;p32"/>
          <p:cNvPicPr preferRelativeResize="0"/>
          <p:nvPr/>
        </p:nvPicPr>
        <p:blipFill rotWithShape="1">
          <a:blip r:embed="rId4">
            <a:alphaModFix/>
          </a:blip>
          <a:srcRect/>
          <a:stretch/>
        </p:blipFill>
        <p:spPr>
          <a:xfrm>
            <a:off x="3219450" y="1628775"/>
            <a:ext cx="5753100" cy="3600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extLst>
      <p:ext uri="{BB962C8B-B14F-4D97-AF65-F5344CB8AC3E}">
        <p14:creationId xmlns:p14="http://schemas.microsoft.com/office/powerpoint/2010/main" val="338711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5"/>
          <a:stretch>
            <a:fillRect/>
          </a:stretch>
        </p:blipFill>
        <p:spPr>
          <a:xfrm>
            <a:off x="6661636" y="1660618"/>
            <a:ext cx="6030253" cy="4278066"/>
          </a:xfrm>
          <a:prstGeom prst="rect">
            <a:avLst/>
          </a:prstGeom>
        </p:spPr>
      </p:pic>
      <p:pic>
        <p:nvPicPr>
          <p:cNvPr id="9" name="Picture 8">
            <a:extLst>
              <a:ext uri="{FF2B5EF4-FFF2-40B4-BE49-F238E27FC236}">
                <a16:creationId xmlns:a16="http://schemas.microsoft.com/office/drawing/2014/main" id="{1731069D-293F-82B9-8CB0-A75AFF48E44D}"/>
              </a:ext>
            </a:extLst>
          </p:cNvPr>
          <p:cNvPicPr>
            <a:picLocks noChangeAspect="1"/>
          </p:cNvPicPr>
          <p:nvPr/>
        </p:nvPicPr>
        <p:blipFill>
          <a:blip r:embed="rId6"/>
          <a:stretch>
            <a:fillRect/>
          </a:stretch>
        </p:blipFill>
        <p:spPr>
          <a:xfrm>
            <a:off x="7539574" y="1058629"/>
            <a:ext cx="3737172" cy="9815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par>
                                <p:cTn id="19" presetID="3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406400" y="381000"/>
            <a:ext cx="693315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sp>
        <p:nvSpPr>
          <p:cNvPr id="15" name="TextBox 14"/>
          <p:cNvSpPr txBox="1"/>
          <p:nvPr/>
        </p:nvSpPr>
        <p:spPr>
          <a:xfrm>
            <a:off x="577329" y="1593919"/>
            <a:ext cx="6648447" cy="707886"/>
          </a:xfrm>
          <a:prstGeom prst="rect">
            <a:avLst/>
          </a:prstGeom>
          <a:noFill/>
        </p:spPr>
        <p:txBody>
          <a:bodyPr wrap="square" rtlCol="0">
            <a:spAutoFit/>
          </a:bodyPr>
          <a:lstStyle/>
          <a:p>
            <a:pPr marL="190510" indent="-190510" algn="just" defTabSz="609630">
              <a:buFont typeface="Wingdings" panose="05000000000000000000" pitchFamily="2" charset="2"/>
              <a:buChar char="v"/>
            </a:pPr>
            <a:r>
              <a:rPr lang="vi-VN" sz="2000" dirty="0">
                <a:solidFill>
                  <a:prstClr val="white"/>
                </a:solidFill>
                <a:latin typeface="Cambria" panose="02040503050406030204" pitchFamily="18" charset="0"/>
                <a:ea typeface="Cambria" panose="02040503050406030204" pitchFamily="18" charset="0"/>
              </a:rPr>
              <a:t>Nêu được số dân và so sánh được quy mô</a:t>
            </a:r>
            <a:r>
              <a:rPr lang="en-US" sz="2000" dirty="0">
                <a:solidFill>
                  <a:prstClr val="white"/>
                </a:solidFill>
                <a:latin typeface="Cambria" panose="02040503050406030204" pitchFamily="18" charset="0"/>
                <a:ea typeface="Cambria" panose="02040503050406030204" pitchFamily="18" charset="0"/>
              </a:rPr>
              <a:t> </a:t>
            </a:r>
            <a:r>
              <a:rPr lang="vi-VN" sz="2000" dirty="0">
                <a:solidFill>
                  <a:prstClr val="white"/>
                </a:solidFill>
                <a:latin typeface="Cambria" panose="02040503050406030204" pitchFamily="18" charset="0"/>
                <a:ea typeface="Cambria" panose="02040503050406030204" pitchFamily="18" charset="0"/>
              </a:rPr>
              <a:t>dân số Việt Nam với một số nước trong</a:t>
            </a:r>
            <a:r>
              <a:rPr lang="en-US" sz="2000" dirty="0">
                <a:solidFill>
                  <a:prstClr val="white"/>
                </a:solidFill>
                <a:latin typeface="Cambria" panose="02040503050406030204" pitchFamily="18" charset="0"/>
                <a:ea typeface="Cambria" panose="02040503050406030204" pitchFamily="18" charset="0"/>
              </a:rPr>
              <a:t> </a:t>
            </a:r>
            <a:r>
              <a:rPr lang="vi-VN" sz="2000" dirty="0">
                <a:solidFill>
                  <a:prstClr val="white"/>
                </a:solidFill>
                <a:latin typeface="Cambria" panose="02040503050406030204" pitchFamily="18" charset="0"/>
                <a:ea typeface="Cambria" panose="02040503050406030204" pitchFamily="18" charset="0"/>
              </a:rPr>
              <a:t>khu vực Đông Nam Á</a:t>
            </a:r>
            <a:endParaRPr lang="en-US" sz="2000" dirty="0">
              <a:solidFill>
                <a:prstClr val="white"/>
              </a:solidFill>
              <a:latin typeface="Cambria" panose="02040503050406030204" pitchFamily="18" charset="0"/>
              <a:ea typeface="Cambria" panose="02040503050406030204" pitchFamily="18" charset="0"/>
            </a:endParaRPr>
          </a:p>
        </p:txBody>
      </p:sp>
      <p:sp>
        <p:nvSpPr>
          <p:cNvPr id="17" name="TextBox 16"/>
          <p:cNvSpPr txBox="1"/>
          <p:nvPr/>
        </p:nvSpPr>
        <p:spPr>
          <a:xfrm>
            <a:off x="519516" y="2424857"/>
            <a:ext cx="6648447" cy="1323439"/>
          </a:xfrm>
          <a:prstGeom prst="rect">
            <a:avLst/>
          </a:prstGeom>
          <a:noFill/>
        </p:spPr>
        <p:txBody>
          <a:bodyPr wrap="square" rtlCol="0">
            <a:spAutoFit/>
          </a:bodyPr>
          <a:lstStyle/>
          <a:p>
            <a:pPr marL="190510" indent="-190510" algn="just" defTabSz="609630">
              <a:buFont typeface="Wingdings" panose="05000000000000000000" pitchFamily="2" charset="2"/>
              <a:buChar char="v"/>
            </a:pPr>
            <a:r>
              <a:rPr lang="vi-VN" sz="2000" dirty="0">
                <a:solidFill>
                  <a:prstClr val="white"/>
                </a:solidFill>
                <a:latin typeface="Cambria" panose="02040503050406030204" pitchFamily="18" charset="0"/>
                <a:ea typeface="Cambria" panose="02040503050406030204" pitchFamily="18" charset="0"/>
              </a:rPr>
              <a:t>Nhận xét được sự gia tang dân số ở Việt Nam và một số hậu quả do gia tăng dân số nhanh và phân bố dân cư chưa hợp lí ở Việt Nam, có sử</a:t>
            </a:r>
            <a:r>
              <a:rPr lang="en-US" sz="2000" dirty="0">
                <a:solidFill>
                  <a:prstClr val="white"/>
                </a:solidFill>
                <a:latin typeface="Cambria" panose="02040503050406030204" pitchFamily="18" charset="0"/>
                <a:ea typeface="Cambria" panose="02040503050406030204" pitchFamily="18" charset="0"/>
              </a:rPr>
              <a:t> </a:t>
            </a:r>
            <a:r>
              <a:rPr lang="vi-VN" sz="2000" dirty="0">
                <a:solidFill>
                  <a:prstClr val="white"/>
                </a:solidFill>
                <a:latin typeface="Cambria" panose="02040503050406030204" pitchFamily="18" charset="0"/>
                <a:ea typeface="Cambria" panose="02040503050406030204" pitchFamily="18" charset="0"/>
              </a:rPr>
              <a:t>dụng tranh ảnh, biểu đồ hoặc bảng số liệu</a:t>
            </a:r>
            <a:endParaRPr lang="en-US" sz="2000" dirty="0">
              <a:solidFill>
                <a:prstClr val="white"/>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088FA799-8847-AF3D-2902-1CD4A00519B2}"/>
              </a:ext>
            </a:extLst>
          </p:cNvPr>
          <p:cNvPicPr>
            <a:picLocks noChangeAspect="1"/>
          </p:cNvPicPr>
          <p:nvPr/>
        </p:nvPicPr>
        <p:blipFill>
          <a:blip r:embed="rId5"/>
          <a:stretch>
            <a:fillRect/>
          </a:stretch>
        </p:blipFill>
        <p:spPr>
          <a:xfrm>
            <a:off x="1356101" y="694144"/>
            <a:ext cx="5974598" cy="859611"/>
          </a:xfrm>
          <a:prstGeom prst="rect">
            <a:avLst/>
          </a:prstGeom>
        </p:spPr>
      </p:pic>
      <p:sp>
        <p:nvSpPr>
          <p:cNvPr id="19" name="TextBox 18">
            <a:extLst>
              <a:ext uri="{FF2B5EF4-FFF2-40B4-BE49-F238E27FC236}">
                <a16:creationId xmlns:a16="http://schemas.microsoft.com/office/drawing/2014/main" id="{1D488C7E-C60E-0E8D-38C2-280E7AF141E2}"/>
              </a:ext>
            </a:extLst>
          </p:cNvPr>
          <p:cNvSpPr txBox="1"/>
          <p:nvPr/>
        </p:nvSpPr>
        <p:spPr>
          <a:xfrm>
            <a:off x="472554" y="3851344"/>
            <a:ext cx="6648447" cy="1015663"/>
          </a:xfrm>
          <a:prstGeom prst="rect">
            <a:avLst/>
          </a:prstGeom>
          <a:noFill/>
        </p:spPr>
        <p:txBody>
          <a:bodyPr wrap="square" rtlCol="0">
            <a:spAutoFit/>
          </a:bodyPr>
          <a:lstStyle/>
          <a:p>
            <a:pPr marL="190510" indent="-190510" algn="just" defTabSz="609630">
              <a:buFont typeface="Wingdings" panose="05000000000000000000" pitchFamily="2" charset="2"/>
              <a:buChar char="v"/>
            </a:pPr>
            <a:r>
              <a:rPr lang="en-US" sz="2000" dirty="0">
                <a:solidFill>
                  <a:prstClr val="white"/>
                </a:solidFill>
                <a:latin typeface="Cambria" panose="02040503050406030204" pitchFamily="18" charset="0"/>
                <a:ea typeface="Cambria" panose="02040503050406030204" pitchFamily="18" charset="0"/>
              </a:rPr>
              <a:t>K</a:t>
            </a:r>
            <a:r>
              <a:rPr lang="vi-VN" sz="2000" dirty="0">
                <a:solidFill>
                  <a:prstClr val="white"/>
                </a:solidFill>
                <a:latin typeface="Cambria" panose="02040503050406030204" pitchFamily="18" charset="0"/>
                <a:ea typeface="Cambria" panose="02040503050406030204" pitchFamily="18" charset="0"/>
              </a:rPr>
              <a:t>ể được tên một số dân tộc ở Việt Nam và kể lại được một số câu chuyện về tình đoàn kết của cộng đồng các dân tộc Việt Nam.</a:t>
            </a:r>
            <a:endParaRPr lang="en-US" sz="2000" dirty="0">
              <a:solidFill>
                <a:prstClr val="white"/>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B9C119-4DB1-0590-894B-72D7F9684797}"/>
              </a:ext>
            </a:extLst>
          </p:cNvPr>
          <p:cNvSpPr txBox="1"/>
          <p:nvPr/>
        </p:nvSpPr>
        <p:spPr>
          <a:xfrm>
            <a:off x="491604" y="5070544"/>
            <a:ext cx="6648447" cy="707886"/>
          </a:xfrm>
          <a:prstGeom prst="rect">
            <a:avLst/>
          </a:prstGeom>
          <a:noFill/>
        </p:spPr>
        <p:txBody>
          <a:bodyPr wrap="square" rtlCol="0">
            <a:spAutoFit/>
          </a:bodyPr>
          <a:lstStyle/>
          <a:p>
            <a:pPr marL="190510" indent="-190510" algn="just" defTabSz="609630">
              <a:buFont typeface="Wingdings" panose="05000000000000000000" pitchFamily="2" charset="2"/>
              <a:buChar char="v"/>
            </a:pPr>
            <a:r>
              <a:rPr lang="vi-VN" sz="2000" dirty="0">
                <a:solidFill>
                  <a:prstClr val="white"/>
                </a:solidFill>
                <a:latin typeface="Cambria" panose="02040503050406030204" pitchFamily="18" charset="0"/>
                <a:ea typeface="Cambria" panose="02040503050406030204" pitchFamily="18" charset="0"/>
              </a:rPr>
              <a:t>Bày tỏ được thái độ tôn trọng đối với sự đa dạng văn hoá của các dân tộc Việt Nam.</a:t>
            </a:r>
            <a:endParaRPr lang="en-US" sz="20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365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857240" y="1343929"/>
            <a:ext cx="5786120" cy="2487507"/>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3464923"/>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3: Tìm hiểu về phân bố dân cư</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a:extLst>
              <a:ext uri="{FF2B5EF4-FFF2-40B4-BE49-F238E27FC236}">
                <a16:creationId xmlns:a16="http://schemas.microsoft.com/office/drawing/2014/main" id="{C023C865-4033-9EC3-9C3D-975625B47E2B}"/>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36600" y="849590"/>
            <a:ext cx="7117080" cy="177169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endParaRPr lang="en-US"/>
              </a:p>
            </p:txBody>
          </p:sp>
          <p:sp>
            <p:nvSpPr>
              <p:cNvPr id="9" name="TextBox 9"/>
              <p:cNvSpPr txBox="1"/>
              <p:nvPr/>
            </p:nvSpPr>
            <p:spPr>
              <a:xfrm>
                <a:off x="0" y="-47625"/>
                <a:ext cx="4321358" cy="75823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TextBox 10"/>
            <p:cNvSpPr txBox="1"/>
            <p:nvPr/>
          </p:nvSpPr>
          <p:spPr>
            <a:xfrm>
              <a:off x="836773" y="13970"/>
              <a:ext cx="20203330" cy="2708975"/>
            </a:xfrm>
            <a:prstGeom prst="rect">
              <a:avLst/>
            </a:prstGeom>
          </p:spPr>
          <p:txBody>
            <a:bodyPr lIns="0" tIns="0" rIns="0" bIns="0" rtlCol="0" anchor="t">
              <a:spAutoFit/>
            </a:bodyPr>
            <a:lstStyle/>
            <a:p>
              <a:pPr algn="just" defTabSz="609630"/>
              <a:r>
                <a:rPr lang="vi-VN" sz="2800" b="1" dirty="0">
                  <a:solidFill>
                    <a:srgbClr val="FFE871"/>
                  </a:solidFill>
                  <a:latin typeface="Cambria" panose="02040503050406030204" pitchFamily="18" charset="0"/>
                  <a:ea typeface="Cambria" panose="02040503050406030204" pitchFamily="18" charset="0"/>
                </a:rPr>
                <a:t>Đọc bảng chú giải, cho biết có mấy mức chia mật độ dân số. Màu càng đậm thể hiện mật độ dân số như thế nào?</a:t>
              </a:r>
              <a:endParaRPr lang="en-US" sz="2800" dirty="0">
                <a:solidFill>
                  <a:srgbClr val="FFE871"/>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0E57F386-51B3-0146-42F3-7613F2DBAFCB}"/>
              </a:ext>
            </a:extLst>
          </p:cNvPr>
          <p:cNvPicPr>
            <a:picLocks noChangeAspect="1"/>
          </p:cNvPicPr>
          <p:nvPr/>
        </p:nvPicPr>
        <p:blipFill>
          <a:blip r:embed="rId3"/>
          <a:stretch>
            <a:fillRect/>
          </a:stretch>
        </p:blipFill>
        <p:spPr>
          <a:xfrm>
            <a:off x="8288020" y="519747"/>
            <a:ext cx="3243580" cy="5506239"/>
          </a:xfrm>
          <a:prstGeom prst="rect">
            <a:avLst/>
          </a:prstGeom>
        </p:spPr>
      </p:pic>
      <p:sp>
        <p:nvSpPr>
          <p:cNvPr id="17" name="TextBox 16">
            <a:extLst>
              <a:ext uri="{FF2B5EF4-FFF2-40B4-BE49-F238E27FC236}">
                <a16:creationId xmlns:a16="http://schemas.microsoft.com/office/drawing/2014/main" id="{55632CF2-9A98-2C34-68B4-6FB093FDF397}"/>
              </a:ext>
            </a:extLst>
          </p:cNvPr>
          <p:cNvSpPr txBox="1"/>
          <p:nvPr/>
        </p:nvSpPr>
        <p:spPr>
          <a:xfrm>
            <a:off x="1056640" y="3149600"/>
            <a:ext cx="660400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5 </a:t>
            </a:r>
            <a:r>
              <a:rPr lang="en-US" sz="3200" b="1" dirty="0" err="1">
                <a:latin typeface="Cambria" panose="02040503050406030204" pitchFamily="18" charset="0"/>
                <a:ea typeface="Cambria" panose="02040503050406030204" pitchFamily="18" charset="0"/>
              </a:rPr>
              <a:t>mức</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mật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Màu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đậm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26440" y="168870"/>
            <a:ext cx="7117080" cy="177169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1" cy="2800714"/>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Xác định trên lược đồ những khu vực có mật độ dân số cao, các khu vực có mật độ dân số thấp.</a:t>
              </a:r>
              <a:endParaRPr kumimoji="0" lang="en-US" sz="28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sp>
        <p:nvSpPr>
          <p:cNvPr id="17" name="TextBox 16">
            <a:extLst>
              <a:ext uri="{FF2B5EF4-FFF2-40B4-BE49-F238E27FC236}">
                <a16:creationId xmlns:a16="http://schemas.microsoft.com/office/drawing/2014/main" id="{55632CF2-9A98-2C34-68B4-6FB093FDF397}"/>
              </a:ext>
            </a:extLst>
          </p:cNvPr>
          <p:cNvSpPr txBox="1"/>
          <p:nvPr/>
        </p:nvSpPr>
        <p:spPr>
          <a:xfrm>
            <a:off x="426720" y="1808480"/>
            <a:ext cx="791464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Nơi có mật độ dân số cao: Hà Nội, Hải Phòng, Thái Bình, Nam Định, TP. Hồ Chí Minh.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pic>
        <p:nvPicPr>
          <p:cNvPr id="14" name="Picture 13">
            <a:extLst>
              <a:ext uri="{FF2B5EF4-FFF2-40B4-BE49-F238E27FC236}">
                <a16:creationId xmlns:a16="http://schemas.microsoft.com/office/drawing/2014/main" id="{4C74C188-5903-6752-A886-D1D609FBDE6D}"/>
              </a:ext>
            </a:extLst>
          </p:cNvPr>
          <p:cNvPicPr>
            <a:picLocks noChangeAspect="1"/>
          </p:cNvPicPr>
          <p:nvPr/>
        </p:nvPicPr>
        <p:blipFill>
          <a:blip r:embed="rId4"/>
          <a:stretch>
            <a:fillRect/>
          </a:stretch>
        </p:blipFill>
        <p:spPr>
          <a:xfrm>
            <a:off x="4157663" y="2787650"/>
            <a:ext cx="1582738" cy="1625982"/>
          </a:xfrm>
          <a:prstGeom prst="rect">
            <a:avLst/>
          </a:prstGeom>
        </p:spPr>
      </p:pic>
      <p:pic>
        <p:nvPicPr>
          <p:cNvPr id="18" name="Picture 17">
            <a:extLst>
              <a:ext uri="{FF2B5EF4-FFF2-40B4-BE49-F238E27FC236}">
                <a16:creationId xmlns:a16="http://schemas.microsoft.com/office/drawing/2014/main" id="{E843B24B-78F7-8027-1417-C1F13E3E0DBB}"/>
              </a:ext>
            </a:extLst>
          </p:cNvPr>
          <p:cNvPicPr>
            <a:picLocks noChangeAspect="1"/>
          </p:cNvPicPr>
          <p:nvPr/>
        </p:nvPicPr>
        <p:blipFill>
          <a:blip r:embed="rId5"/>
          <a:stretch>
            <a:fillRect/>
          </a:stretch>
        </p:blipFill>
        <p:spPr>
          <a:xfrm>
            <a:off x="5958840" y="2937827"/>
            <a:ext cx="1122680" cy="1417384"/>
          </a:xfrm>
          <a:prstGeom prst="rect">
            <a:avLst/>
          </a:prstGeom>
        </p:spPr>
      </p:pic>
      <p:sp>
        <p:nvSpPr>
          <p:cNvPr id="19" name="TextBox 18">
            <a:extLst>
              <a:ext uri="{FF2B5EF4-FFF2-40B4-BE49-F238E27FC236}">
                <a16:creationId xmlns:a16="http://schemas.microsoft.com/office/drawing/2014/main" id="{A30D7117-6841-A9EA-431F-3157995BA660}"/>
              </a:ext>
            </a:extLst>
          </p:cNvPr>
          <p:cNvSpPr txBox="1"/>
          <p:nvPr/>
        </p:nvSpPr>
        <p:spPr>
          <a:xfrm>
            <a:off x="406400" y="4429760"/>
            <a:ext cx="8046720" cy="138499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Nơi có mật độ dân số thấp: Kon Tum, Lai Châu, Điện Biên, Sơn La, Cao Bằng, Bắc Kạn, Lạng Sơn.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2B4E9F37-2FB8-42A8-07AD-854B24B1996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60" b="95971" l="4545" r="90000">
                        <a14:foregroundMark x1="15455" y1="7692" x2="26667" y2="13919"/>
                        <a14:foregroundMark x1="4848" y1="19048" x2="11515" y2="28571"/>
                        <a14:foregroundMark x1="48788" y1="85714" x2="55455" y2="95971"/>
                      </a14:backgroundRemoval>
                    </a14:imgEffect>
                  </a14:imgLayer>
                </a14:imgProps>
              </a:ext>
            </a:extLst>
          </a:blip>
          <a:stretch>
            <a:fillRect/>
          </a:stretch>
        </p:blipFill>
        <p:spPr>
          <a:xfrm rot="20359415">
            <a:off x="3312160" y="5165292"/>
            <a:ext cx="2181225" cy="1804468"/>
          </a:xfrm>
          <a:prstGeom prst="rect">
            <a:avLst/>
          </a:prstGeom>
        </p:spPr>
      </p:pic>
      <p:pic>
        <p:nvPicPr>
          <p:cNvPr id="23" name="Picture 22">
            <a:extLst>
              <a:ext uri="{FF2B5EF4-FFF2-40B4-BE49-F238E27FC236}">
                <a16:creationId xmlns:a16="http://schemas.microsoft.com/office/drawing/2014/main" id="{022A5E45-74CC-085F-F79A-315C734383D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364480" y="5237122"/>
            <a:ext cx="1822767" cy="1798678"/>
          </a:xfrm>
          <a:prstGeom prst="rect">
            <a:avLst/>
          </a:prstGeom>
        </p:spPr>
      </p:pic>
      <p:pic>
        <p:nvPicPr>
          <p:cNvPr id="25" name="Picture 24">
            <a:extLst>
              <a:ext uri="{FF2B5EF4-FFF2-40B4-BE49-F238E27FC236}">
                <a16:creationId xmlns:a16="http://schemas.microsoft.com/office/drawing/2014/main" id="{F88BEB13-553A-9E39-05C1-44DBDC9C7FE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998017" y="5324475"/>
            <a:ext cx="1304925" cy="1533525"/>
          </a:xfrm>
          <a:prstGeom prst="rect">
            <a:avLst/>
          </a:prstGeom>
        </p:spPr>
      </p:pic>
    </p:spTree>
    <p:extLst>
      <p:ext uri="{BB962C8B-B14F-4D97-AF65-F5344CB8AC3E}">
        <p14:creationId xmlns:p14="http://schemas.microsoft.com/office/powerpoint/2010/main" val="76603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56920" y="483830"/>
            <a:ext cx="7117080" cy="135513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1" cy="2133877"/>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Phân bố dân cư nước ta có đặc điểm như thế nào?</a:t>
              </a:r>
              <a:endParaRPr kumimoji="0" lang="en-US" sz="32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sp>
        <p:nvSpPr>
          <p:cNvPr id="11" name="TextBox 10">
            <a:extLst>
              <a:ext uri="{FF2B5EF4-FFF2-40B4-BE49-F238E27FC236}">
                <a16:creationId xmlns:a16="http://schemas.microsoft.com/office/drawing/2014/main" id="{2D6523B5-5265-5C00-3382-D1C35E851C18}"/>
              </a:ext>
            </a:extLst>
          </p:cNvPr>
          <p:cNvSpPr txBox="1"/>
          <p:nvPr/>
        </p:nvSpPr>
        <p:spPr>
          <a:xfrm>
            <a:off x="365760" y="2418080"/>
            <a:ext cx="7477760"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rPr>
              <a:t>Nước ta có mật độ dân số khá cao. Dân cư phân bố không đều giữa đồng bằng và miền núi, giữa thành thị và nông thôn.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7816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187</TotalTime>
  <Words>782</Words>
  <Application>Microsoft Office PowerPoint</Application>
  <PresentationFormat>Widescreen</PresentationFormat>
  <Paragraphs>46</Paragraphs>
  <Slides>23</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23</vt:i4>
      </vt:variant>
    </vt:vector>
  </HeadingPairs>
  <TitlesOfParts>
    <vt:vector size="34" baseType="lpstr">
      <vt:lpstr>Arial</vt:lpstr>
      <vt:lpstr>Calibri</vt:lpstr>
      <vt:lpstr>Calibri Light</vt:lpstr>
      <vt:lpstr>Cambria</vt:lpstr>
      <vt:lpstr>等线</vt:lpstr>
      <vt:lpstr>Times New Roman</vt:lpstr>
      <vt:lpstr>Wingdings</vt:lpstr>
      <vt:lpstr>1_Office Theme</vt:lpstr>
      <vt:lpstr>Custom Design</vt:lpstr>
      <vt:lpstr>9_Office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29</cp:revision>
  <dcterms:created xsi:type="dcterms:W3CDTF">2024-07-19T12:50:26Z</dcterms:created>
  <dcterms:modified xsi:type="dcterms:W3CDTF">2025-11-12T08:07:35Z</dcterms:modified>
  <cp:category>9Slide.vn</cp:category>
</cp:coreProperties>
</file>