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5"/>
  </p:notesMasterIdLst>
  <p:sldIdLst>
    <p:sldId id="347" r:id="rId2"/>
    <p:sldId id="275" r:id="rId3"/>
    <p:sldId id="335" r:id="rId4"/>
    <p:sldId id="324" r:id="rId5"/>
    <p:sldId id="346" r:id="rId6"/>
    <p:sldId id="293" r:id="rId7"/>
    <p:sldId id="330" r:id="rId8"/>
    <p:sldId id="328" r:id="rId9"/>
    <p:sldId id="334" r:id="rId10"/>
    <p:sldId id="329" r:id="rId11"/>
    <p:sldId id="325" r:id="rId12"/>
    <p:sldId id="338" r:id="rId13"/>
    <p:sldId id="348" r:id="rId14"/>
    <p:sldId id="341" r:id="rId15"/>
    <p:sldId id="342" r:id="rId16"/>
    <p:sldId id="321" r:id="rId17"/>
    <p:sldId id="259" r:id="rId18"/>
    <p:sldId id="322" r:id="rId19"/>
    <p:sldId id="343" r:id="rId20"/>
    <p:sldId id="344" r:id="rId21"/>
    <p:sldId id="345" r:id="rId22"/>
    <p:sldId id="323" r:id="rId23"/>
    <p:sldId id="2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9B24"/>
    <a:srgbClr val="D60093"/>
    <a:srgbClr val="CC3399"/>
    <a:srgbClr val="0000CC"/>
    <a:srgbClr val="E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6" autoAdjust="0"/>
  </p:normalViewPr>
  <p:slideViewPr>
    <p:cSldViewPr snapToGrid="0">
      <p:cViewPr varScale="1">
        <p:scale>
          <a:sx n="85" d="100"/>
          <a:sy n="85" d="100"/>
        </p:scale>
        <p:origin x="774"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08E90-FF99-4158-9F82-963EF1669E64}"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C497E-115F-4FCD-9A8F-5C6DB9AC1617}" type="slidenum">
              <a:rPr lang="en-US" smtClean="0"/>
              <a:t>‹#›</a:t>
            </a:fld>
            <a:endParaRPr lang="en-US"/>
          </a:p>
        </p:txBody>
      </p:sp>
    </p:spTree>
    <p:extLst>
      <p:ext uri="{BB962C8B-B14F-4D97-AF65-F5344CB8AC3E}">
        <p14:creationId xmlns:p14="http://schemas.microsoft.com/office/powerpoint/2010/main" val="341980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Calibri" panose="020F0502020204030204" pitchFamily="34" charset="0"/>
              </a:rPr>
              <a:t>Người Việt Nam ta có truyền thống tôn sư trọng đạo lâu đời. Chúng ta hoàn toàn có thể cùng thầy cô tổ chức chuỗi sự kiện liên quan chứ không chỉ là người dự. Để có thể tổ chức sự kiện về thầy cô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3 – Tiết 2: Hoạt động giáo dục theo chủ đề:</a:t>
            </a:r>
            <a:r>
              <a:rPr lang="vi-VN" sz="1800" i="1" dirty="0">
                <a:effectLst/>
                <a:latin typeface="Times New Roman" panose="02020603050405020304" pitchFamily="18" charset="0"/>
                <a:ea typeface="Calibri" panose="020F0502020204030204" pitchFamily="34" charset="0"/>
              </a:rPr>
              <a:t> </a:t>
            </a:r>
            <a:r>
              <a:rPr lang="vi-VN" sz="1800" b="1" i="1" dirty="0">
                <a:solidFill>
                  <a:srgbClr val="000000"/>
                </a:solidFill>
                <a:effectLst/>
                <a:latin typeface="Times New Roman" panose="02020603050405020304" pitchFamily="18" charset="0"/>
                <a:ea typeface="Calibri" panose="020F0502020204030204" pitchFamily="34" charset="0"/>
              </a:rPr>
              <a:t>Sự kiện về truyền thống tôn sư trọng đạo. </a:t>
            </a:r>
            <a:endParaRPr lang="en-US" dirty="0"/>
          </a:p>
        </p:txBody>
      </p:sp>
      <p:sp>
        <p:nvSpPr>
          <p:cNvPr id="4" name="Slide Number Placeholder 3"/>
          <p:cNvSpPr>
            <a:spLocks noGrp="1"/>
          </p:cNvSpPr>
          <p:nvPr>
            <p:ph type="sldNum" sz="quarter" idx="5"/>
          </p:nvPr>
        </p:nvSpPr>
        <p:spPr/>
        <p:txBody>
          <a:bodyPr/>
          <a:lstStyle/>
          <a:p>
            <a:fld id="{448C497E-115F-4FCD-9A8F-5C6DB9AC1617}" type="slidenum">
              <a:rPr lang="en-US" smtClean="0"/>
              <a:t>6</a:t>
            </a:fld>
            <a:endParaRPr lang="en-US"/>
          </a:p>
        </p:txBody>
      </p:sp>
    </p:spTree>
    <p:extLst>
      <p:ext uri="{BB962C8B-B14F-4D97-AF65-F5344CB8AC3E}">
        <p14:creationId xmlns:p14="http://schemas.microsoft.com/office/powerpoint/2010/main" val="379991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C497E-115F-4FCD-9A8F-5C6DB9AC1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06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5706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393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989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id="{B575E4F6-A956-462B-B393-AFE023FFC350}"/>
              </a:ext>
            </a:extLst>
          </p:cNvPr>
          <p:cNvPicPr>
            <a:picLocks noChangeAspect="1"/>
          </p:cNvPicPr>
          <p:nvPr userDrawn="1"/>
        </p:nvPicPr>
        <p:blipFill>
          <a:blip r:embed="rId3"/>
          <a:stretch>
            <a:fillRect/>
          </a:stretch>
        </p:blipFill>
        <p:spPr>
          <a:xfrm>
            <a:off x="9695001" y="3890549"/>
            <a:ext cx="1368359" cy="492609"/>
          </a:xfrm>
          <a:prstGeom prst="rect">
            <a:avLst/>
          </a:prstGeom>
        </p:spPr>
      </p:pic>
      <p:pic>
        <p:nvPicPr>
          <p:cNvPr id="5" name="Picture 4">
            <a:extLst>
              <a:ext uri="{FF2B5EF4-FFF2-40B4-BE49-F238E27FC236}">
                <a16:creationId xmlns:a16="http://schemas.microsoft.com/office/drawing/2014/main" id="{A3141636-659C-4804-856A-F1CFBA42F3C5}"/>
              </a:ext>
            </a:extLst>
          </p:cNvPr>
          <p:cNvPicPr>
            <a:picLocks noChangeAspect="1"/>
          </p:cNvPicPr>
          <p:nvPr userDrawn="1"/>
        </p:nvPicPr>
        <p:blipFill>
          <a:blip r:embed="rId4"/>
          <a:stretch>
            <a:fillRect/>
          </a:stretch>
        </p:blipFill>
        <p:spPr>
          <a:xfrm>
            <a:off x="633829" y="92559"/>
            <a:ext cx="885825" cy="371475"/>
          </a:xfrm>
          <a:prstGeom prst="rect">
            <a:avLst/>
          </a:prstGeom>
        </p:spPr>
      </p:pic>
      <p:pic>
        <p:nvPicPr>
          <p:cNvPr id="2" name="Picture 1" descr="A red barn in a farm&#10;&#10;Description automatically generated">
            <a:extLst>
              <a:ext uri="{FF2B5EF4-FFF2-40B4-BE49-F238E27FC236}">
                <a16:creationId xmlns:a16="http://schemas.microsoft.com/office/drawing/2014/main" id="{5D98AE97-067C-C74E-9CD7-FD120C325766}"/>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0566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87643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21217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96878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322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42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41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633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820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169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93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Picture 5">
            <a:extLst>
              <a:ext uri="{FF2B5EF4-FFF2-40B4-BE49-F238E27FC236}">
                <a16:creationId xmlns:a16="http://schemas.microsoft.com/office/drawing/2014/main" id="{A2267158-2EF5-4B08-8864-9362A4A65895}"/>
              </a:ext>
            </a:extLst>
          </p:cNvPr>
          <p:cNvPicPr>
            <a:picLocks noChangeAspect="1"/>
          </p:cNvPicPr>
          <p:nvPr userDrawn="1"/>
        </p:nvPicPr>
        <p:blipFill>
          <a:blip r:embed="rId3"/>
          <a:stretch>
            <a:fillRect/>
          </a:stretch>
        </p:blipFill>
        <p:spPr>
          <a:xfrm>
            <a:off x="633829" y="92559"/>
            <a:ext cx="885825" cy="371475"/>
          </a:xfrm>
          <a:prstGeom prst="rect">
            <a:avLst/>
          </a:prstGeom>
        </p:spPr>
      </p:pic>
      <p:pic>
        <p:nvPicPr>
          <p:cNvPr id="7" name="Picture 6">
            <a:extLst>
              <a:ext uri="{FF2B5EF4-FFF2-40B4-BE49-F238E27FC236}">
                <a16:creationId xmlns:a16="http://schemas.microsoft.com/office/drawing/2014/main" id="{FC1F2A14-CC82-4694-8E72-111A1ABBBB81}"/>
              </a:ext>
            </a:extLst>
          </p:cNvPr>
          <p:cNvPicPr>
            <a:picLocks noChangeAspect="1"/>
          </p:cNvPicPr>
          <p:nvPr userDrawn="1"/>
        </p:nvPicPr>
        <p:blipFill>
          <a:blip r:embed="rId4"/>
          <a:stretch>
            <a:fillRect/>
          </a:stretch>
        </p:blipFill>
        <p:spPr>
          <a:xfrm>
            <a:off x="9695001" y="3890549"/>
            <a:ext cx="1368359" cy="492609"/>
          </a:xfrm>
          <a:prstGeom prst="rect">
            <a:avLst/>
          </a:prstGeom>
        </p:spPr>
      </p:pic>
      <p:pic>
        <p:nvPicPr>
          <p:cNvPr id="2" name="Picture 1" descr="A red barn in a farm&#10;&#10;Description automatically generated">
            <a:extLst>
              <a:ext uri="{FF2B5EF4-FFF2-40B4-BE49-F238E27FC236}">
                <a16:creationId xmlns:a16="http://schemas.microsoft.com/office/drawing/2014/main" id="{6E47E45B-CAA4-A7ED-606A-0A6C7E7EEFEF}"/>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47470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469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53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744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567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579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272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681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07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29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9602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013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2025/11/12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855733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80896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227789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10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564182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3E31128B-0F15-FB03-D9E6-34485AB008A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38030029"/>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4" r:id="rId3"/>
    <p:sldLayoutId id="2147483705" r:id="rId4"/>
    <p:sldLayoutId id="2147483706" r:id="rId5"/>
    <p:sldLayoutId id="2147483673" r:id="rId6"/>
    <p:sldLayoutId id="2147483674" r:id="rId7"/>
    <p:sldLayoutId id="2147483675" r:id="rId8"/>
    <p:sldLayoutId id="2147483676" r:id="rId9"/>
    <p:sldLayoutId id="2147483677" r:id="rId10"/>
    <p:sldLayoutId id="2147483678" r:id="rId11"/>
    <p:sldLayoutId id="2147483679" r:id="rId12"/>
    <p:sldLayoutId id="2147483682" r:id="rId13"/>
    <p:sldLayoutId id="2147483683" r:id="rId14"/>
    <p:sldLayoutId id="2147483684" r:id="rId15"/>
    <p:sldLayoutId id="2147483685"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21.xml"/><Relationship Id="rId3" Type="http://schemas.openxmlformats.org/officeDocument/2006/relationships/audio" Target="../media/audio1.wav"/><Relationship Id="rId7" Type="http://schemas.openxmlformats.org/officeDocument/2006/relationships/slide" Target="slide18.xml"/><Relationship Id="rId12"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slide" Target="slide20.xml"/><Relationship Id="rId5" Type="http://schemas.openxmlformats.org/officeDocument/2006/relationships/slide" Target="slide17.xml"/><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slide" Target="slide19.xml"/><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2.png"/><Relationship Id="rId12"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16.xml"/><Relationship Id="rId5" Type="http://schemas.openxmlformats.org/officeDocument/2006/relationships/audio" Target="../media/audio2.wav"/><Relationship Id="rId10" Type="http://schemas.openxmlformats.org/officeDocument/2006/relationships/image" Target="../media/image35.png"/><Relationship Id="rId4" Type="http://schemas.openxmlformats.org/officeDocument/2006/relationships/notesSlide" Target="../notesSlides/notesSlide5.xml"/><Relationship Id="rId9" Type="http://schemas.openxmlformats.org/officeDocument/2006/relationships/image" Target="../media/image34.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16.xml"/><Relationship Id="rId5" Type="http://schemas.openxmlformats.org/officeDocument/2006/relationships/audio" Target="../media/audio2.wav"/><Relationship Id="rId10" Type="http://schemas.openxmlformats.org/officeDocument/2006/relationships/image" Target="../media/image41.png"/><Relationship Id="rId4" Type="http://schemas.openxmlformats.org/officeDocument/2006/relationships/notesSlide" Target="../notesSlides/notesSlide6.xml"/><Relationship Id="rId9" Type="http://schemas.openxmlformats.org/officeDocument/2006/relationships/image" Target="../media/image40.png"/><Relationship Id="rId1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5.png"/><Relationship Id="rId12"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image" Target="../media/image42.png"/><Relationship Id="rId5" Type="http://schemas.openxmlformats.org/officeDocument/2006/relationships/audio" Target="../media/audio2.wav"/><Relationship Id="rId10" Type="http://schemas.openxmlformats.org/officeDocument/2006/relationships/slide" Target="slide16.xml"/><Relationship Id="rId4" Type="http://schemas.openxmlformats.org/officeDocument/2006/relationships/notesSlide" Target="../notesSlides/notesSlide7.xm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2.png"/><Relationship Id="rId12"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16.xml"/><Relationship Id="rId5" Type="http://schemas.openxmlformats.org/officeDocument/2006/relationships/audio" Target="../media/audio2.wav"/><Relationship Id="rId10" Type="http://schemas.openxmlformats.org/officeDocument/2006/relationships/image" Target="../media/image51.png"/><Relationship Id="rId4" Type="http://schemas.openxmlformats.org/officeDocument/2006/relationships/notesSlide" Target="../notesSlides/notesSlide8.xml"/><Relationship Id="rId9" Type="http://schemas.openxmlformats.org/officeDocument/2006/relationships/image" Target="../media/image50.png"/><Relationship Id="rId1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2.png"/><Relationship Id="rId12"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16.xml"/><Relationship Id="rId5" Type="http://schemas.openxmlformats.org/officeDocument/2006/relationships/audio" Target="../media/audio2.wav"/><Relationship Id="rId10" Type="http://schemas.openxmlformats.org/officeDocument/2006/relationships/image" Target="../media/image51.png"/><Relationship Id="rId4" Type="http://schemas.openxmlformats.org/officeDocument/2006/relationships/notesSlide" Target="../notesSlides/notesSlide9.xml"/><Relationship Id="rId9" Type="http://schemas.openxmlformats.org/officeDocument/2006/relationships/image" Target="../media/image34.png"/><Relationship Id="rId1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1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95DE1A-4E67-4464-8A98-C3C74711DC09}"/>
              </a:ext>
            </a:extLst>
          </p:cNvPr>
          <p:cNvSpPr/>
          <p:nvPr/>
        </p:nvSpPr>
        <p:spPr>
          <a:xfrm>
            <a:off x="-33748" y="0"/>
            <a:ext cx="1222574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TextBox 6">
            <a:extLst>
              <a:ext uri="{FF2B5EF4-FFF2-40B4-BE49-F238E27FC236}">
                <a16:creationId xmlns:a16="http://schemas.microsoft.com/office/drawing/2014/main" id="{34A29C4A-8E2D-464F-862D-E0D80BD29851}"/>
              </a:ext>
            </a:extLst>
          </p:cNvPr>
          <p:cNvSpPr txBox="1"/>
          <p:nvPr/>
        </p:nvSpPr>
        <p:spPr>
          <a:xfrm>
            <a:off x="889362" y="894970"/>
            <a:ext cx="10413275" cy="1323439"/>
          </a:xfrm>
          <a:prstGeom prst="rect">
            <a:avLst/>
          </a:prstGeom>
          <a:noFill/>
        </p:spPr>
        <p:txBody>
          <a:bodyPr wrap="square">
            <a:spAutoFit/>
          </a:bodyPr>
          <a:lstStyle/>
          <a:p>
            <a:r>
              <a:rPr lang="en-US" sz="4000">
                <a:solidFill>
                  <a:srgbClr val="FF0000"/>
                </a:solidFill>
                <a:latin typeface="Cambria" panose="02040503050406030204" pitchFamily="18" charset="0"/>
                <a:ea typeface="Cambria" panose="02040503050406030204" pitchFamily="18" charset="0"/>
              </a:rPr>
              <a:t>	</a:t>
            </a:r>
            <a:r>
              <a:rPr lang="en-US" sz="4000" b="1">
                <a:solidFill>
                  <a:srgbClr val="0000CC"/>
                </a:solidFill>
                <a:latin typeface="HP001 4 hàng" panose="020B0603050302020204" pitchFamily="34" charset="0"/>
                <a:ea typeface="Cambria" panose="02040503050406030204" pitchFamily="18" charset="0"/>
              </a:rPr>
              <a:t>Thứ Tư ngày 6 tháng 11 năm 2024</a:t>
            </a:r>
          </a:p>
          <a:p>
            <a:pPr algn="ctr"/>
            <a:r>
              <a:rPr lang="en-US" sz="4000" b="1">
                <a:solidFill>
                  <a:srgbClr val="0000CC"/>
                </a:solidFill>
                <a:latin typeface="HP001 4 hàng" panose="020B0603050302020204" pitchFamily="34" charset="0"/>
                <a:ea typeface="Cambria" panose="02040503050406030204" pitchFamily="18" charset="0"/>
              </a:rPr>
              <a:t>Hoạt động trải nghiệm</a:t>
            </a:r>
            <a:endParaRPr lang="en-US" sz="4000" dirty="0">
              <a:solidFill>
                <a:srgbClr val="FF0000"/>
              </a:solidFill>
              <a:latin typeface="HP001 4 hàng" panose="020B0603050302020204" pitchFamily="34" charset="0"/>
              <a:ea typeface="Cambria" panose="02040503050406030204" pitchFamily="18" charset="0"/>
            </a:endParaRPr>
          </a:p>
        </p:txBody>
      </p:sp>
      <p:cxnSp>
        <p:nvCxnSpPr>
          <p:cNvPr id="9" name="Straight Connector 8">
            <a:extLst>
              <a:ext uri="{FF2B5EF4-FFF2-40B4-BE49-F238E27FC236}">
                <a16:creationId xmlns:a16="http://schemas.microsoft.com/office/drawing/2014/main" id="{E09B67B0-9D81-443A-A3B0-21B0F5607204}"/>
              </a:ext>
            </a:extLst>
          </p:cNvPr>
          <p:cNvCxnSpPr/>
          <p:nvPr/>
        </p:nvCxnSpPr>
        <p:spPr>
          <a:xfrm>
            <a:off x="3771900" y="2090057"/>
            <a:ext cx="4686300"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86601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647700" y="0"/>
            <a:ext cx="13487399" cy="7935686"/>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rotWithShape="1">
            <a:blip r:embed="rId4"/>
            <a:srcRect l="5093" t="10673" r="4478" b="964"/>
            <a:stretch/>
          </p:blipFill>
          <p:spPr>
            <a:xfrm>
              <a:off x="874" y="1063"/>
              <a:ext cx="17452" cy="8797"/>
            </a:xfrm>
            <a:prstGeom prst="rect">
              <a:avLst/>
            </a:prstGeom>
          </p:spPr>
        </p:pic>
      </p:grpSp>
      <p:grpSp>
        <p:nvGrpSpPr>
          <p:cNvPr id="8" name="Group 7">
            <a:extLst>
              <a:ext uri="{FF2B5EF4-FFF2-40B4-BE49-F238E27FC236}">
                <a16:creationId xmlns:a16="http://schemas.microsoft.com/office/drawing/2014/main" id="{92A222BD-57B8-6E92-78F3-9C8D8D105C88}"/>
              </a:ext>
            </a:extLst>
          </p:cNvPr>
          <p:cNvGrpSpPr/>
          <p:nvPr/>
        </p:nvGrpSpPr>
        <p:grpSpPr>
          <a:xfrm>
            <a:off x="457200" y="2125400"/>
            <a:ext cx="10500360" cy="4697208"/>
            <a:chOff x="-2527670" y="2487389"/>
            <a:chExt cx="7811077" cy="3115659"/>
          </a:xfrm>
        </p:grpSpPr>
        <p:sp>
          <p:nvSpPr>
            <p:cNvPr id="28" name="Rectangle: Rounded Corners 27">
              <a:extLst>
                <a:ext uri="{FF2B5EF4-FFF2-40B4-BE49-F238E27FC236}">
                  <a16:creationId xmlns:a16="http://schemas.microsoft.com/office/drawing/2014/main" id="{CEED8588-A8FD-D8E4-97A1-43BE82C4D412}"/>
                </a:ext>
              </a:extLst>
            </p:cNvPr>
            <p:cNvSpPr/>
            <p:nvPr/>
          </p:nvSpPr>
          <p:spPr>
            <a:xfrm>
              <a:off x="-2527670" y="2487389"/>
              <a:ext cx="7811077" cy="3115659"/>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等线"/>
                <a:ea typeface="+mn-ea"/>
                <a:cs typeface="+mn-cs"/>
              </a:endParaRPr>
            </a:p>
          </p:txBody>
        </p:sp>
        <p:sp>
          <p:nvSpPr>
            <p:cNvPr id="29" name="TextBox 28">
              <a:extLst>
                <a:ext uri="{FF2B5EF4-FFF2-40B4-BE49-F238E27FC236}">
                  <a16:creationId xmlns:a16="http://schemas.microsoft.com/office/drawing/2014/main" id="{CF9FA66C-087A-1101-FFAD-0974696542C9}"/>
                </a:ext>
              </a:extLst>
            </p:cNvPr>
            <p:cNvSpPr txBox="1"/>
            <p:nvPr/>
          </p:nvSpPr>
          <p:spPr>
            <a:xfrm>
              <a:off x="-2314788" y="2635624"/>
              <a:ext cx="7385313" cy="2678167"/>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 </a:t>
              </a:r>
              <a:r>
                <a:rPr kumimoji="0" lang="vi-VN" sz="34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Tổ </a:t>
              </a:r>
              <a:r>
                <a:rPr kumimoji="0" lang="vi-VN" sz="34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chức cuộc thi làm báo tường chào mừng ngày Nhà giáo Việt Nam 20-11.</a:t>
              </a:r>
            </a:p>
            <a:p>
              <a:pPr marR="0" lvl="0" algn="just"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 </a:t>
              </a:r>
              <a:r>
                <a:rPr kumimoji="0" lang="vi-VN" sz="34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Tổ </a:t>
              </a:r>
              <a:r>
                <a:rPr kumimoji="0" lang="vi-VN" sz="34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chức cuộc thi viết, vẽ về người thấy mình yêu mến.</a:t>
              </a:r>
            </a:p>
            <a:p>
              <a:pPr marR="0" lvl="0" algn="just"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 </a:t>
              </a:r>
              <a:r>
                <a:rPr kumimoji="0" lang="vi-VN" sz="34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Tổ </a:t>
              </a:r>
              <a:r>
                <a:rPr kumimoji="0" lang="vi-VN" sz="34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chức cuộc </a:t>
              </a:r>
              <a:r>
                <a:rPr kumimoji="0" lang="vi-VN" sz="34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thi </a:t>
              </a:r>
              <a:r>
                <a:rPr kumimoji="0" lang="en-US" sz="34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văn nghệ, </a:t>
              </a:r>
              <a:r>
                <a:rPr kumimoji="0" lang="vi-VN" sz="34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đọc </a:t>
              </a:r>
              <a:r>
                <a:rPr kumimoji="0" lang="vi-VN" sz="34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thơ, kể chuyện về chủ đề thầy, cô giáo;...</a:t>
              </a:r>
            </a:p>
            <a:p>
              <a:pPr marR="0" lvl="0" algn="just"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 </a:t>
              </a:r>
              <a:r>
                <a:rPr kumimoji="0" lang="vi-VN" sz="34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Tổ </a:t>
              </a:r>
              <a:r>
                <a:rPr kumimoji="0" lang="vi-VN" sz="34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chức thực hiện các sản phẩm tri ân thầy, cô giáo;...</a:t>
              </a:r>
            </a:p>
          </p:txBody>
        </p:sp>
      </p:grpSp>
      <p:pic>
        <p:nvPicPr>
          <p:cNvPr id="15" name="Picture 14">
            <a:extLst>
              <a:ext uri="{FF2B5EF4-FFF2-40B4-BE49-F238E27FC236}">
                <a16:creationId xmlns:a16="http://schemas.microsoft.com/office/drawing/2014/main" id="{EA368B2F-F0A1-4B80-8A52-7EB7C5051FAA}"/>
              </a:ext>
            </a:extLst>
          </p:cNvPr>
          <p:cNvPicPr>
            <a:picLocks noChangeAspect="1"/>
          </p:cNvPicPr>
          <p:nvPr/>
        </p:nvPicPr>
        <p:blipFill rotWithShape="1">
          <a:blip r:embed="rId5">
            <a:extLst>
              <a:ext uri="{28A0092B-C50C-407E-A947-70E740481C1C}">
                <a14:useLocalDpi xmlns:a14="http://schemas.microsoft.com/office/drawing/2010/main" val="0"/>
              </a:ext>
            </a:extLst>
          </a:blip>
          <a:srcRect t="-4093" r="83764" b="-3397"/>
          <a:stretch/>
        </p:blipFill>
        <p:spPr>
          <a:xfrm>
            <a:off x="10479235" y="1280161"/>
            <a:ext cx="2058518" cy="4781740"/>
          </a:xfrm>
          <a:prstGeom prst="rect">
            <a:avLst/>
          </a:prstGeom>
        </p:spPr>
      </p:pic>
      <p:sp>
        <p:nvSpPr>
          <p:cNvPr id="4" name="Rectangle: Diagonal Corners Snipped 3">
            <a:extLst>
              <a:ext uri="{FF2B5EF4-FFF2-40B4-BE49-F238E27FC236}">
                <a16:creationId xmlns:a16="http://schemas.microsoft.com/office/drawing/2014/main" id="{AECDF330-FBDD-41BC-B501-BCFF4B1C8739}"/>
              </a:ext>
            </a:extLst>
          </p:cNvPr>
          <p:cNvSpPr/>
          <p:nvPr/>
        </p:nvSpPr>
        <p:spPr>
          <a:xfrm>
            <a:off x="596476" y="519452"/>
            <a:ext cx="10999046" cy="1393341"/>
          </a:xfrm>
          <a:prstGeom prst="snip2DiagRect">
            <a:avLst/>
          </a:prstGeom>
          <a:solidFill>
            <a:srgbClr val="EAF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a:solidFill>
                  <a:srgbClr val="FF0000"/>
                </a:solidFill>
                <a:latin typeface="Cambria" panose="02040503050406030204" pitchFamily="18" charset="0"/>
                <a:ea typeface="Cambria" panose="02040503050406030204" pitchFamily="18" charset="0"/>
              </a:rPr>
              <a:t>Các em có biết trường chúng ta sẽ tổ chức các hoạt động gì để chào mừng Ngày Nhà giáo Việt Nam 20 - 11 </a:t>
            </a:r>
            <a:endParaRPr lang="en-SG" sz="3400" b="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671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0" y="0"/>
              <a:ext cx="19185" cy="10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1604"/>
              <a:ext cx="19185" cy="7525"/>
            </a:xfrm>
            <a:prstGeom prst="rect">
              <a:avLst/>
            </a:prstGeom>
          </p:spPr>
        </p:pic>
      </p:grpSp>
      <p:grpSp>
        <p:nvGrpSpPr>
          <p:cNvPr id="4" name="Group 3">
            <a:extLst>
              <a:ext uri="{FF2B5EF4-FFF2-40B4-BE49-F238E27FC236}">
                <a16:creationId xmlns:a16="http://schemas.microsoft.com/office/drawing/2014/main" id="{AD664A98-0FF6-745C-8934-DF4A4C197F02}"/>
              </a:ext>
            </a:extLst>
          </p:cNvPr>
          <p:cNvGrpSpPr/>
          <p:nvPr/>
        </p:nvGrpSpPr>
        <p:grpSpPr>
          <a:xfrm>
            <a:off x="1155578" y="735741"/>
            <a:ext cx="10167742" cy="1366380"/>
            <a:chOff x="669757" y="1375190"/>
            <a:chExt cx="6510976" cy="2063211"/>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669757" y="1375190"/>
              <a:ext cx="6510976" cy="2063211"/>
            </a:xfrm>
            <a:prstGeom prst="wedgeRoundRectCallout">
              <a:avLst>
                <a:gd name="adj1" fmla="val -42779"/>
                <a:gd name="adj2" fmla="val 85601"/>
                <a:gd name="adj3" fmla="val 16667"/>
              </a:avLst>
            </a:prstGeom>
            <a:solidFill>
              <a:schemeClr val="accent6">
                <a:lumMod val="20000"/>
                <a:lumOff val="80000"/>
              </a:schemeClr>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CC"/>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825299" y="1507603"/>
              <a:ext cx="6199892" cy="176600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nl-NL" sz="3500" b="1">
                  <a:solidFill>
                    <a:srgbClr val="0000CC"/>
                  </a:solidFill>
                  <a:latin typeface="Cambria" panose="02040503050406030204" pitchFamily="18" charset="0"/>
                  <a:ea typeface="Calibri" panose="020F0502020204030204" pitchFamily="34" charset="0"/>
                </a:rPr>
                <a:t>Hoạt động 2: Lập kế hoạch làm báo tường chào mừng Ngày Nhà giáo Việt Nam 20 - 11</a:t>
              </a:r>
              <a:endParaRPr kumimoji="0" lang="en-US" sz="35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DBE67CAE-A21B-0A9C-1203-8B248FD87D1A}"/>
              </a:ext>
            </a:extLst>
          </p:cNvPr>
          <p:cNvPicPr>
            <a:picLocks noChangeAspect="1"/>
          </p:cNvPicPr>
          <p:nvPr/>
        </p:nvPicPr>
        <p:blipFill rotWithShape="1">
          <a:blip r:embed="rId5"/>
          <a:srcRect l="39710" r="19949"/>
          <a:stretch/>
        </p:blipFill>
        <p:spPr>
          <a:xfrm>
            <a:off x="2141129" y="2597491"/>
            <a:ext cx="8939291" cy="4260509"/>
          </a:xfrm>
          <a:prstGeom prst="rect">
            <a:avLst/>
          </a:prstGeom>
        </p:spPr>
      </p:pic>
      <p:pic>
        <p:nvPicPr>
          <p:cNvPr id="11" name="Picture 10">
            <a:extLst>
              <a:ext uri="{FF2B5EF4-FFF2-40B4-BE49-F238E27FC236}">
                <a16:creationId xmlns:a16="http://schemas.microsoft.com/office/drawing/2014/main" id="{70F81011-4757-4D68-9A2C-1DB8342F0DEF}"/>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389740" y="1354913"/>
            <a:ext cx="2353402" cy="3784953"/>
          </a:xfrm>
          <a:prstGeom prst="rect">
            <a:avLst/>
          </a:prstGeom>
        </p:spPr>
      </p:pic>
    </p:spTree>
    <p:extLst>
      <p:ext uri="{BB962C8B-B14F-4D97-AF65-F5344CB8AC3E}">
        <p14:creationId xmlns:p14="http://schemas.microsoft.com/office/powerpoint/2010/main" val="22875749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15" y="0"/>
              <a:ext cx="19170" cy="10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9" name="Group 8">
            <a:extLst>
              <a:ext uri="{FF2B5EF4-FFF2-40B4-BE49-F238E27FC236}">
                <a16:creationId xmlns:a16="http://schemas.microsoft.com/office/drawing/2014/main" id="{D550D87E-492B-9773-02CD-2151FF5B8E9E}"/>
              </a:ext>
            </a:extLst>
          </p:cNvPr>
          <p:cNvGrpSpPr/>
          <p:nvPr/>
        </p:nvGrpSpPr>
        <p:grpSpPr>
          <a:xfrm>
            <a:off x="166758" y="1056134"/>
            <a:ext cx="3610906" cy="3770701"/>
            <a:chOff x="-197753" y="463927"/>
            <a:chExt cx="5461503" cy="3770701"/>
          </a:xfrm>
        </p:grpSpPr>
        <p:pic>
          <p:nvPicPr>
            <p:cNvPr id="10" name="图片 35">
              <a:extLst>
                <a:ext uri="{FF2B5EF4-FFF2-40B4-BE49-F238E27FC236}">
                  <a16:creationId xmlns:a16="http://schemas.microsoft.com/office/drawing/2014/main" id="{300C4EF8-FCE4-B0FF-8597-0C0911DA244C}"/>
                </a:ext>
              </a:extLst>
            </p:cNvPr>
            <p:cNvPicPr>
              <a:picLocks noChangeAspect="1"/>
            </p:cNvPicPr>
            <p:nvPr/>
          </p:nvPicPr>
          <p:blipFill>
            <a:blip r:embed="rId5"/>
            <a:stretch>
              <a:fillRect/>
            </a:stretch>
          </p:blipFill>
          <p:spPr>
            <a:xfrm>
              <a:off x="-184302" y="1179408"/>
              <a:ext cx="3144403" cy="3055220"/>
            </a:xfrm>
            <a:prstGeom prst="rect">
              <a:avLst/>
            </a:prstGeom>
          </p:spPr>
        </p:pic>
        <p:sp>
          <p:nvSpPr>
            <p:cNvPr id="11" name="Rectangle 10">
              <a:extLst>
                <a:ext uri="{FF2B5EF4-FFF2-40B4-BE49-F238E27FC236}">
                  <a16:creationId xmlns:a16="http://schemas.microsoft.com/office/drawing/2014/main" id="{2E5E55DB-F1F3-8D17-2C1B-CA13595F034F}"/>
                </a:ext>
              </a:extLst>
            </p:cNvPr>
            <p:cNvSpPr/>
            <p:nvPr/>
          </p:nvSpPr>
          <p:spPr>
            <a:xfrm>
              <a:off x="-197753" y="463927"/>
              <a:ext cx="5461503" cy="712824"/>
            </a:xfrm>
            <a:prstGeom prst="rect">
              <a:avLst/>
            </a:prstGeom>
            <a:solidFill>
              <a:srgbClr val="EAFAFA"/>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3" name="Group 12">
            <a:extLst>
              <a:ext uri="{FF2B5EF4-FFF2-40B4-BE49-F238E27FC236}">
                <a16:creationId xmlns:a16="http://schemas.microsoft.com/office/drawing/2014/main" id="{58E96923-7AFD-E574-6FE1-891CBE9853D6}"/>
              </a:ext>
            </a:extLst>
          </p:cNvPr>
          <p:cNvGrpSpPr/>
          <p:nvPr/>
        </p:nvGrpSpPr>
        <p:grpSpPr>
          <a:xfrm>
            <a:off x="2420717" y="2168654"/>
            <a:ext cx="9761756" cy="3851536"/>
            <a:chOff x="-2527669" y="2599787"/>
            <a:chExt cx="7698680" cy="2849543"/>
          </a:xfrm>
        </p:grpSpPr>
        <p:sp>
          <p:nvSpPr>
            <p:cNvPr id="15" name="Rectangle: Rounded Corners 14">
              <a:extLst>
                <a:ext uri="{FF2B5EF4-FFF2-40B4-BE49-F238E27FC236}">
                  <a16:creationId xmlns:a16="http://schemas.microsoft.com/office/drawing/2014/main" id="{36D4882A-F837-6C27-6B7D-31BE050E055C}"/>
                </a:ext>
              </a:extLst>
            </p:cNvPr>
            <p:cNvSpPr/>
            <p:nvPr/>
          </p:nvSpPr>
          <p:spPr>
            <a:xfrm>
              <a:off x="-2527669" y="2599787"/>
              <a:ext cx="7567665"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等线"/>
                <a:ea typeface="+mn-ea"/>
                <a:cs typeface="+mn-cs"/>
              </a:endParaRPr>
            </a:p>
          </p:txBody>
        </p:sp>
        <p:sp>
          <p:nvSpPr>
            <p:cNvPr id="16" name="TextBox 15">
              <a:extLst>
                <a:ext uri="{FF2B5EF4-FFF2-40B4-BE49-F238E27FC236}">
                  <a16:creationId xmlns:a16="http://schemas.microsoft.com/office/drawing/2014/main" id="{86EFE791-0C7B-00D6-F407-92990C594EC8}"/>
                </a:ext>
              </a:extLst>
            </p:cNvPr>
            <p:cNvSpPr txBox="1"/>
            <p:nvPr/>
          </p:nvSpPr>
          <p:spPr>
            <a:xfrm>
              <a:off x="-2225221" y="2897408"/>
              <a:ext cx="7396232" cy="225430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 </a:t>
              </a:r>
              <a:r>
                <a:rPr kumimoji="0" lang="vi-VN" sz="32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Những </a:t>
              </a:r>
              <a:r>
                <a:rPr kumimoji="0" lang="vi-VN" sz="32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việc cần làm cho </a:t>
              </a:r>
              <a:r>
                <a:rPr kumimoji="0" lang="vi-VN" sz="32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hoạt động: Lựa chọn</a:t>
              </a:r>
              <a:r>
                <a:rPr kumimoji="0" lang="en-US" sz="32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 thời gian</a:t>
              </a:r>
              <a:r>
                <a:rPr kumimoji="0" lang="vi-VN" sz="32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lập kế hoạch.</a:t>
              </a:r>
            </a:p>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 </a:t>
              </a:r>
              <a:r>
                <a:rPr kumimoji="0" lang="vi-VN" sz="32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Phân </a:t>
              </a:r>
              <a:r>
                <a:rPr kumimoji="0" lang="vi-VN" sz="32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công nhiệm vụ cho các nhóm, các thành viên.</a:t>
              </a:r>
            </a:p>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 </a:t>
              </a:r>
              <a:r>
                <a:rPr kumimoji="0" lang="vi-VN" sz="32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Đưa </a:t>
              </a:r>
              <a:r>
                <a:rPr kumimoji="0" lang="vi-VN" sz="32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ra thời gian thực hiện, thời gian hoàn </a:t>
              </a:r>
              <a:r>
                <a:rPr kumimoji="0" lang="vi-VN" sz="32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thành...</a:t>
              </a:r>
              <a:endParaRPr kumimoji="0" lang="en-US" sz="3200" b="1" i="0" u="none" strike="noStrike" kern="1200" cap="none" spc="0" normalizeH="0" baseline="0" noProof="0">
                <a:ln>
                  <a:noFill/>
                </a:ln>
                <a:solidFill>
                  <a:srgbClr val="0000CC"/>
                </a:solidFill>
                <a:effectLst/>
                <a:uLnTx/>
                <a:uFillTx/>
                <a:latin typeface="Cambria" panose="02040503050406030204" pitchFamily="18" charset="0"/>
                <a:ea typeface="+mn-ea"/>
                <a:cs typeface="+mn-cs"/>
              </a:endParaRPr>
            </a:p>
          </p:txBody>
        </p:sp>
      </p:grpSp>
      <p:sp>
        <p:nvSpPr>
          <p:cNvPr id="4" name="Rectangle 3">
            <a:extLst>
              <a:ext uri="{FF2B5EF4-FFF2-40B4-BE49-F238E27FC236}">
                <a16:creationId xmlns:a16="http://schemas.microsoft.com/office/drawing/2014/main" id="{8AF12DF3-F364-4B0B-BEF5-4070656376BD}"/>
              </a:ext>
            </a:extLst>
          </p:cNvPr>
          <p:cNvSpPr/>
          <p:nvPr/>
        </p:nvSpPr>
        <p:spPr>
          <a:xfrm>
            <a:off x="4216368" y="828264"/>
            <a:ext cx="607422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latin typeface="Cambria" panose="02040503050406030204" pitchFamily="18" charset="0"/>
                <a:ea typeface="Cambria" panose="02040503050406030204" pitchFamily="18" charset="0"/>
              </a:rPr>
              <a:t>Trình bày trước lớp</a:t>
            </a:r>
            <a:endParaRPr lang="en-SG" sz="480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7059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15" y="0"/>
              <a:ext cx="19170" cy="10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aphicFrame>
        <p:nvGraphicFramePr>
          <p:cNvPr id="7" name="Table 7">
            <a:extLst>
              <a:ext uri="{FF2B5EF4-FFF2-40B4-BE49-F238E27FC236}">
                <a16:creationId xmlns:a16="http://schemas.microsoft.com/office/drawing/2014/main" id="{ADCE8C1E-95BC-48C3-BC53-8FB023F71251}"/>
              </a:ext>
            </a:extLst>
          </p:cNvPr>
          <p:cNvGraphicFramePr>
            <a:graphicFrameLocks noGrp="1"/>
          </p:cNvGraphicFramePr>
          <p:nvPr>
            <p:extLst>
              <p:ext uri="{D42A27DB-BD31-4B8C-83A1-F6EECF244321}">
                <p14:modId xmlns:p14="http://schemas.microsoft.com/office/powerpoint/2010/main" val="2135359417"/>
              </p:ext>
            </p:extLst>
          </p:nvPr>
        </p:nvGraphicFramePr>
        <p:xfrm>
          <a:off x="73478" y="704484"/>
          <a:ext cx="12035518" cy="5996826"/>
        </p:xfrm>
        <a:graphic>
          <a:graphicData uri="http://schemas.openxmlformats.org/drawingml/2006/table">
            <a:tbl>
              <a:tblPr firstRow="1" bandRow="1">
                <a:tableStyleId>{5C22544A-7EE6-4342-B048-85BDC9FD1C3A}</a:tableStyleId>
              </a:tblPr>
              <a:tblGrid>
                <a:gridCol w="4448175">
                  <a:extLst>
                    <a:ext uri="{9D8B030D-6E8A-4147-A177-3AD203B41FA5}">
                      <a16:colId xmlns:a16="http://schemas.microsoft.com/office/drawing/2014/main" val="607166026"/>
                    </a:ext>
                  </a:extLst>
                </a:gridCol>
                <a:gridCol w="7587343">
                  <a:extLst>
                    <a:ext uri="{9D8B030D-6E8A-4147-A177-3AD203B41FA5}">
                      <a16:colId xmlns:a16="http://schemas.microsoft.com/office/drawing/2014/main" val="6829743"/>
                    </a:ext>
                  </a:extLst>
                </a:gridCol>
              </a:tblGrid>
              <a:tr h="1740602">
                <a:tc>
                  <a:txBody>
                    <a:bodyPr/>
                    <a:lstStyle/>
                    <a:p>
                      <a:endParaRPr kumimoji="0" lang="en-US" sz="1400" b="1" i="0" u="none" strike="noStrike" kern="1200" cap="none" spc="0" normalizeH="0" baseline="0" noProof="0">
                        <a:ln>
                          <a:noFill/>
                        </a:ln>
                        <a:solidFill>
                          <a:srgbClr val="0000CC"/>
                        </a:solidFill>
                        <a:effectLst/>
                        <a:uLnTx/>
                        <a:uFillTx/>
                        <a:latin typeface="Cambria" panose="02040503050406030204" pitchFamily="18" charset="0"/>
                        <a:ea typeface="+mn-ea"/>
                        <a:cs typeface="+mn-cs"/>
                      </a:endParaRPr>
                    </a:p>
                    <a:p>
                      <a:pPr algn="ctr"/>
                      <a:r>
                        <a:rPr kumimoji="0" lang="vi-VN" sz="30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Những việc cần làm </a:t>
                      </a:r>
                      <a:endParaRPr kumimoji="0" lang="en-US" sz="3000" b="1" i="0" u="none" strike="noStrike" kern="1200" cap="none" spc="0" normalizeH="0" baseline="0" noProof="0">
                        <a:ln>
                          <a:noFill/>
                        </a:ln>
                        <a:solidFill>
                          <a:srgbClr val="0000CC"/>
                        </a:solidFill>
                        <a:effectLst/>
                        <a:uLnTx/>
                        <a:uFillTx/>
                        <a:latin typeface="Cambria" panose="02040503050406030204" pitchFamily="18" charset="0"/>
                        <a:ea typeface="+mn-ea"/>
                        <a:cs typeface="+mn-cs"/>
                      </a:endParaRPr>
                    </a:p>
                    <a:p>
                      <a:pPr algn="ctr"/>
                      <a:r>
                        <a:rPr kumimoji="0" lang="vi-VN" sz="30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cho hoạt động</a:t>
                      </a:r>
                      <a:endParaRPr kumimoji="0" lang="en-US" sz="3000" b="1" i="0" u="none" strike="noStrike" kern="1200" cap="none" spc="0" normalizeH="0" baseline="0" noProof="0">
                        <a:ln>
                          <a:noFill/>
                        </a:ln>
                        <a:solidFill>
                          <a:srgbClr val="0000CC"/>
                        </a:solidFill>
                        <a:effectLst/>
                        <a:uLnTx/>
                        <a:uFillTx/>
                        <a:latin typeface="Cambria" panose="02040503050406030204" pitchFamily="18" charset="0"/>
                        <a:ea typeface="+mn-ea"/>
                        <a:cs typeface="+mn-cs"/>
                      </a:endParaRPr>
                    </a:p>
                    <a:p>
                      <a:pPr algn="ctr"/>
                      <a:endParaRPr lang="en-SG" sz="3000"/>
                    </a:p>
                  </a:txBody>
                  <a:tcPr/>
                </a:tc>
                <a:tc>
                  <a:txBody>
                    <a:bodyPr/>
                    <a:lstStyle/>
                    <a:p>
                      <a:endParaRPr lang="en-SG"/>
                    </a:p>
                  </a:txBody>
                  <a:tcPr/>
                </a:tc>
                <a:extLst>
                  <a:ext uri="{0D108BD9-81ED-4DB2-BD59-A6C34878D82A}">
                    <a16:rowId xmlns:a16="http://schemas.microsoft.com/office/drawing/2014/main" val="697386690"/>
                  </a:ext>
                </a:extLst>
              </a:tr>
              <a:tr h="246849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1" i="0" u="none" strike="noStrike" kern="1200" cap="none" spc="0" normalizeH="0" baseline="0" noProof="0">
                        <a:ln>
                          <a:noFill/>
                        </a:ln>
                        <a:solidFill>
                          <a:srgbClr val="0000CC"/>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1" i="0" u="none" strike="noStrike" kern="1200" cap="none" spc="0" normalizeH="0" baseline="0" noProof="0">
                        <a:ln>
                          <a:noFill/>
                        </a:ln>
                        <a:solidFill>
                          <a:srgbClr val="0000CC"/>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Phân công nhiệm vụ </a:t>
                      </a:r>
                      <a:endParaRPr lang="en-SG" sz="3000"/>
                    </a:p>
                  </a:txBody>
                  <a:tcPr/>
                </a:tc>
                <a:tc>
                  <a:txBody>
                    <a:bodyPr/>
                    <a:lstStyle/>
                    <a:p>
                      <a:endParaRPr lang="en-US" sz="3000" b="1">
                        <a:solidFill>
                          <a:srgbClr val="179B24"/>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08856910"/>
                  </a:ext>
                </a:extLst>
              </a:tr>
              <a:tr h="954977">
                <a:tc>
                  <a:txBody>
                    <a:bodyPr/>
                    <a:lstStyle/>
                    <a:p>
                      <a:pPr algn="ctr"/>
                      <a:endParaRPr kumimoji="0" lang="en-US" sz="600" b="1" i="0" u="none" strike="noStrike" kern="1200" cap="none" spc="0" normalizeH="0" baseline="0" noProof="0">
                        <a:ln>
                          <a:noFill/>
                        </a:ln>
                        <a:solidFill>
                          <a:srgbClr val="0000CC"/>
                        </a:solidFill>
                        <a:effectLst/>
                        <a:uLnTx/>
                        <a:uFillTx/>
                        <a:latin typeface="Cambria" panose="02040503050406030204" pitchFamily="18" charset="0"/>
                        <a:ea typeface="+mn-ea"/>
                        <a:cs typeface="+mn-cs"/>
                      </a:endParaRPr>
                    </a:p>
                    <a:p>
                      <a:pPr algn="ctr"/>
                      <a:endParaRPr kumimoji="0" lang="en-US" sz="700" b="1" i="0" u="none" strike="noStrike" kern="1200" cap="none" spc="0" normalizeH="0" baseline="0" noProof="0">
                        <a:ln>
                          <a:noFill/>
                        </a:ln>
                        <a:solidFill>
                          <a:srgbClr val="0000CC"/>
                        </a:solidFill>
                        <a:effectLst/>
                        <a:uLnTx/>
                        <a:uFillTx/>
                        <a:latin typeface="Cambria" panose="02040503050406030204" pitchFamily="18" charset="0"/>
                        <a:ea typeface="+mn-ea"/>
                        <a:cs typeface="+mn-cs"/>
                      </a:endParaRPr>
                    </a:p>
                    <a:p>
                      <a:pPr algn="ctr"/>
                      <a:r>
                        <a:rPr kumimoji="0" lang="vi-VN" sz="30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Thời gian thực hiện</a:t>
                      </a:r>
                    </a:p>
                    <a:p>
                      <a:pPr algn="ctr"/>
                      <a:endParaRPr lang="en-SG" sz="1100"/>
                    </a:p>
                  </a:txBody>
                  <a:tcPr/>
                </a:tc>
                <a:tc>
                  <a:txBody>
                    <a:bodyPr/>
                    <a:lstStyle/>
                    <a:p>
                      <a:endParaRPr lang="en-SG" sz="30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232302942"/>
                  </a:ext>
                </a:extLst>
              </a:tr>
              <a:tr h="832757">
                <a:tc>
                  <a:txBody>
                    <a:bodyPr/>
                    <a:lstStyle/>
                    <a:p>
                      <a:pPr algn="ctr"/>
                      <a:r>
                        <a:rPr kumimoji="0" lang="vi-VN" sz="30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Thời gian </a:t>
                      </a:r>
                      <a:r>
                        <a:rPr kumimoji="0" lang="en-US" sz="30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nộp sản phẩm</a:t>
                      </a:r>
                      <a:endParaRPr lang="en-SG" sz="3000"/>
                    </a:p>
                  </a:txBody>
                  <a:tcPr/>
                </a:tc>
                <a:tc>
                  <a:txBody>
                    <a:bodyPr/>
                    <a:lstStyle/>
                    <a:p>
                      <a:endParaRPr lang="en-SG" sz="30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777381386"/>
                  </a:ext>
                </a:extLst>
              </a:tr>
            </a:tbl>
          </a:graphicData>
        </a:graphic>
      </p:graphicFrame>
      <p:sp>
        <p:nvSpPr>
          <p:cNvPr id="17" name="Rectangle 16">
            <a:extLst>
              <a:ext uri="{FF2B5EF4-FFF2-40B4-BE49-F238E27FC236}">
                <a16:creationId xmlns:a16="http://schemas.microsoft.com/office/drawing/2014/main" id="{A14BC2E9-54E5-40CC-9A72-FF271170D948}"/>
              </a:ext>
            </a:extLst>
          </p:cNvPr>
          <p:cNvSpPr/>
          <p:nvPr/>
        </p:nvSpPr>
        <p:spPr>
          <a:xfrm>
            <a:off x="4624389" y="1015683"/>
            <a:ext cx="722743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a:solidFill>
                  <a:srgbClr val="FF0000"/>
                </a:solidFill>
                <a:latin typeface="Cambria" panose="02040503050406030204" pitchFamily="18" charset="0"/>
                <a:ea typeface="Cambria" panose="02040503050406030204" pitchFamily="18" charset="0"/>
              </a:rPr>
              <a:t>	</a:t>
            </a:r>
            <a:r>
              <a:rPr lang="en-US" sz="3000" b="1">
                <a:solidFill>
                  <a:schemeClr val="accent5">
                    <a:lumMod val="50000"/>
                  </a:schemeClr>
                </a:solidFill>
                <a:latin typeface="Cambria" panose="02040503050406030204" pitchFamily="18" charset="0"/>
                <a:ea typeface="Cambria" panose="02040503050406030204" pitchFamily="18" charset="0"/>
              </a:rPr>
              <a:t>Chuẩn bị đồ dùng: Giấy rô-ki, màu vẽ, một số hình ảnh, các bài ca dao, tục ngữ về Ngày 20-11, …</a:t>
            </a:r>
            <a:endParaRPr lang="en-SG" sz="3000" b="1">
              <a:solidFill>
                <a:schemeClr val="accent5">
                  <a:lumMod val="50000"/>
                </a:schemeClr>
              </a:solidFill>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5D25006F-8ABF-4494-A08B-0C432AC5EECA}"/>
              </a:ext>
            </a:extLst>
          </p:cNvPr>
          <p:cNvSpPr/>
          <p:nvPr/>
        </p:nvSpPr>
        <p:spPr>
          <a:xfrm>
            <a:off x="4624389" y="4931795"/>
            <a:ext cx="7227434" cy="895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a:solidFill>
                  <a:schemeClr val="accent5">
                    <a:lumMod val="50000"/>
                  </a:schemeClr>
                </a:solidFill>
                <a:latin typeface="Cambria" panose="02040503050406030204" pitchFamily="18" charset="0"/>
                <a:ea typeface="Cambria" panose="02040503050406030204" pitchFamily="18" charset="0"/>
              </a:rPr>
              <a:t>Vào thứ Bảy (Chủ Nhật) ngày 9-10/ 11</a:t>
            </a:r>
          </a:p>
        </p:txBody>
      </p:sp>
      <p:sp>
        <p:nvSpPr>
          <p:cNvPr id="19" name="Rectangle 18">
            <a:extLst>
              <a:ext uri="{FF2B5EF4-FFF2-40B4-BE49-F238E27FC236}">
                <a16:creationId xmlns:a16="http://schemas.microsoft.com/office/drawing/2014/main" id="{EB3EDA59-E1DF-4A7F-9D8C-BA24C6E551DC}"/>
              </a:ext>
            </a:extLst>
          </p:cNvPr>
          <p:cNvSpPr/>
          <p:nvPr/>
        </p:nvSpPr>
        <p:spPr>
          <a:xfrm>
            <a:off x="3837215" y="5943600"/>
            <a:ext cx="722743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a:solidFill>
                  <a:srgbClr val="FF0000"/>
                </a:solidFill>
                <a:latin typeface="Cambria" panose="02040503050406030204" pitchFamily="18" charset="0"/>
                <a:ea typeface="Cambria" panose="02040503050406030204" pitchFamily="18" charset="0"/>
              </a:rPr>
              <a:t>	</a:t>
            </a:r>
            <a:r>
              <a:rPr lang="en-US" sz="3000" b="1">
                <a:solidFill>
                  <a:srgbClr val="D60093"/>
                </a:solidFill>
                <a:latin typeface="Cambria" panose="02040503050406030204" pitchFamily="18" charset="0"/>
                <a:ea typeface="Cambria" panose="02040503050406030204" pitchFamily="18" charset="0"/>
              </a:rPr>
              <a:t>Thứ Sáu ngày 16/ 11/ 2024</a:t>
            </a:r>
            <a:endParaRPr lang="en-SG" sz="3000" b="1">
              <a:solidFill>
                <a:srgbClr val="D60093"/>
              </a:solidFill>
              <a:latin typeface="Cambria" panose="02040503050406030204" pitchFamily="18" charset="0"/>
              <a:ea typeface="Cambria" panose="02040503050406030204" pitchFamily="18" charset="0"/>
            </a:endParaRPr>
          </a:p>
          <a:p>
            <a:pPr algn="just"/>
            <a:endParaRPr lang="en-SG" sz="3000" b="1">
              <a:solidFill>
                <a:schemeClr val="accent5">
                  <a:lumMod val="50000"/>
                </a:schemeClr>
              </a:solidFill>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A4A3BAFD-110A-4A11-AEA8-68F66CAA3865}"/>
              </a:ext>
            </a:extLst>
          </p:cNvPr>
          <p:cNvSpPr/>
          <p:nvPr/>
        </p:nvSpPr>
        <p:spPr>
          <a:xfrm>
            <a:off x="4624389" y="3473042"/>
            <a:ext cx="722743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srgbClr val="179B24"/>
                </a:solidFill>
                <a:latin typeface="Cambria" panose="02040503050406030204" pitchFamily="18" charset="0"/>
                <a:ea typeface="Cambria" panose="02040503050406030204" pitchFamily="18" charset="0"/>
              </a:rPr>
              <a:t>Tổ 1: Giấy rô – ki, màu vẽ</a:t>
            </a:r>
          </a:p>
          <a:p>
            <a:r>
              <a:rPr lang="en-US" sz="3000" b="1">
                <a:solidFill>
                  <a:srgbClr val="179B24"/>
                </a:solidFill>
                <a:latin typeface="Cambria" panose="02040503050406030204" pitchFamily="18" charset="0"/>
                <a:ea typeface="Cambria" panose="02040503050406030204" pitchFamily="18" charset="0"/>
              </a:rPr>
              <a:t>Tổ 2: Sưu tầm một số hình ảnh về thầy cô, mái trường, …</a:t>
            </a:r>
          </a:p>
          <a:p>
            <a:r>
              <a:rPr lang="en-US" sz="3000" b="1">
                <a:solidFill>
                  <a:srgbClr val="179B24"/>
                </a:solidFill>
                <a:latin typeface="Cambria" panose="02040503050406030204" pitchFamily="18" charset="0"/>
                <a:ea typeface="Cambria" panose="02040503050406030204" pitchFamily="18" charset="0"/>
              </a:rPr>
              <a:t>Tổ 3: Sưu tầm các bài ca dao, tục ngữ, ….</a:t>
            </a:r>
          </a:p>
          <a:p>
            <a:r>
              <a:rPr lang="en-US" sz="3000" b="1">
                <a:solidFill>
                  <a:srgbClr val="179B24"/>
                </a:solidFill>
                <a:latin typeface="Cambria" panose="02040503050406030204" pitchFamily="18" charset="0"/>
                <a:ea typeface="Cambria" panose="02040503050406030204" pitchFamily="18" charset="0"/>
              </a:rPr>
              <a:t>Tổ 4: …….</a:t>
            </a:r>
          </a:p>
          <a:p>
            <a:pPr algn="just"/>
            <a:endParaRPr lang="en-SG" sz="3000" b="1">
              <a:solidFill>
                <a:schemeClr val="accent5">
                  <a:lumMod val="50000"/>
                </a:schemeClr>
              </a:solidFill>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710BF881-642D-479B-A1F0-9604BAF69B1B}"/>
              </a:ext>
            </a:extLst>
          </p:cNvPr>
          <p:cNvSpPr/>
          <p:nvPr/>
        </p:nvSpPr>
        <p:spPr>
          <a:xfrm>
            <a:off x="4624389" y="81425"/>
            <a:ext cx="3262117" cy="541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179B24"/>
                </a:solidFill>
                <a:latin typeface="Cambria" panose="02040503050406030204" pitchFamily="18" charset="0"/>
                <a:ea typeface="Cambria" panose="02040503050406030204" pitchFamily="18" charset="0"/>
              </a:rPr>
              <a:t>Gợi ý</a:t>
            </a:r>
            <a:endParaRPr lang="en-SG" sz="4400">
              <a:solidFill>
                <a:srgbClr val="179B2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0125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81915"/>
            <a:ext cx="12216130" cy="6803390"/>
            <a:chOff x="0" y="171"/>
            <a:chExt cx="19238" cy="1071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53" y="171"/>
              <a:ext cx="19185" cy="1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rotWithShape="1">
            <a:blip r:embed="rId4"/>
            <a:srcRect l="4556" t="10275" r="4478" b="-7602"/>
            <a:stretch/>
          </p:blipFill>
          <p:spPr>
            <a:xfrm>
              <a:off x="874" y="980"/>
              <a:ext cx="15830" cy="8885"/>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id="{17AD3D82-CB2A-F9D5-5022-B82B52094FB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57230" y="3123380"/>
            <a:ext cx="1374426"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712" y="425264"/>
            <a:ext cx="4948484" cy="1129216"/>
          </a:xfrm>
          <a:prstGeom prst="rect">
            <a:avLst/>
          </a:prstGeom>
        </p:spPr>
      </p:pic>
      <p:sp>
        <p:nvSpPr>
          <p:cNvPr id="9" name="Rectangle: Rounded Corners 8">
            <a:extLst>
              <a:ext uri="{FF2B5EF4-FFF2-40B4-BE49-F238E27FC236}">
                <a16:creationId xmlns:a16="http://schemas.microsoft.com/office/drawing/2014/main" id="{C9F0BD75-4F42-0166-E382-C20DDEE712DA}"/>
              </a:ext>
            </a:extLst>
          </p:cNvPr>
          <p:cNvSpPr/>
          <p:nvPr/>
        </p:nvSpPr>
        <p:spPr>
          <a:xfrm>
            <a:off x="304800" y="1554480"/>
            <a:ext cx="10424159" cy="516668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srgbClr val="0000CC"/>
                </a:solidFill>
                <a:latin typeface="HP001 4 hàng" panose="020B0603050302020204" pitchFamily="34" charset="0"/>
                <a:ea typeface="Cambria" panose="02040503050406030204" pitchFamily="18" charset="0"/>
                <a:cs typeface="Calibri" panose="020F0502020204030204" pitchFamily="34" charset="0"/>
              </a:rPr>
              <a:t>   </a:t>
            </a:r>
            <a:r>
              <a:rPr lang="vi-VN" sz="4400" b="1" dirty="0">
                <a:solidFill>
                  <a:srgbClr val="0000CC"/>
                </a:solidFill>
                <a:latin typeface="HP001 4 hàng" panose="020B0603050302020204" pitchFamily="34" charset="0"/>
                <a:ea typeface="Cambria" panose="02040503050406030204" pitchFamily="18" charset="0"/>
                <a:cs typeface="Calibri" panose="020F0502020204030204" pitchFamily="34" charset="0"/>
              </a:rPr>
              <a:t>Đứng ở vị trí người tổ chức, hoạt động của chúng ta sẽ khác khi chỉ tham gia sự kiện: Người tổ chức cần nắm được kĩ các thông tin để chủ động để xuất hoạt động phù hợp, lên kế hoạch, thực hiện kế hoạch và theo dõi việc thực hiện kế hoạch đó.</a:t>
            </a:r>
            <a:endParaRPr kumimoji="0" lang="vi-VN" sz="4400" b="1" i="0" u="none" strike="noStrike" kern="1200" cap="none" spc="0" normalizeH="0" baseline="0" noProof="0" dirty="0">
              <a:ln>
                <a:noFill/>
              </a:ln>
              <a:solidFill>
                <a:srgbClr val="0000CC"/>
              </a:solidFill>
              <a:effectLst/>
              <a:uLnTx/>
              <a:uFillTx/>
              <a:latin typeface="HP001 4 hàng" panose="020B060305030202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39982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892A828-A3E8-7CBB-32F9-A6980F28B1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4640" y="-169950"/>
            <a:ext cx="7104232" cy="5489634"/>
          </a:xfrm>
          <a:prstGeom prst="rect">
            <a:avLst/>
          </a:prstGeom>
        </p:spPr>
      </p:pic>
    </p:spTree>
    <p:extLst>
      <p:ext uri="{BB962C8B-B14F-4D97-AF65-F5344CB8AC3E}">
        <p14:creationId xmlns:p14="http://schemas.microsoft.com/office/powerpoint/2010/main" val="3696525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7FCFFEC-0BB5-F387-7220-2920F69C4663}"/>
              </a:ext>
            </a:extLst>
          </p:cNvPr>
          <p:cNvPicPr>
            <a:picLocks noChangeAspect="1"/>
          </p:cNvPicPr>
          <p:nvPr/>
        </p:nvPicPr>
        <p:blipFill>
          <a:blip r:embed="rId4">
            <a:extLst>
              <a:ext uri="{28A0092B-C50C-407E-A947-70E740481C1C}">
                <a14:useLocalDpi xmlns:a14="http://schemas.microsoft.com/office/drawing/2010/main" val="0"/>
              </a:ext>
            </a:extLst>
          </a:blip>
          <a:srcRect l="12345" r="12345"/>
          <a:stretch/>
        </p:blipFill>
        <p:spPr>
          <a:xfrm>
            <a:off x="5091304" y="1836935"/>
            <a:ext cx="2409552" cy="3199495"/>
          </a:xfrm>
          <a:prstGeom prst="rect">
            <a:avLst/>
          </a:prstGeom>
        </p:spPr>
      </p:pic>
      <p:pic>
        <p:nvPicPr>
          <p:cNvPr id="29" name="Picture 28">
            <a:extLst>
              <a:ext uri="{FF2B5EF4-FFF2-40B4-BE49-F238E27FC236}">
                <a16:creationId xmlns:a16="http://schemas.microsoft.com/office/drawing/2014/main" id="{CA5DD1EA-058F-16FD-8C9B-2B773C741B87}"/>
              </a:ext>
            </a:extLst>
          </p:cNvPr>
          <p:cNvPicPr>
            <a:picLocks noChangeAspect="1"/>
          </p:cNvPicPr>
          <p:nvPr/>
        </p:nvPicPr>
        <p:blipFill>
          <a:blip r:embed="rId4">
            <a:extLst>
              <a:ext uri="{28A0092B-C50C-407E-A947-70E740481C1C}">
                <a14:useLocalDpi xmlns:a14="http://schemas.microsoft.com/office/drawing/2010/main" val="0"/>
              </a:ext>
            </a:extLst>
          </a:blip>
          <a:srcRect t="7920" b="7920"/>
          <a:stretch/>
        </p:blipFill>
        <p:spPr>
          <a:xfrm rot="340777">
            <a:off x="6510760" y="3587367"/>
            <a:ext cx="3339865" cy="2810800"/>
          </a:xfrm>
          <a:prstGeom prst="rect">
            <a:avLst/>
          </a:prstGeom>
        </p:spPr>
      </p:pic>
      <p:pic>
        <p:nvPicPr>
          <p:cNvPr id="30" name="Picture 29">
            <a:extLst>
              <a:ext uri="{FF2B5EF4-FFF2-40B4-BE49-F238E27FC236}">
                <a16:creationId xmlns:a16="http://schemas.microsoft.com/office/drawing/2014/main" id="{5E7E6427-F3E8-736D-06DE-D6600ED85EC0}"/>
              </a:ext>
            </a:extLst>
          </p:cNvPr>
          <p:cNvPicPr>
            <a:picLocks noChangeAspect="1"/>
          </p:cNvPicPr>
          <p:nvPr/>
        </p:nvPicPr>
        <p:blipFill>
          <a:blip r:embed="rId4">
            <a:extLst>
              <a:ext uri="{28A0092B-C50C-407E-A947-70E740481C1C}">
                <a14:useLocalDpi xmlns:a14="http://schemas.microsoft.com/office/drawing/2010/main" val="0"/>
              </a:ext>
            </a:extLst>
          </a:blip>
          <a:srcRect l="6795" r="6795"/>
          <a:stretch/>
        </p:blipFill>
        <p:spPr>
          <a:xfrm rot="928165">
            <a:off x="2762367" y="3310411"/>
            <a:ext cx="2550781" cy="2951981"/>
          </a:xfrm>
          <a:prstGeom prst="rect">
            <a:avLst/>
          </a:prstGeom>
        </p:spPr>
      </p:pic>
      <p:pic>
        <p:nvPicPr>
          <p:cNvPr id="28" name="Picture 27">
            <a:extLst>
              <a:ext uri="{FF2B5EF4-FFF2-40B4-BE49-F238E27FC236}">
                <a16:creationId xmlns:a16="http://schemas.microsoft.com/office/drawing/2014/main" id="{F2AE68EA-0FD1-2CA2-8437-0991965754B5}"/>
              </a:ext>
            </a:extLst>
          </p:cNvPr>
          <p:cNvPicPr>
            <a:picLocks noChangeAspect="1"/>
          </p:cNvPicPr>
          <p:nvPr/>
        </p:nvPicPr>
        <p:blipFill>
          <a:blip r:embed="rId4">
            <a:extLst>
              <a:ext uri="{28A0092B-C50C-407E-A947-70E740481C1C}">
                <a14:useLocalDpi xmlns:a14="http://schemas.microsoft.com/office/drawing/2010/main" val="0"/>
              </a:ext>
            </a:extLst>
          </a:blip>
          <a:srcRect l="4005" r="4005"/>
          <a:stretch/>
        </p:blipFill>
        <p:spPr>
          <a:xfrm rot="21208351" flipH="1">
            <a:off x="471921" y="1808786"/>
            <a:ext cx="2680364" cy="2913733"/>
          </a:xfrm>
          <a:prstGeom prst="rect">
            <a:avLst/>
          </a:prstGeom>
        </p:spPr>
      </p:pic>
      <p:pic>
        <p:nvPicPr>
          <p:cNvPr id="32" name="Picture 31">
            <a:extLst>
              <a:ext uri="{FF2B5EF4-FFF2-40B4-BE49-F238E27FC236}">
                <a16:creationId xmlns:a16="http://schemas.microsoft.com/office/drawing/2014/main" id="{13D9A866-BA66-09A1-4400-B1F5B2D50E6E}"/>
              </a:ext>
            </a:extLst>
          </p:cNvPr>
          <p:cNvPicPr>
            <a:picLocks noChangeAspect="1"/>
          </p:cNvPicPr>
          <p:nvPr/>
        </p:nvPicPr>
        <p:blipFill>
          <a:blip r:embed="rId4">
            <a:extLst>
              <a:ext uri="{28A0092B-C50C-407E-A947-70E740481C1C}">
                <a14:useLocalDpi xmlns:a14="http://schemas.microsoft.com/office/drawing/2010/main" val="0"/>
              </a:ext>
            </a:extLst>
          </a:blip>
          <a:srcRect l="7513" r="7513"/>
          <a:stretch/>
        </p:blipFill>
        <p:spPr>
          <a:xfrm rot="20608117">
            <a:off x="9030344" y="1812132"/>
            <a:ext cx="2810781" cy="3307819"/>
          </a:xfrm>
          <a:prstGeom prst="rect">
            <a:avLst/>
          </a:prstGeom>
        </p:spPr>
      </p:pic>
      <p:pic>
        <p:nvPicPr>
          <p:cNvPr id="23" name="Picture 22">
            <a:hlinkClick r:id="rId5"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6"/>
          <a:stretch>
            <a:fillRect/>
          </a:stretch>
        </p:blipFill>
        <p:spPr>
          <a:xfrm>
            <a:off x="454750" y="3660443"/>
            <a:ext cx="3032007" cy="1520068"/>
          </a:xfrm>
          <a:prstGeom prst="rect">
            <a:avLst/>
          </a:prstGeom>
        </p:spPr>
      </p:pic>
      <p:pic>
        <p:nvPicPr>
          <p:cNvPr id="1025" name="Picture 1024">
            <a:hlinkClick r:id="rId7"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8"/>
          <a:stretch>
            <a:fillRect/>
          </a:stretch>
        </p:blipFill>
        <p:spPr>
          <a:xfrm>
            <a:off x="2069488" y="5206231"/>
            <a:ext cx="3452773" cy="1862044"/>
          </a:xfrm>
          <a:prstGeom prst="rect">
            <a:avLst/>
          </a:prstGeom>
        </p:spPr>
      </p:pic>
      <p:pic>
        <p:nvPicPr>
          <p:cNvPr id="1027" name="Picture 1026">
            <a:hlinkClick r:id="rId9"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0"/>
          <a:stretch>
            <a:fillRect/>
          </a:stretch>
        </p:blipFill>
        <p:spPr>
          <a:xfrm>
            <a:off x="4754322" y="4015799"/>
            <a:ext cx="3283775" cy="1576968"/>
          </a:xfrm>
          <a:prstGeom prst="rect">
            <a:avLst/>
          </a:prstGeom>
        </p:spPr>
      </p:pic>
      <p:pic>
        <p:nvPicPr>
          <p:cNvPr id="1028" name="Picture 1027">
            <a:hlinkClick r:id="rId11" action="ppaction://hlinksldjump"/>
            <a:extLst>
              <a:ext uri="{FF2B5EF4-FFF2-40B4-BE49-F238E27FC236}">
                <a16:creationId xmlns:a16="http://schemas.microsoft.com/office/drawing/2014/main" id="{2FC7F476-0465-D684-09F2-146E4A7000BA}"/>
              </a:ext>
            </a:extLst>
          </p:cNvPr>
          <p:cNvPicPr>
            <a:picLocks noChangeAspect="1"/>
          </p:cNvPicPr>
          <p:nvPr/>
        </p:nvPicPr>
        <p:blipFill>
          <a:blip r:embed="rId12"/>
          <a:stretch>
            <a:fillRect/>
          </a:stretch>
        </p:blipFill>
        <p:spPr>
          <a:xfrm>
            <a:off x="6242453" y="5555606"/>
            <a:ext cx="3495343" cy="1552583"/>
          </a:xfrm>
          <a:prstGeom prst="rect">
            <a:avLst/>
          </a:prstGeom>
        </p:spPr>
      </p:pic>
      <p:pic>
        <p:nvPicPr>
          <p:cNvPr id="1029" name="Picture 1028">
            <a:hlinkClick r:id="rId13" action="ppaction://hlinksldjump"/>
            <a:extLst>
              <a:ext uri="{FF2B5EF4-FFF2-40B4-BE49-F238E27FC236}">
                <a16:creationId xmlns:a16="http://schemas.microsoft.com/office/drawing/2014/main" id="{6854E0DA-945C-BB92-DC3D-9614DD49EF9D}"/>
              </a:ext>
            </a:extLst>
          </p:cNvPr>
          <p:cNvPicPr>
            <a:picLocks noChangeAspect="1"/>
          </p:cNvPicPr>
          <p:nvPr/>
        </p:nvPicPr>
        <p:blipFill>
          <a:blip r:embed="rId14"/>
          <a:stretch>
            <a:fillRect/>
          </a:stretch>
        </p:blipFill>
        <p:spPr>
          <a:xfrm>
            <a:off x="9182841" y="4017696"/>
            <a:ext cx="3162064" cy="1576968"/>
          </a:xfrm>
          <a:prstGeom prst="rect">
            <a:avLst/>
          </a:prstGeom>
        </p:spPr>
      </p:pic>
      <p:pic>
        <p:nvPicPr>
          <p:cNvPr id="5" name="Picture 4">
            <a:extLst>
              <a:ext uri="{FF2B5EF4-FFF2-40B4-BE49-F238E27FC236}">
                <a16:creationId xmlns:a16="http://schemas.microsoft.com/office/drawing/2014/main" id="{58AF8BE8-1261-4886-81C1-25E10D409837}"/>
              </a:ext>
            </a:extLst>
          </p:cNvPr>
          <p:cNvPicPr>
            <a:picLocks noChangeAspect="1"/>
          </p:cNvPicPr>
          <p:nvPr/>
        </p:nvPicPr>
        <p:blipFill>
          <a:blip r:embed="rId15"/>
          <a:stretch>
            <a:fillRect/>
          </a:stretch>
        </p:blipFill>
        <p:spPr>
          <a:xfrm>
            <a:off x="2885871" y="-17795"/>
            <a:ext cx="6578155" cy="1694835"/>
          </a:xfrm>
          <a:prstGeom prst="rect">
            <a:avLst/>
          </a:prstGeom>
        </p:spPr>
      </p:pic>
      <p:sp>
        <p:nvSpPr>
          <p:cNvPr id="2" name="Rectangle: Rounded Corners 1">
            <a:hlinkClick r:id="rId16" action="ppaction://hlinksldjump"/>
            <a:extLst>
              <a:ext uri="{FF2B5EF4-FFF2-40B4-BE49-F238E27FC236}">
                <a16:creationId xmlns:a16="http://schemas.microsoft.com/office/drawing/2014/main" id="{89F2D0A6-8F31-9A44-62AE-96B968791D7D}"/>
              </a:ext>
            </a:extLst>
          </p:cNvPr>
          <p:cNvSpPr/>
          <p:nvPr/>
        </p:nvSpPr>
        <p:spPr>
          <a:xfrm>
            <a:off x="162560" y="132080"/>
            <a:ext cx="1615440" cy="4978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Học</a:t>
            </a:r>
            <a:r>
              <a:rPr lang="en-US" dirty="0">
                <a:solidFill>
                  <a:srgbClr val="002060"/>
                </a:solidFill>
              </a:rPr>
              <a:t> </a:t>
            </a:r>
            <a:r>
              <a:rPr lang="en-US" dirty="0" err="1">
                <a:solidFill>
                  <a:srgbClr val="002060"/>
                </a:solidFill>
              </a:rPr>
              <a:t>tiếp</a:t>
            </a:r>
            <a:endParaRPr lang="en-US" dirty="0">
              <a:solidFill>
                <a:srgbClr val="002060"/>
              </a:solidFill>
            </a:endParaRPr>
          </a:p>
        </p:txBody>
      </p:sp>
    </p:spTree>
    <p:extLst>
      <p:ext uri="{BB962C8B-B14F-4D97-AF65-F5344CB8AC3E}">
        <p14:creationId xmlns:p14="http://schemas.microsoft.com/office/powerpoint/2010/main" val="294904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randombar(horizontal)">
                                      <p:cBhvr>
                                        <p:cTn id="10" dur="500"/>
                                        <p:tgtEl>
                                          <p:spTgt spid="102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randombar(horizontal)">
                                      <p:cBhvr>
                                        <p:cTn id="13" dur="500"/>
                                        <p:tgtEl>
                                          <p:spTgt spid="1027"/>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randombar(horizontal)">
                                      <p:cBhvr>
                                        <p:cTn id="19"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32" presetClass="emph" presetSubtype="0" repeatCount="indefinite" fill="hold" nodeType="afterEffect">
                                  <p:stCondLst>
                                    <p:cond delay="0"/>
                                  </p:stCondLst>
                                  <p:childTnLst>
                                    <p:animRot by="120000">
                                      <p:cBhvr>
                                        <p:cTn id="75" dur="100" fill="hold">
                                          <p:stCondLst>
                                            <p:cond delay="0"/>
                                          </p:stCondLst>
                                        </p:cTn>
                                        <p:tgtEl>
                                          <p:spTgt spid="29"/>
                                        </p:tgtEl>
                                        <p:attrNameLst>
                                          <p:attrName>r</p:attrName>
                                        </p:attrNameLst>
                                      </p:cBhvr>
                                    </p:animRot>
                                    <p:animRot by="-240000">
                                      <p:cBhvr>
                                        <p:cTn id="76" dur="200" fill="hold">
                                          <p:stCondLst>
                                            <p:cond delay="200"/>
                                          </p:stCondLst>
                                        </p:cTn>
                                        <p:tgtEl>
                                          <p:spTgt spid="29"/>
                                        </p:tgtEl>
                                        <p:attrNameLst>
                                          <p:attrName>r</p:attrName>
                                        </p:attrNameLst>
                                      </p:cBhvr>
                                    </p:animRot>
                                    <p:animRot by="240000">
                                      <p:cBhvr>
                                        <p:cTn id="77" dur="200" fill="hold">
                                          <p:stCondLst>
                                            <p:cond delay="400"/>
                                          </p:stCondLst>
                                        </p:cTn>
                                        <p:tgtEl>
                                          <p:spTgt spid="29"/>
                                        </p:tgtEl>
                                        <p:attrNameLst>
                                          <p:attrName>r</p:attrName>
                                        </p:attrNameLst>
                                      </p:cBhvr>
                                    </p:animRot>
                                    <p:animRot by="-240000">
                                      <p:cBhvr>
                                        <p:cTn id="78" dur="200" fill="hold">
                                          <p:stCondLst>
                                            <p:cond delay="600"/>
                                          </p:stCondLst>
                                        </p:cTn>
                                        <p:tgtEl>
                                          <p:spTgt spid="29"/>
                                        </p:tgtEl>
                                        <p:attrNameLst>
                                          <p:attrName>r</p:attrName>
                                        </p:attrNameLst>
                                      </p:cBhvr>
                                    </p:animRot>
                                    <p:animRot by="120000">
                                      <p:cBhvr>
                                        <p:cTn id="79" dur="200" fill="hold">
                                          <p:stCondLst>
                                            <p:cond delay="800"/>
                                          </p:stCondLst>
                                        </p:cTn>
                                        <p:tgtEl>
                                          <p:spTgt spid="29"/>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8"/>
                  </p:tgtEl>
                </p:cond>
              </p:nextCondLst>
            </p:seq>
            <p:seq concurrent="1" nextAc="seek">
              <p:cTn id="80" restart="whenNotActive" fill="hold" evtFilter="cancelBubble" nodeType="interactiveSeq">
                <p:stCondLst>
                  <p:cond evt="onClick" delay="0">
                    <p:tgtEl>
                      <p:spTgt spid="1029"/>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anim calcmode="lin" valueType="num">
                                      <p:cBhvr>
                                        <p:cTn id="86" dur="1000" fill="hold"/>
                                        <p:tgtEl>
                                          <p:spTgt spid="32"/>
                                        </p:tgtEl>
                                        <p:attrNameLst>
                                          <p:attrName>ppt_x</p:attrName>
                                        </p:attrNameLst>
                                      </p:cBhvr>
                                      <p:tavLst>
                                        <p:tav tm="0">
                                          <p:val>
                                            <p:strVal val="#ppt_x"/>
                                          </p:val>
                                        </p:tav>
                                        <p:tav tm="100000">
                                          <p:val>
                                            <p:strVal val="#ppt_x"/>
                                          </p:val>
                                        </p:tav>
                                      </p:tavLst>
                                    </p:anim>
                                    <p:anim calcmode="lin" valueType="num">
                                      <p:cBhvr>
                                        <p:cTn id="87" dur="1000" fill="hold"/>
                                        <p:tgtEl>
                                          <p:spTgt spid="32"/>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32" presetClass="emph" presetSubtype="0" repeatCount="indefinite" fill="hold" nodeType="afterEffect">
                                  <p:stCondLst>
                                    <p:cond delay="0"/>
                                  </p:stCondLst>
                                  <p:childTnLst>
                                    <p:animRot by="120000">
                                      <p:cBhvr>
                                        <p:cTn id="90" dur="100" fill="hold">
                                          <p:stCondLst>
                                            <p:cond delay="0"/>
                                          </p:stCondLst>
                                        </p:cTn>
                                        <p:tgtEl>
                                          <p:spTgt spid="32"/>
                                        </p:tgtEl>
                                        <p:attrNameLst>
                                          <p:attrName>r</p:attrName>
                                        </p:attrNameLst>
                                      </p:cBhvr>
                                    </p:animRot>
                                    <p:animRot by="-240000">
                                      <p:cBhvr>
                                        <p:cTn id="91" dur="200" fill="hold">
                                          <p:stCondLst>
                                            <p:cond delay="200"/>
                                          </p:stCondLst>
                                        </p:cTn>
                                        <p:tgtEl>
                                          <p:spTgt spid="32"/>
                                        </p:tgtEl>
                                        <p:attrNameLst>
                                          <p:attrName>r</p:attrName>
                                        </p:attrNameLst>
                                      </p:cBhvr>
                                    </p:animRot>
                                    <p:animRot by="240000">
                                      <p:cBhvr>
                                        <p:cTn id="92" dur="200" fill="hold">
                                          <p:stCondLst>
                                            <p:cond delay="400"/>
                                          </p:stCondLst>
                                        </p:cTn>
                                        <p:tgtEl>
                                          <p:spTgt spid="32"/>
                                        </p:tgtEl>
                                        <p:attrNameLst>
                                          <p:attrName>r</p:attrName>
                                        </p:attrNameLst>
                                      </p:cBhvr>
                                    </p:animRot>
                                    <p:animRot by="-240000">
                                      <p:cBhvr>
                                        <p:cTn id="93" dur="200" fill="hold">
                                          <p:stCondLst>
                                            <p:cond delay="600"/>
                                          </p:stCondLst>
                                        </p:cTn>
                                        <p:tgtEl>
                                          <p:spTgt spid="32"/>
                                        </p:tgtEl>
                                        <p:attrNameLst>
                                          <p:attrName>r</p:attrName>
                                        </p:attrNameLst>
                                      </p:cBhvr>
                                    </p:animRot>
                                    <p:animRot by="120000">
                                      <p:cBhvr>
                                        <p:cTn id="94" dur="200" fill="hold">
                                          <p:stCondLst>
                                            <p:cond delay="800"/>
                                          </p:stCondLst>
                                        </p:cTn>
                                        <p:tgtEl>
                                          <p:spTgt spid="32"/>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2"/>
            <a:ext cx="5632627" cy="1288256"/>
            <a:chOff x="311419" y="3516443"/>
            <a:chExt cx="4224470" cy="9661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6114505" y="-36849"/>
                      <a:pt x="8922737" y="67504"/>
                      <a:pt x="11932920" y="0"/>
                    </a:cubicBezTo>
                    <a:cubicBezTo>
                      <a:pt x="11964589" y="369885"/>
                      <a:pt x="11920568" y="1131314"/>
                      <a:pt x="11932920" y="1710780"/>
                    </a:cubicBezTo>
                    <a:cubicBezTo>
                      <a:pt x="9973308" y="1459376"/>
                      <a:pt x="3645875" y="964159"/>
                      <a:pt x="0" y="1710780"/>
                    </a:cubicBezTo>
                    <a:cubicBezTo>
                      <a:pt x="203475" y="1093107"/>
                      <a:pt x="-92947" y="660075"/>
                      <a:pt x="0" y="0"/>
                    </a:cubicBezTo>
                    <a:close/>
                  </a:path>
                  <a:path w="11932920" h="1710781" stroke="0" extrusionOk="0">
                    <a:moveTo>
                      <a:pt x="0" y="0"/>
                    </a:moveTo>
                    <a:cubicBezTo>
                      <a:pt x="3687392" y="-178063"/>
                      <a:pt x="9595849" y="-149806"/>
                      <a:pt x="11932920" y="0"/>
                    </a:cubicBezTo>
                    <a:cubicBezTo>
                      <a:pt x="11648763" y="184717"/>
                      <a:pt x="11697752" y="1064176"/>
                      <a:pt x="11932920" y="1710780"/>
                    </a:cubicBezTo>
                    <a:cubicBezTo>
                      <a:pt x="8654782" y="1597718"/>
                      <a:pt x="3727705" y="2028048"/>
                      <a:pt x="0" y="1710780"/>
                    </a:cubicBezTo>
                    <a:cubicBezTo>
                      <a:pt x="-72368" y="1520608"/>
                      <a:pt x="-59170" y="704601"/>
                      <a:pt x="0" y="0"/>
                    </a:cubicBezTo>
                    <a:close/>
                  </a:path>
                  <a:path w="11932920" h="1710781" fill="none" stroke="0" extrusionOk="0">
                    <a:moveTo>
                      <a:pt x="0" y="0"/>
                    </a:moveTo>
                    <a:cubicBezTo>
                      <a:pt x="6087982" y="-163536"/>
                      <a:pt x="9346694" y="256490"/>
                      <a:pt x="11932920" y="0"/>
                    </a:cubicBezTo>
                    <a:cubicBezTo>
                      <a:pt x="11963151" y="315571"/>
                      <a:pt x="11990778" y="1178416"/>
                      <a:pt x="11932920" y="1710780"/>
                    </a:cubicBezTo>
                    <a:cubicBezTo>
                      <a:pt x="9340536" y="1423346"/>
                      <a:pt x="4135932" y="845779"/>
                      <a:pt x="0" y="1710780"/>
                    </a:cubicBezTo>
                    <a:cubicBezTo>
                      <a:pt x="202080" y="1101496"/>
                      <a:pt x="-112959" y="5579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748070" y="186143"/>
                <a:ext cx="9752720" cy="1430526"/>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Tôn vinh đạo lí làm người lương thiện. </a:t>
                </a:r>
                <a:endPar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5888580" y="2474838"/>
            <a:ext cx="6151405" cy="1522958"/>
            <a:chOff x="4684129" y="1730750"/>
            <a:chExt cx="4369874" cy="123948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1184932"/>
              <a:chOff x="129540" y="128016"/>
              <a:chExt cx="11932920" cy="2098092"/>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784370" y="-162096"/>
                      <a:pt x="9268494" y="235977"/>
                      <a:pt x="11932920" y="0"/>
                    </a:cubicBezTo>
                    <a:cubicBezTo>
                      <a:pt x="11978923" y="353872"/>
                      <a:pt x="11973579" y="1144497"/>
                      <a:pt x="11932920" y="1710781"/>
                    </a:cubicBezTo>
                    <a:cubicBezTo>
                      <a:pt x="8705023" y="1506269"/>
                      <a:pt x="5606969" y="1448098"/>
                      <a:pt x="0" y="1710781"/>
                    </a:cubicBezTo>
                    <a:cubicBezTo>
                      <a:pt x="204163" y="1081245"/>
                      <a:pt x="-69414" y="690794"/>
                      <a:pt x="0" y="0"/>
                    </a:cubicBezTo>
                    <a:close/>
                  </a:path>
                  <a:path w="11932920" h="1710781" stroke="0" extrusionOk="0">
                    <a:moveTo>
                      <a:pt x="0" y="0"/>
                    </a:moveTo>
                    <a:cubicBezTo>
                      <a:pt x="3846697" y="-103345"/>
                      <a:pt x="9484949" y="-110423"/>
                      <a:pt x="11932920" y="0"/>
                    </a:cubicBezTo>
                    <a:cubicBezTo>
                      <a:pt x="11666025" y="189276"/>
                      <a:pt x="11713667" y="1048077"/>
                      <a:pt x="11932920" y="1710781"/>
                    </a:cubicBezTo>
                    <a:cubicBezTo>
                      <a:pt x="8345969" y="1593539"/>
                      <a:pt x="5792373" y="1997476"/>
                      <a:pt x="0" y="1710781"/>
                    </a:cubicBezTo>
                    <a:cubicBezTo>
                      <a:pt x="-135500" y="1507782"/>
                      <a:pt x="-59489" y="671655"/>
                      <a:pt x="0" y="0"/>
                    </a:cubicBezTo>
                    <a:close/>
                  </a:path>
                  <a:path w="11932920" h="1710781" fill="none" stroke="0" extrusionOk="0">
                    <a:moveTo>
                      <a:pt x="0" y="0"/>
                    </a:moveTo>
                    <a:cubicBezTo>
                      <a:pt x="4221888" y="-149408"/>
                      <a:pt x="9772234" y="221316"/>
                      <a:pt x="11932920" y="0"/>
                    </a:cubicBezTo>
                    <a:cubicBezTo>
                      <a:pt x="11962782" y="314748"/>
                      <a:pt x="11995034" y="1197010"/>
                      <a:pt x="11932920" y="1710781"/>
                    </a:cubicBezTo>
                    <a:cubicBezTo>
                      <a:pt x="8187636" y="1469178"/>
                      <a:pt x="5817868" y="1060705"/>
                      <a:pt x="0" y="1710781"/>
                    </a:cubicBezTo>
                    <a:cubicBezTo>
                      <a:pt x="224388" y="1049144"/>
                      <a:pt x="-114850" y="547608"/>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613774"/>
                          <a:gd name="connsiteY0" fmla="*/ 0 h 1187167"/>
                          <a:gd name="connsiteX1" fmla="*/ 5613774 w 5613774"/>
                          <a:gd name="connsiteY1" fmla="*/ 0 h 1187167"/>
                          <a:gd name="connsiteX2" fmla="*/ 5613774 w 5613774"/>
                          <a:gd name="connsiteY2" fmla="*/ 1187167 h 1187167"/>
                          <a:gd name="connsiteX3" fmla="*/ 0 w 5613774"/>
                          <a:gd name="connsiteY3" fmla="*/ 1187167 h 1187167"/>
                          <a:gd name="connsiteX4" fmla="*/ 0 w 5613774"/>
                          <a:gd name="connsiteY4" fmla="*/ 0 h 1187167"/>
                          <a:gd name="connsiteX0" fmla="*/ 0 w 5613774"/>
                          <a:gd name="connsiteY0" fmla="*/ 0 h 1187167"/>
                          <a:gd name="connsiteX1" fmla="*/ 5613774 w 5613774"/>
                          <a:gd name="connsiteY1" fmla="*/ 0 h 1187167"/>
                          <a:gd name="connsiteX2" fmla="*/ 5613774 w 5613774"/>
                          <a:gd name="connsiteY2" fmla="*/ 1187167 h 1187167"/>
                          <a:gd name="connsiteX3" fmla="*/ 0 w 5613774"/>
                          <a:gd name="connsiteY3" fmla="*/ 1187167 h 1187167"/>
                          <a:gd name="connsiteX4" fmla="*/ 0 w 5613774"/>
                          <a:gd name="connsiteY4" fmla="*/ 0 h 1187167"/>
                          <a:gd name="connsiteX0" fmla="*/ 0 w 5613774"/>
                          <a:gd name="connsiteY0" fmla="*/ 0 h 1187167"/>
                          <a:gd name="connsiteX1" fmla="*/ 5613774 w 5613774"/>
                          <a:gd name="connsiteY1" fmla="*/ 0 h 1187167"/>
                          <a:gd name="connsiteX2" fmla="*/ 5613774 w 5613774"/>
                          <a:gd name="connsiteY2" fmla="*/ 1187167 h 1187167"/>
                          <a:gd name="connsiteX3" fmla="*/ 0 w 5613774"/>
                          <a:gd name="connsiteY3" fmla="*/ 1187167 h 1187167"/>
                          <a:gd name="connsiteX4" fmla="*/ 0 w 5613774"/>
                          <a:gd name="connsiteY4" fmla="*/ 0 h 118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74" h="1187167" fill="none" extrusionOk="0">
                            <a:moveTo>
                              <a:pt x="0" y="0"/>
                            </a:moveTo>
                            <a:cubicBezTo>
                              <a:pt x="1872254" y="-61002"/>
                              <a:pt x="4289732" y="278723"/>
                              <a:pt x="5613774" y="0"/>
                            </a:cubicBezTo>
                            <a:cubicBezTo>
                              <a:pt x="5624891" y="259259"/>
                              <a:pt x="5620603" y="790772"/>
                              <a:pt x="5613774" y="1187167"/>
                            </a:cubicBezTo>
                            <a:cubicBezTo>
                              <a:pt x="4282362" y="949753"/>
                              <a:pt x="2629188" y="984246"/>
                              <a:pt x="0" y="1187167"/>
                            </a:cubicBezTo>
                            <a:cubicBezTo>
                              <a:pt x="98870" y="741857"/>
                              <a:pt x="-12476" y="502024"/>
                              <a:pt x="0" y="0"/>
                            </a:cubicBezTo>
                            <a:close/>
                          </a:path>
                          <a:path w="5613774" h="1187167" stroke="0" extrusionOk="0">
                            <a:moveTo>
                              <a:pt x="0" y="0"/>
                            </a:moveTo>
                            <a:cubicBezTo>
                              <a:pt x="1967135" y="-25088"/>
                              <a:pt x="4493346" y="-81428"/>
                              <a:pt x="5613774" y="0"/>
                            </a:cubicBezTo>
                            <a:cubicBezTo>
                              <a:pt x="5429038" y="75692"/>
                              <a:pt x="5514818" y="721192"/>
                              <a:pt x="5613774" y="1187167"/>
                            </a:cubicBezTo>
                            <a:cubicBezTo>
                              <a:pt x="4089784" y="1118769"/>
                              <a:pt x="2754142" y="1402224"/>
                              <a:pt x="0" y="1187167"/>
                            </a:cubicBezTo>
                            <a:cubicBezTo>
                              <a:pt x="-89753" y="1039763"/>
                              <a:pt x="-27947" y="475039"/>
                              <a:pt x="0" y="0"/>
                            </a:cubicBezTo>
                            <a:close/>
                          </a:path>
                          <a:path w="5613774" h="1187167" fill="none" stroke="0" extrusionOk="0">
                            <a:moveTo>
                              <a:pt x="0" y="0"/>
                            </a:moveTo>
                            <a:cubicBezTo>
                              <a:pt x="1890144" y="-185943"/>
                              <a:pt x="4772399" y="247224"/>
                              <a:pt x="5613774" y="0"/>
                            </a:cubicBezTo>
                            <a:cubicBezTo>
                              <a:pt x="5635760" y="240080"/>
                              <a:pt x="5643355" y="771881"/>
                              <a:pt x="5613774" y="1187167"/>
                            </a:cubicBezTo>
                            <a:cubicBezTo>
                              <a:pt x="3884039" y="921235"/>
                              <a:pt x="2852274" y="844292"/>
                              <a:pt x="0" y="1187167"/>
                            </a:cubicBezTo>
                            <a:cubicBezTo>
                              <a:pt x="98201" y="723258"/>
                              <a:pt x="-58912" y="379241"/>
                              <a:pt x="0" y="0"/>
                            </a:cubicBezTo>
                            <a:close/>
                          </a:path>
                          <a:path w="5613774" h="1187167" fill="none" stroke="0" extrusionOk="0">
                            <a:moveTo>
                              <a:pt x="0" y="0"/>
                            </a:moveTo>
                            <a:cubicBezTo>
                              <a:pt x="1809934" y="-110745"/>
                              <a:pt x="4463831" y="317789"/>
                              <a:pt x="5613774" y="0"/>
                            </a:cubicBezTo>
                            <a:cubicBezTo>
                              <a:pt x="5615619" y="243528"/>
                              <a:pt x="5629494" y="854820"/>
                              <a:pt x="5613774" y="1187167"/>
                            </a:cubicBezTo>
                            <a:cubicBezTo>
                              <a:pt x="4053298" y="963453"/>
                              <a:pt x="2704091" y="822084"/>
                              <a:pt x="0" y="1187167"/>
                            </a:cubicBezTo>
                            <a:cubicBezTo>
                              <a:pt x="118012" y="704631"/>
                              <a:pt x="-34476" y="458334"/>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191309" y="141628"/>
                <a:ext cx="10327905" cy="2084480"/>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Răn dạy con người trở thành người con có hiếu.</a:t>
                </a:r>
                <a:endPar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29" y="1730750"/>
              <a:ext cx="716817" cy="988223"/>
              <a:chOff x="5304987" y="1743054"/>
              <a:chExt cx="889293"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889293" cy="1224365"/>
                <a:chOff x="3190586" y="1598925"/>
                <a:chExt cx="887241"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6" y="1598925"/>
                  <a:ext cx="887241"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730351"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775" y="1932621"/>
                <a:ext cx="669068"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119994" y="2454992"/>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993728" y="-123772"/>
                      <a:pt x="9881972" y="-77594"/>
                      <a:pt x="11932920" y="0"/>
                    </a:cubicBezTo>
                    <a:cubicBezTo>
                      <a:pt x="11946710" y="399338"/>
                      <a:pt x="11933521" y="1132644"/>
                      <a:pt x="11932920" y="1710781"/>
                    </a:cubicBezTo>
                    <a:cubicBezTo>
                      <a:pt x="8154342" y="1558095"/>
                      <a:pt x="5561854" y="1445704"/>
                      <a:pt x="0" y="1710781"/>
                    </a:cubicBezTo>
                    <a:cubicBezTo>
                      <a:pt x="225903" y="1037842"/>
                      <a:pt x="-90270" y="671836"/>
                      <a:pt x="0" y="0"/>
                    </a:cubicBezTo>
                    <a:close/>
                  </a:path>
                  <a:path w="11932920" h="1710781" stroke="0" extrusionOk="0">
                    <a:moveTo>
                      <a:pt x="0" y="0"/>
                    </a:moveTo>
                    <a:cubicBezTo>
                      <a:pt x="3274923" y="-61717"/>
                      <a:pt x="6454898" y="-124234"/>
                      <a:pt x="11932920" y="0"/>
                    </a:cubicBezTo>
                    <a:cubicBezTo>
                      <a:pt x="11650404" y="180958"/>
                      <a:pt x="11715803" y="1031562"/>
                      <a:pt x="11932920" y="1710781"/>
                    </a:cubicBezTo>
                    <a:cubicBezTo>
                      <a:pt x="7516818" y="1599388"/>
                      <a:pt x="5278602" y="1983442"/>
                      <a:pt x="0" y="1710781"/>
                    </a:cubicBezTo>
                    <a:cubicBezTo>
                      <a:pt x="-48385" y="1529950"/>
                      <a:pt x="-61858" y="642461"/>
                      <a:pt x="0" y="0"/>
                    </a:cubicBezTo>
                    <a:close/>
                  </a:path>
                  <a:path w="11932920" h="1710781" fill="none" stroke="0" extrusionOk="0">
                    <a:moveTo>
                      <a:pt x="0" y="0"/>
                    </a:moveTo>
                    <a:cubicBezTo>
                      <a:pt x="4143046" y="-162323"/>
                      <a:pt x="10013093" y="-46707"/>
                      <a:pt x="11932920" y="0"/>
                    </a:cubicBezTo>
                    <a:cubicBezTo>
                      <a:pt x="11993512" y="317628"/>
                      <a:pt x="11996318" y="1217296"/>
                      <a:pt x="11932920" y="1710781"/>
                    </a:cubicBezTo>
                    <a:cubicBezTo>
                      <a:pt x="7794419" y="1578236"/>
                      <a:pt x="5650933" y="1399196"/>
                      <a:pt x="0" y="1710781"/>
                    </a:cubicBezTo>
                    <a:cubicBezTo>
                      <a:pt x="223420" y="1066224"/>
                      <a:pt x="-118603" y="55014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806731" y="197886"/>
                <a:ext cx="8896181" cy="1430528"/>
              </a:xfrm>
              <a:prstGeom prst="rect">
                <a:avLst/>
              </a:prstGeom>
              <a:noFill/>
            </p:spPr>
            <p:txBody>
              <a:bodyPr wrap="square">
                <a:spAutoFit/>
              </a:bodyPr>
              <a:lstStyle/>
              <a:p>
                <a:pPr defTabSz="1219140">
                  <a:spcBef>
                    <a:spcPct val="50000"/>
                  </a:spcBef>
                  <a:defRPr/>
                </a:pP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Ngợi</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ca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công</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lao</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của</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bậc</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sinh</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thành</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309661" y="1625853"/>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5752591" cy="1317718"/>
            <a:chOff x="4739560" y="3494348"/>
            <a:chExt cx="4314443" cy="988288"/>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3"/>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2468855" y="-147959"/>
                      <a:pt x="10582353" y="33321"/>
                      <a:pt x="11932919" y="0"/>
                    </a:cubicBezTo>
                    <a:cubicBezTo>
                      <a:pt x="11948948" y="401856"/>
                      <a:pt x="11976154" y="1141320"/>
                      <a:pt x="11932919" y="1710781"/>
                    </a:cubicBezTo>
                    <a:cubicBezTo>
                      <a:pt x="9532350" y="1391066"/>
                      <a:pt x="3769017" y="825299"/>
                      <a:pt x="0" y="1710781"/>
                    </a:cubicBezTo>
                    <a:cubicBezTo>
                      <a:pt x="210369" y="1066581"/>
                      <a:pt x="-58082" y="716851"/>
                      <a:pt x="0" y="0"/>
                    </a:cubicBezTo>
                    <a:close/>
                  </a:path>
                  <a:path w="11932920" h="1710781" stroke="0" extrusionOk="0">
                    <a:moveTo>
                      <a:pt x="0" y="0"/>
                    </a:moveTo>
                    <a:cubicBezTo>
                      <a:pt x="3872753" y="-59382"/>
                      <a:pt x="9134359" y="-137709"/>
                      <a:pt x="11932919" y="0"/>
                    </a:cubicBezTo>
                    <a:cubicBezTo>
                      <a:pt x="11726739" y="230031"/>
                      <a:pt x="11715214" y="1045345"/>
                      <a:pt x="11932919" y="1710781"/>
                    </a:cubicBezTo>
                    <a:cubicBezTo>
                      <a:pt x="5994017" y="1577938"/>
                      <a:pt x="5887602" y="1901725"/>
                      <a:pt x="0" y="1710781"/>
                    </a:cubicBezTo>
                    <a:cubicBezTo>
                      <a:pt x="-69442" y="846437"/>
                      <a:pt x="-62282" y="656187"/>
                      <a:pt x="0" y="0"/>
                    </a:cubicBezTo>
                    <a:close/>
                  </a:path>
                  <a:path w="11932920" h="1710781" fill="none" stroke="0" extrusionOk="0">
                    <a:moveTo>
                      <a:pt x="0" y="0"/>
                    </a:moveTo>
                    <a:cubicBezTo>
                      <a:pt x="2632586" y="-164013"/>
                      <a:pt x="10770925" y="-62534"/>
                      <a:pt x="11932919" y="0"/>
                    </a:cubicBezTo>
                    <a:cubicBezTo>
                      <a:pt x="12003891" y="317114"/>
                      <a:pt x="12009643" y="1169018"/>
                      <a:pt x="11932919" y="1710781"/>
                    </a:cubicBezTo>
                    <a:cubicBezTo>
                      <a:pt x="8726922" y="1347666"/>
                      <a:pt x="4257694" y="1008674"/>
                      <a:pt x="0" y="1710781"/>
                    </a:cubicBezTo>
                    <a:cubicBezTo>
                      <a:pt x="237028" y="1027277"/>
                      <a:pt x="-115868" y="607692"/>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3"/>
                          <a:gd name="connsiteY0" fmla="*/ 0 h 1288258"/>
                          <a:gd name="connsiteX1" fmla="*/ 5296953 w 5296953"/>
                          <a:gd name="connsiteY1" fmla="*/ 0 h 1288258"/>
                          <a:gd name="connsiteX2" fmla="*/ 5296953 w 5296953"/>
                          <a:gd name="connsiteY2" fmla="*/ 1288258 h 1288258"/>
                          <a:gd name="connsiteX3" fmla="*/ 0 w 5296953"/>
                          <a:gd name="connsiteY3" fmla="*/ 1288258 h 1288258"/>
                          <a:gd name="connsiteX4" fmla="*/ 0 w 5296953"/>
                          <a:gd name="connsiteY4" fmla="*/ 0 h 12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8" fill="none" extrusionOk="0">
                            <a:moveTo>
                              <a:pt x="0" y="0"/>
                            </a:moveTo>
                            <a:cubicBezTo>
                              <a:pt x="1073176" y="-133017"/>
                              <a:pt x="4751055" y="-123057"/>
                              <a:pt x="5296953" y="0"/>
                            </a:cubicBezTo>
                            <a:cubicBezTo>
                              <a:pt x="5332643" y="239525"/>
                              <a:pt x="5331461" y="866691"/>
                              <a:pt x="5296953" y="1288258"/>
                            </a:cubicBezTo>
                            <a:cubicBezTo>
                              <a:pt x="3955790" y="1286057"/>
                              <a:pt x="1804640" y="1158487"/>
                              <a:pt x="0" y="1288258"/>
                            </a:cubicBezTo>
                            <a:cubicBezTo>
                              <a:pt x="85550" y="842944"/>
                              <a:pt x="-49549" y="494532"/>
                              <a:pt x="0" y="0"/>
                            </a:cubicBezTo>
                            <a:close/>
                          </a:path>
                          <a:path w="5296953" h="1288258" stroke="0" extrusionOk="0">
                            <a:moveTo>
                              <a:pt x="0" y="0"/>
                            </a:moveTo>
                            <a:cubicBezTo>
                              <a:pt x="1494375" y="-157587"/>
                              <a:pt x="3902242" y="-63908"/>
                              <a:pt x="5296953" y="0"/>
                            </a:cubicBezTo>
                            <a:cubicBezTo>
                              <a:pt x="5220263" y="196883"/>
                              <a:pt x="5190413" y="811630"/>
                              <a:pt x="5296953" y="1288258"/>
                            </a:cubicBezTo>
                            <a:cubicBezTo>
                              <a:pt x="2653537" y="1187260"/>
                              <a:pt x="2589224" y="1409314"/>
                              <a:pt x="0" y="1288258"/>
                            </a:cubicBezTo>
                            <a:cubicBezTo>
                              <a:pt x="-13861" y="644619"/>
                              <a:pt x="-27716" y="467923"/>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1795036" y="306578"/>
                <a:ext cx="8574509" cy="1430524"/>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Kính trọng, </a:t>
                </a:r>
                <a:r>
                  <a:rPr lang="vi-VN" altLang="en-US" sz="3200" b="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biết ơn đối</a:t>
                </a:r>
                <a:r>
                  <a:rPr lang="en-US" altLang="en-US" sz="3200" b="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vi-VN" altLang="en-US" sz="3200" b="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với </a:t>
                </a:r>
                <a:r>
                  <a:rPr lang="vi-VN"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người thầy. </a:t>
                </a:r>
                <a:endPar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859892" cy="967608"/>
              <a:chOff x="5233286" y="3228963"/>
              <a:chExt cx="104641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046415" cy="1224365"/>
                <a:chOff x="3190585" y="1598925"/>
                <a:chExt cx="10440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0440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859885"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378" y="3345334"/>
                <a:ext cx="720835"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43524" y="-203246"/>
            <a:ext cx="11580765" cy="2424033"/>
            <a:chOff x="182643" y="-152435"/>
            <a:chExt cx="8685574"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698170" y="308099"/>
              <a:ext cx="609872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lnSpc>
                  <a:spcPct val="150000"/>
                </a:lnSpc>
                <a:buClr>
                  <a:srgbClr val="FFFFFF"/>
                </a:buClr>
              </a:pPr>
              <a:r>
                <a:rPr lang="vi-VN" sz="3733" b="1" kern="0" dirty="0">
                  <a:solidFill>
                    <a:srgbClr val="000000"/>
                  </a:solidFill>
                  <a:latin typeface="Cambria" panose="02040503050406030204" pitchFamily="18" charset="0"/>
                  <a:ea typeface="Cambria" panose="02040503050406030204" pitchFamily="18" charset="0"/>
                </a:rPr>
                <a:t>Tôn sư trọng đạo thể hiện điều gì?</a:t>
              </a:r>
              <a:endParaRPr lang="en-US" sz="3733" b="1" kern="0" dirty="0">
                <a:solidFill>
                  <a:srgbClr val="FFB64C"/>
                </a:solidFill>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a:srcRect l="4005" r="4005"/>
            <a:stretch/>
          </p:blipFill>
          <p:spPr>
            <a:xfrm rot="21208351" flipH="1">
              <a:off x="182643" y="-152435"/>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5030683" y="2624563"/>
            <a:ext cx="866622" cy="9170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5167262" y="4855021"/>
            <a:ext cx="1028242" cy="1013285"/>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1426018" y="2390088"/>
            <a:ext cx="900504" cy="921005"/>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a:hlinkClick r:id="rId11" action="ppaction://hlinksldjump"/>
            <a:extLst>
              <a:ext uri="{FF2B5EF4-FFF2-40B4-BE49-F238E27FC236}">
                <a16:creationId xmlns:a16="http://schemas.microsoft.com/office/drawing/2014/main" id="{1B766C5A-E594-9C2F-B82E-161BCA1B1F35}"/>
              </a:ext>
            </a:extLst>
          </p:cNvPr>
          <p:cNvPicPr>
            <a:picLocks noChangeAspect="1"/>
          </p:cNvPicPr>
          <p:nvPr/>
        </p:nvPicPr>
        <p:blipFill>
          <a:blip r:embed="rId14" cstate="hqprint">
            <a:extLst>
              <a:ext uri="{28A0092B-C50C-407E-A947-70E740481C1C}">
                <a14:useLocalDpi xmlns:a14="http://schemas.microsoft.com/office/drawing/2010/main" val="0"/>
              </a:ext>
            </a:extLst>
          </a:blip>
          <a:srcRect l="4005" r="4005"/>
          <a:stretch/>
        </p:blipFill>
        <p:spPr>
          <a:xfrm rot="994904" flipH="1">
            <a:off x="10998643" y="4393227"/>
            <a:ext cx="1292646" cy="16030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131167" y="4536524"/>
            <a:ext cx="5632626" cy="1288257"/>
            <a:chOff x="311420" y="3516443"/>
            <a:chExt cx="4224469" cy="966193"/>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3"/>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6114505" y="-36849"/>
                      <a:pt x="8922737" y="67504"/>
                      <a:pt x="11932920" y="0"/>
                    </a:cubicBezTo>
                    <a:cubicBezTo>
                      <a:pt x="11995164" y="338849"/>
                      <a:pt x="11897203" y="1120917"/>
                      <a:pt x="11932920" y="1710781"/>
                    </a:cubicBezTo>
                    <a:cubicBezTo>
                      <a:pt x="9973292" y="1459384"/>
                      <a:pt x="3645878" y="964167"/>
                      <a:pt x="0" y="1710781"/>
                    </a:cubicBezTo>
                    <a:cubicBezTo>
                      <a:pt x="227283" y="1023450"/>
                      <a:pt x="-92996" y="672978"/>
                      <a:pt x="0" y="0"/>
                    </a:cubicBezTo>
                    <a:close/>
                  </a:path>
                  <a:path w="11932920" h="1710781" stroke="0" extrusionOk="0">
                    <a:moveTo>
                      <a:pt x="0" y="0"/>
                    </a:moveTo>
                    <a:cubicBezTo>
                      <a:pt x="3687392" y="-178063"/>
                      <a:pt x="9595849" y="-149806"/>
                      <a:pt x="11932920" y="0"/>
                    </a:cubicBezTo>
                    <a:cubicBezTo>
                      <a:pt x="11710250" y="225431"/>
                      <a:pt x="11749764" y="989466"/>
                      <a:pt x="11932920" y="1710781"/>
                    </a:cubicBezTo>
                    <a:cubicBezTo>
                      <a:pt x="8654812" y="1597721"/>
                      <a:pt x="3727723" y="2028059"/>
                      <a:pt x="0" y="1710781"/>
                    </a:cubicBezTo>
                    <a:cubicBezTo>
                      <a:pt x="-116732" y="1515806"/>
                      <a:pt x="-61541" y="740654"/>
                      <a:pt x="0" y="0"/>
                    </a:cubicBezTo>
                    <a:close/>
                  </a:path>
                  <a:path w="11932920" h="1710781" fill="none" stroke="0" extrusionOk="0">
                    <a:moveTo>
                      <a:pt x="0" y="0"/>
                    </a:moveTo>
                    <a:cubicBezTo>
                      <a:pt x="6087982" y="-163536"/>
                      <a:pt x="9346694" y="256490"/>
                      <a:pt x="11932920" y="0"/>
                    </a:cubicBezTo>
                    <a:cubicBezTo>
                      <a:pt x="11925415" y="309848"/>
                      <a:pt x="12002065" y="1208417"/>
                      <a:pt x="11932920" y="1710781"/>
                    </a:cubicBezTo>
                    <a:cubicBezTo>
                      <a:pt x="9340540" y="1423354"/>
                      <a:pt x="4135919" y="845814"/>
                      <a:pt x="0" y="1710781"/>
                    </a:cubicBezTo>
                    <a:cubicBezTo>
                      <a:pt x="216496" y="1074351"/>
                      <a:pt x="-113303" y="621957"/>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126041" y="230628"/>
                <a:ext cx="9533766" cy="1430525"/>
              </a:xfrm>
              <a:prstGeom prst="rect">
                <a:avLst/>
              </a:prstGeom>
              <a:noFill/>
            </p:spPr>
            <p:txBody>
              <a:bodyPr wrap="square">
                <a:spAutoFit/>
              </a:bodyPr>
              <a:lstStyle/>
              <a:p>
                <a:pPr algn="ctr" defTabSz="1219140">
                  <a:spcBef>
                    <a:spcPct val="50000"/>
                  </a:spcBef>
                  <a:defRPr/>
                </a:pP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Kỉ</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niệm</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ngày</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Nhà</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giáo</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Việt</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Nam 20/11. </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20" y="3516443"/>
              <a:ext cx="740157" cy="912332"/>
              <a:chOff x="314259" y="3228962"/>
              <a:chExt cx="99034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9" y="3228962"/>
                <a:ext cx="990345" cy="1224365"/>
                <a:chOff x="3190585" y="1598925"/>
                <a:chExt cx="988059"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988058"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897267"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531783"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5938040" y="2380983"/>
            <a:ext cx="6253960" cy="1288256"/>
            <a:chOff x="4635369" y="1785298"/>
            <a:chExt cx="4418635" cy="966193"/>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9" cy="966193"/>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784370" y="-162096"/>
                      <a:pt x="9268494" y="235977"/>
                      <a:pt x="11932920" y="0"/>
                    </a:cubicBezTo>
                    <a:cubicBezTo>
                      <a:pt x="11978923" y="353872"/>
                      <a:pt x="11973579" y="1144497"/>
                      <a:pt x="11932920" y="1710781"/>
                    </a:cubicBezTo>
                    <a:cubicBezTo>
                      <a:pt x="8705023" y="1506269"/>
                      <a:pt x="5606969" y="1448098"/>
                      <a:pt x="0" y="1710781"/>
                    </a:cubicBezTo>
                    <a:cubicBezTo>
                      <a:pt x="204163" y="1081245"/>
                      <a:pt x="-69414" y="690794"/>
                      <a:pt x="0" y="0"/>
                    </a:cubicBezTo>
                    <a:close/>
                  </a:path>
                  <a:path w="11932920" h="1710781" stroke="0" extrusionOk="0">
                    <a:moveTo>
                      <a:pt x="0" y="0"/>
                    </a:moveTo>
                    <a:cubicBezTo>
                      <a:pt x="3846697" y="-103345"/>
                      <a:pt x="9484949" y="-110423"/>
                      <a:pt x="11932920" y="0"/>
                    </a:cubicBezTo>
                    <a:cubicBezTo>
                      <a:pt x="11666025" y="189276"/>
                      <a:pt x="11713667" y="1048077"/>
                      <a:pt x="11932920" y="1710781"/>
                    </a:cubicBezTo>
                    <a:cubicBezTo>
                      <a:pt x="8345969" y="1593539"/>
                      <a:pt x="5792373" y="1997476"/>
                      <a:pt x="0" y="1710781"/>
                    </a:cubicBezTo>
                    <a:cubicBezTo>
                      <a:pt x="-135500" y="1507782"/>
                      <a:pt x="-59489" y="671655"/>
                      <a:pt x="0" y="0"/>
                    </a:cubicBezTo>
                    <a:close/>
                  </a:path>
                  <a:path w="11932920" h="1710781" fill="none" stroke="0" extrusionOk="0">
                    <a:moveTo>
                      <a:pt x="0" y="0"/>
                    </a:moveTo>
                    <a:cubicBezTo>
                      <a:pt x="4221888" y="-149408"/>
                      <a:pt x="9772234" y="221316"/>
                      <a:pt x="11932920" y="0"/>
                    </a:cubicBezTo>
                    <a:cubicBezTo>
                      <a:pt x="11962782" y="314748"/>
                      <a:pt x="11995034" y="1197010"/>
                      <a:pt x="11932920" y="1710781"/>
                    </a:cubicBezTo>
                    <a:cubicBezTo>
                      <a:pt x="8187636" y="1469178"/>
                      <a:pt x="5817868" y="1060705"/>
                      <a:pt x="0" y="1710781"/>
                    </a:cubicBezTo>
                    <a:cubicBezTo>
                      <a:pt x="224388" y="1049144"/>
                      <a:pt x="-114850" y="547608"/>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644384"/>
                          <a:gd name="connsiteY0" fmla="*/ 0 h 1288256"/>
                          <a:gd name="connsiteX1" fmla="*/ 5644384 w 5644384"/>
                          <a:gd name="connsiteY1" fmla="*/ 0 h 1288256"/>
                          <a:gd name="connsiteX2" fmla="*/ 5644384 w 5644384"/>
                          <a:gd name="connsiteY2" fmla="*/ 1288256 h 1288256"/>
                          <a:gd name="connsiteX3" fmla="*/ 0 w 5644384"/>
                          <a:gd name="connsiteY3" fmla="*/ 1288256 h 1288256"/>
                          <a:gd name="connsiteX4" fmla="*/ 0 w 5644384"/>
                          <a:gd name="connsiteY4" fmla="*/ 0 h 1288256"/>
                          <a:gd name="connsiteX0" fmla="*/ 0 w 5644384"/>
                          <a:gd name="connsiteY0" fmla="*/ 0 h 1288256"/>
                          <a:gd name="connsiteX1" fmla="*/ 5644384 w 5644384"/>
                          <a:gd name="connsiteY1" fmla="*/ 0 h 1288256"/>
                          <a:gd name="connsiteX2" fmla="*/ 5644384 w 5644384"/>
                          <a:gd name="connsiteY2" fmla="*/ 1288256 h 1288256"/>
                          <a:gd name="connsiteX3" fmla="*/ 0 w 5644384"/>
                          <a:gd name="connsiteY3" fmla="*/ 1288256 h 1288256"/>
                          <a:gd name="connsiteX4" fmla="*/ 0 w 5644384"/>
                          <a:gd name="connsiteY4" fmla="*/ 0 h 1288256"/>
                          <a:gd name="connsiteX0" fmla="*/ 0 w 5644384"/>
                          <a:gd name="connsiteY0" fmla="*/ 0 h 1288256"/>
                          <a:gd name="connsiteX1" fmla="*/ 5644384 w 5644384"/>
                          <a:gd name="connsiteY1" fmla="*/ 0 h 1288256"/>
                          <a:gd name="connsiteX2" fmla="*/ 5644384 w 5644384"/>
                          <a:gd name="connsiteY2" fmla="*/ 1288256 h 1288256"/>
                          <a:gd name="connsiteX3" fmla="*/ 0 w 5644384"/>
                          <a:gd name="connsiteY3" fmla="*/ 1288256 h 1288256"/>
                          <a:gd name="connsiteX4" fmla="*/ 0 w 564438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4384" h="1288256" fill="none" extrusionOk="0">
                            <a:moveTo>
                              <a:pt x="0" y="0"/>
                            </a:moveTo>
                            <a:cubicBezTo>
                              <a:pt x="2006648" y="-745"/>
                              <a:pt x="4327877" y="269258"/>
                              <a:pt x="5644384" y="0"/>
                            </a:cubicBezTo>
                            <a:cubicBezTo>
                              <a:pt x="5649631" y="287961"/>
                              <a:pt x="5657041" y="859996"/>
                              <a:pt x="5644384" y="1288256"/>
                            </a:cubicBezTo>
                            <a:cubicBezTo>
                              <a:pt x="4329270" y="1026215"/>
                              <a:pt x="2619560" y="1012054"/>
                              <a:pt x="0" y="1288256"/>
                            </a:cubicBezTo>
                            <a:cubicBezTo>
                              <a:pt x="113131" y="764613"/>
                              <a:pt x="-11561" y="544071"/>
                              <a:pt x="0" y="0"/>
                            </a:cubicBezTo>
                            <a:close/>
                          </a:path>
                          <a:path w="5644384" h="1288256" stroke="0" extrusionOk="0">
                            <a:moveTo>
                              <a:pt x="0" y="0"/>
                            </a:moveTo>
                            <a:cubicBezTo>
                              <a:pt x="1887332" y="-57745"/>
                              <a:pt x="4523980" y="-88922"/>
                              <a:pt x="5644384" y="0"/>
                            </a:cubicBezTo>
                            <a:cubicBezTo>
                              <a:pt x="5449695" y="78159"/>
                              <a:pt x="5597043" y="707143"/>
                              <a:pt x="5644384" y="1288256"/>
                            </a:cubicBezTo>
                            <a:cubicBezTo>
                              <a:pt x="3988006" y="1203164"/>
                              <a:pt x="2874471" y="1578533"/>
                              <a:pt x="0" y="1288256"/>
                            </a:cubicBezTo>
                            <a:cubicBezTo>
                              <a:pt x="-86584" y="1129741"/>
                              <a:pt x="-27938" y="550510"/>
                              <a:pt x="0" y="0"/>
                            </a:cubicBezTo>
                            <a:close/>
                          </a:path>
                          <a:path w="5644384" h="1288256" fill="none" stroke="0" extrusionOk="0">
                            <a:moveTo>
                              <a:pt x="0" y="0"/>
                            </a:moveTo>
                            <a:cubicBezTo>
                              <a:pt x="1965036" y="-139886"/>
                              <a:pt x="4653942" y="183545"/>
                              <a:pt x="5644384" y="0"/>
                            </a:cubicBezTo>
                            <a:cubicBezTo>
                              <a:pt x="5670567" y="269925"/>
                              <a:pt x="5673846" y="887937"/>
                              <a:pt x="5644384" y="1288256"/>
                            </a:cubicBezTo>
                            <a:cubicBezTo>
                              <a:pt x="3888181" y="1059488"/>
                              <a:pt x="2820310" y="862951"/>
                              <a:pt x="0" y="1288256"/>
                            </a:cubicBezTo>
                            <a:cubicBezTo>
                              <a:pt x="58342" y="759011"/>
                              <a:pt x="-124041" y="401474"/>
                              <a:pt x="0" y="0"/>
                            </a:cubicBezTo>
                            <a:close/>
                          </a:path>
                          <a:path w="5644384" h="1288256" fill="none" stroke="0" extrusionOk="0">
                            <a:moveTo>
                              <a:pt x="0" y="0"/>
                            </a:moveTo>
                            <a:cubicBezTo>
                              <a:pt x="1810937" y="-120834"/>
                              <a:pt x="4451895" y="278595"/>
                              <a:pt x="5644384" y="0"/>
                            </a:cubicBezTo>
                            <a:cubicBezTo>
                              <a:pt x="5598887" y="259558"/>
                              <a:pt x="5662195" y="887109"/>
                              <a:pt x="5644384" y="1288256"/>
                            </a:cubicBezTo>
                            <a:cubicBezTo>
                              <a:pt x="4089660" y="1079830"/>
                              <a:pt x="2720541" y="901955"/>
                              <a:pt x="0" y="1288256"/>
                            </a:cubicBezTo>
                            <a:cubicBezTo>
                              <a:pt x="120332" y="764785"/>
                              <a:pt x="-35054" y="494532"/>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307380" y="315394"/>
                <a:ext cx="10447689" cy="1430528"/>
              </a:xfrm>
              <a:prstGeom prst="rect">
                <a:avLst/>
              </a:prstGeom>
              <a:noFill/>
            </p:spPr>
            <p:txBody>
              <a:bodyPr wrap="square">
                <a:spAutoFit/>
              </a:bodyPr>
              <a:lstStyle/>
              <a:p>
                <a:pPr algn="just" defTabSz="1219140">
                  <a:spcBef>
                    <a:spcPct val="50000"/>
                  </a:spcBef>
                  <a:defRPr/>
                </a:pP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Kỉ</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niệm</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ngày</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thành</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lập</a:t>
                </a:r>
                <a:r>
                  <a:rPr lang="en-US" altLang="en-US" sz="3200" b="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Quân </a:t>
                </a:r>
                <a:r>
                  <a:rPr lang="en-US" altLang="en-US" sz="3200" b="1"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đội</a:t>
                </a:r>
                <a:r>
                  <a:rPr lang="en-US" altLang="en-US" sz="3200" b="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NDVN 22/12</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35369" y="1813440"/>
              <a:ext cx="549051" cy="905531"/>
              <a:chOff x="5244502" y="1845505"/>
              <a:chExt cx="681161" cy="1121914"/>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244502" y="1845505"/>
                <a:ext cx="681161" cy="1121914"/>
                <a:chOff x="3130241" y="1701471"/>
                <a:chExt cx="679589" cy="1122954"/>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6" y="1766752"/>
                  <a:ext cx="619244" cy="1057673"/>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130241" y="1701471"/>
                  <a:ext cx="672352"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310966" y="1982412"/>
                <a:ext cx="499156"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204637" y="2352928"/>
            <a:ext cx="5786255" cy="1288256"/>
            <a:chOff x="264581" y="1765233"/>
            <a:chExt cx="4339691"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948359" cy="966192"/>
              <a:chOff x="129540" y="128016"/>
              <a:chExt cx="12257306"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993728" y="-123772"/>
                      <a:pt x="9881972" y="-77594"/>
                      <a:pt x="11932920" y="0"/>
                    </a:cubicBezTo>
                    <a:cubicBezTo>
                      <a:pt x="11946710" y="399338"/>
                      <a:pt x="11933521" y="1132644"/>
                      <a:pt x="11932920" y="1710781"/>
                    </a:cubicBezTo>
                    <a:cubicBezTo>
                      <a:pt x="8154342" y="1558095"/>
                      <a:pt x="5561854" y="1445704"/>
                      <a:pt x="0" y="1710781"/>
                    </a:cubicBezTo>
                    <a:cubicBezTo>
                      <a:pt x="225903" y="1037842"/>
                      <a:pt x="-90270" y="671836"/>
                      <a:pt x="0" y="0"/>
                    </a:cubicBezTo>
                    <a:close/>
                  </a:path>
                  <a:path w="11932920" h="1710781" stroke="0" extrusionOk="0">
                    <a:moveTo>
                      <a:pt x="0" y="0"/>
                    </a:moveTo>
                    <a:cubicBezTo>
                      <a:pt x="3274923" y="-61717"/>
                      <a:pt x="6454898" y="-124234"/>
                      <a:pt x="11932920" y="0"/>
                    </a:cubicBezTo>
                    <a:cubicBezTo>
                      <a:pt x="11650404" y="180958"/>
                      <a:pt x="11715803" y="1031562"/>
                      <a:pt x="11932920" y="1710781"/>
                    </a:cubicBezTo>
                    <a:cubicBezTo>
                      <a:pt x="7516818" y="1599388"/>
                      <a:pt x="5278602" y="1983442"/>
                      <a:pt x="0" y="1710781"/>
                    </a:cubicBezTo>
                    <a:cubicBezTo>
                      <a:pt x="-48385" y="1529950"/>
                      <a:pt x="-61858" y="642461"/>
                      <a:pt x="0" y="0"/>
                    </a:cubicBezTo>
                    <a:close/>
                  </a:path>
                  <a:path w="11932920" h="1710781" fill="none" stroke="0" extrusionOk="0">
                    <a:moveTo>
                      <a:pt x="0" y="0"/>
                    </a:moveTo>
                    <a:cubicBezTo>
                      <a:pt x="4143046" y="-162323"/>
                      <a:pt x="10013093" y="-46707"/>
                      <a:pt x="11932920" y="0"/>
                    </a:cubicBezTo>
                    <a:cubicBezTo>
                      <a:pt x="11993512" y="317628"/>
                      <a:pt x="11996318" y="1217296"/>
                      <a:pt x="11932920" y="1710781"/>
                    </a:cubicBezTo>
                    <a:cubicBezTo>
                      <a:pt x="7794419" y="1578236"/>
                      <a:pt x="5650933" y="1399196"/>
                      <a:pt x="0" y="1710781"/>
                    </a:cubicBezTo>
                    <a:cubicBezTo>
                      <a:pt x="223420" y="1066224"/>
                      <a:pt x="-118603" y="55014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164951" y="209525"/>
                <a:ext cx="11221895" cy="1430526"/>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Kỉ niệm ngày thương binh liệt sĩ 27/7.</a:t>
                </a:r>
                <a:endPar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1" y="1783360"/>
              <a:ext cx="770961" cy="912332"/>
              <a:chOff x="223257" y="1570336"/>
              <a:chExt cx="1031561"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7" y="1570336"/>
                <a:ext cx="1031561" cy="1224365"/>
                <a:chOff x="3190586" y="1598925"/>
                <a:chExt cx="102918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6" y="1598925"/>
                  <a:ext cx="102918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73736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6" y="1667516"/>
                <a:ext cx="624899"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174969" y="4493544"/>
            <a:ext cx="5752590" cy="1317716"/>
            <a:chOff x="4739561" y="3494348"/>
            <a:chExt cx="4314442"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2466328" y="-149280"/>
                      <a:pt x="10639813" y="-62682"/>
                      <a:pt x="11932920" y="0"/>
                    </a:cubicBezTo>
                    <a:cubicBezTo>
                      <a:pt x="11995172" y="333090"/>
                      <a:pt x="11979820" y="1146170"/>
                      <a:pt x="11932920" y="1710781"/>
                    </a:cubicBezTo>
                    <a:cubicBezTo>
                      <a:pt x="9423603" y="1446906"/>
                      <a:pt x="3791154" y="877796"/>
                      <a:pt x="0" y="1710781"/>
                    </a:cubicBezTo>
                    <a:cubicBezTo>
                      <a:pt x="196654" y="1105952"/>
                      <a:pt x="-68111" y="692714"/>
                      <a:pt x="0" y="0"/>
                    </a:cubicBezTo>
                    <a:close/>
                  </a:path>
                  <a:path w="11932920" h="1710781" stroke="0" extrusionOk="0">
                    <a:moveTo>
                      <a:pt x="0" y="0"/>
                    </a:moveTo>
                    <a:cubicBezTo>
                      <a:pt x="3461583" y="-180846"/>
                      <a:pt x="9198241" y="-147788"/>
                      <a:pt x="11932920" y="0"/>
                    </a:cubicBezTo>
                    <a:cubicBezTo>
                      <a:pt x="11664274" y="188282"/>
                      <a:pt x="11747740" y="997088"/>
                      <a:pt x="11932920" y="1710781"/>
                    </a:cubicBezTo>
                    <a:cubicBezTo>
                      <a:pt x="6034772" y="1581142"/>
                      <a:pt x="5848012" y="1879075"/>
                      <a:pt x="0" y="1710781"/>
                    </a:cubicBezTo>
                    <a:cubicBezTo>
                      <a:pt x="-80907" y="1521529"/>
                      <a:pt x="-59841" y="644292"/>
                      <a:pt x="0" y="0"/>
                    </a:cubicBezTo>
                    <a:close/>
                  </a:path>
                  <a:path w="11932920" h="1710781" fill="none" stroke="0" extrusionOk="0">
                    <a:moveTo>
                      <a:pt x="0" y="0"/>
                    </a:moveTo>
                    <a:cubicBezTo>
                      <a:pt x="2604889" y="-165632"/>
                      <a:pt x="10733754" y="-115652"/>
                      <a:pt x="11932920" y="0"/>
                    </a:cubicBezTo>
                    <a:cubicBezTo>
                      <a:pt x="11967242" y="315178"/>
                      <a:pt x="11995244" y="1197683"/>
                      <a:pt x="11932920" y="1710781"/>
                    </a:cubicBezTo>
                    <a:cubicBezTo>
                      <a:pt x="8755902" y="1402877"/>
                      <a:pt x="4171327" y="1247572"/>
                      <a:pt x="0" y="1710781"/>
                    </a:cubicBezTo>
                    <a:cubicBezTo>
                      <a:pt x="232129" y="1034586"/>
                      <a:pt x="-115048" y="55001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1344059" y="246807"/>
                <a:ext cx="8628903" cy="1430526"/>
              </a:xfrm>
              <a:prstGeom prst="rect">
                <a:avLst/>
              </a:prstGeom>
              <a:noFill/>
            </p:spPr>
            <p:txBody>
              <a:bodyPr wrap="square">
                <a:spAutoFit/>
              </a:bodyPr>
              <a:lstStyle/>
              <a:p>
                <a:pPr defTabSz="1219140">
                  <a:spcBef>
                    <a:spcPct val="50000"/>
                  </a:spcBef>
                  <a:defRPr/>
                </a:pP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Kỉ</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niệm</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ngày</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Quốc</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tế</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Phụ</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32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nữ</a:t>
                </a:r>
                <a:r>
                  <a:rPr lang="en-US" altLang="en-US" sz="32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8/3.</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1" y="3494348"/>
              <a:ext cx="712848" cy="967608"/>
              <a:chOff x="5233287" y="3228963"/>
              <a:chExt cx="86747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7" y="3228963"/>
                <a:ext cx="867475" cy="1224365"/>
                <a:chOff x="3190586" y="1598925"/>
                <a:chExt cx="865473"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6" y="1598925"/>
                  <a:ext cx="865473"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700661"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571" y="3350778"/>
                <a:ext cx="579500"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68432" y="-252672"/>
            <a:ext cx="11555857" cy="2424035"/>
            <a:chOff x="201324" y="-189504"/>
            <a:chExt cx="8666893"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363980" y="373131"/>
              <a:ext cx="678180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Hoạt động nào sau đây thể hiện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hqprint">
              <a:extLst>
                <a:ext uri="{28A0092B-C50C-407E-A947-70E740481C1C}">
                  <a14:useLocalDpi xmlns:a14="http://schemas.microsoft.com/office/drawing/2010/main" val="0"/>
                </a:ext>
              </a:extLst>
            </a:blip>
            <a:srcRect l="4005" r="4005"/>
            <a:stretch/>
          </p:blipFill>
          <p:spPr>
            <a:xfrm rot="21208351" flipH="1">
              <a:off x="201324" y="-189504"/>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5046124" y="2833178"/>
            <a:ext cx="867795" cy="80103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727571" y="4779332"/>
            <a:ext cx="1038037" cy="90821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1324554" y="2828845"/>
            <a:ext cx="916715" cy="94542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3" name="Picture 62">
            <a:hlinkClick r:id="rId11" action="ppaction://hlinksldjump"/>
            <a:extLst>
              <a:ext uri="{FF2B5EF4-FFF2-40B4-BE49-F238E27FC236}">
                <a16:creationId xmlns:a16="http://schemas.microsoft.com/office/drawing/2014/main" id="{BE630B10-C784-1548-BBDE-322FE957EEAA}"/>
              </a:ext>
            </a:extLst>
          </p:cNvPr>
          <p:cNvPicPr>
            <a:picLocks noChangeAspect="1"/>
          </p:cNvPicPr>
          <p:nvPr/>
        </p:nvPicPr>
        <p:blipFill>
          <a:blip r:embed="rId14" cstate="hqprint">
            <a:extLst>
              <a:ext uri="{28A0092B-C50C-407E-A947-70E740481C1C}">
                <a14:useLocalDpi xmlns:a14="http://schemas.microsoft.com/office/drawing/2010/main" val="0"/>
              </a:ext>
            </a:extLst>
          </a:blip>
          <a:srcRect l="6795" r="6795"/>
          <a:stretch/>
        </p:blipFill>
        <p:spPr>
          <a:xfrm rot="928165">
            <a:off x="4572257" y="3801169"/>
            <a:ext cx="1769317" cy="2287182"/>
          </a:xfrm>
          <a:prstGeom prst="rect">
            <a:avLst/>
          </a:prstGeom>
        </p:spPr>
      </p:pic>
    </p:spTree>
    <p:extLst>
      <p:ext uri="{BB962C8B-B14F-4D97-AF65-F5344CB8AC3E}">
        <p14:creationId xmlns:p14="http://schemas.microsoft.com/office/powerpoint/2010/main" val="10621285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0732" y="4714689"/>
            <a:ext cx="5990874" cy="1624051"/>
            <a:chOff x="311419" y="3516443"/>
            <a:chExt cx="4258258" cy="1218037"/>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53590" y="3559768"/>
              <a:ext cx="3916087" cy="1174712"/>
              <a:chOff x="232497" y="204729"/>
              <a:chExt cx="11932920" cy="2079995"/>
            </a:xfrm>
          </p:grpSpPr>
          <p:sp>
            <p:nvSpPr>
              <p:cNvPr id="53" name="Rectangle 52">
                <a:extLst>
                  <a:ext uri="{FF2B5EF4-FFF2-40B4-BE49-F238E27FC236}">
                    <a16:creationId xmlns:a16="http://schemas.microsoft.com/office/drawing/2014/main" id="{6AE021BD-C32E-B18C-90F1-58C6F7A9D692}"/>
                  </a:ext>
                </a:extLst>
              </p:cNvPr>
              <p:cNvSpPr/>
              <p:nvPr/>
            </p:nvSpPr>
            <p:spPr>
              <a:xfrm>
                <a:off x="232497" y="204729"/>
                <a:ext cx="11932920" cy="1710781"/>
              </a:xfrm>
              <a:custGeom>
                <a:avLst/>
                <a:gdLst>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6298122" y="65893"/>
                      <a:pt x="8815037" y="245416"/>
                      <a:pt x="11932919" y="0"/>
                    </a:cubicBezTo>
                    <a:cubicBezTo>
                      <a:pt x="11992761" y="337600"/>
                      <a:pt x="11901650" y="1124096"/>
                      <a:pt x="11932919" y="1710781"/>
                    </a:cubicBezTo>
                    <a:cubicBezTo>
                      <a:pt x="10090388" y="1399273"/>
                      <a:pt x="3622061" y="907649"/>
                      <a:pt x="0" y="1710781"/>
                    </a:cubicBezTo>
                    <a:cubicBezTo>
                      <a:pt x="202192" y="1097770"/>
                      <a:pt x="-84068" y="676524"/>
                      <a:pt x="0" y="0"/>
                    </a:cubicBezTo>
                    <a:close/>
                  </a:path>
                  <a:path w="11932920" h="1710781" stroke="0" extrusionOk="0">
                    <a:moveTo>
                      <a:pt x="0" y="0"/>
                    </a:moveTo>
                    <a:cubicBezTo>
                      <a:pt x="3673307" y="-182519"/>
                      <a:pt x="9522590" y="-138277"/>
                      <a:pt x="11932919" y="0"/>
                    </a:cubicBezTo>
                    <a:cubicBezTo>
                      <a:pt x="11663053" y="189601"/>
                      <a:pt x="11731722" y="1015221"/>
                      <a:pt x="11932919" y="1710781"/>
                    </a:cubicBezTo>
                    <a:cubicBezTo>
                      <a:pt x="8927861" y="1619398"/>
                      <a:pt x="3736572" y="2033747"/>
                      <a:pt x="0" y="1710781"/>
                    </a:cubicBezTo>
                    <a:cubicBezTo>
                      <a:pt x="-99950" y="1516850"/>
                      <a:pt x="-60555" y="678250"/>
                      <a:pt x="0" y="0"/>
                    </a:cubicBezTo>
                    <a:close/>
                  </a:path>
                  <a:path w="11932920" h="1710781" fill="none" stroke="0" extrusionOk="0">
                    <a:moveTo>
                      <a:pt x="0" y="0"/>
                    </a:moveTo>
                    <a:cubicBezTo>
                      <a:pt x="6171052" y="-158665"/>
                      <a:pt x="9267945" y="137055"/>
                      <a:pt x="11932919" y="0"/>
                    </a:cubicBezTo>
                    <a:cubicBezTo>
                      <a:pt x="11947124" y="313001"/>
                      <a:pt x="11993942" y="1237553"/>
                      <a:pt x="11932919" y="1710781"/>
                    </a:cubicBezTo>
                    <a:cubicBezTo>
                      <a:pt x="9309376" y="1363920"/>
                      <a:pt x="3979576" y="1275818"/>
                      <a:pt x="0" y="1710781"/>
                    </a:cubicBezTo>
                    <a:cubicBezTo>
                      <a:pt x="236742" y="1030828"/>
                      <a:pt x="-108665" y="641538"/>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509479"/>
                          <a:gd name="connsiteY0" fmla="*/ 0 h 1288257"/>
                          <a:gd name="connsiteX1" fmla="*/ 5509478 w 5509479"/>
                          <a:gd name="connsiteY1" fmla="*/ 0 h 1288257"/>
                          <a:gd name="connsiteX2" fmla="*/ 5509478 w 5509479"/>
                          <a:gd name="connsiteY2" fmla="*/ 1288257 h 1288257"/>
                          <a:gd name="connsiteX3" fmla="*/ 0 w 5509479"/>
                          <a:gd name="connsiteY3" fmla="*/ 1288257 h 1288257"/>
                          <a:gd name="connsiteX4" fmla="*/ 0 w 5509479"/>
                          <a:gd name="connsiteY4" fmla="*/ 0 h 1288257"/>
                          <a:gd name="connsiteX0" fmla="*/ 0 w 5509479"/>
                          <a:gd name="connsiteY0" fmla="*/ 0 h 1288257"/>
                          <a:gd name="connsiteX1" fmla="*/ 5509478 w 5509479"/>
                          <a:gd name="connsiteY1" fmla="*/ 0 h 1288257"/>
                          <a:gd name="connsiteX2" fmla="*/ 5509478 w 5509479"/>
                          <a:gd name="connsiteY2" fmla="*/ 1288257 h 1288257"/>
                          <a:gd name="connsiteX3" fmla="*/ 0 w 5509479"/>
                          <a:gd name="connsiteY3" fmla="*/ 1288257 h 1288257"/>
                          <a:gd name="connsiteX4" fmla="*/ 0 w 5509479"/>
                          <a:gd name="connsiteY4" fmla="*/ 0 h 1288257"/>
                          <a:gd name="connsiteX0" fmla="*/ 0 w 5509479"/>
                          <a:gd name="connsiteY0" fmla="*/ 0 h 1288257"/>
                          <a:gd name="connsiteX1" fmla="*/ 5509478 w 5509479"/>
                          <a:gd name="connsiteY1" fmla="*/ 0 h 1288257"/>
                          <a:gd name="connsiteX2" fmla="*/ 5509478 w 5509479"/>
                          <a:gd name="connsiteY2" fmla="*/ 1288257 h 1288257"/>
                          <a:gd name="connsiteX3" fmla="*/ 0 w 5509479"/>
                          <a:gd name="connsiteY3" fmla="*/ 1288257 h 1288257"/>
                          <a:gd name="connsiteX4" fmla="*/ 0 w 5509479"/>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9479" h="1288257" fill="none" extrusionOk="0">
                            <a:moveTo>
                              <a:pt x="0" y="0"/>
                            </a:moveTo>
                            <a:cubicBezTo>
                              <a:pt x="3022331" y="113726"/>
                              <a:pt x="4060752" y="199768"/>
                              <a:pt x="5509478" y="0"/>
                            </a:cubicBezTo>
                            <a:cubicBezTo>
                              <a:pt x="5531696" y="261262"/>
                              <a:pt x="5450379" y="834007"/>
                              <a:pt x="5509478" y="1288257"/>
                            </a:cubicBezTo>
                            <a:cubicBezTo>
                              <a:pt x="4746177" y="1009082"/>
                              <a:pt x="1538984" y="362732"/>
                              <a:pt x="0" y="1288257"/>
                            </a:cubicBezTo>
                            <a:cubicBezTo>
                              <a:pt x="98356" y="811660"/>
                              <a:pt x="-8186" y="543830"/>
                              <a:pt x="0" y="0"/>
                            </a:cubicBezTo>
                            <a:close/>
                          </a:path>
                          <a:path w="5509479" h="1288257" stroke="0" extrusionOk="0">
                            <a:moveTo>
                              <a:pt x="0" y="0"/>
                            </a:moveTo>
                            <a:cubicBezTo>
                              <a:pt x="1783650" y="-111484"/>
                              <a:pt x="4446652" y="-111824"/>
                              <a:pt x="5509478" y="0"/>
                            </a:cubicBezTo>
                            <a:cubicBezTo>
                              <a:pt x="5325631" y="87052"/>
                              <a:pt x="5430333" y="744464"/>
                              <a:pt x="5509478" y="1288257"/>
                            </a:cubicBezTo>
                            <a:cubicBezTo>
                              <a:pt x="4426456" y="1243580"/>
                              <a:pt x="1800685" y="1573174"/>
                              <a:pt x="0" y="1288257"/>
                            </a:cubicBezTo>
                            <a:cubicBezTo>
                              <a:pt x="-79106" y="1133939"/>
                              <a:pt x="-27679" y="572912"/>
                              <a:pt x="0" y="0"/>
                            </a:cubicBezTo>
                            <a:close/>
                          </a:path>
                          <a:path w="5509479" h="1288257" fill="none" stroke="0" extrusionOk="0">
                            <a:moveTo>
                              <a:pt x="0" y="0"/>
                            </a:moveTo>
                            <a:cubicBezTo>
                              <a:pt x="2775802" y="-182362"/>
                              <a:pt x="4366898" y="150187"/>
                              <a:pt x="5509478" y="0"/>
                            </a:cubicBezTo>
                            <a:cubicBezTo>
                              <a:pt x="5537699" y="294825"/>
                              <a:pt x="5538050" y="867110"/>
                              <a:pt x="5509478" y="1288257"/>
                            </a:cubicBezTo>
                            <a:cubicBezTo>
                              <a:pt x="4379907" y="777725"/>
                              <a:pt x="2004834" y="1117918"/>
                              <a:pt x="0" y="1288257"/>
                            </a:cubicBezTo>
                            <a:cubicBezTo>
                              <a:pt x="73556" y="753037"/>
                              <a:pt x="-91706" y="476607"/>
                              <a:pt x="0" y="0"/>
                            </a:cubicBezTo>
                            <a:close/>
                          </a:path>
                          <a:path w="5509479" h="1288257" fill="none" stroke="0" extrusionOk="0">
                            <a:moveTo>
                              <a:pt x="0" y="0"/>
                            </a:moveTo>
                            <a:cubicBezTo>
                              <a:pt x="2927362" y="50763"/>
                              <a:pt x="4145526" y="297275"/>
                              <a:pt x="5509478" y="0"/>
                            </a:cubicBezTo>
                            <a:cubicBezTo>
                              <a:pt x="5488194" y="249191"/>
                              <a:pt x="5494021" y="864614"/>
                              <a:pt x="5509478" y="1288257"/>
                            </a:cubicBezTo>
                            <a:cubicBezTo>
                              <a:pt x="4613029" y="964445"/>
                              <a:pt x="1717500" y="558960"/>
                              <a:pt x="0" y="1288257"/>
                            </a:cubicBezTo>
                            <a:cubicBezTo>
                              <a:pt x="108036" y="796106"/>
                              <a:pt x="-41219" y="48166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4" name="TextBox 53">
                <a:extLst>
                  <a:ext uri="{FF2B5EF4-FFF2-40B4-BE49-F238E27FC236}">
                    <a16:creationId xmlns:a16="http://schemas.microsoft.com/office/drawing/2014/main" id="{FE67C09E-5B64-8E22-83EA-FD73AE7E5C59}"/>
                  </a:ext>
                </a:extLst>
              </p:cNvPr>
              <p:cNvSpPr txBox="1"/>
              <p:nvPr/>
            </p:nvSpPr>
            <p:spPr>
              <a:xfrm>
                <a:off x="1041178" y="322860"/>
                <a:ext cx="10786871" cy="1961864"/>
              </a:xfrm>
              <a:prstGeom prst="rect">
                <a:avLst/>
              </a:prstGeom>
              <a:noFill/>
            </p:spPr>
            <p:txBody>
              <a:bodyPr wrap="square">
                <a:spAutoFit/>
              </a:bodyPr>
              <a:lstStyle/>
              <a:p>
                <a:pPr algn="just" defTabSz="1219140">
                  <a:spcBef>
                    <a:spcPct val="50000"/>
                  </a:spcBef>
                  <a:defRPr/>
                </a:pPr>
                <a:r>
                  <a:rPr lang="vi-VN" altLang="en-US" sz="30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Động viên người thân tham gia các hoạt động xã hội. </a:t>
                </a:r>
                <a:endParaRPr lang="en-US" altLang="en-US" sz="30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592889" cy="912332"/>
              <a:chOff x="314258" y="3228962"/>
              <a:chExt cx="793297"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793297" cy="1224365"/>
                <a:chOff x="3190585" y="1598925"/>
                <a:chExt cx="791466"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791466"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640024"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9048" t="-1048" r="31571" b="50944"/>
              <a:stretch/>
            </p:blipFill>
            <p:spPr>
              <a:xfrm>
                <a:off x="610075" y="3389084"/>
                <a:ext cx="436689"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13" y="2289183"/>
            <a:ext cx="5808254" cy="1336114"/>
            <a:chOff x="4684132" y="1716887"/>
            <a:chExt cx="4356190" cy="1002086"/>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52374" y="1716887"/>
              <a:ext cx="3987948" cy="966192"/>
              <a:chOff x="88604" y="6884"/>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88604" y="6884"/>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784370" y="-162096"/>
                      <a:pt x="9268494" y="235977"/>
                      <a:pt x="11932920" y="0"/>
                    </a:cubicBezTo>
                    <a:cubicBezTo>
                      <a:pt x="11965034" y="367658"/>
                      <a:pt x="11895968" y="1124749"/>
                      <a:pt x="11932920" y="1710780"/>
                    </a:cubicBezTo>
                    <a:cubicBezTo>
                      <a:pt x="8705023" y="1506269"/>
                      <a:pt x="5606969" y="1448098"/>
                      <a:pt x="0" y="1710780"/>
                    </a:cubicBezTo>
                    <a:cubicBezTo>
                      <a:pt x="223184" y="1023431"/>
                      <a:pt x="-67603" y="686402"/>
                      <a:pt x="0" y="0"/>
                    </a:cubicBezTo>
                    <a:close/>
                  </a:path>
                  <a:path w="11932920" h="1710781" stroke="0" extrusionOk="0">
                    <a:moveTo>
                      <a:pt x="0" y="0"/>
                    </a:moveTo>
                    <a:cubicBezTo>
                      <a:pt x="3846697" y="-103345"/>
                      <a:pt x="9484949" y="-110423"/>
                      <a:pt x="11932920" y="0"/>
                    </a:cubicBezTo>
                    <a:cubicBezTo>
                      <a:pt x="11665980" y="197715"/>
                      <a:pt x="11737194" y="1013390"/>
                      <a:pt x="11932920" y="1710780"/>
                    </a:cubicBezTo>
                    <a:cubicBezTo>
                      <a:pt x="8345969" y="1593539"/>
                      <a:pt x="5792373" y="1997476"/>
                      <a:pt x="0" y="1710780"/>
                    </a:cubicBezTo>
                    <a:cubicBezTo>
                      <a:pt x="-97286" y="1514215"/>
                      <a:pt x="-58253" y="669860"/>
                      <a:pt x="0" y="0"/>
                    </a:cubicBezTo>
                    <a:close/>
                  </a:path>
                  <a:path w="11932920" h="1710781" fill="none" stroke="0" extrusionOk="0">
                    <a:moveTo>
                      <a:pt x="0" y="0"/>
                    </a:moveTo>
                    <a:cubicBezTo>
                      <a:pt x="4221888" y="-149408"/>
                      <a:pt x="9772234" y="221316"/>
                      <a:pt x="11932920" y="0"/>
                    </a:cubicBezTo>
                    <a:cubicBezTo>
                      <a:pt x="11959419" y="315317"/>
                      <a:pt x="11990643" y="1161772"/>
                      <a:pt x="11932920" y="1710780"/>
                    </a:cubicBezTo>
                    <a:cubicBezTo>
                      <a:pt x="8187636" y="1469178"/>
                      <a:pt x="5817868" y="1060705"/>
                      <a:pt x="0" y="1710780"/>
                    </a:cubicBezTo>
                    <a:cubicBezTo>
                      <a:pt x="210627" y="1076317"/>
                      <a:pt x="-109744" y="573120"/>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5"/>
                          <a:gd name="connsiteX1" fmla="*/ 5317264 w 5317264"/>
                          <a:gd name="connsiteY1" fmla="*/ 0 h 1288255"/>
                          <a:gd name="connsiteX2" fmla="*/ 5317264 w 5317264"/>
                          <a:gd name="connsiteY2" fmla="*/ 1288255 h 1288255"/>
                          <a:gd name="connsiteX3" fmla="*/ 0 w 5317264"/>
                          <a:gd name="connsiteY3" fmla="*/ 1288255 h 1288255"/>
                          <a:gd name="connsiteX4" fmla="*/ 0 w 531726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5" fill="none" extrusionOk="0">
                            <a:moveTo>
                              <a:pt x="0" y="0"/>
                            </a:moveTo>
                            <a:cubicBezTo>
                              <a:pt x="1674726" y="-133017"/>
                              <a:pt x="4239257" y="-123057"/>
                              <a:pt x="5317264" y="0"/>
                            </a:cubicBezTo>
                            <a:cubicBezTo>
                              <a:pt x="5348001" y="240730"/>
                              <a:pt x="5343247" y="866976"/>
                              <a:pt x="5317264" y="1288255"/>
                            </a:cubicBezTo>
                            <a:cubicBezTo>
                              <a:pt x="3702899" y="1286054"/>
                              <a:pt x="2515180" y="1158484"/>
                              <a:pt x="0" y="1288255"/>
                            </a:cubicBezTo>
                            <a:cubicBezTo>
                              <a:pt x="86409" y="836660"/>
                              <a:pt x="-46084" y="486589"/>
                              <a:pt x="0" y="0"/>
                            </a:cubicBezTo>
                            <a:close/>
                          </a:path>
                          <a:path w="5317264" h="1288255" stroke="0" extrusionOk="0">
                            <a:moveTo>
                              <a:pt x="0" y="0"/>
                            </a:moveTo>
                            <a:cubicBezTo>
                              <a:pt x="1554657" y="-157587"/>
                              <a:pt x="4152450" y="-63908"/>
                              <a:pt x="5317264" y="0"/>
                            </a:cubicBezTo>
                            <a:cubicBezTo>
                              <a:pt x="5234767" y="206814"/>
                              <a:pt x="5206386" y="821336"/>
                              <a:pt x="5317264" y="1288255"/>
                            </a:cubicBezTo>
                            <a:cubicBezTo>
                              <a:pt x="3624057" y="1187257"/>
                              <a:pt x="2479506"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7" name="TextBox 56">
                <a:extLst>
                  <a:ext uri="{FF2B5EF4-FFF2-40B4-BE49-F238E27FC236}">
                    <a16:creationId xmlns:a16="http://schemas.microsoft.com/office/drawing/2014/main" id="{E649C732-004C-7D6C-65CE-4829F0F70DA0}"/>
                  </a:ext>
                </a:extLst>
              </p:cNvPr>
              <p:cNvSpPr txBox="1"/>
              <p:nvPr/>
            </p:nvSpPr>
            <p:spPr>
              <a:xfrm>
                <a:off x="1364366" y="152262"/>
                <a:ext cx="8783224" cy="1267039"/>
              </a:xfrm>
              <a:prstGeom prst="rect">
                <a:avLst/>
              </a:prstGeom>
              <a:noFill/>
            </p:spPr>
            <p:txBody>
              <a:bodyPr wrap="square">
                <a:spAutoFit/>
              </a:bodyPr>
              <a:lstStyle/>
              <a:p>
                <a:pPr algn="just" defTabSz="1219140">
                  <a:spcBef>
                    <a:spcPct val="50000"/>
                  </a:spcBef>
                  <a:defRPr/>
                </a:pPr>
                <a:r>
                  <a:rPr lang="en-US" altLang="en-US" sz="28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Quyên</a:t>
                </a:r>
                <a:r>
                  <a:rPr lang="en-US" altLang="en-US" sz="28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28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góp</a:t>
                </a:r>
                <a:r>
                  <a:rPr lang="en-US" altLang="en-US" sz="28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28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quần</a:t>
                </a:r>
                <a:r>
                  <a:rPr lang="en-US" altLang="en-US" sz="28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28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áo</a:t>
                </a:r>
                <a:r>
                  <a:rPr lang="en-US" altLang="en-US" sz="28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28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cho</a:t>
                </a:r>
                <a:r>
                  <a:rPr lang="en-US" altLang="en-US" sz="28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28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trẻ</a:t>
                </a:r>
                <a:r>
                  <a:rPr lang="en-US" altLang="en-US" sz="28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28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em</a:t>
                </a:r>
                <a:r>
                  <a:rPr lang="en-US" altLang="en-US" sz="28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28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khó</a:t>
                </a:r>
                <a:r>
                  <a:rPr lang="en-US" altLang="en-US" sz="28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r>
                  <a:rPr lang="en-US" altLang="en-US" sz="2800" b="1" dirty="0" err="1">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khăn</a:t>
                </a:r>
                <a:r>
                  <a:rPr lang="en-US" altLang="en-US" sz="28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 </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2" y="1730750"/>
              <a:ext cx="766235" cy="988223"/>
              <a:chOff x="5304988" y="1743054"/>
              <a:chExt cx="950601"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8" y="1743054"/>
                <a:ext cx="950601" cy="1224365"/>
                <a:chOff x="3190586" y="1598925"/>
                <a:chExt cx="948407"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6" y="1598925"/>
                  <a:ext cx="948407"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701987"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71354" t="-1449" r="-735" b="51345"/>
              <a:stretch/>
            </p:blipFill>
            <p:spPr>
              <a:xfrm rot="21281818">
                <a:off x="5422006" y="1936147"/>
                <a:ext cx="561221"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83325" y="2399267"/>
            <a:ext cx="6140765" cy="1512373"/>
            <a:chOff x="264579" y="1765233"/>
            <a:chExt cx="4235201" cy="1134280"/>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1134280"/>
              <a:chOff x="129540" y="128016"/>
              <a:chExt cx="11932920" cy="2008405"/>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050439" y="-91907"/>
                      <a:pt x="9917843" y="-138594"/>
                      <a:pt x="11932919" y="0"/>
                    </a:cubicBezTo>
                    <a:cubicBezTo>
                      <a:pt x="11946776" y="399252"/>
                      <a:pt x="11933546" y="1132651"/>
                      <a:pt x="11932919" y="1710781"/>
                    </a:cubicBezTo>
                    <a:cubicBezTo>
                      <a:pt x="7912751" y="1681750"/>
                      <a:pt x="5446938" y="1168455"/>
                      <a:pt x="0" y="1710781"/>
                    </a:cubicBezTo>
                    <a:cubicBezTo>
                      <a:pt x="225903" y="1037842"/>
                      <a:pt x="-90270" y="671836"/>
                      <a:pt x="0" y="0"/>
                    </a:cubicBezTo>
                    <a:close/>
                  </a:path>
                  <a:path w="11932920" h="1710781" stroke="0" extrusionOk="0">
                    <a:moveTo>
                      <a:pt x="0" y="0"/>
                    </a:moveTo>
                    <a:cubicBezTo>
                      <a:pt x="2914406" y="-168165"/>
                      <a:pt x="6516401" y="-133964"/>
                      <a:pt x="11932919" y="0"/>
                    </a:cubicBezTo>
                    <a:cubicBezTo>
                      <a:pt x="11648905" y="179548"/>
                      <a:pt x="11716542" y="1030485"/>
                      <a:pt x="11932919" y="1710781"/>
                    </a:cubicBezTo>
                    <a:cubicBezTo>
                      <a:pt x="7429190" y="1592411"/>
                      <a:pt x="5277127" y="1981798"/>
                      <a:pt x="0" y="1710781"/>
                    </a:cubicBezTo>
                    <a:cubicBezTo>
                      <a:pt x="-48385" y="1529950"/>
                      <a:pt x="-61858" y="642461"/>
                      <a:pt x="0" y="0"/>
                    </a:cubicBezTo>
                    <a:close/>
                  </a:path>
                  <a:path w="11932920" h="1710781" fill="none" stroke="0" extrusionOk="0">
                    <a:moveTo>
                      <a:pt x="0" y="0"/>
                    </a:moveTo>
                    <a:cubicBezTo>
                      <a:pt x="3927408" y="-174984"/>
                      <a:pt x="10027038" y="-23613"/>
                      <a:pt x="11932919" y="0"/>
                    </a:cubicBezTo>
                    <a:cubicBezTo>
                      <a:pt x="11994408" y="317720"/>
                      <a:pt x="11996368" y="1216417"/>
                      <a:pt x="11932919" y="1710781"/>
                    </a:cubicBezTo>
                    <a:cubicBezTo>
                      <a:pt x="7663388" y="1321208"/>
                      <a:pt x="5750097" y="1126820"/>
                      <a:pt x="0" y="1710781"/>
                    </a:cubicBezTo>
                    <a:cubicBezTo>
                      <a:pt x="223420" y="1066224"/>
                      <a:pt x="-118603" y="55014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573356"/>
                          <a:gd name="connsiteY0" fmla="*/ 0 h 1288256"/>
                          <a:gd name="connsiteX1" fmla="*/ 5573355 w 5573356"/>
                          <a:gd name="connsiteY1" fmla="*/ 0 h 1288256"/>
                          <a:gd name="connsiteX2" fmla="*/ 5573355 w 5573356"/>
                          <a:gd name="connsiteY2" fmla="*/ 1288256 h 1288256"/>
                          <a:gd name="connsiteX3" fmla="*/ 0 w 5573356"/>
                          <a:gd name="connsiteY3" fmla="*/ 1288256 h 1288256"/>
                          <a:gd name="connsiteX4" fmla="*/ 0 w 5573356"/>
                          <a:gd name="connsiteY4" fmla="*/ 0 h 1288256"/>
                          <a:gd name="connsiteX0" fmla="*/ 0 w 5573356"/>
                          <a:gd name="connsiteY0" fmla="*/ 0 h 1288256"/>
                          <a:gd name="connsiteX1" fmla="*/ 5573355 w 5573356"/>
                          <a:gd name="connsiteY1" fmla="*/ 0 h 1288256"/>
                          <a:gd name="connsiteX2" fmla="*/ 5573355 w 5573356"/>
                          <a:gd name="connsiteY2" fmla="*/ 1288256 h 1288256"/>
                          <a:gd name="connsiteX3" fmla="*/ 0 w 5573356"/>
                          <a:gd name="connsiteY3" fmla="*/ 1288256 h 1288256"/>
                          <a:gd name="connsiteX4" fmla="*/ 0 w 5573356"/>
                          <a:gd name="connsiteY4" fmla="*/ 0 h 1288256"/>
                          <a:gd name="connsiteX0" fmla="*/ 0 w 5573356"/>
                          <a:gd name="connsiteY0" fmla="*/ 0 h 1288256"/>
                          <a:gd name="connsiteX1" fmla="*/ 5573355 w 5573356"/>
                          <a:gd name="connsiteY1" fmla="*/ 0 h 1288256"/>
                          <a:gd name="connsiteX2" fmla="*/ 5573355 w 5573356"/>
                          <a:gd name="connsiteY2" fmla="*/ 1288256 h 1288256"/>
                          <a:gd name="connsiteX3" fmla="*/ 0 w 5573356"/>
                          <a:gd name="connsiteY3" fmla="*/ 1288256 h 1288256"/>
                          <a:gd name="connsiteX4" fmla="*/ 0 w 55733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3356" h="1288256" fill="none" extrusionOk="0">
                            <a:moveTo>
                              <a:pt x="0" y="0"/>
                            </a:moveTo>
                            <a:cubicBezTo>
                              <a:pt x="1991945" y="-13111"/>
                              <a:pt x="4610920" y="-69701"/>
                              <a:pt x="5573355" y="0"/>
                            </a:cubicBezTo>
                            <a:cubicBezTo>
                              <a:pt x="5548097" y="341937"/>
                              <a:pt x="5554757" y="847640"/>
                              <a:pt x="5573355" y="1288256"/>
                            </a:cubicBezTo>
                            <a:cubicBezTo>
                              <a:pt x="3717531" y="1255258"/>
                              <a:pt x="2522914" y="829073"/>
                              <a:pt x="0" y="1288256"/>
                            </a:cubicBezTo>
                            <a:cubicBezTo>
                              <a:pt x="111530" y="763489"/>
                              <a:pt x="-9836" y="542205"/>
                              <a:pt x="0" y="0"/>
                            </a:cubicBezTo>
                            <a:close/>
                          </a:path>
                          <a:path w="5573356" h="1288256" stroke="0" extrusionOk="0">
                            <a:moveTo>
                              <a:pt x="0" y="0"/>
                            </a:moveTo>
                            <a:cubicBezTo>
                              <a:pt x="1630986" y="-46750"/>
                              <a:pt x="3193353" y="-123929"/>
                              <a:pt x="5573355" y="0"/>
                            </a:cubicBezTo>
                            <a:cubicBezTo>
                              <a:pt x="5433902" y="128806"/>
                              <a:pt x="5504060" y="729723"/>
                              <a:pt x="5573355" y="1288256"/>
                            </a:cubicBezTo>
                            <a:cubicBezTo>
                              <a:pt x="3625137" y="1211432"/>
                              <a:pt x="2490056" y="1506337"/>
                              <a:pt x="0" y="1288256"/>
                            </a:cubicBezTo>
                            <a:cubicBezTo>
                              <a:pt x="-41100" y="1147437"/>
                              <a:pt x="-28730" y="519705"/>
                              <a:pt x="0" y="0"/>
                            </a:cubicBezTo>
                            <a:close/>
                          </a:path>
                          <a:path w="5573356" h="1288256" fill="none" stroke="0" extrusionOk="0">
                            <a:moveTo>
                              <a:pt x="0" y="0"/>
                            </a:moveTo>
                            <a:cubicBezTo>
                              <a:pt x="1740329" y="-212296"/>
                              <a:pt x="4766773" y="26912"/>
                              <a:pt x="5573355" y="0"/>
                            </a:cubicBezTo>
                            <a:cubicBezTo>
                              <a:pt x="5615367" y="275536"/>
                              <a:pt x="5603367" y="854313"/>
                              <a:pt x="5573355" y="1288256"/>
                            </a:cubicBezTo>
                            <a:cubicBezTo>
                              <a:pt x="3626010" y="852214"/>
                              <a:pt x="2736473" y="896257"/>
                              <a:pt x="0" y="1288256"/>
                            </a:cubicBezTo>
                            <a:cubicBezTo>
                              <a:pt x="94902" y="796759"/>
                              <a:pt x="-106399" y="406304"/>
                              <a:pt x="0" y="0"/>
                            </a:cubicBezTo>
                            <a:close/>
                          </a:path>
                          <a:path w="5573356" h="1288256" fill="none" stroke="0" extrusionOk="0">
                            <a:moveTo>
                              <a:pt x="0" y="0"/>
                            </a:moveTo>
                            <a:cubicBezTo>
                              <a:pt x="1944750" y="-66097"/>
                              <a:pt x="4726903" y="36553"/>
                              <a:pt x="5573355" y="0"/>
                            </a:cubicBezTo>
                            <a:cubicBezTo>
                              <a:pt x="5507588" y="293218"/>
                              <a:pt x="5570233" y="913676"/>
                              <a:pt x="5573355" y="1288256"/>
                            </a:cubicBezTo>
                            <a:cubicBezTo>
                              <a:pt x="3654466" y="1185943"/>
                              <a:pt x="2600188" y="725098"/>
                              <a:pt x="0" y="1288256"/>
                            </a:cubicBezTo>
                            <a:cubicBezTo>
                              <a:pt x="130978" y="728550"/>
                              <a:pt x="-43351" y="492166"/>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60" name="TextBox 59">
                <a:extLst>
                  <a:ext uri="{FF2B5EF4-FFF2-40B4-BE49-F238E27FC236}">
                    <a16:creationId xmlns:a16="http://schemas.microsoft.com/office/drawing/2014/main" id="{49EADB0C-1406-41D9-6C96-9EECD2981848}"/>
                  </a:ext>
                </a:extLst>
              </p:cNvPr>
              <p:cNvSpPr txBox="1"/>
              <p:nvPr/>
            </p:nvSpPr>
            <p:spPr>
              <a:xfrm>
                <a:off x="702928" y="174556"/>
                <a:ext cx="10338232" cy="1961865"/>
              </a:xfrm>
              <a:prstGeom prst="rect">
                <a:avLst/>
              </a:prstGeom>
              <a:noFill/>
            </p:spPr>
            <p:txBody>
              <a:bodyPr wrap="square">
                <a:spAutoFit/>
              </a:bodyPr>
              <a:lstStyle/>
              <a:p>
                <a:pPr algn="just" defTabSz="1219140">
                  <a:spcBef>
                    <a:spcPct val="50000"/>
                  </a:spcBef>
                  <a:defRPr/>
                </a:pPr>
                <a:r>
                  <a:rPr lang="vi-VN" altLang="en-US" sz="30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Làm báo tường chào mừng ngày kỉ niệm 20/11</a:t>
                </a:r>
                <a:endParaRPr lang="en-US" altLang="en-US" sz="30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79" y="1783360"/>
              <a:ext cx="664952" cy="912332"/>
              <a:chOff x="223255" y="1570336"/>
              <a:chExt cx="889718"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5" y="1570336"/>
                <a:ext cx="889718" cy="1224365"/>
                <a:chOff x="3190586" y="1598925"/>
                <a:chExt cx="887665"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6" y="1598925"/>
                  <a:ext cx="887665"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542039"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991" r="64831" b="51887"/>
              <a:stretch/>
            </p:blipFill>
            <p:spPr>
              <a:xfrm>
                <a:off x="386179" y="1681230"/>
                <a:ext cx="527271"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109725" y="4685230"/>
            <a:ext cx="5752595" cy="1317716"/>
            <a:chOff x="4739557" y="3494348"/>
            <a:chExt cx="4314446"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2468855" y="-147960"/>
                      <a:pt x="10582353" y="33321"/>
                      <a:pt x="11932919" y="0"/>
                    </a:cubicBezTo>
                    <a:cubicBezTo>
                      <a:pt x="11995237" y="333006"/>
                      <a:pt x="11979844" y="1146176"/>
                      <a:pt x="11932919" y="1710781"/>
                    </a:cubicBezTo>
                    <a:cubicBezTo>
                      <a:pt x="9532350" y="1391066"/>
                      <a:pt x="3769017" y="825299"/>
                      <a:pt x="0" y="1710781"/>
                    </a:cubicBezTo>
                    <a:cubicBezTo>
                      <a:pt x="196654" y="1105952"/>
                      <a:pt x="-68111" y="692714"/>
                      <a:pt x="0" y="0"/>
                    </a:cubicBezTo>
                    <a:close/>
                  </a:path>
                  <a:path w="11932920" h="1710781" stroke="0" extrusionOk="0">
                    <a:moveTo>
                      <a:pt x="0" y="0"/>
                    </a:moveTo>
                    <a:cubicBezTo>
                      <a:pt x="3872753" y="-59382"/>
                      <a:pt x="9134359" y="-137709"/>
                      <a:pt x="11932919" y="0"/>
                    </a:cubicBezTo>
                    <a:cubicBezTo>
                      <a:pt x="11662810" y="186904"/>
                      <a:pt x="11748462" y="996037"/>
                      <a:pt x="11932919" y="1710781"/>
                    </a:cubicBezTo>
                    <a:cubicBezTo>
                      <a:pt x="5988013" y="1577462"/>
                      <a:pt x="5883831" y="1899642"/>
                      <a:pt x="0" y="1710781"/>
                    </a:cubicBezTo>
                    <a:cubicBezTo>
                      <a:pt x="-80907" y="1521529"/>
                      <a:pt x="-59841" y="644292"/>
                      <a:pt x="0" y="0"/>
                    </a:cubicBezTo>
                    <a:close/>
                  </a:path>
                  <a:path w="11932920" h="1710781" fill="none" stroke="0" extrusionOk="0">
                    <a:moveTo>
                      <a:pt x="0" y="0"/>
                    </a:moveTo>
                    <a:cubicBezTo>
                      <a:pt x="2632586" y="-164014"/>
                      <a:pt x="10770925" y="-62534"/>
                      <a:pt x="11932919" y="0"/>
                    </a:cubicBezTo>
                    <a:cubicBezTo>
                      <a:pt x="11968110" y="315267"/>
                      <a:pt x="11995292" y="1196831"/>
                      <a:pt x="11932919" y="1710781"/>
                    </a:cubicBezTo>
                    <a:cubicBezTo>
                      <a:pt x="8726922" y="1347666"/>
                      <a:pt x="4257694" y="1008674"/>
                      <a:pt x="0" y="1710781"/>
                    </a:cubicBezTo>
                    <a:cubicBezTo>
                      <a:pt x="232129" y="1034586"/>
                      <a:pt x="-115048" y="55001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3"/>
                          <a:gd name="connsiteY0" fmla="*/ 0 h 1288256"/>
                          <a:gd name="connsiteX1" fmla="*/ 5296953 w 5296953"/>
                          <a:gd name="connsiteY1" fmla="*/ 0 h 1288256"/>
                          <a:gd name="connsiteX2" fmla="*/ 5296953 w 5296953"/>
                          <a:gd name="connsiteY2" fmla="*/ 1288256 h 1288256"/>
                          <a:gd name="connsiteX3" fmla="*/ 0 w 5296953"/>
                          <a:gd name="connsiteY3" fmla="*/ 1288256 h 1288256"/>
                          <a:gd name="connsiteX4" fmla="*/ 0 w 5296953"/>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6" fill="none" extrusionOk="0">
                            <a:moveTo>
                              <a:pt x="0" y="0"/>
                            </a:moveTo>
                            <a:cubicBezTo>
                              <a:pt x="1073176" y="-133017"/>
                              <a:pt x="4751055" y="-123057"/>
                              <a:pt x="5296953" y="0"/>
                            </a:cubicBezTo>
                            <a:cubicBezTo>
                              <a:pt x="5329341" y="240328"/>
                              <a:pt x="5325778" y="866881"/>
                              <a:pt x="5296953" y="1288256"/>
                            </a:cubicBezTo>
                            <a:cubicBezTo>
                              <a:pt x="3955790" y="1286055"/>
                              <a:pt x="1804640" y="1158485"/>
                              <a:pt x="0" y="1288256"/>
                            </a:cubicBezTo>
                            <a:cubicBezTo>
                              <a:pt x="86123" y="838754"/>
                              <a:pt x="-47239" y="489236"/>
                              <a:pt x="0" y="0"/>
                            </a:cubicBezTo>
                            <a:close/>
                          </a:path>
                          <a:path w="5296953" h="1288256" stroke="0" extrusionOk="0">
                            <a:moveTo>
                              <a:pt x="0" y="0"/>
                            </a:moveTo>
                            <a:cubicBezTo>
                              <a:pt x="1494375" y="-157587"/>
                              <a:pt x="3902242" y="-63908"/>
                              <a:pt x="5296953" y="0"/>
                            </a:cubicBezTo>
                            <a:cubicBezTo>
                              <a:pt x="5216391" y="203503"/>
                              <a:pt x="5187521" y="818100"/>
                              <a:pt x="5296953" y="1288256"/>
                            </a:cubicBezTo>
                            <a:cubicBezTo>
                              <a:pt x="2653537" y="1187258"/>
                              <a:pt x="2589224"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1" name="TextBox 50">
                <a:extLst>
                  <a:ext uri="{FF2B5EF4-FFF2-40B4-BE49-F238E27FC236}">
                    <a16:creationId xmlns:a16="http://schemas.microsoft.com/office/drawing/2014/main" id="{73752A04-EA5E-A93A-65C5-9CA5555363B2}"/>
                  </a:ext>
                </a:extLst>
              </p:cNvPr>
              <p:cNvSpPr txBox="1"/>
              <p:nvPr/>
            </p:nvSpPr>
            <p:spPr>
              <a:xfrm>
                <a:off x="940161" y="244337"/>
                <a:ext cx="10946313" cy="1348782"/>
              </a:xfrm>
              <a:prstGeom prst="rect">
                <a:avLst/>
              </a:prstGeom>
              <a:noFill/>
            </p:spPr>
            <p:txBody>
              <a:bodyPr wrap="square">
                <a:spAutoFit/>
              </a:bodyPr>
              <a:lstStyle/>
              <a:p>
                <a:pPr defTabSz="1219140">
                  <a:spcBef>
                    <a:spcPct val="50000"/>
                  </a:spcBef>
                  <a:defRPr/>
                </a:pPr>
                <a:r>
                  <a:rPr lang="vi-VN" altLang="en-US" sz="30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rPr>
                  <a:t>Làm thiện nguyện trên các điểm trường vùng cao. </a:t>
                </a:r>
                <a:endParaRPr lang="en-US" altLang="en-US" sz="3000" b="1" dirty="0">
                  <a:ln w="13462">
                    <a:solidFill>
                      <a:prstClr val="white"/>
                    </a:solidFill>
                    <a:prstDash val="solid"/>
                  </a:ln>
                  <a:solidFill>
                    <a:srgbClr val="0000CC"/>
                  </a:solidFill>
                  <a:latin typeface="Cambria" panose="02040503050406030204" pitchFamily="18" charset="0"/>
                  <a:ea typeface="Cambria" panose="0204050305040603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57" y="3494348"/>
              <a:ext cx="642567" cy="967608"/>
              <a:chOff x="5233283" y="3228963"/>
              <a:chExt cx="781949"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3" y="3228963"/>
                <a:ext cx="781949" cy="1224365"/>
                <a:chOff x="3190585" y="1598925"/>
                <a:chExt cx="780145"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780145"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9" y="1701500"/>
                  <a:ext cx="619551"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56" t="49417" r="65744" b="-2609"/>
              <a:stretch/>
            </p:blipFill>
            <p:spPr>
              <a:xfrm rot="21345065">
                <a:off x="5431766" y="3356216"/>
                <a:ext cx="438307"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37434" y="-243452"/>
            <a:ext cx="11786855" cy="2424035"/>
            <a:chOff x="28076" y="-182588"/>
            <a:chExt cx="8840141"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63040" y="281691"/>
              <a:ext cx="664464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200" b="1" dirty="0">
                  <a:solidFill>
                    <a:srgbClr val="000000"/>
                  </a:solidFill>
                  <a:effectLst/>
                  <a:latin typeface="Cambria" panose="02040503050406030204" pitchFamily="18" charset="0"/>
                  <a:ea typeface="Cambria" panose="02040503050406030204" pitchFamily="18" charset="0"/>
                </a:rPr>
                <a:t>Học sinh có thể tham gia hoạt động nào để thể hiện tinh thần tôn sư trọng đạo?</a:t>
              </a:r>
              <a:endParaRPr lang="en-US" sz="3200" b="1" dirty="0">
                <a:effectLst/>
                <a:latin typeface="Cambria" panose="02040503050406030204" pitchFamily="18" charset="0"/>
                <a:ea typeface="Cambria" panose="02040503050406030204" pitchFamily="18" charset="0"/>
              </a:endParaRPr>
            </a:p>
          </p:txBody>
        </p:sp>
        <p:pic>
          <p:nvPicPr>
            <p:cNvPr id="66" name="Picture 65">
              <a:hlinkClick r:id="rId10"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1" cstate="hqprint">
              <a:extLst>
                <a:ext uri="{28A0092B-C50C-407E-A947-70E740481C1C}">
                  <a14:useLocalDpi xmlns:a14="http://schemas.microsoft.com/office/drawing/2010/main" val="0"/>
                </a:ext>
              </a:extLst>
            </a:blip>
            <a:srcRect l="4005" r="4005"/>
            <a:stretch/>
          </p:blipFill>
          <p:spPr>
            <a:xfrm rot="21208351" flipH="1">
              <a:off x="28076" y="-182588"/>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11215545" y="5189738"/>
            <a:ext cx="791870" cy="80171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5200067" y="5318364"/>
            <a:ext cx="853664" cy="782669"/>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1156303" y="2559567"/>
            <a:ext cx="910355" cy="888504"/>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40331" y="6316133"/>
            <a:ext cx="541867" cy="541867"/>
          </a:xfrm>
          <a:prstGeom prst="rect">
            <a:avLst/>
          </a:prstGeom>
        </p:spPr>
      </p:pic>
      <p:pic>
        <p:nvPicPr>
          <p:cNvPr id="62" name="Picture 61">
            <a:hlinkClick r:id="rId10" action="ppaction://hlinksldjump"/>
            <a:extLst>
              <a:ext uri="{FF2B5EF4-FFF2-40B4-BE49-F238E27FC236}">
                <a16:creationId xmlns:a16="http://schemas.microsoft.com/office/drawing/2014/main" id="{35780915-2AB9-3FF7-1C27-0C1D54C311B7}"/>
              </a:ext>
            </a:extLst>
          </p:cNvPr>
          <p:cNvPicPr>
            <a:picLocks noChangeAspect="1"/>
          </p:cNvPicPr>
          <p:nvPr/>
        </p:nvPicPr>
        <p:blipFill>
          <a:blip r:embed="rId13" cstate="hqprint">
            <a:extLst>
              <a:ext uri="{28A0092B-C50C-407E-A947-70E740481C1C}">
                <a14:useLocalDpi xmlns:a14="http://schemas.microsoft.com/office/drawing/2010/main" val="0"/>
              </a:ext>
            </a:extLst>
          </a:blip>
          <a:srcRect l="12345" r="12345"/>
          <a:stretch/>
        </p:blipFill>
        <p:spPr>
          <a:xfrm rot="599744">
            <a:off x="5411869" y="2095696"/>
            <a:ext cx="1196461" cy="1581493"/>
          </a:xfrm>
          <a:prstGeom prst="rect">
            <a:avLst/>
          </a:prstGeom>
        </p:spPr>
      </p:pic>
    </p:spTree>
    <p:extLst>
      <p:ext uri="{BB962C8B-B14F-4D97-AF65-F5344CB8AC3E}">
        <p14:creationId xmlns:p14="http://schemas.microsoft.com/office/powerpoint/2010/main" val="6764101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5772" y="327868"/>
            <a:ext cx="1353429" cy="1322947"/>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0"/>
            <a:ext cx="5632627" cy="1295589"/>
            <a:chOff x="311419" y="3516443"/>
            <a:chExt cx="4224470" cy="9716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71692"/>
              <a:chOff x="129540" y="128016"/>
              <a:chExt cx="11932920" cy="1720520"/>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6114505" y="-36849"/>
                      <a:pt x="8922737" y="67504"/>
                      <a:pt x="11932920" y="0"/>
                    </a:cubicBezTo>
                    <a:cubicBezTo>
                      <a:pt x="11964589" y="369885"/>
                      <a:pt x="11920568" y="1131314"/>
                      <a:pt x="11932920" y="1710780"/>
                    </a:cubicBezTo>
                    <a:cubicBezTo>
                      <a:pt x="9973308" y="1459376"/>
                      <a:pt x="3645875" y="964159"/>
                      <a:pt x="0" y="1710780"/>
                    </a:cubicBezTo>
                    <a:cubicBezTo>
                      <a:pt x="203475" y="1093107"/>
                      <a:pt x="-92947" y="660075"/>
                      <a:pt x="0" y="0"/>
                    </a:cubicBezTo>
                    <a:close/>
                  </a:path>
                  <a:path w="11932920" h="1710781" stroke="0" extrusionOk="0">
                    <a:moveTo>
                      <a:pt x="0" y="0"/>
                    </a:moveTo>
                    <a:cubicBezTo>
                      <a:pt x="3687392" y="-178063"/>
                      <a:pt x="9595849" y="-149806"/>
                      <a:pt x="11932920" y="0"/>
                    </a:cubicBezTo>
                    <a:cubicBezTo>
                      <a:pt x="11648763" y="184717"/>
                      <a:pt x="11697752" y="1064176"/>
                      <a:pt x="11932920" y="1710780"/>
                    </a:cubicBezTo>
                    <a:cubicBezTo>
                      <a:pt x="8654782" y="1597718"/>
                      <a:pt x="3727705" y="2028048"/>
                      <a:pt x="0" y="1710780"/>
                    </a:cubicBezTo>
                    <a:cubicBezTo>
                      <a:pt x="-72368" y="1520608"/>
                      <a:pt x="-59170" y="704601"/>
                      <a:pt x="0" y="0"/>
                    </a:cubicBezTo>
                    <a:close/>
                  </a:path>
                  <a:path w="11932920" h="1710781" fill="none" stroke="0" extrusionOk="0">
                    <a:moveTo>
                      <a:pt x="0" y="0"/>
                    </a:moveTo>
                    <a:cubicBezTo>
                      <a:pt x="6087982" y="-163536"/>
                      <a:pt x="9346694" y="256490"/>
                      <a:pt x="11932920" y="0"/>
                    </a:cubicBezTo>
                    <a:cubicBezTo>
                      <a:pt x="11963151" y="315571"/>
                      <a:pt x="11990778" y="1178416"/>
                      <a:pt x="11932920" y="1710780"/>
                    </a:cubicBezTo>
                    <a:cubicBezTo>
                      <a:pt x="9340536" y="1423346"/>
                      <a:pt x="4135932" y="845779"/>
                      <a:pt x="0" y="1710780"/>
                    </a:cubicBezTo>
                    <a:cubicBezTo>
                      <a:pt x="202080" y="1101496"/>
                      <a:pt x="-112959" y="5579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584490" y="254520"/>
                <a:ext cx="7776810" cy="1594016"/>
              </a:xfrm>
              <a:prstGeom prst="rect">
                <a:avLst/>
              </a:prstGeom>
              <a:noFill/>
            </p:spPr>
            <p:txBody>
              <a:bodyPr wrap="square">
                <a:spAutoFit/>
              </a:bodyPr>
              <a:lstStyle/>
              <a:p>
                <a:pPr algn="ctr" defTabSz="1219140">
                  <a:spcBef>
                    <a:spcPct val="50000"/>
                  </a:spcBef>
                  <a:defRPr/>
                </a:pPr>
                <a:r>
                  <a:rPr lang="vi-VN"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Ăn có nơi, làm có chỗ.</a:t>
                </a:r>
                <a:endPar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7" y="2307668"/>
            <a:ext cx="5826500" cy="1360987"/>
            <a:chOff x="4684128" y="1730750"/>
            <a:chExt cx="4369875"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784370" y="-162096"/>
                      <a:pt x="9268494" y="235977"/>
                      <a:pt x="11932920" y="0"/>
                    </a:cubicBezTo>
                    <a:cubicBezTo>
                      <a:pt x="11978923" y="353872"/>
                      <a:pt x="11973579" y="1144497"/>
                      <a:pt x="11932920" y="1710781"/>
                    </a:cubicBezTo>
                    <a:cubicBezTo>
                      <a:pt x="8705023" y="1506269"/>
                      <a:pt x="5606969" y="1448098"/>
                      <a:pt x="0" y="1710781"/>
                    </a:cubicBezTo>
                    <a:cubicBezTo>
                      <a:pt x="204163" y="1081245"/>
                      <a:pt x="-69414" y="690794"/>
                      <a:pt x="0" y="0"/>
                    </a:cubicBezTo>
                    <a:close/>
                  </a:path>
                  <a:path w="11932920" h="1710781" stroke="0" extrusionOk="0">
                    <a:moveTo>
                      <a:pt x="0" y="0"/>
                    </a:moveTo>
                    <a:cubicBezTo>
                      <a:pt x="3846697" y="-103345"/>
                      <a:pt x="9484949" y="-110423"/>
                      <a:pt x="11932920" y="0"/>
                    </a:cubicBezTo>
                    <a:cubicBezTo>
                      <a:pt x="11666025" y="189276"/>
                      <a:pt x="11713667" y="1048077"/>
                      <a:pt x="11932920" y="1710781"/>
                    </a:cubicBezTo>
                    <a:cubicBezTo>
                      <a:pt x="8345969" y="1593539"/>
                      <a:pt x="5792373" y="1997476"/>
                      <a:pt x="0" y="1710781"/>
                    </a:cubicBezTo>
                    <a:cubicBezTo>
                      <a:pt x="-135500" y="1507782"/>
                      <a:pt x="-59489" y="671655"/>
                      <a:pt x="0" y="0"/>
                    </a:cubicBezTo>
                    <a:close/>
                  </a:path>
                  <a:path w="11932920" h="1710781" fill="none" stroke="0" extrusionOk="0">
                    <a:moveTo>
                      <a:pt x="0" y="0"/>
                    </a:moveTo>
                    <a:cubicBezTo>
                      <a:pt x="4221888" y="-149408"/>
                      <a:pt x="9772234" y="221316"/>
                      <a:pt x="11932920" y="0"/>
                    </a:cubicBezTo>
                    <a:cubicBezTo>
                      <a:pt x="11962782" y="314748"/>
                      <a:pt x="11995034" y="1197010"/>
                      <a:pt x="11932920" y="1710781"/>
                    </a:cubicBezTo>
                    <a:cubicBezTo>
                      <a:pt x="8187636" y="1469178"/>
                      <a:pt x="5817868" y="1060705"/>
                      <a:pt x="0" y="1710781"/>
                    </a:cubicBezTo>
                    <a:cubicBezTo>
                      <a:pt x="224388" y="1049144"/>
                      <a:pt x="-114850" y="547608"/>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999696" y="196216"/>
                <a:ext cx="8410976" cy="1594016"/>
              </a:xfrm>
              <a:prstGeom prst="rect">
                <a:avLst/>
              </a:prstGeom>
              <a:noFill/>
            </p:spPr>
            <p:txBody>
              <a:bodyPr wrap="square">
                <a:spAutoFit/>
              </a:bodyPr>
              <a:lstStyle/>
              <a:p>
                <a:pPr algn="ctr" defTabSz="121914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thầy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đố</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mày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làm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nên</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28" y="1730750"/>
              <a:ext cx="672729" cy="988223"/>
              <a:chOff x="5304986" y="1743054"/>
              <a:chExt cx="834597"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6" y="1743054"/>
                <a:ext cx="834597" cy="1224365"/>
                <a:chOff x="3190585" y="1598925"/>
                <a:chExt cx="832671"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83267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8" y="1701500"/>
                  <a:ext cx="741878"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2068" y="1937496"/>
                <a:ext cx="531986"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6" y="2353649"/>
            <a:ext cx="5646932" cy="1288256"/>
            <a:chOff x="264581" y="1765233"/>
            <a:chExt cx="4235199"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993728" y="-123772"/>
                      <a:pt x="9881972" y="-77594"/>
                      <a:pt x="11932920" y="0"/>
                    </a:cubicBezTo>
                    <a:cubicBezTo>
                      <a:pt x="11968069" y="367074"/>
                      <a:pt x="11946677" y="1138288"/>
                      <a:pt x="11932920" y="1710780"/>
                    </a:cubicBezTo>
                    <a:cubicBezTo>
                      <a:pt x="8154342" y="1558095"/>
                      <a:pt x="5561854" y="1445704"/>
                      <a:pt x="0" y="1710780"/>
                    </a:cubicBezTo>
                    <a:cubicBezTo>
                      <a:pt x="210910" y="1081952"/>
                      <a:pt x="-35749" y="726525"/>
                      <a:pt x="0" y="0"/>
                    </a:cubicBezTo>
                    <a:close/>
                  </a:path>
                  <a:path w="11932920" h="1710781" stroke="0" extrusionOk="0">
                    <a:moveTo>
                      <a:pt x="0" y="0"/>
                    </a:moveTo>
                    <a:cubicBezTo>
                      <a:pt x="3274923" y="-61717"/>
                      <a:pt x="6454898" y="-124234"/>
                      <a:pt x="11932920" y="0"/>
                    </a:cubicBezTo>
                    <a:cubicBezTo>
                      <a:pt x="11725168" y="259905"/>
                      <a:pt x="11690044" y="1068467"/>
                      <a:pt x="11932920" y="1710780"/>
                    </a:cubicBezTo>
                    <a:cubicBezTo>
                      <a:pt x="7516818" y="1599388"/>
                      <a:pt x="5278602" y="1983442"/>
                      <a:pt x="0" y="1710780"/>
                    </a:cubicBezTo>
                    <a:cubicBezTo>
                      <a:pt x="-145879" y="1502270"/>
                      <a:pt x="-60315" y="698701"/>
                      <a:pt x="0" y="0"/>
                    </a:cubicBezTo>
                    <a:close/>
                  </a:path>
                  <a:path w="11932920" h="1710781" fill="none" stroke="0" extrusionOk="0">
                    <a:moveTo>
                      <a:pt x="0" y="0"/>
                    </a:moveTo>
                    <a:cubicBezTo>
                      <a:pt x="4143046" y="-162323"/>
                      <a:pt x="10013093" y="-46707"/>
                      <a:pt x="11932920" y="0"/>
                    </a:cubicBezTo>
                    <a:cubicBezTo>
                      <a:pt x="11913806" y="310362"/>
                      <a:pt x="11987895" y="1249574"/>
                      <a:pt x="11932920" y="1710780"/>
                    </a:cubicBezTo>
                    <a:cubicBezTo>
                      <a:pt x="7794419" y="1578236"/>
                      <a:pt x="5650933" y="1399196"/>
                      <a:pt x="0" y="1710780"/>
                    </a:cubicBezTo>
                    <a:cubicBezTo>
                      <a:pt x="215517" y="1081265"/>
                      <a:pt x="-114314" y="56511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5"/>
                          <a:gd name="connsiteX1" fmla="*/ 5125156 w 5125156"/>
                          <a:gd name="connsiteY1" fmla="*/ 0 h 1288255"/>
                          <a:gd name="connsiteX2" fmla="*/ 5125156 w 5125156"/>
                          <a:gd name="connsiteY2" fmla="*/ 1288255 h 1288255"/>
                          <a:gd name="connsiteX3" fmla="*/ 0 w 5125156"/>
                          <a:gd name="connsiteY3" fmla="*/ 1288255 h 1288255"/>
                          <a:gd name="connsiteX4" fmla="*/ 0 w 5125156"/>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5" fill="none" extrusionOk="0">
                            <a:moveTo>
                              <a:pt x="0" y="0"/>
                            </a:moveTo>
                            <a:cubicBezTo>
                              <a:pt x="1674750" y="-133017"/>
                              <a:pt x="4266908" y="-123057"/>
                              <a:pt x="5125156" y="0"/>
                            </a:cubicBezTo>
                            <a:cubicBezTo>
                              <a:pt x="5155893" y="240730"/>
                              <a:pt x="5151139" y="866976"/>
                              <a:pt x="5125156" y="1288255"/>
                            </a:cubicBezTo>
                            <a:cubicBezTo>
                              <a:pt x="3376220" y="1286054"/>
                              <a:pt x="2405360" y="1158484"/>
                              <a:pt x="0" y="1288255"/>
                            </a:cubicBezTo>
                            <a:cubicBezTo>
                              <a:pt x="86409" y="836660"/>
                              <a:pt x="-46084" y="486589"/>
                              <a:pt x="0" y="0"/>
                            </a:cubicBezTo>
                            <a:close/>
                          </a:path>
                          <a:path w="5125156" h="1288255" stroke="0" extrusionOk="0">
                            <a:moveTo>
                              <a:pt x="0" y="0"/>
                            </a:moveTo>
                            <a:cubicBezTo>
                              <a:pt x="1192529" y="-157587"/>
                              <a:pt x="2662472" y="-63908"/>
                              <a:pt x="5125156" y="0"/>
                            </a:cubicBezTo>
                            <a:cubicBezTo>
                              <a:pt x="5042659" y="206814"/>
                              <a:pt x="5014278" y="821336"/>
                              <a:pt x="5125156" y="1288255"/>
                            </a:cubicBezTo>
                            <a:cubicBezTo>
                              <a:pt x="3105318" y="1187257"/>
                              <a:pt x="2180169"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485053" y="214458"/>
                <a:ext cx="11221896" cy="1594016"/>
              </a:xfrm>
              <a:prstGeom prst="rect">
                <a:avLst/>
              </a:prstGeom>
              <a:noFill/>
            </p:spPr>
            <p:txBody>
              <a:bodyPr wrap="square">
                <a:spAutoFit/>
              </a:bodyPr>
              <a:lstStyle/>
              <a:p>
                <a:pPr algn="ctr" defTabSz="121914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Trăm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hay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bằng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một</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thấy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1" y="1783360"/>
              <a:ext cx="711634" cy="912332"/>
              <a:chOff x="223257" y="1570336"/>
              <a:chExt cx="952180"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7" y="1570336"/>
                <a:ext cx="952180" cy="1224365"/>
                <a:chOff x="3190585" y="1598925"/>
                <a:chExt cx="949982"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949982"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806019"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645140"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2466328" y="-149280"/>
                      <a:pt x="10639813" y="-62682"/>
                      <a:pt x="11932920" y="0"/>
                    </a:cubicBezTo>
                    <a:cubicBezTo>
                      <a:pt x="11978338" y="350689"/>
                      <a:pt x="11901083" y="1126113"/>
                      <a:pt x="11932920" y="1710780"/>
                    </a:cubicBezTo>
                    <a:cubicBezTo>
                      <a:pt x="9423618" y="1446899"/>
                      <a:pt x="3791151" y="877789"/>
                      <a:pt x="0" y="1710780"/>
                    </a:cubicBezTo>
                    <a:cubicBezTo>
                      <a:pt x="224700" y="1021117"/>
                      <a:pt x="-42415" y="715131"/>
                      <a:pt x="0" y="0"/>
                    </a:cubicBezTo>
                    <a:close/>
                  </a:path>
                  <a:path w="11932920" h="1710781" stroke="0" extrusionOk="0">
                    <a:moveTo>
                      <a:pt x="0" y="0"/>
                    </a:moveTo>
                    <a:cubicBezTo>
                      <a:pt x="3461583" y="-180846"/>
                      <a:pt x="9198241" y="-147788"/>
                      <a:pt x="11932920" y="0"/>
                    </a:cubicBezTo>
                    <a:cubicBezTo>
                      <a:pt x="11717780" y="247098"/>
                      <a:pt x="11744715" y="1001048"/>
                      <a:pt x="11932920" y="1710780"/>
                    </a:cubicBezTo>
                    <a:cubicBezTo>
                      <a:pt x="6034772" y="1581142"/>
                      <a:pt x="5848012" y="1879075"/>
                      <a:pt x="0" y="1710780"/>
                    </a:cubicBezTo>
                    <a:cubicBezTo>
                      <a:pt x="-44962" y="1527392"/>
                      <a:pt x="-58574" y="648467"/>
                      <a:pt x="0" y="0"/>
                    </a:cubicBezTo>
                    <a:close/>
                  </a:path>
                  <a:path w="11932920" h="1710781" fill="none" stroke="0" extrusionOk="0">
                    <a:moveTo>
                      <a:pt x="0" y="0"/>
                    </a:moveTo>
                    <a:cubicBezTo>
                      <a:pt x="2604889" y="-165632"/>
                      <a:pt x="10733754" y="-115652"/>
                      <a:pt x="11932920" y="0"/>
                    </a:cubicBezTo>
                    <a:cubicBezTo>
                      <a:pt x="11924757" y="311726"/>
                      <a:pt x="11988674" y="1200801"/>
                      <a:pt x="11932920" y="1710780"/>
                    </a:cubicBezTo>
                    <a:cubicBezTo>
                      <a:pt x="8755898" y="1402869"/>
                      <a:pt x="4171339" y="1247540"/>
                      <a:pt x="0" y="1710780"/>
                    </a:cubicBezTo>
                    <a:cubicBezTo>
                      <a:pt x="231328" y="1034814"/>
                      <a:pt x="-110016" y="57456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5"/>
                          <a:gd name="connsiteX1" fmla="*/ 5296954 w 5296954"/>
                          <a:gd name="connsiteY1" fmla="*/ 0 h 1288255"/>
                          <a:gd name="connsiteX2" fmla="*/ 5296954 w 5296954"/>
                          <a:gd name="connsiteY2" fmla="*/ 1288255 h 1288255"/>
                          <a:gd name="connsiteX3" fmla="*/ 0 w 5296954"/>
                          <a:gd name="connsiteY3" fmla="*/ 1288255 h 1288255"/>
                          <a:gd name="connsiteX4" fmla="*/ 0 w 529695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5" fill="none" extrusionOk="0">
                            <a:moveTo>
                              <a:pt x="0" y="0"/>
                            </a:moveTo>
                            <a:cubicBezTo>
                              <a:pt x="1073101" y="-133017"/>
                              <a:pt x="4750402" y="-123057"/>
                              <a:pt x="5296954" y="0"/>
                            </a:cubicBezTo>
                            <a:cubicBezTo>
                              <a:pt x="5327691" y="240730"/>
                              <a:pt x="5322937" y="866976"/>
                              <a:pt x="5296954" y="1288255"/>
                            </a:cubicBezTo>
                            <a:cubicBezTo>
                              <a:pt x="3956092" y="1286054"/>
                              <a:pt x="1804780" y="1158484"/>
                              <a:pt x="0" y="1288255"/>
                            </a:cubicBezTo>
                            <a:cubicBezTo>
                              <a:pt x="86409" y="836660"/>
                              <a:pt x="-46084" y="486589"/>
                              <a:pt x="0" y="0"/>
                            </a:cubicBezTo>
                            <a:close/>
                          </a:path>
                          <a:path w="5296954" h="1288255" stroke="0" extrusionOk="0">
                            <a:moveTo>
                              <a:pt x="0" y="0"/>
                            </a:moveTo>
                            <a:cubicBezTo>
                              <a:pt x="1493959" y="-157587"/>
                              <a:pt x="3901521" y="-63908"/>
                              <a:pt x="5296954" y="0"/>
                            </a:cubicBezTo>
                            <a:cubicBezTo>
                              <a:pt x="5214457" y="206814"/>
                              <a:pt x="5186076" y="821336"/>
                              <a:pt x="5296954" y="1288255"/>
                            </a:cubicBezTo>
                            <a:cubicBezTo>
                              <a:pt x="2653689" y="1187257"/>
                              <a:pt x="258984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1804146" y="214458"/>
                <a:ext cx="8388035" cy="1430526"/>
              </a:xfrm>
              <a:prstGeom prst="rect">
                <a:avLst/>
              </a:prstGeom>
              <a:noFill/>
            </p:spPr>
            <p:txBody>
              <a:bodyPr wrap="square">
                <a:spAutoFit/>
              </a:bodyPr>
              <a:lstStyle/>
              <a:p>
                <a:pPr algn="ctr" defTabSz="1219140">
                  <a:spcBef>
                    <a:spcPct val="50000"/>
                  </a:spcBef>
                  <a:defRPr/>
                </a:pP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công</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mài</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sắt</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ngày</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nên</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kim</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9354" y="-250399"/>
            <a:ext cx="11833643" cy="2424035"/>
            <a:chOff x="-7015" y="-187798"/>
            <a:chExt cx="8875232"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93520" y="335031"/>
              <a:ext cx="612648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Câu ca dao, tục ngữ nào dưới đây nói về chủ đề thầy trò?</a:t>
              </a:r>
              <a:endParaRPr lang="en-US" sz="40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hqprint">
              <a:extLst>
                <a:ext uri="{28A0092B-C50C-407E-A947-70E740481C1C}">
                  <a14:useLocalDpi xmlns:a14="http://schemas.microsoft.com/office/drawing/2010/main" val="0"/>
                </a:ext>
              </a:extLst>
            </a:blip>
            <a:srcRect l="4005" r="4005"/>
            <a:stretch/>
          </p:blipFill>
          <p:spPr>
            <a:xfrm rot="21208351" flipH="1">
              <a:off x="-7015" y="-187798"/>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5372676" y="2822372"/>
            <a:ext cx="716693" cy="84469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1117033" y="4868061"/>
            <a:ext cx="994945" cy="9490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4772919" y="4900491"/>
            <a:ext cx="1183855" cy="832324"/>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a:hlinkClick r:id="rId11" action="ppaction://hlinksldjump"/>
            <a:extLst>
              <a:ext uri="{FF2B5EF4-FFF2-40B4-BE49-F238E27FC236}">
                <a16:creationId xmlns:a16="http://schemas.microsoft.com/office/drawing/2014/main" id="{1CC28BB1-0427-EABC-C046-6E4A6C5DB37B}"/>
              </a:ext>
            </a:extLst>
          </p:cNvPr>
          <p:cNvPicPr>
            <a:picLocks noChangeAspect="1"/>
          </p:cNvPicPr>
          <p:nvPr/>
        </p:nvPicPr>
        <p:blipFill>
          <a:blip r:embed="rId14">
            <a:extLst>
              <a:ext uri="{28A0092B-C50C-407E-A947-70E740481C1C}">
                <a14:useLocalDpi xmlns:a14="http://schemas.microsoft.com/office/drawing/2010/main" val="0"/>
              </a:ext>
            </a:extLst>
          </a:blip>
          <a:srcRect t="7920" b="7920"/>
          <a:stretch/>
        </p:blipFill>
        <p:spPr>
          <a:xfrm rot="340777">
            <a:off x="10321230" y="1681707"/>
            <a:ext cx="2013481" cy="2403183"/>
          </a:xfrm>
          <a:prstGeom prst="rect">
            <a:avLst/>
          </a:prstGeom>
        </p:spPr>
      </p:pic>
    </p:spTree>
    <p:extLst>
      <p:ext uri="{BB962C8B-B14F-4D97-AF65-F5344CB8AC3E}">
        <p14:creationId xmlns:p14="http://schemas.microsoft.com/office/powerpoint/2010/main" val="23790052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62"/>
                                        </p:tgtEl>
                                        <p:attrNameLst>
                                          <p:attrName>r</p:attrName>
                                        </p:attrNameLst>
                                      </p:cBhvr>
                                    </p:animRot>
                                    <p:animRot by="-240000">
                                      <p:cBhvr>
                                        <p:cTn id="43" dur="200" fill="hold">
                                          <p:stCondLst>
                                            <p:cond delay="200"/>
                                          </p:stCondLst>
                                        </p:cTn>
                                        <p:tgtEl>
                                          <p:spTgt spid="62"/>
                                        </p:tgtEl>
                                        <p:attrNameLst>
                                          <p:attrName>r</p:attrName>
                                        </p:attrNameLst>
                                      </p:cBhvr>
                                    </p:animRot>
                                    <p:animRot by="240000">
                                      <p:cBhvr>
                                        <p:cTn id="44" dur="200" fill="hold">
                                          <p:stCondLst>
                                            <p:cond delay="400"/>
                                          </p:stCondLst>
                                        </p:cTn>
                                        <p:tgtEl>
                                          <p:spTgt spid="62"/>
                                        </p:tgtEl>
                                        <p:attrNameLst>
                                          <p:attrName>r</p:attrName>
                                        </p:attrNameLst>
                                      </p:cBhvr>
                                    </p:animRot>
                                    <p:animRot by="-240000">
                                      <p:cBhvr>
                                        <p:cTn id="45" dur="200" fill="hold">
                                          <p:stCondLst>
                                            <p:cond delay="600"/>
                                          </p:stCondLst>
                                        </p:cTn>
                                        <p:tgtEl>
                                          <p:spTgt spid="62"/>
                                        </p:tgtEl>
                                        <p:attrNameLst>
                                          <p:attrName>r</p:attrName>
                                        </p:attrNameLst>
                                      </p:cBhvr>
                                    </p:animRot>
                                    <p:animRot by="120000">
                                      <p:cBhvr>
                                        <p:cTn id="46" dur="200" fill="hold">
                                          <p:stCondLst>
                                            <p:cond delay="800"/>
                                          </p:stCondLst>
                                        </p:cTn>
                                        <p:tgtEl>
                                          <p:spTgt spid="6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par>
                                <p:cTn id="47" presetID="1" presetClass="mediacall" presetSubtype="0" fill="hold" nodeType="withEffect">
                                  <p:stCondLst>
                                    <p:cond delay="0"/>
                                  </p:stCondLst>
                                  <p:childTnLst>
                                    <p:cmd type="call" cmd="playFrom(0.0)">
                                      <p:cBhvr>
                                        <p:cTn id="48" dur="3448" fill="hold"/>
                                        <p:tgtEl>
                                          <p:spTgt spid="38"/>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1000"/>
                                        <p:tgtEl>
                                          <p:spTgt spid="89"/>
                                        </p:tgtEl>
                                      </p:cBhvr>
                                    </p:animEffect>
                                    <p:anim calcmode="lin" valueType="num">
                                      <p:cBhvr>
                                        <p:cTn id="55" dur="1000" fill="hold"/>
                                        <p:tgtEl>
                                          <p:spTgt spid="89"/>
                                        </p:tgtEl>
                                        <p:attrNameLst>
                                          <p:attrName>ppt_x</p:attrName>
                                        </p:attrNameLst>
                                      </p:cBhvr>
                                      <p:tavLst>
                                        <p:tav tm="0">
                                          <p:val>
                                            <p:strVal val="#ppt_x"/>
                                          </p:val>
                                        </p:tav>
                                        <p:tav tm="100000">
                                          <p:val>
                                            <p:strVal val="#ppt_x"/>
                                          </p:val>
                                        </p:tav>
                                      </p:tavLst>
                                    </p:anim>
                                    <p:anim calcmode="lin" valueType="num">
                                      <p:cBhvr>
                                        <p:cTn id="56"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5"/>
            <a:ext cx="5632627" cy="1288256"/>
            <a:chOff x="311419" y="3516443"/>
            <a:chExt cx="4224470" cy="9661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6114505" y="-36849"/>
                      <a:pt x="8922737" y="67504"/>
                      <a:pt x="11932920" y="0"/>
                    </a:cubicBezTo>
                    <a:cubicBezTo>
                      <a:pt x="11964589" y="369885"/>
                      <a:pt x="11920568" y="1131314"/>
                      <a:pt x="11932920" y="1710780"/>
                    </a:cubicBezTo>
                    <a:cubicBezTo>
                      <a:pt x="9973308" y="1459376"/>
                      <a:pt x="3645875" y="964159"/>
                      <a:pt x="0" y="1710780"/>
                    </a:cubicBezTo>
                    <a:cubicBezTo>
                      <a:pt x="203475" y="1093107"/>
                      <a:pt x="-92947" y="660075"/>
                      <a:pt x="0" y="0"/>
                    </a:cubicBezTo>
                    <a:close/>
                  </a:path>
                  <a:path w="11932920" h="1710781" stroke="0" extrusionOk="0">
                    <a:moveTo>
                      <a:pt x="0" y="0"/>
                    </a:moveTo>
                    <a:cubicBezTo>
                      <a:pt x="3687392" y="-178063"/>
                      <a:pt x="9595849" y="-149806"/>
                      <a:pt x="11932920" y="0"/>
                    </a:cubicBezTo>
                    <a:cubicBezTo>
                      <a:pt x="11648763" y="184717"/>
                      <a:pt x="11697752" y="1064176"/>
                      <a:pt x="11932920" y="1710780"/>
                    </a:cubicBezTo>
                    <a:cubicBezTo>
                      <a:pt x="8654782" y="1597718"/>
                      <a:pt x="3727705" y="2028048"/>
                      <a:pt x="0" y="1710780"/>
                    </a:cubicBezTo>
                    <a:cubicBezTo>
                      <a:pt x="-72368" y="1520608"/>
                      <a:pt x="-59170" y="704601"/>
                      <a:pt x="0" y="0"/>
                    </a:cubicBezTo>
                    <a:close/>
                  </a:path>
                  <a:path w="11932920" h="1710781" fill="none" stroke="0" extrusionOk="0">
                    <a:moveTo>
                      <a:pt x="0" y="0"/>
                    </a:moveTo>
                    <a:cubicBezTo>
                      <a:pt x="6087982" y="-163536"/>
                      <a:pt x="9346694" y="256490"/>
                      <a:pt x="11932920" y="0"/>
                    </a:cubicBezTo>
                    <a:cubicBezTo>
                      <a:pt x="11963151" y="315571"/>
                      <a:pt x="11990778" y="1178416"/>
                      <a:pt x="11932920" y="1710780"/>
                    </a:cubicBezTo>
                    <a:cubicBezTo>
                      <a:pt x="9340536" y="1423346"/>
                      <a:pt x="4135932" y="845779"/>
                      <a:pt x="0" y="1710780"/>
                    </a:cubicBezTo>
                    <a:cubicBezTo>
                      <a:pt x="202080" y="1101496"/>
                      <a:pt x="-112959" y="5579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485051" y="214458"/>
                <a:ext cx="11221897" cy="940060"/>
              </a:xfrm>
              <a:prstGeom prst="rect">
                <a:avLst/>
              </a:prstGeom>
              <a:noFill/>
            </p:spPr>
            <p:txBody>
              <a:bodyPr wrap="square">
                <a:spAutoFit/>
              </a:bodyPr>
              <a:lstStyle/>
              <a:p>
                <a:pPr algn="ctr" defTabSz="1219140">
                  <a:spcBef>
                    <a:spcPct val="50000"/>
                  </a:spcBef>
                  <a:defRPr/>
                </a:pPr>
                <a:r>
                  <a:rPr lang="en-US" altLang="en-US" sz="4000" b="1" dirty="0" err="1">
                    <a:ln w="13462">
                      <a:solidFill>
                        <a:prstClr val="white"/>
                      </a:solidFill>
                      <a:prstDash val="solid"/>
                    </a:ln>
                    <a:solidFill>
                      <a:srgbClr val="0000CC"/>
                    </a:solidFill>
                    <a:effectLst>
                      <a:outerShdw dist="38100" dir="2700000" algn="bl" rotWithShape="0">
                        <a:srgbClr val="5B9BD5"/>
                      </a:outerShdw>
                    </a:effectLst>
                    <a:latin typeface="UTM Avo" panose="02040603050506020204" pitchFamily="18" charset="0"/>
                    <a:cs typeface="Arial"/>
                    <a:sym typeface="Arial"/>
                  </a:rPr>
                  <a:t>Nỗ</a:t>
                </a:r>
                <a:r>
                  <a:rPr lang="en-US" altLang="en-US" sz="4000" b="1" dirty="0">
                    <a:ln w="13462">
                      <a:solidFill>
                        <a:prstClr val="white"/>
                      </a:solidFill>
                      <a:prstDash val="solid"/>
                    </a:ln>
                    <a:solidFill>
                      <a:srgbClr val="0000CC"/>
                    </a:solidFill>
                    <a:effectLst>
                      <a:outerShdw dist="38100" dir="2700000" algn="bl" rotWithShape="0">
                        <a:srgbClr val="5B9BD5"/>
                      </a:outerShdw>
                    </a:effectLst>
                    <a:latin typeface="UTM Avo" panose="02040603050506020204" pitchFamily="18" charset="0"/>
                    <a:cs typeface="Arial"/>
                    <a:sym typeface="Arial"/>
                  </a:rPr>
                  <a:t> </a:t>
                </a:r>
                <a:r>
                  <a:rPr lang="en-US" altLang="en-US" sz="4000" b="1" dirty="0" err="1">
                    <a:ln w="13462">
                      <a:solidFill>
                        <a:prstClr val="white"/>
                      </a:solidFill>
                      <a:prstDash val="solid"/>
                    </a:ln>
                    <a:solidFill>
                      <a:srgbClr val="0000CC"/>
                    </a:solidFill>
                    <a:effectLst>
                      <a:outerShdw dist="38100" dir="2700000" algn="bl" rotWithShape="0">
                        <a:srgbClr val="5B9BD5"/>
                      </a:outerShdw>
                    </a:effectLst>
                    <a:latin typeface="UTM Avo" panose="02040603050506020204" pitchFamily="18" charset="0"/>
                    <a:cs typeface="Arial"/>
                    <a:sym typeface="Arial"/>
                  </a:rPr>
                  <a:t>lực</a:t>
                </a:r>
                <a:endParaRPr lang="en-US" altLang="en-US" sz="4000" b="1" dirty="0">
                  <a:ln w="13462">
                    <a:solidFill>
                      <a:prstClr val="white"/>
                    </a:solidFill>
                    <a:prstDash val="solid"/>
                  </a:ln>
                  <a:solidFill>
                    <a:srgbClr val="0000CC"/>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71"/>
            <a:ext cx="5826497" cy="1360987"/>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1081" y="1785298"/>
              <a:ext cx="3992922" cy="966192"/>
              <a:chOff x="114657" y="128016"/>
              <a:chExt cx="11947803"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784370" y="-162096"/>
                      <a:pt x="9268494" y="235977"/>
                      <a:pt x="11932920" y="0"/>
                    </a:cubicBezTo>
                    <a:cubicBezTo>
                      <a:pt x="11978923" y="353872"/>
                      <a:pt x="11973579" y="1144497"/>
                      <a:pt x="11932920" y="1710781"/>
                    </a:cubicBezTo>
                    <a:cubicBezTo>
                      <a:pt x="8705023" y="1506269"/>
                      <a:pt x="5606969" y="1448098"/>
                      <a:pt x="0" y="1710781"/>
                    </a:cubicBezTo>
                    <a:cubicBezTo>
                      <a:pt x="204163" y="1081245"/>
                      <a:pt x="-69414" y="690794"/>
                      <a:pt x="0" y="0"/>
                    </a:cubicBezTo>
                    <a:close/>
                  </a:path>
                  <a:path w="11932920" h="1710781" stroke="0" extrusionOk="0">
                    <a:moveTo>
                      <a:pt x="0" y="0"/>
                    </a:moveTo>
                    <a:cubicBezTo>
                      <a:pt x="3846697" y="-103345"/>
                      <a:pt x="9484949" y="-110423"/>
                      <a:pt x="11932920" y="0"/>
                    </a:cubicBezTo>
                    <a:cubicBezTo>
                      <a:pt x="11666025" y="189276"/>
                      <a:pt x="11713667" y="1048077"/>
                      <a:pt x="11932920" y="1710781"/>
                    </a:cubicBezTo>
                    <a:cubicBezTo>
                      <a:pt x="8345969" y="1593539"/>
                      <a:pt x="5792373" y="1997476"/>
                      <a:pt x="0" y="1710781"/>
                    </a:cubicBezTo>
                    <a:cubicBezTo>
                      <a:pt x="-135500" y="1507782"/>
                      <a:pt x="-59489" y="671655"/>
                      <a:pt x="0" y="0"/>
                    </a:cubicBezTo>
                    <a:close/>
                  </a:path>
                  <a:path w="11932920" h="1710781" fill="none" stroke="0" extrusionOk="0">
                    <a:moveTo>
                      <a:pt x="0" y="0"/>
                    </a:moveTo>
                    <a:cubicBezTo>
                      <a:pt x="4221888" y="-149408"/>
                      <a:pt x="9772234" y="221316"/>
                      <a:pt x="11932920" y="0"/>
                    </a:cubicBezTo>
                    <a:cubicBezTo>
                      <a:pt x="11962782" y="314748"/>
                      <a:pt x="11995034" y="1197010"/>
                      <a:pt x="11932920" y="1710781"/>
                    </a:cubicBezTo>
                    <a:cubicBezTo>
                      <a:pt x="8187636" y="1469178"/>
                      <a:pt x="5817868" y="1060705"/>
                      <a:pt x="0" y="1710781"/>
                    </a:cubicBezTo>
                    <a:cubicBezTo>
                      <a:pt x="224388" y="1049144"/>
                      <a:pt x="-114850" y="547608"/>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14657" y="132166"/>
                <a:ext cx="11221897" cy="940060"/>
              </a:xfrm>
              <a:prstGeom prst="rect">
                <a:avLst/>
              </a:prstGeom>
              <a:noFill/>
            </p:spPr>
            <p:txBody>
              <a:bodyPr wrap="square">
                <a:spAutoFit/>
              </a:bodyPr>
              <a:lstStyle/>
              <a:p>
                <a:pPr algn="ctr" defTabSz="1219140">
                  <a:spcBef>
                    <a:spcPct val="50000"/>
                  </a:spcBef>
                  <a:defRPr/>
                </a:pPr>
                <a:r>
                  <a:rPr lang="en-US" altLang="en-US" sz="4000" b="1" dirty="0" err="1">
                    <a:ln w="13462">
                      <a:solidFill>
                        <a:prstClr val="white"/>
                      </a:solidFill>
                      <a:prstDash val="solid"/>
                    </a:ln>
                    <a:solidFill>
                      <a:srgbClr val="0000CC"/>
                    </a:solidFill>
                    <a:effectLst>
                      <a:outerShdw dist="38100" dir="2700000" algn="bl" rotWithShape="0">
                        <a:srgbClr val="5B9BD5"/>
                      </a:outerShdw>
                    </a:effectLst>
                    <a:latin typeface="UTM Avo" panose="02040603050506020204" pitchFamily="18" charset="0"/>
                    <a:cs typeface="Arial"/>
                    <a:sym typeface="Arial"/>
                  </a:rPr>
                  <a:t>Thân</a:t>
                </a:r>
                <a:r>
                  <a:rPr lang="en-US" altLang="en-US" sz="4000" b="1" dirty="0">
                    <a:ln w="13462">
                      <a:solidFill>
                        <a:prstClr val="white"/>
                      </a:solidFill>
                      <a:prstDash val="solid"/>
                    </a:ln>
                    <a:solidFill>
                      <a:srgbClr val="0000CC"/>
                    </a:solidFill>
                    <a:effectLst>
                      <a:outerShdw dist="38100" dir="2700000" algn="bl" rotWithShape="0">
                        <a:srgbClr val="5B9BD5"/>
                      </a:outerShdw>
                    </a:effectLst>
                    <a:latin typeface="UTM Avo" panose="02040603050506020204" pitchFamily="18" charset="0"/>
                    <a:cs typeface="Arial"/>
                    <a:sym typeface="Arial"/>
                  </a:rPr>
                  <a:t> </a:t>
                </a:r>
                <a:r>
                  <a:rPr lang="en-US" altLang="en-US" sz="4000" b="1" dirty="0" err="1">
                    <a:ln w="13462">
                      <a:solidFill>
                        <a:prstClr val="white"/>
                      </a:solidFill>
                      <a:prstDash val="solid"/>
                    </a:ln>
                    <a:solidFill>
                      <a:srgbClr val="0000CC"/>
                    </a:solidFill>
                    <a:effectLst>
                      <a:outerShdw dist="38100" dir="2700000" algn="bl" rotWithShape="0">
                        <a:srgbClr val="5B9BD5"/>
                      </a:outerShdw>
                    </a:effectLst>
                    <a:latin typeface="UTM Avo" panose="02040603050506020204" pitchFamily="18" charset="0"/>
                    <a:cs typeface="Arial"/>
                    <a:sym typeface="Arial"/>
                  </a:rPr>
                  <a:t>thiện</a:t>
                </a:r>
                <a:endParaRPr lang="en-US" altLang="en-US" sz="4000" b="1" dirty="0">
                  <a:ln w="13462">
                    <a:solidFill>
                      <a:prstClr val="white"/>
                    </a:solidFill>
                    <a:prstDash val="solid"/>
                  </a:ln>
                  <a:solidFill>
                    <a:srgbClr val="0000CC"/>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353649"/>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596505" y="1765233"/>
              <a:ext cx="3903275" cy="966192"/>
              <a:chOff x="-54887" y="128016"/>
              <a:chExt cx="12117347"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993728" y="-123772"/>
                      <a:pt x="9881972" y="-77594"/>
                      <a:pt x="11932920" y="0"/>
                    </a:cubicBezTo>
                    <a:cubicBezTo>
                      <a:pt x="11968069" y="367074"/>
                      <a:pt x="11946677" y="1138288"/>
                      <a:pt x="11932920" y="1710780"/>
                    </a:cubicBezTo>
                    <a:cubicBezTo>
                      <a:pt x="8154342" y="1558095"/>
                      <a:pt x="5561854" y="1445704"/>
                      <a:pt x="0" y="1710780"/>
                    </a:cubicBezTo>
                    <a:cubicBezTo>
                      <a:pt x="210910" y="1081952"/>
                      <a:pt x="-35749" y="726525"/>
                      <a:pt x="0" y="0"/>
                    </a:cubicBezTo>
                    <a:close/>
                  </a:path>
                  <a:path w="11932920" h="1710781" stroke="0" extrusionOk="0">
                    <a:moveTo>
                      <a:pt x="0" y="0"/>
                    </a:moveTo>
                    <a:cubicBezTo>
                      <a:pt x="3274923" y="-61717"/>
                      <a:pt x="6454898" y="-124234"/>
                      <a:pt x="11932920" y="0"/>
                    </a:cubicBezTo>
                    <a:cubicBezTo>
                      <a:pt x="11725168" y="259905"/>
                      <a:pt x="11690044" y="1068467"/>
                      <a:pt x="11932920" y="1710780"/>
                    </a:cubicBezTo>
                    <a:cubicBezTo>
                      <a:pt x="7516818" y="1599388"/>
                      <a:pt x="5278602" y="1983442"/>
                      <a:pt x="0" y="1710780"/>
                    </a:cubicBezTo>
                    <a:cubicBezTo>
                      <a:pt x="-145879" y="1502270"/>
                      <a:pt x="-60315" y="698701"/>
                      <a:pt x="0" y="0"/>
                    </a:cubicBezTo>
                    <a:close/>
                  </a:path>
                  <a:path w="11932920" h="1710781" fill="none" stroke="0" extrusionOk="0">
                    <a:moveTo>
                      <a:pt x="0" y="0"/>
                    </a:moveTo>
                    <a:cubicBezTo>
                      <a:pt x="4143046" y="-162323"/>
                      <a:pt x="10013093" y="-46707"/>
                      <a:pt x="11932920" y="0"/>
                    </a:cubicBezTo>
                    <a:cubicBezTo>
                      <a:pt x="11913806" y="310362"/>
                      <a:pt x="11987895" y="1249574"/>
                      <a:pt x="11932920" y="1710780"/>
                    </a:cubicBezTo>
                    <a:cubicBezTo>
                      <a:pt x="7794419" y="1578236"/>
                      <a:pt x="5650933" y="1399196"/>
                      <a:pt x="0" y="1710780"/>
                    </a:cubicBezTo>
                    <a:cubicBezTo>
                      <a:pt x="215517" y="1081265"/>
                      <a:pt x="-114314" y="56511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5"/>
                          <a:gd name="connsiteX1" fmla="*/ 5125156 w 5125156"/>
                          <a:gd name="connsiteY1" fmla="*/ 0 h 1288255"/>
                          <a:gd name="connsiteX2" fmla="*/ 5125156 w 5125156"/>
                          <a:gd name="connsiteY2" fmla="*/ 1288255 h 1288255"/>
                          <a:gd name="connsiteX3" fmla="*/ 0 w 5125156"/>
                          <a:gd name="connsiteY3" fmla="*/ 1288255 h 1288255"/>
                          <a:gd name="connsiteX4" fmla="*/ 0 w 5125156"/>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5" fill="none" extrusionOk="0">
                            <a:moveTo>
                              <a:pt x="0" y="0"/>
                            </a:moveTo>
                            <a:cubicBezTo>
                              <a:pt x="1674750" y="-133017"/>
                              <a:pt x="4266908" y="-123057"/>
                              <a:pt x="5125156" y="0"/>
                            </a:cubicBezTo>
                            <a:cubicBezTo>
                              <a:pt x="5155893" y="240730"/>
                              <a:pt x="5151139" y="866976"/>
                              <a:pt x="5125156" y="1288255"/>
                            </a:cubicBezTo>
                            <a:cubicBezTo>
                              <a:pt x="3376220" y="1286054"/>
                              <a:pt x="2405360" y="1158484"/>
                              <a:pt x="0" y="1288255"/>
                            </a:cubicBezTo>
                            <a:cubicBezTo>
                              <a:pt x="86409" y="836660"/>
                              <a:pt x="-46084" y="486589"/>
                              <a:pt x="0" y="0"/>
                            </a:cubicBezTo>
                            <a:close/>
                          </a:path>
                          <a:path w="5125156" h="1288255" stroke="0" extrusionOk="0">
                            <a:moveTo>
                              <a:pt x="0" y="0"/>
                            </a:moveTo>
                            <a:cubicBezTo>
                              <a:pt x="1192529" y="-157587"/>
                              <a:pt x="2662472" y="-63908"/>
                              <a:pt x="5125156" y="0"/>
                            </a:cubicBezTo>
                            <a:cubicBezTo>
                              <a:pt x="5042659" y="206814"/>
                              <a:pt x="5014278" y="821336"/>
                              <a:pt x="5125156" y="1288255"/>
                            </a:cubicBezTo>
                            <a:cubicBezTo>
                              <a:pt x="3105318" y="1187257"/>
                              <a:pt x="2180169"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54887" y="437129"/>
                <a:ext cx="11221896" cy="940060"/>
              </a:xfrm>
              <a:prstGeom prst="rect">
                <a:avLst/>
              </a:prstGeom>
              <a:noFill/>
            </p:spPr>
            <p:txBody>
              <a:bodyPr wrap="square">
                <a:spAutoFit/>
              </a:bodyPr>
              <a:lstStyle/>
              <a:p>
                <a:pPr algn="ctr" defTabSz="1219140">
                  <a:spcBef>
                    <a:spcPct val="50000"/>
                  </a:spcBef>
                  <a:defRPr/>
                </a:pPr>
                <a:r>
                  <a:rPr lang="vi-VN" altLang="en-US" sz="4000" b="1" dirty="0">
                    <a:ln w="13462">
                      <a:solidFill>
                        <a:prstClr val="white"/>
                      </a:solidFill>
                      <a:prstDash val="solid"/>
                    </a:ln>
                    <a:solidFill>
                      <a:srgbClr val="0000CC"/>
                    </a:solidFill>
                    <a:effectLst>
                      <a:outerShdw dist="38100" dir="2700000" algn="bl" rotWithShape="0">
                        <a:srgbClr val="5B9BD5"/>
                      </a:outerShdw>
                    </a:effectLst>
                    <a:latin typeface="Cambria" panose="02040503050406030204" pitchFamily="18" charset="0"/>
                    <a:ea typeface="Cambria" panose="02040503050406030204" pitchFamily="18" charset="0"/>
                    <a:cs typeface="Arial"/>
                    <a:sym typeface="Arial"/>
                  </a:rPr>
                  <a:t>Cần cù. </a:t>
                </a:r>
                <a:endParaRPr lang="en-US" altLang="en-US" sz="4000" b="1" dirty="0">
                  <a:ln w="13462">
                    <a:solidFill>
                      <a:prstClr val="white"/>
                    </a:solidFill>
                    <a:prstDash val="solid"/>
                  </a:ln>
                  <a:solidFill>
                    <a:srgbClr val="0000CC"/>
                  </a:solidFill>
                  <a:effectLst>
                    <a:outerShdw dist="38100" dir="2700000" algn="bl" rotWithShape="0">
                      <a:srgbClr val="5B9BD5"/>
                    </a:outerShdw>
                  </a:effectLst>
                  <a:latin typeface="Cambria" panose="02040503050406030204" pitchFamily="18" charset="0"/>
                  <a:ea typeface="Cambria" panose="0204050305040603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2466328" y="-149280"/>
                      <a:pt x="10639813" y="-62682"/>
                      <a:pt x="11932920" y="0"/>
                    </a:cubicBezTo>
                    <a:cubicBezTo>
                      <a:pt x="11978338" y="350689"/>
                      <a:pt x="11901083" y="1126113"/>
                      <a:pt x="11932920" y="1710780"/>
                    </a:cubicBezTo>
                    <a:cubicBezTo>
                      <a:pt x="9423618" y="1446899"/>
                      <a:pt x="3791151" y="877789"/>
                      <a:pt x="0" y="1710780"/>
                    </a:cubicBezTo>
                    <a:cubicBezTo>
                      <a:pt x="224700" y="1021117"/>
                      <a:pt x="-42415" y="715131"/>
                      <a:pt x="0" y="0"/>
                    </a:cubicBezTo>
                    <a:close/>
                  </a:path>
                  <a:path w="11932920" h="1710781" stroke="0" extrusionOk="0">
                    <a:moveTo>
                      <a:pt x="0" y="0"/>
                    </a:moveTo>
                    <a:cubicBezTo>
                      <a:pt x="3461583" y="-180846"/>
                      <a:pt x="9198241" y="-147788"/>
                      <a:pt x="11932920" y="0"/>
                    </a:cubicBezTo>
                    <a:cubicBezTo>
                      <a:pt x="11717780" y="247098"/>
                      <a:pt x="11744715" y="1001048"/>
                      <a:pt x="11932920" y="1710780"/>
                    </a:cubicBezTo>
                    <a:cubicBezTo>
                      <a:pt x="6034772" y="1581142"/>
                      <a:pt x="5848012" y="1879075"/>
                      <a:pt x="0" y="1710780"/>
                    </a:cubicBezTo>
                    <a:cubicBezTo>
                      <a:pt x="-44962" y="1527392"/>
                      <a:pt x="-58574" y="648467"/>
                      <a:pt x="0" y="0"/>
                    </a:cubicBezTo>
                    <a:close/>
                  </a:path>
                  <a:path w="11932920" h="1710781" fill="none" stroke="0" extrusionOk="0">
                    <a:moveTo>
                      <a:pt x="0" y="0"/>
                    </a:moveTo>
                    <a:cubicBezTo>
                      <a:pt x="2604889" y="-165632"/>
                      <a:pt x="10733754" y="-115652"/>
                      <a:pt x="11932920" y="0"/>
                    </a:cubicBezTo>
                    <a:cubicBezTo>
                      <a:pt x="11924757" y="311726"/>
                      <a:pt x="11988674" y="1200801"/>
                      <a:pt x="11932920" y="1710780"/>
                    </a:cubicBezTo>
                    <a:cubicBezTo>
                      <a:pt x="8755898" y="1402869"/>
                      <a:pt x="4171339" y="1247540"/>
                      <a:pt x="0" y="1710780"/>
                    </a:cubicBezTo>
                    <a:cubicBezTo>
                      <a:pt x="231328" y="1034814"/>
                      <a:pt x="-110016" y="57456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5"/>
                          <a:gd name="connsiteX1" fmla="*/ 5296954 w 5296954"/>
                          <a:gd name="connsiteY1" fmla="*/ 0 h 1288255"/>
                          <a:gd name="connsiteX2" fmla="*/ 5296954 w 5296954"/>
                          <a:gd name="connsiteY2" fmla="*/ 1288255 h 1288255"/>
                          <a:gd name="connsiteX3" fmla="*/ 0 w 5296954"/>
                          <a:gd name="connsiteY3" fmla="*/ 1288255 h 1288255"/>
                          <a:gd name="connsiteX4" fmla="*/ 0 w 529695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5" fill="none" extrusionOk="0">
                            <a:moveTo>
                              <a:pt x="0" y="0"/>
                            </a:moveTo>
                            <a:cubicBezTo>
                              <a:pt x="1073101" y="-133017"/>
                              <a:pt x="4750402" y="-123057"/>
                              <a:pt x="5296954" y="0"/>
                            </a:cubicBezTo>
                            <a:cubicBezTo>
                              <a:pt x="5327691" y="240730"/>
                              <a:pt x="5322937" y="866976"/>
                              <a:pt x="5296954" y="1288255"/>
                            </a:cubicBezTo>
                            <a:cubicBezTo>
                              <a:pt x="3956092" y="1286054"/>
                              <a:pt x="1804780" y="1158484"/>
                              <a:pt x="0" y="1288255"/>
                            </a:cubicBezTo>
                            <a:cubicBezTo>
                              <a:pt x="86409" y="836660"/>
                              <a:pt x="-46084" y="486589"/>
                              <a:pt x="0" y="0"/>
                            </a:cubicBezTo>
                            <a:close/>
                          </a:path>
                          <a:path w="5296954" h="1288255" stroke="0" extrusionOk="0">
                            <a:moveTo>
                              <a:pt x="0" y="0"/>
                            </a:moveTo>
                            <a:cubicBezTo>
                              <a:pt x="1493959" y="-157587"/>
                              <a:pt x="3901521" y="-63908"/>
                              <a:pt x="5296954" y="0"/>
                            </a:cubicBezTo>
                            <a:cubicBezTo>
                              <a:pt x="5214457" y="206814"/>
                              <a:pt x="5186076" y="821336"/>
                              <a:pt x="5296954" y="1288255"/>
                            </a:cubicBezTo>
                            <a:cubicBezTo>
                              <a:pt x="2653689" y="1187257"/>
                              <a:pt x="258984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485050" y="214458"/>
                <a:ext cx="11221895" cy="940060"/>
              </a:xfrm>
              <a:prstGeom prst="rect">
                <a:avLst/>
              </a:prstGeom>
              <a:noFill/>
            </p:spPr>
            <p:txBody>
              <a:bodyPr wrap="square">
                <a:spAutoFit/>
              </a:bodyPr>
              <a:lstStyle/>
              <a:p>
                <a:pPr algn="ctr" defTabSz="1219140">
                  <a:spcBef>
                    <a:spcPct val="50000"/>
                  </a:spcBef>
                  <a:defRPr/>
                </a:pPr>
                <a:r>
                  <a:rPr lang="vi-VN" altLang="en-US" sz="4000" b="1" dirty="0">
                    <a:ln w="13462">
                      <a:solidFill>
                        <a:prstClr val="white"/>
                      </a:solidFill>
                      <a:prstDash val="solid"/>
                    </a:ln>
                    <a:solidFill>
                      <a:srgbClr val="0000CC"/>
                    </a:solidFill>
                    <a:effectLst>
                      <a:outerShdw dist="38100" dir="2700000" algn="bl" rotWithShape="0">
                        <a:srgbClr val="5B9BD5"/>
                      </a:outerShdw>
                    </a:effectLst>
                    <a:latin typeface="UTM Avo" panose="02040603050506020204" pitchFamily="18" charset="0"/>
                    <a:cs typeface="Arial"/>
                    <a:sym typeface="Arial"/>
                  </a:rPr>
                  <a:t>Biết ơn. </a:t>
                </a:r>
                <a:endParaRPr lang="en-US" altLang="en-US" sz="4000" b="1" dirty="0">
                  <a:ln w="13462">
                    <a:solidFill>
                      <a:prstClr val="white"/>
                    </a:solidFill>
                    <a:prstDash val="solid"/>
                  </a:ln>
                  <a:solidFill>
                    <a:srgbClr val="0000CC"/>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80050" y="-201364"/>
            <a:ext cx="11744239" cy="2424035"/>
            <a:chOff x="60038" y="-151022"/>
            <a:chExt cx="8808179"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363980" y="335031"/>
              <a:ext cx="629412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Đâu là tính từ biểu thị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hqprint">
              <a:extLst>
                <a:ext uri="{28A0092B-C50C-407E-A947-70E740481C1C}">
                  <a14:useLocalDpi xmlns:a14="http://schemas.microsoft.com/office/drawing/2010/main" val="0"/>
                </a:ext>
              </a:extLst>
            </a:blip>
            <a:srcRect l="4005" r="4005"/>
            <a:stretch/>
          </p:blipFill>
          <p:spPr>
            <a:xfrm rot="21208351" flipH="1">
              <a:off x="60038" y="-151022"/>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70" name="Picture 69">
            <a:hlinkClick r:id="rId11" action="ppaction://hlinksldjump"/>
            <a:extLst>
              <a:ext uri="{FF2B5EF4-FFF2-40B4-BE49-F238E27FC236}">
                <a16:creationId xmlns:a16="http://schemas.microsoft.com/office/drawing/2014/main" id="{AE200737-158D-C84A-4804-9A731A5055D0}"/>
              </a:ext>
            </a:extLst>
          </p:cNvPr>
          <p:cNvPicPr>
            <a:picLocks noChangeAspect="1"/>
          </p:cNvPicPr>
          <p:nvPr/>
        </p:nvPicPr>
        <p:blipFill>
          <a:blip r:embed="rId14">
            <a:extLst>
              <a:ext uri="{28A0092B-C50C-407E-A947-70E740481C1C}">
                <a14:useLocalDpi xmlns:a14="http://schemas.microsoft.com/office/drawing/2010/main" val="0"/>
              </a:ext>
            </a:extLst>
          </a:blip>
          <a:srcRect l="7513" r="7513"/>
          <a:stretch/>
        </p:blipFill>
        <p:spPr>
          <a:xfrm rot="882371">
            <a:off x="9970487" y="3728021"/>
            <a:ext cx="2810781" cy="3307819"/>
          </a:xfrm>
          <a:prstGeom prst="rect">
            <a:avLst/>
          </a:prstGeom>
        </p:spPr>
      </p:pic>
    </p:spTree>
    <p:extLst>
      <p:ext uri="{BB962C8B-B14F-4D97-AF65-F5344CB8AC3E}">
        <p14:creationId xmlns:p14="http://schemas.microsoft.com/office/powerpoint/2010/main" val="1355105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1000"/>
                                        <p:tgtEl>
                                          <p:spTgt spid="70"/>
                                        </p:tgtEl>
                                      </p:cBhvr>
                                    </p:animEffect>
                                    <p:anim calcmode="lin" valueType="num">
                                      <p:cBhvr>
                                        <p:cTn id="54" dur="1000" fill="hold"/>
                                        <p:tgtEl>
                                          <p:spTgt spid="70"/>
                                        </p:tgtEl>
                                        <p:attrNameLst>
                                          <p:attrName>ppt_x</p:attrName>
                                        </p:attrNameLst>
                                      </p:cBhvr>
                                      <p:tavLst>
                                        <p:tav tm="0">
                                          <p:val>
                                            <p:strVal val="#ppt_x"/>
                                          </p:val>
                                        </p:tav>
                                        <p:tav tm="100000">
                                          <p:val>
                                            <p:strVal val="#ppt_x"/>
                                          </p:val>
                                        </p:tav>
                                      </p:tavLst>
                                    </p:anim>
                                    <p:anim calcmode="lin" valueType="num">
                                      <p:cBhvr>
                                        <p:cTn id="55" dur="1000" fill="hold"/>
                                        <p:tgtEl>
                                          <p:spTgt spid="7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70"/>
                                        </p:tgtEl>
                                        <p:attrNameLst>
                                          <p:attrName>r</p:attrName>
                                        </p:attrNameLst>
                                      </p:cBhvr>
                                    </p:animRot>
                                    <p:animRot by="-240000">
                                      <p:cBhvr>
                                        <p:cTn id="59" dur="200" fill="hold">
                                          <p:stCondLst>
                                            <p:cond delay="200"/>
                                          </p:stCondLst>
                                        </p:cTn>
                                        <p:tgtEl>
                                          <p:spTgt spid="70"/>
                                        </p:tgtEl>
                                        <p:attrNameLst>
                                          <p:attrName>r</p:attrName>
                                        </p:attrNameLst>
                                      </p:cBhvr>
                                    </p:animRot>
                                    <p:animRot by="240000">
                                      <p:cBhvr>
                                        <p:cTn id="60" dur="200" fill="hold">
                                          <p:stCondLst>
                                            <p:cond delay="400"/>
                                          </p:stCondLst>
                                        </p:cTn>
                                        <p:tgtEl>
                                          <p:spTgt spid="70"/>
                                        </p:tgtEl>
                                        <p:attrNameLst>
                                          <p:attrName>r</p:attrName>
                                        </p:attrNameLst>
                                      </p:cBhvr>
                                    </p:animRot>
                                    <p:animRot by="-240000">
                                      <p:cBhvr>
                                        <p:cTn id="61" dur="200" fill="hold">
                                          <p:stCondLst>
                                            <p:cond delay="600"/>
                                          </p:stCondLst>
                                        </p:cTn>
                                        <p:tgtEl>
                                          <p:spTgt spid="70"/>
                                        </p:tgtEl>
                                        <p:attrNameLst>
                                          <p:attrName>r</p:attrName>
                                        </p:attrNameLst>
                                      </p:cBhvr>
                                    </p:animRot>
                                    <p:animRot by="120000">
                                      <p:cBhvr>
                                        <p:cTn id="62" dur="200" fill="hold">
                                          <p:stCondLst>
                                            <p:cond delay="800"/>
                                          </p:stCondLst>
                                        </p:cTn>
                                        <p:tgtEl>
                                          <p:spTgt spid="70"/>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540417" y="1922372"/>
            <a:ext cx="3929881" cy="3994705"/>
            <a:chOff x="540417" y="1922372"/>
            <a:chExt cx="3929881" cy="3994705"/>
          </a:xfrm>
        </p:grpSpPr>
        <p:grpSp>
          <p:nvGrpSpPr>
            <p:cNvPr id="8" name="Group 7">
              <a:extLst>
                <a:ext uri="{FF2B5EF4-FFF2-40B4-BE49-F238E27FC236}">
                  <a16:creationId xmlns:a16="http://schemas.microsoft.com/office/drawing/2014/main" id="{0BB5EEB5-B919-B40C-7013-60DBF81107D9}"/>
                </a:ext>
              </a:extLst>
            </p:cNvPr>
            <p:cNvGrpSpPr/>
            <p:nvPr/>
          </p:nvGrpSpPr>
          <p:grpSpPr>
            <a:xfrm>
              <a:off x="540417" y="1922372"/>
              <a:ext cx="3929881" cy="3994705"/>
              <a:chOff x="365833" y="2234444"/>
              <a:chExt cx="3929881" cy="3994705"/>
            </a:xfrm>
          </p:grpSpPr>
          <p:sp>
            <p:nvSpPr>
              <p:cNvPr id="3" name="Oval 2">
                <a:extLst>
                  <a:ext uri="{FF2B5EF4-FFF2-40B4-BE49-F238E27FC236}">
                    <a16:creationId xmlns:a16="http://schemas.microsoft.com/office/drawing/2014/main" id="{4409F268-ABA3-6A20-9D7E-FB54A689D437}"/>
                  </a:ext>
                </a:extLst>
              </p:cNvPr>
              <p:cNvSpPr/>
              <p:nvPr/>
            </p:nvSpPr>
            <p:spPr>
              <a:xfrm>
                <a:off x="365833" y="2234444"/>
                <a:ext cx="3929881" cy="3994705"/>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365833" y="2251001"/>
                <a:ext cx="3929881" cy="3978147"/>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650018" y="2701380"/>
              <a:ext cx="3655997" cy="2240293"/>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Hoàn thiện phiếu thu thập thông tin.</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7510213" y="1781082"/>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50163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 bài tiếp theo</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sp>
        <p:nvSpPr>
          <p:cNvPr id="11" name="Wave 10">
            <a:extLst>
              <a:ext uri="{FF2B5EF4-FFF2-40B4-BE49-F238E27FC236}">
                <a16:creationId xmlns:a16="http://schemas.microsoft.com/office/drawing/2014/main" id="{66BD09EF-A056-41EF-8EB3-653E6D44281A}"/>
              </a:ext>
            </a:extLst>
          </p:cNvPr>
          <p:cNvSpPr/>
          <p:nvPr/>
        </p:nvSpPr>
        <p:spPr>
          <a:xfrm>
            <a:off x="1967284" y="299879"/>
            <a:ext cx="6827520" cy="1600200"/>
          </a:xfrm>
          <a:prstGeom prst="wav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CC"/>
                </a:solidFill>
                <a:latin typeface="Cambria" panose="02040503050406030204" pitchFamily="18" charset="0"/>
                <a:ea typeface="Cambria" panose="02040503050406030204" pitchFamily="18" charset="0"/>
              </a:rPr>
              <a:t>VẬN DỤNG</a:t>
            </a:r>
            <a:endParaRPr lang="en-SG" sz="4800" b="1">
              <a:solidFill>
                <a:srgbClr val="0000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ớ Ơn Thầy Cô - Bé Quỳnh My - Nhạc Thiếu Nhi Về Thầy Cô">
            <a:hlinkClick r:id="" action="ppaction://media"/>
            <a:extLst>
              <a:ext uri="{FF2B5EF4-FFF2-40B4-BE49-F238E27FC236}">
                <a16:creationId xmlns:a16="http://schemas.microsoft.com/office/drawing/2014/main" id="{40ABF08F-30DE-4C4C-BA93-CE25C348F3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39770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195943"/>
            <a:ext cx="12182475" cy="7081247"/>
            <a:chOff x="0" y="980"/>
            <a:chExt cx="19185" cy="990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15" y="1019"/>
              <a:ext cx="19170" cy="9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rotWithShape="1">
            <a:blip r:embed="rId4"/>
            <a:srcRect l="5093" t="9039" r="4478" b="8651"/>
            <a:stretch/>
          </p:blipFill>
          <p:spPr>
            <a:xfrm>
              <a:off x="977" y="980"/>
              <a:ext cx="16443" cy="8924"/>
            </a:xfrm>
            <a:prstGeom prst="rect">
              <a:avLst/>
            </a:prstGeom>
          </p:spPr>
        </p:pic>
      </p:grpSp>
      <p:grpSp>
        <p:nvGrpSpPr>
          <p:cNvPr id="10" name="Group 9">
            <a:extLst>
              <a:ext uri="{FF2B5EF4-FFF2-40B4-BE49-F238E27FC236}">
                <a16:creationId xmlns:a16="http://schemas.microsoft.com/office/drawing/2014/main" id="{FB04DF26-32A9-839B-5F63-1DCB446AA219}"/>
              </a:ext>
            </a:extLst>
          </p:cNvPr>
          <p:cNvGrpSpPr/>
          <p:nvPr/>
        </p:nvGrpSpPr>
        <p:grpSpPr>
          <a:xfrm>
            <a:off x="1310639" y="832665"/>
            <a:ext cx="9561196" cy="1797061"/>
            <a:chOff x="734230" y="604481"/>
            <a:chExt cx="3420572" cy="1424157"/>
          </a:xfrm>
        </p:grpSpPr>
        <p:sp>
          <p:nvSpPr>
            <p:cNvPr id="11" name="Speech Bubble: Rectangle with Corners Rounded 10">
              <a:extLst>
                <a:ext uri="{FF2B5EF4-FFF2-40B4-BE49-F238E27FC236}">
                  <a16:creationId xmlns:a16="http://schemas.microsoft.com/office/drawing/2014/main" id="{D49F3249-5FA5-D39B-0601-406BF2BAAAB8}"/>
                </a:ext>
              </a:extLst>
            </p:cNvPr>
            <p:cNvSpPr/>
            <p:nvPr/>
          </p:nvSpPr>
          <p:spPr>
            <a:xfrm>
              <a:off x="734230" y="604481"/>
              <a:ext cx="3420572" cy="1424157"/>
            </a:xfrm>
            <a:prstGeom prst="wedgeRoundRectCallout">
              <a:avLst>
                <a:gd name="adj1" fmla="val -31043"/>
                <a:gd name="adj2" fmla="val 69878"/>
                <a:gd name="adj3" fmla="val 16667"/>
              </a:avLst>
            </a:prstGeom>
            <a:solidFill>
              <a:schemeClr val="accent6">
                <a:lumMod val="20000"/>
                <a:lumOff val="80000"/>
              </a:schemeClr>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3" name="TextBox 12">
              <a:extLst>
                <a:ext uri="{FF2B5EF4-FFF2-40B4-BE49-F238E27FC236}">
                  <a16:creationId xmlns:a16="http://schemas.microsoft.com/office/drawing/2014/main" id="{7F1E5CFF-D369-D8D5-01C3-A99EDE650898}"/>
                </a:ext>
              </a:extLst>
            </p:cNvPr>
            <p:cNvSpPr txBox="1"/>
            <p:nvPr/>
          </p:nvSpPr>
          <p:spPr>
            <a:xfrm>
              <a:off x="734230" y="731499"/>
              <a:ext cx="3364415" cy="1048815"/>
            </a:xfrm>
            <a:prstGeom prst="rect">
              <a:avLst/>
            </a:prstGeom>
            <a:noFill/>
          </p:spPr>
          <p:txBody>
            <a:bodyPr wrap="square">
              <a:spAutoFit/>
            </a:bodyPr>
            <a:lstStyle/>
            <a:p>
              <a:r>
                <a:rPr lang="en-US" sz="4000">
                  <a:solidFill>
                    <a:srgbClr val="FF0000"/>
                  </a:solidFill>
                  <a:latin typeface="Cambria" panose="02040503050406030204" pitchFamily="18" charset="0"/>
                  <a:ea typeface="Cambria" panose="02040503050406030204" pitchFamily="18" charset="0"/>
                </a:rPr>
                <a:t>	</a:t>
              </a:r>
              <a:r>
                <a:rPr lang="en-US" sz="4000" b="1">
                  <a:solidFill>
                    <a:srgbClr val="0000CC"/>
                  </a:solidFill>
                  <a:latin typeface="Cambria" panose="02040503050406030204" pitchFamily="18" charset="0"/>
                  <a:ea typeface="Cambria" panose="02040503050406030204" pitchFamily="18" charset="0"/>
                </a:rPr>
                <a:t>Mỗi em nói một từ mình nghĩ đến khi nghe cụm từ đó. </a:t>
              </a:r>
              <a:r>
                <a:rPr lang="en-US" sz="4000">
                  <a:solidFill>
                    <a:srgbClr val="FF0000"/>
                  </a:solidFill>
                  <a:latin typeface="Cambria" panose="02040503050406030204" pitchFamily="18" charset="0"/>
                  <a:ea typeface="Cambria" panose="02040503050406030204" pitchFamily="18" charset="0"/>
                </a:rPr>
                <a:t>(VD: thầy cô)</a:t>
              </a:r>
              <a:endParaRPr lang="en-US" sz="4000" dirty="0">
                <a:solidFill>
                  <a:srgbClr val="FF000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456692" y="2867026"/>
            <a:ext cx="2645669" cy="3372258"/>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95DE1A-4E67-4464-8A98-C3C74711DC09}"/>
              </a:ext>
            </a:extLst>
          </p:cNvPr>
          <p:cNvSpPr/>
          <p:nvPr/>
        </p:nvSpPr>
        <p:spPr>
          <a:xfrm>
            <a:off x="-33748" y="0"/>
            <a:ext cx="1222574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TextBox 6">
            <a:extLst>
              <a:ext uri="{FF2B5EF4-FFF2-40B4-BE49-F238E27FC236}">
                <a16:creationId xmlns:a16="http://schemas.microsoft.com/office/drawing/2014/main" id="{34A29C4A-8E2D-464F-862D-E0D80BD29851}"/>
              </a:ext>
            </a:extLst>
          </p:cNvPr>
          <p:cNvSpPr txBox="1"/>
          <p:nvPr/>
        </p:nvSpPr>
        <p:spPr>
          <a:xfrm>
            <a:off x="889362" y="894970"/>
            <a:ext cx="10413275" cy="1323439"/>
          </a:xfrm>
          <a:prstGeom prst="rect">
            <a:avLst/>
          </a:prstGeom>
          <a:noFill/>
        </p:spPr>
        <p:txBody>
          <a:bodyPr wrap="square">
            <a:spAutoFit/>
          </a:bodyPr>
          <a:lstStyle/>
          <a:p>
            <a:r>
              <a:rPr lang="en-US" sz="4000">
                <a:solidFill>
                  <a:srgbClr val="FF0000"/>
                </a:solidFill>
                <a:latin typeface="Cambria" panose="02040503050406030204" pitchFamily="18" charset="0"/>
                <a:ea typeface="Cambria" panose="02040503050406030204" pitchFamily="18" charset="0"/>
              </a:rPr>
              <a:t>	</a:t>
            </a:r>
            <a:r>
              <a:rPr lang="en-US" sz="4000" b="1">
                <a:solidFill>
                  <a:srgbClr val="0000CC"/>
                </a:solidFill>
                <a:latin typeface="HP001 4 hàng" panose="020B0603050302020204" pitchFamily="34" charset="0"/>
                <a:ea typeface="Cambria" panose="02040503050406030204" pitchFamily="18" charset="0"/>
              </a:rPr>
              <a:t>Thứ Tư ngày 6 tháng 11 năm 2024</a:t>
            </a:r>
          </a:p>
          <a:p>
            <a:pPr algn="ctr"/>
            <a:r>
              <a:rPr lang="en-US" sz="4000" b="1">
                <a:solidFill>
                  <a:srgbClr val="0000CC"/>
                </a:solidFill>
                <a:latin typeface="HP001 4 hàng" panose="020B0603050302020204" pitchFamily="34" charset="0"/>
                <a:ea typeface="Cambria" panose="02040503050406030204" pitchFamily="18" charset="0"/>
              </a:rPr>
              <a:t>Hoạt động trải nghiệm</a:t>
            </a:r>
            <a:endParaRPr lang="en-US" sz="4000" dirty="0">
              <a:solidFill>
                <a:srgbClr val="FF0000"/>
              </a:solidFill>
              <a:latin typeface="HP001 4 hàng" panose="020B0603050302020204" pitchFamily="34" charset="0"/>
              <a:ea typeface="Cambria" panose="02040503050406030204" pitchFamily="18" charset="0"/>
            </a:endParaRPr>
          </a:p>
        </p:txBody>
      </p:sp>
      <p:cxnSp>
        <p:nvCxnSpPr>
          <p:cNvPr id="9" name="Straight Connector 8">
            <a:extLst>
              <a:ext uri="{FF2B5EF4-FFF2-40B4-BE49-F238E27FC236}">
                <a16:creationId xmlns:a16="http://schemas.microsoft.com/office/drawing/2014/main" id="{E09B67B0-9D81-443A-A3B0-21B0F5607204}"/>
              </a:ext>
            </a:extLst>
          </p:cNvPr>
          <p:cNvCxnSpPr/>
          <p:nvPr/>
        </p:nvCxnSpPr>
        <p:spPr>
          <a:xfrm>
            <a:off x="3771900" y="2090057"/>
            <a:ext cx="4686300" cy="0"/>
          </a:xfrm>
          <a:prstGeom prst="line">
            <a:avLst/>
          </a:prstGeom>
        </p:spPr>
        <p:style>
          <a:lnRef idx="2">
            <a:schemeClr val="accent3"/>
          </a:lnRef>
          <a:fillRef idx="0">
            <a:schemeClr val="accent3"/>
          </a:fillRef>
          <a:effectRef idx="1">
            <a:schemeClr val="accent3"/>
          </a:effectRef>
          <a:fontRef idx="minor">
            <a:schemeClr val="tx1"/>
          </a:fontRef>
        </p:style>
      </p:cxnSp>
      <p:sp>
        <p:nvSpPr>
          <p:cNvPr id="10" name="TextBox 9">
            <a:extLst>
              <a:ext uri="{FF2B5EF4-FFF2-40B4-BE49-F238E27FC236}">
                <a16:creationId xmlns:a16="http://schemas.microsoft.com/office/drawing/2014/main" id="{8276B92A-97F3-4187-9EF6-AF0552602C54}"/>
              </a:ext>
            </a:extLst>
          </p:cNvPr>
          <p:cNvSpPr txBox="1"/>
          <p:nvPr/>
        </p:nvSpPr>
        <p:spPr>
          <a:xfrm>
            <a:off x="0" y="2343938"/>
            <a:ext cx="11783785" cy="769441"/>
          </a:xfrm>
          <a:prstGeom prst="rect">
            <a:avLst/>
          </a:prstGeom>
          <a:noFill/>
        </p:spPr>
        <p:txBody>
          <a:bodyPr wrap="square">
            <a:spAutoFit/>
          </a:bodyPr>
          <a:lstStyle/>
          <a:p>
            <a:r>
              <a:rPr lang="en-US" sz="4400"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HP001 4 hàng" panose="020B0603050302020204" pitchFamily="34" charset="0"/>
                <a:ea typeface="Cambria" panose="02040503050406030204" pitchFamily="18" charset="0"/>
              </a:rPr>
              <a:t>S</a:t>
            </a:r>
            <a:r>
              <a:rPr lang="en-US" sz="4400" b="1" dirty="0" err="1" smtClean="0">
                <a:solidFill>
                  <a:srgbClr val="FF0000"/>
                </a:solidFill>
                <a:latin typeface="HP001 4 hàng" panose="020B0603050302020204" pitchFamily="34" charset="0"/>
                <a:ea typeface="Cambria" panose="02040503050406030204" pitchFamily="18" charset="0"/>
              </a:rPr>
              <a:t>ự</a:t>
            </a:r>
            <a:r>
              <a:rPr lang="en-US" sz="4400" b="1" dirty="0" smtClean="0">
                <a:solidFill>
                  <a:srgbClr val="FF0000"/>
                </a:solidFill>
                <a:latin typeface="HP001 4 hàng" panose="020B0603050302020204" pitchFamily="34" charset="0"/>
                <a:ea typeface="Cambria" panose="02040503050406030204" pitchFamily="18" charset="0"/>
              </a:rPr>
              <a:t> </a:t>
            </a:r>
            <a:r>
              <a:rPr lang="en-US" sz="4400" b="1" dirty="0" err="1">
                <a:solidFill>
                  <a:srgbClr val="FF0000"/>
                </a:solidFill>
                <a:latin typeface="HP001 4 hàng" panose="020B0603050302020204" pitchFamily="34" charset="0"/>
                <a:ea typeface="Cambria" panose="02040503050406030204" pitchFamily="18" charset="0"/>
              </a:rPr>
              <a:t>kiện</a:t>
            </a:r>
            <a:r>
              <a:rPr lang="en-US" sz="4400" b="1" dirty="0">
                <a:solidFill>
                  <a:srgbClr val="FF0000"/>
                </a:solidFill>
                <a:latin typeface="HP001 4 hàng" panose="020B0603050302020204" pitchFamily="34" charset="0"/>
                <a:ea typeface="Cambria" panose="02040503050406030204" pitchFamily="18" charset="0"/>
              </a:rPr>
              <a:t> </a:t>
            </a:r>
            <a:r>
              <a:rPr lang="en-US" sz="4400" b="1" dirty="0" err="1">
                <a:solidFill>
                  <a:srgbClr val="FF0000"/>
                </a:solidFill>
                <a:latin typeface="HP001 4 hàng" panose="020B0603050302020204" pitchFamily="34" charset="0"/>
                <a:ea typeface="Cambria" panose="02040503050406030204" pitchFamily="18" charset="0"/>
              </a:rPr>
              <a:t>về</a:t>
            </a:r>
            <a:r>
              <a:rPr lang="en-US" sz="4400" b="1" dirty="0">
                <a:solidFill>
                  <a:srgbClr val="FF0000"/>
                </a:solidFill>
                <a:latin typeface="HP001 4 hàng" panose="020B0603050302020204" pitchFamily="34" charset="0"/>
                <a:ea typeface="Cambria" panose="02040503050406030204" pitchFamily="18" charset="0"/>
              </a:rPr>
              <a:t> </a:t>
            </a:r>
            <a:r>
              <a:rPr lang="en-US" sz="4400" b="1" dirty="0" err="1">
                <a:solidFill>
                  <a:srgbClr val="FF0000"/>
                </a:solidFill>
                <a:latin typeface="HP001 4 hàng" panose="020B0603050302020204" pitchFamily="34" charset="0"/>
                <a:ea typeface="Cambria" panose="02040503050406030204" pitchFamily="18" charset="0"/>
              </a:rPr>
              <a:t>truyền</a:t>
            </a:r>
            <a:r>
              <a:rPr lang="en-US" sz="4400" b="1" dirty="0">
                <a:solidFill>
                  <a:srgbClr val="FF0000"/>
                </a:solidFill>
                <a:latin typeface="HP001 4 hàng" panose="020B0603050302020204" pitchFamily="34" charset="0"/>
                <a:ea typeface="Cambria" panose="02040503050406030204" pitchFamily="18" charset="0"/>
              </a:rPr>
              <a:t> </a:t>
            </a:r>
            <a:r>
              <a:rPr lang="en-US" sz="4400" b="1" dirty="0" err="1">
                <a:solidFill>
                  <a:srgbClr val="FF0000"/>
                </a:solidFill>
                <a:latin typeface="HP001 4 hàng" panose="020B0603050302020204" pitchFamily="34" charset="0"/>
                <a:ea typeface="Cambria" panose="02040503050406030204" pitchFamily="18" charset="0"/>
              </a:rPr>
              <a:t>thống</a:t>
            </a:r>
            <a:r>
              <a:rPr lang="en-US" sz="4400" b="1" dirty="0">
                <a:solidFill>
                  <a:srgbClr val="FF0000"/>
                </a:solidFill>
                <a:latin typeface="HP001 4 hàng" panose="020B0603050302020204" pitchFamily="34" charset="0"/>
                <a:ea typeface="Cambria" panose="02040503050406030204" pitchFamily="18" charset="0"/>
              </a:rPr>
              <a:t> “</a:t>
            </a:r>
            <a:r>
              <a:rPr lang="en-US" sz="4400" b="1" dirty="0" err="1">
                <a:solidFill>
                  <a:srgbClr val="FF0000"/>
                </a:solidFill>
                <a:latin typeface="HP001 4 hàng" panose="020B0603050302020204" pitchFamily="34" charset="0"/>
                <a:ea typeface="Cambria" panose="02040503050406030204" pitchFamily="18" charset="0"/>
              </a:rPr>
              <a:t>Tôn</a:t>
            </a:r>
            <a:r>
              <a:rPr lang="en-US" sz="4400" b="1" dirty="0">
                <a:solidFill>
                  <a:srgbClr val="FF0000"/>
                </a:solidFill>
                <a:latin typeface="HP001 4 hàng" panose="020B0603050302020204" pitchFamily="34" charset="0"/>
                <a:ea typeface="Cambria" panose="02040503050406030204" pitchFamily="18" charset="0"/>
              </a:rPr>
              <a:t> </a:t>
            </a:r>
            <a:r>
              <a:rPr lang="en-US" sz="4400" b="1" dirty="0" err="1">
                <a:solidFill>
                  <a:srgbClr val="FF0000"/>
                </a:solidFill>
                <a:latin typeface="HP001 4 hàng" panose="020B0603050302020204" pitchFamily="34" charset="0"/>
                <a:ea typeface="Cambria" panose="02040503050406030204" pitchFamily="18" charset="0"/>
              </a:rPr>
              <a:t>sư</a:t>
            </a:r>
            <a:r>
              <a:rPr lang="en-US" sz="4400" b="1" dirty="0">
                <a:solidFill>
                  <a:srgbClr val="FF0000"/>
                </a:solidFill>
                <a:latin typeface="HP001 4 hàng" panose="020B0603050302020204" pitchFamily="34" charset="0"/>
                <a:ea typeface="Cambria" panose="02040503050406030204" pitchFamily="18" charset="0"/>
              </a:rPr>
              <a:t> </a:t>
            </a:r>
            <a:r>
              <a:rPr lang="en-US" sz="4400" b="1" dirty="0" err="1">
                <a:solidFill>
                  <a:srgbClr val="FF0000"/>
                </a:solidFill>
                <a:latin typeface="HP001 4 hàng" panose="020B0603050302020204" pitchFamily="34" charset="0"/>
                <a:ea typeface="Cambria" panose="02040503050406030204" pitchFamily="18" charset="0"/>
              </a:rPr>
              <a:t>trọng</a:t>
            </a:r>
            <a:r>
              <a:rPr lang="en-US" sz="4400" b="1" dirty="0">
                <a:solidFill>
                  <a:srgbClr val="FF0000"/>
                </a:solidFill>
                <a:latin typeface="HP001 4 hàng" panose="020B0603050302020204" pitchFamily="34" charset="0"/>
                <a:ea typeface="Cambria" panose="02040503050406030204" pitchFamily="18" charset="0"/>
              </a:rPr>
              <a:t> </a:t>
            </a:r>
            <a:r>
              <a:rPr lang="en-US" sz="4400" b="1" dirty="0" err="1">
                <a:solidFill>
                  <a:srgbClr val="FF0000"/>
                </a:solidFill>
                <a:latin typeface="HP001 4 hàng" panose="020B0603050302020204" pitchFamily="34" charset="0"/>
                <a:ea typeface="Cambria" panose="02040503050406030204" pitchFamily="18" charset="0"/>
              </a:rPr>
              <a:t>đạo</a:t>
            </a:r>
            <a:r>
              <a:rPr lang="en-US" sz="4400" b="1" dirty="0">
                <a:solidFill>
                  <a:srgbClr val="FF0000"/>
                </a:solidFill>
                <a:latin typeface="HP001 4 hàng" panose="020B0603050302020204" pitchFamily="34" charset="0"/>
                <a:ea typeface="Cambria" panose="02040503050406030204" pitchFamily="18" charset="0"/>
              </a:rPr>
              <a:t>”</a:t>
            </a:r>
            <a:endParaRPr lang="en-US" sz="4400" dirty="0">
              <a:solidFill>
                <a:srgbClr val="FF0000"/>
              </a:solidFill>
              <a:latin typeface="HP001 4 hàng" panose="020B0603050302020204" pitchFamily="34" charset="0"/>
              <a:ea typeface="Cambria" panose="02040503050406030204" pitchFamily="18" charset="0"/>
            </a:endParaRPr>
          </a:p>
        </p:txBody>
      </p:sp>
    </p:spTree>
    <p:extLst>
      <p:ext uri="{BB962C8B-B14F-4D97-AF65-F5344CB8AC3E}">
        <p14:creationId xmlns:p14="http://schemas.microsoft.com/office/powerpoint/2010/main" val="11074902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6" name="Picture 5">
            <a:extLst>
              <a:ext uri="{FF2B5EF4-FFF2-40B4-BE49-F238E27FC236}">
                <a16:creationId xmlns:a16="http://schemas.microsoft.com/office/drawing/2014/main" id="{06ADA472-8CEC-AF3A-34A5-78FB21E9E1D8}"/>
              </a:ext>
            </a:extLst>
          </p:cNvPr>
          <p:cNvPicPr>
            <a:picLocks noChangeAspect="1"/>
          </p:cNvPicPr>
          <p:nvPr/>
        </p:nvPicPr>
        <p:blipFill>
          <a:blip r:embed="rId9"/>
          <a:stretch>
            <a:fillRect/>
          </a:stretch>
        </p:blipFill>
        <p:spPr>
          <a:xfrm>
            <a:off x="5114341" y="261901"/>
            <a:ext cx="1377815" cy="1322947"/>
          </a:xfrm>
          <a:prstGeom prst="rect">
            <a:avLst/>
          </a:prstGeom>
        </p:spPr>
      </p:pic>
      <p:pic>
        <p:nvPicPr>
          <p:cNvPr id="8" name="Picture 7">
            <a:extLst>
              <a:ext uri="{FF2B5EF4-FFF2-40B4-BE49-F238E27FC236}">
                <a16:creationId xmlns:a16="http://schemas.microsoft.com/office/drawing/2014/main" id="{749E96F7-A4D6-386A-DDCA-A4705396E80A}"/>
              </a:ext>
            </a:extLst>
          </p:cNvPr>
          <p:cNvPicPr>
            <a:picLocks noChangeAspect="1"/>
          </p:cNvPicPr>
          <p:nvPr/>
        </p:nvPicPr>
        <p:blipFill rotWithShape="1">
          <a:blip r:embed="rId10"/>
          <a:srcRect l="8921" t="7421" r="5430" b="34395"/>
          <a:stretch/>
        </p:blipFill>
        <p:spPr>
          <a:xfrm>
            <a:off x="1729641" y="1228712"/>
            <a:ext cx="8532163" cy="1947402"/>
          </a:xfrm>
          <a:prstGeom prst="rect">
            <a:avLst/>
          </a:prstGeom>
        </p:spPr>
      </p:pic>
    </p:spTree>
    <p:extLst>
      <p:ext uri="{BB962C8B-B14F-4D97-AF65-F5344CB8AC3E}">
        <p14:creationId xmlns:p14="http://schemas.microsoft.com/office/powerpoint/2010/main" val="22861872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59336" y="228395"/>
            <a:ext cx="12182475" cy="6825569"/>
            <a:chOff x="0" y="1310"/>
            <a:chExt cx="19185" cy="9862"/>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1061" y="1492"/>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rotWithShape="1">
            <a:blip r:embed="rId4"/>
            <a:srcRect l="5093" t="9895" r="4478"/>
            <a:stretch/>
          </p:blipFill>
          <p:spPr>
            <a:xfrm>
              <a:off x="977" y="1310"/>
              <a:ext cx="17349" cy="9862"/>
            </a:xfrm>
            <a:prstGeom prst="rect">
              <a:avLst/>
            </a:prstGeom>
          </p:spPr>
        </p:pic>
      </p:grpSp>
      <p:pic>
        <p:nvPicPr>
          <p:cNvPr id="11" name="Picture 10">
            <a:extLst>
              <a:ext uri="{FF2B5EF4-FFF2-40B4-BE49-F238E27FC236}">
                <a16:creationId xmlns:a16="http://schemas.microsoft.com/office/drawing/2014/main" id="{F0B55D46-2081-7DBF-C45B-C14590A77E57}"/>
              </a:ext>
            </a:extLst>
          </p:cNvPr>
          <p:cNvPicPr>
            <a:picLocks noChangeAspect="1"/>
          </p:cNvPicPr>
          <p:nvPr/>
        </p:nvPicPr>
        <p:blipFill rotWithShape="1">
          <a:blip r:embed="rId5">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id="{C51AB6E9-DF23-6C49-262A-D84B3A8E4726}"/>
              </a:ext>
            </a:extLst>
          </p:cNvPr>
          <p:cNvPicPr>
            <a:picLocks noChangeAspect="1"/>
          </p:cNvPicPr>
          <p:nvPr/>
        </p:nvPicPr>
        <p:blipFill rotWithShape="1">
          <a:blip r:embed="rId5">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id="{4C306D1D-442C-CDA0-0041-FB82228C5C13}"/>
              </a:ext>
            </a:extLst>
          </p:cNvPr>
          <p:cNvPicPr>
            <a:picLocks noChangeAspect="1"/>
          </p:cNvPicPr>
          <p:nvPr/>
        </p:nvPicPr>
        <p:blipFill rotWithShape="1">
          <a:blip r:embed="rId5">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id="{E1036997-F551-768E-1BFC-6A12633C573A}"/>
              </a:ext>
            </a:extLst>
          </p:cNvPr>
          <p:cNvPicPr>
            <a:picLocks noChangeAspect="1"/>
          </p:cNvPicPr>
          <p:nvPr/>
        </p:nvPicPr>
        <p:blipFill rotWithShape="1">
          <a:blip r:embed="rId5">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id="{BE344E98-A192-B922-E2A3-D64E399C2D39}"/>
              </a:ext>
            </a:extLst>
          </p:cNvPr>
          <p:cNvGrpSpPr/>
          <p:nvPr/>
        </p:nvGrpSpPr>
        <p:grpSpPr>
          <a:xfrm>
            <a:off x="1289957" y="1134239"/>
            <a:ext cx="9764486" cy="1558161"/>
            <a:chOff x="149417" y="2619739"/>
            <a:chExt cx="3119417" cy="3021996"/>
          </a:xfrm>
        </p:grpSpPr>
        <p:sp>
          <p:nvSpPr>
            <p:cNvPr id="5" name="Rectangle: Rounded Corners 4">
              <a:extLst>
                <a:ext uri="{FF2B5EF4-FFF2-40B4-BE49-F238E27FC236}">
                  <a16:creationId xmlns:a16="http://schemas.microsoft.com/office/drawing/2014/main"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1: Thảo luận về nội dung tổ chức sự kiện.</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130057805"/>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2475" cy="6946900"/>
            <a:chOff x="0" y="0"/>
            <a:chExt cx="19185" cy="10940"/>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15" y="42"/>
              <a:ext cx="19170" cy="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rotWithShape="1">
            <a:blip r:embed="rId4"/>
            <a:srcRect r="4478"/>
            <a:stretch/>
          </p:blipFill>
          <p:spPr>
            <a:xfrm>
              <a:off x="0" y="0"/>
              <a:ext cx="17666" cy="9129"/>
            </a:xfrm>
            <a:prstGeom prst="rect">
              <a:avLst/>
            </a:prstGeom>
          </p:spPr>
        </p:pic>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95091" y="3613970"/>
            <a:ext cx="2066015" cy="3098926"/>
          </a:xfrm>
          <a:prstGeom prst="rect">
            <a:avLst/>
          </a:prstGeom>
        </p:spPr>
      </p:pic>
      <p:pic>
        <p:nvPicPr>
          <p:cNvPr id="7" name="Picture 6">
            <a:extLst>
              <a:ext uri="{FF2B5EF4-FFF2-40B4-BE49-F238E27FC236}">
                <a16:creationId xmlns:a16="http://schemas.microsoft.com/office/drawing/2014/main" id="{E925DBCF-0021-A05C-187B-743025C50AEE}"/>
              </a:ext>
            </a:extLst>
          </p:cNvPr>
          <p:cNvPicPr>
            <a:picLocks noChangeAspect="1"/>
          </p:cNvPicPr>
          <p:nvPr/>
        </p:nvPicPr>
        <p:blipFill>
          <a:blip r:embed="rId6"/>
          <a:stretch>
            <a:fillRect/>
          </a:stretch>
        </p:blipFill>
        <p:spPr>
          <a:xfrm>
            <a:off x="1580900" y="1881578"/>
            <a:ext cx="9878151" cy="4713197"/>
          </a:xfrm>
          <a:prstGeom prst="rect">
            <a:avLst/>
          </a:prstGeom>
        </p:spPr>
      </p:pic>
      <p:sp>
        <p:nvSpPr>
          <p:cNvPr id="9" name="Speech Bubble: Rectangle with Corners Rounded 8">
            <a:extLst>
              <a:ext uri="{FF2B5EF4-FFF2-40B4-BE49-F238E27FC236}">
                <a16:creationId xmlns:a16="http://schemas.microsoft.com/office/drawing/2014/main" id="{40771DF8-75FD-4341-BAAA-0A7F8C485229}"/>
              </a:ext>
            </a:extLst>
          </p:cNvPr>
          <p:cNvSpPr/>
          <p:nvPr/>
        </p:nvSpPr>
        <p:spPr>
          <a:xfrm>
            <a:off x="587830" y="767444"/>
            <a:ext cx="11185070" cy="996014"/>
          </a:xfrm>
          <a:prstGeom prst="wedgeRoundRectCallout">
            <a:avLst>
              <a:gd name="adj1" fmla="val -31043"/>
              <a:gd name="adj2" fmla="val 69878"/>
              <a:gd name="adj3" fmla="val 16667"/>
            </a:avLst>
          </a:prstGeom>
          <a:solidFill>
            <a:schemeClr val="accent6">
              <a:lumMod val="20000"/>
              <a:lumOff val="80000"/>
            </a:schemeClr>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等线"/>
              <a:ea typeface="+mn-ea"/>
              <a:cs typeface="+mn-cs"/>
            </a:endParaRPr>
          </a:p>
        </p:txBody>
      </p:sp>
      <p:sp>
        <p:nvSpPr>
          <p:cNvPr id="10" name="TextBox 9">
            <a:extLst>
              <a:ext uri="{FF2B5EF4-FFF2-40B4-BE49-F238E27FC236}">
                <a16:creationId xmlns:a16="http://schemas.microsoft.com/office/drawing/2014/main" id="{A03CEDA8-468C-41DB-99D2-4DDC463F0087}"/>
              </a:ext>
            </a:extLst>
          </p:cNvPr>
          <p:cNvSpPr txBox="1"/>
          <p:nvPr/>
        </p:nvSpPr>
        <p:spPr>
          <a:xfrm>
            <a:off x="1001643" y="944914"/>
            <a:ext cx="10225792" cy="61555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Nghe </a:t>
            </a:r>
            <a:r>
              <a:rPr kumimoji="0" lang="en-US" sz="3400" b="1" i="1" u="none" strike="noStrike" kern="1200" cap="none" spc="0" normalizeH="0" baseline="0" noProof="0" dirty="0" err="1">
                <a:ln>
                  <a:noFill/>
                </a:ln>
                <a:solidFill>
                  <a:srgbClr val="0000CC"/>
                </a:solidFill>
                <a:effectLst/>
                <a:uLnTx/>
                <a:uFillTx/>
                <a:latin typeface="Cambria" panose="02040503050406030204" pitchFamily="18" charset="0"/>
                <a:ea typeface="+mn-ea"/>
                <a:cs typeface="+mn-cs"/>
              </a:rPr>
              <a:t>thầy</a:t>
            </a:r>
            <a:r>
              <a:rPr kumimoji="0" lang="en-US" sz="3400" b="1" i="1" u="none" strike="noStrike" kern="1200" cap="none" spc="0" normalizeH="0" noProof="0" dirty="0">
                <a:ln>
                  <a:noFill/>
                </a:ln>
                <a:solidFill>
                  <a:srgbClr val="0000CC"/>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0000CC"/>
                </a:solidFill>
                <a:effectLst/>
                <a:uLnTx/>
                <a:uFillTx/>
                <a:latin typeface="Cambria" panose="02040503050406030204" pitchFamily="18" charset="0"/>
                <a:ea typeface="+mn-ea"/>
                <a:cs typeface="+mn-cs"/>
              </a:rPr>
              <a:t>cô</a:t>
            </a:r>
            <a:r>
              <a:rPr kumimoji="0" lang="en-US" sz="3400" b="1" i="1" u="none" strike="noStrike" kern="1200" cap="none" spc="0" normalizeH="0" noProof="0" dirty="0">
                <a:ln>
                  <a:noFill/>
                </a:ln>
                <a:solidFill>
                  <a:srgbClr val="0000CC"/>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0000CC"/>
                </a:solidFill>
                <a:effectLst/>
                <a:uLnTx/>
                <a:uFillTx/>
                <a:latin typeface="Cambria" panose="02040503050406030204" pitchFamily="18" charset="0"/>
                <a:ea typeface="+mn-ea"/>
                <a:cs typeface="+mn-cs"/>
              </a:rPr>
              <a:t>phổ</a:t>
            </a:r>
            <a:r>
              <a:rPr kumimoji="0" lang="en-US" sz="3400" b="1" i="1" u="none" strike="noStrike" kern="1200" cap="none" spc="0" normalizeH="0" noProof="0" dirty="0">
                <a:ln>
                  <a:noFill/>
                </a:ln>
                <a:solidFill>
                  <a:srgbClr val="0000CC"/>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0000CC"/>
                </a:solidFill>
                <a:effectLst/>
                <a:uLnTx/>
                <a:uFillTx/>
                <a:latin typeface="Cambria" panose="02040503050406030204" pitchFamily="18" charset="0"/>
                <a:ea typeface="+mn-ea"/>
                <a:cs typeface="+mn-cs"/>
              </a:rPr>
              <a:t>biến</a:t>
            </a:r>
            <a:r>
              <a:rPr kumimoji="0" lang="en-US" sz="3400" b="1" i="1" u="none" strike="noStrike" kern="1200" cap="none" spc="0" normalizeH="0" noProof="0" dirty="0">
                <a:ln>
                  <a:noFill/>
                </a:ln>
                <a:solidFill>
                  <a:srgbClr val="0000CC"/>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0000CC"/>
                </a:solidFill>
                <a:effectLst/>
                <a:uLnTx/>
                <a:uFillTx/>
                <a:latin typeface="Cambria" panose="02040503050406030204" pitchFamily="18" charset="0"/>
                <a:ea typeface="+mn-ea"/>
                <a:cs typeface="+mn-cs"/>
              </a:rPr>
              <a:t>về</a:t>
            </a:r>
            <a:r>
              <a:rPr kumimoji="0" lang="en-US" sz="3400" b="1" i="1" u="none" strike="noStrike" kern="1200" cap="none" spc="0" normalizeH="0" noProof="0" dirty="0">
                <a:ln>
                  <a:noFill/>
                </a:ln>
                <a:solidFill>
                  <a:srgbClr val="0000CC"/>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0000CC"/>
                </a:solidFill>
                <a:effectLst/>
                <a:uLnTx/>
                <a:uFillTx/>
                <a:latin typeface="Cambria" panose="02040503050406030204" pitchFamily="18" charset="0"/>
                <a:ea typeface="+mn-ea"/>
                <a:cs typeface="+mn-cs"/>
              </a:rPr>
              <a:t>các</a:t>
            </a:r>
            <a:r>
              <a:rPr kumimoji="0" lang="en-US" sz="3400" b="1" i="1" u="none" strike="noStrike" kern="1200" cap="none" spc="0" normalizeH="0" noProof="0" dirty="0">
                <a:ln>
                  <a:noFill/>
                </a:ln>
                <a:solidFill>
                  <a:srgbClr val="0000CC"/>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0000CC"/>
                </a:solidFill>
                <a:effectLst/>
                <a:uLnTx/>
                <a:uFillTx/>
                <a:latin typeface="Cambria" panose="02040503050406030204" pitchFamily="18" charset="0"/>
                <a:ea typeface="+mn-ea"/>
                <a:cs typeface="+mn-cs"/>
              </a:rPr>
              <a:t>hoạt</a:t>
            </a:r>
            <a:r>
              <a:rPr kumimoji="0" lang="en-US" sz="3400" b="1" i="1" u="none" strike="noStrike" kern="1200" cap="none" spc="0" normalizeH="0" noProof="0" dirty="0">
                <a:ln>
                  <a:noFill/>
                </a:ln>
                <a:solidFill>
                  <a:srgbClr val="0000CC"/>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0000CC"/>
                </a:solidFill>
                <a:effectLst/>
                <a:uLnTx/>
                <a:uFillTx/>
                <a:latin typeface="Cambria" panose="02040503050406030204" pitchFamily="18" charset="0"/>
                <a:ea typeface="+mn-ea"/>
                <a:cs typeface="+mn-cs"/>
              </a:rPr>
              <a:t>động</a:t>
            </a:r>
            <a:r>
              <a:rPr kumimoji="0" lang="en-US" sz="3400" b="1" i="1" u="none" strike="noStrike" kern="1200" cap="none" spc="0" normalizeH="0" noProof="0" dirty="0">
                <a:ln>
                  <a:noFill/>
                </a:ln>
                <a:solidFill>
                  <a:srgbClr val="0000CC"/>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0000CC"/>
                </a:solidFill>
                <a:effectLst/>
                <a:uLnTx/>
                <a:uFillTx/>
                <a:latin typeface="Cambria" panose="02040503050406030204" pitchFamily="18" charset="0"/>
                <a:ea typeface="+mn-ea"/>
                <a:cs typeface="+mn-cs"/>
              </a:rPr>
              <a:t>của</a:t>
            </a:r>
            <a:r>
              <a:rPr kumimoji="0" lang="en-US" sz="3400" b="1" i="1" u="none" strike="noStrike" kern="1200" cap="none" spc="0" normalizeH="0" noProof="0" dirty="0">
                <a:ln>
                  <a:noFill/>
                </a:ln>
                <a:solidFill>
                  <a:srgbClr val="0000CC"/>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0000CC"/>
                </a:solidFill>
                <a:effectLst/>
                <a:uLnTx/>
                <a:uFillTx/>
                <a:latin typeface="Cambria" panose="02040503050406030204" pitchFamily="18" charset="0"/>
                <a:ea typeface="+mn-ea"/>
                <a:cs typeface="+mn-cs"/>
              </a:rPr>
              <a:t>sự</a:t>
            </a:r>
            <a:r>
              <a:rPr kumimoji="0" lang="en-US" sz="3400" b="1" i="1" u="none" strike="noStrike" kern="1200" cap="none" spc="0" normalizeH="0" noProof="0" dirty="0">
                <a:ln>
                  <a:noFill/>
                </a:ln>
                <a:solidFill>
                  <a:srgbClr val="0000CC"/>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0000CC"/>
                </a:solidFill>
                <a:effectLst/>
                <a:uLnTx/>
                <a:uFillTx/>
                <a:latin typeface="Cambria" panose="02040503050406030204" pitchFamily="18" charset="0"/>
                <a:ea typeface="+mn-ea"/>
                <a:cs typeface="+mn-cs"/>
              </a:rPr>
              <a:t>kiện</a:t>
            </a:r>
            <a:endParaRPr kumimoji="0" lang="en-US" sz="3400" b="1" i="1" u="none" strike="noStrike" kern="1200" cap="none" spc="0" normalizeH="0" baseline="0" noProof="0" dirty="0">
              <a:ln>
                <a:noFill/>
              </a:ln>
              <a:solidFill>
                <a:srgbClr val="0000CC"/>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6773027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71580"/>
            <a:ext cx="12182475" cy="6885305"/>
            <a:chOff x="0" y="42"/>
            <a:chExt cx="19185" cy="10843"/>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15" y="42"/>
              <a:ext cx="19170" cy="1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rotWithShape="1">
            <a:blip r:embed="rId4"/>
            <a:srcRect l="4556" t="10735" r="4478" b="-8063"/>
            <a:stretch/>
          </p:blipFill>
          <p:spPr>
            <a:xfrm>
              <a:off x="874" y="980"/>
              <a:ext cx="16560" cy="8885"/>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293914" y="1056640"/>
            <a:ext cx="11359963" cy="4239267"/>
            <a:chOff x="-2527670" y="2599787"/>
            <a:chExt cx="8282418" cy="28495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70" y="2599787"/>
              <a:ext cx="8282418"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485267" y="2894395"/>
              <a:ext cx="8233070" cy="213087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 </a:t>
              </a:r>
              <a:r>
                <a:rPr kumimoji="0" lang="vi-VN" sz="40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Bày </a:t>
              </a:r>
              <a:r>
                <a:rPr kumimoji="0" lang="vi-VN" sz="40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tỏ lòng biết ơn với các thầy, cô giáo, hướng tới kỉ niệm ngày Nhà giáo Việt Nam 20-11.</a:t>
              </a:r>
            </a:p>
            <a:p>
              <a:pPr marR="0" lvl="0" algn="l"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00CC"/>
                  </a:solidFill>
                  <a:effectLst/>
                  <a:uLnTx/>
                  <a:uFillTx/>
                  <a:latin typeface="Cambria" panose="02040503050406030204" pitchFamily="18" charset="0"/>
                  <a:ea typeface="+mn-ea"/>
                  <a:cs typeface="+mn-cs"/>
                </a:rPr>
                <a:t>- Tìm </a:t>
              </a:r>
              <a:r>
                <a:rPr kumimoji="0" lang="en-US" sz="4000" b="1" i="0" u="none" strike="noStrike" kern="1200" cap="none" spc="0" normalizeH="0" baseline="0" noProof="0" dirty="0" err="1">
                  <a:ln>
                    <a:noFill/>
                  </a:ln>
                  <a:solidFill>
                    <a:srgbClr val="0000CC"/>
                  </a:solidFill>
                  <a:effectLst/>
                  <a:uLnTx/>
                  <a:uFillTx/>
                  <a:latin typeface="Cambria" panose="02040503050406030204" pitchFamily="18" charset="0"/>
                  <a:ea typeface="+mn-ea"/>
                  <a:cs typeface="+mn-cs"/>
                </a:rPr>
                <a:t>hiểu</a:t>
              </a:r>
              <a:r>
                <a:rPr kumimoji="0" lang="en-US" sz="40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 </a:t>
              </a:r>
              <a:r>
                <a:rPr kumimoji="0" lang="vi-VN" sz="40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về truyền thống của nhà trường.</a:t>
              </a:r>
            </a:p>
            <a:p>
              <a:pPr marR="0" lvl="0" algn="l" defTabSz="914400" rtl="0" eaLnBrk="1" fontAlgn="auto" latinLnBrk="0" hangingPunct="1">
                <a:lnSpc>
                  <a:spcPct val="100000"/>
                </a:lnSpc>
                <a:spcBef>
                  <a:spcPts val="0"/>
                </a:spcBef>
                <a:spcAft>
                  <a:spcPts val="0"/>
                </a:spcAft>
                <a:buClrTx/>
                <a:buSzTx/>
                <a:tabLst/>
                <a:defRPr/>
              </a:pPr>
              <a:r>
                <a:rPr lang="en-US" sz="4000" b="1">
                  <a:solidFill>
                    <a:srgbClr val="0000CC"/>
                  </a:solidFill>
                  <a:latin typeface="Cambria" panose="02040503050406030204" pitchFamily="18" charset="0"/>
                </a:rPr>
                <a:t>- T</a:t>
              </a:r>
              <a:r>
                <a:rPr kumimoji="0" lang="vi-VN" sz="4000" b="1"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ham gia tổ chức, chủ động đề xuất các nội dung nhỏ cho chuỗi sự kiện và thực hiện.</a:t>
              </a: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33099" y="4240941"/>
            <a:ext cx="1476644" cy="25727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239469" y="-184185"/>
            <a:ext cx="1876921" cy="1447688"/>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290</TotalTime>
  <Words>757</Words>
  <Application>Microsoft Office PowerPoint</Application>
  <PresentationFormat>Widescreen</PresentationFormat>
  <Paragraphs>97</Paragraphs>
  <Slides>23</Slides>
  <Notes>9</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宋体</vt:lpstr>
      <vt:lpstr>#9Slide04 SFU Fenice Regular</vt:lpstr>
      <vt:lpstr>#9Slide07 Cadena</vt:lpstr>
      <vt:lpstr>Arial</vt:lpstr>
      <vt:lpstr>Calibri</vt:lpstr>
      <vt:lpstr>Cambria</vt:lpstr>
      <vt:lpstr>等线</vt:lpstr>
      <vt:lpstr>Fredoka One</vt:lpstr>
      <vt:lpstr>HP001 4 hàng</vt:lpstr>
      <vt:lpstr>Times New Roman</vt:lpstr>
      <vt:lpstr>UTM Avo</vt:lpstr>
      <vt:lpstr>字魂105号-简雅黑</vt:lpstr>
      <vt:lpstr>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Meeting Objectives</vt:lpstr>
      <vt:lpstr>Meeting Objectives</vt:lpstr>
      <vt:lpstr>Meeting Objectives</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99</cp:revision>
  <dcterms:created xsi:type="dcterms:W3CDTF">2024-08-02T02:04:25Z</dcterms:created>
  <dcterms:modified xsi:type="dcterms:W3CDTF">2025-11-12T08:04:05Z</dcterms:modified>
  <cp:category>9Slide.vn</cp:category>
</cp:coreProperties>
</file>