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9" r:id="rId4"/>
    <p:sldId id="11695" r:id="rId5"/>
    <p:sldId id="3817" r:id="rId6"/>
    <p:sldId id="11698" r:id="rId7"/>
    <p:sldId id="291" r:id="rId8"/>
    <p:sldId id="265" r:id="rId9"/>
    <p:sldId id="11546" r:id="rId10"/>
    <p:sldId id="11547" r:id="rId11"/>
    <p:sldId id="430" r:id="rId12"/>
    <p:sldId id="267" r:id="rId13"/>
    <p:sldId id="435" r:id="rId14"/>
    <p:sldId id="274" r:id="rId15"/>
    <p:sldId id="293" r:id="rId16"/>
    <p:sldId id="294" r:id="rId17"/>
    <p:sldId id="301" r:id="rId18"/>
    <p:sldId id="11694" r:id="rId19"/>
    <p:sldId id="272" r:id="rId20"/>
    <p:sldId id="11549" r:id="rId21"/>
    <p:sldId id="292" r:id="rId22"/>
    <p:sldId id="650" r:id="rId23"/>
    <p:sldId id="116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670F2-EAAE-48BA-BA49-877973B7BEA6}"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CAF5E-7935-41AA-BAE3-3FC4FCC3C8EF}" type="slidenum">
              <a:rPr lang="en-US" smtClean="0"/>
              <a:t>‹#›</a:t>
            </a:fld>
            <a:endParaRPr lang="en-US"/>
          </a:p>
        </p:txBody>
      </p:sp>
    </p:spTree>
    <p:extLst>
      <p:ext uri="{BB962C8B-B14F-4D97-AF65-F5344CB8AC3E}">
        <p14:creationId xmlns:p14="http://schemas.microsoft.com/office/powerpoint/2010/main" val="75095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1829349" rtl="0" eaLnBrk="1" fontAlgn="auto" latinLnBrk="0" hangingPunct="1">
              <a:lnSpc>
                <a:spcPct val="100000"/>
              </a:lnSpc>
              <a:spcBef>
                <a:spcPts val="0"/>
              </a:spcBef>
              <a:spcAft>
                <a:spcPts val="0"/>
              </a:spcAft>
              <a:buClrTx/>
              <a:buSzTx/>
              <a:buFontTx/>
              <a:buNone/>
              <a:tabLst/>
              <a:defRPr/>
            </a:pPr>
            <a:fld id="{F2043E91-0332-46B7-84BF-5D2845605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934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56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4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829279E-3AFF-4350-991B-2C146D1608C9}"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6325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05460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798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66768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3299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89689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9131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4363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4730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44322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9279E-3AFF-4350-991B-2C146D1608C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411835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29279E-3AFF-4350-991B-2C146D1608C9}"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6269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29279E-3AFF-4350-991B-2C146D1608C9}"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1713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9279E-3AFF-4350-991B-2C146D1608C9}"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7367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9279E-3AFF-4350-991B-2C146D1608C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80759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9279E-3AFF-4350-991B-2C146D1608C9}"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25530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829279E-3AFF-4350-991B-2C146D1608C9}" type="datetimeFigureOut">
              <a:rPr lang="en-US" smtClean="0"/>
              <a:t>12/4/2024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94570D3-9853-45A1-8418-DBB3E08BA9EF}" type="slidenum">
              <a:rPr lang="en-US" smtClean="0"/>
              <a:t>‹#›</a:t>
            </a:fld>
            <a:endParaRPr lang="en-US"/>
          </a:p>
        </p:txBody>
      </p:sp>
    </p:spTree>
    <p:extLst>
      <p:ext uri="{BB962C8B-B14F-4D97-AF65-F5344CB8AC3E}">
        <p14:creationId xmlns:p14="http://schemas.microsoft.com/office/powerpoint/2010/main" val="37950013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slideLayout" Target="../slideLayouts/slideLayout1.xml"/><Relationship Id="rId10" Type="http://schemas.openxmlformats.org/officeDocument/2006/relationships/image" Target="../media/image21.wmf"/><Relationship Id="rId4" Type="http://schemas.openxmlformats.org/officeDocument/2006/relationships/control" Target="../activeX/activeX3.xml"/><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B74985A-5F82-7445-A0FA-5B1EB9AA82A9}"/>
              </a:ext>
            </a:extLst>
          </p:cNvPr>
          <p:cNvSpPr/>
          <p:nvPr/>
        </p:nvSpPr>
        <p:spPr>
          <a:xfrm>
            <a:off x="1335742" y="1075764"/>
            <a:ext cx="9646023" cy="37113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TOÁN</a:t>
            </a:r>
          </a:p>
          <a:p>
            <a:pPr algn="ctr"/>
            <a:r>
              <a:rPr lang="en-US" sz="5400" b="1" dirty="0">
                <a:ln w="22225">
                  <a:solidFill>
                    <a:schemeClr val="accent2"/>
                  </a:solidFill>
                  <a:prstDash val="solid"/>
                </a:ln>
                <a:solidFill>
                  <a:schemeClr val="accent2">
                    <a:lumMod val="40000"/>
                    <a:lumOff val="60000"/>
                  </a:schemeClr>
                </a:solidFill>
              </a:rPr>
              <a:t>BÀI 13: LÀM TRÒN SỐ ĐẾN HÀNG TRĂM NGHÌN</a:t>
            </a:r>
          </a:p>
        </p:txBody>
      </p:sp>
    </p:spTree>
    <p:extLst>
      <p:ext uri="{BB962C8B-B14F-4D97-AF65-F5344CB8AC3E}">
        <p14:creationId xmlns:p14="http://schemas.microsoft.com/office/powerpoint/2010/main" val="181877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Alternate Process 5">
            <a:extLst>
              <a:ext uri="{FF2B5EF4-FFF2-40B4-BE49-F238E27FC236}">
                <a16:creationId xmlns:a16="http://schemas.microsoft.com/office/drawing/2014/main" xmlns="" id="{8E0370A6-8329-9243-3D28-C214A5F59DF9}"/>
              </a:ext>
            </a:extLst>
          </p:cNvPr>
          <p:cNvSpPr/>
          <p:nvPr/>
        </p:nvSpPr>
        <p:spPr>
          <a:xfrm>
            <a:off x="564201" y="254845"/>
            <a:ext cx="8089244" cy="792299"/>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7" name="TextBox 2">
            <a:extLst>
              <a:ext uri="{FF2B5EF4-FFF2-40B4-BE49-F238E27FC236}">
                <a16:creationId xmlns:a16="http://schemas.microsoft.com/office/drawing/2014/main" xmlns="" id="{56302167-88B0-9AD6-53C7-4FB830F8B5FC}"/>
              </a:ext>
            </a:extLst>
          </p:cNvPr>
          <p:cNvSpPr txBox="1"/>
          <p:nvPr/>
        </p:nvSpPr>
        <p:spPr>
          <a:xfrm>
            <a:off x="415933" y="1060518"/>
            <a:ext cx="11500338" cy="784830"/>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lang="en-US" sz="3600" dirty="0">
                <a:solidFill>
                  <a:prstClr val="black"/>
                </a:solidFill>
                <a:latin typeface="Arial" panose="020B0604020202020204" pitchFamily="34" charset="0"/>
                <a:ea typeface="+mn-ea"/>
                <a:cs typeface="Arial" panose="020B0604020202020204" pitchFamily="34" charset="0"/>
              </a:rPr>
              <a:t>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3" name="Nhóm 12">
            <a:extLst>
              <a:ext uri="{FF2B5EF4-FFF2-40B4-BE49-F238E27FC236}">
                <a16:creationId xmlns:a16="http://schemas.microsoft.com/office/drawing/2014/main" xmlns="" id="{7E99F893-6E61-F94B-C55E-44528D6FCE4C}"/>
              </a:ext>
            </a:extLst>
          </p:cNvPr>
          <p:cNvGrpSpPr/>
          <p:nvPr/>
        </p:nvGrpSpPr>
        <p:grpSpPr>
          <a:xfrm>
            <a:off x="415933" y="1896260"/>
            <a:ext cx="11500338" cy="1092607"/>
            <a:chOff x="415933" y="1896260"/>
            <a:chExt cx="11500338" cy="1092607"/>
          </a:xfrm>
        </p:grpSpPr>
        <p:sp>
          <p:nvSpPr>
            <p:cNvPr id="8" name="TextBox 2">
              <a:extLst>
                <a:ext uri="{FF2B5EF4-FFF2-40B4-BE49-F238E27FC236}">
                  <a16:creationId xmlns:a16="http://schemas.microsoft.com/office/drawing/2014/main" xmlns="" id="{C2185A8F-4A9D-DCF4-D340-058270624FD6}"/>
                </a:ext>
              </a:extLst>
            </p:cNvPr>
            <p:cNvSpPr txBox="1"/>
            <p:nvPr/>
          </p:nvSpPr>
          <p:spPr>
            <a:xfrm>
              <a:off x="415933" y="189626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bé</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xuống</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giữ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nguyên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Sao: 4 Cánh 8">
              <a:extLst>
                <a:ext uri="{FF2B5EF4-FFF2-40B4-BE49-F238E27FC236}">
                  <a16:creationId xmlns:a16="http://schemas.microsoft.com/office/drawing/2014/main" xmlns="" id="{47A358DC-C285-79F4-5D06-B0065D1DFBCD}"/>
                </a:ext>
              </a:extLst>
            </p:cNvPr>
            <p:cNvSpPr/>
            <p:nvPr/>
          </p:nvSpPr>
          <p:spPr>
            <a:xfrm>
              <a:off x="564201" y="224028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2" name="Nhóm 11">
            <a:extLst>
              <a:ext uri="{FF2B5EF4-FFF2-40B4-BE49-F238E27FC236}">
                <a16:creationId xmlns:a16="http://schemas.microsoft.com/office/drawing/2014/main" xmlns="" id="{1464AA5B-8D48-557A-45D5-ABEC916D1E9F}"/>
              </a:ext>
            </a:extLst>
          </p:cNvPr>
          <p:cNvGrpSpPr/>
          <p:nvPr/>
        </p:nvGrpSpPr>
        <p:grpSpPr>
          <a:xfrm>
            <a:off x="345831" y="3429000"/>
            <a:ext cx="11500338" cy="1092607"/>
            <a:chOff x="345831" y="3429000"/>
            <a:chExt cx="11500338" cy="1092607"/>
          </a:xfrm>
        </p:grpSpPr>
        <p:sp>
          <p:nvSpPr>
            <p:cNvPr id="10" name="TextBox 2">
              <a:extLst>
                <a:ext uri="{FF2B5EF4-FFF2-40B4-BE49-F238E27FC236}">
                  <a16:creationId xmlns:a16="http://schemas.microsoft.com/office/drawing/2014/main" xmlns="" id="{D43DABF0-0DCE-736B-B948-9D0788498BE6}"/>
                </a:ext>
              </a:extLst>
            </p:cNvPr>
            <p:cNvSpPr txBox="1"/>
            <p:nvPr/>
          </p:nvSpPr>
          <p:spPr>
            <a:xfrm>
              <a:off x="345831" y="342900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lớn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hoặc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bằng</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lên</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cộng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thêm</a:t>
              </a:r>
              <a:r>
                <a:rPr lang="en-US" sz="2000" i="1" dirty="0">
                  <a:solidFill>
                    <a:prstClr val="black"/>
                  </a:solidFill>
                  <a:latin typeface="Arial" panose="020B0604020202020204" pitchFamily="34" charset="0"/>
                  <a:cs typeface="Arial" panose="020B0604020202020204" pitchFamily="34" charset="0"/>
                </a:rPr>
                <a:t> 1 </a:t>
              </a:r>
              <a:r>
                <a:rPr lang="en-US" sz="2000" i="1" dirty="0" err="1">
                  <a:solidFill>
                    <a:prstClr val="black"/>
                  </a:solidFill>
                  <a:latin typeface="Arial" panose="020B0604020202020204" pitchFamily="34" charset="0"/>
                  <a:cs typeface="Arial" panose="020B0604020202020204" pitchFamily="34" charset="0"/>
                </a:rPr>
                <a:t>vào</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Sao: 4 Cánh 10">
              <a:extLst>
                <a:ext uri="{FF2B5EF4-FFF2-40B4-BE49-F238E27FC236}">
                  <a16:creationId xmlns:a16="http://schemas.microsoft.com/office/drawing/2014/main" xmlns="" id="{A2EC112B-6998-8392-4170-EBB74383D9EB}"/>
                </a:ext>
              </a:extLst>
            </p:cNvPr>
            <p:cNvSpPr/>
            <p:nvPr/>
          </p:nvSpPr>
          <p:spPr>
            <a:xfrm>
              <a:off x="497465" y="371769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9254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xmlns=""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97C0BFF-C836-C02A-8ACA-9B884616B9FB}"/>
              </a:ext>
            </a:extLst>
          </p:cNvPr>
          <p:cNvSpPr txBox="1"/>
          <p:nvPr/>
        </p:nvSpPr>
        <p:spPr>
          <a:xfrm>
            <a:off x="3710608" y="3869636"/>
            <a:ext cx="569739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 HOẠT</a:t>
            </a:r>
            <a:r>
              <a:rPr kumimoji="0" lang="en-US" sz="40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 ĐỘNG THỰC HÀNH</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86112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582611" y="1072385"/>
            <a:ext cx="11026778" cy="757670"/>
            <a:chOff x="450847" y="447606"/>
            <a:chExt cx="11026778" cy="757670"/>
          </a:xfrm>
        </p:grpSpPr>
        <p:grpSp>
          <p:nvGrpSpPr>
            <p:cNvPr id="3" name="Group 2"/>
            <p:cNvGrpSpPr/>
            <p:nvPr/>
          </p:nvGrpSpPr>
          <p:grpSpPr>
            <a:xfrm>
              <a:off x="450847" y="447606"/>
              <a:ext cx="772160" cy="757670"/>
              <a:chOff x="667518" y="406400"/>
              <a:chExt cx="772160" cy="757670"/>
            </a:xfrm>
            <a:solidFill>
              <a:srgbClr val="00B0F0"/>
            </a:solidFill>
          </p:grpSpPr>
          <p:sp>
            <p:nvSpPr>
              <p:cNvPr id="7"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 name="TextBox 3"/>
            <p:cNvSpPr txBox="1"/>
            <p:nvPr/>
          </p:nvSpPr>
          <p:spPr>
            <a:xfrm>
              <a:off x="1223007" y="472967"/>
              <a:ext cx="102546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0" i="0" dirty="0" err="1">
                  <a:solidFill>
                    <a:srgbClr val="000000"/>
                  </a:solidFill>
                  <a:effectLst/>
                </a:rPr>
                <a:t>Làm</a:t>
              </a:r>
              <a:r>
                <a:rPr lang="en-US" sz="4000" b="0" i="0" dirty="0">
                  <a:solidFill>
                    <a:srgbClr val="000000"/>
                  </a:solidFill>
                  <a:effectLst/>
                </a:rPr>
                <a:t> </a:t>
              </a:r>
              <a:r>
                <a:rPr lang="en-US" sz="4000" b="0" i="0" dirty="0" err="1">
                  <a:solidFill>
                    <a:srgbClr val="000000"/>
                  </a:solidFill>
                  <a:effectLst/>
                </a:rPr>
                <a:t>tròn</a:t>
              </a:r>
              <a:r>
                <a:rPr lang="en-US" sz="4000" b="0" i="0" dirty="0">
                  <a:solidFill>
                    <a:srgbClr val="000000"/>
                  </a:solidFill>
                  <a:effectLst/>
                </a:rPr>
                <a:t> </a:t>
              </a:r>
              <a:r>
                <a:rPr lang="en-US" sz="4000" b="0" i="0" dirty="0" err="1">
                  <a:solidFill>
                    <a:srgbClr val="000000"/>
                  </a:solidFill>
                  <a:effectLst/>
                </a:rPr>
                <a:t>các</a:t>
              </a:r>
              <a:r>
                <a:rPr lang="en-US" sz="4000" b="0" i="0" dirty="0">
                  <a:solidFill>
                    <a:srgbClr val="000000"/>
                  </a:solidFill>
                  <a:effectLst/>
                </a:rPr>
                <a:t> </a:t>
              </a:r>
              <a:r>
                <a:rPr lang="en-US" sz="4000" b="0" i="0" dirty="0" err="1">
                  <a:solidFill>
                    <a:srgbClr val="000000"/>
                  </a:solidFill>
                  <a:effectLst/>
                </a:rPr>
                <a:t>mặt</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sau</a:t>
              </a:r>
              <a:r>
                <a:rPr lang="en-US" sz="4000" b="0" i="0" dirty="0">
                  <a:solidFill>
                    <a:srgbClr val="000000"/>
                  </a:solidFill>
                  <a:effectLst/>
                </a:rPr>
                <a:t> </a:t>
              </a:r>
              <a:r>
                <a:rPr lang="en-US" sz="4000" b="0" i="0" dirty="0" err="1">
                  <a:solidFill>
                    <a:srgbClr val="000000"/>
                  </a:solidFill>
                  <a:effectLst/>
                </a:rPr>
                <a:t>đến</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trăm</a:t>
              </a:r>
              <a:r>
                <a:rPr lang="en-US" sz="4000" b="0" i="0" dirty="0">
                  <a:solidFill>
                    <a:srgbClr val="000000"/>
                  </a:solidFill>
                  <a:effectLst/>
                </a:rPr>
                <a:t> </a:t>
              </a:r>
              <a:r>
                <a:rPr lang="en-US" sz="4000" b="0" i="0" dirty="0" err="1">
                  <a:solidFill>
                    <a:srgbClr val="000000"/>
                  </a:solidFill>
                  <a:effectLst/>
                </a:rPr>
                <a:t>nghìn</a:t>
              </a:r>
              <a:r>
                <a:rPr lang="en-US" sz="4000" b="0" i="0" dirty="0">
                  <a:solidFill>
                    <a:srgbClr val="000000"/>
                  </a:solidFill>
                  <a:effectLst/>
                </a:rPr>
                <a:t>.</a:t>
              </a:r>
              <a:endParaRPr kumimoji="0" lang="vi-VN" sz="4000" b="1" i="0" u="none" strike="noStrike" kern="1200" cap="none" spc="0" normalizeH="0" baseline="0" noProof="0" dirty="0">
                <a:ln>
                  <a:noFill/>
                </a:ln>
                <a:solidFill>
                  <a:prstClr val="black"/>
                </a:solidFill>
                <a:effectLst/>
                <a:uLnTx/>
                <a:uFillTx/>
                <a:ea typeface="+mn-ea"/>
                <a:cs typeface="+mn-cs"/>
              </a:endParaRPr>
            </a:p>
          </p:txBody>
        </p:sp>
      </p:grpSp>
      <p:pic>
        <p:nvPicPr>
          <p:cNvPr id="12" name="Picture 11"/>
          <p:cNvPicPr>
            <a:picLocks noChangeAspect="1"/>
          </p:cNvPicPr>
          <p:nvPr/>
        </p:nvPicPr>
        <p:blipFill>
          <a:blip r:embed="rId3"/>
          <a:stretch>
            <a:fillRect/>
          </a:stretch>
        </p:blipFill>
        <p:spPr>
          <a:xfrm>
            <a:off x="1223007" y="2351315"/>
            <a:ext cx="10057703" cy="3434300"/>
          </a:xfrm>
          <a:prstGeom prst="rect">
            <a:avLst/>
          </a:prstGeom>
        </p:spPr>
      </p:pic>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900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DDCB02B6-FC13-5FAC-036E-4544127F9E56}"/>
              </a:ext>
            </a:extLst>
          </p:cNvPr>
          <p:cNvSpPr txBox="1"/>
          <p:nvPr/>
        </p:nvSpPr>
        <p:spPr>
          <a:xfrm>
            <a:off x="105156" y="3409543"/>
            <a:ext cx="11981688"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Khi </a:t>
            </a:r>
            <a:r>
              <a:rPr lang="en-US" sz="2800" dirty="0" err="1">
                <a:solidFill>
                  <a:schemeClr val="bg1"/>
                </a:solidFill>
                <a:latin typeface="Arial" panose="020B0604020202020204" pitchFamily="34" charset="0"/>
                <a:cs typeface="Arial" panose="020B0604020202020204" pitchFamily="34" charset="0"/>
              </a:rPr>
              <a:t>làm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tròn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18.490.000 </a:t>
            </a:r>
            <a:r>
              <a:rPr lang="en-US" sz="2800" dirty="0" err="1">
                <a:solidFill>
                  <a:schemeClr val="bg1"/>
                </a:solidFill>
                <a:latin typeface="Arial" panose="020B0604020202020204" pitchFamily="34" charset="0"/>
                <a:cs typeface="Arial" panose="020B0604020202020204" pitchFamily="34" charset="0"/>
              </a:rPr>
              <a:t>đến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trăm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nghìn</a:t>
            </a:r>
            <a:r>
              <a:rPr lang="en-US" sz="2800" dirty="0">
                <a:solidFill>
                  <a:schemeClr val="bg1"/>
                </a:solidFill>
                <a:latin typeface="Arial" panose="020B0604020202020204" pitchFamily="34" charset="0"/>
                <a:cs typeface="Arial" panose="020B0604020202020204" pitchFamily="34" charset="0"/>
              </a:rPr>
              <a:t>, ta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a:t>
            </a:r>
            <a:endParaRPr lang="vi-VN" sz="2800" dirty="0">
              <a:solidFill>
                <a:schemeClr val="bg1"/>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xmlns="" id="{681FE1E2-4231-B1C1-3169-FC0255C52C35}"/>
              </a:ext>
            </a:extLst>
          </p:cNvPr>
          <p:cNvSpPr txBox="1"/>
          <p:nvPr/>
        </p:nvSpPr>
        <p:spPr>
          <a:xfrm>
            <a:off x="198466" y="4159166"/>
            <a:ext cx="11993534"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Khi </a:t>
            </a:r>
            <a:r>
              <a:rPr lang="en-US" sz="2800" dirty="0" err="1">
                <a:solidFill>
                  <a:schemeClr val="bg1"/>
                </a:solidFill>
                <a:latin typeface="Arial" panose="020B0604020202020204" pitchFamily="34" charset="0"/>
                <a:cs typeface="Arial" panose="020B0604020202020204" pitchFamily="34" charset="0"/>
              </a:rPr>
              <a:t>làm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tròn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2.125.000 </a:t>
            </a:r>
            <a:r>
              <a:rPr lang="en-US" sz="2800" dirty="0" err="1">
                <a:solidFill>
                  <a:schemeClr val="bg1"/>
                </a:solidFill>
                <a:latin typeface="Arial" panose="020B0604020202020204" pitchFamily="34" charset="0"/>
                <a:cs typeface="Arial" panose="020B0604020202020204" pitchFamily="34" charset="0"/>
              </a:rPr>
              <a:t>đến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trăm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nghìn</a:t>
            </a:r>
            <a:r>
              <a:rPr lang="en-US" sz="2800" dirty="0">
                <a:solidFill>
                  <a:schemeClr val="bg1"/>
                </a:solidFill>
                <a:latin typeface="Arial" panose="020B0604020202020204" pitchFamily="34" charset="0"/>
                <a:cs typeface="Arial" panose="020B0604020202020204" pitchFamily="34" charset="0"/>
              </a:rPr>
              <a:t>, ta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a:t>
            </a:r>
            <a:endParaRPr lang="vi-VN" sz="2800" dirty="0">
              <a:solidFill>
                <a:schemeClr val="bg1"/>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xmlns="" id="{A03D4259-96C8-A167-4455-0C170F494180}"/>
              </a:ext>
            </a:extLst>
          </p:cNvPr>
          <p:cNvSpPr txBox="1"/>
          <p:nvPr/>
        </p:nvSpPr>
        <p:spPr>
          <a:xfrm>
            <a:off x="200316" y="5020753"/>
            <a:ext cx="1203834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Khi </a:t>
            </a:r>
            <a:r>
              <a:rPr lang="en-US" sz="2800" dirty="0" err="1">
                <a:solidFill>
                  <a:schemeClr val="bg1"/>
                </a:solidFill>
                <a:latin typeface="Arial" panose="020B0604020202020204" pitchFamily="34" charset="0"/>
                <a:cs typeface="Arial" panose="020B0604020202020204" pitchFamily="34" charset="0"/>
              </a:rPr>
              <a:t>làm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tròn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2.890.000 </a:t>
            </a:r>
            <a:r>
              <a:rPr lang="en-US" sz="2800" dirty="0" err="1">
                <a:solidFill>
                  <a:schemeClr val="bg1"/>
                </a:solidFill>
                <a:latin typeface="Arial" panose="020B0604020202020204" pitchFamily="34" charset="0"/>
                <a:cs typeface="Arial" panose="020B0604020202020204" pitchFamily="34" charset="0"/>
              </a:rPr>
              <a:t>đến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trăm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nghìn</a:t>
            </a:r>
            <a:r>
              <a:rPr lang="en-US" sz="2800" dirty="0">
                <a:solidFill>
                  <a:schemeClr val="bg1"/>
                </a:solidFill>
                <a:latin typeface="Arial" panose="020B0604020202020204" pitchFamily="34" charset="0"/>
                <a:cs typeface="Arial" panose="020B0604020202020204" pitchFamily="34" charset="0"/>
              </a:rPr>
              <a:t>, ta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a:t>
            </a:r>
            <a:r>
              <a:rPr lang="en-US" sz="2800" dirty="0">
                <a:solidFill>
                  <a:schemeClr val="bg1"/>
                </a:solidFill>
                <a:latin typeface="Arial" panose="020B0604020202020204" pitchFamily="34" charset="0"/>
                <a:cs typeface="Arial" panose="020B0604020202020204" pitchFamily="34" charset="0"/>
              </a:rPr>
              <a:t>                   </a:t>
            </a:r>
            <a:endParaRPr lang="vi-VN" sz="28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323BA4AB-89E6-FB85-EBF2-E54315598638}"/>
              </a:ext>
            </a:extLst>
          </p:cNvPr>
          <p:cNvPicPr>
            <a:picLocks noChangeAspect="1"/>
          </p:cNvPicPr>
          <p:nvPr/>
        </p:nvPicPr>
        <p:blipFill>
          <a:blip r:embed="rId7"/>
          <a:stretch>
            <a:fillRect/>
          </a:stretch>
        </p:blipFill>
        <p:spPr>
          <a:xfrm>
            <a:off x="1415580" y="558348"/>
            <a:ext cx="8990134" cy="2799925"/>
          </a:xfrm>
          <a:prstGeom prst="rect">
            <a:avLst/>
          </a:prstGeom>
        </p:spPr>
      </p:pic>
    </p:spTree>
    <p:controls>
      <mc:AlternateContent xmlns:mc="http://schemas.openxmlformats.org/markup-compatibility/2006">
        <mc:Choice xmlns:v="urn:schemas-microsoft-com:vml" Requires="v">
          <p:control spid="1026" name="TextBox2" r:id="rId2" imgW="2301120" imgH="487800"/>
        </mc:Choice>
        <mc:Fallback>
          <p:control name="TextBox2" r:id="rId2" imgW="2301120" imgH="487800">
            <p:pic>
              <p:nvPicPr>
                <p:cNvPr id="0" name="TextBox2" descr="23&#10;"/>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9785350" y="3400425"/>
                  <a:ext cx="2301875" cy="49053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27" name="TextBox1" r:id="rId3" imgW="2202120" imgH="487800"/>
        </mc:Choice>
        <mc:Fallback>
          <p:control name="TextBox1" r:id="rId3" imgW="2202120" imgH="487800">
            <p:pic>
              <p:nvPicPr>
                <p:cNvPr id="0" name="TextBox1" descr="23&#10;"/>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9785350" y="4214813"/>
                  <a:ext cx="2205038" cy="49053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28" name="TextBox3" r:id="rId4" imgW="2163960" imgH="487800"/>
        </mc:Choice>
        <mc:Fallback>
          <p:control name="TextBox3" r:id="rId4" imgW="2163960" imgH="487800">
            <p:pic>
              <p:nvPicPr>
                <p:cNvPr id="0" name="TextBox3" descr="23&#10;"/>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9825038" y="4995863"/>
                  <a:ext cx="2165350" cy="49053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96832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600" b="0" i="0" dirty="0">
                  <a:solidFill>
                    <a:srgbClr val="000000"/>
                  </a:solidFill>
                  <a:effectLst/>
                </a:rPr>
                <a:t>a) </a:t>
              </a:r>
              <a:r>
                <a:rPr lang="en-US" sz="3600" b="0" i="0" dirty="0" err="1">
                  <a:solidFill>
                    <a:srgbClr val="000000"/>
                  </a:solidFill>
                  <a:effectLst/>
                </a:rPr>
                <a:t>Chữ</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5 ở </a:t>
              </a:r>
              <a:r>
                <a:rPr lang="en-US" sz="3600" b="0" i="0" dirty="0" err="1">
                  <a:solidFill>
                    <a:srgbClr val="000000"/>
                  </a:solidFill>
                  <a:effectLst/>
                </a:rPr>
                <a:t>mỗi</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a:t>
              </a:r>
              <a:r>
                <a:rPr lang="en-US" sz="3600" b="0" i="0" dirty="0" err="1">
                  <a:solidFill>
                    <a:srgbClr val="000000"/>
                  </a:solidFill>
                  <a:effectLst/>
                </a:rPr>
                <a:t>sau</a:t>
              </a:r>
              <a:r>
                <a:rPr lang="en-US" sz="3600" b="0" i="0" dirty="0">
                  <a:solidFill>
                    <a:srgbClr val="000000"/>
                  </a:solidFill>
                  <a:effectLst/>
                </a:rPr>
                <a:t> </a:t>
              </a:r>
              <a:r>
                <a:rPr lang="en-US" sz="3600" b="0" i="0" dirty="0" err="1">
                  <a:solidFill>
                    <a:srgbClr val="000000"/>
                  </a:solidFill>
                  <a:effectLst/>
                </a:rPr>
                <a:t>thuộc</a:t>
              </a:r>
              <a:r>
                <a:rPr lang="en-US" sz="3600" b="0" i="0" dirty="0">
                  <a:solidFill>
                    <a:srgbClr val="000000"/>
                  </a:solidFill>
                  <a:effectLst/>
                </a:rPr>
                <a:t> </a:t>
              </a:r>
              <a:r>
                <a:rPr lang="en-US" sz="3600" b="0" i="0" dirty="0" err="1">
                  <a:solidFill>
                    <a:srgbClr val="000000"/>
                  </a:solidFill>
                  <a:effectLst/>
                </a:rPr>
                <a:t>hàng</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 </a:t>
              </a:r>
              <a:r>
                <a:rPr lang="en-US" sz="3600" b="0" i="0" dirty="0" err="1">
                  <a:solidFill>
                    <a:srgbClr val="000000"/>
                  </a:solidFill>
                  <a:effectLst/>
                </a:rPr>
                <a:t>lớp</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a:t>
              </a:r>
              <a:endParaRPr kumimoji="0" lang="vi-VN" sz="3600" b="1" i="0" u="none" strike="noStrike" kern="1200" cap="none" spc="0" normalizeH="0" baseline="0" noProof="0" dirty="0">
                <a:ln>
                  <a:noFill/>
                </a:ln>
                <a:solidFill>
                  <a:prstClr val="black"/>
                </a:solidFill>
                <a:effectLst/>
                <a:uLnTx/>
                <a:uFillTx/>
                <a:ea typeface="+mn-ea"/>
                <a:cs typeface="+mn-cs"/>
              </a:endParaRPr>
            </a:p>
          </p:txBody>
        </p:sp>
      </p:grpSp>
      <p:sp>
        <p:nvSpPr>
          <p:cNvPr id="2" name="Rectangle: Rounded Corners 1"/>
          <p:cNvSpPr/>
          <p:nvPr/>
        </p:nvSpPr>
        <p:spPr>
          <a:xfrm>
            <a:off x="450846" y="2790826"/>
            <a:ext cx="3883029"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189 835 388</a:t>
            </a:r>
          </a:p>
        </p:txBody>
      </p:sp>
      <p:sp>
        <p:nvSpPr>
          <p:cNvPr id="3" name="Rectangle: Rounded Corners 2"/>
          <p:cNvSpPr/>
          <p:nvPr/>
        </p:nvSpPr>
        <p:spPr>
          <a:xfrm>
            <a:off x="4591051" y="28098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5 122 381</a:t>
            </a:r>
          </a:p>
        </p:txBody>
      </p:sp>
      <p:sp>
        <p:nvSpPr>
          <p:cNvPr id="6" name="Rectangle: Rounded Corners 5"/>
          <p:cNvSpPr/>
          <p:nvPr/>
        </p:nvSpPr>
        <p:spPr>
          <a:xfrm>
            <a:off x="8210550" y="2819401"/>
            <a:ext cx="3622861"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531 278 000</a:t>
            </a:r>
          </a:p>
        </p:txBody>
      </p:sp>
      <p:cxnSp>
        <p:nvCxnSpPr>
          <p:cNvPr id="7" name="Straight Connector 6"/>
          <p:cNvCxnSpPr>
            <a:cxnSpLocks/>
            <a:endCxn id="23" idx="0"/>
          </p:cNvCxnSpPr>
          <p:nvPr/>
        </p:nvCxnSpPr>
        <p:spPr>
          <a:xfrm flipH="1">
            <a:off x="2043113" y="3524249"/>
            <a:ext cx="635316" cy="4953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1066801" y="4019550"/>
            <a:ext cx="1952624" cy="767603"/>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4" name="Straight Connector 23"/>
          <p:cNvCxnSpPr>
            <a:cxnSpLocks/>
          </p:cNvCxnSpPr>
          <p:nvPr/>
        </p:nvCxnSpPr>
        <p:spPr>
          <a:xfrm>
            <a:off x="2247900" y="2333625"/>
            <a:ext cx="504825"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p:cNvSpPr/>
          <p:nvPr/>
        </p:nvSpPr>
        <p:spPr>
          <a:xfrm>
            <a:off x="1314450" y="1704975"/>
            <a:ext cx="1790700" cy="800100"/>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8" name="Straight Connector 27"/>
          <p:cNvCxnSpPr>
            <a:cxnSpLocks/>
            <a:endCxn id="29" idx="0"/>
          </p:cNvCxnSpPr>
          <p:nvPr/>
        </p:nvCxnSpPr>
        <p:spPr>
          <a:xfrm>
            <a:off x="5217796" y="3524249"/>
            <a:ext cx="635316" cy="7048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4962524" y="4229101"/>
            <a:ext cx="1781175" cy="866774"/>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0" name="Straight Connector 29"/>
          <p:cNvCxnSpPr/>
          <p:nvPr/>
        </p:nvCxnSpPr>
        <p:spPr>
          <a:xfrm flipH="1">
            <a:off x="5114925" y="25431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p:cNvSpPr/>
          <p:nvPr/>
        </p:nvSpPr>
        <p:spPr>
          <a:xfrm>
            <a:off x="5038725" y="191452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7" name="Straight Connector 36"/>
          <p:cNvCxnSpPr>
            <a:cxnSpLocks/>
            <a:endCxn id="38" idx="0"/>
          </p:cNvCxnSpPr>
          <p:nvPr/>
        </p:nvCxnSpPr>
        <p:spPr>
          <a:xfrm>
            <a:off x="8591551" y="3524249"/>
            <a:ext cx="500062" cy="666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p:cNvSpPr/>
          <p:nvPr/>
        </p:nvSpPr>
        <p:spPr>
          <a:xfrm>
            <a:off x="8115301" y="4191000"/>
            <a:ext cx="1952624" cy="90487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trăm</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9" name="Straight Connector 38"/>
          <p:cNvCxnSpPr>
            <a:cxnSpLocks/>
          </p:cNvCxnSpPr>
          <p:nvPr/>
        </p:nvCxnSpPr>
        <p:spPr>
          <a:xfrm flipH="1">
            <a:off x="8591551" y="2505075"/>
            <a:ext cx="704849"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p:cNvSpPr/>
          <p:nvPr/>
        </p:nvSpPr>
        <p:spPr>
          <a:xfrm>
            <a:off x="8362949" y="1876425"/>
            <a:ext cx="1838325"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3" grpId="0" animBg="1"/>
      <p:bldP spid="25" grpId="0" animBg="1"/>
      <p:bldP spid="29" grpId="0" animBg="1"/>
      <p:bldP spid="31"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b)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Hãy</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làm</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tròn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số</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đến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hàng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chục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nghìn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 name="Rectangle: Rounded Corners 1"/>
          <p:cNvSpPr/>
          <p:nvPr/>
        </p:nvSpPr>
        <p:spPr>
          <a:xfrm>
            <a:off x="1095376" y="15716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189 835 388</a:t>
            </a:r>
          </a:p>
        </p:txBody>
      </p:sp>
      <p:sp>
        <p:nvSpPr>
          <p:cNvPr id="3" name="Rectangle: Rounded Corners 2"/>
          <p:cNvSpPr/>
          <p:nvPr/>
        </p:nvSpPr>
        <p:spPr>
          <a:xfrm>
            <a:off x="4695826" y="15906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5 122 381</a:t>
            </a:r>
          </a:p>
        </p:txBody>
      </p:sp>
      <p:sp>
        <p:nvSpPr>
          <p:cNvPr id="6" name="Rectangle: Rounded Corners 5"/>
          <p:cNvSpPr/>
          <p:nvPr/>
        </p:nvSpPr>
        <p:spPr>
          <a:xfrm>
            <a:off x="8315326" y="16002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531 278 000</a:t>
            </a:r>
          </a:p>
        </p:txBody>
      </p:sp>
      <p:grpSp>
        <p:nvGrpSpPr>
          <p:cNvPr id="15" name="Group 14"/>
          <p:cNvGrpSpPr/>
          <p:nvPr/>
        </p:nvGrpSpPr>
        <p:grpSpPr>
          <a:xfrm>
            <a:off x="1671433" y="2514301"/>
            <a:ext cx="1043192" cy="2143423"/>
            <a:chOff x="1671433" y="2514301"/>
            <a:chExt cx="1043192" cy="2143423"/>
          </a:xfrm>
        </p:grpSpPr>
        <p:cxnSp>
          <p:nvCxnSpPr>
            <p:cNvPr id="13" name="Straight Arrow Connector 12"/>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107553"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17" name="Rectangle: Rounded Corners 16"/>
          <p:cNvSpPr/>
          <p:nvPr/>
        </p:nvSpPr>
        <p:spPr>
          <a:xfrm>
            <a:off x="796078" y="4552951"/>
            <a:ext cx="3806829" cy="127410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189 840 000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p:cNvGrpSpPr/>
          <p:nvPr/>
        </p:nvGrpSpPr>
        <p:grpSpPr>
          <a:xfrm>
            <a:off x="4975807" y="2523826"/>
            <a:ext cx="1052157" cy="2143423"/>
            <a:chOff x="1662468" y="2514301"/>
            <a:chExt cx="1052157" cy="2143423"/>
          </a:xfrm>
        </p:grpSpPr>
        <p:cxnSp>
          <p:nvCxnSpPr>
            <p:cNvPr id="20" name="Straight Arrow Connector 19"/>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098588"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22" name="Rectangle: Rounded Corners 21"/>
          <p:cNvSpPr/>
          <p:nvPr/>
        </p:nvSpPr>
        <p:spPr>
          <a:xfrm>
            <a:off x="4805740" y="4562475"/>
            <a:ext cx="3100593" cy="1264583"/>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 5 120 000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p:cNvGrpSpPr/>
          <p:nvPr/>
        </p:nvGrpSpPr>
        <p:grpSpPr>
          <a:xfrm>
            <a:off x="8630847" y="2533351"/>
            <a:ext cx="1294203" cy="2143423"/>
            <a:chOff x="1420422" y="2514301"/>
            <a:chExt cx="1294203" cy="2143423"/>
          </a:xfrm>
        </p:grpSpPr>
        <p:cxnSp>
          <p:nvCxnSpPr>
            <p:cNvPr id="27" name="Straight Arrow Connector 26"/>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856542"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33" name="Rectangle: Rounded Corners 32"/>
          <p:cNvSpPr/>
          <p:nvPr/>
        </p:nvSpPr>
        <p:spPr>
          <a:xfrm>
            <a:off x="8238565" y="4572000"/>
            <a:ext cx="3410509" cy="114748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531 280 000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7" grpId="0" animBg="1"/>
      <p:bldP spid="2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25342"/>
            <a:ext cx="11169653" cy="1754326"/>
            <a:chOff x="450847" y="425342"/>
            <a:chExt cx="11169653" cy="1754326"/>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289682" y="425342"/>
              <a:ext cx="1033081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a:ea typeface="+mn-ea"/>
                  <a:cs typeface="+mn-cs"/>
                </a:rPr>
                <a:t>Bảng số liệu dưới đây cho biết số xe máy bán ra mỗi năm từ năm 2016 tới năm 2019 của một công ty. Làm tròn số xe máy bán ra mỗi năm đến hàng trăm nghìn.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 name="Picture 6"/>
          <p:cNvPicPr>
            <a:picLocks noChangeAspect="1"/>
          </p:cNvPicPr>
          <p:nvPr/>
        </p:nvPicPr>
        <p:blipFill>
          <a:blip r:embed="rId3"/>
          <a:stretch>
            <a:fillRect/>
          </a:stretch>
        </p:blipFill>
        <p:spPr>
          <a:xfrm>
            <a:off x="757237" y="2528887"/>
            <a:ext cx="10849780" cy="223905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755347852"/>
              </p:ext>
            </p:extLst>
          </p:nvPr>
        </p:nvGraphicFramePr>
        <p:xfrm>
          <a:off x="385482" y="2390968"/>
          <a:ext cx="11684595" cy="3286125"/>
        </p:xfrm>
        <a:graphic>
          <a:graphicData uri="http://schemas.openxmlformats.org/drawingml/2006/table">
            <a:tbl>
              <a:tblPr>
                <a:tableStyleId>{E929F9F4-4A8F-4326-A1B4-22849713DDAB}</a:tableStyleId>
              </a:tblPr>
              <a:tblGrid>
                <a:gridCol w="2336919">
                  <a:extLst>
                    <a:ext uri="{9D8B030D-6E8A-4147-A177-3AD203B41FA5}">
                      <a16:colId xmlns:a16="http://schemas.microsoft.com/office/drawing/2014/main" xmlns="" val="20000"/>
                    </a:ext>
                  </a:extLst>
                </a:gridCol>
                <a:gridCol w="2336919">
                  <a:extLst>
                    <a:ext uri="{9D8B030D-6E8A-4147-A177-3AD203B41FA5}">
                      <a16:colId xmlns:a16="http://schemas.microsoft.com/office/drawing/2014/main" xmlns="" val="20001"/>
                    </a:ext>
                  </a:extLst>
                </a:gridCol>
                <a:gridCol w="2336919">
                  <a:extLst>
                    <a:ext uri="{9D8B030D-6E8A-4147-A177-3AD203B41FA5}">
                      <a16:colId xmlns:a16="http://schemas.microsoft.com/office/drawing/2014/main" xmlns="" val="20002"/>
                    </a:ext>
                  </a:extLst>
                </a:gridCol>
                <a:gridCol w="2336919">
                  <a:extLst>
                    <a:ext uri="{9D8B030D-6E8A-4147-A177-3AD203B41FA5}">
                      <a16:colId xmlns:a16="http://schemas.microsoft.com/office/drawing/2014/main" xmlns="" val="20003"/>
                    </a:ext>
                  </a:extLst>
                </a:gridCol>
                <a:gridCol w="2336919">
                  <a:extLst>
                    <a:ext uri="{9D8B030D-6E8A-4147-A177-3AD203B41FA5}">
                      <a16:colId xmlns:a16="http://schemas.microsoft.com/office/drawing/2014/main" xmlns="" val="20004"/>
                    </a:ext>
                  </a:extLst>
                </a:gridCol>
              </a:tblGrid>
              <a:tr h="749898">
                <a:tc>
                  <a:txBody>
                    <a:bodyPr/>
                    <a:lstStyle/>
                    <a:p>
                      <a:pPr algn="ctr"/>
                      <a:r>
                        <a:rPr lang="en-US" sz="2800" b="1" dirty="0" err="1">
                          <a:solidFill>
                            <a:srgbClr val="000000"/>
                          </a:solidFill>
                          <a:effectLst/>
                        </a:rPr>
                        <a:t>Năm</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749898">
                <a:tc>
                  <a:txBody>
                    <a:bodyPr/>
                    <a:lstStyle/>
                    <a:p>
                      <a:pPr algn="ctr"/>
                      <a:r>
                        <a:rPr lang="vi-VN" sz="2800" b="1" dirty="0">
                          <a:solidFill>
                            <a:srgbClr val="000000"/>
                          </a:solidFill>
                          <a:effectLst/>
                        </a:rPr>
                        <a:t>Số lượng</a:t>
                      </a:r>
                      <a:endParaRPr lang="vi-VN"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FF0000"/>
                          </a:solidFill>
                          <a:effectLst/>
                        </a:rPr>
                        <a:t>3 121 023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FF0000"/>
                          </a:solidFill>
                          <a:effectLst/>
                        </a:rPr>
                        <a:t>3 272 353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FF0000"/>
                          </a:solidFill>
                          <a:effectLst/>
                        </a:rPr>
                        <a:t>3 386 097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FF0000"/>
                          </a:solidFill>
                          <a:effectLst/>
                        </a:rPr>
                        <a:t>3 254 964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1"/>
                  </a:ext>
                </a:extLst>
              </a:tr>
              <a:tr h="1786329">
                <a:tc>
                  <a:txBody>
                    <a:bodyPr/>
                    <a:lstStyle/>
                    <a:p>
                      <a:pPr algn="ctr"/>
                      <a:r>
                        <a:rPr lang="en-US" sz="2800" b="1" dirty="0" err="1">
                          <a:solidFill>
                            <a:srgbClr val="000000"/>
                          </a:solidFill>
                          <a:effectLst/>
                        </a:rPr>
                        <a:t>Làm</a:t>
                      </a:r>
                      <a:r>
                        <a:rPr lang="en-US" sz="2800" b="1" dirty="0">
                          <a:solidFill>
                            <a:srgbClr val="000000"/>
                          </a:solidFill>
                          <a:effectLst/>
                        </a:rPr>
                        <a:t> </a:t>
                      </a:r>
                      <a:r>
                        <a:rPr lang="en-US" sz="2800" b="1" dirty="0" err="1">
                          <a:solidFill>
                            <a:srgbClr val="000000"/>
                          </a:solidFill>
                          <a:effectLst/>
                        </a:rPr>
                        <a:t>tròn</a:t>
                      </a:r>
                      <a:r>
                        <a:rPr lang="en-US" sz="2800" b="1" dirty="0">
                          <a:solidFill>
                            <a:srgbClr val="000000"/>
                          </a:solidFill>
                          <a:effectLst/>
                        </a:rPr>
                        <a:t> </a:t>
                      </a:r>
                      <a:r>
                        <a:rPr lang="en-US" sz="2800" b="1" dirty="0" err="1">
                          <a:solidFill>
                            <a:srgbClr val="000000"/>
                          </a:solidFill>
                          <a:effectLst/>
                        </a:rPr>
                        <a:t>đến</a:t>
                      </a:r>
                      <a:r>
                        <a:rPr lang="en-US" sz="2800" b="1" dirty="0">
                          <a:solidFill>
                            <a:srgbClr val="000000"/>
                          </a:solidFill>
                          <a:effectLst/>
                        </a:rPr>
                        <a:t> </a:t>
                      </a:r>
                      <a:r>
                        <a:rPr lang="en-US" sz="2800" b="1" dirty="0" err="1">
                          <a:solidFill>
                            <a:srgbClr val="000000"/>
                          </a:solidFill>
                          <a:effectLst/>
                        </a:rPr>
                        <a:t>hàng</a:t>
                      </a:r>
                      <a:r>
                        <a:rPr lang="en-US" sz="2800" b="1" dirty="0">
                          <a:solidFill>
                            <a:srgbClr val="000000"/>
                          </a:solidFill>
                          <a:effectLst/>
                        </a:rPr>
                        <a:t> </a:t>
                      </a:r>
                      <a:r>
                        <a:rPr lang="en-US" sz="2800" b="1" dirty="0" err="1">
                          <a:solidFill>
                            <a:srgbClr val="000000"/>
                          </a:solidFill>
                          <a:effectLst/>
                        </a:rPr>
                        <a:t>trăm</a:t>
                      </a:r>
                      <a:r>
                        <a:rPr lang="en-US" sz="2800" b="1" dirty="0">
                          <a:solidFill>
                            <a:srgbClr val="000000"/>
                          </a:solidFill>
                          <a:effectLst/>
                        </a:rPr>
                        <a:t> </a:t>
                      </a:r>
                      <a:r>
                        <a:rPr lang="en-US" sz="2800" b="1" dirty="0" err="1">
                          <a:solidFill>
                            <a:srgbClr val="000000"/>
                          </a:solidFill>
                          <a:effectLst/>
                        </a:rPr>
                        <a:t>nghìn</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bl>
          </a:graphicData>
        </a:graphic>
      </p:graphicFrame>
      <p:sp>
        <p:nvSpPr>
          <p:cNvPr id="23" name="TextBox 22"/>
          <p:cNvSpPr txBox="1"/>
          <p:nvPr/>
        </p:nvSpPr>
        <p:spPr>
          <a:xfrm>
            <a:off x="2647950" y="4372169"/>
            <a:ext cx="2466975" cy="646331"/>
          </a:xfrm>
          <a:prstGeom prst="rect">
            <a:avLst/>
          </a:prstGeom>
          <a:noFill/>
        </p:spPr>
        <p:txBody>
          <a:bodyPr wrap="square" rtlCol="0">
            <a:spAutoFit/>
          </a:bodyPr>
          <a:lstStyle/>
          <a:p>
            <a:pPr algn="ctr"/>
            <a:r>
              <a:rPr lang="en-US" sz="3600" dirty="0">
                <a:solidFill>
                  <a:srgbClr val="FF0000"/>
                </a:solidFill>
              </a:rPr>
              <a:t>3 100 000</a:t>
            </a:r>
          </a:p>
        </p:txBody>
      </p:sp>
      <p:sp>
        <p:nvSpPr>
          <p:cNvPr id="24" name="TextBox 23"/>
          <p:cNvSpPr txBox="1"/>
          <p:nvPr/>
        </p:nvSpPr>
        <p:spPr>
          <a:xfrm>
            <a:off x="5029764" y="4362644"/>
            <a:ext cx="2352675" cy="646331"/>
          </a:xfrm>
          <a:prstGeom prst="rect">
            <a:avLst/>
          </a:prstGeom>
          <a:noFill/>
        </p:spPr>
        <p:txBody>
          <a:bodyPr wrap="square" rtlCol="0">
            <a:spAutoFit/>
          </a:bodyPr>
          <a:lstStyle/>
          <a:p>
            <a:pPr algn="ctr"/>
            <a:r>
              <a:rPr lang="en-US" sz="3600" dirty="0">
                <a:solidFill>
                  <a:srgbClr val="FF0000"/>
                </a:solidFill>
              </a:rPr>
              <a:t>3 300 000</a:t>
            </a:r>
          </a:p>
        </p:txBody>
      </p:sp>
      <p:sp>
        <p:nvSpPr>
          <p:cNvPr id="25" name="TextBox 24"/>
          <p:cNvSpPr txBox="1"/>
          <p:nvPr/>
        </p:nvSpPr>
        <p:spPr>
          <a:xfrm>
            <a:off x="7375715" y="4343594"/>
            <a:ext cx="2266950" cy="646331"/>
          </a:xfrm>
          <a:prstGeom prst="rect">
            <a:avLst/>
          </a:prstGeom>
          <a:noFill/>
        </p:spPr>
        <p:txBody>
          <a:bodyPr wrap="square" rtlCol="0">
            <a:spAutoFit/>
          </a:bodyPr>
          <a:lstStyle/>
          <a:p>
            <a:pPr algn="ctr"/>
            <a:r>
              <a:rPr lang="en-US" sz="3600" dirty="0">
                <a:solidFill>
                  <a:srgbClr val="FF0000"/>
                </a:solidFill>
              </a:rPr>
              <a:t>3 400 000</a:t>
            </a:r>
          </a:p>
        </p:txBody>
      </p:sp>
      <p:sp>
        <p:nvSpPr>
          <p:cNvPr id="28" name="TextBox 27"/>
          <p:cNvSpPr txBox="1"/>
          <p:nvPr/>
        </p:nvSpPr>
        <p:spPr>
          <a:xfrm>
            <a:off x="9786658" y="4334069"/>
            <a:ext cx="2266950" cy="646331"/>
          </a:xfrm>
          <a:prstGeom prst="rect">
            <a:avLst/>
          </a:prstGeom>
          <a:noFill/>
        </p:spPr>
        <p:txBody>
          <a:bodyPr wrap="square" rtlCol="0">
            <a:spAutoFit/>
          </a:bodyPr>
          <a:lstStyle/>
          <a:p>
            <a:pPr algn="ctr"/>
            <a:r>
              <a:rPr lang="en-US" sz="3600" dirty="0">
                <a:solidFill>
                  <a:srgbClr val="FF0000"/>
                </a:solidFill>
              </a:rPr>
              <a:t>3 300 000</a:t>
            </a:r>
          </a:p>
        </p:txBody>
      </p:sp>
      <p:cxnSp>
        <p:nvCxnSpPr>
          <p:cNvPr id="2" name="Straight Connector 1"/>
          <p:cNvCxnSpPr/>
          <p:nvPr/>
        </p:nvCxnSpPr>
        <p:spPr>
          <a:xfrm>
            <a:off x="10696575" y="1533525"/>
            <a:ext cx="90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438275" y="2085975"/>
            <a:ext cx="3448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7100" y="2066925"/>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03D2E59-1808-9843-CE2D-8A5D74BB0781}"/>
              </a:ext>
            </a:extLst>
          </p:cNvPr>
          <p:cNvSpPr/>
          <p:nvPr/>
        </p:nvSpPr>
        <p:spPr>
          <a:xfrm>
            <a:off x="3716983" y="2066405"/>
            <a:ext cx="4758034" cy="1323439"/>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rPr>
              <a:t>Luyện</a:t>
            </a:r>
            <a:r>
              <a:rPr lang="en-US" sz="8000" b="1" dirty="0">
                <a:ln w="22225">
                  <a:solidFill>
                    <a:schemeClr val="accent2"/>
                  </a:solidFill>
                  <a:prstDash val="solid"/>
                </a:ln>
                <a:solidFill>
                  <a:schemeClr val="accent2">
                    <a:lumMod val="40000"/>
                    <a:lumOff val="60000"/>
                  </a:schemeClr>
                </a:solidFill>
              </a:rPr>
              <a:t> </a:t>
            </a:r>
            <a:r>
              <a:rPr lang="en-US" sz="8000" b="1" dirty="0" err="1">
                <a:ln w="22225">
                  <a:solidFill>
                    <a:schemeClr val="accent2"/>
                  </a:solidFill>
                  <a:prstDash val="solid"/>
                </a:ln>
                <a:solidFill>
                  <a:schemeClr val="accent2">
                    <a:lumMod val="40000"/>
                    <a:lumOff val="60000"/>
                  </a:schemeClr>
                </a:solidFill>
              </a:rPr>
              <a:t>tập</a:t>
            </a:r>
            <a:endParaRPr 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0785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a:fillRect/>
          </a:stretch>
        </p:blipFill>
        <p:spPr>
          <a:xfrm>
            <a:off x="1" y="-26126"/>
            <a:ext cx="12226834" cy="6894452"/>
          </a:xfrm>
          <a:prstGeom prst="rect">
            <a:avLst/>
          </a:prstGeom>
          <a:solidFill>
            <a:schemeClr val="tx2"/>
          </a:solidFill>
        </p:spPr>
      </p:pic>
      <p:sp>
        <p:nvSpPr>
          <p:cNvPr id="10" name="Hình chữ nhật: Góc Tròn 6"/>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p:cNvGrpSpPr/>
          <p:nvPr/>
        </p:nvGrpSpPr>
        <p:grpSpPr>
          <a:xfrm>
            <a:off x="678426" y="324424"/>
            <a:ext cx="11123049" cy="1200329"/>
            <a:chOff x="678426" y="324424"/>
            <a:chExt cx="11123049" cy="1200329"/>
          </a:xfrm>
        </p:grpSpPr>
        <p:grpSp>
          <p:nvGrpSpPr>
            <p:cNvPr id="17" name="Nhóm 15"/>
            <p:cNvGrpSpPr/>
            <p:nvPr/>
          </p:nvGrpSpPr>
          <p:grpSpPr>
            <a:xfrm>
              <a:off x="678426" y="514924"/>
              <a:ext cx="793415" cy="784830"/>
              <a:chOff x="678426" y="514924"/>
              <a:chExt cx="793415" cy="784830"/>
            </a:xfrm>
          </p:grpSpPr>
          <p:sp>
            <p:nvSpPr>
              <p:cNvPr id="19" name="Oval 22"/>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p:cNvSpPr txBox="1"/>
            <p:nvPr/>
          </p:nvSpPr>
          <p:spPr>
            <a:xfrm>
              <a:off x="1500416" y="324424"/>
              <a:ext cx="1030105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vi-VN" sz="3600" b="0" i="0" dirty="0">
                  <a:solidFill>
                    <a:srgbClr val="000000"/>
                  </a:solidFill>
                  <a:effectLst/>
                  <a:latin typeface="Calibri" panose="020F0502020204030204" pitchFamily="34" charset="0"/>
                  <a:cs typeface="Calibri" panose="020F0502020204030204" pitchFamily="34" charset="0"/>
                </a:rPr>
                <a:t>Làm tròn số dân (theo Niên giám thống kê năm 2020) của mỗi tỉnh dưới đây đến hàng trăm nghìn.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Picture 4"/>
          <p:cNvPicPr>
            <a:picLocks noChangeAspect="1"/>
          </p:cNvPicPr>
          <p:nvPr/>
        </p:nvPicPr>
        <p:blipFill>
          <a:blip r:embed="rId3"/>
          <a:stretch>
            <a:fillRect/>
          </a:stretch>
        </p:blipFill>
        <p:spPr>
          <a:xfrm>
            <a:off x="495300" y="1470275"/>
            <a:ext cx="3924300" cy="4050327"/>
          </a:xfrm>
          <a:prstGeom prst="rect">
            <a:avLst/>
          </a:prstGeom>
        </p:spPr>
      </p:pic>
      <p:pic>
        <p:nvPicPr>
          <p:cNvPr id="7" name="Picture 6"/>
          <p:cNvPicPr>
            <a:picLocks noChangeAspect="1"/>
          </p:cNvPicPr>
          <p:nvPr/>
        </p:nvPicPr>
        <p:blipFill>
          <a:blip r:embed="rId4"/>
          <a:stretch>
            <a:fillRect/>
          </a:stretch>
        </p:blipFill>
        <p:spPr>
          <a:xfrm>
            <a:off x="4563427" y="1470275"/>
            <a:ext cx="3395663" cy="4050327"/>
          </a:xfrm>
          <a:prstGeom prst="rect">
            <a:avLst/>
          </a:prstGeom>
        </p:spPr>
      </p:pic>
      <p:pic>
        <p:nvPicPr>
          <p:cNvPr id="9" name="Picture 8"/>
          <p:cNvPicPr>
            <a:picLocks noChangeAspect="1"/>
          </p:cNvPicPr>
          <p:nvPr/>
        </p:nvPicPr>
        <p:blipFill>
          <a:blip r:embed="rId5"/>
          <a:stretch>
            <a:fillRect/>
          </a:stretch>
        </p:blipFill>
        <p:spPr>
          <a:xfrm>
            <a:off x="8102917" y="1470275"/>
            <a:ext cx="3387090" cy="3978025"/>
          </a:xfrm>
          <a:prstGeom prst="rect">
            <a:avLst/>
          </a:prstGeom>
        </p:spPr>
      </p:pic>
      <p:cxnSp>
        <p:nvCxnSpPr>
          <p:cNvPr id="12" name="Straight Connector 11"/>
          <p:cNvCxnSpPr/>
          <p:nvPr/>
        </p:nvCxnSpPr>
        <p:spPr>
          <a:xfrm>
            <a:off x="1657350" y="876300"/>
            <a:ext cx="297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76925" y="1409700"/>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p:cNvSpPr/>
          <p:nvPr/>
        </p:nvSpPr>
        <p:spPr>
          <a:xfrm>
            <a:off x="847725" y="5394543"/>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1 200 000</a:t>
            </a:r>
          </a:p>
        </p:txBody>
      </p:sp>
      <p:sp>
        <p:nvSpPr>
          <p:cNvPr id="21" name="Rectangle: Rounded Corners 20"/>
          <p:cNvSpPr/>
          <p:nvPr/>
        </p:nvSpPr>
        <p:spPr>
          <a:xfrm>
            <a:off x="4731443" y="5436623"/>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3 400 000</a:t>
            </a:r>
          </a:p>
        </p:txBody>
      </p:sp>
      <p:sp>
        <p:nvSpPr>
          <p:cNvPr id="25" name="Rectangle: Rounded Corners 24"/>
          <p:cNvSpPr/>
          <p:nvPr/>
        </p:nvSpPr>
        <p:spPr>
          <a:xfrm>
            <a:off x="8270557" y="5357137"/>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1 900 000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306" t="5015" r="4519" b="4636"/>
          <a:stretch>
            <a:fillRect/>
          </a:stretch>
        </p:blipFill>
        <p:spPr>
          <a:xfrm>
            <a:off x="1" y="-26126"/>
            <a:ext cx="12226834" cy="6894452"/>
          </a:xfrm>
          <a:prstGeom prst="rect">
            <a:avLst/>
          </a:prstGeom>
        </p:spPr>
      </p:pic>
      <p:sp>
        <p:nvSpPr>
          <p:cNvPr id="10" name="Hình chữ nhật: Góc Tròn 6"/>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p:cNvGrpSpPr/>
          <p:nvPr/>
        </p:nvGrpSpPr>
        <p:grpSpPr>
          <a:xfrm>
            <a:off x="678426" y="352999"/>
            <a:ext cx="10856350" cy="1754326"/>
            <a:chOff x="678426" y="352999"/>
            <a:chExt cx="10856350" cy="1754326"/>
          </a:xfrm>
        </p:grpSpPr>
        <p:grpSp>
          <p:nvGrpSpPr>
            <p:cNvPr id="17" name="Nhóm 15"/>
            <p:cNvGrpSpPr/>
            <p:nvPr/>
          </p:nvGrpSpPr>
          <p:grpSpPr>
            <a:xfrm>
              <a:off x="678426" y="514924"/>
              <a:ext cx="793415" cy="784830"/>
              <a:chOff x="678426" y="514924"/>
              <a:chExt cx="793415" cy="784830"/>
            </a:xfrm>
          </p:grpSpPr>
          <p:sp>
            <p:nvSpPr>
              <p:cNvPr id="19" name="Oval 22"/>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p:cNvSpPr txBox="1"/>
            <p:nvPr/>
          </p:nvSpPr>
          <p:spPr>
            <a:xfrm>
              <a:off x="1471842" y="352999"/>
              <a:ext cx="10062934" cy="1754326"/>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Chọn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Số nào dưới đây làm tròn đến chữ số hàng trăm nghìn thì được hai trăm nghìn?</a:t>
              </a:r>
            </a:p>
          </p:txBody>
        </p:sp>
      </p:grpSp>
      <p:sp>
        <p:nvSpPr>
          <p:cNvPr id="2" name="TextBox 1"/>
          <p:cNvSpPr txBox="1"/>
          <p:nvPr/>
        </p:nvSpPr>
        <p:spPr>
          <a:xfrm>
            <a:off x="1733550" y="2381250"/>
            <a:ext cx="8029575" cy="2800767"/>
          </a:xfrm>
          <a:prstGeom prst="rect">
            <a:avLst/>
          </a:prstGeom>
          <a:noFill/>
        </p:spPr>
        <p:txBody>
          <a:bodyPr wrap="square" rtlCol="0">
            <a:spAutoFit/>
          </a:bodyPr>
          <a:lstStyle/>
          <a:p>
            <a:pPr algn="just"/>
            <a:r>
              <a:rPr lang="en-US" sz="4400" b="0" i="0" dirty="0">
                <a:solidFill>
                  <a:srgbClr val="000000"/>
                </a:solidFill>
                <a:effectLst/>
              </a:rPr>
              <a:t>A. 149 000</a:t>
            </a:r>
          </a:p>
          <a:p>
            <a:pPr algn="just"/>
            <a:r>
              <a:rPr lang="en-US" sz="4400" b="0" i="0" dirty="0">
                <a:solidFill>
                  <a:srgbClr val="000000"/>
                </a:solidFill>
                <a:effectLst/>
              </a:rPr>
              <a:t>B. 190 001</a:t>
            </a:r>
          </a:p>
          <a:p>
            <a:pPr algn="just"/>
            <a:r>
              <a:rPr lang="en-US" sz="4400" b="0" i="0" dirty="0">
                <a:solidFill>
                  <a:srgbClr val="000000"/>
                </a:solidFill>
                <a:effectLst/>
              </a:rPr>
              <a:t>C. 250 001</a:t>
            </a:r>
          </a:p>
          <a:p>
            <a:pPr algn="just"/>
            <a:r>
              <a:rPr lang="en-US" sz="4400" b="0" i="0" dirty="0">
                <a:solidFill>
                  <a:srgbClr val="000000"/>
                </a:solidFill>
                <a:effectLst/>
              </a:rPr>
              <a:t>D. 284 910</a:t>
            </a:r>
          </a:p>
        </p:txBody>
      </p:sp>
      <p:cxnSp>
        <p:nvCxnSpPr>
          <p:cNvPr id="5" name="Straight Connector 4"/>
          <p:cNvCxnSpPr/>
          <p:nvPr/>
        </p:nvCxnSpPr>
        <p:spPr>
          <a:xfrm>
            <a:off x="5105400" y="1447800"/>
            <a:ext cx="630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000250"/>
            <a:ext cx="541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76400" y="3095625"/>
            <a:ext cx="676275"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0" y="241853"/>
            <a:ext cx="12192000" cy="5814392"/>
          </a:xfrm>
          <a:prstGeom prst="rect">
            <a:avLst/>
          </a:prstGeom>
        </p:spPr>
      </p:pic>
      <p:sp>
        <p:nvSpPr>
          <p:cNvPr id="6" name="TextBox 5">
            <a:extLst>
              <a:ext uri="{FF2B5EF4-FFF2-40B4-BE49-F238E27FC236}">
                <a16:creationId xmlns:a16="http://schemas.microsoft.com/office/drawing/2014/main" xmlns="" id="{2B695BE8-B84A-C319-7199-E4704DEEF312}"/>
              </a:ext>
            </a:extLst>
          </p:cNvPr>
          <p:cNvSpPr txBox="1"/>
          <p:nvPr/>
        </p:nvSpPr>
        <p:spPr>
          <a:xfrm>
            <a:off x="1414817" y="2459504"/>
            <a:ext cx="9362365" cy="1938992"/>
          </a:xfrm>
          <a:prstGeom prst="rect">
            <a:avLst/>
          </a:prstGeom>
          <a:noFill/>
        </p:spPr>
        <p:txBody>
          <a:bodyPr wrap="square" rtlCol="0">
            <a:spAutoFit/>
          </a:bodyPr>
          <a:lstStyle/>
          <a:p>
            <a:pPr algn="ctr"/>
            <a:r>
              <a:rPr lang="en-US" sz="4000" dirty="0" err="1">
                <a:solidFill>
                  <a:srgbClr val="00B0F0"/>
                </a:solidFill>
                <a:effectLst>
                  <a:outerShdw blurRad="38100" dist="38100" dir="2700000" algn="tl">
                    <a:srgbClr val="000000">
                      <a:alpha val="43137"/>
                    </a:srgbClr>
                  </a:outerShdw>
                </a:effectLst>
                <a:latin typeface="UTM Avo" panose="02040603050506020204" pitchFamily="18" charset="0"/>
              </a:rPr>
              <a:t>Thứ</a:t>
            </a:r>
            <a:r>
              <a:rPr lang="en-US" sz="4000" dirty="0">
                <a:solidFill>
                  <a:srgbClr val="00B0F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00B0F0"/>
                </a:solidFill>
                <a:effectLst>
                  <a:outerShdw blurRad="38100" dist="38100" dir="2700000" algn="tl">
                    <a:srgbClr val="000000">
                      <a:alpha val="43137"/>
                    </a:srgbClr>
                  </a:outerShdw>
                </a:effectLst>
                <a:latin typeface="UTM Avo" panose="02040603050506020204" pitchFamily="18" charset="0"/>
              </a:rPr>
              <a:t>sáu</a:t>
            </a:r>
            <a:r>
              <a:rPr lang="en-US" sz="4000" dirty="0">
                <a:solidFill>
                  <a:srgbClr val="00B0F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00B0F0"/>
                </a:solidFill>
                <a:effectLst>
                  <a:outerShdw blurRad="38100" dist="38100" dir="2700000" algn="tl">
                    <a:srgbClr val="000000">
                      <a:alpha val="43137"/>
                    </a:srgbClr>
                  </a:outerShdw>
                </a:effectLst>
                <a:latin typeface="UTM Avo" panose="02040603050506020204" pitchFamily="18" charset="0"/>
              </a:rPr>
              <a:t>ngày</a:t>
            </a:r>
            <a:r>
              <a:rPr lang="en-US" sz="4000" dirty="0">
                <a:solidFill>
                  <a:srgbClr val="00B0F0"/>
                </a:solidFill>
                <a:effectLst>
                  <a:outerShdw blurRad="38100" dist="38100" dir="2700000" algn="tl">
                    <a:srgbClr val="000000">
                      <a:alpha val="43137"/>
                    </a:srgbClr>
                  </a:outerShdw>
                </a:effectLst>
                <a:latin typeface="UTM Avo" panose="02040603050506020204" pitchFamily="18" charset="0"/>
              </a:rPr>
              <a:t> 18 </a:t>
            </a:r>
            <a:r>
              <a:rPr lang="en-US" sz="4000" dirty="0" err="1">
                <a:solidFill>
                  <a:srgbClr val="00B0F0"/>
                </a:solidFill>
                <a:effectLst>
                  <a:outerShdw blurRad="38100" dist="38100" dir="2700000" algn="tl">
                    <a:srgbClr val="000000">
                      <a:alpha val="43137"/>
                    </a:srgbClr>
                  </a:outerShdw>
                </a:effectLst>
                <a:latin typeface="UTM Avo" panose="02040603050506020204" pitchFamily="18" charset="0"/>
              </a:rPr>
              <a:t>tháng</a:t>
            </a:r>
            <a:r>
              <a:rPr lang="en-US" sz="4000" dirty="0">
                <a:solidFill>
                  <a:srgbClr val="00B0F0"/>
                </a:solidFill>
                <a:effectLst>
                  <a:outerShdw blurRad="38100" dist="38100" dir="2700000" algn="tl">
                    <a:srgbClr val="000000">
                      <a:alpha val="43137"/>
                    </a:srgbClr>
                  </a:outerShdw>
                </a:effectLst>
                <a:latin typeface="UTM Avo" panose="02040603050506020204" pitchFamily="18" charset="0"/>
              </a:rPr>
              <a:t> 10 </a:t>
            </a:r>
            <a:r>
              <a:rPr lang="en-US" sz="4000" dirty="0" err="1">
                <a:solidFill>
                  <a:srgbClr val="00B0F0"/>
                </a:solidFill>
                <a:effectLst>
                  <a:outerShdw blurRad="38100" dist="38100" dir="2700000" algn="tl">
                    <a:srgbClr val="000000">
                      <a:alpha val="43137"/>
                    </a:srgbClr>
                  </a:outerShdw>
                </a:effectLst>
                <a:latin typeface="UTM Avo" panose="02040603050506020204" pitchFamily="18" charset="0"/>
              </a:rPr>
              <a:t>năm</a:t>
            </a:r>
            <a:r>
              <a:rPr lang="en-US" sz="4000" dirty="0">
                <a:solidFill>
                  <a:srgbClr val="00B0F0"/>
                </a:solidFill>
                <a:effectLst>
                  <a:outerShdw blurRad="38100" dist="38100" dir="2700000" algn="tl">
                    <a:srgbClr val="000000">
                      <a:alpha val="43137"/>
                    </a:srgbClr>
                  </a:outerShdw>
                </a:effectLst>
                <a:latin typeface="UTM Avo" panose="02040603050506020204" pitchFamily="18" charset="0"/>
              </a:rPr>
              <a:t> 2024</a:t>
            </a:r>
          </a:p>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13:</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LÀM TRÒN SỐ ĐẾN HÀNG TRĂM NGHÌN </a:t>
            </a:r>
          </a:p>
        </p:txBody>
      </p:sp>
    </p:spTree>
    <p:extLst>
      <p:ext uri="{BB962C8B-B14F-4D97-AF65-F5344CB8AC3E}">
        <p14:creationId xmlns:p14="http://schemas.microsoft.com/office/powerpoint/2010/main" val="82001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xmlns=""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97C0BFF-C836-C02A-8ACA-9B884616B9FB}"/>
              </a:ext>
            </a:extLst>
          </p:cNvPr>
          <p:cNvSpPr txBox="1"/>
          <p:nvPr/>
        </p:nvSpPr>
        <p:spPr>
          <a:xfrm>
            <a:off x="3710608" y="3869636"/>
            <a:ext cx="53510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Vận</a:t>
            </a:r>
            <a:r>
              <a:rPr kumimoji="0" lang="en-US" sz="40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 </a:t>
            </a:r>
            <a:r>
              <a:rPr kumimoji="0" lang="en-US" sz="40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dụng</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5926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F6FD4F-7E1E-C4DA-CD52-CC032CF200AC}"/>
              </a:ext>
            </a:extLst>
          </p:cNvPr>
          <p:cNvPicPr>
            <a:picLocks noChangeAspect="1"/>
          </p:cNvPicPr>
          <p:nvPr/>
        </p:nvPicPr>
        <p:blipFill>
          <a:blip r:embed="rId2"/>
          <a:stretch>
            <a:fillRect/>
          </a:stretch>
        </p:blipFill>
        <p:spPr>
          <a:xfrm>
            <a:off x="-730759" y="-1236496"/>
            <a:ext cx="12173548" cy="9330992"/>
          </a:xfrm>
          <a:prstGeom prst="rect">
            <a:avLst/>
          </a:prstGeo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4000" y1="11917" x2="7200" y2="24093"/>
                        <a14:foregroundMark x1="10600" y1="41192" x2="11000" y2="75648"/>
                        <a14:foregroundMark x1="10800" y1="79016" x2="14800" y2="84456"/>
                        <a14:foregroundMark x1="19200" y1="86010" x2="74800" y2="85233"/>
                        <a14:foregroundMark x1="69000" y1="80052" x2="71600" y2="76684"/>
                        <a14:foregroundMark x1="88600" y1="27720" x2="88600" y2="86269"/>
                        <a14:foregroundMark x1="69000" y1="76684" x2="84400" y2="82383"/>
                        <a14:foregroundMark x1="82000" y1="87565" x2="47000" y2="86788"/>
                        <a14:foregroundMark x1="16800" y1="13472" x2="10600" y2="18394"/>
                        <a14:foregroundMark x1="35800" y1="14249" x2="84800" y2="13731"/>
                        <a14:foregroundMark x1="34800" y1="12694" x2="83400" y2="12435"/>
                        <a14:foregroundMark x1="27400" y1="14249" x2="34200" y2="13212"/>
                        <a14:foregroundMark x1="87600" y1="18912" x2="89400" y2="24870"/>
                        <a14:foregroundMark x1="89800" y1="40933" x2="89800" y2="56477"/>
                        <a14:foregroundMark x1="92000" y1="54145" x2="94400" y2="56218"/>
                        <a14:foregroundMark x1="92200" y1="68912" x2="93200" y2="75907"/>
                        <a14:foregroundMark x1="94200" y1="69430" x2="94800" y2="73057"/>
                        <a14:foregroundMark x1="86000" y1="88083" x2="86000" y2="85492"/>
                        <a14:backgroundMark x1="5800" y1="51036" x2="5800" y2="51036"/>
                        <a14:backgroundMark x1="5000" y1="39119" x2="3800" y2="83679"/>
                        <a14:backgroundMark x1="6000" y1="84456" x2="22600" y2="97409"/>
                        <a14:backgroundMark x1="22400" y1="94041" x2="94000" y2="95337"/>
                        <a14:backgroundMark x1="99000" y1="67876" x2="96200" y2="98446"/>
                        <a14:backgroundMark x1="94400" y1="11140" x2="98200" y2="68135"/>
                        <a14:backgroundMark x1="3800" y1="10881" x2="17000" y2="1554"/>
                        <a14:backgroundMark x1="18800" y1="2850" x2="99800" y2="6218"/>
                      </a14:backgroundRemoval>
                    </a14:imgEffect>
                  </a14:imgLayer>
                </a14:imgProps>
              </a:ext>
              <a:ext uri="{28A0092B-C50C-407E-A947-70E740481C1C}">
                <a14:useLocalDpi xmlns:a14="http://schemas.microsoft.com/office/drawing/2010/main" val="0"/>
              </a:ext>
            </a:extLst>
          </a:blip>
          <a:srcRect/>
          <a:stretch>
            <a:fillRect/>
          </a:stretch>
        </p:blipFill>
        <p:spPr bwMode="auto">
          <a:xfrm>
            <a:off x="808150" y="-417773"/>
            <a:ext cx="9425506" cy="72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ADMIN\Desktop\present-1417611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634" y="3686019"/>
            <a:ext cx="1162050" cy="1221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christmas-pres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283" y="3682765"/>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hlinkClick r:id="rId7" action="ppaction://hlinksldjump"/>
          </p:cNvPr>
          <p:cNvSpPr/>
          <p:nvPr/>
        </p:nvSpPr>
        <p:spPr>
          <a:xfrm>
            <a:off x="4051465" y="4487410"/>
            <a:ext cx="1943029" cy="76993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346">
              <a:defRPr/>
            </a:pPr>
            <a:r>
              <a:rPr lang="en-US" sz="4000" b="1" dirty="0">
                <a:solidFill>
                  <a:srgbClr val="FF0000"/>
                </a:solidFill>
                <a:latin typeface="Times New Roman" panose="02020603050405020304" pitchFamily="18" charset="0"/>
                <a:cs typeface="Times New Roman" panose="02020603050405020304" pitchFamily="18" charset="0"/>
              </a:rPr>
              <a:t>CHƠI</a:t>
            </a:r>
          </a:p>
        </p:txBody>
      </p:sp>
      <p:sp>
        <p:nvSpPr>
          <p:cNvPr id="8" name="Right Triangle 7"/>
          <p:cNvSpPr/>
          <p:nvPr/>
        </p:nvSpPr>
        <p:spPr>
          <a:xfrm rot="13296882">
            <a:off x="5425428" y="4658860"/>
            <a:ext cx="415499" cy="467519"/>
          </a:xfrm>
          <a:prstGeom prst="rtTriangl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defRPr/>
            </a:pPr>
            <a:endParaRPr lang="en-US" sz="3600">
              <a:solidFill>
                <a:srgbClr val="FFFFFF"/>
              </a:solidFill>
              <a:latin typeface="Arial"/>
            </a:endParaRPr>
          </a:p>
        </p:txBody>
      </p:sp>
      <p:sp>
        <p:nvSpPr>
          <p:cNvPr id="9" name="TextBox 8">
            <a:extLst>
              <a:ext uri="{FF2B5EF4-FFF2-40B4-BE49-F238E27FC236}">
                <a16:creationId xmlns:a16="http://schemas.microsoft.com/office/drawing/2014/main" xmlns="" id="{DA73D2F8-20F4-3B5A-750E-F723EB5FF67A}"/>
              </a:ext>
            </a:extLst>
          </p:cNvPr>
          <p:cNvSpPr txBox="1"/>
          <p:nvPr/>
        </p:nvSpPr>
        <p:spPr>
          <a:xfrm>
            <a:off x="3136015" y="1658057"/>
            <a:ext cx="4060241" cy="1896225"/>
          </a:xfrm>
          <a:prstGeom prst="rect">
            <a:avLst/>
          </a:prstGeom>
          <a:noFill/>
        </p:spPr>
        <p:txBody>
          <a:bodyPr wrap="square" rtlCol="0">
            <a:spAutoFit/>
          </a:bodyPr>
          <a:lstStyle/>
          <a:p>
            <a:pPr algn="ctr" defTabSz="1218346">
              <a:defRPr/>
            </a:pPr>
            <a:r>
              <a:rPr lang="en-US" sz="6394" b="1" dirty="0">
                <a:solidFill>
                  <a:srgbClr val="FF0000"/>
                </a:solidFill>
                <a:latin typeface="Times New Roman" panose="02020603050405020304" pitchFamily="18" charset="0"/>
                <a:cs typeface="Times New Roman" panose="02020603050405020304" pitchFamily="18" charset="0"/>
              </a:rPr>
              <a:t>  </a:t>
            </a:r>
            <a:r>
              <a:rPr lang="en-US" sz="5328" b="1" dirty="0">
                <a:solidFill>
                  <a:srgbClr val="008000"/>
                </a:solidFill>
                <a:latin typeface="Times New Roman" panose="02020603050405020304" pitchFamily="18" charset="0"/>
                <a:cs typeface="Times New Roman" panose="02020603050405020304" pitchFamily="18" charset="0"/>
              </a:rPr>
              <a:t>MÓN QUÀ</a:t>
            </a:r>
          </a:p>
          <a:p>
            <a:pPr algn="ctr" defTabSz="1218346">
              <a:defRPr/>
            </a:pPr>
            <a:r>
              <a:rPr lang="en-US" sz="5328" b="1" dirty="0">
                <a:solidFill>
                  <a:srgbClr val="008000"/>
                </a:solidFill>
                <a:latin typeface="Times New Roman" panose="02020603050405020304" pitchFamily="18" charset="0"/>
                <a:cs typeface="Times New Roman" panose="02020603050405020304" pitchFamily="18" charset="0"/>
              </a:rPr>
              <a:t>  BẤT NGỜ</a:t>
            </a:r>
            <a:endParaRPr lang="en-US" sz="5328"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3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10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ircle(in)">
                                      <p:cBhvr>
                                        <p:cTn id="10"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FA6AD50-147D-5040-38B7-802839F47AF5}"/>
              </a:ext>
            </a:extLst>
          </p:cNvPr>
          <p:cNvSpPr txBox="1"/>
          <p:nvPr/>
        </p:nvSpPr>
        <p:spPr>
          <a:xfrm>
            <a:off x="148447" y="87133"/>
            <a:ext cx="11936407" cy="584327"/>
          </a:xfrm>
          <a:prstGeom prst="rect">
            <a:avLst/>
          </a:prstGeom>
          <a:noFill/>
        </p:spPr>
        <p:txBody>
          <a:bodyPr wrap="square">
            <a:spAutoFit/>
          </a:bodyPr>
          <a:lstStyle/>
          <a:p>
            <a:pPr defTabSz="913486">
              <a:defRPr/>
            </a:pP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Làm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tròn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giá</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bán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các</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mặt</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hàng</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sau</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đến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hàng</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trăm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nghìn</a:t>
            </a:r>
            <a:r>
              <a:rPr lang="en-US" sz="3197" b="1" dirty="0">
                <a:solidFill>
                  <a:srgbClr val="5F1B1F"/>
                </a:solidFill>
                <a:latin typeface="Times New Roman" panose="02020603050405020304" pitchFamily="18" charset="0"/>
                <a:cs typeface="Times New Roman" panose="02020603050405020304" pitchFamily="18" charset="0"/>
              </a:rPr>
              <a:t>: </a:t>
            </a:r>
            <a:endParaRPr lang="vi-VN" sz="3197" b="1" dirty="0">
              <a:solidFill>
                <a:srgbClr val="5F1B1F"/>
              </a:solidFill>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xmlns="" id="{C340ABB4-4A1B-A031-803B-33D8B53BC642}"/>
              </a:ext>
            </a:extLst>
          </p:cNvPr>
          <p:cNvPicPr>
            <a:picLocks noChangeAspect="1"/>
          </p:cNvPicPr>
          <p:nvPr/>
        </p:nvPicPr>
        <p:blipFill>
          <a:blip r:embed="rId3"/>
          <a:stretch>
            <a:fillRect/>
          </a:stretch>
        </p:blipFill>
        <p:spPr>
          <a:xfrm>
            <a:off x="1290989" y="533950"/>
            <a:ext cx="2301584" cy="1662797"/>
          </a:xfrm>
          <a:prstGeom prst="rect">
            <a:avLst/>
          </a:prstGeom>
        </p:spPr>
      </p:pic>
      <p:pic>
        <p:nvPicPr>
          <p:cNvPr id="5" name="Picture 5" descr="C:\Users\ADMIN\Desktop\present-1417611_640.png">
            <a:extLst>
              <a:ext uri="{FF2B5EF4-FFF2-40B4-BE49-F238E27FC236}">
                <a16:creationId xmlns:a16="http://schemas.microsoft.com/office/drawing/2014/main" xmlns="" id="{F0CE77EF-0C7A-4004-501B-62AB763A7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09" y="609674"/>
            <a:ext cx="2948227" cy="18617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a:extLst>
              <a:ext uri="{FF2B5EF4-FFF2-40B4-BE49-F238E27FC236}">
                <a16:creationId xmlns:a16="http://schemas.microsoft.com/office/drawing/2014/main" xmlns="" id="{BE08BCF6-9C68-9B03-0BE4-88ADED998DE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55" b="91855" l="4693" r="93502">
                        <a14:foregroundMark x1="8303" y1="18100" x2="6137" y2="66063"/>
                        <a14:foregroundMark x1="6137" y1="66063" x2="6137" y2="66063"/>
                        <a14:foregroundMark x1="5415" y1="15837" x2="5415" y2="15837"/>
                        <a14:foregroundMark x1="31769" y1="83710" x2="71480" y2="78733"/>
                        <a14:foregroundMark x1="71480" y1="78733" x2="43321" y2="68778"/>
                        <a14:foregroundMark x1="43321" y1="68778" x2="43321" y2="68778"/>
                        <a14:foregroundMark x1="63177" y1="71041" x2="85199" y2="75113"/>
                        <a14:foregroundMark x1="85199" y1="75113" x2="45848" y2="88688"/>
                        <a14:foregroundMark x1="34657" y1="85973" x2="68953" y2="92308"/>
                        <a14:foregroundMark x1="68953" y1="92308" x2="90614" y2="78733"/>
                        <a14:foregroundMark x1="90614" y1="78733" x2="78339" y2="66516"/>
                        <a14:foregroundMark x1="93502" y1="75566" x2="93141" y2="91855"/>
                        <a14:foregroundMark x1="14079" y1="29864" x2="65704" y2="31674"/>
                      </a14:backgroundRemoval>
                    </a14:imgEffect>
                  </a14:imgLayer>
                </a14:imgProps>
              </a:ext>
            </a:extLst>
          </a:blip>
          <a:srcRect t="10778" r="2737"/>
          <a:stretch/>
        </p:blipFill>
        <p:spPr>
          <a:xfrm>
            <a:off x="1214045" y="2612195"/>
            <a:ext cx="2332088" cy="1706793"/>
          </a:xfrm>
          <a:prstGeom prst="rect">
            <a:avLst/>
          </a:prstGeom>
        </p:spPr>
      </p:pic>
      <p:pic>
        <p:nvPicPr>
          <p:cNvPr id="6" name="Picture 4" descr="C:\Users\ADMIN\Desktop\PNGPIX-COM-Birthday-Gift-Vector-PNG-Transparent-Image.png">
            <a:extLst>
              <a:ext uri="{FF2B5EF4-FFF2-40B4-BE49-F238E27FC236}">
                <a16:creationId xmlns:a16="http://schemas.microsoft.com/office/drawing/2014/main" xmlns="" id="{D6324205-8C0F-8A3C-2689-AB94AE9811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474" y="2099634"/>
            <a:ext cx="3905372" cy="2658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a:extLst>
              <a:ext uri="{FF2B5EF4-FFF2-40B4-BE49-F238E27FC236}">
                <a16:creationId xmlns:a16="http://schemas.microsoft.com/office/drawing/2014/main" xmlns="" id="{D472D762-A2B2-03C1-8251-F2F58B88A79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30" b="97778" l="7509" r="89420">
                        <a14:foregroundMark x1="49147" y1="9630" x2="68259" y2="31852"/>
                        <a14:foregroundMark x1="30717" y1="78519" x2="79863" y2="84815"/>
                        <a14:foregroundMark x1="79863" y1="84815" x2="51195" y2="83333"/>
                        <a14:foregroundMark x1="51195" y1="83333" x2="69966" y2="91481"/>
                        <a14:foregroundMark x1="24915" y1="79259" x2="64505" y2="75926"/>
                        <a14:foregroundMark x1="64505" y1="75926" x2="70990" y2="76667"/>
                        <a14:foregroundMark x1="79181" y1="83333" x2="79181" y2="83333"/>
                        <a14:foregroundMark x1="82253" y1="80000" x2="82253" y2="80000"/>
                        <a14:foregroundMark x1="83618" y1="78148" x2="46416" y2="72222"/>
                        <a14:foregroundMark x1="46416" y1="72222" x2="27986" y2="78148"/>
                        <a14:foregroundMark x1="27986" y1="78148" x2="27986" y2="78148"/>
                        <a14:foregroundMark x1="84300" y1="78519" x2="49147" y2="89259"/>
                        <a14:foregroundMark x1="49147" y1="89259" x2="31058" y2="81111"/>
                        <a14:foregroundMark x1="31058" y1="81111" x2="31058" y2="80370"/>
                        <a14:foregroundMark x1="60068" y1="95185" x2="78840" y2="97778"/>
                        <a14:foregroundMark x1="78840" y1="97778" x2="84300" y2="77407"/>
                        <a14:foregroundMark x1="84300" y1="77407" x2="84300" y2="75926"/>
                        <a14:foregroundMark x1="7509" y1="63333" x2="7509" y2="63333"/>
                      </a14:backgroundRemoval>
                    </a14:imgEffect>
                  </a14:imgLayer>
                </a14:imgProps>
              </a:ext>
            </a:extLst>
          </a:blip>
          <a:stretch>
            <a:fillRect/>
          </a:stretch>
        </p:blipFill>
        <p:spPr>
          <a:xfrm>
            <a:off x="657801" y="4418984"/>
            <a:ext cx="2646784" cy="2439016"/>
          </a:xfrm>
          <a:prstGeom prst="rect">
            <a:avLst/>
          </a:prstGeom>
        </p:spPr>
      </p:pic>
      <p:pic>
        <p:nvPicPr>
          <p:cNvPr id="7" name="Picture 6" descr="C:\Users\ADMIN\Desktop\Birthday-Present-Free-Download-PNG.png">
            <a:hlinkClick r:id="" action="ppaction://noaction"/>
            <a:extLst>
              <a:ext uri="{FF2B5EF4-FFF2-40B4-BE49-F238E27FC236}">
                <a16:creationId xmlns:a16="http://schemas.microsoft.com/office/drawing/2014/main" xmlns="" id="{8D280A18-6DB2-38AC-FE29-1107F12094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768" y="4114464"/>
            <a:ext cx="4081078" cy="2907204"/>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xmlns="" id="{78CCD9D5-1A9D-73F4-6A31-CA459B31DF9A}"/>
              </a:ext>
            </a:extLst>
          </p:cNvPr>
          <p:cNvSpPr txBox="1"/>
          <p:nvPr/>
        </p:nvSpPr>
        <p:spPr>
          <a:xfrm>
            <a:off x="5358384" y="1197864"/>
            <a:ext cx="2633472" cy="707886"/>
          </a:xfrm>
          <a:prstGeom prst="rect">
            <a:avLst/>
          </a:prstGeom>
          <a:noFill/>
        </p:spPr>
        <p:txBody>
          <a:bodyPr wrap="square" rtlCol="0">
            <a:spAutoFit/>
          </a:bodyPr>
          <a:lstStyle/>
          <a:p>
            <a:r>
              <a:rPr lang="en-US" sz="4000" b="1" dirty="0">
                <a:solidFill>
                  <a:srgbClr val="FF0000"/>
                </a:solidFill>
              </a:rPr>
              <a:t>300 000</a:t>
            </a:r>
            <a:endParaRPr lang="vi-VN" sz="4000" b="1" dirty="0">
              <a:solidFill>
                <a:srgbClr val="FF0000"/>
              </a:solidFill>
            </a:endParaRPr>
          </a:p>
        </p:txBody>
      </p:sp>
      <p:sp>
        <p:nvSpPr>
          <p:cNvPr id="18" name="Hộp Văn bản 17">
            <a:extLst>
              <a:ext uri="{FF2B5EF4-FFF2-40B4-BE49-F238E27FC236}">
                <a16:creationId xmlns:a16="http://schemas.microsoft.com/office/drawing/2014/main" xmlns="" id="{43851C5A-9897-B04F-D920-B6FF4789DB66}"/>
              </a:ext>
            </a:extLst>
          </p:cNvPr>
          <p:cNvSpPr txBox="1"/>
          <p:nvPr/>
        </p:nvSpPr>
        <p:spPr>
          <a:xfrm>
            <a:off x="5358384" y="2902662"/>
            <a:ext cx="2633472" cy="707886"/>
          </a:xfrm>
          <a:prstGeom prst="rect">
            <a:avLst/>
          </a:prstGeom>
          <a:noFill/>
        </p:spPr>
        <p:txBody>
          <a:bodyPr wrap="square" rtlCol="0">
            <a:spAutoFit/>
          </a:bodyPr>
          <a:lstStyle/>
          <a:p>
            <a:r>
              <a:rPr lang="en-US" sz="4000" b="1" dirty="0">
                <a:solidFill>
                  <a:srgbClr val="FF0000"/>
                </a:solidFill>
              </a:rPr>
              <a:t> 3 600 000</a:t>
            </a:r>
            <a:endParaRPr lang="vi-VN" sz="4000" b="1" dirty="0">
              <a:solidFill>
                <a:srgbClr val="FF0000"/>
              </a:solidFill>
            </a:endParaRPr>
          </a:p>
        </p:txBody>
      </p:sp>
      <p:sp>
        <p:nvSpPr>
          <p:cNvPr id="20" name="Hộp Văn bản 19">
            <a:extLst>
              <a:ext uri="{FF2B5EF4-FFF2-40B4-BE49-F238E27FC236}">
                <a16:creationId xmlns:a16="http://schemas.microsoft.com/office/drawing/2014/main" xmlns="" id="{437080B8-2CF8-9C74-774B-128DD76D6554}"/>
              </a:ext>
            </a:extLst>
          </p:cNvPr>
          <p:cNvSpPr txBox="1"/>
          <p:nvPr/>
        </p:nvSpPr>
        <p:spPr>
          <a:xfrm>
            <a:off x="5358384" y="4930606"/>
            <a:ext cx="2633472" cy="707886"/>
          </a:xfrm>
          <a:prstGeom prst="rect">
            <a:avLst/>
          </a:prstGeom>
          <a:noFill/>
        </p:spPr>
        <p:txBody>
          <a:bodyPr wrap="square" rtlCol="0">
            <a:spAutoFit/>
          </a:bodyPr>
          <a:lstStyle/>
          <a:p>
            <a:r>
              <a:rPr lang="en-US" sz="4000" b="1" dirty="0">
                <a:solidFill>
                  <a:srgbClr val="FF0000"/>
                </a:solidFill>
              </a:rPr>
              <a:t> 4 200 000</a:t>
            </a:r>
            <a:endParaRPr lang="vi-VN" sz="4000" b="1" dirty="0">
              <a:solidFill>
                <a:srgbClr val="FF0000"/>
              </a:solidFill>
            </a:endParaRPr>
          </a:p>
        </p:txBody>
      </p:sp>
    </p:spTree>
    <p:extLst>
      <p:ext uri="{BB962C8B-B14F-4D97-AF65-F5344CB8AC3E}">
        <p14:creationId xmlns:p14="http://schemas.microsoft.com/office/powerpoint/2010/main" val="2939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2.08333E-7 2.96296E-6 L 0.1776 0.04004 C 0.21445 0.04907 0.27005 0.05393 0.32826 0.05393 C 0.39453 0.05393 0.44766 0.04907 0.48451 0.04004 L 0.66224 2.96296E-6 " pathEditMode="relative" rAng="0" ptsTypes="AAAAA">
                                      <p:cBhvr>
                                        <p:cTn id="17" dur="2000" fill="hold"/>
                                        <p:tgtEl>
                                          <p:spTgt spid="5"/>
                                        </p:tgtEl>
                                        <p:attrNameLst>
                                          <p:attrName>ppt_x</p:attrName>
                                          <p:attrName>ppt_y</p:attrName>
                                        </p:attrNameLst>
                                      </p:cBhvr>
                                      <p:rCtr x="33112" y="268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4.79167E-6 0 L 0.1707 0.04005 C 0.20612 0.04907 0.2595 0.05394 0.31549 0.05394 C 0.37916 0.05394 0.4302 0.04907 0.46562 0.04005 L 0.63645 0 " pathEditMode="relative" rAng="0" ptsTypes="AAAAA">
                                      <p:cBhvr>
                                        <p:cTn id="28" dur="2000" fill="hold"/>
                                        <p:tgtEl>
                                          <p:spTgt spid="6"/>
                                        </p:tgtEl>
                                        <p:attrNameLst>
                                          <p:attrName>ppt_x</p:attrName>
                                          <p:attrName>ppt_y</p:attrName>
                                        </p:attrNameLst>
                                      </p:cBhvr>
                                      <p:rCtr x="31823" y="2685"/>
                                    </p:animMotion>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path" presetSubtype="0" accel="50000" decel="50000" fill="hold" nodeType="clickEffect">
                                  <p:stCondLst>
                                    <p:cond delay="0"/>
                                  </p:stCondLst>
                                  <p:childTnLst>
                                    <p:animMotion origin="layout" path="M -3.75E-6 4.44444E-6 L 0.18125 0.04004 C 0.21888 0.04907 0.27552 0.05393 0.33503 0.05393 C 0.40261 0.05393 0.4569 0.04907 0.49454 0.04004 L 0.67592 4.44444E-6 " pathEditMode="relative" rAng="0" ptsTypes="AAAAA">
                                      <p:cBhvr>
                                        <p:cTn id="39" dur="2000" fill="hold"/>
                                        <p:tgtEl>
                                          <p:spTgt spid="7"/>
                                        </p:tgtEl>
                                        <p:attrNameLst>
                                          <p:attrName>ppt_x</p:attrName>
                                          <p:attrName>ppt_y</p:attrName>
                                        </p:attrNameLst>
                                      </p:cBhvr>
                                      <p:rCtr x="33789" y="2685"/>
                                    </p:animMotion>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19007CB7-1726-63B3-4E47-89037625B803}"/>
              </a:ext>
            </a:extLst>
          </p:cNvPr>
          <p:cNvPicPr>
            <a:picLocks noChangeAspect="1"/>
          </p:cNvPicPr>
          <p:nvPr/>
        </p:nvPicPr>
        <p:blipFill>
          <a:blip r:embed="rId3"/>
          <a:stretch>
            <a:fillRect/>
          </a:stretch>
        </p:blipFill>
        <p:spPr>
          <a:xfrm>
            <a:off x="0" y="0"/>
            <a:ext cx="12192000" cy="6774639"/>
          </a:xfrm>
          <a:prstGeom prst="rect">
            <a:avLst/>
          </a:prstGeom>
        </p:spPr>
      </p:pic>
      <p:sp>
        <p:nvSpPr>
          <p:cNvPr id="3" name="TextBox 2">
            <a:extLst>
              <a:ext uri="{FF2B5EF4-FFF2-40B4-BE49-F238E27FC236}">
                <a16:creationId xmlns:a16="http://schemas.microsoft.com/office/drawing/2014/main" xmlns="" id="{6A45511E-7F7E-0148-0DF7-9298AA058478}"/>
              </a:ext>
            </a:extLst>
          </p:cNvPr>
          <p:cNvSpPr txBox="1"/>
          <p:nvPr/>
        </p:nvSpPr>
        <p:spPr>
          <a:xfrm>
            <a:off x="2409481" y="3025693"/>
            <a:ext cx="7569406" cy="1323439"/>
          </a:xfrm>
          <a:prstGeom prst="rect">
            <a:avLst/>
          </a:prstGeom>
          <a:noFill/>
        </p:spPr>
        <p:txBody>
          <a:bodyPr wrap="square" rtlCol="0">
            <a:spAutoFit/>
          </a:bodyPr>
          <a:lstStyle/>
          <a:p>
            <a:pPr algn="ctr">
              <a:spcAft>
                <a:spcPts val="1800"/>
              </a:spcAft>
            </a:pPr>
            <a:r>
              <a:rPr lang="en-US" sz="4000" dirty="0" err="1">
                <a:solidFill>
                  <a:srgbClr val="FFFF00"/>
                </a:solidFill>
                <a:latin typeface="UTM Avo" panose="02040603050506020204" pitchFamily="18" charset="0"/>
              </a:rPr>
              <a:t>Em</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hãy</a:t>
            </a:r>
            <a:r>
              <a:rPr lang="en-US" sz="4000" dirty="0">
                <a:solidFill>
                  <a:srgbClr val="FFFF00"/>
                </a:solidFill>
                <a:latin typeface="UTM Avo" panose="02040603050506020204" pitchFamily="18" charset="0"/>
              </a:rPr>
              <a:t> chia </a:t>
            </a:r>
            <a:r>
              <a:rPr lang="en-US" sz="4000" dirty="0" err="1">
                <a:solidFill>
                  <a:srgbClr val="FFFF00"/>
                </a:solidFill>
                <a:latin typeface="UTM Avo" panose="02040603050506020204" pitchFamily="18" charset="0"/>
              </a:rPr>
              <a:t>sẻ</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những</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điều</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học</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được</a:t>
            </a:r>
            <a:r>
              <a:rPr lang="en-US" sz="4000" dirty="0">
                <a:solidFill>
                  <a:srgbClr val="FFFF00"/>
                </a:solidFill>
                <a:latin typeface="UTM Avo" panose="02040603050506020204" pitchFamily="18" charset="0"/>
              </a:rPr>
              <a:t> qua </a:t>
            </a:r>
            <a:r>
              <a:rPr lang="en-US" sz="4000" dirty="0" err="1">
                <a:solidFill>
                  <a:srgbClr val="FFFF00"/>
                </a:solidFill>
                <a:latin typeface="UTM Avo" panose="02040603050506020204" pitchFamily="18" charset="0"/>
              </a:rPr>
              <a:t>bài</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này</a:t>
            </a:r>
            <a:r>
              <a:rPr lang="en-US" sz="4000"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404466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xmlns=""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297C0BFF-C836-C02A-8ACA-9B884616B9FB}"/>
              </a:ext>
            </a:extLst>
          </p:cNvPr>
          <p:cNvSpPr txBox="1"/>
          <p:nvPr/>
        </p:nvSpPr>
        <p:spPr>
          <a:xfrm>
            <a:off x="3473216" y="3658621"/>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KHỞI ĐỘNG</a:t>
            </a:r>
          </a:p>
        </p:txBody>
      </p:sp>
    </p:spTree>
    <p:extLst>
      <p:ext uri="{BB962C8B-B14F-4D97-AF65-F5344CB8AC3E}">
        <p14:creationId xmlns:p14="http://schemas.microsoft.com/office/powerpoint/2010/main" val="275132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69" y="4045095"/>
            <a:ext cx="2269494" cy="1737046"/>
          </a:xfrm>
          <a:prstGeom prst="rect">
            <a:avLst/>
          </a:prstGeom>
        </p:spPr>
      </p:pic>
      <p:sp>
        <p:nvSpPr>
          <p:cNvPr id="15" name="Rectangle 14"/>
          <p:cNvSpPr/>
          <p:nvPr/>
        </p:nvSpPr>
        <p:spPr>
          <a:xfrm>
            <a:off x="6614450" y="410497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19623" y="518788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1 000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14450" y="518788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10 000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89893" y="412505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 90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87158" y="38524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09751" y="495293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74673" y="484665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41044" y="379609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33833" y="1359149"/>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483198" y="908240"/>
            <a:ext cx="11099436" cy="954107"/>
          </a:xfrm>
          <a:prstGeom prst="rect">
            <a:avLst/>
          </a:prstGeom>
          <a:noFill/>
        </p:spPr>
        <p:txBody>
          <a:bodyPr wrap="square" rtlCol="0">
            <a:spAutoFit/>
          </a:bodyPr>
          <a:lstStyle/>
          <a:p>
            <a:r>
              <a:rPr lang="vi-VN" sz="3200" b="1" dirty="0">
                <a:solidFill>
                  <a:schemeClr val="bg1"/>
                </a:solidFill>
              </a:rPr>
              <a:t>Số nào trong các số sau là số tròn trăm?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ontserrat Alternates Black" panose="00000A00000000000000" pitchFamily="50" charset="0"/>
                <a:ea typeface="+mn-ea"/>
                <a:cs typeface="+mn-cs"/>
              </a:rPr>
              <a:t> </a:t>
            </a:r>
          </a:p>
        </p:txBody>
      </p:sp>
      <p:sp>
        <p:nvSpPr>
          <p:cNvPr id="2" name="Hộp Văn bản 5">
            <a:extLst>
              <a:ext uri="{FF2B5EF4-FFF2-40B4-BE49-F238E27FC236}">
                <a16:creationId xmlns:a16="http://schemas.microsoft.com/office/drawing/2014/main" xmlns="" id="{21C0D00F-0F37-652C-7F24-C4CA54C9CDA7}"/>
              </a:ext>
            </a:extLst>
          </p:cNvPr>
          <p:cNvSpPr txBox="1"/>
          <p:nvPr/>
        </p:nvSpPr>
        <p:spPr>
          <a:xfrm>
            <a:off x="1402251" y="193906"/>
            <a:ext cx="9753600" cy="754695"/>
          </a:xfrm>
          <a:prstGeom prst="rect">
            <a:avLst/>
          </a:prstGeom>
          <a:noFill/>
        </p:spPr>
        <p:txBody>
          <a:bodyPr wrap="square" rtlCol="0">
            <a:spAutoFit/>
          </a:bodyPr>
          <a:lstStyle/>
          <a:p>
            <a:pPr marL="0" marR="0" algn="just">
              <a:lnSpc>
                <a:spcPct val="150000"/>
              </a:lnSpc>
              <a:spcBef>
                <a:spcPts val="0"/>
              </a:spcBef>
              <a:spcAft>
                <a:spcPts val="800"/>
              </a:spcAft>
            </a:pPr>
            <a:r>
              <a:rPr lang="en-US" sz="3200" b="1" dirty="0" err="1">
                <a:solidFill>
                  <a:srgbClr val="002060"/>
                </a:solidFill>
                <a:effectLst/>
                <a:ea typeface="Times New Roman" panose="02020603050405020304" pitchFamily="18" charset="0"/>
                <a:cs typeface="Times New Roman" panose="02020603050405020304" pitchFamily="18" charset="0"/>
              </a:rPr>
              <a:t>Chọn</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câu</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trả</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lời</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đúng</a:t>
            </a:r>
            <a:r>
              <a:rPr lang="en-US" sz="3200" b="1" dirty="0">
                <a:solidFill>
                  <a:srgbClr val="002060"/>
                </a:solidFill>
                <a:ea typeface="Times New Roman" panose="02020603050405020304" pitchFamily="18" charset="0"/>
                <a:cs typeface="Times New Roman" panose="02020603050405020304" pitchFamily="18" charset="0"/>
              </a:rPr>
              <a:t>.</a:t>
            </a:r>
            <a:endParaRPr lang="en-US" sz="3200" b="1" dirty="0">
              <a:solidFill>
                <a:srgbClr val="00206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6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Am-thanh-tra-loi-sai-www_nhacchuongvui_com.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3"/>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Am-thanh-tra-loi-sai-www_nhacchuongvui_com.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3"/>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dung-www_nhacchuongvui_com.wav"/>
                                        </p:tgtEl>
                                      </p:cMediaNode>
                                    </p:audio>
                                  </p:subTnLst>
                                </p:cTn>
                              </p:par>
                              <p:par>
                                <p:cTn id="61" presetID="10" presetClass="exit" presetSubtype="0" fill="hold"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childTnLst>
                    </p:cTn>
                  </p:par>
                </p:childTnLst>
              </p:cTn>
              <p:nextCondLst>
                <p:cond evt="onClick" delay="0">
                  <p:tgtEl>
                    <p:spTgt spid="15"/>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445106" y="428625"/>
            <a:ext cx="11301789" cy="6061759"/>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D6F4FF"/>
              </a:solidFill>
              <a:latin typeface="Calibri" panose="020F0502020204030204"/>
              <a:sym typeface="Arial" panose="020B0604020202020204"/>
            </a:endParaRPr>
          </a:p>
        </p:txBody>
      </p:sp>
      <p:sp>
        <p:nvSpPr>
          <p:cNvPr id="11" name="Hộp Văn bản 5"/>
          <p:cNvSpPr txBox="1"/>
          <p:nvPr/>
        </p:nvSpPr>
        <p:spPr>
          <a:xfrm>
            <a:off x="1504950" y="400347"/>
            <a:ext cx="9753600" cy="754695"/>
          </a:xfrm>
          <a:prstGeom prst="rect">
            <a:avLst/>
          </a:prstGeom>
          <a:noFill/>
        </p:spPr>
        <p:txBody>
          <a:bodyPr wrap="square" rtlCol="0">
            <a:spAutoFit/>
          </a:bodyPr>
          <a:lstStyle/>
          <a:p>
            <a:pPr marL="0" marR="0" algn="just">
              <a:lnSpc>
                <a:spcPct val="150000"/>
              </a:lnSpc>
              <a:spcBef>
                <a:spcPts val="0"/>
              </a:spcBef>
              <a:spcAft>
                <a:spcPts val="800"/>
              </a:spcAft>
            </a:pPr>
            <a:r>
              <a:rPr lang="en-US" sz="3200" b="1" dirty="0" err="1">
                <a:solidFill>
                  <a:srgbClr val="002060"/>
                </a:solidFill>
                <a:effectLst/>
                <a:ea typeface="Times New Roman" panose="02020603050405020304" pitchFamily="18" charset="0"/>
                <a:cs typeface="Times New Roman" panose="02020603050405020304" pitchFamily="18" charset="0"/>
              </a:rPr>
              <a:t>Chọn</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câu</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trả</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lời</a:t>
            </a:r>
            <a:r>
              <a:rPr lang="en-US" sz="3200" b="1" dirty="0">
                <a:solidFill>
                  <a:srgbClr val="002060"/>
                </a:solidFill>
                <a:effectLst/>
                <a:ea typeface="Times New Roman" panose="02020603050405020304" pitchFamily="18" charset="0"/>
                <a:cs typeface="Times New Roman" panose="02020603050405020304" pitchFamily="18" charset="0"/>
              </a:rPr>
              <a:t> </a:t>
            </a:r>
            <a:r>
              <a:rPr lang="en-US" sz="3200" b="1" dirty="0" err="1">
                <a:solidFill>
                  <a:srgbClr val="002060"/>
                </a:solidFill>
                <a:effectLst/>
                <a:ea typeface="Times New Roman" panose="02020603050405020304" pitchFamily="18" charset="0"/>
                <a:cs typeface="Times New Roman" panose="02020603050405020304" pitchFamily="18" charset="0"/>
              </a:rPr>
              <a:t>đúng</a:t>
            </a:r>
            <a:r>
              <a:rPr lang="en-US" sz="3200" b="1" dirty="0">
                <a:solidFill>
                  <a:srgbClr val="002060"/>
                </a:solidFill>
                <a:ea typeface="Times New Roman" panose="02020603050405020304" pitchFamily="18" charset="0"/>
                <a:cs typeface="Times New Roman" panose="02020603050405020304" pitchFamily="18" charset="0"/>
              </a:rPr>
              <a:t>.</a:t>
            </a:r>
            <a:endParaRPr lang="en-US" sz="3200" b="1" dirty="0">
              <a:solidFill>
                <a:srgbClr val="002060"/>
              </a:solidFill>
              <a:effectLst/>
              <a:ea typeface="Times New Roman" panose="02020603050405020304" pitchFamily="18" charset="0"/>
              <a:cs typeface="Times New Roman" panose="02020603050405020304" pitchFamily="18" charset="0"/>
            </a:endParaRPr>
          </a:p>
        </p:txBody>
      </p:sp>
      <p:sp>
        <p:nvSpPr>
          <p:cNvPr id="3" name="TextBox 2"/>
          <p:cNvSpPr txBox="1"/>
          <p:nvPr/>
        </p:nvSpPr>
        <p:spPr>
          <a:xfrm>
            <a:off x="1095375" y="1238250"/>
            <a:ext cx="10106025" cy="3903504"/>
          </a:xfrm>
          <a:prstGeom prst="rect">
            <a:avLst/>
          </a:prstGeom>
          <a:noFill/>
        </p:spPr>
        <p:txBody>
          <a:bodyPr wrap="square" rtlCol="0">
            <a:spAutoFit/>
          </a:bodyPr>
          <a:lstStyle/>
          <a:p>
            <a:pPr algn="just">
              <a:lnSpc>
                <a:spcPct val="150000"/>
              </a:lnSpc>
            </a:pPr>
            <a:r>
              <a:rPr lang="vi-VN" sz="2800" b="0" i="0" dirty="0">
                <a:solidFill>
                  <a:srgbClr val="000000"/>
                </a:solidFill>
                <a:effectLst/>
              </a:rPr>
              <a:t>Số nào dưới đây là mật khẩu mở khoá két sắt? Biết rằng mật khẩu không chứa chữ số 0 ở lớp triệu và chữ số hàng trăm nghìn khác 3.</a:t>
            </a:r>
          </a:p>
          <a:p>
            <a:pPr algn="just">
              <a:lnSpc>
                <a:spcPct val="150000"/>
              </a:lnSpc>
            </a:pPr>
            <a:r>
              <a:rPr lang="vi-VN" sz="2800" b="0" i="0" dirty="0">
                <a:solidFill>
                  <a:srgbClr val="000000"/>
                </a:solidFill>
                <a:effectLst/>
              </a:rPr>
              <a:t>A. 190 968 028</a:t>
            </a:r>
          </a:p>
          <a:p>
            <a:pPr algn="just">
              <a:lnSpc>
                <a:spcPct val="150000"/>
              </a:lnSpc>
            </a:pPr>
            <a:r>
              <a:rPr lang="vi-VN" sz="2800" b="0" i="0" dirty="0">
                <a:solidFill>
                  <a:srgbClr val="000000"/>
                </a:solidFill>
                <a:effectLst/>
              </a:rPr>
              <a:t>B. 1 000 000 000</a:t>
            </a:r>
          </a:p>
          <a:p>
            <a:pPr algn="just">
              <a:lnSpc>
                <a:spcPct val="150000"/>
              </a:lnSpc>
            </a:pPr>
            <a:r>
              <a:rPr lang="vi-VN" sz="2800" b="0" i="0" dirty="0">
                <a:solidFill>
                  <a:srgbClr val="000000"/>
                </a:solidFill>
                <a:effectLst/>
              </a:rPr>
              <a:t>C. 276 389 000</a:t>
            </a:r>
          </a:p>
          <a:p>
            <a:pPr algn="just">
              <a:lnSpc>
                <a:spcPct val="150000"/>
              </a:lnSpc>
            </a:pPr>
            <a:r>
              <a:rPr lang="vi-VN" sz="2800" b="0" i="0" dirty="0">
                <a:solidFill>
                  <a:srgbClr val="000000"/>
                </a:solidFill>
                <a:effectLst/>
              </a:rPr>
              <a:t>D. 537 991 833</a:t>
            </a:r>
          </a:p>
        </p:txBody>
      </p:sp>
      <p:pic>
        <p:nvPicPr>
          <p:cNvPr id="5" name="Picture 4"/>
          <p:cNvPicPr>
            <a:picLocks noChangeAspect="1"/>
          </p:cNvPicPr>
          <p:nvPr/>
        </p:nvPicPr>
        <p:blipFill>
          <a:blip r:embed="rId4"/>
          <a:stretch>
            <a:fillRect/>
          </a:stretch>
        </p:blipFill>
        <p:spPr>
          <a:xfrm>
            <a:off x="9825037" y="2733675"/>
            <a:ext cx="1571625" cy="2038350"/>
          </a:xfrm>
          <a:prstGeom prst="rect">
            <a:avLst/>
          </a:prstGeom>
        </p:spPr>
      </p:pic>
      <p:sp>
        <p:nvSpPr>
          <p:cNvPr id="6" name="Rectangle: Rounded Corners 5"/>
          <p:cNvSpPr/>
          <p:nvPr/>
        </p:nvSpPr>
        <p:spPr>
          <a:xfrm>
            <a:off x="4252702" y="292678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200" b="1" dirty="0" err="1">
                <a:solidFill>
                  <a:prstClr val="black"/>
                </a:solidFill>
                <a:latin typeface="Calibri" panose="020F0502020204030204" pitchFamily="34" charset="0"/>
                <a:cs typeface="Calibri" panose="020F0502020204030204" pitchFamily="34" charset="0"/>
              </a:rPr>
              <a:t>Mật</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khẩu</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không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chứa</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số</a:t>
            </a:r>
            <a:r>
              <a:rPr lang="en-US" sz="3200" b="1" dirty="0">
                <a:solidFill>
                  <a:prstClr val="black"/>
                </a:solidFill>
                <a:latin typeface="Calibri" panose="020F0502020204030204" pitchFamily="34" charset="0"/>
                <a:cs typeface="Calibri" panose="020F0502020204030204" pitchFamily="34" charset="0"/>
              </a:rPr>
              <a:t> 0 ở </a:t>
            </a:r>
            <a:r>
              <a:rPr lang="en-US" sz="3200" b="1" dirty="0" err="1">
                <a:solidFill>
                  <a:prstClr val="black"/>
                </a:solidFill>
                <a:latin typeface="Calibri" panose="020F0502020204030204" pitchFamily="34" charset="0"/>
                <a:cs typeface="Calibri" panose="020F0502020204030204" pitchFamily="34" charset="0"/>
              </a:rPr>
              <a:t>lớp</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triệu</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nên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loại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đáp</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án</a:t>
            </a:r>
            <a:r>
              <a:rPr lang="en-US" sz="3200" b="1" dirty="0">
                <a:solidFill>
                  <a:prstClr val="black"/>
                </a:solidFill>
                <a:latin typeface="Calibri" panose="020F0502020204030204" pitchFamily="34" charset="0"/>
                <a:cs typeface="Calibri" panose="020F0502020204030204" pitchFamily="34" charset="0"/>
              </a:rPr>
              <a:t> A, B</a:t>
            </a:r>
          </a:p>
        </p:txBody>
      </p:sp>
      <p:cxnSp>
        <p:nvCxnSpPr>
          <p:cNvPr id="10" name="Straight Connector 9"/>
          <p:cNvCxnSpPr/>
          <p:nvPr/>
        </p:nvCxnSpPr>
        <p:spPr>
          <a:xfrm>
            <a:off x="9715500" y="1819275"/>
            <a:ext cx="1447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52525" y="2457450"/>
            <a:ext cx="46005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2476500"/>
            <a:ext cx="460057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17" descr="A red x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381" y="3335484"/>
            <a:ext cx="432436" cy="440444"/>
          </a:xfrm>
          <a:prstGeom prst="rect">
            <a:avLst/>
          </a:prstGeom>
        </p:spPr>
      </p:pic>
      <p:pic>
        <p:nvPicPr>
          <p:cNvPr id="19" name="Picture 18" descr="A red x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338" y="3947584"/>
            <a:ext cx="432436" cy="440444"/>
          </a:xfrm>
          <a:prstGeom prst="rect">
            <a:avLst/>
          </a:prstGeom>
        </p:spPr>
      </p:pic>
      <p:sp>
        <p:nvSpPr>
          <p:cNvPr id="20" name="Rectangle: Rounded Corners 19"/>
          <p:cNvSpPr/>
          <p:nvPr/>
        </p:nvSpPr>
        <p:spPr>
          <a:xfrm>
            <a:off x="4233652" y="4184084"/>
            <a:ext cx="5430384" cy="1416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200" b="1">
                <a:solidFill>
                  <a:prstClr val="black"/>
                </a:solidFill>
                <a:latin typeface="Calibri" panose="020F0502020204030204" pitchFamily="34" charset="0"/>
                <a:cs typeface="Calibri" panose="020F0502020204030204" pitchFamily="34" charset="0"/>
              </a:rPr>
              <a:t>Mật khẩu có chữ số hàng trăm nghìn khác 3 nên loại đáp án C</a:t>
            </a:r>
            <a:endParaRPr lang="en-US" sz="3200" b="1" dirty="0">
              <a:solidFill>
                <a:prstClr val="black"/>
              </a:solidFill>
              <a:latin typeface="Calibri" panose="020F0502020204030204" pitchFamily="34" charset="0"/>
              <a:cs typeface="Calibri" panose="020F0502020204030204" pitchFamily="34" charset="0"/>
            </a:endParaRPr>
          </a:p>
        </p:txBody>
      </p:sp>
      <p:pic>
        <p:nvPicPr>
          <p:cNvPr id="21" name="Picture 20" descr="A red x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381" y="4607102"/>
            <a:ext cx="432436" cy="440444"/>
          </a:xfrm>
          <a:prstGeom prst="rect">
            <a:avLst/>
          </a:prstGeom>
        </p:spPr>
      </p:pic>
      <p:sp>
        <p:nvSpPr>
          <p:cNvPr id="22" name="Oval 21"/>
          <p:cNvSpPr/>
          <p:nvPr/>
        </p:nvSpPr>
        <p:spPr>
          <a:xfrm>
            <a:off x="1095375" y="5219202"/>
            <a:ext cx="485775" cy="533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0" y="241853"/>
            <a:ext cx="12192000" cy="5814392"/>
          </a:xfrm>
          <a:prstGeom prst="rect">
            <a:avLst/>
          </a:prstGeom>
        </p:spPr>
      </p:pic>
      <p:sp>
        <p:nvSpPr>
          <p:cNvPr id="6" name="TextBox 5">
            <a:extLst>
              <a:ext uri="{FF2B5EF4-FFF2-40B4-BE49-F238E27FC236}">
                <a16:creationId xmlns:a16="http://schemas.microsoft.com/office/drawing/2014/main" xmlns="" id="{2B695BE8-B84A-C319-7199-E4704DEEF312}"/>
              </a:ext>
            </a:extLst>
          </p:cNvPr>
          <p:cNvSpPr txBox="1"/>
          <p:nvPr/>
        </p:nvSpPr>
        <p:spPr>
          <a:xfrm>
            <a:off x="1228205" y="0"/>
            <a:ext cx="9362365" cy="3785652"/>
          </a:xfrm>
          <a:prstGeom prst="rect">
            <a:avLst/>
          </a:prstGeom>
          <a:noFill/>
        </p:spPr>
        <p:txBody>
          <a:bodyPr wrap="square" rtlCol="0">
            <a:spAutoFit/>
          </a:bodyPr>
          <a:lstStyle/>
          <a:p>
            <a:pPr algn="ctr"/>
            <a:r>
              <a:rPr lang="en-US" sz="4000" dirty="0" err="1">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Thứ</a:t>
            </a:r>
            <a:r>
              <a:rPr lang="en-US" sz="4000" dirty="0">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 </a:t>
            </a:r>
            <a:r>
              <a:rPr lang="en-US" sz="4000" dirty="0" err="1">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sáu</a:t>
            </a:r>
            <a:r>
              <a:rPr lang="en-US" sz="4000" dirty="0">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 </a:t>
            </a:r>
            <a:r>
              <a:rPr lang="en-US" sz="4000" dirty="0" err="1">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ngày</a:t>
            </a:r>
            <a:r>
              <a:rPr lang="en-US" sz="4000" dirty="0">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 18 </a:t>
            </a:r>
            <a:r>
              <a:rPr lang="en-US" sz="4000" dirty="0" err="1">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tháng</a:t>
            </a:r>
            <a:r>
              <a:rPr lang="en-US" sz="4000" dirty="0">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 10 </a:t>
            </a:r>
            <a:r>
              <a:rPr lang="en-US" sz="4000" dirty="0" err="1">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năm</a:t>
            </a:r>
            <a:r>
              <a:rPr lang="en-US" sz="4000" dirty="0">
                <a:solidFill>
                  <a:schemeClr val="accent1">
                    <a:lumMod val="75000"/>
                  </a:schemeClr>
                </a:solidFill>
                <a:effectLst>
                  <a:outerShdw blurRad="38100" dist="38100" dir="2700000" algn="tl">
                    <a:srgbClr val="000000">
                      <a:alpha val="43137"/>
                    </a:srgbClr>
                  </a:outerShdw>
                </a:effectLst>
                <a:latin typeface="UTM Avo" panose="02040603050506020204" pitchFamily="18" charset="0"/>
              </a:rPr>
              <a:t> 2024</a:t>
            </a:r>
          </a:p>
          <a:p>
            <a:pPr algn="ct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TOÁN</a:t>
            </a:r>
          </a:p>
          <a:p>
            <a:pPr algn="ctr"/>
            <a:endParaRPr lang="en-US" sz="4000" dirty="0">
              <a:solidFill>
                <a:srgbClr val="FF0000"/>
              </a:solidFill>
              <a:effectLst>
                <a:outerShdw blurRad="38100" dist="38100" dir="2700000" algn="tl">
                  <a:srgbClr val="000000">
                    <a:alpha val="43137"/>
                  </a:srgbClr>
                </a:outerShdw>
              </a:effectLst>
              <a:latin typeface="UTM Avo" panose="02040603050506020204" pitchFamily="18" charset="0"/>
            </a:endParaRPr>
          </a:p>
          <a:p>
            <a:pPr algn="ctr"/>
            <a:endParaRPr lang="en-US" sz="4000" dirty="0">
              <a:solidFill>
                <a:srgbClr val="FF0000"/>
              </a:solidFill>
              <a:effectLst>
                <a:outerShdw blurRad="38100" dist="38100" dir="2700000" algn="tl">
                  <a:srgbClr val="000000">
                    <a:alpha val="43137"/>
                  </a:srgbClr>
                </a:outerShdw>
              </a:effectLst>
              <a:latin typeface="UTM Avo" panose="02040603050506020204" pitchFamily="18" charset="0"/>
            </a:endParaRPr>
          </a:p>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13:</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LÀM TRÒN SỐ ĐẾN HÀNG TRĂM NGHÌN </a:t>
            </a:r>
          </a:p>
        </p:txBody>
      </p:sp>
      <p:sp>
        <p:nvSpPr>
          <p:cNvPr id="7" name="TextBox 6">
            <a:extLst>
              <a:ext uri="{FF2B5EF4-FFF2-40B4-BE49-F238E27FC236}">
                <a16:creationId xmlns:a16="http://schemas.microsoft.com/office/drawing/2014/main" xmlns="" id="{BFE2F622-4C27-64F3-44A9-2610D9D5ED04}"/>
              </a:ext>
            </a:extLst>
          </p:cNvPr>
          <p:cNvSpPr txBox="1"/>
          <p:nvPr/>
        </p:nvSpPr>
        <p:spPr>
          <a:xfrm>
            <a:off x="2917708" y="3846301"/>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KHÁM PHÁ</a:t>
            </a:r>
          </a:p>
        </p:txBody>
      </p:sp>
    </p:spTree>
    <p:extLst>
      <p:ext uri="{BB962C8B-B14F-4D97-AF65-F5344CB8AC3E}">
        <p14:creationId xmlns:p14="http://schemas.microsoft.com/office/powerpoint/2010/main" val="15040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stretch>
            <a:fillRect/>
          </a:stretch>
        </p:blipFill>
        <p:spPr>
          <a:xfrm>
            <a:off x="542925" y="313653"/>
            <a:ext cx="2104336" cy="105216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19175" y="1295400"/>
            <a:ext cx="10134600" cy="4400550"/>
          </a:xfrm>
          <a:prstGeom prst="rect">
            <a:avLst/>
          </a:prstGeom>
        </p:spPr>
      </p:pic>
      <p:sp>
        <p:nvSpPr>
          <p:cNvPr id="7" name="Speech Bubble: Rectangle with Corners Rounded 6"/>
          <p:cNvSpPr/>
          <p:nvPr/>
        </p:nvSpPr>
        <p:spPr>
          <a:xfrm>
            <a:off x="2476500" y="963036"/>
            <a:ext cx="4772025" cy="1199139"/>
          </a:xfrm>
          <a:prstGeom prst="wedgeRoundRectCallout">
            <a:avLst>
              <a:gd name="adj1" fmla="val -44012"/>
              <a:gd name="adj2" fmla="val 715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bán</a:t>
            </a:r>
            <a:r>
              <a:rPr lang="en-US" sz="2400" dirty="0"/>
              <a:t> </a:t>
            </a:r>
            <a:r>
              <a:rPr lang="en-US" sz="2400" dirty="0" err="1"/>
              <a:t>ra</a:t>
            </a:r>
            <a:r>
              <a:rPr lang="en-US" sz="2400" dirty="0"/>
              <a:t> </a:t>
            </a:r>
            <a:r>
              <a:rPr lang="en-US" sz="2400" dirty="0" err="1"/>
              <a:t>của</a:t>
            </a:r>
            <a:r>
              <a:rPr lang="en-US" sz="2400" dirty="0"/>
              <a:t> </a:t>
            </a:r>
            <a:r>
              <a:rPr lang="en-US" sz="2400" dirty="0" err="1"/>
              <a:t>công</a:t>
            </a:r>
            <a:r>
              <a:rPr lang="en-US" sz="2400" dirty="0"/>
              <a:t> ty A </a:t>
            </a:r>
            <a:r>
              <a:rPr lang="en-US" sz="2400" dirty="0" err="1"/>
              <a:t>năm</a:t>
            </a:r>
            <a:r>
              <a:rPr lang="en-US" sz="2400" dirty="0"/>
              <a:t> 2020 </a:t>
            </a:r>
            <a:r>
              <a:rPr lang="en-US" sz="2400" dirty="0" err="1"/>
              <a:t>là</a:t>
            </a:r>
            <a:r>
              <a:rPr lang="en-US" sz="2400" dirty="0"/>
              <a:t> </a:t>
            </a:r>
            <a:r>
              <a:rPr lang="en-US" sz="2400" dirty="0" err="1"/>
              <a:t>khoảng</a:t>
            </a:r>
            <a:r>
              <a:rPr lang="en-US" sz="2400" dirty="0"/>
              <a:t> 2 700 000 </a:t>
            </a:r>
            <a:r>
              <a:rPr lang="en-US" sz="2400" dirty="0" err="1"/>
              <a:t>xe</a:t>
            </a:r>
            <a:r>
              <a:rPr lang="en-US" sz="2400" dirty="0"/>
              <a:t>.</a:t>
            </a:r>
          </a:p>
        </p:txBody>
      </p:sp>
      <p:sp>
        <p:nvSpPr>
          <p:cNvPr id="8" name="Speech Bubble: Rectangle with Corners Rounded 7"/>
          <p:cNvSpPr/>
          <p:nvPr/>
        </p:nvSpPr>
        <p:spPr>
          <a:xfrm>
            <a:off x="8369559" y="654024"/>
            <a:ext cx="3670041" cy="1832001"/>
          </a:xfrm>
          <a:prstGeom prst="wedgeRoundRectCallout">
            <a:avLst>
              <a:gd name="adj1" fmla="val -5155"/>
              <a:gd name="adj2" fmla="val 809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Theo </a:t>
            </a:r>
            <a:r>
              <a:rPr lang="en-US" sz="2400" dirty="0" err="1"/>
              <a:t>số</a:t>
            </a:r>
            <a:r>
              <a:rPr lang="en-US" sz="2400" dirty="0"/>
              <a:t> </a:t>
            </a:r>
            <a:r>
              <a:rPr lang="en-US" sz="2400" dirty="0" err="1"/>
              <a:t>liệu</a:t>
            </a:r>
            <a:r>
              <a:rPr lang="en-US" sz="2400" dirty="0"/>
              <a:t> </a:t>
            </a:r>
            <a:r>
              <a:rPr lang="en-US" sz="2400" dirty="0" err="1"/>
              <a:t>cụ</a:t>
            </a:r>
            <a:r>
              <a:rPr lang="en-US" sz="2400" dirty="0"/>
              <a:t> </a:t>
            </a:r>
            <a:r>
              <a:rPr lang="en-US" sz="2400" dirty="0" err="1"/>
              <a:t>thể</a:t>
            </a:r>
            <a:r>
              <a:rPr lang="en-US" sz="2400" dirty="0"/>
              <a:t>, </a:t>
            </a: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của</a:t>
            </a:r>
            <a:r>
              <a:rPr lang="en-US" sz="2400" dirty="0"/>
              <a:t> </a:t>
            </a:r>
            <a:r>
              <a:rPr lang="en-US" sz="2400" dirty="0" err="1"/>
              <a:t>công</a:t>
            </a:r>
            <a:r>
              <a:rPr lang="en-US" sz="2400" dirty="0"/>
              <a:t> ty A </a:t>
            </a:r>
            <a:r>
              <a:rPr lang="en-US" sz="2400" dirty="0" err="1"/>
              <a:t>bán</a:t>
            </a:r>
            <a:r>
              <a:rPr lang="en-US" sz="2400" dirty="0"/>
              <a:t> </a:t>
            </a:r>
            <a:r>
              <a:rPr lang="en-US" sz="2400" dirty="0" err="1"/>
              <a:t>ra</a:t>
            </a:r>
            <a:r>
              <a:rPr lang="en-US" sz="2400" dirty="0"/>
              <a:t> </a:t>
            </a:r>
            <a:r>
              <a:rPr lang="en-US" sz="2400" dirty="0" err="1"/>
              <a:t>năm</a:t>
            </a:r>
            <a:r>
              <a:rPr lang="en-US" sz="2400" dirty="0"/>
              <a:t> 2020 </a:t>
            </a:r>
            <a:r>
              <a:rPr lang="en-US" sz="2400" dirty="0" err="1"/>
              <a:t>là</a:t>
            </a:r>
            <a:r>
              <a:rPr lang="en-US" sz="2400" dirty="0"/>
              <a:t> 2 712 615 </a:t>
            </a:r>
            <a:r>
              <a:rPr lang="en-US" sz="2400" dirty="0" err="1"/>
              <a:t>xe</a:t>
            </a:r>
            <a:endParaRPr lang="en-US" sz="2400" dirty="0"/>
          </a:p>
        </p:txBody>
      </p:sp>
      <p:sp>
        <p:nvSpPr>
          <p:cNvPr id="9" name="TextBox 8"/>
          <p:cNvSpPr txBox="1"/>
          <p:nvPr/>
        </p:nvSpPr>
        <p:spPr>
          <a:xfrm>
            <a:off x="1428750" y="4695826"/>
            <a:ext cx="9696450" cy="1055608"/>
          </a:xfrm>
          <a:prstGeom prst="roundRect">
            <a:avLst/>
          </a:prstGeom>
          <a:solidFill>
            <a:schemeClr val="accent4">
              <a:lumMod val="40000"/>
              <a:lumOff val="60000"/>
            </a:schemeClr>
          </a:solidFill>
          <a:ln>
            <a:noFill/>
          </a:ln>
        </p:spPr>
        <p:txBody>
          <a:bodyPr wrap="square" rtlCol="0">
            <a:spAutoFit/>
          </a:bodyPr>
          <a:lstStyle/>
          <a:p>
            <a:pPr lvl="0" algn="ctr"/>
            <a:r>
              <a:rPr lang="vi-VN" sz="2800" b="1" dirty="0">
                <a:solidFill>
                  <a:srgbClr val="5B9BD5">
                    <a:lumMod val="75000"/>
                  </a:srgbClr>
                </a:solidFill>
                <a:latin typeface="Calibri" panose="020F0502020204030204"/>
              </a:rPr>
              <a:t>Phóng viên cho biết số lượng xe máy bán ra là bao nhiêu?</a:t>
            </a:r>
            <a:endParaRPr lang="en-US" sz="2800" b="1" dirty="0">
              <a:solidFill>
                <a:srgbClr val="5B9BD5">
                  <a:lumMod val="75000"/>
                </a:srgbClr>
              </a:solidFill>
              <a:latin typeface="Calibri" panose="020F0502020204030204"/>
            </a:endParaRPr>
          </a:p>
          <a:p>
            <a:pPr lvl="0" algn="ctr"/>
            <a:r>
              <a:rPr lang="vi-VN" sz="2800" b="1" dirty="0">
                <a:solidFill>
                  <a:srgbClr val="5B9BD5">
                    <a:lumMod val="75000"/>
                  </a:srgbClr>
                </a:solidFill>
                <a:latin typeface="Calibri" panose="020F0502020204030204"/>
              </a:rPr>
              <a:t>Rô-bốt cho biết số lượng xe máy bán ra là bao nhiêu?, </a:t>
            </a:r>
            <a:endParaRPr kumimoji="0" lang="vi-VN" sz="28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0975" y="269418"/>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p:cNvSpPr txBox="1"/>
          <p:nvPr/>
        </p:nvSpPr>
        <p:spPr>
          <a:xfrm>
            <a:off x="5549578" y="666750"/>
            <a:ext cx="3114675" cy="707886"/>
          </a:xfrm>
          <a:prstGeom prst="rect">
            <a:avLst/>
          </a:prstGeom>
          <a:noFill/>
        </p:spPr>
        <p:txBody>
          <a:bodyPr wrap="square" rtlCol="0">
            <a:spAutoFit/>
          </a:bodyPr>
          <a:lstStyle/>
          <a:p>
            <a:r>
              <a:rPr lang="en-US" sz="4000" b="1" dirty="0">
                <a:solidFill>
                  <a:srgbClr val="FF0000"/>
                </a:solidFill>
              </a:rPr>
              <a:t>2 712 615</a:t>
            </a:r>
          </a:p>
        </p:txBody>
      </p:sp>
      <p:cxnSp>
        <p:nvCxnSpPr>
          <p:cNvPr id="94" name="Straight Arrow Connector 93"/>
          <p:cNvCxnSpPr/>
          <p:nvPr/>
        </p:nvCxnSpPr>
        <p:spPr>
          <a:xfrm>
            <a:off x="6554177" y="1257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628899" y="1828800"/>
            <a:ext cx="7858125" cy="994097"/>
            <a:chOff x="2409825" y="2028824"/>
            <a:chExt cx="7858125" cy="729147"/>
          </a:xfrm>
        </p:grpSpPr>
        <p:cxnSp>
          <p:nvCxnSpPr>
            <p:cNvPr id="3" name="Straight Arrow Connector 2"/>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33775" y="2057400"/>
              <a:ext cx="0" cy="2952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6115050" y="2028824"/>
              <a:ext cx="0" cy="34290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743950" y="2028825"/>
              <a:ext cx="0" cy="3429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28924" y="2419350"/>
              <a:ext cx="1800225" cy="338621"/>
            </a:xfrm>
            <a:prstGeom prst="rect">
              <a:avLst/>
            </a:prstGeom>
            <a:noFill/>
          </p:spPr>
          <p:txBody>
            <a:bodyPr wrap="square" rtlCol="0">
              <a:spAutoFit/>
            </a:bodyPr>
            <a:lstStyle/>
            <a:p>
              <a:r>
                <a:rPr lang="en-US" sz="2400" b="1" dirty="0">
                  <a:solidFill>
                    <a:schemeClr val="bg1"/>
                  </a:solidFill>
                </a:rPr>
                <a:t>2 600 000</a:t>
              </a:r>
            </a:p>
          </p:txBody>
        </p:sp>
        <p:sp>
          <p:nvSpPr>
            <p:cNvPr id="97" name="TextBox 96"/>
            <p:cNvSpPr txBox="1"/>
            <p:nvPr/>
          </p:nvSpPr>
          <p:spPr>
            <a:xfrm>
              <a:off x="5495924" y="2381250"/>
              <a:ext cx="1800225" cy="338620"/>
            </a:xfrm>
            <a:prstGeom prst="rect">
              <a:avLst/>
            </a:prstGeom>
            <a:noFill/>
          </p:spPr>
          <p:txBody>
            <a:bodyPr wrap="square" rtlCol="0">
              <a:spAutoFit/>
            </a:bodyPr>
            <a:lstStyle/>
            <a:p>
              <a:r>
                <a:rPr lang="en-US" sz="2400" b="1" dirty="0">
                  <a:solidFill>
                    <a:srgbClr val="FF0000"/>
                  </a:solidFill>
                </a:rPr>
                <a:t>2 700 000</a:t>
              </a:r>
            </a:p>
          </p:txBody>
        </p:sp>
        <p:sp>
          <p:nvSpPr>
            <p:cNvPr id="98" name="TextBox 97"/>
            <p:cNvSpPr txBox="1"/>
            <p:nvPr/>
          </p:nvSpPr>
          <p:spPr>
            <a:xfrm>
              <a:off x="8162924" y="2390775"/>
              <a:ext cx="1800225" cy="338620"/>
            </a:xfrm>
            <a:prstGeom prst="rect">
              <a:avLst/>
            </a:prstGeom>
            <a:noFill/>
          </p:spPr>
          <p:txBody>
            <a:bodyPr wrap="square" rtlCol="0">
              <a:spAutoFit/>
            </a:bodyPr>
            <a:lstStyle/>
            <a:p>
              <a:r>
                <a:rPr lang="en-US" sz="2400" b="1" dirty="0">
                  <a:solidFill>
                    <a:schemeClr val="bg1"/>
                  </a:solidFill>
                </a:rPr>
                <a:t>2 800 000</a:t>
              </a:r>
            </a:p>
          </p:txBody>
        </p:sp>
      </p:grpSp>
      <p:sp>
        <p:nvSpPr>
          <p:cNvPr id="101" name="TextBox 100"/>
          <p:cNvSpPr txBox="1"/>
          <p:nvPr/>
        </p:nvSpPr>
        <p:spPr>
          <a:xfrm>
            <a:off x="1619250" y="306001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Trên tia số, số 2 712 615 gần số 2 700 000 hơn hay gần số 2 800 000 hơn?</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2" name="TextBox 101"/>
          <p:cNvSpPr txBox="1"/>
          <p:nvPr/>
        </p:nvSpPr>
        <p:spPr>
          <a:xfrm>
            <a:off x="1638300" y="3088587"/>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Vậy khi làm tròn số 2 712 615 đến hàng trăm nghìn thì được số 2 700 000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3" name="Rectangle 102"/>
          <p:cNvSpPr/>
          <p:nvPr/>
        </p:nvSpPr>
        <p:spPr>
          <a:xfrm>
            <a:off x="1476375" y="3009900"/>
            <a:ext cx="10163175" cy="1666875"/>
          </a:xfrm>
          <a:prstGeom prst="rect">
            <a:avLst/>
          </a:prstGeom>
          <a:solidFill>
            <a:srgbClr val="AEE3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rPr>
              <a:t>Khi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đến</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trăm</a:t>
            </a:r>
            <a:r>
              <a:rPr lang="en-US" sz="3200" dirty="0">
                <a:solidFill>
                  <a:srgbClr val="002060"/>
                </a:solidFill>
              </a:rPr>
              <a:t> </a:t>
            </a:r>
            <a:r>
              <a:rPr lang="en-US" sz="3200" dirty="0" err="1">
                <a:solidFill>
                  <a:srgbClr val="002060"/>
                </a:solidFill>
              </a:rPr>
              <a:t>nghìn</a:t>
            </a:r>
            <a:r>
              <a:rPr lang="en-US" sz="3200" dirty="0">
                <a:solidFill>
                  <a:srgbClr val="002060"/>
                </a:solidFill>
              </a:rPr>
              <a:t>, ta so </a:t>
            </a:r>
            <a:r>
              <a:rPr lang="en-US" sz="3200" dirty="0" err="1">
                <a:solidFill>
                  <a:srgbClr val="002060"/>
                </a:solidFill>
              </a:rPr>
              <a:t>sánh</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 </a:t>
            </a:r>
            <a:r>
              <a:rPr lang="en-US" sz="3200" dirty="0" err="1">
                <a:solidFill>
                  <a:srgbClr val="002060"/>
                </a:solidFill>
              </a:rPr>
              <a:t>với</a:t>
            </a:r>
            <a:r>
              <a:rPr lang="en-US" sz="3200" dirty="0">
                <a:solidFill>
                  <a:srgbClr val="002060"/>
                </a:solidFill>
              </a:rPr>
              <a:t> 5. </a:t>
            </a:r>
            <a:r>
              <a:rPr lang="en-US" sz="3200" dirty="0" err="1">
                <a:solidFill>
                  <a:srgbClr val="002060"/>
                </a:solidFill>
              </a:rPr>
              <a:t>Nếu</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đó</a:t>
            </a:r>
            <a:r>
              <a:rPr lang="en-US" sz="3200" dirty="0">
                <a:solidFill>
                  <a:srgbClr val="002060"/>
                </a:solidFill>
              </a:rPr>
              <a:t> </a:t>
            </a:r>
            <a:r>
              <a:rPr lang="en-US" sz="3200" dirty="0" err="1">
                <a:solidFill>
                  <a:srgbClr val="002060"/>
                </a:solidFill>
              </a:rPr>
              <a:t>bé</a:t>
            </a:r>
            <a:r>
              <a:rPr lang="en-US" sz="3200" dirty="0">
                <a:solidFill>
                  <a:srgbClr val="002060"/>
                </a:solidFill>
              </a:rPr>
              <a:t> </a:t>
            </a:r>
            <a:r>
              <a:rPr lang="en-US" sz="3200" dirty="0" err="1">
                <a:solidFill>
                  <a:srgbClr val="002060"/>
                </a:solidFill>
              </a:rPr>
              <a:t>hơn</a:t>
            </a:r>
            <a:r>
              <a:rPr lang="en-US" sz="3200" dirty="0">
                <a:solidFill>
                  <a:srgbClr val="002060"/>
                </a:solidFill>
              </a:rPr>
              <a:t> 5 </a:t>
            </a:r>
            <a:r>
              <a:rPr lang="en-US" sz="3200" dirty="0" err="1">
                <a:solidFill>
                  <a:srgbClr val="002060"/>
                </a:solidFill>
              </a:rPr>
              <a:t>thì</a:t>
            </a:r>
            <a:r>
              <a:rPr lang="en-US" sz="3200" dirty="0">
                <a:solidFill>
                  <a:srgbClr val="002060"/>
                </a:solidFill>
              </a:rPr>
              <a:t> ta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xuống</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lại</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lên</a:t>
            </a:r>
            <a:endParaRPr lang="en-US" sz="32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down)">
                                      <p:cBhvr>
                                        <p:cTn id="3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1" grpId="0" animBg="1"/>
      <p:bldP spid="102" grpId="0" animBg="1"/>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Alternate Process 5">
            <a:extLst>
              <a:ext uri="{FF2B5EF4-FFF2-40B4-BE49-F238E27FC236}">
                <a16:creationId xmlns:a16="http://schemas.microsoft.com/office/drawing/2014/main" xmlns="" id="{8E0370A6-8329-9243-3D28-C214A5F59DF9}"/>
              </a:ext>
            </a:extLst>
          </p:cNvPr>
          <p:cNvSpPr/>
          <p:nvPr/>
        </p:nvSpPr>
        <p:spPr>
          <a:xfrm>
            <a:off x="564200" y="254845"/>
            <a:ext cx="8701097" cy="792299"/>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3600" b="1" kern="0" dirty="0" err="1">
                <a:solidFill>
                  <a:srgbClr val="000000"/>
                </a:solidFill>
                <a:latin typeface="Arial"/>
                <a:sym typeface="Arial" panose="020B0604020202020204"/>
              </a:rPr>
              <a:t>Ví</a:t>
            </a:r>
            <a:r>
              <a:rPr lang="en-US" sz="3600" b="1" kern="0" dirty="0">
                <a:solidFill>
                  <a:srgbClr val="000000"/>
                </a:solidFill>
                <a:latin typeface="Arial"/>
                <a:sym typeface="Arial" panose="020B0604020202020204"/>
              </a:rPr>
              <a:t> </a:t>
            </a:r>
            <a:r>
              <a:rPr lang="en-US" sz="3600" b="1" kern="0" dirty="0" err="1">
                <a:solidFill>
                  <a:srgbClr val="000000"/>
                </a:solidFill>
                <a:latin typeface="Arial"/>
                <a:sym typeface="Arial" panose="020B0604020202020204"/>
              </a:rPr>
              <a:t>dụ</a:t>
            </a:r>
            <a:r>
              <a:rPr lang="en-US" sz="3600" b="1" kern="0" dirty="0">
                <a:solidFill>
                  <a:srgbClr val="000000"/>
                </a:solidFill>
                <a:latin typeface="Arial"/>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7" name="TextBox 2">
            <a:extLst>
              <a:ext uri="{FF2B5EF4-FFF2-40B4-BE49-F238E27FC236}">
                <a16:creationId xmlns:a16="http://schemas.microsoft.com/office/drawing/2014/main" xmlns="" id="{56302167-88B0-9AD6-53C7-4FB830F8B5FC}"/>
              </a:ext>
            </a:extLst>
          </p:cNvPr>
          <p:cNvSpPr txBox="1"/>
          <p:nvPr/>
        </p:nvSpPr>
        <p:spPr>
          <a:xfrm>
            <a:off x="415933" y="1060518"/>
            <a:ext cx="11500338" cy="13388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Khi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tròn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tới</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 so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xmlns="" id="{CF7D6274-8749-0D9F-371E-ACBAEDB55E2E}"/>
              </a:ext>
            </a:extLst>
          </p:cNvPr>
          <p:cNvSpPr txBox="1"/>
          <p:nvPr/>
        </p:nvSpPr>
        <p:spPr>
          <a:xfrm>
            <a:off x="2045304" y="2627682"/>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320 000</a:t>
            </a:r>
          </a:p>
        </p:txBody>
      </p:sp>
      <p:sp>
        <p:nvSpPr>
          <p:cNvPr id="6" name="TextBox 16">
            <a:extLst>
              <a:ext uri="{FF2B5EF4-FFF2-40B4-BE49-F238E27FC236}">
                <a16:creationId xmlns:a16="http://schemas.microsoft.com/office/drawing/2014/main" xmlns="" id="{5332CA06-0558-D7BB-5654-9625A7AF5A0E}"/>
              </a:ext>
            </a:extLst>
          </p:cNvPr>
          <p:cNvSpPr txBox="1"/>
          <p:nvPr/>
        </p:nvSpPr>
        <p:spPr>
          <a:xfrm>
            <a:off x="2033064" y="38526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350 000</a:t>
            </a:r>
          </a:p>
        </p:txBody>
      </p:sp>
      <p:sp>
        <p:nvSpPr>
          <p:cNvPr id="27" name="TextBox 16">
            <a:extLst>
              <a:ext uri="{FF2B5EF4-FFF2-40B4-BE49-F238E27FC236}">
                <a16:creationId xmlns:a16="http://schemas.microsoft.com/office/drawing/2014/main" xmlns="" id="{73843A02-9433-4A10-DD20-9155D854E747}"/>
              </a:ext>
            </a:extLst>
          </p:cNvPr>
          <p:cNvSpPr txBox="1"/>
          <p:nvPr/>
        </p:nvSpPr>
        <p:spPr>
          <a:xfrm>
            <a:off x="2033064" y="4961197"/>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370 000</a:t>
            </a:r>
          </a:p>
        </p:txBody>
      </p:sp>
      <p:grpSp>
        <p:nvGrpSpPr>
          <p:cNvPr id="43" name="Nhóm 42">
            <a:extLst>
              <a:ext uri="{FF2B5EF4-FFF2-40B4-BE49-F238E27FC236}">
                <a16:creationId xmlns:a16="http://schemas.microsoft.com/office/drawing/2014/main" xmlns="" id="{F46F51D0-2E52-9845-4E2A-CE74B8EC04CF}"/>
              </a:ext>
            </a:extLst>
          </p:cNvPr>
          <p:cNvGrpSpPr/>
          <p:nvPr/>
        </p:nvGrpSpPr>
        <p:grpSpPr>
          <a:xfrm>
            <a:off x="3880100" y="2480734"/>
            <a:ext cx="3535813" cy="948266"/>
            <a:chOff x="4831001" y="3063832"/>
            <a:chExt cx="3535813" cy="948266"/>
          </a:xfrm>
        </p:grpSpPr>
        <p:sp>
          <p:nvSpPr>
            <p:cNvPr id="28" name="Mũi tên: Phải 27">
              <a:extLst>
                <a:ext uri="{FF2B5EF4-FFF2-40B4-BE49-F238E27FC236}">
                  <a16:creationId xmlns:a16="http://schemas.microsoft.com/office/drawing/2014/main" xmlns="" id="{2275DEEB-AA1F-8C66-562F-9F017EF23C26}"/>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xmlns="" id="{733B6F9F-1DA6-E405-F419-EBED5BD73C3B}"/>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2 &lt; 5</a:t>
              </a:r>
              <a:endParaRPr lang="vi-VN" sz="2400" b="1" dirty="0">
                <a:solidFill>
                  <a:srgbClr val="00B050"/>
                </a:solidFill>
                <a:latin typeface="Arial" panose="020B0604020202020204" pitchFamily="34" charset="0"/>
                <a:cs typeface="Arial" panose="020B0604020202020204" pitchFamily="34" charset="0"/>
              </a:endParaRPr>
            </a:p>
          </p:txBody>
        </p:sp>
        <p:sp>
          <p:nvSpPr>
            <p:cNvPr id="32" name="Hộp Văn bản 31">
              <a:extLst>
                <a:ext uri="{FF2B5EF4-FFF2-40B4-BE49-F238E27FC236}">
                  <a16:creationId xmlns:a16="http://schemas.microsoft.com/office/drawing/2014/main" xmlns="" id="{FEBEA70B-1B4A-CE66-29C8-2604FC879CCE}"/>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xuống</a:t>
              </a:r>
              <a:endParaRPr lang="vi-VN" sz="2000" b="1" dirty="0">
                <a:solidFill>
                  <a:srgbClr val="00B050"/>
                </a:solidFill>
                <a:latin typeface="Arial" panose="020B0604020202020204" pitchFamily="34" charset="0"/>
                <a:cs typeface="Arial" panose="020B0604020202020204" pitchFamily="34" charset="0"/>
              </a:endParaRPr>
            </a:p>
          </p:txBody>
        </p:sp>
      </p:grpSp>
      <p:sp>
        <p:nvSpPr>
          <p:cNvPr id="33" name="TextBox 16">
            <a:extLst>
              <a:ext uri="{FF2B5EF4-FFF2-40B4-BE49-F238E27FC236}">
                <a16:creationId xmlns:a16="http://schemas.microsoft.com/office/drawing/2014/main" xmlns="" id="{D22EB366-7E32-92D7-633F-B03FEFA8CDA9}"/>
              </a:ext>
            </a:extLst>
          </p:cNvPr>
          <p:cNvSpPr txBox="1"/>
          <p:nvPr/>
        </p:nvSpPr>
        <p:spPr>
          <a:xfrm>
            <a:off x="6710812" y="258814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300 000</a:t>
            </a:r>
          </a:p>
        </p:txBody>
      </p:sp>
      <p:grpSp>
        <p:nvGrpSpPr>
          <p:cNvPr id="44" name="Nhóm 43">
            <a:extLst>
              <a:ext uri="{FF2B5EF4-FFF2-40B4-BE49-F238E27FC236}">
                <a16:creationId xmlns:a16="http://schemas.microsoft.com/office/drawing/2014/main" xmlns="" id="{A3BC9CE5-ED2A-BC8E-1854-4DD8FBA62384}"/>
              </a:ext>
            </a:extLst>
          </p:cNvPr>
          <p:cNvGrpSpPr/>
          <p:nvPr/>
        </p:nvGrpSpPr>
        <p:grpSpPr>
          <a:xfrm>
            <a:off x="3825188" y="3685934"/>
            <a:ext cx="3272687" cy="948266"/>
            <a:chOff x="4831001" y="3063832"/>
            <a:chExt cx="3535813" cy="948266"/>
          </a:xfrm>
        </p:grpSpPr>
        <p:sp>
          <p:nvSpPr>
            <p:cNvPr id="45" name="Mũi tên: Phải 44">
              <a:extLst>
                <a:ext uri="{FF2B5EF4-FFF2-40B4-BE49-F238E27FC236}">
                  <a16:creationId xmlns:a16="http://schemas.microsoft.com/office/drawing/2014/main" xmlns="" id="{09F71223-A676-969B-06EA-DE9C788FE344}"/>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Hộp Văn bản 45">
              <a:extLst>
                <a:ext uri="{FF2B5EF4-FFF2-40B4-BE49-F238E27FC236}">
                  <a16:creationId xmlns:a16="http://schemas.microsoft.com/office/drawing/2014/main" xmlns="" id="{DC97A148-A4C3-B01B-3CFE-0AE8B28E859E}"/>
                </a:ext>
              </a:extLst>
            </p:cNvPr>
            <p:cNvSpPr txBox="1"/>
            <p:nvPr/>
          </p:nvSpPr>
          <p:spPr>
            <a:xfrm>
              <a:off x="5289186" y="3063832"/>
              <a:ext cx="1517959"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5 = 5</a:t>
              </a:r>
              <a:endParaRPr lang="vi-VN" sz="2400" b="1" dirty="0">
                <a:solidFill>
                  <a:srgbClr val="00B050"/>
                </a:solidFill>
                <a:latin typeface="Arial" panose="020B0604020202020204" pitchFamily="34" charset="0"/>
                <a:cs typeface="Arial" panose="020B0604020202020204" pitchFamily="34" charset="0"/>
              </a:endParaRPr>
            </a:p>
          </p:txBody>
        </p:sp>
        <p:sp>
          <p:nvSpPr>
            <p:cNvPr id="47" name="Hộp Văn bản 46">
              <a:extLst>
                <a:ext uri="{FF2B5EF4-FFF2-40B4-BE49-F238E27FC236}">
                  <a16:creationId xmlns:a16="http://schemas.microsoft.com/office/drawing/2014/main" xmlns="" id="{A8539DC3-44D4-5812-24D7-4439C495A459}"/>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grpSp>
        <p:nvGrpSpPr>
          <p:cNvPr id="48" name="Nhóm 47">
            <a:extLst>
              <a:ext uri="{FF2B5EF4-FFF2-40B4-BE49-F238E27FC236}">
                <a16:creationId xmlns:a16="http://schemas.microsoft.com/office/drawing/2014/main" xmlns="" id="{E8F2408F-1E08-0466-6706-3F4E4F6E3C84}"/>
              </a:ext>
            </a:extLst>
          </p:cNvPr>
          <p:cNvGrpSpPr/>
          <p:nvPr/>
        </p:nvGrpSpPr>
        <p:grpSpPr>
          <a:xfrm>
            <a:off x="3836227" y="4793146"/>
            <a:ext cx="3535813" cy="948266"/>
            <a:chOff x="4831001" y="3063832"/>
            <a:chExt cx="3535813" cy="948266"/>
          </a:xfrm>
        </p:grpSpPr>
        <p:sp>
          <p:nvSpPr>
            <p:cNvPr id="49" name="Mũi tên: Phải 48">
              <a:extLst>
                <a:ext uri="{FF2B5EF4-FFF2-40B4-BE49-F238E27FC236}">
                  <a16:creationId xmlns:a16="http://schemas.microsoft.com/office/drawing/2014/main" xmlns="" id="{C35425CF-2FE2-7D0C-23AE-C7C1645E5903}"/>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ộp Văn bản 49">
              <a:extLst>
                <a:ext uri="{FF2B5EF4-FFF2-40B4-BE49-F238E27FC236}">
                  <a16:creationId xmlns:a16="http://schemas.microsoft.com/office/drawing/2014/main" xmlns="" id="{FB28F749-C1D9-5EC4-85F2-A4F2569528B5}"/>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7 &gt; 5</a:t>
              </a:r>
              <a:endParaRPr lang="vi-VN" sz="2400" b="1" dirty="0">
                <a:solidFill>
                  <a:srgbClr val="00B050"/>
                </a:solidFill>
                <a:latin typeface="Arial" panose="020B0604020202020204" pitchFamily="34" charset="0"/>
                <a:cs typeface="Arial" panose="020B0604020202020204" pitchFamily="34" charset="0"/>
              </a:endParaRPr>
            </a:p>
          </p:txBody>
        </p:sp>
        <p:sp>
          <p:nvSpPr>
            <p:cNvPr id="51" name="Hộp Văn bản 50">
              <a:extLst>
                <a:ext uri="{FF2B5EF4-FFF2-40B4-BE49-F238E27FC236}">
                  <a16:creationId xmlns:a16="http://schemas.microsoft.com/office/drawing/2014/main" xmlns="" id="{643B108E-2BD3-9B05-AF84-6A1C287289EF}"/>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sp>
        <p:nvSpPr>
          <p:cNvPr id="52" name="TextBox 16">
            <a:extLst>
              <a:ext uri="{FF2B5EF4-FFF2-40B4-BE49-F238E27FC236}">
                <a16:creationId xmlns:a16="http://schemas.microsoft.com/office/drawing/2014/main" xmlns="" id="{40131798-EC64-4DB1-3890-3EC44516106F}"/>
              </a:ext>
            </a:extLst>
          </p:cNvPr>
          <p:cNvSpPr txBox="1"/>
          <p:nvPr/>
        </p:nvSpPr>
        <p:spPr>
          <a:xfrm>
            <a:off x="6556531" y="38070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sp>
        <p:nvSpPr>
          <p:cNvPr id="53" name="TextBox 16">
            <a:extLst>
              <a:ext uri="{FF2B5EF4-FFF2-40B4-BE49-F238E27FC236}">
                <a16:creationId xmlns:a16="http://schemas.microsoft.com/office/drawing/2014/main" xmlns="" id="{1A4BADE6-F28C-7D1D-0125-45D1DB56FFD3}"/>
              </a:ext>
            </a:extLst>
          </p:cNvPr>
          <p:cNvSpPr txBox="1"/>
          <p:nvPr/>
        </p:nvSpPr>
        <p:spPr>
          <a:xfrm>
            <a:off x="6632035" y="4940353"/>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cxnSp>
        <p:nvCxnSpPr>
          <p:cNvPr id="2" name="Straight Connector 1">
            <a:extLst>
              <a:ext uri="{FF2B5EF4-FFF2-40B4-BE49-F238E27FC236}">
                <a16:creationId xmlns:a16="http://schemas.microsoft.com/office/drawing/2014/main" xmlns="" id="{AAF641FB-163A-AE43-474B-D0365EF76187}"/>
              </a:ext>
            </a:extLst>
          </p:cNvPr>
          <p:cNvCxnSpPr>
            <a:cxnSpLocks/>
          </p:cNvCxnSpPr>
          <p:nvPr/>
        </p:nvCxnSpPr>
        <p:spPr>
          <a:xfrm>
            <a:off x="2397962" y="3113899"/>
            <a:ext cx="1588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6FA12F7-D093-2912-C9D0-0CFCBBEC91D4}"/>
              </a:ext>
            </a:extLst>
          </p:cNvPr>
          <p:cNvCxnSpPr>
            <a:cxnSpLocks/>
          </p:cNvCxnSpPr>
          <p:nvPr/>
        </p:nvCxnSpPr>
        <p:spPr>
          <a:xfrm>
            <a:off x="2363752" y="4339324"/>
            <a:ext cx="1588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091B104-F963-CBED-DBAA-E3D3EEECF2C8}"/>
              </a:ext>
            </a:extLst>
          </p:cNvPr>
          <p:cNvCxnSpPr>
            <a:cxnSpLocks/>
          </p:cNvCxnSpPr>
          <p:nvPr/>
        </p:nvCxnSpPr>
        <p:spPr>
          <a:xfrm>
            <a:off x="2373073" y="5449690"/>
            <a:ext cx="1588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5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7" grpId="0"/>
      <p:bldP spid="33" grpId="0"/>
      <p:bldP spid="52" grpId="0"/>
      <p:bldP spid="53"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193</TotalTime>
  <Words>826</Words>
  <Application>Microsoft Office PowerPoint</Application>
  <PresentationFormat>Custom</PresentationFormat>
  <Paragraphs>125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Hanh Huu</dc:creator>
  <cp:lastModifiedBy>21AK22</cp:lastModifiedBy>
  <cp:revision>53</cp:revision>
  <dcterms:created xsi:type="dcterms:W3CDTF">2023-10-07T15:04:30Z</dcterms:created>
  <dcterms:modified xsi:type="dcterms:W3CDTF">2024-12-04T08:03:38Z</dcterms:modified>
</cp:coreProperties>
</file>