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680" r:id="rId2"/>
    <p:sldMasterId id="2147483693" r:id="rId3"/>
    <p:sldMasterId id="2147483707" r:id="rId4"/>
    <p:sldMasterId id="2147483717" r:id="rId5"/>
    <p:sldMasterId id="2147483727" r:id="rId6"/>
    <p:sldMasterId id="2147483739" r:id="rId7"/>
    <p:sldMasterId id="2147483751" r:id="rId8"/>
    <p:sldMasterId id="2147483763" r:id="rId9"/>
  </p:sldMasterIdLst>
  <p:notesMasterIdLst>
    <p:notesMasterId r:id="rId31"/>
  </p:notesMasterIdLst>
  <p:sldIdLst>
    <p:sldId id="356" r:id="rId10"/>
    <p:sldId id="357" r:id="rId11"/>
    <p:sldId id="358" r:id="rId12"/>
    <p:sldId id="359" r:id="rId13"/>
    <p:sldId id="360" r:id="rId14"/>
    <p:sldId id="361" r:id="rId15"/>
    <p:sldId id="362" r:id="rId16"/>
    <p:sldId id="329" r:id="rId17"/>
    <p:sldId id="258" r:id="rId18"/>
    <p:sldId id="350" r:id="rId19"/>
    <p:sldId id="346" r:id="rId20"/>
    <p:sldId id="351" r:id="rId21"/>
    <p:sldId id="347" r:id="rId22"/>
    <p:sldId id="352" r:id="rId23"/>
    <p:sldId id="348" r:id="rId24"/>
    <p:sldId id="364" r:id="rId25"/>
    <p:sldId id="353" r:id="rId26"/>
    <p:sldId id="349" r:id="rId27"/>
    <p:sldId id="354" r:id="rId28"/>
    <p:sldId id="363" r:id="rId29"/>
    <p:sldId id="325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F9CC"/>
    <a:srgbClr val="0081B4"/>
    <a:srgbClr val="F59620"/>
    <a:srgbClr val="FBD7AB"/>
    <a:srgbClr val="585364"/>
    <a:srgbClr val="ABD3E8"/>
    <a:srgbClr val="0069B5"/>
    <a:srgbClr val="AADFFA"/>
    <a:srgbClr val="AAE0FA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DB59B3-F5E0-4BBD-9CCF-3F066E7571C1}">
  <a:tblStyle styleId="{94DB59B3-F5E0-4BBD-9CCF-3F066E7571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0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6327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B63534E-AE93-4057-9AD7-08D2879F8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61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0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205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678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2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79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277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7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48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8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61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89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83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59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653250" y="571500"/>
            <a:ext cx="7837500" cy="4001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653575" y="571500"/>
            <a:ext cx="7837500" cy="571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1520713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5175588" y="2607925"/>
            <a:ext cx="24477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520713" y="2955325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5175588" y="2955250"/>
            <a:ext cx="24477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9103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690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23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308068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3716812" y="3487373"/>
            <a:ext cx="4561500" cy="426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71163" y="1229525"/>
            <a:ext cx="4852800" cy="21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" y="1"/>
            <a:ext cx="7634656" cy="51435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2307151" y="195026"/>
            <a:ext cx="6568375" cy="4741925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82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144775"/>
            <a:ext cx="6528600" cy="17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3428375"/>
            <a:ext cx="5224800" cy="114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03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675300" y="283980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5516400" y="283985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6753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55164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228675"/>
            <a:ext cx="9144004" cy="4914826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94606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068350" y="1512450"/>
            <a:ext cx="5007300" cy="939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068250" y="2494350"/>
            <a:ext cx="5007300" cy="11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2" y="-226687"/>
            <a:ext cx="9144002" cy="5370188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137326" y="165000"/>
            <a:ext cx="6536425" cy="45279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0545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063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7200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7200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7200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200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7200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7200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4038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34038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34038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34038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34038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34038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6025825" y="2383374"/>
            <a:ext cx="3118177" cy="2760126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01301" y="109701"/>
            <a:ext cx="8668351" cy="4225900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811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720000" y="2469575"/>
            <a:ext cx="321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720000" y="4184188"/>
            <a:ext cx="3298800" cy="418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747200" cy="1520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3005426" y="0"/>
            <a:ext cx="6138577" cy="5143506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198976" y="214551"/>
            <a:ext cx="5326250" cy="3471658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405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970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355226"/>
            <a:ext cx="9144001" cy="3788275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278026" y="176901"/>
            <a:ext cx="8592175" cy="4664338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910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3716812" y="3487373"/>
            <a:ext cx="4561500" cy="426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71163" y="1229525"/>
            <a:ext cx="4852800" cy="21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" y="1"/>
            <a:ext cx="7634656" cy="51435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2307151" y="195026"/>
            <a:ext cx="6568375" cy="4741925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884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372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43" y="-76200"/>
            <a:ext cx="9144000" cy="52197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675300" y="283980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5516400" y="283985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6753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55164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228675"/>
            <a:ext cx="9144004" cy="4914826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77761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068350" y="1512450"/>
            <a:ext cx="5007300" cy="939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068250" y="2494350"/>
            <a:ext cx="5007300" cy="11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2" y="-226687"/>
            <a:ext cx="9144002" cy="5370188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137326" y="165000"/>
            <a:ext cx="6536425" cy="45279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078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916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7200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7200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7200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200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7200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7200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4038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34038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34038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34038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34038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34038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6025825" y="2383374"/>
            <a:ext cx="3118177" cy="2760126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01301" y="109701"/>
            <a:ext cx="8668351" cy="4225900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188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720000" y="2469575"/>
            <a:ext cx="321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720000" y="4184188"/>
            <a:ext cx="3298800" cy="418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747200" cy="1520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3005426" y="0"/>
            <a:ext cx="6138577" cy="5143506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198976" y="214551"/>
            <a:ext cx="5326250" cy="3471658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668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34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355226"/>
            <a:ext cx="9144001" cy="3788275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278026" y="176901"/>
            <a:ext cx="8592175" cy="4664338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105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8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67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07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26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27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40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4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51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797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575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01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434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55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47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813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19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53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85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8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596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18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03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54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3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00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174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496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472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285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86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342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962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27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059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6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147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432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717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375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75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125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114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89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625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4236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1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253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1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6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72" r:id="rId2"/>
    <p:sldLayoutId id="2147483677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6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6729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6756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7943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10/8/2024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223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10/8/2024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650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10/8/2024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941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10/8/2024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322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NUL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58.png"/><Relationship Id="rId18" Type="http://schemas.openxmlformats.org/officeDocument/2006/relationships/image" Target="../media/image62.gif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57.png"/><Relationship Id="rId17" Type="http://schemas.openxmlformats.org/officeDocument/2006/relationships/image" Target="../media/image27.png"/><Relationship Id="rId2" Type="http://schemas.microsoft.com/office/2007/relationships/media" Target="../media/media4.mp3"/><Relationship Id="rId16" Type="http://schemas.openxmlformats.org/officeDocument/2006/relationships/image" Target="../media/image61.png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56.png"/><Relationship Id="rId5" Type="http://schemas.microsoft.com/office/2007/relationships/media" Target="../media/media6.mp3"/><Relationship Id="rId15" Type="http://schemas.openxmlformats.org/officeDocument/2006/relationships/image" Target="../media/image60.gif"/><Relationship Id="rId10" Type="http://schemas.openxmlformats.org/officeDocument/2006/relationships/audio" Target="../media/audio3.wav"/><Relationship Id="rId19" Type="http://schemas.openxmlformats.org/officeDocument/2006/relationships/image" Target="../media/image6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5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sv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0.gif"/><Relationship Id="rId3" Type="http://schemas.microsoft.com/office/2007/relationships/media" Target="../media/media5.mp3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59.gif"/><Relationship Id="rId17" Type="http://schemas.openxmlformats.org/officeDocument/2006/relationships/image" Target="../media/image63.png"/><Relationship Id="rId2" Type="http://schemas.microsoft.com/office/2007/relationships/media" Target="../media/media4.mp3"/><Relationship Id="rId16" Type="http://schemas.openxmlformats.org/officeDocument/2006/relationships/image" Target="../media/image62.gif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69.png"/><Relationship Id="rId5" Type="http://schemas.microsoft.com/office/2007/relationships/media" Target="../media/media6.mp3"/><Relationship Id="rId15" Type="http://schemas.openxmlformats.org/officeDocument/2006/relationships/image" Target="../media/image27.png"/><Relationship Id="rId10" Type="http://schemas.openxmlformats.org/officeDocument/2006/relationships/image" Target="../media/image58.png"/><Relationship Id="rId4" Type="http://schemas.openxmlformats.org/officeDocument/2006/relationships/audio" Target="../media/media5.mp3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0.gif"/><Relationship Id="rId3" Type="http://schemas.microsoft.com/office/2007/relationships/media" Target="../media/media5.mp3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59.gif"/><Relationship Id="rId17" Type="http://schemas.openxmlformats.org/officeDocument/2006/relationships/image" Target="../media/image63.png"/><Relationship Id="rId2" Type="http://schemas.microsoft.com/office/2007/relationships/media" Target="../media/media4.mp3"/><Relationship Id="rId16" Type="http://schemas.openxmlformats.org/officeDocument/2006/relationships/image" Target="../media/image62.gif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72.png"/><Relationship Id="rId5" Type="http://schemas.microsoft.com/office/2007/relationships/media" Target="../media/media6.mp3"/><Relationship Id="rId15" Type="http://schemas.openxmlformats.org/officeDocument/2006/relationships/image" Target="../media/image27.png"/><Relationship Id="rId10" Type="http://schemas.openxmlformats.org/officeDocument/2006/relationships/image" Target="../media/image71.png"/><Relationship Id="rId4" Type="http://schemas.openxmlformats.org/officeDocument/2006/relationships/audio" Target="../media/media5.mp3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0.gif"/><Relationship Id="rId3" Type="http://schemas.microsoft.com/office/2007/relationships/media" Target="../media/media5.mp3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59.gif"/><Relationship Id="rId17" Type="http://schemas.openxmlformats.org/officeDocument/2006/relationships/image" Target="../media/image63.png"/><Relationship Id="rId2" Type="http://schemas.microsoft.com/office/2007/relationships/media" Target="../media/media4.mp3"/><Relationship Id="rId16" Type="http://schemas.openxmlformats.org/officeDocument/2006/relationships/image" Target="../media/image62.gif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80.png"/><Relationship Id="rId5" Type="http://schemas.microsoft.com/office/2007/relationships/media" Target="../media/media6.mp3"/><Relationship Id="rId15" Type="http://schemas.openxmlformats.org/officeDocument/2006/relationships/image" Target="../media/image27.png"/><Relationship Id="rId10" Type="http://schemas.openxmlformats.org/officeDocument/2006/relationships/image" Target="../media/image57.png"/><Relationship Id="rId4" Type="http://schemas.openxmlformats.org/officeDocument/2006/relationships/audio" Target="../media/media5.mp3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0.gif"/><Relationship Id="rId3" Type="http://schemas.microsoft.com/office/2007/relationships/media" Target="../media/media5.mp3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59.gif"/><Relationship Id="rId17" Type="http://schemas.openxmlformats.org/officeDocument/2006/relationships/image" Target="../media/image63.png"/><Relationship Id="rId2" Type="http://schemas.microsoft.com/office/2007/relationships/media" Target="../media/media4.mp3"/><Relationship Id="rId16" Type="http://schemas.openxmlformats.org/officeDocument/2006/relationships/image" Target="../media/image62.gif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72.png"/><Relationship Id="rId5" Type="http://schemas.microsoft.com/office/2007/relationships/media" Target="../media/media6.mp3"/><Relationship Id="rId15" Type="http://schemas.openxmlformats.org/officeDocument/2006/relationships/image" Target="../media/image27.png"/><Relationship Id="rId10" Type="http://schemas.openxmlformats.org/officeDocument/2006/relationships/image" Target="../media/image71.png"/><Relationship Id="rId4" Type="http://schemas.openxmlformats.org/officeDocument/2006/relationships/audio" Target="../media/media5.mp3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2.png"/><Relationship Id="rId18" Type="http://schemas.openxmlformats.org/officeDocument/2006/relationships/slide" Target="slide7.xml"/><Relationship Id="rId26" Type="http://schemas.openxmlformats.org/officeDocument/2006/relationships/image" Target="../media/image27.png"/><Relationship Id="rId3" Type="http://schemas.openxmlformats.org/officeDocument/2006/relationships/audio" Target="NULL" TargetMode="External"/><Relationship Id="rId21" Type="http://schemas.openxmlformats.org/officeDocument/2006/relationships/image" Target="../media/image37.png"/><Relationship Id="rId7" Type="http://schemas.openxmlformats.org/officeDocument/2006/relationships/audio" Target="../media/audio1.wav"/><Relationship Id="rId12" Type="http://schemas.openxmlformats.org/officeDocument/2006/relationships/slide" Target="slide4.xml"/><Relationship Id="rId17" Type="http://schemas.openxmlformats.org/officeDocument/2006/relationships/image" Target="../media/image34.png"/><Relationship Id="rId25" Type="http://schemas.openxmlformats.org/officeDocument/2006/relationships/image" Target="NULL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.gif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3.png"/><Relationship Id="rId23" Type="http://schemas.openxmlformats.org/officeDocument/2006/relationships/image" Target="NULL"/><Relationship Id="rId10" Type="http://schemas.openxmlformats.org/officeDocument/2006/relationships/image" Target="../media/image24.png"/><Relationship Id="rId19" Type="http://schemas.openxmlformats.org/officeDocument/2006/relationships/image" Target="../media/image35.png"/><Relationship Id="rId4" Type="http://schemas.microsoft.com/office/2007/relationships/media" Target="../media/media3.mp3"/><Relationship Id="rId9" Type="http://schemas.openxmlformats.org/officeDocument/2006/relationships/image" Target="../media/image23.png"/><Relationship Id="rId14" Type="http://schemas.openxmlformats.org/officeDocument/2006/relationships/slide" Target="slide5.xml"/><Relationship Id="rId22" Type="http://schemas.openxmlformats.org/officeDocument/2006/relationships/image" Target="../media/image38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2.jpg"/><Relationship Id="rId7" Type="http://schemas.openxmlformats.org/officeDocument/2006/relationships/image" Target="../media/image41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gif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openxmlformats.org/officeDocument/2006/relationships/image" Target="NULL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2.jp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10" Type="http://schemas.openxmlformats.org/officeDocument/2006/relationships/image" Target="NULL"/><Relationship Id="rId4" Type="http://schemas.openxmlformats.org/officeDocument/2006/relationships/image" Target="../media/image26.gif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jp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11" Type="http://schemas.openxmlformats.org/officeDocument/2006/relationships/image" Target="NULL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26.gif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2.jp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NULL"/><Relationship Id="rId4" Type="http://schemas.openxmlformats.org/officeDocument/2006/relationships/image" Target="../media/image26.gif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39.sv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6341414" y="-882769"/>
            <a:ext cx="2130605" cy="2794237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050"/>
          </a:p>
        </p:txBody>
      </p:sp>
      <p:grpSp>
        <p:nvGrpSpPr>
          <p:cNvPr id="3" name="Group 3"/>
          <p:cNvGrpSpPr/>
          <p:nvPr/>
        </p:nvGrpSpPr>
        <p:grpSpPr>
          <a:xfrm>
            <a:off x="-176506" y="4078932"/>
            <a:ext cx="9320506" cy="1162750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157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4351" y="794775"/>
            <a:ext cx="4485338" cy="3815325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8" name="Freeform 8"/>
          <p:cNvSpPr/>
          <p:nvPr/>
        </p:nvSpPr>
        <p:spPr>
          <a:xfrm>
            <a:off x="5441189" y="1362112"/>
            <a:ext cx="1216272" cy="1209638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050"/>
          </a:p>
        </p:txBody>
      </p:sp>
      <p:sp>
        <p:nvSpPr>
          <p:cNvPr id="12" name="Freeform 12"/>
          <p:cNvSpPr/>
          <p:nvPr/>
        </p:nvSpPr>
        <p:spPr>
          <a:xfrm>
            <a:off x="5344155" y="1491192"/>
            <a:ext cx="4125122" cy="2753519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050"/>
          </a:p>
        </p:txBody>
      </p:sp>
      <p:sp>
        <p:nvSpPr>
          <p:cNvPr id="13" name="Freeform 13"/>
          <p:cNvSpPr/>
          <p:nvPr/>
        </p:nvSpPr>
        <p:spPr>
          <a:xfrm rot="289798">
            <a:off x="2051664" y="577693"/>
            <a:ext cx="1525757" cy="502112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0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9555" y="1143148"/>
            <a:ext cx="334419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5917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67" y="1564589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5881" y="1575198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0132" y="1390922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2921211" y="2779444"/>
            <a:ext cx="4473521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</a:t>
            </a:r>
            <a:r>
              <a:rPr lang="en-US" sz="3600" b="1" kern="120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3600" b="1" kern="120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120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600" b="1" kern="120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120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5A </a:t>
            </a:r>
            <a:endParaRPr lang="en-US" sz="3600" b="1" kern="120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=""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34003" y="4166767"/>
            <a:ext cx="11944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50" b="1" kern="1200" spc="38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PLAY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9"/>
          <a:srcRect b="25274"/>
          <a:stretch/>
        </p:blipFill>
        <p:spPr>
          <a:xfrm>
            <a:off x="549655" y="37003"/>
            <a:ext cx="1597655" cy="16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4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804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3171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30488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174644" y="351044"/>
            <a:ext cx="8863218" cy="4709502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1200">
              <a:solidFill>
                <a:srgbClr val="BBBFFF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0D24525-685E-D090-33EA-12E94E394CE0}"/>
              </a:ext>
            </a:extLst>
          </p:cNvPr>
          <p:cNvSpPr/>
          <p:nvPr/>
        </p:nvSpPr>
        <p:spPr>
          <a:xfrm>
            <a:off x="423804" y="494756"/>
            <a:ext cx="392415" cy="392415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82F503-6045-FB49-18AF-8092272964F7}"/>
              </a:ext>
            </a:extLst>
          </p:cNvPr>
          <p:cNvSpPr txBox="1"/>
          <p:nvPr/>
        </p:nvSpPr>
        <p:spPr>
          <a:xfrm>
            <a:off x="800100" y="530474"/>
            <a:ext cx="80438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prstClr val="black"/>
                </a:solidFill>
              </a:rPr>
              <a:t>Chọn</a:t>
            </a:r>
            <a:r>
              <a:rPr lang="en-US" sz="2100" b="1" kern="1200" dirty="0">
                <a:solidFill>
                  <a:prstClr val="black"/>
                </a:solidFill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</a:rPr>
              <a:t>số</a:t>
            </a:r>
            <a:r>
              <a:rPr lang="en-US" sz="2100" b="1" kern="1200" dirty="0">
                <a:solidFill>
                  <a:prstClr val="black"/>
                </a:solidFill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</a:rPr>
              <a:t>thập</a:t>
            </a:r>
            <a:r>
              <a:rPr lang="en-US" sz="2100" b="1" kern="1200" dirty="0">
                <a:solidFill>
                  <a:prstClr val="black"/>
                </a:solidFill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</a:rPr>
              <a:t>phân</a:t>
            </a:r>
            <a:r>
              <a:rPr lang="en-US" sz="2100" b="1" kern="1200" dirty="0">
                <a:solidFill>
                  <a:prstClr val="black"/>
                </a:solidFill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</a:rPr>
              <a:t>thích</a:t>
            </a:r>
            <a:r>
              <a:rPr lang="en-US" sz="2100" b="1" kern="1200" dirty="0">
                <a:solidFill>
                  <a:prstClr val="black"/>
                </a:solidFill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</a:rPr>
              <a:t>hợp</a:t>
            </a:r>
            <a:r>
              <a:rPr lang="en-US" sz="2100" b="1" kern="1200" dirty="0">
                <a:solidFill>
                  <a:prstClr val="black"/>
                </a:solidFill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</a:rPr>
              <a:t>với</a:t>
            </a:r>
            <a:r>
              <a:rPr lang="en-US" sz="2100" b="1" kern="1200" dirty="0">
                <a:solidFill>
                  <a:prstClr val="black"/>
                </a:solidFill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</a:rPr>
              <a:t>cách</a:t>
            </a:r>
            <a:r>
              <a:rPr lang="en-US" sz="2100" b="1" kern="1200" dirty="0">
                <a:solidFill>
                  <a:prstClr val="black"/>
                </a:solidFill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</a:rPr>
              <a:t>đọc</a:t>
            </a:r>
            <a:r>
              <a:rPr lang="en-US" sz="2100" b="1" kern="1200" dirty="0">
                <a:solidFill>
                  <a:prstClr val="black"/>
                </a:solidFill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</a:rPr>
              <a:t>số</a:t>
            </a:r>
            <a:r>
              <a:rPr lang="en-US" sz="2100" b="1" kern="1200" dirty="0">
                <a:solidFill>
                  <a:prstClr val="black"/>
                </a:solidFill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</a:rPr>
              <a:t>thập</a:t>
            </a:r>
            <a:r>
              <a:rPr lang="en-US" sz="2100" b="1" kern="1200" dirty="0">
                <a:solidFill>
                  <a:prstClr val="black"/>
                </a:solidFill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</a:rPr>
              <a:t>phân</a:t>
            </a:r>
            <a:r>
              <a:rPr lang="en-US" sz="2100" b="1" kern="1200" dirty="0">
                <a:solidFill>
                  <a:prstClr val="black"/>
                </a:solidFill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</a:rPr>
              <a:t>đó</a:t>
            </a:r>
            <a:r>
              <a:rPr lang="en-US" sz="2100" b="1" kern="1200" dirty="0">
                <a:solidFill>
                  <a:prstClr val="black"/>
                </a:solidFill>
              </a:rPr>
              <a:t>.</a:t>
            </a:r>
            <a:endParaRPr lang="en-US" sz="2100" b="1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009E528-96CD-A417-5438-11DF1762B8C0}"/>
              </a:ext>
            </a:extLst>
          </p:cNvPr>
          <p:cNvGrpSpPr/>
          <p:nvPr/>
        </p:nvGrpSpPr>
        <p:grpSpPr>
          <a:xfrm>
            <a:off x="689037" y="935831"/>
            <a:ext cx="3340038" cy="950119"/>
            <a:chOff x="918716" y="1247774"/>
            <a:chExt cx="4453384" cy="1266825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31C1391F-8A0F-E5F6-94FC-8E7B7F9351A4}"/>
                </a:ext>
              </a:extLst>
            </p:cNvPr>
            <p:cNvSpPr/>
            <p:nvPr/>
          </p:nvSpPr>
          <p:spPr>
            <a:xfrm>
              <a:off x="1495425" y="1609725"/>
              <a:ext cx="3876675" cy="847725"/>
            </a:xfrm>
            <a:prstGeom prst="rect">
              <a:avLst/>
            </a:prstGeom>
            <a:solidFill>
              <a:srgbClr val="C5FBD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mười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lăm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>
                <a:buClrTx/>
                <a:buFontTx/>
                <a:buNone/>
              </a:pP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endParaRPr lang="en-US" sz="2100" kern="1200" dirty="0">
                <a:solidFill>
                  <a:srgbClr val="A1A6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="" xmlns:a16="http://schemas.microsoft.com/office/drawing/2014/main" id="{5A4FFCDF-4165-7D8D-F96E-94EF7399B42D}"/>
                </a:ext>
              </a:extLst>
            </p:cNvPr>
            <p:cNvSpPr/>
            <p:nvPr/>
          </p:nvSpPr>
          <p:spPr>
            <a:xfrm>
              <a:off x="918716" y="1247774"/>
              <a:ext cx="776734" cy="1266825"/>
            </a:xfrm>
            <a:custGeom>
              <a:avLst/>
              <a:gdLst/>
              <a:ahLst/>
              <a:cxnLst/>
              <a:rect l="l" t="t" r="r" b="b"/>
              <a:pathLst>
                <a:path w="2483514" h="4114800">
                  <a:moveTo>
                    <a:pt x="0" y="0"/>
                  </a:moveTo>
                  <a:lnTo>
                    <a:pt x="2483514" y="0"/>
                  </a:lnTo>
                  <a:lnTo>
                    <a:pt x="248351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DBA9EC44-557B-D87F-5996-8B41CDA068CF}"/>
              </a:ext>
            </a:extLst>
          </p:cNvPr>
          <p:cNvGrpSpPr/>
          <p:nvPr/>
        </p:nvGrpSpPr>
        <p:grpSpPr>
          <a:xfrm>
            <a:off x="527567" y="1964531"/>
            <a:ext cx="3480077" cy="900113"/>
            <a:chOff x="703422" y="2619375"/>
            <a:chExt cx="4640103" cy="1200150"/>
          </a:xfrm>
        </p:grpSpPr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A421B1DA-66A5-C5C0-FCA8-129923BB87E7}"/>
                </a:ext>
              </a:extLst>
            </p:cNvPr>
            <p:cNvSpPr/>
            <p:nvPr/>
          </p:nvSpPr>
          <p:spPr>
            <a:xfrm>
              <a:off x="1466850" y="2867025"/>
              <a:ext cx="3876675" cy="847725"/>
            </a:xfrm>
            <a:prstGeom prst="rect">
              <a:avLst/>
            </a:prstGeom>
            <a:solidFill>
              <a:srgbClr val="FCFBC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Bảy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mốt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tám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endParaRPr lang="en-US" sz="2100" kern="1200" dirty="0">
                <a:solidFill>
                  <a:srgbClr val="A1A6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4">
              <a:extLst>
                <a:ext uri="{FF2B5EF4-FFF2-40B4-BE49-F238E27FC236}">
                  <a16:creationId xmlns="" xmlns:a16="http://schemas.microsoft.com/office/drawing/2014/main" id="{0758D79A-E543-C483-11FA-A8F1A82A849D}"/>
                </a:ext>
              </a:extLst>
            </p:cNvPr>
            <p:cNvSpPr/>
            <p:nvPr/>
          </p:nvSpPr>
          <p:spPr>
            <a:xfrm>
              <a:off x="703422" y="2619375"/>
              <a:ext cx="887254" cy="1200150"/>
            </a:xfrm>
            <a:custGeom>
              <a:avLst/>
              <a:gdLst/>
              <a:ahLst/>
              <a:cxnLst/>
              <a:rect l="l" t="t" r="r" b="b"/>
              <a:pathLst>
                <a:path w="3137535" h="4114800">
                  <a:moveTo>
                    <a:pt x="0" y="0"/>
                  </a:moveTo>
                  <a:lnTo>
                    <a:pt x="3137535" y="0"/>
                  </a:lnTo>
                  <a:lnTo>
                    <a:pt x="313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F284B271-C3E7-76D2-0111-3422C4D47CAC}"/>
              </a:ext>
            </a:extLst>
          </p:cNvPr>
          <p:cNvGrpSpPr/>
          <p:nvPr/>
        </p:nvGrpSpPr>
        <p:grpSpPr>
          <a:xfrm>
            <a:off x="642937" y="2843212"/>
            <a:ext cx="3343276" cy="1069685"/>
            <a:chOff x="857249" y="3790950"/>
            <a:chExt cx="4457701" cy="142624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BE4ED16D-FB5D-3DA4-098D-2A16DDF43767}"/>
                </a:ext>
              </a:extLst>
            </p:cNvPr>
            <p:cNvSpPr/>
            <p:nvPr/>
          </p:nvSpPr>
          <p:spPr>
            <a:xfrm>
              <a:off x="1438275" y="4267200"/>
              <a:ext cx="3876675" cy="847725"/>
            </a:xfrm>
            <a:prstGeom prst="rect">
              <a:avLst/>
            </a:prstGeom>
            <a:solidFill>
              <a:srgbClr val="C3F3F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chín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lăm</a:t>
              </a:r>
              <a:endParaRPr lang="en-US" sz="2100" kern="1200" dirty="0">
                <a:solidFill>
                  <a:srgbClr val="A1A6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 3">
              <a:extLst>
                <a:ext uri="{FF2B5EF4-FFF2-40B4-BE49-F238E27FC236}">
                  <a16:creationId xmlns="" xmlns:a16="http://schemas.microsoft.com/office/drawing/2014/main" id="{061B1634-D838-E903-2F18-67261BD7DC83}"/>
                </a:ext>
              </a:extLst>
            </p:cNvPr>
            <p:cNvSpPr/>
            <p:nvPr/>
          </p:nvSpPr>
          <p:spPr>
            <a:xfrm flipH="1">
              <a:off x="857249" y="3790950"/>
              <a:ext cx="791538" cy="1426246"/>
            </a:xfrm>
            <a:custGeom>
              <a:avLst/>
              <a:gdLst/>
              <a:ahLst/>
              <a:cxnLst/>
              <a:rect l="l" t="t" r="r" b="b"/>
              <a:pathLst>
                <a:path w="2394339" h="4114800">
                  <a:moveTo>
                    <a:pt x="0" y="0"/>
                  </a:moveTo>
                  <a:lnTo>
                    <a:pt x="2394339" y="0"/>
                  </a:lnTo>
                  <a:lnTo>
                    <a:pt x="239433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A1E1735-CD07-595E-6F2A-D6C2046119BC}"/>
              </a:ext>
            </a:extLst>
          </p:cNvPr>
          <p:cNvGrpSpPr/>
          <p:nvPr/>
        </p:nvGrpSpPr>
        <p:grpSpPr>
          <a:xfrm>
            <a:off x="435769" y="4071937"/>
            <a:ext cx="3543300" cy="904952"/>
            <a:chOff x="581025" y="5429250"/>
            <a:chExt cx="4724400" cy="1206602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AA32BBF4-18B5-2460-8334-52C25442D87C}"/>
                </a:ext>
              </a:extLst>
            </p:cNvPr>
            <p:cNvSpPr/>
            <p:nvPr/>
          </p:nvSpPr>
          <p:spPr>
            <a:xfrm>
              <a:off x="1428750" y="5676900"/>
              <a:ext cx="3876675" cy="847725"/>
            </a:xfrm>
            <a:prstGeom prst="rect">
              <a:avLst/>
            </a:prstGeom>
            <a:solidFill>
              <a:srgbClr val="FDEEE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mười</a:t>
              </a:r>
              <a:r>
                <a:rPr lang="en-US" sz="2100" kern="1200" dirty="0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kern="1200" dirty="0" err="1">
                  <a:solidFill>
                    <a:srgbClr val="A1A6FF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sáu</a:t>
              </a:r>
              <a:endParaRPr lang="en-US" sz="2100" kern="1200" dirty="0">
                <a:solidFill>
                  <a:srgbClr val="A1A6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5">
              <a:extLst>
                <a:ext uri="{FF2B5EF4-FFF2-40B4-BE49-F238E27FC236}">
                  <a16:creationId xmlns="" xmlns:a16="http://schemas.microsoft.com/office/drawing/2014/main" id="{811F61B8-B522-E566-CC22-E1D1448750A6}"/>
                </a:ext>
              </a:extLst>
            </p:cNvPr>
            <p:cNvSpPr/>
            <p:nvPr/>
          </p:nvSpPr>
          <p:spPr>
            <a:xfrm flipH="1">
              <a:off x="581025" y="5429250"/>
              <a:ext cx="1123950" cy="1206602"/>
            </a:xfrm>
            <a:custGeom>
              <a:avLst/>
              <a:gdLst/>
              <a:ahLst/>
              <a:cxnLst/>
              <a:rect l="l" t="t" r="r" b="b"/>
              <a:pathLst>
                <a:path w="3477006" h="4114800">
                  <a:moveTo>
                    <a:pt x="0" y="0"/>
                  </a:moveTo>
                  <a:lnTo>
                    <a:pt x="3477006" y="0"/>
                  </a:lnTo>
                  <a:lnTo>
                    <a:pt x="347700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FB7F35D9-8A76-D658-82C5-59B50C351C29}"/>
              </a:ext>
            </a:extLst>
          </p:cNvPr>
          <p:cNvGrpSpPr/>
          <p:nvPr/>
        </p:nvGrpSpPr>
        <p:grpSpPr>
          <a:xfrm>
            <a:off x="6285743" y="725709"/>
            <a:ext cx="1594031" cy="1611076"/>
            <a:chOff x="8380990" y="967611"/>
            <a:chExt cx="2125375" cy="2148101"/>
          </a:xfrm>
        </p:grpSpPr>
        <p:sp>
          <p:nvSpPr>
            <p:cNvPr id="35" name="Freeform 7">
              <a:extLst>
                <a:ext uri="{FF2B5EF4-FFF2-40B4-BE49-F238E27FC236}">
                  <a16:creationId xmlns="" xmlns:a16="http://schemas.microsoft.com/office/drawing/2014/main" id="{1F755287-9CA4-2F25-89AE-03018FF329AA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694E318-E754-662A-8652-AA7C72A6D88F}"/>
                </a:ext>
              </a:extLst>
            </p:cNvPr>
            <p:cNvSpPr txBox="1"/>
            <p:nvPr/>
          </p:nvSpPr>
          <p:spPr>
            <a:xfrm>
              <a:off x="8485239" y="1720646"/>
              <a:ext cx="140601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2400" b="1" kern="1200" dirty="0">
                  <a:solidFill>
                    <a:srgbClr val="FFFFFF"/>
                  </a:solidFill>
                </a:rPr>
                <a:t>71,84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E4FF196-E73B-B826-DDD4-A57D8091CE8A}"/>
              </a:ext>
            </a:extLst>
          </p:cNvPr>
          <p:cNvGrpSpPr/>
          <p:nvPr/>
        </p:nvGrpSpPr>
        <p:grpSpPr>
          <a:xfrm>
            <a:off x="6278368" y="1662230"/>
            <a:ext cx="1594031" cy="1611076"/>
            <a:chOff x="8380990" y="967611"/>
            <a:chExt cx="2125375" cy="2148101"/>
          </a:xfrm>
        </p:grpSpPr>
        <p:sp>
          <p:nvSpPr>
            <p:cNvPr id="39" name="Freeform 7">
              <a:extLst>
                <a:ext uri="{FF2B5EF4-FFF2-40B4-BE49-F238E27FC236}">
                  <a16:creationId xmlns="" xmlns:a16="http://schemas.microsoft.com/office/drawing/2014/main" id="{34A26693-A483-3EDF-BF36-8374718F64B8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AB461325-A74A-EB76-E7B9-2E314E9D2018}"/>
                </a:ext>
              </a:extLst>
            </p:cNvPr>
            <p:cNvSpPr txBox="1"/>
            <p:nvPr/>
          </p:nvSpPr>
          <p:spPr>
            <a:xfrm>
              <a:off x="8485239" y="1720646"/>
              <a:ext cx="140601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2100" b="1" kern="1200" dirty="0">
                  <a:solidFill>
                    <a:srgbClr val="FFFFFF"/>
                  </a:solidFill>
                </a:rPr>
                <a:t>3,1416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8A6FD642-3B30-487E-2761-0E52AD692C34}"/>
              </a:ext>
            </a:extLst>
          </p:cNvPr>
          <p:cNvGrpSpPr/>
          <p:nvPr/>
        </p:nvGrpSpPr>
        <p:grpSpPr>
          <a:xfrm>
            <a:off x="6352111" y="2672495"/>
            <a:ext cx="1594031" cy="1611076"/>
            <a:chOff x="8380990" y="967611"/>
            <a:chExt cx="2125375" cy="2148101"/>
          </a:xfrm>
        </p:grpSpPr>
        <p:sp>
          <p:nvSpPr>
            <p:cNvPr id="42" name="Freeform 7">
              <a:extLst>
                <a:ext uri="{FF2B5EF4-FFF2-40B4-BE49-F238E27FC236}">
                  <a16:creationId xmlns="" xmlns:a16="http://schemas.microsoft.com/office/drawing/2014/main" id="{8DBFEB26-4568-E7C7-3199-20D16596A382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1619BA99-9645-B3F4-000F-E6390DDB34BF}"/>
                </a:ext>
              </a:extLst>
            </p:cNvPr>
            <p:cNvSpPr txBox="1"/>
            <p:nvPr/>
          </p:nvSpPr>
          <p:spPr>
            <a:xfrm>
              <a:off x="8485239" y="1720646"/>
              <a:ext cx="140601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2100" b="1" kern="1200" dirty="0">
                  <a:solidFill>
                    <a:srgbClr val="FFFFFF"/>
                  </a:solidFill>
                </a:rPr>
                <a:t>415,2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7F018CC-8297-AB69-5937-24F2CBFE104C}"/>
              </a:ext>
            </a:extLst>
          </p:cNvPr>
          <p:cNvGrpSpPr/>
          <p:nvPr/>
        </p:nvGrpSpPr>
        <p:grpSpPr>
          <a:xfrm>
            <a:off x="6352111" y="3697508"/>
            <a:ext cx="1594031" cy="1611076"/>
            <a:chOff x="8380990" y="967611"/>
            <a:chExt cx="2125375" cy="2148101"/>
          </a:xfrm>
        </p:grpSpPr>
        <p:sp>
          <p:nvSpPr>
            <p:cNvPr id="45" name="Freeform 7">
              <a:extLst>
                <a:ext uri="{FF2B5EF4-FFF2-40B4-BE49-F238E27FC236}">
                  <a16:creationId xmlns="" xmlns:a16="http://schemas.microsoft.com/office/drawing/2014/main" id="{C266BA1D-2BF1-65E6-FC9A-0DEB2993069F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E614B547-62E7-D110-A422-3D307A82DBA1}"/>
                </a:ext>
              </a:extLst>
            </p:cNvPr>
            <p:cNvSpPr txBox="1"/>
            <p:nvPr/>
          </p:nvSpPr>
          <p:spPr>
            <a:xfrm>
              <a:off x="8485239" y="1720646"/>
              <a:ext cx="140601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2100" b="1" kern="1200" dirty="0">
                  <a:solidFill>
                    <a:srgbClr val="FFFFFF"/>
                  </a:solidFill>
                </a:rPr>
                <a:t>0,935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0729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20885 0.18148 " pathEditMode="relative" rAng="0" ptsTypes="AA">
                                      <p:cBhvr>
                                        <p:cTn id="6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20964 0.42593 " pathEditMode="relative" rAng="0" ptsTypes="AA">
                                      <p:cBhvr>
                                        <p:cTn id="10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21458 -0.36644 " pathEditMode="relative" rAng="0" ptsTypes="AA">
                                      <p:cBhvr>
                                        <p:cTn id="14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21771 -0.1837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5976" y="1356896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srgbClr val="002060"/>
                </a:solidFill>
              </a:rPr>
              <a:t>Chưa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hoàn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thành</a:t>
            </a:r>
            <a:endParaRPr lang="en-US" sz="1350" b="1" kern="1200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srgbClr val="002060"/>
                </a:solidFill>
              </a:rPr>
              <a:t>Hoàn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thành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tốt</a:t>
            </a:r>
            <a:endParaRPr lang="en-US" sz="1350" b="1" kern="1200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7"/>
          <a:srcRect b="25274"/>
          <a:stretch/>
        </p:blipFill>
        <p:spPr>
          <a:xfrm>
            <a:off x="549655" y="37003"/>
            <a:ext cx="1597655" cy="16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317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682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27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649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1951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174644" y="351044"/>
            <a:ext cx="8863218" cy="4709502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1200">
              <a:solidFill>
                <a:srgbClr val="BBBFFF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61686D4-0937-B3E1-AB4E-5E1072E6A428}"/>
              </a:ext>
            </a:extLst>
          </p:cNvPr>
          <p:cNvSpPr/>
          <p:nvPr/>
        </p:nvSpPr>
        <p:spPr>
          <a:xfrm>
            <a:off x="556542" y="553940"/>
            <a:ext cx="392415" cy="392415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215F334-2AC9-EE14-624B-D3AFFA6CC3E4}"/>
              </a:ext>
            </a:extLst>
          </p:cNvPr>
          <p:cNvSpPr txBox="1"/>
          <p:nvPr/>
        </p:nvSpPr>
        <p:spPr>
          <a:xfrm>
            <a:off x="968222" y="527551"/>
            <a:ext cx="75140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2700" kern="1200" dirty="0" err="1">
                <a:solidFill>
                  <a:prstClr val="black"/>
                </a:solidFill>
                <a:ea typeface="+mn-ea"/>
                <a:cs typeface="+mn-cs"/>
              </a:rPr>
              <a:t>Số</a:t>
            </a:r>
            <a:r>
              <a:rPr lang="en-US" sz="2700" kern="1200" dirty="0">
                <a:solidFill>
                  <a:prstClr val="black"/>
                </a:solidFill>
                <a:ea typeface="+mn-ea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="" xmlns:a16="http://schemas.microsoft.com/office/drawing/2014/main" id="{C8E5E846-8B27-CF6D-3FFE-C45AAEEA4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2629387"/>
                  </p:ext>
                </p:extLst>
              </p:nvPr>
            </p:nvGraphicFramePr>
            <p:xfrm>
              <a:off x="2231231" y="1225548"/>
              <a:ext cx="4869658" cy="3332166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434829">
                      <a:extLst>
                        <a:ext uri="{9D8B030D-6E8A-4147-A177-3AD203B41FA5}">
                          <a16:colId xmlns="" xmlns:a16="http://schemas.microsoft.com/office/drawing/2014/main" val="3863879547"/>
                        </a:ext>
                      </a:extLst>
                    </a:gridCol>
                    <a:gridCol w="2434829">
                      <a:extLst>
                        <a:ext uri="{9D8B030D-6E8A-4147-A177-3AD203B41FA5}">
                          <a16:colId xmlns="" xmlns:a16="http://schemas.microsoft.com/office/drawing/2014/main" val="2181595371"/>
                        </a:ext>
                      </a:extLst>
                    </a:gridCol>
                  </a:tblGrid>
                  <a:tr h="6816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/>
                          </a:r>
                          <a:b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endParaRPr lang="en-US" sz="18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Chuyển</a:t>
                          </a:r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thập</a:t>
                          </a:r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endParaRPr lang="en-US" sz="18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139321278"/>
                      </a:ext>
                    </a:extLst>
                  </a:tr>
                  <a:tr h="90225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00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/>
                                  <m:den>
                                    <m:r>
                                      <a:rPr lang="en-US" sz="24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="" xmlns:a16="http://schemas.microsoft.com/office/drawing/2014/main" val="864279342"/>
                      </a:ext>
                    </a:extLst>
                  </a:tr>
                  <a:tr h="89792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1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/>
                                  <m:den>
                                    <m:r>
                                      <a:rPr lang="en-US" sz="21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="" xmlns:a16="http://schemas.microsoft.com/office/drawing/2014/main" val="1633476372"/>
                      </a:ext>
                    </a:extLst>
                  </a:tr>
                  <a:tr h="8503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1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1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num>
                                  <m:den/>
                                </m:f>
                              </m:oMath>
                            </m:oMathPara>
                          </a14:m>
                          <a:endParaRPr lang="en-US" sz="18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="" xmlns:a16="http://schemas.microsoft.com/office/drawing/2014/main" val="2167941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8E5E846-8B27-CF6D-3FFE-C45AAEEA4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2629387"/>
                  </p:ext>
                </p:extLst>
              </p:nvPr>
            </p:nvGraphicFramePr>
            <p:xfrm>
              <a:off x="2231231" y="1225548"/>
              <a:ext cx="4869658" cy="3332166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43482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863879547"/>
                        </a:ext>
                      </a:extLst>
                    </a:gridCol>
                    <a:gridCol w="243482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181595371"/>
                        </a:ext>
                      </a:extLst>
                    </a:gridCol>
                  </a:tblGrid>
                  <a:tr h="6816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/>
                          </a:r>
                          <a:b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endParaRPr lang="en-US" sz="18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Chuyển</a:t>
                          </a:r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thập</a:t>
                          </a:r>
                          <a:r>
                            <a:rPr lang="en-US" sz="18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8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endParaRPr lang="en-US" sz="18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139321278"/>
                      </a:ext>
                    </a:extLst>
                  </a:tr>
                  <a:tr h="9022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 rotWithShape="0">
                          <a:blip r:embed="rId3"/>
                          <a:stretch>
                            <a:fillRect l="-500" t="-80405" r="-101000" b="-1952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 rotWithShape="0">
                          <a:blip r:embed="rId3"/>
                          <a:stretch>
                            <a:fillRect l="-100752" t="-80405" r="-1253" b="-1952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864279342"/>
                      </a:ext>
                    </a:extLst>
                  </a:tr>
                  <a:tr h="8979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 rotWithShape="0">
                          <a:blip r:embed="rId3"/>
                          <a:stretch>
                            <a:fillRect l="-500" t="-181633" r="-101000" b="-965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 rotWithShape="0">
                          <a:blip r:embed="rId3"/>
                          <a:stretch>
                            <a:fillRect l="-100752" t="-181633" r="-1253" b="-965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633476372"/>
                      </a:ext>
                    </a:extLst>
                  </a:tr>
                  <a:tr h="8503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 rotWithShape="0">
                          <a:blip r:embed="rId3"/>
                          <a:stretch>
                            <a:fillRect l="-500" t="-295714" r="-101000" b="-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 rotWithShape="0">
                          <a:blip r:embed="rId3"/>
                          <a:stretch>
                            <a:fillRect l="-100752" t="-295714" r="-1253" b="-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167941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E5F62-E384-A99F-B13A-EFC7BEF538FB}"/>
              </a:ext>
            </a:extLst>
          </p:cNvPr>
          <p:cNvSpPr/>
          <p:nvPr/>
        </p:nvSpPr>
        <p:spPr>
          <a:xfrm>
            <a:off x="5672138" y="1954620"/>
            <a:ext cx="428625" cy="3429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91675A-4EEC-A7C6-7144-DC150122CB49}"/>
              </a:ext>
            </a:extLst>
          </p:cNvPr>
          <p:cNvSpPr/>
          <p:nvPr/>
        </p:nvSpPr>
        <p:spPr>
          <a:xfrm>
            <a:off x="5672137" y="2819010"/>
            <a:ext cx="428625" cy="3429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488158B-A61A-0F44-BA55-8F4FDE1D4DD9}"/>
              </a:ext>
            </a:extLst>
          </p:cNvPr>
          <p:cNvSpPr/>
          <p:nvPr/>
        </p:nvSpPr>
        <p:spPr>
          <a:xfrm>
            <a:off x="5672137" y="4143379"/>
            <a:ext cx="428625" cy="3429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3719B72-FDDC-9B25-16B4-5C6D378253C6}"/>
              </a:ext>
            </a:extLst>
          </p:cNvPr>
          <p:cNvSpPr/>
          <p:nvPr/>
        </p:nvSpPr>
        <p:spPr>
          <a:xfrm>
            <a:off x="5629273" y="1954620"/>
            <a:ext cx="514350" cy="3429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A60BA39-BBA8-25E6-78B0-CD798807B583}"/>
              </a:ext>
            </a:extLst>
          </p:cNvPr>
          <p:cNvSpPr/>
          <p:nvPr/>
        </p:nvSpPr>
        <p:spPr>
          <a:xfrm>
            <a:off x="5629275" y="2831117"/>
            <a:ext cx="514350" cy="3429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812E4E2-8B07-71F9-527B-3CB64D82AE1C}"/>
              </a:ext>
            </a:extLst>
          </p:cNvPr>
          <p:cNvSpPr/>
          <p:nvPr/>
        </p:nvSpPr>
        <p:spPr>
          <a:xfrm>
            <a:off x="5488184" y="4152703"/>
            <a:ext cx="796529" cy="3429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kern="1200" dirty="0">
                <a:solidFill>
                  <a:srgbClr val="FF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15798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srgbClr val="002060"/>
                </a:solidFill>
              </a:rPr>
              <a:t>Chưa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hoàn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thành</a:t>
            </a:r>
            <a:endParaRPr lang="en-US" sz="1350" b="1" kern="1200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srgbClr val="002060"/>
                </a:solidFill>
              </a:rPr>
              <a:t>Hoàn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thành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tốt</a:t>
            </a:r>
            <a:endParaRPr lang="en-US" sz="1350" b="1" kern="1200" dirty="0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7"/>
          <a:srcRect b="25274"/>
          <a:stretch/>
        </p:blipFill>
        <p:spPr>
          <a:xfrm>
            <a:off x="549655" y="37003"/>
            <a:ext cx="1597655" cy="16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8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439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27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649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732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145051" y="351044"/>
            <a:ext cx="8863218" cy="4709502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1200">
              <a:solidFill>
                <a:srgbClr val="BBBFFF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61686D4-0937-B3E1-AB4E-5E1072E6A428}"/>
              </a:ext>
            </a:extLst>
          </p:cNvPr>
          <p:cNvSpPr/>
          <p:nvPr/>
        </p:nvSpPr>
        <p:spPr>
          <a:xfrm>
            <a:off x="556542" y="553940"/>
            <a:ext cx="392415" cy="392415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215F334-2AC9-EE14-624B-D3AFFA6CC3E4}"/>
              </a:ext>
            </a:extLst>
          </p:cNvPr>
          <p:cNvSpPr txBox="1"/>
          <p:nvPr/>
        </p:nvSpPr>
        <p:spPr>
          <a:xfrm>
            <a:off x="968222" y="477544"/>
            <a:ext cx="7647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sz="2400" kern="1200" dirty="0" err="1">
                <a:solidFill>
                  <a:prstClr val="black"/>
                </a:solidFill>
              </a:rPr>
              <a:t>Chuyển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phân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số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thập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phân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thành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số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thập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phân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rồi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đọc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số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thập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phân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đó</a:t>
            </a:r>
            <a:r>
              <a:rPr lang="en-US" sz="2400" kern="12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9A999F-A71E-559F-B2D3-EDDA72FC1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731" y="967978"/>
            <a:ext cx="3157538" cy="1607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7133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145051" y="351044"/>
            <a:ext cx="8863218" cy="4709502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1200">
              <a:solidFill>
                <a:srgbClr val="BBBFFF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61686D4-0937-B3E1-AB4E-5E1072E6A428}"/>
              </a:ext>
            </a:extLst>
          </p:cNvPr>
          <p:cNvSpPr/>
          <p:nvPr/>
        </p:nvSpPr>
        <p:spPr>
          <a:xfrm>
            <a:off x="556542" y="553940"/>
            <a:ext cx="392415" cy="392415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215F334-2AC9-EE14-624B-D3AFFA6CC3E4}"/>
              </a:ext>
            </a:extLst>
          </p:cNvPr>
          <p:cNvSpPr txBox="1"/>
          <p:nvPr/>
        </p:nvSpPr>
        <p:spPr>
          <a:xfrm>
            <a:off x="968222" y="477544"/>
            <a:ext cx="7647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sz="2400" kern="1200" dirty="0" err="1">
                <a:solidFill>
                  <a:prstClr val="black"/>
                </a:solidFill>
              </a:rPr>
              <a:t>Chuyển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phân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số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thập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phân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thành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số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thập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phân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rồi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đọc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số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thập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phân</a:t>
            </a:r>
            <a:r>
              <a:rPr lang="en-US" sz="2400" kern="1200" dirty="0">
                <a:solidFill>
                  <a:prstClr val="black"/>
                </a:solidFill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</a:rPr>
              <a:t>đó</a:t>
            </a:r>
            <a:r>
              <a:rPr lang="en-US" sz="2400" kern="12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9A999F-A71E-559F-B2D3-EDDA72FC1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731" y="967978"/>
            <a:ext cx="3157538" cy="1607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A3360463-114A-108A-8E3F-9D3BB8354EB4}"/>
                  </a:ext>
                </a:extLst>
              </p:cNvPr>
              <p:cNvSpPr txBox="1"/>
              <p:nvPr/>
            </p:nvSpPr>
            <p:spPr>
              <a:xfrm>
                <a:off x="257175" y="1450182"/>
                <a:ext cx="1092994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12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kern="12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48</m:t>
                          </m:r>
                        </m:num>
                        <m:den>
                          <m:r>
                            <a:rPr lang="en-US" sz="2400" i="1" kern="12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3360463-114A-108A-8E3F-9D3BB8354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1450182"/>
                <a:ext cx="1092994" cy="7861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53A4BFBB-5C0F-1886-6A0A-5F8E27E385F0}"/>
                  </a:ext>
                </a:extLst>
              </p:cNvPr>
              <p:cNvSpPr txBox="1"/>
              <p:nvPr/>
            </p:nvSpPr>
            <p:spPr>
              <a:xfrm>
                <a:off x="250032" y="2436019"/>
                <a:ext cx="1092994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12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kern="12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num>
                        <m:den>
                          <m:r>
                            <a:rPr lang="en-US" sz="2400" i="1" kern="12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3A4BFBB-5C0F-1886-6A0A-5F8E27E38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32" y="2436019"/>
                <a:ext cx="1092994" cy="79367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3343F03B-46D6-4C04-156E-0D00A7DA2525}"/>
                  </a:ext>
                </a:extLst>
              </p:cNvPr>
              <p:cNvSpPr txBox="1"/>
              <p:nvPr/>
            </p:nvSpPr>
            <p:spPr>
              <a:xfrm>
                <a:off x="221457" y="3421857"/>
                <a:ext cx="1092994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12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kern="12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i="1" kern="12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343F03B-46D6-4C04-156E-0D00A7DA2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57" y="3421857"/>
                <a:ext cx="1092994" cy="7861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A7B310BD-EADD-5969-B6BF-0376F9D78D47}"/>
                  </a:ext>
                </a:extLst>
              </p:cNvPr>
              <p:cNvSpPr txBox="1"/>
              <p:nvPr/>
            </p:nvSpPr>
            <p:spPr>
              <a:xfrm>
                <a:off x="948957" y="1643692"/>
                <a:ext cx="10929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=4,8</m:t>
                      </m:r>
                    </m:oMath>
                  </m:oMathPara>
                </a14:m>
                <a:endParaRPr lang="en-US" sz="2400" kern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7B310BD-EADD-5969-B6BF-0376F9D78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57" y="1643692"/>
                <a:ext cx="1092994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FE9758B5-5F4E-7B6D-C628-2F2886784BDE}"/>
                  </a:ext>
                </a:extLst>
              </p:cNvPr>
              <p:cNvSpPr txBox="1"/>
              <p:nvPr/>
            </p:nvSpPr>
            <p:spPr>
              <a:xfrm>
                <a:off x="1071563" y="2614255"/>
                <a:ext cx="10929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=1,25</m:t>
                      </m:r>
                    </m:oMath>
                  </m:oMathPara>
                </a14:m>
                <a:endParaRPr lang="en-US" sz="2400" kern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E9758B5-5F4E-7B6D-C628-2F2886784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563" y="2614255"/>
                <a:ext cx="1092994" cy="461665"/>
              </a:xfrm>
              <a:prstGeom prst="rect">
                <a:avLst/>
              </a:prstGeom>
              <a:blipFill rotWithShape="0">
                <a:blip r:embed="rId8"/>
                <a:stretch>
                  <a:fillRect r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FBC232E4-FC5F-7AC0-DB4B-C7BE91A5B1EB}"/>
                  </a:ext>
                </a:extLst>
              </p:cNvPr>
              <p:cNvSpPr txBox="1"/>
              <p:nvPr/>
            </p:nvSpPr>
            <p:spPr>
              <a:xfrm>
                <a:off x="1143000" y="3607594"/>
                <a:ext cx="10929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=0,039</m:t>
                      </m:r>
                    </m:oMath>
                  </m:oMathPara>
                </a14:m>
                <a:endParaRPr lang="en-US" sz="2400" kern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BC232E4-FC5F-7AC0-DB4B-C7BE91A5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607594"/>
                <a:ext cx="1092994" cy="461665"/>
              </a:xfrm>
              <a:prstGeom prst="rect">
                <a:avLst/>
              </a:prstGeom>
              <a:blipFill rotWithShape="0">
                <a:blip r:embed="rId9"/>
                <a:stretch>
                  <a:fillRect r="-14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73EF191-4074-1CE6-E2E2-08141C75282F}"/>
              </a:ext>
            </a:extLst>
          </p:cNvPr>
          <p:cNvSpPr txBox="1"/>
          <p:nvPr/>
        </p:nvSpPr>
        <p:spPr>
          <a:xfrm>
            <a:off x="2382441" y="1643692"/>
            <a:ext cx="259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4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24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lang="en-US" sz="2400" b="1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5A9AD22-160C-154A-65E9-C544ACD92BDA}"/>
              </a:ext>
            </a:extLst>
          </p:cNvPr>
          <p:cNvSpPr txBox="1"/>
          <p:nvPr/>
        </p:nvSpPr>
        <p:spPr>
          <a:xfrm>
            <a:off x="2382441" y="2644351"/>
            <a:ext cx="3993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4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phẩy hai mươi lăm</a:t>
            </a:r>
            <a:endParaRPr lang="en-US" sz="2400" b="1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137F40F-9B06-40CD-37F0-7CA0322BF9B2}"/>
              </a:ext>
            </a:extLst>
          </p:cNvPr>
          <p:cNvSpPr txBox="1"/>
          <p:nvPr/>
        </p:nvSpPr>
        <p:spPr>
          <a:xfrm>
            <a:off x="2389585" y="3584112"/>
            <a:ext cx="554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4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không trăm ba mươi chín.</a:t>
            </a:r>
            <a:endParaRPr lang="en-US" sz="2400" b="1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38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srgbClr val="002060"/>
                </a:solidFill>
              </a:rPr>
              <a:t>Chưa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hoàn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thành</a:t>
            </a:r>
            <a:endParaRPr lang="en-US" sz="1350" b="1" kern="1200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srgbClr val="002060"/>
                </a:solidFill>
              </a:rPr>
              <a:t>Hoàn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thành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tốt</a:t>
            </a:r>
            <a:endParaRPr lang="en-US" sz="1350" b="1" kern="1200" dirty="0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7"/>
          <a:srcRect b="25274"/>
          <a:stretch/>
        </p:blipFill>
        <p:spPr>
          <a:xfrm>
            <a:off x="549655" y="37003"/>
            <a:ext cx="1597655" cy="16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682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27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649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561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27" grpId="0" animBg="1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174644" y="351044"/>
            <a:ext cx="8863218" cy="4709502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1200">
              <a:solidFill>
                <a:srgbClr val="BBB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14F1236-BA37-4488-39B3-A24CA8D91FDE}"/>
              </a:ext>
            </a:extLst>
          </p:cNvPr>
          <p:cNvGrpSpPr/>
          <p:nvPr/>
        </p:nvGrpSpPr>
        <p:grpSpPr>
          <a:xfrm>
            <a:off x="556542" y="477544"/>
            <a:ext cx="8058821" cy="1200329"/>
            <a:chOff x="742056" y="636725"/>
            <a:chExt cx="10745094" cy="1600438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261686D4-0937-B3E1-AB4E-5E1072E6A428}"/>
                </a:ext>
              </a:extLst>
            </p:cNvPr>
            <p:cNvSpPr/>
            <p:nvPr/>
          </p:nvSpPr>
          <p:spPr>
            <a:xfrm>
              <a:off x="742056" y="738587"/>
              <a:ext cx="523220" cy="523220"/>
            </a:xfrm>
            <a:prstGeom prst="ellipse">
              <a:avLst/>
            </a:prstGeom>
            <a:solidFill>
              <a:schemeClr val="accent1">
                <a:lumMod val="2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r>
                <a:rPr lang="en-US" sz="3000" b="1" kern="1200" dirty="0">
                  <a:solidFill>
                    <a:prstClr val="white"/>
                  </a:solidFill>
                </a:rPr>
                <a:t>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D215F334-2AC9-EE14-624B-D3AFFA6CC3E4}"/>
                </a:ext>
              </a:extLst>
            </p:cNvPr>
            <p:cNvSpPr txBox="1"/>
            <p:nvPr/>
          </p:nvSpPr>
          <p:spPr>
            <a:xfrm>
              <a:off x="1290963" y="636725"/>
              <a:ext cx="1019618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Tx/>
                <a:buFontTx/>
                <a:buNone/>
                <a:defRPr/>
              </a:pPr>
              <a:r>
                <a:rPr lang="en-US" sz="2400" kern="1200" dirty="0" err="1">
                  <a:solidFill>
                    <a:prstClr val="black"/>
                  </a:solidFill>
                </a:rPr>
                <a:t>Từ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bốn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thẻ</a:t>
              </a:r>
              <a:r>
                <a:rPr lang="en-US" sz="2400" kern="1200" dirty="0">
                  <a:solidFill>
                    <a:prstClr val="black"/>
                  </a:solidFill>
                </a:rPr>
                <a:t>    ,    ,    ,     </a:t>
              </a:r>
              <a:r>
                <a:rPr lang="en-US" sz="2400" kern="1200" dirty="0" smtClean="0">
                  <a:solidFill>
                    <a:prstClr val="black"/>
                  </a:solidFill>
                </a:rPr>
                <a:t>  </a:t>
              </a:r>
              <a:r>
                <a:rPr lang="en-US" sz="2400" kern="1200" dirty="0" err="1" smtClean="0">
                  <a:solidFill>
                    <a:prstClr val="black"/>
                  </a:solidFill>
                </a:rPr>
                <a:t>hãy</a:t>
              </a:r>
              <a:r>
                <a:rPr lang="en-US" sz="2400" kern="1200" dirty="0" smtClean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lập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tất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cả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các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số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thập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phân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có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phần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nguyên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gồm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một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chữ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số</a:t>
              </a:r>
              <a:r>
                <a:rPr lang="en-US" sz="2400" kern="1200" dirty="0">
                  <a:solidFill>
                    <a:prstClr val="black"/>
                  </a:solidFill>
                </a:rPr>
                <a:t>,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phần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thập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phân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gồm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hai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chữ</a:t>
              </a:r>
              <a:r>
                <a:rPr lang="en-US" sz="2400" kern="1200" dirty="0">
                  <a:solidFill>
                    <a:prstClr val="black"/>
                  </a:solidFill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</a:rPr>
                <a:t>số</a:t>
              </a:r>
              <a:r>
                <a:rPr lang="en-US" sz="2400" kern="1200" dirty="0">
                  <a:solidFill>
                    <a:prstClr val="black"/>
                  </a:solidFill>
                </a:rPr>
                <a:t>.</a:t>
              </a:r>
              <a:endParaRPr lang="en-US" sz="2400" kern="1200" dirty="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975AD452-0C05-F563-3152-EBF7FA820386}"/>
                </a:ext>
              </a:extLst>
            </p:cNvPr>
            <p:cNvSpPr/>
            <p:nvPr/>
          </p:nvSpPr>
          <p:spPr>
            <a:xfrm>
              <a:off x="3629025" y="6367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100" b="1" kern="12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907475FA-EB60-730B-7B48-443BBE2C0957}"/>
                </a:ext>
              </a:extLst>
            </p:cNvPr>
            <p:cNvSpPr/>
            <p:nvPr/>
          </p:nvSpPr>
          <p:spPr>
            <a:xfrm>
              <a:off x="4260070" y="6367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100" b="1" kern="12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B379A1D-67AF-F38B-18A1-9A60B98A24EA}"/>
                </a:ext>
              </a:extLst>
            </p:cNvPr>
            <p:cNvSpPr/>
            <p:nvPr/>
          </p:nvSpPr>
          <p:spPr>
            <a:xfrm>
              <a:off x="4983969" y="6367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100" b="1" kern="12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F37A74BC-65AD-B12F-1E4F-DF7708821BBB}"/>
                </a:ext>
              </a:extLst>
            </p:cNvPr>
            <p:cNvSpPr/>
            <p:nvPr/>
          </p:nvSpPr>
          <p:spPr>
            <a:xfrm>
              <a:off x="5722570" y="6367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2100" b="1" kern="1200" dirty="0">
                  <a:solidFill>
                    <a:srgbClr val="FF0000"/>
                  </a:solidFill>
                </a:rPr>
                <a:t>,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A1B3CC1-DE41-0B40-5499-F9BB3DCC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388" y="1571625"/>
            <a:ext cx="3457575" cy="19573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E7EC26B-A85D-411F-3E49-48829B2A2A89}"/>
              </a:ext>
            </a:extLst>
          </p:cNvPr>
          <p:cNvSpPr/>
          <p:nvPr/>
        </p:nvSpPr>
        <p:spPr>
          <a:xfrm>
            <a:off x="550069" y="2093119"/>
            <a:ext cx="1050131" cy="12001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b="1" kern="1200" dirty="0">
                <a:solidFill>
                  <a:srgbClr val="FF0000"/>
                </a:solidFill>
              </a:rPr>
              <a:t>0,27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2122069-3D32-1EF6-4940-317836EC8AC4}"/>
              </a:ext>
            </a:extLst>
          </p:cNvPr>
          <p:cNvSpPr/>
          <p:nvPr/>
        </p:nvSpPr>
        <p:spPr>
          <a:xfrm>
            <a:off x="1864519" y="2093119"/>
            <a:ext cx="1050131" cy="12001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b="1" kern="1200" dirty="0">
                <a:solidFill>
                  <a:srgbClr val="FF0000"/>
                </a:solidFill>
              </a:rPr>
              <a:t>0,72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CFDD059-18CB-B808-9C8F-7ED47E24009D}"/>
              </a:ext>
            </a:extLst>
          </p:cNvPr>
          <p:cNvSpPr/>
          <p:nvPr/>
        </p:nvSpPr>
        <p:spPr>
          <a:xfrm>
            <a:off x="3186113" y="2100263"/>
            <a:ext cx="1050131" cy="12001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b="1" kern="1200" dirty="0">
                <a:solidFill>
                  <a:srgbClr val="FF0000"/>
                </a:solidFill>
              </a:rPr>
              <a:t>2,07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B3D2639-B01B-CC08-74A4-1062A793C0E7}"/>
              </a:ext>
            </a:extLst>
          </p:cNvPr>
          <p:cNvSpPr/>
          <p:nvPr/>
        </p:nvSpPr>
        <p:spPr>
          <a:xfrm>
            <a:off x="550069" y="3536156"/>
            <a:ext cx="1050131" cy="12001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b="1" kern="1200" dirty="0">
                <a:solidFill>
                  <a:srgbClr val="FF0000"/>
                </a:solidFill>
              </a:rPr>
              <a:t>2,70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834E2B92-7EC2-E6FE-2502-A9F39437393E}"/>
              </a:ext>
            </a:extLst>
          </p:cNvPr>
          <p:cNvSpPr/>
          <p:nvPr/>
        </p:nvSpPr>
        <p:spPr>
          <a:xfrm>
            <a:off x="1828801" y="3536156"/>
            <a:ext cx="1050131" cy="12001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b="1" kern="1200" dirty="0">
                <a:solidFill>
                  <a:srgbClr val="FF0000"/>
                </a:solidFill>
              </a:rPr>
              <a:t>7,02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BC47A91-2F1E-6366-A929-096F114E0274}"/>
              </a:ext>
            </a:extLst>
          </p:cNvPr>
          <p:cNvSpPr/>
          <p:nvPr/>
        </p:nvSpPr>
        <p:spPr>
          <a:xfrm>
            <a:off x="3171826" y="3557588"/>
            <a:ext cx="1050131" cy="12001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b="1" kern="1200" dirty="0">
                <a:solidFill>
                  <a:srgbClr val="FF0000"/>
                </a:solidFill>
              </a:rPr>
              <a:t>7,20</a:t>
            </a:r>
          </a:p>
        </p:txBody>
      </p:sp>
    </p:spTree>
    <p:extLst>
      <p:ext uri="{BB962C8B-B14F-4D97-AF65-F5344CB8AC3E}">
        <p14:creationId xmlns:p14="http://schemas.microsoft.com/office/powerpoint/2010/main" val="3951533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srgbClr val="002060"/>
                </a:solidFill>
              </a:rPr>
              <a:t>Chưa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hoàn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thành</a:t>
            </a:r>
            <a:endParaRPr lang="en-US" sz="1350" b="1" kern="1200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b="1" kern="1200" dirty="0" err="1">
                <a:solidFill>
                  <a:srgbClr val="002060"/>
                </a:solidFill>
              </a:rPr>
              <a:t>Hoàn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thành</a:t>
            </a:r>
            <a:r>
              <a:rPr lang="en-US" sz="1350" b="1" kern="1200" dirty="0">
                <a:solidFill>
                  <a:srgbClr val="002060"/>
                </a:solidFill>
              </a:rPr>
              <a:t> </a:t>
            </a:r>
            <a:r>
              <a:rPr lang="en-US" sz="1350" b="1" kern="1200" dirty="0" err="1">
                <a:solidFill>
                  <a:srgbClr val="002060"/>
                </a:solidFill>
              </a:rPr>
              <a:t>tốt</a:t>
            </a:r>
            <a:endParaRPr lang="en-US" sz="1350" b="1" kern="1200" dirty="0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7"/>
          <a:srcRect b="25274"/>
          <a:stretch/>
        </p:blipFill>
        <p:spPr>
          <a:xfrm>
            <a:off x="549655" y="37003"/>
            <a:ext cx="1597655" cy="16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73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73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27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649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3171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3810"/>
            <a:ext cx="9128760" cy="51435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0"/>
            <a:ext cx="3390906" cy="3390906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038350"/>
            <a:ext cx="3048006" cy="3048006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4E8530B2-CA26-2E75-EB6E-C25851F7938D}"/>
              </a:ext>
            </a:extLst>
          </p:cNvPr>
          <p:cNvSpPr/>
          <p:nvPr/>
        </p:nvSpPr>
        <p:spPr>
          <a:xfrm>
            <a:off x="340519" y="2843214"/>
            <a:ext cx="2988469" cy="2174081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05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408" y="438151"/>
            <a:ext cx="6415088" cy="12255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515748"/>
            <a:ext cx="571500" cy="53602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19" y="-376237"/>
            <a:ext cx="571500" cy="53602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695452"/>
            <a:ext cx="571500" cy="53602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1543052"/>
            <a:ext cx="571500" cy="53602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-133350"/>
            <a:ext cx="571500" cy="5360282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xmlns="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9594" y="183356"/>
            <a:ext cx="304800" cy="30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2666108"/>
            <a:ext cx="2431891" cy="770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5528" y="3348147"/>
            <a:ext cx="823766" cy="513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0639" y="179755"/>
            <a:ext cx="998734" cy="622944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3315532" y="1591803"/>
            <a:ext cx="2570920" cy="134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2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ới thiệu về Đà Lạt~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328457" y="1823294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6501132" y="2918701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Cartoon students Royalty Free Vector Image - VectorStock">
            <a:extLst>
              <a:ext uri="{FF2B5EF4-FFF2-40B4-BE49-F238E27FC236}">
                <a16:creationId xmlns="" xmlns:a16="http://schemas.microsoft.com/office/drawing/2014/main" id="{C6A3A9E0-67CB-437E-939E-0A71028D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-27948" y="2107233"/>
            <a:ext cx="3310183" cy="31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918F31A-2DD0-9029-66D8-7D313C8EA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66" y="480060"/>
            <a:ext cx="7123537" cy="27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3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3810"/>
            <a:ext cx="9128760" cy="51435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0"/>
            <a:ext cx="3390906" cy="3390906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038350"/>
            <a:ext cx="3048006" cy="3048006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4E8530B2-CA26-2E75-EB6E-C25851F7938D}"/>
              </a:ext>
            </a:extLst>
          </p:cNvPr>
          <p:cNvSpPr/>
          <p:nvPr/>
        </p:nvSpPr>
        <p:spPr>
          <a:xfrm>
            <a:off x="290512" y="373856"/>
            <a:ext cx="2236808" cy="18288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05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515748"/>
            <a:ext cx="571500" cy="53602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-590550"/>
            <a:ext cx="571500" cy="53602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695452"/>
            <a:ext cx="571500" cy="53602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1543052"/>
            <a:ext cx="571500" cy="53602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-133350"/>
            <a:ext cx="571500" cy="5360282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1" y="2762251"/>
            <a:ext cx="1789331" cy="1944793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924050"/>
            <a:ext cx="1905165" cy="1923455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3000" y="2305050"/>
            <a:ext cx="1905165" cy="1923455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62800" y="2495550"/>
            <a:ext cx="1905165" cy="1923455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EC04F505-8037-0483-A557-2184F2639226}"/>
              </a:ext>
            </a:extLst>
          </p:cNvPr>
          <p:cNvGrpSpPr/>
          <p:nvPr/>
        </p:nvGrpSpPr>
        <p:grpSpPr>
          <a:xfrm>
            <a:off x="414338" y="2650331"/>
            <a:ext cx="2095500" cy="17526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xmlns="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xmlns="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7666B2-49B4-E6E4-859A-AF5DDF6B53C3}"/>
              </a:ext>
            </a:extLst>
          </p:cNvPr>
          <p:cNvGrpSpPr/>
          <p:nvPr/>
        </p:nvGrpSpPr>
        <p:grpSpPr>
          <a:xfrm>
            <a:off x="2762250" y="2126456"/>
            <a:ext cx="2019300" cy="17526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xmlns="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xmlns="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CBCCB890-E499-3D8F-2BE1-6254B14C409D}"/>
              </a:ext>
            </a:extLst>
          </p:cNvPr>
          <p:cNvGrpSpPr/>
          <p:nvPr/>
        </p:nvGrpSpPr>
        <p:grpSpPr>
          <a:xfrm>
            <a:off x="7003258" y="2164556"/>
            <a:ext cx="2021681" cy="20193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xmlns="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xmlns="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</p:grp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645319" y="804863"/>
            <a:ext cx="304800" cy="3048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645319" y="1254919"/>
            <a:ext cx="304800" cy="3048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638175" y="1712119"/>
            <a:ext cx="304800" cy="3048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681038" y="2269331"/>
            <a:ext cx="304800" cy="3048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638175" y="2640806"/>
            <a:ext cx="304800" cy="3048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xmlns="" id="{F1FF637C-3987-8D11-D5F0-B8683621415C}"/>
              </a:ext>
            </a:extLst>
          </p:cNvPr>
          <p:cNvSpPr/>
          <p:nvPr/>
        </p:nvSpPr>
        <p:spPr>
          <a:xfrm>
            <a:off x="8001000" y="95250"/>
            <a:ext cx="914400" cy="266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23"/>
            <a:r>
              <a:rPr lang="en-US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D7666B2-49B4-E6E4-859A-AF5DDF6B53C3}"/>
              </a:ext>
            </a:extLst>
          </p:cNvPr>
          <p:cNvGrpSpPr/>
          <p:nvPr/>
        </p:nvGrpSpPr>
        <p:grpSpPr>
          <a:xfrm>
            <a:off x="4939509" y="2305050"/>
            <a:ext cx="2019300" cy="1752600"/>
            <a:chOff x="6096000" y="5411014"/>
            <a:chExt cx="4267200" cy="3618686"/>
          </a:xfrm>
        </p:grpSpPr>
        <p:sp>
          <p:nvSpPr>
            <p:cNvPr id="37" name="Freeform 2">
              <a:extLst>
                <a:ext uri="{FF2B5EF4-FFF2-40B4-BE49-F238E27FC236}">
                  <a16:creationId xmlns:a16="http://schemas.microsoft.com/office/drawing/2014/main" xmlns="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xmlns="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2670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3810"/>
            <a:ext cx="912876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614363" y="323850"/>
            <a:ext cx="8601075" cy="2109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515748"/>
            <a:ext cx="571500" cy="53602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085852"/>
            <a:ext cx="571500" cy="53602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200152"/>
            <a:ext cx="571500" cy="53602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2"/>
            <a:ext cx="571500" cy="536028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A730C7C-EBFC-7436-570B-7B9719D05FC4}"/>
              </a:ext>
            </a:extLst>
          </p:cNvPr>
          <p:cNvGrpSpPr/>
          <p:nvPr/>
        </p:nvGrpSpPr>
        <p:grpSpPr>
          <a:xfrm>
            <a:off x="2971800" y="2266952"/>
            <a:ext cx="5981700" cy="287655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78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23"/>
              <a:r>
                <a:rPr lang="en-US" sz="400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14,56</a:t>
              </a:r>
              <a:endParaRPr lang="en-US" sz="400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1734B16E-E072-1249-EBB6-CB5160D962DE}"/>
              </a:ext>
            </a:extLst>
          </p:cNvPr>
          <p:cNvSpPr/>
          <p:nvPr/>
        </p:nvSpPr>
        <p:spPr>
          <a:xfrm>
            <a:off x="266700" y="3562351"/>
            <a:ext cx="1447800" cy="13716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05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D86B79E-406D-9051-410E-D283ED41EF1C}"/>
              </a:ext>
            </a:extLst>
          </p:cNvPr>
          <p:cNvSpPr txBox="1"/>
          <p:nvPr/>
        </p:nvSpPr>
        <p:spPr>
          <a:xfrm>
            <a:off x="1858565" y="590552"/>
            <a:ext cx="6150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5"/>
            <a:r>
              <a:rPr lang="en-US" sz="3000" b="1" dirty="0" err="1">
                <a:solidFill>
                  <a:prstClr val="black"/>
                </a:solidFill>
                <a:latin typeface="Calibri"/>
              </a:rPr>
              <a:t>S</a:t>
            </a:r>
            <a:r>
              <a:rPr lang="en-US" sz="3000" b="1" dirty="0" err="1" smtClean="0">
                <a:solidFill>
                  <a:prstClr val="black"/>
                </a:solidFill>
                <a:latin typeface="Calibri"/>
              </a:rPr>
              <a:t>ố</a:t>
            </a:r>
            <a:r>
              <a:rPr lang="en-US" sz="3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/>
              </a:rPr>
              <a:t>thập</a:t>
            </a:r>
            <a:r>
              <a:rPr lang="en-US" sz="3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/>
              </a:rPr>
              <a:t>phân</a:t>
            </a:r>
            <a:r>
              <a:rPr lang="en-US" sz="3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3000" b="1" dirty="0" smtClean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 defTabSz="457245"/>
            <a:r>
              <a:rPr lang="en-US" sz="3000" b="1" dirty="0" smtClean="0">
                <a:solidFill>
                  <a:srgbClr val="FF0000"/>
                </a:solidFill>
                <a:latin typeface="Calibri"/>
              </a:rPr>
              <a:t>14 </a:t>
            </a:r>
            <a:r>
              <a:rPr lang="en-US" sz="3000" b="1" dirty="0" err="1" smtClean="0">
                <a:solidFill>
                  <a:srgbClr val="FF0000"/>
                </a:solidFill>
                <a:latin typeface="Calibri"/>
              </a:rPr>
              <a:t>đơn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Calibri"/>
              </a:rPr>
              <a:t>vị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</a:rPr>
              <a:t>, 5 </a:t>
            </a:r>
            <a:r>
              <a:rPr lang="en-US" sz="3000" b="1" dirty="0" err="1" smtClean="0">
                <a:solidFill>
                  <a:srgbClr val="FF0000"/>
                </a:solidFill>
                <a:latin typeface="Calibri"/>
              </a:rPr>
              <a:t>phần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Calibri"/>
              </a:rPr>
              <a:t>mười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</a:rPr>
              <a:t>, 6 </a:t>
            </a:r>
            <a:r>
              <a:rPr lang="en-US" sz="3000" b="1" dirty="0" err="1" smtClean="0">
                <a:solidFill>
                  <a:srgbClr val="FF0000"/>
                </a:solidFill>
                <a:latin typeface="Calibri"/>
              </a:rPr>
              <a:t>phần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Calibri"/>
              </a:rPr>
              <a:t>trăm</a:t>
            </a:r>
            <a:endParaRPr lang="en-US" sz="3000" b="1" dirty="0" smtClean="0">
              <a:solidFill>
                <a:srgbClr val="FF0000"/>
              </a:solidFill>
              <a:latin typeface="Calibri"/>
            </a:endParaRPr>
          </a:p>
          <a:p>
            <a:pPr algn="ctr" defTabSz="457245"/>
            <a:r>
              <a:rPr lang="en-US" sz="3000" b="1" dirty="0" err="1" smtClean="0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3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000" b="1" dirty="0" smtClean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382" y="450939"/>
            <a:ext cx="744323" cy="171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14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3810"/>
            <a:ext cx="9128760" cy="5143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515748"/>
            <a:ext cx="571500" cy="53602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085852"/>
            <a:ext cx="571500" cy="53602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200152"/>
            <a:ext cx="571500" cy="53602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2"/>
            <a:ext cx="571500" cy="5360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990600" y="323850"/>
            <a:ext cx="7924800" cy="21091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751F4C1-1C75-7E9F-1150-BF50BF276D27}"/>
              </a:ext>
            </a:extLst>
          </p:cNvPr>
          <p:cNvGrpSpPr/>
          <p:nvPr/>
        </p:nvGrpSpPr>
        <p:grpSpPr>
          <a:xfrm>
            <a:off x="1257300" y="2125518"/>
            <a:ext cx="7924800" cy="287655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CB60F55-194C-077E-A1C0-18B787BAC942}"/>
                </a:ext>
              </a:extLst>
            </p:cNvPr>
            <p:cNvSpPr txBox="1"/>
            <p:nvPr/>
          </p:nvSpPr>
          <p:spPr>
            <a:xfrm>
              <a:off x="4103826" y="4252552"/>
              <a:ext cx="4312795" cy="87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45"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phẩy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05E711-3C9D-827C-C999-C78F5D350F06}"/>
              </a:ext>
            </a:extLst>
          </p:cNvPr>
          <p:cNvSpPr txBox="1"/>
          <p:nvPr/>
        </p:nvSpPr>
        <p:spPr>
          <a:xfrm>
            <a:off x="1981200" y="853828"/>
            <a:ext cx="5791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5"/>
            <a:r>
              <a:rPr lang="en-US" sz="3300" b="1" dirty="0" err="1" smtClean="0">
                <a:solidFill>
                  <a:prstClr val="black"/>
                </a:solidFill>
                <a:latin typeface="Calibri"/>
              </a:rPr>
              <a:t>Đọc</a:t>
            </a:r>
            <a:r>
              <a:rPr lang="en-US" sz="33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 smtClean="0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33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 smtClean="0">
                <a:solidFill>
                  <a:prstClr val="black"/>
                </a:solidFill>
                <a:latin typeface="Calibri"/>
              </a:rPr>
              <a:t>thập</a:t>
            </a:r>
            <a:r>
              <a:rPr lang="en-US" sz="33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 smtClean="0">
                <a:solidFill>
                  <a:prstClr val="black"/>
                </a:solidFill>
                <a:latin typeface="Calibri"/>
              </a:rPr>
              <a:t>phân</a:t>
            </a:r>
            <a:r>
              <a:rPr lang="en-US" sz="33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300" b="1" dirty="0" err="1" smtClean="0">
                <a:solidFill>
                  <a:prstClr val="black"/>
                </a:solidFill>
                <a:latin typeface="Calibri"/>
              </a:rPr>
              <a:t>sau</a:t>
            </a:r>
            <a:r>
              <a:rPr lang="en-US" sz="3300" b="1" dirty="0" smtClean="0">
                <a:solidFill>
                  <a:prstClr val="black"/>
                </a:solidFill>
                <a:latin typeface="Calibri"/>
              </a:rPr>
              <a:t>: 49,004</a:t>
            </a:r>
            <a:endParaRPr lang="vi-VN" sz="33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70B5C46-D221-462D-D6FB-3A3F09604A6B}"/>
              </a:ext>
            </a:extLst>
          </p:cNvPr>
          <p:cNvSpPr/>
          <p:nvPr/>
        </p:nvSpPr>
        <p:spPr>
          <a:xfrm>
            <a:off x="37008" y="3765993"/>
            <a:ext cx="1447800" cy="13716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76312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3810"/>
            <a:ext cx="9128760" cy="5143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515748"/>
            <a:ext cx="571500" cy="53602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085852"/>
            <a:ext cx="571500" cy="53602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200152"/>
            <a:ext cx="571500" cy="53602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2"/>
            <a:ext cx="571500" cy="5360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617220" y="125730"/>
            <a:ext cx="7924800" cy="2305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7C70DD0-6BF5-2CB2-3C16-A6EC82C801C9}"/>
              </a:ext>
            </a:extLst>
          </p:cNvPr>
          <p:cNvGrpSpPr/>
          <p:nvPr/>
        </p:nvGrpSpPr>
        <p:grpSpPr>
          <a:xfrm>
            <a:off x="2670810" y="2012050"/>
            <a:ext cx="5981700" cy="2876551"/>
            <a:chOff x="3382412" y="2048530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722090" y="1708852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9B950B6-56F3-8B18-68D9-7AC2ECFC153B}"/>
                </a:ext>
              </a:extLst>
            </p:cNvPr>
            <p:cNvSpPr txBox="1"/>
            <p:nvPr/>
          </p:nvSpPr>
          <p:spPr>
            <a:xfrm>
              <a:off x="4166177" y="3623653"/>
              <a:ext cx="3622730" cy="1383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45">
                <a:defRPr/>
              </a:pPr>
              <a:r>
                <a:rPr lang="en-US" sz="4800" dirty="0" smtClean="0">
                  <a:solidFill>
                    <a:srgbClr val="FF0000"/>
                  </a:solidFill>
                  <a:latin typeface="Calibri"/>
                </a:rPr>
                <a:t>13,4</a:t>
              </a:r>
              <a:endParaRPr lang="en-US" sz="4800" dirty="0">
                <a:solidFill>
                  <a:srgbClr val="FF0000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97DD2224-70EC-DA2F-BC52-8E170DECAA03}"/>
                  </a:ext>
                </a:extLst>
              </p:cNvPr>
              <p:cNvSpPr txBox="1"/>
              <p:nvPr/>
            </p:nvSpPr>
            <p:spPr>
              <a:xfrm>
                <a:off x="1855470" y="430879"/>
                <a:ext cx="5448300" cy="1333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45"/>
                <a:r>
                  <a:rPr lang="en-US" sz="3300" b="1" dirty="0" smtClean="0">
                    <a:solidFill>
                      <a:prstClr val="black"/>
                    </a:solidFill>
                    <a:latin typeface="Calibri"/>
                  </a:rPr>
                  <a:t>Phân </a:t>
                </a:r>
                <a:r>
                  <a:rPr lang="en-US" sz="3300" b="1" dirty="0" err="1" smtClean="0">
                    <a:solidFill>
                      <a:prstClr val="black"/>
                    </a:solidFill>
                    <a:latin typeface="Calibri"/>
                  </a:rPr>
                  <a:t>số</a:t>
                </a:r>
                <a:r>
                  <a:rPr lang="en-US" sz="33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3300" b="1" dirty="0" err="1" smtClean="0">
                    <a:solidFill>
                      <a:prstClr val="black"/>
                    </a:solidFill>
                    <a:latin typeface="Calibri"/>
                  </a:rPr>
                  <a:t>thập</a:t>
                </a:r>
                <a:r>
                  <a:rPr lang="en-US" sz="33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3300" b="1" dirty="0" err="1" smtClean="0">
                    <a:solidFill>
                      <a:prstClr val="black"/>
                    </a:solidFill>
                    <a:latin typeface="Calibri"/>
                  </a:rPr>
                  <a:t>phân</a:t>
                </a:r>
                <a:r>
                  <a:rPr lang="en-US" sz="33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𝟏𝟑𝟒</m:t>
                        </m:r>
                      </m:num>
                      <m:den>
                        <m:r>
                          <a:rPr lang="en-US" sz="33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3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3300" b="1" dirty="0" err="1" smtClean="0">
                    <a:solidFill>
                      <a:prstClr val="black"/>
                    </a:solidFill>
                    <a:latin typeface="Calibri"/>
                  </a:rPr>
                  <a:t>viết</a:t>
                </a:r>
                <a:r>
                  <a:rPr lang="en-US" sz="33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3300" b="1" dirty="0" err="1" smtClean="0">
                    <a:solidFill>
                      <a:prstClr val="black"/>
                    </a:solidFill>
                    <a:latin typeface="Calibri"/>
                  </a:rPr>
                  <a:t>dưới</a:t>
                </a:r>
                <a:r>
                  <a:rPr lang="en-US" sz="33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3300" b="1" dirty="0" err="1" smtClean="0">
                    <a:solidFill>
                      <a:prstClr val="black"/>
                    </a:solidFill>
                    <a:latin typeface="Calibri"/>
                  </a:rPr>
                  <a:t>dạng</a:t>
                </a:r>
                <a:r>
                  <a:rPr lang="en-US" sz="33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3300" b="1" dirty="0" err="1" smtClean="0">
                    <a:solidFill>
                      <a:prstClr val="black"/>
                    </a:solidFill>
                    <a:latin typeface="Calibri"/>
                  </a:rPr>
                  <a:t>số</a:t>
                </a:r>
                <a:r>
                  <a:rPr lang="en-US" sz="33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3300" b="1" dirty="0" err="1" smtClean="0">
                    <a:solidFill>
                      <a:prstClr val="black"/>
                    </a:solidFill>
                    <a:latin typeface="Calibri"/>
                  </a:rPr>
                  <a:t>thập</a:t>
                </a:r>
                <a:r>
                  <a:rPr lang="en-US" sz="33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3300" b="1" dirty="0" err="1" smtClean="0">
                    <a:solidFill>
                      <a:prstClr val="black"/>
                    </a:solidFill>
                    <a:latin typeface="Calibri"/>
                  </a:rPr>
                  <a:t>phân</a:t>
                </a:r>
                <a:r>
                  <a:rPr lang="en-US" sz="33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3300" b="1" dirty="0" err="1" smtClean="0">
                    <a:solidFill>
                      <a:prstClr val="black"/>
                    </a:solidFill>
                    <a:latin typeface="Calibri"/>
                  </a:rPr>
                  <a:t>là</a:t>
                </a:r>
                <a:r>
                  <a:rPr lang="en-US" sz="3300" b="1" dirty="0" smtClean="0">
                    <a:solidFill>
                      <a:prstClr val="black"/>
                    </a:solidFill>
                    <a:latin typeface="Calibri"/>
                  </a:rPr>
                  <a:t>:</a:t>
                </a:r>
                <a:endParaRPr lang="vi-VN" sz="33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97DD2224-70EC-DA2F-BC52-8E170DECA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470" y="430879"/>
                <a:ext cx="5448300" cy="1333635"/>
              </a:xfrm>
              <a:prstGeom prst="rect">
                <a:avLst/>
              </a:prstGeom>
              <a:blipFill rotWithShape="0">
                <a:blip r:embed="rId8"/>
                <a:stretch>
                  <a:fillRect b="-15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9E49EAC9-B936-43EC-9BF9-064A2F138322}"/>
              </a:ext>
            </a:extLst>
          </p:cNvPr>
          <p:cNvSpPr/>
          <p:nvPr/>
        </p:nvSpPr>
        <p:spPr>
          <a:xfrm>
            <a:off x="266700" y="3562351"/>
            <a:ext cx="1447800" cy="13716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5666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3810"/>
            <a:ext cx="9128760" cy="5143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515748"/>
            <a:ext cx="571500" cy="53602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085852"/>
            <a:ext cx="571500" cy="53602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200152"/>
            <a:ext cx="571500" cy="53602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590552"/>
            <a:ext cx="571500" cy="5360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321469" y="331933"/>
            <a:ext cx="8822531" cy="21091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5AD60-4D19-1965-B712-D216C89C47F9}"/>
              </a:ext>
            </a:extLst>
          </p:cNvPr>
          <p:cNvGrpSpPr/>
          <p:nvPr/>
        </p:nvGrpSpPr>
        <p:grpSpPr>
          <a:xfrm>
            <a:off x="2971800" y="2266952"/>
            <a:ext cx="5981700" cy="287655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1"/>
              <a:ext cx="3622730" cy="162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45">
                <a:defRPr/>
              </a:pPr>
              <a:r>
                <a:rPr lang="en-US" sz="5750" dirty="0" smtClean="0">
                  <a:solidFill>
                    <a:srgbClr val="FF0000"/>
                  </a:solidFill>
                  <a:latin typeface="Calibri"/>
                </a:rPr>
                <a:t>0,7</a:t>
              </a:r>
              <a:endParaRPr lang="en-US" sz="5750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A29A1DDD-7E04-B070-D039-7BBF82FDEC0C}"/>
              </a:ext>
            </a:extLst>
          </p:cNvPr>
          <p:cNvSpPr/>
          <p:nvPr/>
        </p:nvSpPr>
        <p:spPr>
          <a:xfrm>
            <a:off x="266700" y="3562351"/>
            <a:ext cx="1447800" cy="13716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55234" y="668642"/>
                <a:ext cx="6824398" cy="11706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Viết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thập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thích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hợp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chỗ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chấm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       7dm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charset="0"/>
                          </a:rPr>
                          <m:t>𝟕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m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 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…. m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234" y="668642"/>
                <a:ext cx="6824398" cy="1170641"/>
              </a:xfrm>
              <a:prstGeom prst="rect">
                <a:avLst/>
              </a:prstGeom>
              <a:blipFill rotWithShape="0">
                <a:blip r:embed="rId11"/>
                <a:stretch>
                  <a:fillRect l="-1877" t="-5729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374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2472" y="3057622"/>
            <a:ext cx="9998478" cy="2481085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2189" y="438489"/>
            <a:ext cx="6672873" cy="3760605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4350" y="601913"/>
            <a:ext cx="6368549" cy="3433757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353028" y="426535"/>
            <a:ext cx="331157" cy="675829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47487" y="426535"/>
            <a:ext cx="331157" cy="675829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6427900" y="601913"/>
            <a:ext cx="2588383" cy="5810655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018082" y="3927963"/>
            <a:ext cx="1441281" cy="175629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8487299" y="232566"/>
            <a:ext cx="1057966" cy="1063768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2092450" y="4523880"/>
            <a:ext cx="6361725" cy="3458465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3121982"/>
            <a:ext cx="639776" cy="1401898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448300" y="3790950"/>
            <a:ext cx="1562100" cy="1498592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9200" y="400050"/>
            <a:ext cx="5081457" cy="12833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500" y="1002030"/>
            <a:ext cx="5733785" cy="28988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400050"/>
            <a:ext cx="1511939" cy="11309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2520" y="3293037"/>
            <a:ext cx="1643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41108" y="207903"/>
            <a:ext cx="1324465" cy="1774598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7450921" y="2848787"/>
            <a:ext cx="1324481" cy="1704076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47160" y="3161000"/>
            <a:ext cx="827325" cy="1079650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 descr="A logo with a black background&#10;&#10;Description automatically generated">
            <a:extLst>
              <a:ext uri="{FF2B5EF4-FFF2-40B4-BE49-F238E27FC236}">
                <a16:creationId xmlns="" xmlns:a16="http://schemas.microsoft.com/office/drawing/2014/main" id="{E8F41318-C798-D537-F680-C990A7792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" y="360784"/>
            <a:ext cx="7135553" cy="5600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251</Words>
  <Application>Microsoft Office PowerPoint</Application>
  <PresentationFormat>On-screen Show (16:9)</PresentationFormat>
  <Paragraphs>78</Paragraphs>
  <Slides>21</Slides>
  <Notes>9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Arial</vt:lpstr>
      <vt:lpstr>Bebas Neue</vt:lpstr>
      <vt:lpstr>Calibri</vt:lpstr>
      <vt:lpstr>Calibri Light</vt:lpstr>
      <vt:lpstr>Cambria</vt:lpstr>
      <vt:lpstr>Cambria Math</vt:lpstr>
      <vt:lpstr>Happy Monkey</vt:lpstr>
      <vt:lpstr>Tahoma</vt:lpstr>
      <vt:lpstr>Times New Roman</vt:lpstr>
      <vt:lpstr>Math Subject for Elementary - 3rd Grade: Operations and Algebraic Thinking by Slidesgo</vt:lpstr>
      <vt:lpstr>Office Theme</vt:lpstr>
      <vt:lpstr>1_Math Subject for Elementary - 3rd Grade: Operations and Algebraic Thinking by Slidesgo</vt:lpstr>
      <vt:lpstr>Drop Dudes Minitheme by Slidesgo</vt:lpstr>
      <vt:lpstr>1_Drop Dudes Minitheme by Slidesgo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KHÁI NIỆM SỐ THẬP PHÂN</dc:title>
  <dc:creator>Admin</dc:creator>
  <cp:lastModifiedBy>ADMIN</cp:lastModifiedBy>
  <cp:revision>72</cp:revision>
  <dcterms:modified xsi:type="dcterms:W3CDTF">2024-10-07T21:07:57Z</dcterms:modified>
</cp:coreProperties>
</file>