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53EC1E-D7E9-48FD-9D21-44871B8E5AAA}" type="datetimeFigureOut">
              <a:rPr lang="en-US" smtClean="0"/>
              <a:t>2/11/2025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F94AD0-4508-407F-B946-68A37386D6C9}" type="slidenum">
              <a:rPr lang="en-US" smtClean="0"/>
              <a:t>‹#›</a:t>
            </a:fld>
            <a:endParaRPr lang="en-US"/>
          </a:p>
        </p:txBody>
      </p:sp>
    </p:spTree>
    <p:extLst>
      <p:ext uri="{BB962C8B-B14F-4D97-AF65-F5344CB8AC3E}">
        <p14:creationId xmlns:p14="http://schemas.microsoft.com/office/powerpoint/2010/main" val="21387358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2" name="Google Shape;23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162961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58" name="Google Shape;25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959944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8" name="Google Shape;27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625685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8" name="Google Shape;27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213913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8" name="Google Shape;27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881719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8" name="Google Shape;27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700032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7C0492-BB08-4975-8DDF-21E0E2BCB7CE}" type="datetimeFigureOut">
              <a:rPr lang="en-US" smtClean="0"/>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523525-0FC5-428B-A851-C55017E0EB1A}" type="slidenum">
              <a:rPr lang="en-US" smtClean="0"/>
              <a:t>‹#›</a:t>
            </a:fld>
            <a:endParaRPr lang="en-US"/>
          </a:p>
        </p:txBody>
      </p:sp>
    </p:spTree>
    <p:extLst>
      <p:ext uri="{BB962C8B-B14F-4D97-AF65-F5344CB8AC3E}">
        <p14:creationId xmlns:p14="http://schemas.microsoft.com/office/powerpoint/2010/main" val="4693018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7C0492-BB08-4975-8DDF-21E0E2BCB7CE}" type="datetimeFigureOut">
              <a:rPr lang="en-US" smtClean="0"/>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523525-0FC5-428B-A851-C55017E0EB1A}" type="slidenum">
              <a:rPr lang="en-US" smtClean="0"/>
              <a:t>‹#›</a:t>
            </a:fld>
            <a:endParaRPr lang="en-US"/>
          </a:p>
        </p:txBody>
      </p:sp>
    </p:spTree>
    <p:extLst>
      <p:ext uri="{BB962C8B-B14F-4D97-AF65-F5344CB8AC3E}">
        <p14:creationId xmlns:p14="http://schemas.microsoft.com/office/powerpoint/2010/main" val="42246879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7C0492-BB08-4975-8DDF-21E0E2BCB7CE}" type="datetimeFigureOut">
              <a:rPr lang="en-US" smtClean="0"/>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523525-0FC5-428B-A851-C55017E0EB1A}" type="slidenum">
              <a:rPr lang="en-US" smtClean="0"/>
              <a:t>‹#›</a:t>
            </a:fld>
            <a:endParaRPr lang="en-US"/>
          </a:p>
        </p:txBody>
      </p:sp>
    </p:spTree>
    <p:extLst>
      <p:ext uri="{BB962C8B-B14F-4D97-AF65-F5344CB8AC3E}">
        <p14:creationId xmlns:p14="http://schemas.microsoft.com/office/powerpoint/2010/main" val="1246740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7C0492-BB08-4975-8DDF-21E0E2BCB7CE}" type="datetimeFigureOut">
              <a:rPr lang="en-US" smtClean="0"/>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523525-0FC5-428B-A851-C55017E0EB1A}" type="slidenum">
              <a:rPr lang="en-US" smtClean="0"/>
              <a:t>‹#›</a:t>
            </a:fld>
            <a:endParaRPr lang="en-US"/>
          </a:p>
        </p:txBody>
      </p:sp>
    </p:spTree>
    <p:extLst>
      <p:ext uri="{BB962C8B-B14F-4D97-AF65-F5344CB8AC3E}">
        <p14:creationId xmlns:p14="http://schemas.microsoft.com/office/powerpoint/2010/main" val="8935867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7C0492-BB08-4975-8DDF-21E0E2BCB7CE}" type="datetimeFigureOut">
              <a:rPr lang="en-US" smtClean="0"/>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523525-0FC5-428B-A851-C55017E0EB1A}" type="slidenum">
              <a:rPr lang="en-US" smtClean="0"/>
              <a:t>‹#›</a:t>
            </a:fld>
            <a:endParaRPr lang="en-US"/>
          </a:p>
        </p:txBody>
      </p:sp>
    </p:spTree>
    <p:extLst>
      <p:ext uri="{BB962C8B-B14F-4D97-AF65-F5344CB8AC3E}">
        <p14:creationId xmlns:p14="http://schemas.microsoft.com/office/powerpoint/2010/main" val="37716352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C7C0492-BB08-4975-8DDF-21E0E2BCB7CE}" type="datetimeFigureOut">
              <a:rPr lang="en-US" smtClean="0"/>
              <a:t>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523525-0FC5-428B-A851-C55017E0EB1A}" type="slidenum">
              <a:rPr lang="en-US" smtClean="0"/>
              <a:t>‹#›</a:t>
            </a:fld>
            <a:endParaRPr lang="en-US"/>
          </a:p>
        </p:txBody>
      </p:sp>
    </p:spTree>
    <p:extLst>
      <p:ext uri="{BB962C8B-B14F-4D97-AF65-F5344CB8AC3E}">
        <p14:creationId xmlns:p14="http://schemas.microsoft.com/office/powerpoint/2010/main" val="31087059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C7C0492-BB08-4975-8DDF-21E0E2BCB7CE}" type="datetimeFigureOut">
              <a:rPr lang="en-US" smtClean="0"/>
              <a:t>2/11/2025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523525-0FC5-428B-A851-C55017E0EB1A}" type="slidenum">
              <a:rPr lang="en-US" smtClean="0"/>
              <a:t>‹#›</a:t>
            </a:fld>
            <a:endParaRPr lang="en-US"/>
          </a:p>
        </p:txBody>
      </p:sp>
    </p:spTree>
    <p:extLst>
      <p:ext uri="{BB962C8B-B14F-4D97-AF65-F5344CB8AC3E}">
        <p14:creationId xmlns:p14="http://schemas.microsoft.com/office/powerpoint/2010/main" val="414307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7C0492-BB08-4975-8DDF-21E0E2BCB7CE}" type="datetimeFigureOut">
              <a:rPr lang="en-US" smtClean="0"/>
              <a:t>2/11/2025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523525-0FC5-428B-A851-C55017E0EB1A}" type="slidenum">
              <a:rPr lang="en-US" smtClean="0"/>
              <a:t>‹#›</a:t>
            </a:fld>
            <a:endParaRPr lang="en-US"/>
          </a:p>
        </p:txBody>
      </p:sp>
    </p:spTree>
    <p:extLst>
      <p:ext uri="{BB962C8B-B14F-4D97-AF65-F5344CB8AC3E}">
        <p14:creationId xmlns:p14="http://schemas.microsoft.com/office/powerpoint/2010/main" val="12076197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7C0492-BB08-4975-8DDF-21E0E2BCB7CE}" type="datetimeFigureOut">
              <a:rPr lang="en-US" smtClean="0"/>
              <a:t>2/11/2025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3523525-0FC5-428B-A851-C55017E0EB1A}" type="slidenum">
              <a:rPr lang="en-US" smtClean="0"/>
              <a:t>‹#›</a:t>
            </a:fld>
            <a:endParaRPr lang="en-US"/>
          </a:p>
        </p:txBody>
      </p:sp>
    </p:spTree>
    <p:extLst>
      <p:ext uri="{BB962C8B-B14F-4D97-AF65-F5344CB8AC3E}">
        <p14:creationId xmlns:p14="http://schemas.microsoft.com/office/powerpoint/2010/main" val="38612693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7C0492-BB08-4975-8DDF-21E0E2BCB7CE}" type="datetimeFigureOut">
              <a:rPr lang="en-US" smtClean="0"/>
              <a:t>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523525-0FC5-428B-A851-C55017E0EB1A}" type="slidenum">
              <a:rPr lang="en-US" smtClean="0"/>
              <a:t>‹#›</a:t>
            </a:fld>
            <a:endParaRPr lang="en-US"/>
          </a:p>
        </p:txBody>
      </p:sp>
    </p:spTree>
    <p:extLst>
      <p:ext uri="{BB962C8B-B14F-4D97-AF65-F5344CB8AC3E}">
        <p14:creationId xmlns:p14="http://schemas.microsoft.com/office/powerpoint/2010/main" val="13589514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7C0492-BB08-4975-8DDF-21E0E2BCB7CE}" type="datetimeFigureOut">
              <a:rPr lang="en-US" smtClean="0"/>
              <a:t>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523525-0FC5-428B-A851-C55017E0EB1A}" type="slidenum">
              <a:rPr lang="en-US" smtClean="0"/>
              <a:t>‹#›</a:t>
            </a:fld>
            <a:endParaRPr lang="en-US"/>
          </a:p>
        </p:txBody>
      </p:sp>
    </p:spTree>
    <p:extLst>
      <p:ext uri="{BB962C8B-B14F-4D97-AF65-F5344CB8AC3E}">
        <p14:creationId xmlns:p14="http://schemas.microsoft.com/office/powerpoint/2010/main" val="2537167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7C0492-BB08-4975-8DDF-21E0E2BCB7CE}" type="datetimeFigureOut">
              <a:rPr lang="en-US" smtClean="0"/>
              <a:t>2/11/2025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523525-0FC5-428B-A851-C55017E0EB1A}" type="slidenum">
              <a:rPr lang="en-US" smtClean="0"/>
              <a:t>‹#›</a:t>
            </a:fld>
            <a:endParaRPr lang="en-US"/>
          </a:p>
        </p:txBody>
      </p:sp>
    </p:spTree>
    <p:extLst>
      <p:ext uri="{BB962C8B-B14F-4D97-AF65-F5344CB8AC3E}">
        <p14:creationId xmlns:p14="http://schemas.microsoft.com/office/powerpoint/2010/main" val="14820681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3" Type="http://schemas.openxmlformats.org/officeDocument/2006/relationships/slideLayout" Target="../slideLayouts/slideLayout7.xml"/><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audio" Target="../media/media1.mp3"/><Relationship Id="rId16" Type="http://schemas.openxmlformats.org/officeDocument/2006/relationships/image" Target="../media/image13.png"/><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5" Type="http://schemas.openxmlformats.org/officeDocument/2006/relationships/image" Target="../media/image12.png"/><Relationship Id="rId10" Type="http://schemas.openxmlformats.org/officeDocument/2006/relationships/image" Target="../media/image7.png"/><Relationship Id="rId4" Type="http://schemas.openxmlformats.org/officeDocument/2006/relationships/notesSlide" Target="../notesSlides/notesSlide1.xml"/><Relationship Id="rId9" Type="http://schemas.openxmlformats.org/officeDocument/2006/relationships/image" Target="../media/image6.png"/><Relationship Id="rId14"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slide" Target="slide5.xml"/><Relationship Id="rId18" Type="http://schemas.openxmlformats.org/officeDocument/2006/relationships/image" Target="../media/image23.png"/><Relationship Id="rId3" Type="http://schemas.openxmlformats.org/officeDocument/2006/relationships/image" Target="../media/image2.png"/><Relationship Id="rId7" Type="http://schemas.openxmlformats.org/officeDocument/2006/relationships/image" Target="../media/image16.png"/><Relationship Id="rId12" Type="http://schemas.openxmlformats.org/officeDocument/2006/relationships/image" Target="../media/image20.png"/><Relationship Id="rId17" Type="http://schemas.openxmlformats.org/officeDocument/2006/relationships/slide" Target="slide7.xml"/><Relationship Id="rId2" Type="http://schemas.openxmlformats.org/officeDocument/2006/relationships/notesSlide" Target="../notesSlides/notesSlide2.xml"/><Relationship Id="rId16"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slide" Target="slide4.xml"/><Relationship Id="rId5" Type="http://schemas.openxmlformats.org/officeDocument/2006/relationships/image" Target="../media/image15.png"/><Relationship Id="rId15" Type="http://schemas.openxmlformats.org/officeDocument/2006/relationships/slide" Target="slide6.xml"/><Relationship Id="rId10" Type="http://schemas.openxmlformats.org/officeDocument/2006/relationships/image" Target="../media/image19.png"/><Relationship Id="rId19" Type="http://schemas.openxmlformats.org/officeDocument/2006/relationships/slide" Target="slide1.xml"/><Relationship Id="rId4" Type="http://schemas.openxmlformats.org/officeDocument/2006/relationships/image" Target="../media/image14.png"/><Relationship Id="rId9" Type="http://schemas.openxmlformats.org/officeDocument/2006/relationships/image" Target="../media/image18.png"/><Relationship Id="rId14"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png"/><Relationship Id="rId7" Type="http://schemas.openxmlformats.org/officeDocument/2006/relationships/slide" Target="slide3.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hyperlink" Target="https://olm.vn/cau-hoi/dien-tich-mot-vuon-hoa-la-100m2-trong-do-co-25m2-trong-hoa-hong-tim-ti-so-cua-dien-tich-trong-hoa-hong-va-dien-tich-vuon-hoa.4260610232554" TargetMode="External"/><Relationship Id="rId5" Type="http://schemas.openxmlformats.org/officeDocument/2006/relationships/image" Target="../media/image24.png"/><Relationship Id="rId10" Type="http://schemas.openxmlformats.org/officeDocument/2006/relationships/image" Target="../media/image10.png"/><Relationship Id="rId4" Type="http://schemas.openxmlformats.org/officeDocument/2006/relationships/image" Target="../media/image19.png"/><Relationship Id="rId9"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pn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png"/><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png"/><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Hình chữ nhật: Góc Tròn 33">
            <a:extLst>
              <a:ext uri="{FF2B5EF4-FFF2-40B4-BE49-F238E27FC236}">
                <a16:creationId xmlns:a16="http://schemas.microsoft.com/office/drawing/2014/main" xmlns="" id="{7EAEE4D9-1355-CB7F-5468-DBC8FA6847F0}"/>
              </a:ext>
            </a:extLst>
          </p:cNvPr>
          <p:cNvSpPr/>
          <p:nvPr/>
        </p:nvSpPr>
        <p:spPr>
          <a:xfrm>
            <a:off x="3182815" y="1612434"/>
            <a:ext cx="5826369" cy="3434774"/>
          </a:xfrm>
          <a:prstGeom prst="roundRect">
            <a:avLst/>
          </a:prstGeom>
          <a:solidFill>
            <a:srgbClr val="F3F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xmlns="" id="{3E19A190-4C66-9056-2F13-212FA4185751}"/>
              </a:ext>
            </a:extLst>
          </p:cNvPr>
          <p:cNvPicPr>
            <a:picLocks noChangeAspect="1"/>
          </p:cNvPicPr>
          <p:nvPr/>
        </p:nvPicPr>
        <p:blipFill>
          <a:blip r:embed="rId2"/>
          <a:stretch>
            <a:fillRect/>
          </a:stretch>
        </p:blipFill>
        <p:spPr>
          <a:xfrm>
            <a:off x="2334442" y="828830"/>
            <a:ext cx="7523116" cy="5200339"/>
          </a:xfrm>
          <a:prstGeom prst="rect">
            <a:avLst/>
          </a:prstGeom>
        </p:spPr>
      </p:pic>
    </p:spTree>
    <p:extLst>
      <p:ext uri="{BB962C8B-B14F-4D97-AF65-F5344CB8AC3E}">
        <p14:creationId xmlns:p14="http://schemas.microsoft.com/office/powerpoint/2010/main" val="25716716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Hình chữ nhật: Góc Tròn 33">
            <a:extLst>
              <a:ext uri="{FF2B5EF4-FFF2-40B4-BE49-F238E27FC236}">
                <a16:creationId xmlns:a16="http://schemas.microsoft.com/office/drawing/2014/main" xmlns="" id="{7EAEE4D9-1355-CB7F-5468-DBC8FA6847F0}"/>
              </a:ext>
            </a:extLst>
          </p:cNvPr>
          <p:cNvSpPr/>
          <p:nvPr/>
        </p:nvSpPr>
        <p:spPr>
          <a:xfrm>
            <a:off x="3182815" y="1612434"/>
            <a:ext cx="5826369" cy="3434774"/>
          </a:xfrm>
          <a:prstGeom prst="roundRect">
            <a:avLst/>
          </a:prstGeom>
          <a:solidFill>
            <a:srgbClr val="F3F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1" name="Rectangle: Rounded Corners 3">
            <a:extLst>
              <a:ext uri="{FF2B5EF4-FFF2-40B4-BE49-F238E27FC236}">
                <a16:creationId xmlns:a16="http://schemas.microsoft.com/office/drawing/2014/main" xmlns="" id="{84589C84-E51F-3A61-DE65-9D1EF9412743}"/>
              </a:ext>
            </a:extLst>
          </p:cNvPr>
          <p:cNvSpPr/>
          <p:nvPr/>
        </p:nvSpPr>
        <p:spPr>
          <a:xfrm>
            <a:off x="106016" y="106017"/>
            <a:ext cx="11926957" cy="6652592"/>
          </a:xfrm>
          <a:prstGeom prst="roundRect">
            <a:avLst>
              <a:gd name="adj" fmla="val 13230"/>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2" name="Hộp Văn bản 11">
            <a:extLst>
              <a:ext uri="{FF2B5EF4-FFF2-40B4-BE49-F238E27FC236}">
                <a16:creationId xmlns:a16="http://schemas.microsoft.com/office/drawing/2014/main" xmlns="" id="{3BE59900-9A0C-9147-DEF7-18A82EEBB6B8}"/>
              </a:ext>
            </a:extLst>
          </p:cNvPr>
          <p:cNvSpPr txBox="1"/>
          <p:nvPr/>
        </p:nvSpPr>
        <p:spPr>
          <a:xfrm>
            <a:off x="1472316" y="280891"/>
            <a:ext cx="11198086"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Số</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 name="Oval 1">
            <a:extLst>
              <a:ext uri="{FF2B5EF4-FFF2-40B4-BE49-F238E27FC236}">
                <a16:creationId xmlns:a16="http://schemas.microsoft.com/office/drawing/2014/main" xmlns="" id="{8356CDF9-2103-4B9B-04B7-1C87C06F5910}"/>
              </a:ext>
            </a:extLst>
          </p:cNvPr>
          <p:cNvSpPr/>
          <p:nvPr/>
        </p:nvSpPr>
        <p:spPr>
          <a:xfrm>
            <a:off x="802640" y="365760"/>
            <a:ext cx="589280" cy="5588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2</a:t>
            </a:r>
          </a:p>
        </p:txBody>
      </p:sp>
      <p:graphicFrame>
        <p:nvGraphicFramePr>
          <p:cNvPr id="6" name="Table 5">
            <a:extLst>
              <a:ext uri="{FF2B5EF4-FFF2-40B4-BE49-F238E27FC236}">
                <a16:creationId xmlns:a16="http://schemas.microsoft.com/office/drawing/2014/main" xmlns="" id="{6AD2EB84-C38B-EBEB-5E02-9517C2685538}"/>
              </a:ext>
            </a:extLst>
          </p:cNvPr>
          <p:cNvGraphicFramePr>
            <a:graphicFrameLocks noGrp="1"/>
          </p:cNvGraphicFramePr>
          <p:nvPr>
            <p:extLst/>
          </p:nvPr>
        </p:nvGraphicFramePr>
        <p:xfrm>
          <a:off x="645160" y="1308894"/>
          <a:ext cx="3225800" cy="579120"/>
        </p:xfrm>
        <a:graphic>
          <a:graphicData uri="http://schemas.openxmlformats.org/drawingml/2006/table">
            <a:tbl>
              <a:tblPr/>
              <a:tblGrid>
                <a:gridCol w="3225800">
                  <a:extLst>
                    <a:ext uri="{9D8B030D-6E8A-4147-A177-3AD203B41FA5}">
                      <a16:colId xmlns:a16="http://schemas.microsoft.com/office/drawing/2014/main" xmlns="" val="1272105294"/>
                    </a:ext>
                  </a:extLst>
                </a:gridCol>
              </a:tblGrid>
              <a:tr h="0">
                <a:tc>
                  <a:txBody>
                    <a:bodyPr/>
                    <a:lstStyle/>
                    <a:p>
                      <a:pPr algn="just"/>
                      <a:r>
                        <a:rPr lang="fr-FR" sz="3200" dirty="0">
                          <a:solidFill>
                            <a:srgbClr val="000000"/>
                          </a:solidFill>
                          <a:effectLst/>
                          <a:latin typeface="Cambria" panose="02040503050406030204" pitchFamily="18" charset="0"/>
                          <a:ea typeface="Cambria" panose="02040503050406030204" pitchFamily="18" charset="0"/>
                        </a:rPr>
                        <a:t>a) 10% </a:t>
                      </a:r>
                      <a:r>
                        <a:rPr lang="fr-FR" sz="3200" dirty="0" err="1">
                          <a:solidFill>
                            <a:srgbClr val="000000"/>
                          </a:solidFill>
                          <a:effectLst/>
                          <a:latin typeface="Cambria" panose="02040503050406030204" pitchFamily="18" charset="0"/>
                          <a:ea typeface="Cambria" panose="02040503050406030204" pitchFamily="18" charset="0"/>
                        </a:rPr>
                        <a:t>của</a:t>
                      </a:r>
                      <a:r>
                        <a:rPr lang="fr-FR" sz="3200" dirty="0">
                          <a:solidFill>
                            <a:srgbClr val="000000"/>
                          </a:solidFill>
                          <a:effectLst/>
                          <a:latin typeface="Cambria" panose="02040503050406030204" pitchFamily="18" charset="0"/>
                          <a:ea typeface="Cambria" panose="02040503050406030204" pitchFamily="18" charset="0"/>
                        </a:rPr>
                        <a:t> 60 là</a:t>
                      </a:r>
                    </a:p>
                  </a:txBody>
                  <a:tcPr anchor="ctr">
                    <a:lnL>
                      <a:noFill/>
                    </a:lnL>
                    <a:lnR>
                      <a:noFill/>
                    </a:lnR>
                    <a:lnT>
                      <a:noFill/>
                    </a:lnT>
                    <a:lnB>
                      <a:noFill/>
                    </a:lnB>
                    <a:noFill/>
                  </a:tcPr>
                </a:tc>
                <a:extLst>
                  <a:ext uri="{0D108BD9-81ED-4DB2-BD59-A6C34878D82A}">
                    <a16:rowId xmlns:a16="http://schemas.microsoft.com/office/drawing/2014/main" xmlns="" val="2807546560"/>
                  </a:ext>
                </a:extLst>
              </a:tr>
            </a:tbl>
          </a:graphicData>
        </a:graphic>
      </p:graphicFrame>
      <p:graphicFrame>
        <p:nvGraphicFramePr>
          <p:cNvPr id="7" name="Table 6">
            <a:extLst>
              <a:ext uri="{FF2B5EF4-FFF2-40B4-BE49-F238E27FC236}">
                <a16:creationId xmlns:a16="http://schemas.microsoft.com/office/drawing/2014/main" xmlns="" id="{B01C2F35-B522-1CBB-19BF-E6B686C18CF5}"/>
              </a:ext>
            </a:extLst>
          </p:cNvPr>
          <p:cNvGraphicFramePr>
            <a:graphicFrameLocks noGrp="1"/>
          </p:cNvGraphicFramePr>
          <p:nvPr>
            <p:extLst/>
          </p:nvPr>
        </p:nvGraphicFramePr>
        <p:xfrm>
          <a:off x="675640" y="2710974"/>
          <a:ext cx="3225800" cy="579120"/>
        </p:xfrm>
        <a:graphic>
          <a:graphicData uri="http://schemas.openxmlformats.org/drawingml/2006/table">
            <a:tbl>
              <a:tblPr/>
              <a:tblGrid>
                <a:gridCol w="3225800">
                  <a:extLst>
                    <a:ext uri="{9D8B030D-6E8A-4147-A177-3AD203B41FA5}">
                      <a16:colId xmlns:a16="http://schemas.microsoft.com/office/drawing/2014/main" xmlns="" val="1272105294"/>
                    </a:ext>
                  </a:extLst>
                </a:gridCol>
              </a:tblGrid>
              <a:tr h="0">
                <a:tc>
                  <a:txBody>
                    <a:bodyPr/>
                    <a:lstStyle/>
                    <a:p>
                      <a:pPr algn="just"/>
                      <a:r>
                        <a:rPr lang="fr-FR" sz="3200" b="0" i="0" kern="1200" dirty="0">
                          <a:solidFill>
                            <a:schemeClr val="tx1"/>
                          </a:solidFill>
                          <a:effectLst/>
                          <a:latin typeface="Cambria" panose="02040503050406030204" pitchFamily="18" charset="0"/>
                          <a:ea typeface="Cambria" panose="02040503050406030204" pitchFamily="18" charset="0"/>
                          <a:cs typeface="+mn-cs"/>
                        </a:rPr>
                        <a:t>c) 2% </a:t>
                      </a:r>
                      <a:r>
                        <a:rPr lang="fr-FR" sz="3200" b="0" i="0" kern="1200" dirty="0" err="1">
                          <a:solidFill>
                            <a:schemeClr val="tx1"/>
                          </a:solidFill>
                          <a:effectLst/>
                          <a:latin typeface="Cambria" panose="02040503050406030204" pitchFamily="18" charset="0"/>
                          <a:ea typeface="Cambria" panose="02040503050406030204" pitchFamily="18" charset="0"/>
                          <a:cs typeface="+mn-cs"/>
                        </a:rPr>
                        <a:t>của</a:t>
                      </a:r>
                      <a:r>
                        <a:rPr lang="fr-FR" sz="3200" b="0" i="0" kern="1200" dirty="0">
                          <a:solidFill>
                            <a:schemeClr val="tx1"/>
                          </a:solidFill>
                          <a:effectLst/>
                          <a:latin typeface="Cambria" panose="02040503050406030204" pitchFamily="18" charset="0"/>
                          <a:ea typeface="Cambria" panose="02040503050406030204" pitchFamily="18" charset="0"/>
                          <a:cs typeface="+mn-cs"/>
                        </a:rPr>
                        <a:t> 250 là</a:t>
                      </a:r>
                      <a:endParaRPr lang="fr-FR" sz="3200" dirty="0">
                        <a:solidFill>
                          <a:srgbClr val="000000"/>
                        </a:solidFill>
                        <a:effectLst/>
                        <a:latin typeface="Cambria" panose="02040503050406030204" pitchFamily="18" charset="0"/>
                        <a:ea typeface="Cambria" panose="02040503050406030204" pitchFamily="18" charset="0"/>
                      </a:endParaRPr>
                    </a:p>
                  </a:txBody>
                  <a:tcPr anchor="ctr">
                    <a:lnL>
                      <a:noFill/>
                    </a:lnL>
                    <a:lnR>
                      <a:noFill/>
                    </a:lnR>
                    <a:lnT>
                      <a:noFill/>
                    </a:lnT>
                    <a:lnB>
                      <a:noFill/>
                    </a:lnB>
                    <a:noFill/>
                  </a:tcPr>
                </a:tc>
                <a:extLst>
                  <a:ext uri="{0D108BD9-81ED-4DB2-BD59-A6C34878D82A}">
                    <a16:rowId xmlns:a16="http://schemas.microsoft.com/office/drawing/2014/main" xmlns="" val="2807546560"/>
                  </a:ext>
                </a:extLst>
              </a:tr>
            </a:tbl>
          </a:graphicData>
        </a:graphic>
      </p:graphicFrame>
      <p:graphicFrame>
        <p:nvGraphicFramePr>
          <p:cNvPr id="8" name="Table 7">
            <a:extLst>
              <a:ext uri="{FF2B5EF4-FFF2-40B4-BE49-F238E27FC236}">
                <a16:creationId xmlns:a16="http://schemas.microsoft.com/office/drawing/2014/main" xmlns="" id="{64516D37-9B19-EF2B-093E-5F5944ADD3AF}"/>
              </a:ext>
            </a:extLst>
          </p:cNvPr>
          <p:cNvGraphicFramePr>
            <a:graphicFrameLocks noGrp="1"/>
          </p:cNvGraphicFramePr>
          <p:nvPr>
            <p:extLst/>
          </p:nvPr>
        </p:nvGraphicFramePr>
        <p:xfrm>
          <a:off x="6527800" y="1288574"/>
          <a:ext cx="3225800" cy="579120"/>
        </p:xfrm>
        <a:graphic>
          <a:graphicData uri="http://schemas.openxmlformats.org/drawingml/2006/table">
            <a:tbl>
              <a:tblPr/>
              <a:tblGrid>
                <a:gridCol w="3225800">
                  <a:extLst>
                    <a:ext uri="{9D8B030D-6E8A-4147-A177-3AD203B41FA5}">
                      <a16:colId xmlns:a16="http://schemas.microsoft.com/office/drawing/2014/main" xmlns="" val="1272105294"/>
                    </a:ext>
                  </a:extLst>
                </a:gridCol>
              </a:tblGrid>
              <a:tr h="0">
                <a:tc>
                  <a:txBody>
                    <a:bodyPr/>
                    <a:lstStyle/>
                    <a:p>
                      <a:pPr algn="just"/>
                      <a:r>
                        <a:rPr lang="fr-FR" sz="3200" b="0" i="0" kern="1200" dirty="0">
                          <a:solidFill>
                            <a:schemeClr val="tx1"/>
                          </a:solidFill>
                          <a:effectLst/>
                          <a:latin typeface="Cambria" panose="02040503050406030204" pitchFamily="18" charset="0"/>
                          <a:ea typeface="Cambria" panose="02040503050406030204" pitchFamily="18" charset="0"/>
                          <a:cs typeface="+mn-cs"/>
                        </a:rPr>
                        <a:t>b) 50% </a:t>
                      </a:r>
                      <a:r>
                        <a:rPr lang="fr-FR" sz="3200" b="0" i="0" kern="1200" dirty="0" err="1">
                          <a:solidFill>
                            <a:schemeClr val="tx1"/>
                          </a:solidFill>
                          <a:effectLst/>
                          <a:latin typeface="Cambria" panose="02040503050406030204" pitchFamily="18" charset="0"/>
                          <a:ea typeface="Cambria" panose="02040503050406030204" pitchFamily="18" charset="0"/>
                          <a:cs typeface="+mn-cs"/>
                        </a:rPr>
                        <a:t>của</a:t>
                      </a:r>
                      <a:r>
                        <a:rPr lang="fr-FR" sz="3200" b="0" i="0" kern="1200" dirty="0">
                          <a:solidFill>
                            <a:schemeClr val="tx1"/>
                          </a:solidFill>
                          <a:effectLst/>
                          <a:latin typeface="Cambria" panose="02040503050406030204" pitchFamily="18" charset="0"/>
                          <a:ea typeface="Cambria" panose="02040503050406030204" pitchFamily="18" charset="0"/>
                          <a:cs typeface="+mn-cs"/>
                        </a:rPr>
                        <a:t> 36 là</a:t>
                      </a:r>
                      <a:endParaRPr lang="fr-FR" sz="3200" dirty="0">
                        <a:solidFill>
                          <a:srgbClr val="000000"/>
                        </a:solidFill>
                        <a:effectLst/>
                        <a:latin typeface="Cambria" panose="02040503050406030204" pitchFamily="18" charset="0"/>
                        <a:ea typeface="Cambria" panose="02040503050406030204" pitchFamily="18" charset="0"/>
                      </a:endParaRPr>
                    </a:p>
                  </a:txBody>
                  <a:tcPr anchor="ctr">
                    <a:lnL>
                      <a:noFill/>
                    </a:lnL>
                    <a:lnR>
                      <a:noFill/>
                    </a:lnR>
                    <a:lnT>
                      <a:noFill/>
                    </a:lnT>
                    <a:lnB>
                      <a:noFill/>
                    </a:lnB>
                    <a:noFill/>
                  </a:tcPr>
                </a:tc>
                <a:extLst>
                  <a:ext uri="{0D108BD9-81ED-4DB2-BD59-A6C34878D82A}">
                    <a16:rowId xmlns:a16="http://schemas.microsoft.com/office/drawing/2014/main" xmlns="" val="2807546560"/>
                  </a:ext>
                </a:extLst>
              </a:tr>
            </a:tbl>
          </a:graphicData>
        </a:graphic>
      </p:graphicFrame>
      <p:graphicFrame>
        <p:nvGraphicFramePr>
          <p:cNvPr id="9" name="Table 8">
            <a:extLst>
              <a:ext uri="{FF2B5EF4-FFF2-40B4-BE49-F238E27FC236}">
                <a16:creationId xmlns:a16="http://schemas.microsoft.com/office/drawing/2014/main" xmlns="" id="{FD404B4C-EAD0-B79B-C82C-1765767F7A3F}"/>
              </a:ext>
            </a:extLst>
          </p:cNvPr>
          <p:cNvGraphicFramePr>
            <a:graphicFrameLocks noGrp="1"/>
          </p:cNvGraphicFramePr>
          <p:nvPr>
            <p:extLst/>
          </p:nvPr>
        </p:nvGraphicFramePr>
        <p:xfrm>
          <a:off x="6568440" y="2619534"/>
          <a:ext cx="3947160" cy="579120"/>
        </p:xfrm>
        <a:graphic>
          <a:graphicData uri="http://schemas.openxmlformats.org/drawingml/2006/table">
            <a:tbl>
              <a:tblPr/>
              <a:tblGrid>
                <a:gridCol w="3947160">
                  <a:extLst>
                    <a:ext uri="{9D8B030D-6E8A-4147-A177-3AD203B41FA5}">
                      <a16:colId xmlns:a16="http://schemas.microsoft.com/office/drawing/2014/main" xmlns="" val="1272105294"/>
                    </a:ext>
                  </a:extLst>
                </a:gridCol>
              </a:tblGrid>
              <a:tr h="0">
                <a:tc>
                  <a:txBody>
                    <a:bodyPr/>
                    <a:lstStyle/>
                    <a:p>
                      <a:pPr algn="just"/>
                      <a:r>
                        <a:rPr lang="fr-FR" sz="3200" b="0" i="0" kern="1200" dirty="0">
                          <a:solidFill>
                            <a:schemeClr val="tx1"/>
                          </a:solidFill>
                          <a:effectLst/>
                          <a:latin typeface="Cambria" panose="02040503050406030204" pitchFamily="18" charset="0"/>
                          <a:ea typeface="Cambria" panose="02040503050406030204" pitchFamily="18" charset="0"/>
                          <a:cs typeface="+mn-cs"/>
                        </a:rPr>
                        <a:t>d) 11% </a:t>
                      </a:r>
                      <a:r>
                        <a:rPr lang="fr-FR" sz="3200" b="0" i="0" kern="1200" dirty="0" err="1">
                          <a:solidFill>
                            <a:schemeClr val="tx1"/>
                          </a:solidFill>
                          <a:effectLst/>
                          <a:latin typeface="Cambria" panose="02040503050406030204" pitchFamily="18" charset="0"/>
                          <a:ea typeface="Cambria" panose="02040503050406030204" pitchFamily="18" charset="0"/>
                          <a:cs typeface="+mn-cs"/>
                        </a:rPr>
                        <a:t>của</a:t>
                      </a:r>
                      <a:r>
                        <a:rPr lang="fr-FR" sz="3200" b="0" i="0" kern="1200" dirty="0">
                          <a:solidFill>
                            <a:schemeClr val="tx1"/>
                          </a:solidFill>
                          <a:effectLst/>
                          <a:latin typeface="Cambria" panose="02040503050406030204" pitchFamily="18" charset="0"/>
                          <a:ea typeface="Cambria" panose="02040503050406030204" pitchFamily="18" charset="0"/>
                          <a:cs typeface="+mn-cs"/>
                        </a:rPr>
                        <a:t> 200 là</a:t>
                      </a:r>
                      <a:endParaRPr lang="fr-FR" sz="3200" dirty="0">
                        <a:solidFill>
                          <a:srgbClr val="000000"/>
                        </a:solidFill>
                        <a:effectLst/>
                        <a:latin typeface="Cambria" panose="02040503050406030204" pitchFamily="18" charset="0"/>
                        <a:ea typeface="Cambria" panose="02040503050406030204" pitchFamily="18" charset="0"/>
                      </a:endParaRPr>
                    </a:p>
                  </a:txBody>
                  <a:tcPr anchor="ctr">
                    <a:lnL>
                      <a:noFill/>
                    </a:lnL>
                    <a:lnR>
                      <a:noFill/>
                    </a:lnR>
                    <a:lnT>
                      <a:noFill/>
                    </a:lnT>
                    <a:lnB>
                      <a:noFill/>
                    </a:lnB>
                    <a:noFill/>
                  </a:tcPr>
                </a:tc>
                <a:extLst>
                  <a:ext uri="{0D108BD9-81ED-4DB2-BD59-A6C34878D82A}">
                    <a16:rowId xmlns:a16="http://schemas.microsoft.com/office/drawing/2014/main" xmlns="" val="2807546560"/>
                  </a:ext>
                </a:extLst>
              </a:tr>
            </a:tbl>
          </a:graphicData>
        </a:graphic>
      </p:graphicFrame>
      <p:sp>
        <p:nvSpPr>
          <p:cNvPr id="10" name="Rectangle 9">
            <a:extLst>
              <a:ext uri="{FF2B5EF4-FFF2-40B4-BE49-F238E27FC236}">
                <a16:creationId xmlns:a16="http://schemas.microsoft.com/office/drawing/2014/main" xmlns="" id="{0BE63F55-960F-6575-5687-5BBA7B5BA670}"/>
              </a:ext>
            </a:extLst>
          </p:cNvPr>
          <p:cNvSpPr/>
          <p:nvPr/>
        </p:nvSpPr>
        <p:spPr>
          <a:xfrm>
            <a:off x="3749040" y="1361440"/>
            <a:ext cx="640080" cy="518160"/>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11" name="Rectangle 10">
            <a:extLst>
              <a:ext uri="{FF2B5EF4-FFF2-40B4-BE49-F238E27FC236}">
                <a16:creationId xmlns:a16="http://schemas.microsoft.com/office/drawing/2014/main" xmlns="" id="{1AEF4B20-9FD8-F319-1256-9F44839C144C}"/>
              </a:ext>
            </a:extLst>
          </p:cNvPr>
          <p:cNvSpPr/>
          <p:nvPr/>
        </p:nvSpPr>
        <p:spPr>
          <a:xfrm>
            <a:off x="3749040" y="2722880"/>
            <a:ext cx="640080" cy="518160"/>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13" name="Rectangle 12">
            <a:extLst>
              <a:ext uri="{FF2B5EF4-FFF2-40B4-BE49-F238E27FC236}">
                <a16:creationId xmlns:a16="http://schemas.microsoft.com/office/drawing/2014/main" xmlns="" id="{8CB82AC2-8962-5F3B-7956-9078835371BE}"/>
              </a:ext>
            </a:extLst>
          </p:cNvPr>
          <p:cNvSpPr/>
          <p:nvPr/>
        </p:nvSpPr>
        <p:spPr>
          <a:xfrm>
            <a:off x="9641840" y="1280160"/>
            <a:ext cx="640080" cy="518160"/>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14" name="Rectangle 13">
            <a:extLst>
              <a:ext uri="{FF2B5EF4-FFF2-40B4-BE49-F238E27FC236}">
                <a16:creationId xmlns:a16="http://schemas.microsoft.com/office/drawing/2014/main" xmlns="" id="{8937B60B-BFF1-850C-8F00-A0F8033B7E09}"/>
              </a:ext>
            </a:extLst>
          </p:cNvPr>
          <p:cNvSpPr/>
          <p:nvPr/>
        </p:nvSpPr>
        <p:spPr>
          <a:xfrm>
            <a:off x="9895840" y="2661920"/>
            <a:ext cx="640080" cy="518160"/>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15" name="Rectangle 14">
            <a:extLst>
              <a:ext uri="{FF2B5EF4-FFF2-40B4-BE49-F238E27FC236}">
                <a16:creationId xmlns:a16="http://schemas.microsoft.com/office/drawing/2014/main" xmlns="" id="{FD4DF5D7-D095-1B62-734D-EFAB409C144E}"/>
              </a:ext>
            </a:extLst>
          </p:cNvPr>
          <p:cNvSpPr/>
          <p:nvPr/>
        </p:nvSpPr>
        <p:spPr>
          <a:xfrm>
            <a:off x="3749040" y="1361440"/>
            <a:ext cx="640080" cy="518160"/>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66"/>
                </a:solidFill>
                <a:latin typeface="Cambria" panose="02040503050406030204" pitchFamily="18" charset="0"/>
                <a:ea typeface="Cambria" panose="02040503050406030204" pitchFamily="18" charset="0"/>
              </a:rPr>
              <a:t>6</a:t>
            </a:r>
          </a:p>
        </p:txBody>
      </p:sp>
      <p:sp>
        <p:nvSpPr>
          <p:cNvPr id="16" name="Rectangle 15">
            <a:extLst>
              <a:ext uri="{FF2B5EF4-FFF2-40B4-BE49-F238E27FC236}">
                <a16:creationId xmlns:a16="http://schemas.microsoft.com/office/drawing/2014/main" xmlns="" id="{9F8345A0-061D-3AED-BABB-AF5B3FF8E82A}"/>
              </a:ext>
            </a:extLst>
          </p:cNvPr>
          <p:cNvSpPr/>
          <p:nvPr/>
        </p:nvSpPr>
        <p:spPr>
          <a:xfrm>
            <a:off x="9631680" y="1290320"/>
            <a:ext cx="833120" cy="518160"/>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66"/>
                </a:solidFill>
                <a:latin typeface="Cambria" panose="02040503050406030204" pitchFamily="18" charset="0"/>
                <a:ea typeface="Cambria" panose="02040503050406030204" pitchFamily="18" charset="0"/>
              </a:rPr>
              <a:t>18</a:t>
            </a:r>
          </a:p>
        </p:txBody>
      </p:sp>
      <p:sp>
        <p:nvSpPr>
          <p:cNvPr id="17" name="Rectangle 16">
            <a:extLst>
              <a:ext uri="{FF2B5EF4-FFF2-40B4-BE49-F238E27FC236}">
                <a16:creationId xmlns:a16="http://schemas.microsoft.com/office/drawing/2014/main" xmlns="" id="{00F16864-BB50-8534-B86E-53991F15C8DD}"/>
              </a:ext>
            </a:extLst>
          </p:cNvPr>
          <p:cNvSpPr/>
          <p:nvPr/>
        </p:nvSpPr>
        <p:spPr>
          <a:xfrm>
            <a:off x="3749040" y="2722880"/>
            <a:ext cx="650240" cy="518160"/>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66"/>
                </a:solidFill>
                <a:latin typeface="Cambria" panose="02040503050406030204" pitchFamily="18" charset="0"/>
                <a:ea typeface="Cambria" panose="02040503050406030204" pitchFamily="18" charset="0"/>
              </a:rPr>
              <a:t>5</a:t>
            </a:r>
          </a:p>
        </p:txBody>
      </p:sp>
      <p:sp>
        <p:nvSpPr>
          <p:cNvPr id="18" name="Rectangle 17">
            <a:extLst>
              <a:ext uri="{FF2B5EF4-FFF2-40B4-BE49-F238E27FC236}">
                <a16:creationId xmlns:a16="http://schemas.microsoft.com/office/drawing/2014/main" xmlns="" id="{05601CA0-9B80-5CE3-E275-591AD773DA58}"/>
              </a:ext>
            </a:extLst>
          </p:cNvPr>
          <p:cNvSpPr/>
          <p:nvPr/>
        </p:nvSpPr>
        <p:spPr>
          <a:xfrm>
            <a:off x="9834880" y="2661920"/>
            <a:ext cx="833120" cy="518160"/>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66"/>
                </a:solidFill>
                <a:latin typeface="Cambria" panose="02040503050406030204" pitchFamily="18" charset="0"/>
                <a:ea typeface="Cambria" panose="02040503050406030204" pitchFamily="18" charset="0"/>
              </a:rPr>
              <a:t>22</a:t>
            </a:r>
          </a:p>
        </p:txBody>
      </p:sp>
    </p:spTree>
    <p:extLst>
      <p:ext uri="{BB962C8B-B14F-4D97-AF65-F5344CB8AC3E}">
        <p14:creationId xmlns:p14="http://schemas.microsoft.com/office/powerpoint/2010/main" val="35148037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down)">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down)">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ipe(down)">
                                      <p:cBhvr>
                                        <p:cTn id="5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P spid="10" grpId="0" animBg="1"/>
      <p:bldP spid="11" grpId="0" animBg="1"/>
      <p:bldP spid="13" grpId="0" animBg="1"/>
      <p:bldP spid="14" grpId="0" animBg="1"/>
      <p:bldP spid="15" grpId="0" animBg="1"/>
      <p:bldP spid="16" grpId="0" animBg="1"/>
      <p:bldP spid="17"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3">
            <a:extLst>
              <a:ext uri="{FF2B5EF4-FFF2-40B4-BE49-F238E27FC236}">
                <a16:creationId xmlns:a16="http://schemas.microsoft.com/office/drawing/2014/main" xmlns="" id="{84589C84-E51F-3A61-DE65-9D1EF9412743}"/>
              </a:ext>
            </a:extLst>
          </p:cNvPr>
          <p:cNvSpPr/>
          <p:nvPr/>
        </p:nvSpPr>
        <p:spPr>
          <a:xfrm>
            <a:off x="106016" y="106017"/>
            <a:ext cx="11926957" cy="6652592"/>
          </a:xfrm>
          <a:prstGeom prst="roundRect">
            <a:avLst>
              <a:gd name="adj" fmla="val 13230"/>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ộp Văn bản 11">
            <a:extLst>
              <a:ext uri="{FF2B5EF4-FFF2-40B4-BE49-F238E27FC236}">
                <a16:creationId xmlns:a16="http://schemas.microsoft.com/office/drawing/2014/main" xmlns="" id="{3BE59900-9A0C-9147-DEF7-18A82EEBB6B8}"/>
              </a:ext>
            </a:extLst>
          </p:cNvPr>
          <p:cNvSpPr txBox="1"/>
          <p:nvPr/>
        </p:nvSpPr>
        <p:spPr>
          <a:xfrm>
            <a:off x="1431676" y="118331"/>
            <a:ext cx="9886564" cy="2554545"/>
          </a:xfrm>
          <a:prstGeom prst="rect">
            <a:avLst/>
          </a:prstGeom>
          <a:noFill/>
        </p:spPr>
        <p:txBody>
          <a:bodyPr wrap="square">
            <a:spAutoFit/>
          </a:bodyPr>
          <a:lstStyle/>
          <a:p>
            <a:pPr lvl="0" algn="just">
              <a:defRPr/>
            </a:pPr>
            <a:r>
              <a:rPr lang="vi-VN" sz="3200" b="1" dirty="0">
                <a:solidFill>
                  <a:srgbClr val="002060"/>
                </a:solidFill>
                <a:latin typeface="Calibri" panose="020F0502020204030204" pitchFamily="34" charset="0"/>
                <a:cs typeface="Calibri" panose="020F0502020204030204" pitchFamily="34" charset="0"/>
              </a:rPr>
              <a:t>Khi thu hoạch táo, người ta lấy ra một thùng táo 30 kg thì thấy có 1,5 kg táo bị sâu.</a:t>
            </a:r>
          </a:p>
          <a:p>
            <a:pPr lvl="0" algn="just">
              <a:defRPr/>
            </a:pPr>
            <a:r>
              <a:rPr lang="vi-VN" sz="3200" dirty="0">
                <a:solidFill>
                  <a:srgbClr val="002060"/>
                </a:solidFill>
                <a:latin typeface="Calibri" panose="020F0502020204030204" pitchFamily="34" charset="0"/>
                <a:cs typeface="Calibri" panose="020F0502020204030204" pitchFamily="34" charset="0"/>
              </a:rPr>
              <a:t>a) Hỏi tỉ lệ táo bị sâu là bao nhiêu phần trăm?</a:t>
            </a:r>
          </a:p>
          <a:p>
            <a:pPr lvl="0" algn="just">
              <a:defRPr/>
            </a:pPr>
            <a:r>
              <a:rPr lang="vi-VN" sz="3200" dirty="0">
                <a:solidFill>
                  <a:srgbClr val="002060"/>
                </a:solidFill>
                <a:latin typeface="Calibri" panose="020F0502020204030204" pitchFamily="34" charset="0"/>
                <a:cs typeface="Calibri" panose="020F0502020204030204" pitchFamily="34" charset="0"/>
              </a:rPr>
              <a:t>b) Với tỉ lệ táo bị sâu đó, nếu lấy ra thùng táo nặng 80 kg thì có bao nhiêu ki-lô-gam táo không bị sâu?</a:t>
            </a:r>
            <a:endParaRPr kumimoji="0" lang="vi-VN" sz="320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2" name="Oval 1">
            <a:extLst>
              <a:ext uri="{FF2B5EF4-FFF2-40B4-BE49-F238E27FC236}">
                <a16:creationId xmlns:a16="http://schemas.microsoft.com/office/drawing/2014/main" xmlns="" id="{8356CDF9-2103-4B9B-04B7-1C87C06F5910}"/>
              </a:ext>
            </a:extLst>
          </p:cNvPr>
          <p:cNvSpPr/>
          <p:nvPr/>
        </p:nvSpPr>
        <p:spPr>
          <a:xfrm>
            <a:off x="802640" y="365760"/>
            <a:ext cx="589280" cy="5588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a:t>
            </a:r>
          </a:p>
        </p:txBody>
      </p:sp>
      <p:pic>
        <p:nvPicPr>
          <p:cNvPr id="6" name="Picture 5">
            <a:extLst>
              <a:ext uri="{FF2B5EF4-FFF2-40B4-BE49-F238E27FC236}">
                <a16:creationId xmlns:a16="http://schemas.microsoft.com/office/drawing/2014/main" xmlns="" id="{2A97D499-842F-A83F-53F1-3FB747F41FE6}"/>
              </a:ext>
            </a:extLst>
          </p:cNvPr>
          <p:cNvPicPr>
            <a:picLocks noChangeAspect="1"/>
          </p:cNvPicPr>
          <p:nvPr/>
        </p:nvPicPr>
        <p:blipFill>
          <a:blip r:embed="rId2"/>
          <a:stretch>
            <a:fillRect/>
          </a:stretch>
        </p:blipFill>
        <p:spPr>
          <a:xfrm>
            <a:off x="7529749" y="3007360"/>
            <a:ext cx="4249183" cy="2566987"/>
          </a:xfrm>
          <a:prstGeom prst="rect">
            <a:avLst/>
          </a:prstGeom>
        </p:spPr>
      </p:pic>
      <p:sp>
        <p:nvSpPr>
          <p:cNvPr id="7" name="TextBox 6">
            <a:extLst>
              <a:ext uri="{FF2B5EF4-FFF2-40B4-BE49-F238E27FC236}">
                <a16:creationId xmlns:a16="http://schemas.microsoft.com/office/drawing/2014/main" xmlns="" id="{2E6BA7DC-386C-826F-9555-DFEC599AB9B5}"/>
              </a:ext>
            </a:extLst>
          </p:cNvPr>
          <p:cNvSpPr txBox="1"/>
          <p:nvPr/>
        </p:nvSpPr>
        <p:spPr>
          <a:xfrm>
            <a:off x="528320" y="2976880"/>
            <a:ext cx="7264400" cy="3785652"/>
          </a:xfrm>
          <a:prstGeom prst="rect">
            <a:avLst/>
          </a:prstGeom>
          <a:noFill/>
        </p:spPr>
        <p:txBody>
          <a:bodyPr wrap="square" rtlCol="0">
            <a:spAutoFit/>
          </a:bodyPr>
          <a:lstStyle/>
          <a:p>
            <a:pPr marL="0" marR="0" algn="ctr">
              <a:spcBef>
                <a:spcPts val="0"/>
              </a:spcBef>
              <a:spcAft>
                <a:spcPts val="0"/>
              </a:spcAft>
            </a:pPr>
            <a:r>
              <a:rPr lang="nl-NL" sz="2400" u="sng" dirty="0">
                <a:solidFill>
                  <a:srgbClr val="FF0000"/>
                </a:solidFill>
                <a:latin typeface="Cambria" panose="02040503050406030204" pitchFamily="18" charset="0"/>
                <a:ea typeface="Cambria" panose="02040503050406030204" pitchFamily="18" charset="0"/>
              </a:rPr>
              <a:t>Bài g</a:t>
            </a:r>
            <a:r>
              <a:rPr lang="nl-NL" sz="2400" u="sng" dirty="0">
                <a:solidFill>
                  <a:srgbClr val="FF0000"/>
                </a:solidFill>
                <a:effectLst/>
                <a:latin typeface="Cambria" panose="02040503050406030204" pitchFamily="18" charset="0"/>
                <a:ea typeface="Cambria" panose="02040503050406030204" pitchFamily="18" charset="0"/>
              </a:rPr>
              <a:t>iải</a:t>
            </a:r>
            <a:r>
              <a:rPr lang="nl-NL" sz="2400" dirty="0">
                <a:solidFill>
                  <a:srgbClr val="FF0000"/>
                </a:solidFill>
                <a:effectLst/>
                <a:latin typeface="Cambria" panose="02040503050406030204" pitchFamily="18" charset="0"/>
                <a:ea typeface="Cambria" panose="02040503050406030204" pitchFamily="18" charset="0"/>
              </a:rPr>
              <a:t>:</a:t>
            </a:r>
            <a:endParaRPr lang="en-US" sz="2400" dirty="0">
              <a:solidFill>
                <a:srgbClr val="FF0000"/>
              </a:solidFill>
              <a:effectLst/>
              <a:latin typeface="Cambria" panose="02040503050406030204" pitchFamily="18" charset="0"/>
              <a:ea typeface="Cambria" panose="02040503050406030204" pitchFamily="18" charset="0"/>
            </a:endParaRPr>
          </a:p>
          <a:p>
            <a:pPr marL="30480" marR="30480" algn="ctr">
              <a:spcBef>
                <a:spcPts val="0"/>
              </a:spcBef>
              <a:spcAft>
                <a:spcPts val="0"/>
              </a:spcAft>
            </a:pPr>
            <a:r>
              <a:rPr lang="nl-NL" sz="2400" dirty="0">
                <a:solidFill>
                  <a:srgbClr val="FF0000"/>
                </a:solidFill>
                <a:effectLst/>
                <a:latin typeface="Cambria" panose="02040503050406030204" pitchFamily="18" charset="0"/>
                <a:ea typeface="Cambria" panose="02040503050406030204" pitchFamily="18" charset="0"/>
              </a:rPr>
              <a:t>a) Tỉ lệ phần trăm táo bị sâu là:</a:t>
            </a:r>
            <a:endParaRPr lang="en-US" sz="2400" dirty="0">
              <a:solidFill>
                <a:srgbClr val="FF0000"/>
              </a:solidFill>
              <a:effectLst/>
              <a:latin typeface="Cambria" panose="02040503050406030204" pitchFamily="18" charset="0"/>
              <a:ea typeface="Cambria" panose="02040503050406030204" pitchFamily="18" charset="0"/>
            </a:endParaRPr>
          </a:p>
          <a:p>
            <a:pPr marL="30480" marR="30480" algn="ctr">
              <a:spcBef>
                <a:spcPts val="0"/>
              </a:spcBef>
              <a:spcAft>
                <a:spcPts val="0"/>
              </a:spcAft>
            </a:pPr>
            <a:r>
              <a:rPr lang="nl-NL" sz="2400" dirty="0">
                <a:solidFill>
                  <a:srgbClr val="FF0000"/>
                </a:solidFill>
                <a:effectLst/>
                <a:latin typeface="Cambria" panose="02040503050406030204" pitchFamily="18" charset="0"/>
                <a:ea typeface="Cambria" panose="02040503050406030204" pitchFamily="18" charset="0"/>
              </a:rPr>
              <a:t>1,5 : 30 = 0,05 = 5%</a:t>
            </a:r>
            <a:endParaRPr lang="en-US" sz="2400" dirty="0">
              <a:solidFill>
                <a:srgbClr val="FF0000"/>
              </a:solidFill>
              <a:effectLst/>
              <a:latin typeface="Cambria" panose="02040503050406030204" pitchFamily="18" charset="0"/>
              <a:ea typeface="Cambria" panose="02040503050406030204" pitchFamily="18" charset="0"/>
            </a:endParaRPr>
          </a:p>
          <a:p>
            <a:pPr marL="30480" marR="30480">
              <a:spcBef>
                <a:spcPts val="0"/>
              </a:spcBef>
              <a:spcAft>
                <a:spcPts val="0"/>
              </a:spcAft>
            </a:pPr>
            <a:r>
              <a:rPr lang="nl-NL" sz="2400" dirty="0">
                <a:solidFill>
                  <a:srgbClr val="FF0000"/>
                </a:solidFill>
                <a:effectLst/>
                <a:latin typeface="Cambria" panose="02040503050406030204" pitchFamily="18" charset="0"/>
                <a:ea typeface="Cambria" panose="02040503050406030204" pitchFamily="18" charset="0"/>
              </a:rPr>
              <a:t>b) Nếu lấy ra thùng táo nặng 80 kg thì số ki-lô-gam táo bị sâu là:</a:t>
            </a:r>
            <a:endParaRPr lang="en-US" sz="2400" dirty="0">
              <a:solidFill>
                <a:srgbClr val="FF0000"/>
              </a:solidFill>
              <a:effectLst/>
              <a:latin typeface="Cambria" panose="02040503050406030204" pitchFamily="18" charset="0"/>
              <a:ea typeface="Cambria" panose="02040503050406030204" pitchFamily="18" charset="0"/>
            </a:endParaRPr>
          </a:p>
          <a:p>
            <a:pPr marL="30480" marR="30480" algn="ctr">
              <a:spcBef>
                <a:spcPts val="0"/>
              </a:spcBef>
              <a:spcAft>
                <a:spcPts val="0"/>
              </a:spcAft>
            </a:pPr>
            <a:r>
              <a:rPr lang="nl-NL" sz="2400" dirty="0">
                <a:solidFill>
                  <a:srgbClr val="FF0000"/>
                </a:solidFill>
                <a:effectLst/>
                <a:latin typeface="Cambria" panose="02040503050406030204" pitchFamily="18" charset="0"/>
                <a:ea typeface="Cambria" panose="02040503050406030204" pitchFamily="18" charset="0"/>
              </a:rPr>
              <a:t>80 × 5 : 100 = 4 (kg)</a:t>
            </a:r>
            <a:endParaRPr lang="en-US" sz="2400" dirty="0">
              <a:solidFill>
                <a:srgbClr val="FF0000"/>
              </a:solidFill>
              <a:effectLst/>
              <a:latin typeface="Cambria" panose="02040503050406030204" pitchFamily="18" charset="0"/>
              <a:ea typeface="Cambria" panose="02040503050406030204" pitchFamily="18" charset="0"/>
            </a:endParaRPr>
          </a:p>
          <a:p>
            <a:pPr marL="30480" marR="30480" algn="ctr">
              <a:spcBef>
                <a:spcPts val="0"/>
              </a:spcBef>
              <a:spcAft>
                <a:spcPts val="0"/>
              </a:spcAft>
            </a:pPr>
            <a:r>
              <a:rPr lang="nl-NL" sz="2400" dirty="0">
                <a:solidFill>
                  <a:srgbClr val="FF0000"/>
                </a:solidFill>
                <a:effectLst/>
                <a:latin typeface="Cambria" panose="02040503050406030204" pitchFamily="18" charset="0"/>
                <a:ea typeface="Cambria" panose="02040503050406030204" pitchFamily="18" charset="0"/>
              </a:rPr>
              <a:t>Số ki-lô-gam táo không bị sâu là:</a:t>
            </a:r>
            <a:endParaRPr lang="en-US" sz="2400" dirty="0">
              <a:solidFill>
                <a:srgbClr val="FF0000"/>
              </a:solidFill>
              <a:effectLst/>
              <a:latin typeface="Cambria" panose="02040503050406030204" pitchFamily="18" charset="0"/>
              <a:ea typeface="Cambria" panose="02040503050406030204" pitchFamily="18" charset="0"/>
            </a:endParaRPr>
          </a:p>
          <a:p>
            <a:pPr marL="30480" marR="30480" algn="ctr">
              <a:spcBef>
                <a:spcPts val="0"/>
              </a:spcBef>
              <a:spcAft>
                <a:spcPts val="0"/>
              </a:spcAft>
            </a:pPr>
            <a:r>
              <a:rPr lang="en-US" sz="2400" dirty="0">
                <a:solidFill>
                  <a:srgbClr val="FF0000"/>
                </a:solidFill>
                <a:effectLst/>
                <a:latin typeface="Cambria" panose="02040503050406030204" pitchFamily="18" charset="0"/>
                <a:ea typeface="Cambria" panose="02040503050406030204" pitchFamily="18" charset="0"/>
              </a:rPr>
              <a:t>80 – 4 = 76 (kg)</a:t>
            </a:r>
          </a:p>
          <a:p>
            <a:pPr marL="30480" marR="30480" algn="ctr">
              <a:spcBef>
                <a:spcPts val="0"/>
              </a:spcBef>
              <a:spcAft>
                <a:spcPts val="0"/>
              </a:spcAft>
            </a:pPr>
            <a:r>
              <a:rPr lang="en-US" sz="2400" dirty="0" err="1">
                <a:solidFill>
                  <a:srgbClr val="FF0000"/>
                </a:solidFill>
                <a:effectLst/>
                <a:latin typeface="Cambria" panose="02040503050406030204" pitchFamily="18" charset="0"/>
                <a:ea typeface="Cambria" panose="02040503050406030204" pitchFamily="18" charset="0"/>
              </a:rPr>
              <a:t>Đáp</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số</a:t>
            </a:r>
            <a:r>
              <a:rPr lang="en-US" sz="2400" dirty="0">
                <a:solidFill>
                  <a:srgbClr val="FF0000"/>
                </a:solidFill>
                <a:effectLst/>
                <a:latin typeface="Cambria" panose="02040503050406030204" pitchFamily="18" charset="0"/>
                <a:ea typeface="Cambria" panose="02040503050406030204" pitchFamily="18" charset="0"/>
              </a:rPr>
              <a:t>: a) 5%</a:t>
            </a:r>
          </a:p>
          <a:p>
            <a:pPr marL="30480" marR="30480" algn="ctr">
              <a:spcBef>
                <a:spcPts val="0"/>
              </a:spcBef>
              <a:spcAft>
                <a:spcPts val="0"/>
              </a:spcAft>
            </a:pPr>
            <a:r>
              <a:rPr lang="en-US" sz="2400" dirty="0">
                <a:solidFill>
                  <a:srgbClr val="FF0000"/>
                </a:solidFill>
                <a:effectLst/>
                <a:latin typeface="Cambria" panose="02040503050406030204" pitchFamily="18" charset="0"/>
                <a:ea typeface="Cambria" panose="02040503050406030204" pitchFamily="18" charset="0"/>
              </a:rPr>
              <a:t>                   b) 76 </a:t>
            </a:r>
            <a:r>
              <a:rPr lang="en-US" sz="2400" dirty="0" smtClean="0">
                <a:solidFill>
                  <a:srgbClr val="FF0000"/>
                </a:solidFill>
                <a:effectLst/>
                <a:latin typeface="Cambria" panose="02040503050406030204" pitchFamily="18" charset="0"/>
                <a:ea typeface="Cambria" panose="02040503050406030204" pitchFamily="18" charset="0"/>
              </a:rPr>
              <a:t>kg</a:t>
            </a:r>
            <a:endParaRPr lang="en-US" sz="240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585806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3">
            <a:extLst>
              <a:ext uri="{FF2B5EF4-FFF2-40B4-BE49-F238E27FC236}">
                <a16:creationId xmlns:a16="http://schemas.microsoft.com/office/drawing/2014/main" xmlns="" id="{84589C84-E51F-3A61-DE65-9D1EF9412743}"/>
              </a:ext>
            </a:extLst>
          </p:cNvPr>
          <p:cNvSpPr/>
          <p:nvPr/>
        </p:nvSpPr>
        <p:spPr>
          <a:xfrm>
            <a:off x="106016" y="106017"/>
            <a:ext cx="11926957" cy="6652592"/>
          </a:xfrm>
          <a:prstGeom prst="roundRect">
            <a:avLst>
              <a:gd name="adj" fmla="val 13230"/>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mc:Choice xmlns:a14="http://schemas.microsoft.com/office/drawing/2010/main" Requires="a14">
          <p:sp>
            <p:nvSpPr>
              <p:cNvPr id="12" name="Hộp Văn bản 11">
                <a:extLst>
                  <a:ext uri="{FF2B5EF4-FFF2-40B4-BE49-F238E27FC236}">
                    <a16:creationId xmlns:a16="http://schemas.microsoft.com/office/drawing/2014/main" xmlns="" id="{3BE59900-9A0C-9147-DEF7-18A82EEBB6B8}"/>
                  </a:ext>
                </a:extLst>
              </p:cNvPr>
              <p:cNvSpPr txBox="1"/>
              <p:nvPr/>
            </p:nvSpPr>
            <p:spPr>
              <a:xfrm>
                <a:off x="1076960" y="118331"/>
                <a:ext cx="10241280" cy="2309671"/>
              </a:xfrm>
              <a:prstGeom prst="rect">
                <a:avLst/>
              </a:prstGeom>
              <a:noFill/>
            </p:spPr>
            <p:txBody>
              <a:bodyPr wrap="square">
                <a:spAutoFit/>
              </a:bodyPr>
              <a:lstStyle/>
              <a:p>
                <a:pPr lvl="0" algn="just">
                  <a:defRPr/>
                </a:pPr>
                <a:r>
                  <a:rPr lang="vi-VN" sz="3200" b="1" dirty="0">
                    <a:solidFill>
                      <a:srgbClr val="002060"/>
                    </a:solidFill>
                    <a:latin typeface="Calibri" panose="020F0502020204030204" pitchFamily="34" charset="0"/>
                    <a:cs typeface="Calibri" panose="020F0502020204030204" pitchFamily="34" charset="0"/>
                  </a:rPr>
                  <a:t>Mẹ cho Mai và Mi một số kẹo. Mai nói rằng: “Tỉ số của số kẹo em có và số kẹo chị có là </a:t>
                </a:r>
                <a14:m>
                  <m:oMath xmlns:m="http://schemas.openxmlformats.org/officeDocument/2006/math">
                    <m:f>
                      <m:fPr>
                        <m:ctrlPr>
                          <a:rPr lang="vi-VN" sz="3200" b="1" i="1" smtClean="0">
                            <a:solidFill>
                              <a:srgbClr val="002060"/>
                            </a:solidFill>
                            <a:latin typeface="Cambria Math" panose="02040503050406030204" pitchFamily="18" charset="0"/>
                            <a:cs typeface="Calibri" panose="020F0502020204030204" pitchFamily="34" charset="0"/>
                          </a:rPr>
                        </m:ctrlPr>
                      </m:fPr>
                      <m:num>
                        <m:r>
                          <a:rPr lang="en-US" sz="3200" b="1" i="1" smtClean="0">
                            <a:solidFill>
                              <a:srgbClr val="002060"/>
                            </a:solidFill>
                            <a:latin typeface="Cambria Math" panose="02040503050406030204" pitchFamily="18" charset="0"/>
                            <a:cs typeface="Calibri" panose="020F0502020204030204" pitchFamily="34" charset="0"/>
                          </a:rPr>
                          <m:t>𝟓</m:t>
                        </m:r>
                      </m:num>
                      <m:den>
                        <m:r>
                          <a:rPr lang="en-US" sz="3200" b="1" i="1" smtClean="0">
                            <a:solidFill>
                              <a:srgbClr val="002060"/>
                            </a:solidFill>
                            <a:latin typeface="Cambria Math" panose="02040503050406030204" pitchFamily="18" charset="0"/>
                            <a:cs typeface="Calibri" panose="020F0502020204030204" pitchFamily="34" charset="0"/>
                          </a:rPr>
                          <m:t>𝟐</m:t>
                        </m:r>
                      </m:den>
                    </m:f>
                  </m:oMath>
                </a14:m>
                <a:r>
                  <a:rPr lang="vi-VN" sz="3200" b="1" dirty="0">
                    <a:solidFill>
                      <a:srgbClr val="002060"/>
                    </a:solidFill>
                    <a:latin typeface="Calibri" panose="020F0502020204030204" pitchFamily="34" charset="0"/>
                    <a:cs typeface="Calibri" panose="020F0502020204030204" pitchFamily="34" charset="0"/>
                  </a:rPr>
                  <a:t>.”. Mi trả lời: “Em chưa biết tỉ số là gì, em chỉ biết rằng số kẹo của em hơn của chị đúng 6 cái thôi!”. Tính số kẹo của mỗi người.</a:t>
                </a:r>
                <a:endParaRPr kumimoji="0" lang="vi-VN" sz="32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mc:Choice>
        <mc:Fallback>
          <p:sp>
            <p:nvSpPr>
              <p:cNvPr id="12" name="Hộp Văn bản 11">
                <a:extLst>
                  <a:ext uri="{FF2B5EF4-FFF2-40B4-BE49-F238E27FC236}">
                    <a16:creationId xmlns:a16="http://schemas.microsoft.com/office/drawing/2014/main" xmlns="" xmlns:a14="http://schemas.microsoft.com/office/drawing/2010/main" id="{3BE59900-9A0C-9147-DEF7-18A82EEBB6B8}"/>
                  </a:ext>
                </a:extLst>
              </p:cNvPr>
              <p:cNvSpPr txBox="1">
                <a:spLocks noRot="1" noChangeAspect="1" noMove="1" noResize="1" noEditPoints="1" noAdjustHandles="1" noChangeArrowheads="1" noChangeShapeType="1" noTextEdit="1"/>
              </p:cNvSpPr>
              <p:nvPr/>
            </p:nvSpPr>
            <p:spPr>
              <a:xfrm>
                <a:off x="1076960" y="118331"/>
                <a:ext cx="10241280" cy="2309671"/>
              </a:xfrm>
              <a:prstGeom prst="rect">
                <a:avLst/>
              </a:prstGeom>
              <a:blipFill rotWithShape="0">
                <a:blip r:embed="rId2"/>
                <a:stretch>
                  <a:fillRect l="-1548" t="-3430" r="-1488" b="-6860"/>
                </a:stretch>
              </a:blipFill>
            </p:spPr>
            <p:txBody>
              <a:bodyPr/>
              <a:lstStyle/>
              <a:p>
                <a:r>
                  <a:rPr lang="en-US">
                    <a:noFill/>
                  </a:rPr>
                  <a:t> </a:t>
                </a:r>
              </a:p>
            </p:txBody>
          </p:sp>
        </mc:Fallback>
      </mc:AlternateContent>
      <p:sp>
        <p:nvSpPr>
          <p:cNvPr id="2" name="Oval 1">
            <a:extLst>
              <a:ext uri="{FF2B5EF4-FFF2-40B4-BE49-F238E27FC236}">
                <a16:creationId xmlns:a16="http://schemas.microsoft.com/office/drawing/2014/main" xmlns="" id="{8356CDF9-2103-4B9B-04B7-1C87C06F5910}"/>
              </a:ext>
            </a:extLst>
          </p:cNvPr>
          <p:cNvSpPr/>
          <p:nvPr/>
        </p:nvSpPr>
        <p:spPr>
          <a:xfrm>
            <a:off x="467360" y="223520"/>
            <a:ext cx="589280" cy="5588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4</a:t>
            </a:r>
          </a:p>
        </p:txBody>
      </p:sp>
      <p:pic>
        <p:nvPicPr>
          <p:cNvPr id="4" name="Picture 3">
            <a:extLst>
              <a:ext uri="{FF2B5EF4-FFF2-40B4-BE49-F238E27FC236}">
                <a16:creationId xmlns:a16="http://schemas.microsoft.com/office/drawing/2014/main" xmlns="" id="{8BAA1CEA-222F-D033-27F5-9F50D1F86B0B}"/>
              </a:ext>
            </a:extLst>
          </p:cNvPr>
          <p:cNvPicPr>
            <a:picLocks noChangeAspect="1"/>
          </p:cNvPicPr>
          <p:nvPr/>
        </p:nvPicPr>
        <p:blipFill>
          <a:blip r:embed="rId3"/>
          <a:stretch>
            <a:fillRect/>
          </a:stretch>
        </p:blipFill>
        <p:spPr>
          <a:xfrm>
            <a:off x="8270240" y="2335086"/>
            <a:ext cx="3332480" cy="3363722"/>
          </a:xfrm>
          <a:prstGeom prst="rect">
            <a:avLst/>
          </a:prstGeom>
        </p:spPr>
      </p:pic>
      <p:sp>
        <p:nvSpPr>
          <p:cNvPr id="5" name="TextBox 4">
            <a:extLst>
              <a:ext uri="{FF2B5EF4-FFF2-40B4-BE49-F238E27FC236}">
                <a16:creationId xmlns:a16="http://schemas.microsoft.com/office/drawing/2014/main" xmlns="" id="{2E6BA7DC-386C-826F-9555-DFEC599AB9B5}"/>
              </a:ext>
            </a:extLst>
          </p:cNvPr>
          <p:cNvSpPr txBox="1"/>
          <p:nvPr/>
        </p:nvSpPr>
        <p:spPr>
          <a:xfrm>
            <a:off x="528320" y="2976880"/>
            <a:ext cx="72644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Ta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có</a:t>
            </a:r>
            <a:r>
              <a:rPr kumimoji="0" lang="en-US"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sơ</a:t>
            </a:r>
            <a:r>
              <a:rPr kumimoji="0" lang="en-US"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đồ</a:t>
            </a:r>
            <a:r>
              <a:rPr kumimoji="0" lang="en-US"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a:t>
            </a:r>
            <a:endPar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8" name="Picture 7" descr="Toán lớp 5 Kết nối tri thức Bài 44: Luyện tập chung (trang 28) | Giải Toán lớp 5">
            <a:extLst>
              <a:ext uri="{FF2B5EF4-FFF2-40B4-BE49-F238E27FC236}">
                <a16:creationId xmlns:a16="http://schemas.microsoft.com/office/drawing/2014/main" xmlns="" id="{5119A405-145F-1BAE-1015-7151A89C860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13154" y="3834764"/>
            <a:ext cx="6130925" cy="2695787"/>
          </a:xfrm>
          <a:prstGeom prst="rect">
            <a:avLst/>
          </a:prstGeom>
          <a:noFill/>
          <a:ln>
            <a:noFill/>
          </a:ln>
        </p:spPr>
      </p:pic>
    </p:spTree>
    <p:extLst>
      <p:ext uri="{BB962C8B-B14F-4D97-AF65-F5344CB8AC3E}">
        <p14:creationId xmlns:p14="http://schemas.microsoft.com/office/powerpoint/2010/main" val="6509600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par>
                                <p:cTn id="19" presetID="2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3">
            <a:extLst>
              <a:ext uri="{FF2B5EF4-FFF2-40B4-BE49-F238E27FC236}">
                <a16:creationId xmlns:a16="http://schemas.microsoft.com/office/drawing/2014/main" xmlns="" id="{84589C84-E51F-3A61-DE65-9D1EF9412743}"/>
              </a:ext>
            </a:extLst>
          </p:cNvPr>
          <p:cNvSpPr/>
          <p:nvPr/>
        </p:nvSpPr>
        <p:spPr>
          <a:xfrm>
            <a:off x="106016" y="106017"/>
            <a:ext cx="11926957" cy="6652592"/>
          </a:xfrm>
          <a:prstGeom prst="roundRect">
            <a:avLst>
              <a:gd name="adj" fmla="val 13230"/>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xmlns="" id="{2E6BA7DC-386C-826F-9555-DFEC599AB9B5}"/>
              </a:ext>
            </a:extLst>
          </p:cNvPr>
          <p:cNvSpPr txBox="1"/>
          <p:nvPr/>
        </p:nvSpPr>
        <p:spPr>
          <a:xfrm>
            <a:off x="2275840" y="548640"/>
            <a:ext cx="7264400" cy="45243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200" i="0" u="sng"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Bài giải</a:t>
            </a:r>
            <a:r>
              <a:rPr kumimoji="0" lang="nl-NL"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a:p>
            <a:pPr marL="30480" marR="30480" lvl="0" algn="ctr"/>
            <a:r>
              <a:rPr lang="nl-NL" sz="3200" dirty="0">
                <a:solidFill>
                  <a:srgbClr val="FF0000"/>
                </a:solidFill>
                <a:latin typeface="Cambria" panose="02040503050406030204" pitchFamily="18" charset="0"/>
                <a:ea typeface="Cambria" panose="02040503050406030204" pitchFamily="18" charset="0"/>
              </a:rPr>
              <a:t>Hiệu số phần bằng nhau là:</a:t>
            </a:r>
          </a:p>
          <a:p>
            <a:pPr marL="30480" marR="30480" lvl="0" algn="ctr"/>
            <a:r>
              <a:rPr lang="nl-NL" sz="3200" dirty="0">
                <a:solidFill>
                  <a:srgbClr val="FF0000"/>
                </a:solidFill>
                <a:latin typeface="Cambria" panose="02040503050406030204" pitchFamily="18" charset="0"/>
                <a:ea typeface="Cambria" panose="02040503050406030204" pitchFamily="18" charset="0"/>
              </a:rPr>
              <a:t>5 – 2 = 3 (phần)</a:t>
            </a:r>
          </a:p>
          <a:p>
            <a:pPr marL="30480" marR="30480" lvl="0" algn="ctr"/>
            <a:r>
              <a:rPr lang="nl-NL" sz="3200" dirty="0">
                <a:solidFill>
                  <a:srgbClr val="FF0000"/>
                </a:solidFill>
                <a:latin typeface="Cambria" panose="02040503050406030204" pitchFamily="18" charset="0"/>
                <a:ea typeface="Cambria" panose="02040503050406030204" pitchFamily="18" charset="0"/>
              </a:rPr>
              <a:t>Số kẹo của Mi là:</a:t>
            </a:r>
          </a:p>
          <a:p>
            <a:pPr marL="30480" marR="30480" lvl="0" algn="ctr"/>
            <a:r>
              <a:rPr lang="nl-NL" sz="3200" dirty="0">
                <a:solidFill>
                  <a:srgbClr val="FF0000"/>
                </a:solidFill>
                <a:latin typeface="Cambria" panose="02040503050406030204" pitchFamily="18" charset="0"/>
                <a:ea typeface="Cambria" panose="02040503050406030204" pitchFamily="18" charset="0"/>
              </a:rPr>
              <a:t>6 : 3 × 5 = 10 (cái)</a:t>
            </a:r>
          </a:p>
          <a:p>
            <a:pPr marL="30480" marR="30480" lvl="0" algn="ctr"/>
            <a:r>
              <a:rPr lang="nl-NL" sz="3200" dirty="0">
                <a:solidFill>
                  <a:srgbClr val="FF0000"/>
                </a:solidFill>
                <a:latin typeface="Cambria" panose="02040503050406030204" pitchFamily="18" charset="0"/>
                <a:ea typeface="Cambria" panose="02040503050406030204" pitchFamily="18" charset="0"/>
              </a:rPr>
              <a:t>Số kẹo của Mai là:</a:t>
            </a:r>
          </a:p>
          <a:p>
            <a:pPr marL="30480" marR="30480" lvl="0" algn="ctr"/>
            <a:r>
              <a:rPr lang="nl-NL" sz="3200" dirty="0">
                <a:solidFill>
                  <a:srgbClr val="FF0000"/>
                </a:solidFill>
                <a:latin typeface="Cambria" panose="02040503050406030204" pitchFamily="18" charset="0"/>
                <a:ea typeface="Cambria" panose="02040503050406030204" pitchFamily="18" charset="0"/>
              </a:rPr>
              <a:t>10 – 6 = 4 (cái)</a:t>
            </a:r>
          </a:p>
          <a:p>
            <a:pPr marL="30480" marR="30480" lvl="0" algn="ctr"/>
            <a:r>
              <a:rPr lang="nl-NL" sz="3200" u="sng" dirty="0">
                <a:solidFill>
                  <a:srgbClr val="FF0000"/>
                </a:solidFill>
                <a:latin typeface="Cambria" panose="02040503050406030204" pitchFamily="18" charset="0"/>
                <a:ea typeface="Cambria" panose="02040503050406030204" pitchFamily="18" charset="0"/>
              </a:rPr>
              <a:t>Đáp số</a:t>
            </a:r>
            <a:r>
              <a:rPr lang="nl-NL" sz="3200" dirty="0">
                <a:solidFill>
                  <a:srgbClr val="FF0000"/>
                </a:solidFill>
                <a:latin typeface="Cambria" panose="02040503050406030204" pitchFamily="18" charset="0"/>
                <a:ea typeface="Cambria" panose="02040503050406030204" pitchFamily="18" charset="0"/>
              </a:rPr>
              <a:t>: Mi: 10 cái </a:t>
            </a:r>
            <a:r>
              <a:rPr lang="nl-NL" sz="3200" dirty="0" smtClean="0">
                <a:solidFill>
                  <a:srgbClr val="FF0000"/>
                </a:solidFill>
                <a:latin typeface="Cambria" panose="02040503050406030204" pitchFamily="18" charset="0"/>
                <a:ea typeface="Cambria" panose="02040503050406030204" pitchFamily="18" charset="0"/>
              </a:rPr>
              <a:t>kẹo</a:t>
            </a:r>
            <a:endParaRPr lang="nl-NL" sz="3200" dirty="0">
              <a:solidFill>
                <a:srgbClr val="FF0000"/>
              </a:solidFill>
              <a:latin typeface="Cambria" panose="02040503050406030204" pitchFamily="18" charset="0"/>
              <a:ea typeface="Cambria" panose="02040503050406030204" pitchFamily="18" charset="0"/>
            </a:endParaRPr>
          </a:p>
          <a:p>
            <a:pPr marL="30480" marR="30480" lvl="0" algn="ctr"/>
            <a:r>
              <a:rPr lang="nl-NL" sz="3200" dirty="0">
                <a:solidFill>
                  <a:srgbClr val="FF0000"/>
                </a:solidFill>
                <a:latin typeface="Cambria" panose="02040503050406030204" pitchFamily="18" charset="0"/>
                <a:ea typeface="Cambria" panose="02040503050406030204" pitchFamily="18" charset="0"/>
              </a:rPr>
              <a:t>              Mai: 4 cái </a:t>
            </a:r>
            <a:r>
              <a:rPr lang="nl-NL" sz="3200" dirty="0" smtClean="0">
                <a:solidFill>
                  <a:srgbClr val="FF0000"/>
                </a:solidFill>
                <a:latin typeface="Cambria" panose="02040503050406030204" pitchFamily="18" charset="0"/>
                <a:ea typeface="Cambria" panose="02040503050406030204" pitchFamily="18" charset="0"/>
              </a:rPr>
              <a:t>kẹo</a:t>
            </a:r>
            <a:endParaRPr lang="nl-NL"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543262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Hình chữ nhật: Góc Tròn 33">
            <a:extLst>
              <a:ext uri="{FF2B5EF4-FFF2-40B4-BE49-F238E27FC236}">
                <a16:creationId xmlns:a16="http://schemas.microsoft.com/office/drawing/2014/main" xmlns="" id="{7EAEE4D9-1355-CB7F-5468-DBC8FA6847F0}"/>
              </a:ext>
            </a:extLst>
          </p:cNvPr>
          <p:cNvSpPr/>
          <p:nvPr/>
        </p:nvSpPr>
        <p:spPr>
          <a:xfrm>
            <a:off x="3182815" y="1612434"/>
            <a:ext cx="5826369" cy="3434774"/>
          </a:xfrm>
          <a:prstGeom prst="roundRect">
            <a:avLst/>
          </a:prstGeom>
          <a:solidFill>
            <a:srgbClr val="F3F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xmlns="" id="{5D751F2F-8846-58A6-E909-0C9922866B12}"/>
              </a:ext>
            </a:extLst>
          </p:cNvPr>
          <p:cNvPicPr>
            <a:picLocks noChangeAspect="1"/>
          </p:cNvPicPr>
          <p:nvPr/>
        </p:nvPicPr>
        <p:blipFill>
          <a:blip r:embed="rId2"/>
          <a:stretch>
            <a:fillRect/>
          </a:stretch>
        </p:blipFill>
        <p:spPr>
          <a:xfrm>
            <a:off x="2324282" y="859310"/>
            <a:ext cx="7523116" cy="5200339"/>
          </a:xfrm>
          <a:prstGeom prst="rect">
            <a:avLst/>
          </a:prstGeom>
        </p:spPr>
      </p:pic>
    </p:spTree>
    <p:extLst>
      <p:ext uri="{BB962C8B-B14F-4D97-AF65-F5344CB8AC3E}">
        <p14:creationId xmlns:p14="http://schemas.microsoft.com/office/powerpoint/2010/main" val="27136804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3">
            <a:extLst>
              <a:ext uri="{FF2B5EF4-FFF2-40B4-BE49-F238E27FC236}">
                <a16:creationId xmlns:a16="http://schemas.microsoft.com/office/drawing/2014/main" xmlns="" id="{84589C84-E51F-3A61-DE65-9D1EF9412743}"/>
              </a:ext>
            </a:extLst>
          </p:cNvPr>
          <p:cNvSpPr/>
          <p:nvPr/>
        </p:nvSpPr>
        <p:spPr>
          <a:xfrm>
            <a:off x="106016" y="106017"/>
            <a:ext cx="11926957" cy="6652592"/>
          </a:xfrm>
          <a:prstGeom prst="roundRect">
            <a:avLst>
              <a:gd name="adj" fmla="val 13230"/>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Hình ảnh 7" descr="Ảnh có chứa đồ chơi, búp bê, mẫu họa&#10;&#10;Mô tả được tạo tự động">
            <a:extLst>
              <a:ext uri="{FF2B5EF4-FFF2-40B4-BE49-F238E27FC236}">
                <a16:creationId xmlns:a16="http://schemas.microsoft.com/office/drawing/2014/main" xmlns="" id="{8EA8C706-513C-3309-41B5-20DF49966FBD}"/>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347" b="91429" l="4520" r="41455">
                        <a14:foregroundMark x1="27966" y1="37143" x2="26412" y2="31122"/>
                        <a14:foregroundMark x1="18503" y1="37143" x2="21963" y2="35714"/>
                        <a14:foregroundMark x1="30155" y1="7347" x2="27048" y2="7857"/>
                        <a14:foregroundMark x1="27048" y1="29796" x2="27966" y2="33878"/>
                        <a14:foregroundMark x1="17514" y1="35306" x2="20410" y2="41633"/>
                        <a14:foregroundMark x1="27966" y1="33878" x2="30155" y2="34796"/>
                        <a14:foregroundMark x1="24153" y1="40714" x2="24153" y2="44898"/>
                        <a14:foregroundMark x1="25141" y1="39388" x2="24788" y2="43061"/>
                        <a14:foregroundMark x1="33969" y1="74082" x2="34605" y2="78163"/>
                        <a14:foregroundMark x1="21681" y1="87857" x2="22881" y2="91429"/>
                      </a14:backgroundRemoval>
                    </a14:imgEffect>
                  </a14:imgLayer>
                </a14:imgProps>
              </a:ext>
              <a:ext uri="{28A0092B-C50C-407E-A947-70E740481C1C}">
                <a14:useLocalDpi xmlns:a14="http://schemas.microsoft.com/office/drawing/2010/main" val="0"/>
              </a:ext>
            </a:extLst>
          </a:blip>
          <a:srcRect r="53788"/>
          <a:stretch/>
        </p:blipFill>
        <p:spPr>
          <a:xfrm>
            <a:off x="-347528" y="170352"/>
            <a:ext cx="4804224" cy="7195009"/>
          </a:xfrm>
          <a:prstGeom prst="rect">
            <a:avLst/>
          </a:prstGeom>
        </p:spPr>
      </p:pic>
      <p:grpSp>
        <p:nvGrpSpPr>
          <p:cNvPr id="6" name="Nhóm 5">
            <a:extLst>
              <a:ext uri="{FF2B5EF4-FFF2-40B4-BE49-F238E27FC236}">
                <a16:creationId xmlns:a16="http://schemas.microsoft.com/office/drawing/2014/main" xmlns="" id="{7F7E8844-4E97-235C-A18A-11BFDDC63AE7}"/>
              </a:ext>
            </a:extLst>
          </p:cNvPr>
          <p:cNvGrpSpPr/>
          <p:nvPr/>
        </p:nvGrpSpPr>
        <p:grpSpPr>
          <a:xfrm>
            <a:off x="4804244" y="602011"/>
            <a:ext cx="6946755" cy="2557749"/>
            <a:chOff x="-541920" y="2276853"/>
            <a:chExt cx="7173783" cy="4749060"/>
          </a:xfrm>
        </p:grpSpPr>
        <p:sp>
          <p:nvSpPr>
            <p:cNvPr id="7" name="Bong bóng Lời nói: Hình chữ nhật với Góc Tròn 6">
              <a:extLst>
                <a:ext uri="{FF2B5EF4-FFF2-40B4-BE49-F238E27FC236}">
                  <a16:creationId xmlns:a16="http://schemas.microsoft.com/office/drawing/2014/main" xmlns="" id="{B281A298-ACDC-94F2-5CB8-5210C0F60D57}"/>
                </a:ext>
              </a:extLst>
            </p:cNvPr>
            <p:cNvSpPr/>
            <p:nvPr/>
          </p:nvSpPr>
          <p:spPr>
            <a:xfrm>
              <a:off x="-541920" y="2276853"/>
              <a:ext cx="7173783" cy="4565600"/>
            </a:xfrm>
            <a:custGeom>
              <a:avLst/>
              <a:gdLst>
                <a:gd name="connsiteX0" fmla="*/ 0 w 7173783"/>
                <a:gd name="connsiteY0" fmla="*/ 760949 h 4565600"/>
                <a:gd name="connsiteX1" fmla="*/ 760949 w 7173783"/>
                <a:gd name="connsiteY1" fmla="*/ 0 h 4565600"/>
                <a:gd name="connsiteX2" fmla="*/ 1195631 w 7173783"/>
                <a:gd name="connsiteY2" fmla="*/ 0 h 4565600"/>
                <a:gd name="connsiteX3" fmla="*/ 1195631 w 7173783"/>
                <a:gd name="connsiteY3" fmla="*/ 0 h 4565600"/>
                <a:gd name="connsiteX4" fmla="*/ 2989076 w 7173783"/>
                <a:gd name="connsiteY4" fmla="*/ 0 h 4565600"/>
                <a:gd name="connsiteX5" fmla="*/ 6412834 w 7173783"/>
                <a:gd name="connsiteY5" fmla="*/ 0 h 4565600"/>
                <a:gd name="connsiteX6" fmla="*/ 7173783 w 7173783"/>
                <a:gd name="connsiteY6" fmla="*/ 760949 h 4565600"/>
                <a:gd name="connsiteX7" fmla="*/ 7173783 w 7173783"/>
                <a:gd name="connsiteY7" fmla="*/ 2663267 h 4565600"/>
                <a:gd name="connsiteX8" fmla="*/ 7173783 w 7173783"/>
                <a:gd name="connsiteY8" fmla="*/ 2663267 h 4565600"/>
                <a:gd name="connsiteX9" fmla="*/ 7173783 w 7173783"/>
                <a:gd name="connsiteY9" fmla="*/ 3804667 h 4565600"/>
                <a:gd name="connsiteX10" fmla="*/ 7173783 w 7173783"/>
                <a:gd name="connsiteY10" fmla="*/ 3804651 h 4565600"/>
                <a:gd name="connsiteX11" fmla="*/ 6412834 w 7173783"/>
                <a:gd name="connsiteY11" fmla="*/ 4565600 h 4565600"/>
                <a:gd name="connsiteX12" fmla="*/ 2989076 w 7173783"/>
                <a:gd name="connsiteY12" fmla="*/ 4565600 h 4565600"/>
                <a:gd name="connsiteX13" fmla="*/ 1195631 w 7173783"/>
                <a:gd name="connsiteY13" fmla="*/ 4565600 h 4565600"/>
                <a:gd name="connsiteX14" fmla="*/ 1195631 w 7173783"/>
                <a:gd name="connsiteY14" fmla="*/ 4565600 h 4565600"/>
                <a:gd name="connsiteX15" fmla="*/ 760949 w 7173783"/>
                <a:gd name="connsiteY15" fmla="*/ 4565600 h 4565600"/>
                <a:gd name="connsiteX16" fmla="*/ 0 w 7173783"/>
                <a:gd name="connsiteY16" fmla="*/ 3804651 h 4565600"/>
                <a:gd name="connsiteX17" fmla="*/ 0 w 7173783"/>
                <a:gd name="connsiteY17" fmla="*/ 3804667 h 4565600"/>
                <a:gd name="connsiteX18" fmla="*/ -1293792 w 7173783"/>
                <a:gd name="connsiteY18" fmla="*/ 2863818 h 4565600"/>
                <a:gd name="connsiteX19" fmla="*/ 0 w 7173783"/>
                <a:gd name="connsiteY19" fmla="*/ 2663267 h 4565600"/>
                <a:gd name="connsiteX20" fmla="*/ 0 w 7173783"/>
                <a:gd name="connsiteY20" fmla="*/ 760949 h 456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73783" h="4565600" fill="none" extrusionOk="0">
                  <a:moveTo>
                    <a:pt x="0" y="760949"/>
                  </a:moveTo>
                  <a:cubicBezTo>
                    <a:pt x="-35386" y="298843"/>
                    <a:pt x="326352" y="-26047"/>
                    <a:pt x="760949" y="0"/>
                  </a:cubicBezTo>
                  <a:cubicBezTo>
                    <a:pt x="922142" y="1559"/>
                    <a:pt x="1040534" y="-37108"/>
                    <a:pt x="1195631" y="0"/>
                  </a:cubicBezTo>
                  <a:lnTo>
                    <a:pt x="1195631" y="0"/>
                  </a:lnTo>
                  <a:cubicBezTo>
                    <a:pt x="1916721" y="39099"/>
                    <a:pt x="2742138" y="36401"/>
                    <a:pt x="2989076" y="0"/>
                  </a:cubicBezTo>
                  <a:cubicBezTo>
                    <a:pt x="4553909" y="169626"/>
                    <a:pt x="5018953" y="166819"/>
                    <a:pt x="6412834" y="0"/>
                  </a:cubicBezTo>
                  <a:cubicBezTo>
                    <a:pt x="6875313" y="-63313"/>
                    <a:pt x="7136812" y="313629"/>
                    <a:pt x="7173783" y="760949"/>
                  </a:cubicBezTo>
                  <a:cubicBezTo>
                    <a:pt x="7068731" y="1032544"/>
                    <a:pt x="7342393" y="2188720"/>
                    <a:pt x="7173783" y="2663267"/>
                  </a:cubicBezTo>
                  <a:lnTo>
                    <a:pt x="7173783" y="2663267"/>
                  </a:lnTo>
                  <a:cubicBezTo>
                    <a:pt x="7191753" y="2933315"/>
                    <a:pt x="7165156" y="3470867"/>
                    <a:pt x="7173783" y="3804667"/>
                  </a:cubicBezTo>
                  <a:cubicBezTo>
                    <a:pt x="7173784" y="3804662"/>
                    <a:pt x="7173782" y="3804658"/>
                    <a:pt x="7173783" y="3804651"/>
                  </a:cubicBezTo>
                  <a:cubicBezTo>
                    <a:pt x="7192055" y="4210572"/>
                    <a:pt x="6856322" y="4625619"/>
                    <a:pt x="6412834" y="4565600"/>
                  </a:cubicBezTo>
                  <a:cubicBezTo>
                    <a:pt x="5696142" y="4488638"/>
                    <a:pt x="4009839" y="4536541"/>
                    <a:pt x="2989076" y="4565600"/>
                  </a:cubicBezTo>
                  <a:cubicBezTo>
                    <a:pt x="2457844" y="4548593"/>
                    <a:pt x="1832322" y="4531340"/>
                    <a:pt x="1195631" y="4565600"/>
                  </a:cubicBezTo>
                  <a:lnTo>
                    <a:pt x="1195631" y="4565600"/>
                  </a:lnTo>
                  <a:cubicBezTo>
                    <a:pt x="985484" y="4592479"/>
                    <a:pt x="859344" y="4538983"/>
                    <a:pt x="760949" y="4565600"/>
                  </a:cubicBezTo>
                  <a:cubicBezTo>
                    <a:pt x="310833" y="4575006"/>
                    <a:pt x="2162" y="4273261"/>
                    <a:pt x="0" y="3804651"/>
                  </a:cubicBezTo>
                  <a:cubicBezTo>
                    <a:pt x="1" y="3804656"/>
                    <a:pt x="1" y="3804664"/>
                    <a:pt x="0" y="3804667"/>
                  </a:cubicBezTo>
                  <a:cubicBezTo>
                    <a:pt x="-395162" y="3389514"/>
                    <a:pt x="-771085" y="3174151"/>
                    <a:pt x="-1293792" y="2863818"/>
                  </a:cubicBezTo>
                  <a:cubicBezTo>
                    <a:pt x="-805717" y="2675569"/>
                    <a:pt x="-484061" y="2681811"/>
                    <a:pt x="0" y="2663267"/>
                  </a:cubicBezTo>
                  <a:cubicBezTo>
                    <a:pt x="85667" y="1782089"/>
                    <a:pt x="-27555" y="1301874"/>
                    <a:pt x="0" y="760949"/>
                  </a:cubicBezTo>
                  <a:close/>
                </a:path>
                <a:path w="7173783" h="4565600" stroke="0" extrusionOk="0">
                  <a:moveTo>
                    <a:pt x="0" y="760949"/>
                  </a:moveTo>
                  <a:cubicBezTo>
                    <a:pt x="45749" y="346121"/>
                    <a:pt x="325541" y="-20379"/>
                    <a:pt x="760949" y="0"/>
                  </a:cubicBezTo>
                  <a:cubicBezTo>
                    <a:pt x="815675" y="-23258"/>
                    <a:pt x="1045033" y="26988"/>
                    <a:pt x="1195631" y="0"/>
                  </a:cubicBezTo>
                  <a:lnTo>
                    <a:pt x="1195631" y="0"/>
                  </a:lnTo>
                  <a:cubicBezTo>
                    <a:pt x="1499881" y="7351"/>
                    <a:pt x="2348502" y="-25425"/>
                    <a:pt x="2989076" y="0"/>
                  </a:cubicBezTo>
                  <a:cubicBezTo>
                    <a:pt x="3577392" y="117495"/>
                    <a:pt x="5092350" y="-81622"/>
                    <a:pt x="6412834" y="0"/>
                  </a:cubicBezTo>
                  <a:cubicBezTo>
                    <a:pt x="6820550" y="-5049"/>
                    <a:pt x="7216712" y="350496"/>
                    <a:pt x="7173783" y="760949"/>
                  </a:cubicBezTo>
                  <a:cubicBezTo>
                    <a:pt x="7132282" y="1392000"/>
                    <a:pt x="7302418" y="1834317"/>
                    <a:pt x="7173783" y="2663267"/>
                  </a:cubicBezTo>
                  <a:lnTo>
                    <a:pt x="7173783" y="2663267"/>
                  </a:lnTo>
                  <a:cubicBezTo>
                    <a:pt x="7107502" y="3201822"/>
                    <a:pt x="7129352" y="3345931"/>
                    <a:pt x="7173783" y="3804667"/>
                  </a:cubicBezTo>
                  <a:cubicBezTo>
                    <a:pt x="7173783" y="3804662"/>
                    <a:pt x="7173783" y="3804652"/>
                    <a:pt x="7173783" y="3804651"/>
                  </a:cubicBezTo>
                  <a:cubicBezTo>
                    <a:pt x="7191374" y="4203027"/>
                    <a:pt x="6755574" y="4559787"/>
                    <a:pt x="6412834" y="4565600"/>
                  </a:cubicBezTo>
                  <a:cubicBezTo>
                    <a:pt x="4836632" y="4420516"/>
                    <a:pt x="3944603" y="4600679"/>
                    <a:pt x="2989076" y="4565600"/>
                  </a:cubicBezTo>
                  <a:cubicBezTo>
                    <a:pt x="2198558" y="4604690"/>
                    <a:pt x="1678911" y="4526934"/>
                    <a:pt x="1195631" y="4565600"/>
                  </a:cubicBezTo>
                  <a:lnTo>
                    <a:pt x="1195631" y="4565600"/>
                  </a:lnTo>
                  <a:cubicBezTo>
                    <a:pt x="1028450" y="4552752"/>
                    <a:pt x="813899" y="4564818"/>
                    <a:pt x="760949" y="4565600"/>
                  </a:cubicBezTo>
                  <a:cubicBezTo>
                    <a:pt x="309143" y="4552127"/>
                    <a:pt x="41610" y="4199264"/>
                    <a:pt x="0" y="3804651"/>
                  </a:cubicBezTo>
                  <a:cubicBezTo>
                    <a:pt x="0" y="3804659"/>
                    <a:pt x="0" y="3804664"/>
                    <a:pt x="0" y="3804667"/>
                  </a:cubicBezTo>
                  <a:cubicBezTo>
                    <a:pt x="-591164" y="3414112"/>
                    <a:pt x="-662105" y="3232070"/>
                    <a:pt x="-1293792" y="2863818"/>
                  </a:cubicBezTo>
                  <a:cubicBezTo>
                    <a:pt x="-1035752" y="2837894"/>
                    <a:pt x="-198775" y="2613987"/>
                    <a:pt x="0" y="2663267"/>
                  </a:cubicBezTo>
                  <a:cubicBezTo>
                    <a:pt x="-50189" y="2243163"/>
                    <a:pt x="-24614" y="1581297"/>
                    <a:pt x="0" y="760949"/>
                  </a:cubicBezTo>
                  <a:close/>
                </a:path>
              </a:pathLst>
            </a:custGeom>
            <a:solidFill>
              <a:schemeClr val="bg1"/>
            </a:solidFill>
            <a:ln w="38100">
              <a:solidFill>
                <a:schemeClr val="accent2">
                  <a:lumMod val="75000"/>
                </a:schemeClr>
              </a:solidFill>
              <a:prstDash val="dash"/>
              <a:extLst>
                <a:ext uri="{C807C97D-BFC1-408E-A445-0C87EB9F89A2}">
                  <ask:lineSketchStyleProps xmlns:ask="http://schemas.microsoft.com/office/drawing/2018/sketchyshapes" xmlns="" sd="2214188587">
                    <a:custGeom>
                      <a:avLst/>
                      <a:gdLst>
                        <a:gd name="connsiteX0" fmla="*/ 0 w 6946755"/>
                        <a:gd name="connsiteY0" fmla="*/ 409832 h 2458941"/>
                        <a:gd name="connsiteX1" fmla="*/ 409832 w 6946755"/>
                        <a:gd name="connsiteY1" fmla="*/ 0 h 2458941"/>
                        <a:gd name="connsiteX2" fmla="*/ 1157793 w 6946755"/>
                        <a:gd name="connsiteY2" fmla="*/ 0 h 2458941"/>
                        <a:gd name="connsiteX3" fmla="*/ 1157793 w 6946755"/>
                        <a:gd name="connsiteY3" fmla="*/ 0 h 2458941"/>
                        <a:gd name="connsiteX4" fmla="*/ 2894481 w 6946755"/>
                        <a:gd name="connsiteY4" fmla="*/ 0 h 2458941"/>
                        <a:gd name="connsiteX5" fmla="*/ 6536923 w 6946755"/>
                        <a:gd name="connsiteY5" fmla="*/ 0 h 2458941"/>
                        <a:gd name="connsiteX6" fmla="*/ 6946755 w 6946755"/>
                        <a:gd name="connsiteY6" fmla="*/ 409832 h 2458941"/>
                        <a:gd name="connsiteX7" fmla="*/ 6946755 w 6946755"/>
                        <a:gd name="connsiteY7" fmla="*/ 1434382 h 2458941"/>
                        <a:gd name="connsiteX8" fmla="*/ 6946755 w 6946755"/>
                        <a:gd name="connsiteY8" fmla="*/ 1434382 h 2458941"/>
                        <a:gd name="connsiteX9" fmla="*/ 6946755 w 6946755"/>
                        <a:gd name="connsiteY9" fmla="*/ 2049118 h 2458941"/>
                        <a:gd name="connsiteX10" fmla="*/ 6946755 w 6946755"/>
                        <a:gd name="connsiteY10" fmla="*/ 2049109 h 2458941"/>
                        <a:gd name="connsiteX11" fmla="*/ 6536923 w 6946755"/>
                        <a:gd name="connsiteY11" fmla="*/ 2458941 h 2458941"/>
                        <a:gd name="connsiteX12" fmla="*/ 2894481 w 6946755"/>
                        <a:gd name="connsiteY12" fmla="*/ 2458941 h 2458941"/>
                        <a:gd name="connsiteX13" fmla="*/ 1157793 w 6946755"/>
                        <a:gd name="connsiteY13" fmla="*/ 2458941 h 2458941"/>
                        <a:gd name="connsiteX14" fmla="*/ 1157793 w 6946755"/>
                        <a:gd name="connsiteY14" fmla="*/ 2458941 h 2458941"/>
                        <a:gd name="connsiteX15" fmla="*/ 409832 w 6946755"/>
                        <a:gd name="connsiteY15" fmla="*/ 2458941 h 2458941"/>
                        <a:gd name="connsiteX16" fmla="*/ 0 w 6946755"/>
                        <a:gd name="connsiteY16" fmla="*/ 2049109 h 2458941"/>
                        <a:gd name="connsiteX17" fmla="*/ 0 w 6946755"/>
                        <a:gd name="connsiteY17" fmla="*/ 2049118 h 2458941"/>
                        <a:gd name="connsiteX18" fmla="*/ -1252847 w 6946755"/>
                        <a:gd name="connsiteY18" fmla="*/ 1542395 h 2458941"/>
                        <a:gd name="connsiteX19" fmla="*/ 0 w 6946755"/>
                        <a:gd name="connsiteY19" fmla="*/ 1434382 h 2458941"/>
                        <a:gd name="connsiteX20" fmla="*/ 0 w 6946755"/>
                        <a:gd name="connsiteY20" fmla="*/ 409832 h 2458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946755" h="2458941" fill="none" extrusionOk="0">
                          <a:moveTo>
                            <a:pt x="0" y="409832"/>
                          </a:moveTo>
                          <a:cubicBezTo>
                            <a:pt x="-6870" y="190376"/>
                            <a:pt x="202774" y="-5347"/>
                            <a:pt x="409832" y="0"/>
                          </a:cubicBezTo>
                          <a:cubicBezTo>
                            <a:pt x="612777" y="-2500"/>
                            <a:pt x="932571" y="-7755"/>
                            <a:pt x="1157793" y="0"/>
                          </a:cubicBezTo>
                          <a:lnTo>
                            <a:pt x="1157793" y="0"/>
                          </a:lnTo>
                          <a:cubicBezTo>
                            <a:pt x="1468849" y="-130532"/>
                            <a:pt x="2560861" y="19859"/>
                            <a:pt x="2894481" y="0"/>
                          </a:cubicBezTo>
                          <a:cubicBezTo>
                            <a:pt x="4175669" y="-129750"/>
                            <a:pt x="5319634" y="-136541"/>
                            <a:pt x="6536923" y="0"/>
                          </a:cubicBezTo>
                          <a:cubicBezTo>
                            <a:pt x="6757927" y="27600"/>
                            <a:pt x="6964982" y="207226"/>
                            <a:pt x="6946755" y="409832"/>
                          </a:cubicBezTo>
                          <a:cubicBezTo>
                            <a:pt x="6961058" y="657108"/>
                            <a:pt x="7023404" y="941700"/>
                            <a:pt x="6946755" y="1434382"/>
                          </a:cubicBezTo>
                          <a:lnTo>
                            <a:pt x="6946755" y="1434382"/>
                          </a:lnTo>
                          <a:cubicBezTo>
                            <a:pt x="6957195" y="1628136"/>
                            <a:pt x="6944500" y="1757854"/>
                            <a:pt x="6946755" y="2049118"/>
                          </a:cubicBezTo>
                          <a:lnTo>
                            <a:pt x="6946755" y="2049109"/>
                          </a:lnTo>
                          <a:cubicBezTo>
                            <a:pt x="6947283" y="2272479"/>
                            <a:pt x="6770267" y="2441802"/>
                            <a:pt x="6536923" y="2458941"/>
                          </a:cubicBezTo>
                          <a:cubicBezTo>
                            <a:pt x="4858760" y="2534629"/>
                            <a:pt x="4308567" y="2318056"/>
                            <a:pt x="2894481" y="2458941"/>
                          </a:cubicBezTo>
                          <a:cubicBezTo>
                            <a:pt x="2690983" y="2376742"/>
                            <a:pt x="1751625" y="2382060"/>
                            <a:pt x="1157793" y="2458941"/>
                          </a:cubicBezTo>
                          <a:lnTo>
                            <a:pt x="1157793" y="2458941"/>
                          </a:lnTo>
                          <a:cubicBezTo>
                            <a:pt x="872720" y="2410273"/>
                            <a:pt x="706330" y="2400561"/>
                            <a:pt x="409832" y="2458941"/>
                          </a:cubicBezTo>
                          <a:cubicBezTo>
                            <a:pt x="175212" y="2470082"/>
                            <a:pt x="-13016" y="2273797"/>
                            <a:pt x="0" y="2049109"/>
                          </a:cubicBezTo>
                          <a:lnTo>
                            <a:pt x="0" y="2049118"/>
                          </a:lnTo>
                          <a:cubicBezTo>
                            <a:pt x="-384756" y="1774075"/>
                            <a:pt x="-808577" y="1714949"/>
                            <a:pt x="-1252847" y="1542395"/>
                          </a:cubicBezTo>
                          <a:cubicBezTo>
                            <a:pt x="-744464" y="1582854"/>
                            <a:pt x="-531185" y="1375694"/>
                            <a:pt x="0" y="1434382"/>
                          </a:cubicBezTo>
                          <a:cubicBezTo>
                            <a:pt x="78620" y="1121434"/>
                            <a:pt x="17463" y="598619"/>
                            <a:pt x="0" y="409832"/>
                          </a:cubicBezTo>
                          <a:close/>
                        </a:path>
                        <a:path w="6946755" h="2458941" stroke="0" extrusionOk="0">
                          <a:moveTo>
                            <a:pt x="0" y="409832"/>
                          </a:moveTo>
                          <a:cubicBezTo>
                            <a:pt x="30828" y="187149"/>
                            <a:pt x="179887" y="-4844"/>
                            <a:pt x="409832" y="0"/>
                          </a:cubicBezTo>
                          <a:cubicBezTo>
                            <a:pt x="673240" y="13664"/>
                            <a:pt x="1031586" y="-34921"/>
                            <a:pt x="1157793" y="0"/>
                          </a:cubicBezTo>
                          <a:lnTo>
                            <a:pt x="1157793" y="0"/>
                          </a:lnTo>
                          <a:cubicBezTo>
                            <a:pt x="1681566" y="-125905"/>
                            <a:pt x="2232545" y="-78666"/>
                            <a:pt x="2894481" y="0"/>
                          </a:cubicBezTo>
                          <a:cubicBezTo>
                            <a:pt x="3471567" y="117495"/>
                            <a:pt x="5303321" y="-81622"/>
                            <a:pt x="6536923" y="0"/>
                          </a:cubicBezTo>
                          <a:cubicBezTo>
                            <a:pt x="6737272" y="-10463"/>
                            <a:pt x="6985508" y="192342"/>
                            <a:pt x="6946755" y="409832"/>
                          </a:cubicBezTo>
                          <a:cubicBezTo>
                            <a:pt x="6877215" y="598472"/>
                            <a:pt x="6882117" y="957835"/>
                            <a:pt x="6946755" y="1434382"/>
                          </a:cubicBezTo>
                          <a:lnTo>
                            <a:pt x="6946755" y="1434382"/>
                          </a:lnTo>
                          <a:cubicBezTo>
                            <a:pt x="6953080" y="1610889"/>
                            <a:pt x="6961817" y="1890766"/>
                            <a:pt x="6946755" y="2049118"/>
                          </a:cubicBezTo>
                          <a:lnTo>
                            <a:pt x="6946755" y="2049109"/>
                          </a:lnTo>
                          <a:cubicBezTo>
                            <a:pt x="6922754" y="2251868"/>
                            <a:pt x="6779967" y="2478233"/>
                            <a:pt x="6536923" y="2458941"/>
                          </a:cubicBezTo>
                          <a:cubicBezTo>
                            <a:pt x="5950140" y="2550629"/>
                            <a:pt x="3675169" y="2522049"/>
                            <a:pt x="2894481" y="2458941"/>
                          </a:cubicBezTo>
                          <a:cubicBezTo>
                            <a:pt x="2440002" y="2485372"/>
                            <a:pt x="1826117" y="2603852"/>
                            <a:pt x="1157793" y="2458941"/>
                          </a:cubicBezTo>
                          <a:lnTo>
                            <a:pt x="1157793" y="2458941"/>
                          </a:lnTo>
                          <a:cubicBezTo>
                            <a:pt x="797039" y="2414470"/>
                            <a:pt x="607796" y="2469823"/>
                            <a:pt x="409832" y="2458941"/>
                          </a:cubicBezTo>
                          <a:cubicBezTo>
                            <a:pt x="213872" y="2462821"/>
                            <a:pt x="846" y="2285694"/>
                            <a:pt x="0" y="2049109"/>
                          </a:cubicBezTo>
                          <a:lnTo>
                            <a:pt x="0" y="2049118"/>
                          </a:lnTo>
                          <a:cubicBezTo>
                            <a:pt x="-476186" y="1769788"/>
                            <a:pt x="-1095523" y="1719665"/>
                            <a:pt x="-1252847" y="1542395"/>
                          </a:cubicBezTo>
                          <a:cubicBezTo>
                            <a:pt x="-996957" y="1517466"/>
                            <a:pt x="-238082" y="1407396"/>
                            <a:pt x="0" y="1434382"/>
                          </a:cubicBezTo>
                          <a:cubicBezTo>
                            <a:pt x="46813" y="1146144"/>
                            <a:pt x="83255" y="793208"/>
                            <a:pt x="0" y="40983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3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9" name="Text Placeholder 7">
              <a:extLst>
                <a:ext uri="{FF2B5EF4-FFF2-40B4-BE49-F238E27FC236}">
                  <a16:creationId xmlns:a16="http://schemas.microsoft.com/office/drawing/2014/main" xmlns="" id="{8BDB2823-620E-C67E-5C09-63441C344885}"/>
                </a:ext>
              </a:extLst>
            </p:cNvPr>
            <p:cNvSpPr txBox="1">
              <a:spLocks/>
            </p:cNvSpPr>
            <p:nvPr/>
          </p:nvSpPr>
          <p:spPr>
            <a:xfrm>
              <a:off x="-142527" y="2551381"/>
              <a:ext cx="6451052" cy="4474532"/>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algn="just">
                <a:spcBef>
                  <a:spcPts val="0"/>
                </a:spcBef>
                <a:spcAft>
                  <a:spcPts val="0"/>
                </a:spcAft>
              </a:pPr>
              <a:r>
                <a:rPr lang="nl-NL" sz="3200" dirty="0">
                  <a:solidFill>
                    <a:srgbClr val="000000"/>
                  </a:solidFill>
                  <a:effectLst/>
                  <a:latin typeface="Cambria" panose="02040503050406030204" pitchFamily="18" charset="0"/>
                  <a:ea typeface="Cambria" panose="02040503050406030204" pitchFamily="18" charset="0"/>
                </a:rPr>
                <a:t>Chú An gửi 450 000 000 đồng vào ngân hàng với lãi suất 9% một năm. Tính số tiền lãi mà chú Năm nhận được sau một năm.</a:t>
              </a:r>
              <a:endParaRPr lang="en-US" sz="3200" dirty="0">
                <a:effectLst/>
                <a:latin typeface="Cambria" panose="02040503050406030204" pitchFamily="18" charset="0"/>
                <a:ea typeface="Cambria" panose="02040503050406030204" pitchFamily="18" charset="0"/>
              </a:endParaRPr>
            </a:p>
          </p:txBody>
        </p:sp>
      </p:grpSp>
      <p:sp>
        <p:nvSpPr>
          <p:cNvPr id="10" name="TextBox 9">
            <a:extLst>
              <a:ext uri="{FF2B5EF4-FFF2-40B4-BE49-F238E27FC236}">
                <a16:creationId xmlns:a16="http://schemas.microsoft.com/office/drawing/2014/main" xmlns="" id="{E3477929-BE42-C0C3-40A7-E9E70C7A52BE}"/>
              </a:ext>
            </a:extLst>
          </p:cNvPr>
          <p:cNvSpPr txBox="1"/>
          <p:nvPr/>
        </p:nvSpPr>
        <p:spPr>
          <a:xfrm>
            <a:off x="3525253" y="3413760"/>
            <a:ext cx="8410073" cy="954107"/>
          </a:xfrm>
          <a:prstGeom prst="rect">
            <a:avLst/>
          </a:prstGeom>
          <a:noFill/>
        </p:spPr>
        <p:txBody>
          <a:bodyPr wrap="square" rtlCol="0">
            <a:spAutoFit/>
          </a:bodyPr>
          <a:lstStyle/>
          <a:p>
            <a:r>
              <a:rPr lang="en-US" sz="2800" b="1" dirty="0" err="1">
                <a:solidFill>
                  <a:srgbClr val="FF0000"/>
                </a:solidFill>
                <a:latin typeface="Cambria" panose="02040503050406030204" pitchFamily="18" charset="0"/>
                <a:ea typeface="Cambria" panose="02040503050406030204" pitchFamily="18" charset="0"/>
              </a:rPr>
              <a:t>Số</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tiền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lãi</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mà</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chú</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Năm</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nhận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được</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sau</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một</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năm</a:t>
            </a:r>
            <a:r>
              <a:rPr lang="en-US" sz="2800" b="1" dirty="0">
                <a:solidFill>
                  <a:srgbClr val="FF0000"/>
                </a:solidFill>
                <a:latin typeface="Cambria" panose="02040503050406030204" pitchFamily="18" charset="0"/>
                <a:ea typeface="Cambria" panose="02040503050406030204" pitchFamily="18" charset="0"/>
              </a:rPr>
              <a:t> </a:t>
            </a:r>
            <a:r>
              <a:rPr lang="en-US" sz="2800" b="1" dirty="0" err="1" smtClean="0">
                <a:solidFill>
                  <a:srgbClr val="FF0000"/>
                </a:solidFill>
                <a:latin typeface="Cambria" panose="02040503050406030204" pitchFamily="18" charset="0"/>
                <a:ea typeface="Cambria" panose="02040503050406030204" pitchFamily="18" charset="0"/>
              </a:rPr>
              <a:t>là</a:t>
            </a:r>
            <a:r>
              <a:rPr lang="en-US" sz="2800" b="1" dirty="0" smtClean="0">
                <a:solidFill>
                  <a:srgbClr val="FF0000"/>
                </a:solidFill>
                <a:latin typeface="Cambria" panose="02040503050406030204" pitchFamily="18" charset="0"/>
                <a:ea typeface="Cambria" panose="02040503050406030204" pitchFamily="18" charset="0"/>
              </a:rPr>
              <a:t>:</a:t>
            </a:r>
          </a:p>
          <a:p>
            <a:pPr algn="ctr"/>
            <a:r>
              <a:rPr lang="en-US" sz="2800" b="1" dirty="0" smtClean="0">
                <a:solidFill>
                  <a:srgbClr val="FF0000"/>
                </a:solidFill>
                <a:latin typeface="Cambria" panose="02040503050406030204" pitchFamily="18" charset="0"/>
                <a:ea typeface="Cambria" panose="02040503050406030204" pitchFamily="18" charset="0"/>
              </a:rPr>
              <a:t>450 </a:t>
            </a:r>
            <a:r>
              <a:rPr lang="en-US" sz="2800" b="1" dirty="0">
                <a:solidFill>
                  <a:srgbClr val="FF0000"/>
                </a:solidFill>
                <a:latin typeface="Cambria" panose="02040503050406030204" pitchFamily="18" charset="0"/>
                <a:ea typeface="Cambria" panose="02040503050406030204" pitchFamily="18" charset="0"/>
              </a:rPr>
              <a:t>000 000 x </a:t>
            </a:r>
            <a:r>
              <a:rPr lang="en-US" sz="2800" b="1" dirty="0" smtClean="0">
                <a:solidFill>
                  <a:srgbClr val="FF0000"/>
                </a:solidFill>
                <a:latin typeface="Cambria" panose="02040503050406030204" pitchFamily="18" charset="0"/>
                <a:ea typeface="Cambria" panose="02040503050406030204" pitchFamily="18" charset="0"/>
              </a:rPr>
              <a:t> 9 : 100 </a:t>
            </a:r>
            <a:r>
              <a:rPr lang="en-US" sz="2800" b="1" dirty="0">
                <a:solidFill>
                  <a:srgbClr val="FF0000"/>
                </a:solidFill>
                <a:latin typeface="Cambria" panose="02040503050406030204" pitchFamily="18" charset="0"/>
                <a:ea typeface="Cambria" panose="02040503050406030204" pitchFamily="18" charset="0"/>
              </a:rPr>
              <a:t>= 40 500 000 (</a:t>
            </a:r>
            <a:r>
              <a:rPr lang="en-US" sz="2800" b="1" dirty="0" err="1">
                <a:solidFill>
                  <a:srgbClr val="FF0000"/>
                </a:solidFill>
                <a:latin typeface="Cambria" panose="02040503050406030204" pitchFamily="18" charset="0"/>
                <a:ea typeface="Cambria" panose="02040503050406030204" pitchFamily="18" charset="0"/>
              </a:rPr>
              <a:t>đồng</a:t>
            </a:r>
            <a:r>
              <a:rPr lang="en-US" sz="2800" b="1"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0026643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Hình chữ nhật: Góc Tròn 33">
            <a:extLst>
              <a:ext uri="{FF2B5EF4-FFF2-40B4-BE49-F238E27FC236}">
                <a16:creationId xmlns:a16="http://schemas.microsoft.com/office/drawing/2014/main" xmlns="" id="{7EAEE4D9-1355-CB7F-5468-DBC8FA6847F0}"/>
              </a:ext>
            </a:extLst>
          </p:cNvPr>
          <p:cNvSpPr/>
          <p:nvPr/>
        </p:nvSpPr>
        <p:spPr>
          <a:xfrm>
            <a:off x="3182815" y="1612434"/>
            <a:ext cx="5826369" cy="3434774"/>
          </a:xfrm>
          <a:prstGeom prst="roundRect">
            <a:avLst/>
          </a:prstGeom>
          <a:solidFill>
            <a:srgbClr val="F3F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Rounded Corners 1">
            <a:extLst>
              <a:ext uri="{FF2B5EF4-FFF2-40B4-BE49-F238E27FC236}">
                <a16:creationId xmlns:a16="http://schemas.microsoft.com/office/drawing/2014/main" xmlns="" id="{CCD814E6-CD68-8E5B-033C-0A60B3FEB1CE}"/>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85000"/>
            </a:schemeClr>
          </a:solidFill>
          <a:ln w="63500" cap="rnd" cmpd="thickThin">
            <a:solidFill>
              <a:srgbClr val="FFC000"/>
            </a:solidFill>
            <a:prstDash val="dash"/>
            <a:round/>
            <a:extLst>
              <a:ext uri="{C807C97D-BFC1-408E-A445-0C87EB9F89A2}">
                <ask:lineSketchStyleProps xmlns:ask="http://schemas.microsoft.com/office/drawing/2018/sketchyshapes" xmln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TextBox 12">
            <a:extLst>
              <a:ext uri="{FF2B5EF4-FFF2-40B4-BE49-F238E27FC236}">
                <a16:creationId xmlns:a16="http://schemas.microsoft.com/office/drawing/2014/main" xmlns="" id="{8EBE4D49-C969-46F1-0110-E7E3C49AD8D8}"/>
              </a:ext>
            </a:extLst>
          </p:cNvPr>
          <p:cNvSpPr txBox="1"/>
          <p:nvPr/>
        </p:nvSpPr>
        <p:spPr>
          <a:xfrm>
            <a:off x="1420985" y="2220600"/>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Hoàn</a:t>
            </a:r>
            <a:r>
              <a:rPr kumimoji="0" lang="en-US" sz="3200" b="1"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thành</a:t>
            </a:r>
            <a:r>
              <a:rPr kumimoji="0" lang="en-US" sz="3200" b="1"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bài</a:t>
            </a:r>
            <a:r>
              <a:rPr kumimoji="0" lang="en-US" sz="3200" b="1"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ở </a:t>
            </a:r>
            <a:r>
              <a:rPr kumimoji="0" lang="en-US" sz="3200" b="1" i="0" u="none" strike="noStrike" kern="1200" cap="none" spc="0" normalizeH="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vở</a:t>
            </a:r>
            <a:r>
              <a:rPr kumimoji="0" lang="en-US" sz="3200" b="1"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bài</a:t>
            </a:r>
            <a:r>
              <a:rPr kumimoji="0" lang="en-US" sz="3200" b="1"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tập</a:t>
            </a:r>
            <a:r>
              <a:rPr kumimoji="0" lang="en-US" sz="3200" b="1"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in</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8" name="TextBox 14">
            <a:extLst>
              <a:ext uri="{FF2B5EF4-FFF2-40B4-BE49-F238E27FC236}">
                <a16:creationId xmlns:a16="http://schemas.microsoft.com/office/drawing/2014/main" xmlns="" id="{3272D9A1-2D29-203B-8A17-EB7CFC9EE3FF}"/>
              </a:ext>
            </a:extLst>
          </p:cNvPr>
          <p:cNvSpPr txBox="1"/>
          <p:nvPr/>
        </p:nvSpPr>
        <p:spPr>
          <a:xfrm>
            <a:off x="1420986" y="3231864"/>
            <a:ext cx="10201520" cy="830997"/>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Tính</a:t>
            </a:r>
            <a:r>
              <a:rPr kumimoji="0" lang="en-US" sz="3200" b="1"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số</a:t>
            </a:r>
            <a:r>
              <a:rPr kumimoji="0" lang="en-US" sz="3200" b="1"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tiền</a:t>
            </a:r>
            <a:r>
              <a:rPr kumimoji="0" lang="en-US" sz="3200" b="1"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lãi</a:t>
            </a:r>
            <a:r>
              <a:rPr kumimoji="0" lang="en-US" sz="3200" b="1"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gửi</a:t>
            </a:r>
            <a:r>
              <a:rPr kumimoji="0" lang="en-US" sz="3200" b="1"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hoặc</a:t>
            </a:r>
            <a:r>
              <a:rPr kumimoji="0" lang="en-US" sz="3200" b="1"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vay</a:t>
            </a:r>
            <a:r>
              <a:rPr kumimoji="0" lang="en-US" sz="3200" b="1"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3200" b="1"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gia</a:t>
            </a:r>
            <a:r>
              <a:rPr kumimoji="0" lang="en-US" sz="3200" b="1"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đình</a:t>
            </a:r>
            <a:r>
              <a:rPr kumimoji="0" lang="en-US" sz="3200" b="1"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hoặc</a:t>
            </a:r>
            <a:r>
              <a:rPr kumimoji="0" lang="en-US" sz="3200" b="1"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người</a:t>
            </a:r>
            <a:r>
              <a:rPr kumimoji="0" lang="en-US" sz="3200" b="1"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thân</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9" name="TextBox 16">
            <a:extLst>
              <a:ext uri="{FF2B5EF4-FFF2-40B4-BE49-F238E27FC236}">
                <a16:creationId xmlns:a16="http://schemas.microsoft.com/office/drawing/2014/main" xmlns="" id="{66AF72E9-591C-A9B0-976F-4DF154599B77}"/>
              </a:ext>
            </a:extLst>
          </p:cNvPr>
          <p:cNvSpPr txBox="1"/>
          <p:nvPr/>
        </p:nvSpPr>
        <p:spPr>
          <a:xfrm>
            <a:off x="1420985" y="4243128"/>
            <a:ext cx="9350029" cy="830997"/>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Chuẩn</a:t>
            </a:r>
            <a:r>
              <a:rPr kumimoji="0" lang="en-US" sz="3200" b="1"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bị</a:t>
            </a:r>
            <a:r>
              <a:rPr kumimoji="0" lang="en-US" sz="3200" b="1"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bài</a:t>
            </a:r>
            <a:r>
              <a:rPr kumimoji="0" lang="en-US" sz="3200" b="1"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45</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1" name="Picture 51">
            <a:extLst>
              <a:ext uri="{FF2B5EF4-FFF2-40B4-BE49-F238E27FC236}">
                <a16:creationId xmlns:a16="http://schemas.microsoft.com/office/drawing/2014/main" xmlns="" id="{29D9B416-A01B-70DE-3506-177E4ED97A7F}"/>
              </a:ext>
            </a:extLst>
          </p:cNvPr>
          <p:cNvPicPr>
            <a:picLocks noChangeAspect="1"/>
          </p:cNvPicPr>
          <p:nvPr/>
        </p:nvPicPr>
        <p:blipFill>
          <a:blip r:embed="rId3"/>
          <a:stretch>
            <a:fillRect/>
          </a:stretch>
        </p:blipFill>
        <p:spPr>
          <a:xfrm>
            <a:off x="876937" y="2147947"/>
            <a:ext cx="513600" cy="900000"/>
          </a:xfrm>
          <a:prstGeom prst="rect">
            <a:avLst/>
          </a:prstGeom>
          <a:effectLst>
            <a:innerShdw blurRad="63500" dist="50800" dir="8100000">
              <a:prstClr val="black">
                <a:alpha val="50000"/>
              </a:prstClr>
            </a:innerShdw>
          </a:effectLst>
        </p:spPr>
      </p:pic>
      <p:pic>
        <p:nvPicPr>
          <p:cNvPr id="42" name="Picture 52">
            <a:extLst>
              <a:ext uri="{FF2B5EF4-FFF2-40B4-BE49-F238E27FC236}">
                <a16:creationId xmlns:a16="http://schemas.microsoft.com/office/drawing/2014/main" xmlns="" id="{40B9BD0A-2CB7-999B-4052-262E60225D39}"/>
              </a:ext>
            </a:extLst>
          </p:cNvPr>
          <p:cNvPicPr>
            <a:picLocks noChangeAspect="1"/>
          </p:cNvPicPr>
          <p:nvPr/>
        </p:nvPicPr>
        <p:blipFill>
          <a:blip r:embed="rId3"/>
          <a:stretch>
            <a:fillRect/>
          </a:stretch>
        </p:blipFill>
        <p:spPr>
          <a:xfrm>
            <a:off x="876937" y="3159211"/>
            <a:ext cx="513600" cy="900000"/>
          </a:xfrm>
          <a:prstGeom prst="rect">
            <a:avLst/>
          </a:prstGeom>
          <a:effectLst>
            <a:innerShdw blurRad="63500" dist="50800" dir="8100000">
              <a:prstClr val="black">
                <a:alpha val="50000"/>
              </a:prstClr>
            </a:innerShdw>
          </a:effectLst>
        </p:spPr>
      </p:pic>
      <p:pic>
        <p:nvPicPr>
          <p:cNvPr id="43" name="Picture 53">
            <a:extLst>
              <a:ext uri="{FF2B5EF4-FFF2-40B4-BE49-F238E27FC236}">
                <a16:creationId xmlns:a16="http://schemas.microsoft.com/office/drawing/2014/main" xmlns="" id="{93DD7356-FB25-3255-065C-4AC811FC50F9}"/>
              </a:ext>
            </a:extLst>
          </p:cNvPr>
          <p:cNvPicPr>
            <a:picLocks noChangeAspect="1"/>
          </p:cNvPicPr>
          <p:nvPr/>
        </p:nvPicPr>
        <p:blipFill>
          <a:blip r:embed="rId3"/>
          <a:stretch>
            <a:fillRect/>
          </a:stretch>
        </p:blipFill>
        <p:spPr>
          <a:xfrm>
            <a:off x="876937" y="4170475"/>
            <a:ext cx="513600" cy="900000"/>
          </a:xfrm>
          <a:prstGeom prst="rect">
            <a:avLst/>
          </a:prstGeom>
          <a:effectLst>
            <a:innerShdw blurRad="63500" dist="50800" dir="8100000">
              <a:prstClr val="black">
                <a:alpha val="50000"/>
              </a:prstClr>
            </a:innerShdw>
          </a:effectLst>
        </p:spPr>
      </p:pic>
      <p:pic>
        <p:nvPicPr>
          <p:cNvPr id="44" name="Picture 54">
            <a:extLst>
              <a:ext uri="{FF2B5EF4-FFF2-40B4-BE49-F238E27FC236}">
                <a16:creationId xmlns:a16="http://schemas.microsoft.com/office/drawing/2014/main" xmlns="" id="{1713747A-DA54-5CE3-3E5C-D501D1236360}"/>
              </a:ext>
            </a:extLst>
          </p:cNvPr>
          <p:cNvPicPr>
            <a:picLocks noChangeAspect="1"/>
          </p:cNvPicPr>
          <p:nvPr/>
        </p:nvPicPr>
        <p:blipFill>
          <a:blip r:embed="rId3"/>
          <a:stretch>
            <a:fillRect/>
          </a:stretch>
        </p:blipFill>
        <p:spPr>
          <a:xfrm>
            <a:off x="876937" y="5181740"/>
            <a:ext cx="513600" cy="900000"/>
          </a:xfrm>
          <a:prstGeom prst="rect">
            <a:avLst/>
          </a:prstGeom>
          <a:effectLst>
            <a:innerShdw blurRad="63500" dist="50800" dir="8100000">
              <a:prstClr val="black">
                <a:alpha val="50000"/>
              </a:prstClr>
            </a:innerShdw>
          </a:effectLst>
        </p:spPr>
      </p:pic>
      <p:pic>
        <p:nvPicPr>
          <p:cNvPr id="45" name="Picture 2">
            <a:extLst>
              <a:ext uri="{FF2B5EF4-FFF2-40B4-BE49-F238E27FC236}">
                <a16:creationId xmlns:a16="http://schemas.microsoft.com/office/drawing/2014/main" xmlns="" id="{AF4326BF-826B-5080-F668-0591DBBE711C}"/>
              </a:ext>
            </a:extLst>
          </p:cNvPr>
          <p:cNvPicPr>
            <a:picLocks noChangeAspect="1"/>
          </p:cNvPicPr>
          <p:nvPr/>
        </p:nvPicPr>
        <p:blipFill>
          <a:blip r:embed="rId4"/>
          <a:stretch>
            <a:fillRect/>
          </a:stretch>
        </p:blipFill>
        <p:spPr>
          <a:xfrm>
            <a:off x="2813803" y="127126"/>
            <a:ext cx="6102625" cy="2274005"/>
          </a:xfrm>
          <a:prstGeom prst="rect">
            <a:avLst/>
          </a:prstGeom>
        </p:spPr>
      </p:pic>
    </p:spTree>
    <p:extLst>
      <p:ext uri="{BB962C8B-B14F-4D97-AF65-F5344CB8AC3E}">
        <p14:creationId xmlns:p14="http://schemas.microsoft.com/office/powerpoint/2010/main" val="12415496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750"/>
                                        <p:tgtEl>
                                          <p:spTgt spid="45"/>
                                        </p:tgtEl>
                                        <p:attrNameLst>
                                          <p:attrName>ppt_x</p:attrName>
                                        </p:attrNameLst>
                                      </p:cBhvr>
                                      <p:tavLst>
                                        <p:tav tm="0">
                                          <p:val>
                                            <p:strVal val="#ppt_x-#ppt_w*1.125000"/>
                                          </p:val>
                                        </p:tav>
                                        <p:tav tm="100000">
                                          <p:val>
                                            <p:strVal val="#ppt_x"/>
                                          </p:val>
                                        </p:tav>
                                      </p:tavLst>
                                    </p:anim>
                                    <p:animEffect transition="in" filter="wipe(right)">
                                      <p:cBhvr>
                                        <p:cTn id="8" dur="750"/>
                                        <p:tgtEl>
                                          <p:spTgt spid="45"/>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par>
                          <p:cTn id="9" fill="hold">
                            <p:stCondLst>
                              <p:cond delay="750"/>
                            </p:stCondLst>
                            <p:childTnLst>
                              <p:par>
                                <p:cTn id="10" presetID="53" presetClass="entr" presetSubtype="16" fill="hold" nodeType="afterEffect" nodePh="1">
                                  <p:stCondLst>
                                    <p:cond delay="0"/>
                                  </p:stCondLst>
                                  <p:endCondLst>
                                    <p:cond evt="begin" delay="0">
                                      <p:tn val="10"/>
                                    </p:cond>
                                  </p:endCondLst>
                                  <p:childTnLst>
                                    <p:set>
                                      <p:cBhvr>
                                        <p:cTn id="11" dur="1" fill="hold">
                                          <p:stCondLst>
                                            <p:cond delay="0"/>
                                          </p:stCondLst>
                                        </p:cTn>
                                        <p:tgtEl>
                                          <p:spTgt spid="36">
                                            <p:txEl>
                                              <p:pRg st="0" end="0"/>
                                            </p:txEl>
                                          </p:spTgt>
                                        </p:tgtEl>
                                        <p:attrNameLst>
                                          <p:attrName>style.visibility</p:attrName>
                                        </p:attrNameLst>
                                      </p:cBhvr>
                                      <p:to>
                                        <p:strVal val="visible"/>
                                      </p:to>
                                    </p:set>
                                    <p:anim calcmode="lin" valueType="num">
                                      <p:cBhvr>
                                        <p:cTn id="12" dur="500" fill="hold"/>
                                        <p:tgtEl>
                                          <p:spTgt spid="36">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36">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3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wipe(left)">
                                      <p:cBhvr>
                                        <p:cTn id="19" dur="500"/>
                                        <p:tgtEl>
                                          <p:spTgt spid="41"/>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37">
                                            <p:txEl>
                                              <p:pRg st="0" end="0"/>
                                            </p:txEl>
                                          </p:spTgt>
                                        </p:tgtEl>
                                        <p:attrNameLst>
                                          <p:attrName>style.visibility</p:attrName>
                                        </p:attrNameLst>
                                      </p:cBhvr>
                                      <p:to>
                                        <p:strVal val="visible"/>
                                      </p:to>
                                    </p:set>
                                    <p:animEffect transition="in" filter="wipe(left)">
                                      <p:cBhvr>
                                        <p:cTn id="23" dur="500"/>
                                        <p:tgtEl>
                                          <p:spTgt spid="3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wipe(left)">
                                      <p:cBhvr>
                                        <p:cTn id="28" dur="500"/>
                                        <p:tgtEl>
                                          <p:spTgt spid="42"/>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38">
                                            <p:txEl>
                                              <p:pRg st="0" end="0"/>
                                            </p:txEl>
                                          </p:spTgt>
                                        </p:tgtEl>
                                        <p:attrNameLst>
                                          <p:attrName>style.visibility</p:attrName>
                                        </p:attrNameLst>
                                      </p:cBhvr>
                                      <p:to>
                                        <p:strVal val="visible"/>
                                      </p:to>
                                    </p:set>
                                    <p:animEffect transition="in" filter="wipe(left)">
                                      <p:cBhvr>
                                        <p:cTn id="32" dur="500"/>
                                        <p:tgtEl>
                                          <p:spTgt spid="3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wipe(left)">
                                      <p:cBhvr>
                                        <p:cTn id="37" dur="500"/>
                                        <p:tgtEl>
                                          <p:spTgt spid="43"/>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39">
                                            <p:txEl>
                                              <p:pRg st="0" end="0"/>
                                            </p:txEl>
                                          </p:spTgt>
                                        </p:tgtEl>
                                        <p:attrNameLst>
                                          <p:attrName>style.visibility</p:attrName>
                                        </p:attrNameLst>
                                      </p:cBhvr>
                                      <p:to>
                                        <p:strVal val="visible"/>
                                      </p:to>
                                    </p:set>
                                    <p:animEffect transition="in" filter="wipe(left)">
                                      <p:cBhvr>
                                        <p:cTn id="41" dur="500"/>
                                        <p:tgtEl>
                                          <p:spTgt spid="39">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44"/>
                                        </p:tgtEl>
                                        <p:attrNameLst>
                                          <p:attrName>style.visibility</p:attrName>
                                        </p:attrNameLst>
                                      </p:cBhvr>
                                      <p:to>
                                        <p:strVal val="visible"/>
                                      </p:to>
                                    </p:set>
                                    <p:animEffect transition="in" filter="wipe(left)">
                                      <p:cBhvr>
                                        <p:cTn id="46"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build="p"/>
      <p:bldP spid="38" grpId="0" build="p"/>
      <p:bldP spid="39"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3">
            <a:extLst>
              <a:ext uri="{FF2B5EF4-FFF2-40B4-BE49-F238E27FC236}">
                <a16:creationId xmlns:a16="http://schemas.microsoft.com/office/drawing/2014/main" xmlns="" id="{513401CB-299A-3118-86CD-095D072B9DBA}"/>
              </a:ext>
            </a:extLst>
          </p:cNvPr>
          <p:cNvSpPr/>
          <p:nvPr/>
        </p:nvSpPr>
        <p:spPr>
          <a:xfrm>
            <a:off x="3305908" y="1420839"/>
            <a:ext cx="5950634" cy="2883877"/>
          </a:xfrm>
          <a:prstGeom prst="rect">
            <a:avLst/>
          </a:prstGeom>
          <a:solidFill>
            <a:srgbClr val="FFFA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 name="Đường nối Thẳng 5">
            <a:extLst>
              <a:ext uri="{FF2B5EF4-FFF2-40B4-BE49-F238E27FC236}">
                <a16:creationId xmlns:a16="http://schemas.microsoft.com/office/drawing/2014/main" xmlns="" id="{948CF36C-A42F-A4D1-2FEA-D9BA89D2AB67}"/>
              </a:ext>
            </a:extLst>
          </p:cNvPr>
          <p:cNvCxnSpPr>
            <a:cxnSpLocks/>
          </p:cNvCxnSpPr>
          <p:nvPr/>
        </p:nvCxnSpPr>
        <p:spPr>
          <a:xfrm>
            <a:off x="6067864" y="1153551"/>
            <a:ext cx="0" cy="4107767"/>
          </a:xfrm>
          <a:prstGeom prst="line">
            <a:avLst/>
          </a:prstGeom>
          <a:ln w="57150">
            <a:solidFill>
              <a:srgbClr val="C0BA97">
                <a:alpha val="72000"/>
              </a:srgbClr>
            </a:solidFill>
          </a:ln>
        </p:spPr>
        <p:style>
          <a:lnRef idx="1">
            <a:schemeClr val="accent1"/>
          </a:lnRef>
          <a:fillRef idx="0">
            <a:schemeClr val="accent1"/>
          </a:fillRef>
          <a:effectRef idx="0">
            <a:schemeClr val="accent1"/>
          </a:effectRef>
          <a:fontRef idx="minor">
            <a:schemeClr val="tx1"/>
          </a:fontRef>
        </p:style>
      </p:cxnSp>
      <p:grpSp>
        <p:nvGrpSpPr>
          <p:cNvPr id="2" name="Group 13">
            <a:extLst>
              <a:ext uri="{FF2B5EF4-FFF2-40B4-BE49-F238E27FC236}">
                <a16:creationId xmlns:a16="http://schemas.microsoft.com/office/drawing/2014/main" xmlns="" id="{8C0CE31D-E4F0-FAFA-DE13-81A8C8040020}"/>
              </a:ext>
            </a:extLst>
          </p:cNvPr>
          <p:cNvGrpSpPr/>
          <p:nvPr/>
        </p:nvGrpSpPr>
        <p:grpSpPr>
          <a:xfrm>
            <a:off x="1925744" y="1526961"/>
            <a:ext cx="8284240" cy="2652265"/>
            <a:chOff x="3920561" y="8204395"/>
            <a:chExt cx="9623851" cy="2652265"/>
          </a:xfrm>
        </p:grpSpPr>
        <p:sp>
          <p:nvSpPr>
            <p:cNvPr id="3" name="TextBox 24">
              <a:extLst>
                <a:ext uri="{FF2B5EF4-FFF2-40B4-BE49-F238E27FC236}">
                  <a16:creationId xmlns:a16="http://schemas.microsoft.com/office/drawing/2014/main" xmlns="" id="{96D6D1D5-2EC3-043F-ADFC-E1B0214CE074}"/>
                </a:ext>
              </a:extLst>
            </p:cNvPr>
            <p:cNvSpPr txBox="1"/>
            <p:nvPr/>
          </p:nvSpPr>
          <p:spPr>
            <a:xfrm>
              <a:off x="4149463" y="8204395"/>
              <a:ext cx="9166049" cy="2652265"/>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6600" b="1" i="0" u="none" strike="noStrike" kern="1200" cap="none" spc="0" normalizeH="0" baseline="0" noProof="0" dirty="0">
                  <a:ln w="3302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TẠM BIỆT VÀ HẸN GẶP LẠI</a:t>
              </a:r>
            </a:p>
          </p:txBody>
        </p:sp>
        <p:sp>
          <p:nvSpPr>
            <p:cNvPr id="5" name="TextBox 29">
              <a:extLst>
                <a:ext uri="{FF2B5EF4-FFF2-40B4-BE49-F238E27FC236}">
                  <a16:creationId xmlns:a16="http://schemas.microsoft.com/office/drawing/2014/main" xmlns="" id="{DF2C0CF6-60E9-4CE9-4F9D-C21837B363C7}"/>
                </a:ext>
              </a:extLst>
            </p:cNvPr>
            <p:cNvSpPr txBox="1"/>
            <p:nvPr/>
          </p:nvSpPr>
          <p:spPr>
            <a:xfrm>
              <a:off x="3920561" y="8223762"/>
              <a:ext cx="9623851" cy="2145139"/>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54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T</a:t>
              </a:r>
              <a:r>
                <a:rPr kumimoji="0" lang="en-US" sz="5400" b="1" i="0" u="none" strike="noStrike" kern="120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Ạ</a:t>
              </a:r>
              <a:r>
                <a:rPr kumimoji="0" lang="en-US" sz="54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M</a:t>
              </a:r>
              <a:r>
                <a:rPr kumimoji="0" lang="en-US" sz="5400" b="1" i="0" u="none" strike="noStrike" kern="1200" cap="none" spc="0" normalizeH="0" baseline="0" noProof="0" dirty="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 </a:t>
              </a:r>
              <a:r>
                <a:rPr kumimoji="0" lang="en-US" sz="54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B</a:t>
              </a:r>
              <a:r>
                <a:rPr kumimoji="0" lang="en-US" sz="54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I</a:t>
              </a:r>
              <a:r>
                <a:rPr kumimoji="0" lang="en-US" sz="54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Ệ</a:t>
              </a:r>
              <a:r>
                <a:rPr kumimoji="0" lang="en-US" sz="54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T </a:t>
              </a:r>
              <a:r>
                <a:rPr kumimoji="0" lang="en-US" sz="54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V</a:t>
              </a:r>
              <a:r>
                <a:rPr kumimoji="0" lang="en-US" sz="54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À</a:t>
              </a:r>
              <a:r>
                <a:rPr kumimoji="0" lang="en-US" sz="5400" b="1" i="0" u="none" strike="noStrike" kern="1200" cap="none" spc="0" normalizeH="0" baseline="0" noProof="0" dirty="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 </a:t>
              </a:r>
            </a:p>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5400" b="1" i="0" u="none" strike="noStrike" kern="120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H</a:t>
              </a:r>
              <a:r>
                <a:rPr kumimoji="0" lang="en-US" sz="54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Ẹ</a:t>
              </a:r>
              <a:r>
                <a:rPr kumimoji="0" lang="en-US" sz="54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N </a:t>
              </a:r>
              <a:r>
                <a:rPr kumimoji="0" lang="en-US" sz="54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G</a:t>
              </a:r>
              <a:r>
                <a:rPr kumimoji="0" lang="en-US" sz="5400" b="1" i="0" u="none" strike="noStrike" kern="120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Ặ</a:t>
              </a:r>
              <a:r>
                <a:rPr kumimoji="0" lang="en-US" sz="54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P</a:t>
              </a:r>
              <a:r>
                <a:rPr kumimoji="0" lang="en-US" sz="5400" b="1" i="0" u="none" strike="noStrike" kern="1200" cap="none" spc="0" normalizeH="0" baseline="0" noProof="0" dirty="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 </a:t>
              </a:r>
              <a:r>
                <a:rPr kumimoji="0" lang="en-US" sz="5400" b="1" i="0" u="none" strike="noStrike" kern="1200" cap="none" spc="0" normalizeH="0" baseline="0" noProof="0" dirty="0" smtClean="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L</a:t>
              </a:r>
              <a:r>
                <a:rPr kumimoji="0" lang="en-US" sz="5400" b="1" i="0" u="none" strike="noStrike" kern="1200" cap="none" spc="0" normalizeH="0" baseline="0" noProof="0" dirty="0" smtClean="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Ạ</a:t>
              </a:r>
              <a:r>
                <a:rPr kumimoji="0" lang="en-US" sz="5400" b="1" i="0" u="none" strike="noStrike" kern="1200" cap="none" spc="0" normalizeH="0" baseline="0" noProof="0" dirty="0" smtClean="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I CÁC</a:t>
              </a:r>
              <a:r>
                <a:rPr kumimoji="0" lang="en-US" sz="5400" b="1" i="0" u="none" strike="noStrike" kern="1200" cap="none" spc="0" normalizeH="0" noProof="0" dirty="0" smtClean="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 EM!</a:t>
              </a:r>
              <a:endParaRPr kumimoji="0" lang="en-US" sz="54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endParaRPr>
            </a:p>
          </p:txBody>
        </p:sp>
      </p:grpSp>
    </p:spTree>
    <p:extLst>
      <p:ext uri="{BB962C8B-B14F-4D97-AF65-F5344CB8AC3E}">
        <p14:creationId xmlns:p14="http://schemas.microsoft.com/office/powerpoint/2010/main" val="13792698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par>
                                <p:cTn id="9" presetID="26" presetClass="emph" presetSubtype="0" repeatCount="indefinite" fill="hold" nodeType="withEffect">
                                  <p:stCondLst>
                                    <p:cond delay="0"/>
                                  </p:stCondLst>
                                  <p:childTnLst>
                                    <p:animEffect transition="out" filter="fade">
                                      <p:cBhvr>
                                        <p:cTn id="10" dur="500" tmFilter="0, 0; .2, .5; .8, .5; 1, 0"/>
                                        <p:tgtEl>
                                          <p:spTgt spid="2"/>
                                        </p:tgtEl>
                                      </p:cBhvr>
                                    </p:animEffect>
                                    <p:animScale>
                                      <p:cBhvr>
                                        <p:cTn id="11"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4" name="Google Shape;234;p1"/>
          <p:cNvPicPr preferRelativeResize="0"/>
          <p:nvPr/>
        </p:nvPicPr>
        <p:blipFill rotWithShape="1">
          <a:blip r:embed="rId5">
            <a:alphaModFix/>
          </a:blip>
          <a:srcRect l="19098" r="5935" b="68133"/>
          <a:stretch/>
        </p:blipFill>
        <p:spPr>
          <a:xfrm>
            <a:off x="1" y="4849770"/>
            <a:ext cx="12192000" cy="2008231"/>
          </a:xfrm>
          <a:prstGeom prst="rect">
            <a:avLst/>
          </a:prstGeom>
          <a:noFill/>
          <a:ln>
            <a:noFill/>
          </a:ln>
        </p:spPr>
      </p:pic>
      <p:grpSp>
        <p:nvGrpSpPr>
          <p:cNvPr id="235" name="Google Shape;235;p1"/>
          <p:cNvGrpSpPr/>
          <p:nvPr/>
        </p:nvGrpSpPr>
        <p:grpSpPr>
          <a:xfrm>
            <a:off x="5681143" y="1007096"/>
            <a:ext cx="6009343" cy="5395472"/>
            <a:chOff x="0" y="-38100"/>
            <a:chExt cx="2374061" cy="2131544"/>
          </a:xfrm>
        </p:grpSpPr>
        <p:sp>
          <p:nvSpPr>
            <p:cNvPr id="236" name="Google Shape;236;p1"/>
            <p:cNvSpPr/>
            <p:nvPr/>
          </p:nvSpPr>
          <p:spPr>
            <a:xfrm>
              <a:off x="0" y="0"/>
              <a:ext cx="2374061" cy="2093444"/>
            </a:xfrm>
            <a:custGeom>
              <a:avLst/>
              <a:gdLst/>
              <a:ahLst/>
              <a:cxnLst/>
              <a:rect l="l" t="t" r="r" b="b"/>
              <a:pathLst>
                <a:path w="2374061" h="2093444" extrusionOk="0">
                  <a:moveTo>
                    <a:pt x="43803" y="0"/>
                  </a:moveTo>
                  <a:lnTo>
                    <a:pt x="2330258" y="0"/>
                  </a:lnTo>
                  <a:cubicBezTo>
                    <a:pt x="2354450" y="0"/>
                    <a:pt x="2374061" y="19611"/>
                    <a:pt x="2374061" y="43803"/>
                  </a:cubicBezTo>
                  <a:lnTo>
                    <a:pt x="2374061" y="2049642"/>
                  </a:lnTo>
                  <a:cubicBezTo>
                    <a:pt x="2374061" y="2061259"/>
                    <a:pt x="2369446" y="2072400"/>
                    <a:pt x="2361231" y="2080615"/>
                  </a:cubicBezTo>
                  <a:cubicBezTo>
                    <a:pt x="2353017" y="2088829"/>
                    <a:pt x="2341875" y="2093444"/>
                    <a:pt x="2330258" y="2093444"/>
                  </a:cubicBezTo>
                  <a:lnTo>
                    <a:pt x="43803" y="2093444"/>
                  </a:lnTo>
                  <a:cubicBezTo>
                    <a:pt x="32185" y="2093444"/>
                    <a:pt x="21044" y="2088829"/>
                    <a:pt x="12830" y="2080615"/>
                  </a:cubicBezTo>
                  <a:cubicBezTo>
                    <a:pt x="4615" y="2072400"/>
                    <a:pt x="0" y="2061259"/>
                    <a:pt x="0" y="2049642"/>
                  </a:cubicBezTo>
                  <a:lnTo>
                    <a:pt x="0" y="43803"/>
                  </a:lnTo>
                  <a:cubicBezTo>
                    <a:pt x="0" y="32185"/>
                    <a:pt x="4615" y="21044"/>
                    <a:pt x="12830" y="12830"/>
                  </a:cubicBezTo>
                  <a:cubicBezTo>
                    <a:pt x="21044" y="4615"/>
                    <a:pt x="32185" y="0"/>
                    <a:pt x="43803" y="0"/>
                  </a:cubicBezTo>
                  <a:close/>
                </a:path>
              </a:pathLst>
            </a:custGeom>
            <a:solidFill>
              <a:srgbClr val="FFDC9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7" name="Google Shape;237;p1"/>
            <p:cNvSpPr txBox="1"/>
            <p:nvPr/>
          </p:nvSpPr>
          <p:spPr>
            <a:xfrm>
              <a:off x="0" y="-38100"/>
              <a:ext cx="812800" cy="850900"/>
            </a:xfrm>
            <a:prstGeom prst="rect">
              <a:avLst/>
            </a:prstGeom>
            <a:noFill/>
            <a:ln>
              <a:noFill/>
            </a:ln>
          </p:spPr>
          <p:txBody>
            <a:bodyPr spcFirstLastPara="1" wrap="square" lIns="33851" tIns="33851" rIns="33851" bIns="33851" anchor="ctr" anchorCtr="0">
              <a:noAutofit/>
            </a:bodyPr>
            <a:lstStyle/>
            <a:p>
              <a:pPr marL="0" marR="0" lvl="0" indent="0" algn="ctr" defTabSz="1219170" rtl="0" eaLnBrk="1" fontAlgn="auto" latinLnBrk="0" hangingPunct="1">
                <a:lnSpc>
                  <a:spcPct val="14775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38" name="Google Shape;238;p1"/>
          <p:cNvGrpSpPr/>
          <p:nvPr/>
        </p:nvGrpSpPr>
        <p:grpSpPr>
          <a:xfrm>
            <a:off x="5459321" y="900072"/>
            <a:ext cx="6046881" cy="5373728"/>
            <a:chOff x="0" y="-38100"/>
            <a:chExt cx="2388891" cy="2122954"/>
          </a:xfrm>
        </p:grpSpPr>
        <p:sp>
          <p:nvSpPr>
            <p:cNvPr id="239" name="Google Shape;239;p1"/>
            <p:cNvSpPr/>
            <p:nvPr/>
          </p:nvSpPr>
          <p:spPr>
            <a:xfrm>
              <a:off x="0" y="0"/>
              <a:ext cx="2388891" cy="2084854"/>
            </a:xfrm>
            <a:custGeom>
              <a:avLst/>
              <a:gdLst/>
              <a:ahLst/>
              <a:cxnLst/>
              <a:rect l="l" t="t" r="r" b="b"/>
              <a:pathLst>
                <a:path w="2388891" h="2084854" extrusionOk="0">
                  <a:moveTo>
                    <a:pt x="43531" y="0"/>
                  </a:moveTo>
                  <a:lnTo>
                    <a:pt x="2345361" y="0"/>
                  </a:lnTo>
                  <a:cubicBezTo>
                    <a:pt x="2369402" y="0"/>
                    <a:pt x="2388891" y="19489"/>
                    <a:pt x="2388891" y="43531"/>
                  </a:cubicBezTo>
                  <a:lnTo>
                    <a:pt x="2388891" y="2041324"/>
                  </a:lnTo>
                  <a:cubicBezTo>
                    <a:pt x="2388891" y="2065365"/>
                    <a:pt x="2369402" y="2084854"/>
                    <a:pt x="2345361" y="2084854"/>
                  </a:cubicBezTo>
                  <a:lnTo>
                    <a:pt x="43531" y="2084854"/>
                  </a:lnTo>
                  <a:cubicBezTo>
                    <a:pt x="19489" y="2084854"/>
                    <a:pt x="0" y="2065365"/>
                    <a:pt x="0" y="2041324"/>
                  </a:cubicBezTo>
                  <a:lnTo>
                    <a:pt x="0" y="43531"/>
                  </a:lnTo>
                  <a:cubicBezTo>
                    <a:pt x="0" y="19489"/>
                    <a:pt x="19489" y="0"/>
                    <a:pt x="43531" y="0"/>
                  </a:cubicBezTo>
                  <a:close/>
                </a:path>
              </a:pathLst>
            </a:custGeom>
            <a:solidFill>
              <a:srgbClr val="FEEDA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 name="Google Shape;240;p1"/>
            <p:cNvSpPr txBox="1"/>
            <p:nvPr/>
          </p:nvSpPr>
          <p:spPr>
            <a:xfrm>
              <a:off x="0" y="-38100"/>
              <a:ext cx="812800" cy="850900"/>
            </a:xfrm>
            <a:prstGeom prst="rect">
              <a:avLst/>
            </a:prstGeom>
            <a:noFill/>
            <a:ln>
              <a:noFill/>
            </a:ln>
          </p:spPr>
          <p:txBody>
            <a:bodyPr spcFirstLastPara="1" wrap="square" lIns="33851" tIns="33851" rIns="33851" bIns="33851" anchor="ctr" anchorCtr="0">
              <a:noAutofit/>
            </a:bodyPr>
            <a:lstStyle/>
            <a:p>
              <a:pPr marL="0" marR="0" lvl="0" indent="0" algn="ctr" defTabSz="1219170" rtl="0" eaLnBrk="1" fontAlgn="auto" latinLnBrk="0" hangingPunct="1">
                <a:lnSpc>
                  <a:spcPct val="14775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pic>
        <p:nvPicPr>
          <p:cNvPr id="241" name="Google Shape;241;p1"/>
          <p:cNvPicPr preferRelativeResize="0"/>
          <p:nvPr/>
        </p:nvPicPr>
        <p:blipFill rotWithShape="1">
          <a:blip r:embed="rId6">
            <a:alphaModFix/>
          </a:blip>
          <a:srcRect l="17884"/>
          <a:stretch/>
        </p:blipFill>
        <p:spPr>
          <a:xfrm>
            <a:off x="1398786" y="3659368"/>
            <a:ext cx="3273511" cy="2762309"/>
          </a:xfrm>
          <a:prstGeom prst="rect">
            <a:avLst/>
          </a:prstGeom>
          <a:noFill/>
          <a:ln>
            <a:noFill/>
          </a:ln>
        </p:spPr>
      </p:pic>
      <p:pic>
        <p:nvPicPr>
          <p:cNvPr id="242" name="Google Shape;242;p1"/>
          <p:cNvPicPr preferRelativeResize="0"/>
          <p:nvPr/>
        </p:nvPicPr>
        <p:blipFill rotWithShape="1">
          <a:blip r:embed="rId7">
            <a:alphaModFix/>
          </a:blip>
          <a:srcRect/>
          <a:stretch/>
        </p:blipFill>
        <p:spPr>
          <a:xfrm>
            <a:off x="422185" y="5026726"/>
            <a:ext cx="2154199" cy="1532175"/>
          </a:xfrm>
          <a:prstGeom prst="rect">
            <a:avLst/>
          </a:prstGeom>
          <a:noFill/>
          <a:ln>
            <a:noFill/>
          </a:ln>
        </p:spPr>
      </p:pic>
      <p:pic>
        <p:nvPicPr>
          <p:cNvPr id="243" name="Google Shape;243;p1"/>
          <p:cNvPicPr preferRelativeResize="0"/>
          <p:nvPr/>
        </p:nvPicPr>
        <p:blipFill rotWithShape="1">
          <a:blip r:embed="rId8">
            <a:alphaModFix/>
          </a:blip>
          <a:srcRect/>
          <a:stretch/>
        </p:blipFill>
        <p:spPr>
          <a:xfrm>
            <a:off x="1600055" y="272611"/>
            <a:ext cx="1381677" cy="949903"/>
          </a:xfrm>
          <a:prstGeom prst="rect">
            <a:avLst/>
          </a:prstGeom>
          <a:noFill/>
          <a:ln>
            <a:noFill/>
          </a:ln>
        </p:spPr>
      </p:pic>
      <p:pic>
        <p:nvPicPr>
          <p:cNvPr id="244" name="Google Shape;244;p1"/>
          <p:cNvPicPr preferRelativeResize="0"/>
          <p:nvPr/>
        </p:nvPicPr>
        <p:blipFill rotWithShape="1">
          <a:blip r:embed="rId9">
            <a:alphaModFix/>
          </a:blip>
          <a:srcRect/>
          <a:stretch/>
        </p:blipFill>
        <p:spPr>
          <a:xfrm>
            <a:off x="4049638" y="1317232"/>
            <a:ext cx="981119" cy="605841"/>
          </a:xfrm>
          <a:prstGeom prst="rect">
            <a:avLst/>
          </a:prstGeom>
          <a:noFill/>
          <a:ln>
            <a:noFill/>
          </a:ln>
        </p:spPr>
      </p:pic>
      <p:pic>
        <p:nvPicPr>
          <p:cNvPr id="245" name="Google Shape;245;p1"/>
          <p:cNvPicPr preferRelativeResize="0"/>
          <p:nvPr/>
        </p:nvPicPr>
        <p:blipFill rotWithShape="1">
          <a:blip r:embed="rId10">
            <a:alphaModFix/>
          </a:blip>
          <a:srcRect/>
          <a:stretch/>
        </p:blipFill>
        <p:spPr>
          <a:xfrm>
            <a:off x="1546513" y="2100873"/>
            <a:ext cx="2852049" cy="3116993"/>
          </a:xfrm>
          <a:prstGeom prst="rect">
            <a:avLst/>
          </a:prstGeom>
          <a:noFill/>
          <a:ln>
            <a:noFill/>
          </a:ln>
        </p:spPr>
      </p:pic>
      <p:pic>
        <p:nvPicPr>
          <p:cNvPr id="246" name="Google Shape;246;p1"/>
          <p:cNvPicPr preferRelativeResize="0"/>
          <p:nvPr/>
        </p:nvPicPr>
        <p:blipFill rotWithShape="1">
          <a:blip r:embed="rId11">
            <a:alphaModFix/>
          </a:blip>
          <a:srcRect/>
          <a:stretch/>
        </p:blipFill>
        <p:spPr>
          <a:xfrm>
            <a:off x="1135550" y="5397441"/>
            <a:ext cx="1616673" cy="1175456"/>
          </a:xfrm>
          <a:prstGeom prst="rect">
            <a:avLst/>
          </a:prstGeom>
          <a:noFill/>
          <a:ln>
            <a:noFill/>
          </a:ln>
        </p:spPr>
      </p:pic>
      <p:pic>
        <p:nvPicPr>
          <p:cNvPr id="247" name="Google Shape;247;p1"/>
          <p:cNvPicPr preferRelativeResize="0"/>
          <p:nvPr/>
        </p:nvPicPr>
        <p:blipFill rotWithShape="1">
          <a:blip r:embed="rId11">
            <a:alphaModFix/>
          </a:blip>
          <a:srcRect/>
          <a:stretch/>
        </p:blipFill>
        <p:spPr>
          <a:xfrm>
            <a:off x="3179863" y="5397441"/>
            <a:ext cx="1699891" cy="1235963"/>
          </a:xfrm>
          <a:prstGeom prst="rect">
            <a:avLst/>
          </a:prstGeom>
          <a:noFill/>
          <a:ln>
            <a:noFill/>
          </a:ln>
        </p:spPr>
      </p:pic>
      <p:pic>
        <p:nvPicPr>
          <p:cNvPr id="248" name="Google Shape;248;p1"/>
          <p:cNvPicPr preferRelativeResize="0"/>
          <p:nvPr/>
        </p:nvPicPr>
        <p:blipFill rotWithShape="1">
          <a:blip r:embed="rId12">
            <a:alphaModFix/>
          </a:blip>
          <a:srcRect/>
          <a:stretch/>
        </p:blipFill>
        <p:spPr>
          <a:xfrm>
            <a:off x="2212649" y="5054319"/>
            <a:ext cx="1836987" cy="1504580"/>
          </a:xfrm>
          <a:prstGeom prst="rect">
            <a:avLst/>
          </a:prstGeom>
          <a:noFill/>
          <a:ln>
            <a:noFill/>
          </a:ln>
        </p:spPr>
      </p:pic>
      <p:pic>
        <p:nvPicPr>
          <p:cNvPr id="249" name="Google Shape;249;p1"/>
          <p:cNvPicPr preferRelativeResize="0"/>
          <p:nvPr/>
        </p:nvPicPr>
        <p:blipFill rotWithShape="1">
          <a:blip r:embed="rId13">
            <a:alphaModFix/>
          </a:blip>
          <a:srcRect/>
          <a:stretch/>
        </p:blipFill>
        <p:spPr>
          <a:xfrm>
            <a:off x="3035541" y="5054319"/>
            <a:ext cx="2220153" cy="1579084"/>
          </a:xfrm>
          <a:prstGeom prst="rect">
            <a:avLst/>
          </a:prstGeom>
          <a:noFill/>
          <a:ln>
            <a:noFill/>
          </a:ln>
        </p:spPr>
      </p:pic>
      <p:pic>
        <p:nvPicPr>
          <p:cNvPr id="250" name="Google Shape;250;p1"/>
          <p:cNvPicPr preferRelativeResize="0"/>
          <p:nvPr/>
        </p:nvPicPr>
        <p:blipFill rotWithShape="1">
          <a:blip r:embed="rId14">
            <a:alphaModFix/>
          </a:blip>
          <a:srcRect/>
          <a:stretch/>
        </p:blipFill>
        <p:spPr>
          <a:xfrm rot="10276833">
            <a:off x="7160765" y="666015"/>
            <a:ext cx="2643987" cy="660997"/>
          </a:xfrm>
          <a:prstGeom prst="rect">
            <a:avLst/>
          </a:prstGeom>
          <a:noFill/>
          <a:ln>
            <a:noFill/>
          </a:ln>
        </p:spPr>
      </p:pic>
      <p:sp>
        <p:nvSpPr>
          <p:cNvPr id="251" name="Google Shape;251;p1"/>
          <p:cNvSpPr txBox="1"/>
          <p:nvPr/>
        </p:nvSpPr>
        <p:spPr>
          <a:xfrm>
            <a:off x="5496859" y="2745825"/>
            <a:ext cx="6009343" cy="3046988"/>
          </a:xfrm>
          <a:prstGeom prst="rect">
            <a:avLst/>
          </a:prstGeom>
          <a:noFill/>
          <a:ln>
            <a:noFill/>
          </a:ln>
        </p:spPr>
        <p:txBody>
          <a:bodyPr spcFirstLastPara="1" wrap="square" lIns="0" tIns="0" rIns="0" bIns="0" anchor="t" anchorCtr="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en-US" sz="6600" b="1" i="0" u="none" strike="noStrike" kern="0" cap="none" spc="0" normalizeH="0" baseline="0" noProof="0" dirty="0">
                <a:ln>
                  <a:noFill/>
                </a:ln>
                <a:solidFill>
                  <a:srgbClr val="5C5C82"/>
                </a:solidFill>
                <a:effectLst/>
                <a:uLnTx/>
                <a:uFillTx/>
                <a:latin typeface="UTM Avo" panose="02040603050506020204" pitchFamily="18"/>
                <a:ea typeface="+mn-ea"/>
                <a:cs typeface="Arial"/>
                <a:sym typeface="Arial"/>
              </a:rPr>
              <a:t>TƯỚI HOA TRONG CHẬU</a:t>
            </a:r>
            <a:endParaRPr kumimoji="0" sz="1400" b="0" i="0" u="none" strike="noStrike" kern="0" cap="none" spc="0" normalizeH="0" baseline="0" noProof="0" dirty="0">
              <a:ln>
                <a:noFill/>
              </a:ln>
              <a:solidFill>
                <a:srgbClr val="000000"/>
              </a:solidFill>
              <a:effectLst/>
              <a:uLnTx/>
              <a:uFillTx/>
              <a:latin typeface="UTM Avo" panose="02040603050506020204" pitchFamily="18"/>
              <a:ea typeface="+mn-ea"/>
              <a:cs typeface="Arial"/>
              <a:sym typeface="Arial"/>
            </a:endParaRPr>
          </a:p>
        </p:txBody>
      </p:sp>
      <p:grpSp>
        <p:nvGrpSpPr>
          <p:cNvPr id="252" name="Google Shape;252;p1"/>
          <p:cNvGrpSpPr/>
          <p:nvPr/>
        </p:nvGrpSpPr>
        <p:grpSpPr>
          <a:xfrm>
            <a:off x="6709843" y="1844128"/>
            <a:ext cx="3444976" cy="819668"/>
            <a:chOff x="4287584" y="2806482"/>
            <a:chExt cx="5167464" cy="1229503"/>
          </a:xfrm>
        </p:grpSpPr>
        <p:sp>
          <p:nvSpPr>
            <p:cNvPr id="253" name="Google Shape;253;p1"/>
            <p:cNvSpPr/>
            <p:nvPr/>
          </p:nvSpPr>
          <p:spPr>
            <a:xfrm rot="-254175">
              <a:off x="4287584" y="2806482"/>
              <a:ext cx="5167464" cy="1229503"/>
            </a:xfrm>
            <a:custGeom>
              <a:avLst/>
              <a:gdLst/>
              <a:ahLst/>
              <a:cxnLst/>
              <a:rect l="l" t="t" r="r" b="b"/>
              <a:pathLst>
                <a:path w="6284414" h="1610114" extrusionOk="0">
                  <a:moveTo>
                    <a:pt x="5345514" y="1598927"/>
                  </a:moveTo>
                  <a:cubicBezTo>
                    <a:pt x="5345514" y="1598927"/>
                    <a:pt x="4925761" y="1610114"/>
                    <a:pt x="4463177" y="1607493"/>
                  </a:cubicBezTo>
                  <a:cubicBezTo>
                    <a:pt x="2350089" y="1605330"/>
                    <a:pt x="1057073" y="1597506"/>
                    <a:pt x="1057073" y="1597506"/>
                  </a:cubicBezTo>
                  <a:cubicBezTo>
                    <a:pt x="812931" y="1588672"/>
                    <a:pt x="565145" y="1571691"/>
                    <a:pt x="398404" y="1513513"/>
                  </a:cubicBezTo>
                  <a:cubicBezTo>
                    <a:pt x="120505" y="1416551"/>
                    <a:pt x="0" y="1239023"/>
                    <a:pt x="0" y="709996"/>
                  </a:cubicBezTo>
                  <a:lnTo>
                    <a:pt x="0" y="709991"/>
                  </a:lnTo>
                  <a:cubicBezTo>
                    <a:pt x="8536" y="440430"/>
                    <a:pt x="34263" y="311302"/>
                    <a:pt x="140291" y="225758"/>
                  </a:cubicBezTo>
                  <a:cubicBezTo>
                    <a:pt x="342602" y="62530"/>
                    <a:pt x="736658" y="7673"/>
                    <a:pt x="1155311" y="7673"/>
                  </a:cubicBezTo>
                  <a:cubicBezTo>
                    <a:pt x="1155311" y="7673"/>
                    <a:pt x="1551711" y="15681"/>
                    <a:pt x="3801476" y="7673"/>
                  </a:cubicBezTo>
                  <a:cubicBezTo>
                    <a:pt x="4706835" y="0"/>
                    <a:pt x="5170762" y="7673"/>
                    <a:pt x="5170762" y="7673"/>
                  </a:cubicBezTo>
                  <a:cubicBezTo>
                    <a:pt x="5539070" y="15152"/>
                    <a:pt x="5902383" y="84484"/>
                    <a:pt x="6100123" y="207066"/>
                  </a:cubicBezTo>
                  <a:cubicBezTo>
                    <a:pt x="6251140" y="300683"/>
                    <a:pt x="6284414" y="425358"/>
                    <a:pt x="6275274" y="709996"/>
                  </a:cubicBezTo>
                  <a:lnTo>
                    <a:pt x="6275274" y="710001"/>
                  </a:lnTo>
                  <a:cubicBezTo>
                    <a:pt x="6275274" y="1356988"/>
                    <a:pt x="5992277" y="1571086"/>
                    <a:pt x="5345514" y="1598927"/>
                  </a:cubicBezTo>
                  <a:close/>
                </a:path>
              </a:pathLst>
            </a:custGeom>
            <a:solidFill>
              <a:srgbClr val="98C8B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
            <p:cNvSpPr txBox="1"/>
            <p:nvPr/>
          </p:nvSpPr>
          <p:spPr>
            <a:xfrm rot="21319842">
              <a:off x="4554204" y="3005736"/>
              <a:ext cx="4700052" cy="830998"/>
            </a:xfrm>
            <a:prstGeom prst="rect">
              <a:avLst/>
            </a:prstGeom>
            <a:noFill/>
            <a:ln>
              <a:noFill/>
            </a:ln>
          </p:spPr>
          <p:txBody>
            <a:bodyPr spcFirstLastPara="1" wrap="square" lIns="0" tIns="0" rIns="0" bIns="0" anchor="t" anchorCtr="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srgbClr val="FAFAF7"/>
                  </a:solidFill>
                  <a:effectLst/>
                  <a:uLnTx/>
                  <a:uFillTx/>
                  <a:latin typeface="UTM Avo" panose="02040603050506020204" pitchFamily="18"/>
                  <a:ea typeface="+mn-ea"/>
                  <a:cs typeface="Arial"/>
                  <a:sym typeface="Arial"/>
                </a:rPr>
                <a:t>TRÒ CHƠI</a:t>
              </a:r>
              <a:endParaRPr kumimoji="0" sz="3600" b="1" i="0" u="none" strike="noStrike" kern="0" cap="none" spc="0" normalizeH="0" baseline="0" noProof="0" dirty="0">
                <a:ln>
                  <a:noFill/>
                </a:ln>
                <a:solidFill>
                  <a:srgbClr val="FAFAF7"/>
                </a:solidFill>
                <a:effectLst/>
                <a:uLnTx/>
                <a:uFillTx/>
                <a:latin typeface="UTM Avo" panose="02040603050506020204" pitchFamily="18"/>
                <a:ea typeface="+mn-ea"/>
                <a:cs typeface="Arial"/>
                <a:sym typeface="Arial"/>
              </a:endParaRPr>
            </a:p>
          </p:txBody>
        </p:sp>
      </p:grpSp>
      <p:pic>
        <p:nvPicPr>
          <p:cNvPr id="255" name="Google Shape;255;p1"/>
          <p:cNvPicPr preferRelativeResize="0"/>
          <p:nvPr/>
        </p:nvPicPr>
        <p:blipFill rotWithShape="1">
          <a:blip r:embed="rId15">
            <a:alphaModFix/>
          </a:blip>
          <a:srcRect/>
          <a:stretch/>
        </p:blipFill>
        <p:spPr>
          <a:xfrm>
            <a:off x="232688" y="917483"/>
            <a:ext cx="1515395" cy="1445308"/>
          </a:xfrm>
          <a:prstGeom prst="rect">
            <a:avLst/>
          </a:prstGeom>
          <a:noFill/>
          <a:ln>
            <a:noFill/>
          </a:ln>
        </p:spPr>
      </p:pic>
      <p:pic>
        <p:nvPicPr>
          <p:cNvPr id="5" name="Сute funny background music _ no copyright">
            <a:hlinkClick r:id="" action="ppaction://media"/>
            <a:extLst>
              <a:ext uri="{FF2B5EF4-FFF2-40B4-BE49-F238E27FC236}">
                <a16:creationId xmlns:a16="http://schemas.microsoft.com/office/drawing/2014/main" xmlns="" id="{F2621FF1-896A-5DB9-4B21-9FFD009BF48C}"/>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33529094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7"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260" name="Google Shape;260;p2"/>
          <p:cNvPicPr preferRelativeResize="0"/>
          <p:nvPr/>
        </p:nvPicPr>
        <p:blipFill rotWithShape="1">
          <a:blip r:embed="rId3">
            <a:alphaModFix/>
          </a:blip>
          <a:srcRect l="19098" r="5935" b="68133"/>
          <a:stretch/>
        </p:blipFill>
        <p:spPr>
          <a:xfrm>
            <a:off x="1" y="4880942"/>
            <a:ext cx="12192000" cy="2008231"/>
          </a:xfrm>
          <a:prstGeom prst="rect">
            <a:avLst/>
          </a:prstGeom>
          <a:noFill/>
          <a:ln>
            <a:noFill/>
          </a:ln>
        </p:spPr>
      </p:pic>
      <p:pic>
        <p:nvPicPr>
          <p:cNvPr id="261" name="Google Shape;261;p2"/>
          <p:cNvPicPr preferRelativeResize="0"/>
          <p:nvPr/>
        </p:nvPicPr>
        <p:blipFill rotWithShape="1">
          <a:blip r:embed="rId4">
            <a:alphaModFix/>
          </a:blip>
          <a:srcRect/>
          <a:stretch/>
        </p:blipFill>
        <p:spPr>
          <a:xfrm>
            <a:off x="1688149" y="6164342"/>
            <a:ext cx="1334281" cy="688823"/>
          </a:xfrm>
          <a:prstGeom prst="rect">
            <a:avLst/>
          </a:prstGeom>
          <a:noFill/>
          <a:ln>
            <a:noFill/>
          </a:ln>
        </p:spPr>
      </p:pic>
      <p:grpSp>
        <p:nvGrpSpPr>
          <p:cNvPr id="262" name="Google Shape;262;p2"/>
          <p:cNvGrpSpPr/>
          <p:nvPr/>
        </p:nvGrpSpPr>
        <p:grpSpPr>
          <a:xfrm>
            <a:off x="-33848" y="5410626"/>
            <a:ext cx="1621971" cy="1447375"/>
            <a:chOff x="12922445" y="7368188"/>
            <a:chExt cx="2432955" cy="2171063"/>
          </a:xfrm>
        </p:grpSpPr>
        <p:pic>
          <p:nvPicPr>
            <p:cNvPr id="263" name="Google Shape;263;p2"/>
            <p:cNvPicPr preferRelativeResize="0"/>
            <p:nvPr/>
          </p:nvPicPr>
          <p:blipFill rotWithShape="1">
            <a:blip r:embed="rId5">
              <a:alphaModFix/>
            </a:blip>
            <a:srcRect/>
            <a:stretch/>
          </p:blipFill>
          <p:spPr>
            <a:xfrm>
              <a:off x="12922445" y="7368188"/>
              <a:ext cx="1432244" cy="1569959"/>
            </a:xfrm>
            <a:prstGeom prst="rect">
              <a:avLst/>
            </a:prstGeom>
            <a:noFill/>
            <a:ln>
              <a:noFill/>
            </a:ln>
          </p:spPr>
        </p:pic>
        <p:pic>
          <p:nvPicPr>
            <p:cNvPr id="264" name="Google Shape;264;p2"/>
            <p:cNvPicPr preferRelativeResize="0"/>
            <p:nvPr/>
          </p:nvPicPr>
          <p:blipFill rotWithShape="1">
            <a:blip r:embed="rId4">
              <a:alphaModFix/>
            </a:blip>
            <a:srcRect/>
            <a:stretch/>
          </p:blipFill>
          <p:spPr>
            <a:xfrm>
              <a:off x="13353978" y="8498764"/>
              <a:ext cx="2001422" cy="1033234"/>
            </a:xfrm>
            <a:prstGeom prst="rect">
              <a:avLst/>
            </a:prstGeom>
            <a:noFill/>
            <a:ln>
              <a:noFill/>
            </a:ln>
          </p:spPr>
        </p:pic>
        <p:pic>
          <p:nvPicPr>
            <p:cNvPr id="265" name="Google Shape;265;p2"/>
            <p:cNvPicPr preferRelativeResize="0"/>
            <p:nvPr/>
          </p:nvPicPr>
          <p:blipFill rotWithShape="1">
            <a:blip r:embed="rId6">
              <a:alphaModFix/>
            </a:blip>
            <a:srcRect l="218" r="219"/>
            <a:stretch/>
          </p:blipFill>
          <p:spPr>
            <a:xfrm>
              <a:off x="14367560" y="8833553"/>
              <a:ext cx="987839" cy="705698"/>
            </a:xfrm>
            <a:prstGeom prst="rect">
              <a:avLst/>
            </a:prstGeom>
            <a:noFill/>
            <a:ln>
              <a:noFill/>
            </a:ln>
          </p:spPr>
        </p:pic>
      </p:grpSp>
      <p:pic>
        <p:nvPicPr>
          <p:cNvPr id="266" name="Google Shape;266;p2"/>
          <p:cNvPicPr preferRelativeResize="0"/>
          <p:nvPr/>
        </p:nvPicPr>
        <p:blipFill rotWithShape="1">
          <a:blip r:embed="rId7">
            <a:alphaModFix/>
          </a:blip>
          <a:srcRect/>
          <a:stretch/>
        </p:blipFill>
        <p:spPr>
          <a:xfrm rot="-1511033">
            <a:off x="3438846" y="154814"/>
            <a:ext cx="886927" cy="895887"/>
          </a:xfrm>
          <a:prstGeom prst="rect">
            <a:avLst/>
          </a:prstGeom>
          <a:noFill/>
          <a:ln>
            <a:noFill/>
          </a:ln>
        </p:spPr>
      </p:pic>
      <p:pic>
        <p:nvPicPr>
          <p:cNvPr id="267" name="Google Shape;267;p2"/>
          <p:cNvPicPr preferRelativeResize="0"/>
          <p:nvPr/>
        </p:nvPicPr>
        <p:blipFill rotWithShape="1">
          <a:blip r:embed="rId8">
            <a:alphaModFix/>
          </a:blip>
          <a:srcRect/>
          <a:stretch/>
        </p:blipFill>
        <p:spPr>
          <a:xfrm>
            <a:off x="9440573" y="279239"/>
            <a:ext cx="1024069" cy="805173"/>
          </a:xfrm>
          <a:prstGeom prst="rect">
            <a:avLst/>
          </a:prstGeom>
          <a:noFill/>
          <a:ln>
            <a:noFill/>
          </a:ln>
        </p:spPr>
      </p:pic>
      <p:pic>
        <p:nvPicPr>
          <p:cNvPr id="268" name="Google Shape;268;p2"/>
          <p:cNvPicPr preferRelativeResize="0"/>
          <p:nvPr/>
        </p:nvPicPr>
        <p:blipFill rotWithShape="1">
          <a:blip r:embed="rId9">
            <a:alphaModFix/>
          </a:blip>
          <a:srcRect/>
          <a:stretch/>
        </p:blipFill>
        <p:spPr>
          <a:xfrm>
            <a:off x="6226391" y="186169"/>
            <a:ext cx="696352" cy="499633"/>
          </a:xfrm>
          <a:prstGeom prst="rect">
            <a:avLst/>
          </a:prstGeom>
          <a:noFill/>
          <a:ln>
            <a:noFill/>
          </a:ln>
        </p:spPr>
      </p:pic>
      <p:pic>
        <p:nvPicPr>
          <p:cNvPr id="269" name="Google Shape;269;p2"/>
          <p:cNvPicPr preferRelativeResize="0"/>
          <p:nvPr/>
        </p:nvPicPr>
        <p:blipFill rotWithShape="1">
          <a:blip r:embed="rId10">
            <a:alphaModFix/>
          </a:blip>
          <a:srcRect/>
          <a:stretch/>
        </p:blipFill>
        <p:spPr>
          <a:xfrm>
            <a:off x="10241856" y="599193"/>
            <a:ext cx="407605" cy="309440"/>
          </a:xfrm>
          <a:prstGeom prst="rect">
            <a:avLst/>
          </a:prstGeom>
          <a:noFill/>
          <a:ln>
            <a:noFill/>
          </a:ln>
        </p:spPr>
      </p:pic>
      <p:pic>
        <p:nvPicPr>
          <p:cNvPr id="271" name="Google Shape;271;p2">
            <a:hlinkClick r:id="rId11" action="ppaction://hlinksldjump"/>
          </p:cNvPr>
          <p:cNvPicPr preferRelativeResize="0"/>
          <p:nvPr/>
        </p:nvPicPr>
        <p:blipFill rotWithShape="1">
          <a:blip r:embed="rId12">
            <a:alphaModFix/>
          </a:blip>
          <a:srcRect/>
          <a:stretch/>
        </p:blipFill>
        <p:spPr>
          <a:xfrm>
            <a:off x="1625592" y="1384219"/>
            <a:ext cx="1987468" cy="2798307"/>
          </a:xfrm>
          <a:prstGeom prst="rect">
            <a:avLst/>
          </a:prstGeom>
          <a:noFill/>
          <a:ln>
            <a:noFill/>
          </a:ln>
        </p:spPr>
      </p:pic>
      <p:pic>
        <p:nvPicPr>
          <p:cNvPr id="272" name="Google Shape;272;p2">
            <a:hlinkClick r:id="rId13" action="ppaction://hlinksldjump"/>
          </p:cNvPr>
          <p:cNvPicPr preferRelativeResize="0"/>
          <p:nvPr/>
        </p:nvPicPr>
        <p:blipFill rotWithShape="1">
          <a:blip r:embed="rId14">
            <a:alphaModFix/>
          </a:blip>
          <a:srcRect/>
          <a:stretch/>
        </p:blipFill>
        <p:spPr>
          <a:xfrm>
            <a:off x="6993134" y="1253023"/>
            <a:ext cx="2206943" cy="2901948"/>
          </a:xfrm>
          <a:prstGeom prst="rect">
            <a:avLst/>
          </a:prstGeom>
          <a:noFill/>
          <a:ln>
            <a:noFill/>
          </a:ln>
        </p:spPr>
      </p:pic>
      <p:pic>
        <p:nvPicPr>
          <p:cNvPr id="273" name="Google Shape;273;p2">
            <a:hlinkClick r:id="rId15" action="ppaction://hlinksldjump"/>
          </p:cNvPr>
          <p:cNvPicPr preferRelativeResize="0"/>
          <p:nvPr/>
        </p:nvPicPr>
        <p:blipFill rotWithShape="1">
          <a:blip r:embed="rId16">
            <a:alphaModFix/>
          </a:blip>
          <a:srcRect/>
          <a:stretch/>
        </p:blipFill>
        <p:spPr>
          <a:xfrm>
            <a:off x="4543356" y="3429000"/>
            <a:ext cx="1298561" cy="3200677"/>
          </a:xfrm>
          <a:prstGeom prst="rect">
            <a:avLst/>
          </a:prstGeom>
          <a:noFill/>
          <a:ln>
            <a:noFill/>
          </a:ln>
        </p:spPr>
      </p:pic>
      <p:pic>
        <p:nvPicPr>
          <p:cNvPr id="274" name="Google Shape;274;p2">
            <a:hlinkClick r:id="rId17" action="ppaction://hlinksldjump"/>
          </p:cNvPr>
          <p:cNvPicPr preferRelativeResize="0"/>
          <p:nvPr/>
        </p:nvPicPr>
        <p:blipFill rotWithShape="1">
          <a:blip r:embed="rId18">
            <a:alphaModFix/>
          </a:blip>
          <a:srcRect/>
          <a:stretch/>
        </p:blipFill>
        <p:spPr>
          <a:xfrm>
            <a:off x="8601031" y="3649481"/>
            <a:ext cx="1987468" cy="2859272"/>
          </a:xfrm>
          <a:prstGeom prst="rect">
            <a:avLst/>
          </a:prstGeom>
          <a:noFill/>
          <a:ln>
            <a:noFill/>
          </a:ln>
        </p:spPr>
      </p:pic>
      <p:sp>
        <p:nvSpPr>
          <p:cNvPr id="2" name="Arrow: Notched Right 1">
            <a:hlinkClick r:id="rId19" action="ppaction://hlinksldjump"/>
            <a:extLst>
              <a:ext uri="{FF2B5EF4-FFF2-40B4-BE49-F238E27FC236}">
                <a16:creationId xmlns:a16="http://schemas.microsoft.com/office/drawing/2014/main" xmlns="" id="{7B73E526-148F-4612-B46C-BE32F49A1711}"/>
              </a:ext>
            </a:extLst>
          </p:cNvPr>
          <p:cNvSpPr/>
          <p:nvPr/>
        </p:nvSpPr>
        <p:spPr>
          <a:xfrm>
            <a:off x="10775576" y="5890645"/>
            <a:ext cx="1162583" cy="739031"/>
          </a:xfrm>
          <a:prstGeom prst="notchedRightArrow">
            <a:avLst/>
          </a:prstGeom>
          <a:solidFill>
            <a:schemeClr val="accent5">
              <a:lumMod val="50000"/>
            </a:schemeClr>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111758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xit" presetSubtype="32" fill="hold" nodeType="clickEffect">
                                  <p:stCondLst>
                                    <p:cond delay="0"/>
                                  </p:stCondLst>
                                  <p:childTnLst>
                                    <p:anim calcmode="lin" valueType="num">
                                      <p:cBhvr additive="base">
                                        <p:cTn id="6" dur="500"/>
                                        <p:tgtEl>
                                          <p:spTgt spid="271"/>
                                        </p:tgtEl>
                                        <p:attrNameLst>
                                          <p:attrName>ppt_w</p:attrName>
                                        </p:attrNameLst>
                                      </p:cBhvr>
                                      <p:tavLst>
                                        <p:tav tm="0">
                                          <p:val>
                                            <p:strVal val="#ppt_w"/>
                                          </p:val>
                                        </p:tav>
                                        <p:tav tm="100000">
                                          <p:val>
                                            <p:strVal val="0"/>
                                          </p:val>
                                        </p:tav>
                                      </p:tavLst>
                                    </p:anim>
                                    <p:anim calcmode="lin" valueType="num">
                                      <p:cBhvr additive="base">
                                        <p:cTn id="7" dur="500"/>
                                        <p:tgtEl>
                                          <p:spTgt spid="271"/>
                                        </p:tgtEl>
                                        <p:attrNameLst>
                                          <p:attrName>ppt_h</p:attrName>
                                        </p:attrNameLst>
                                      </p:cBhvr>
                                      <p:tavLst>
                                        <p:tav tm="0">
                                          <p:val>
                                            <p:strVal val="#ppt_h"/>
                                          </p:val>
                                        </p:tav>
                                        <p:tav tm="100000">
                                          <p:val>
                                            <p:strVal val="0"/>
                                          </p:val>
                                        </p:tav>
                                      </p:tavLst>
                                    </p:anim>
                                    <p:set>
                                      <p:cBhvr>
                                        <p:cTn id="8" dur="1" fill="hold">
                                          <p:stCondLst>
                                            <p:cond delay="500"/>
                                          </p:stCondLst>
                                        </p:cTn>
                                        <p:tgtEl>
                                          <p:spTgt spid="271"/>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3" presetClass="exit" presetSubtype="32" fill="hold" nodeType="clickEffect">
                                  <p:stCondLst>
                                    <p:cond delay="0"/>
                                  </p:stCondLst>
                                  <p:childTnLst>
                                    <p:anim calcmode="lin" valueType="num">
                                      <p:cBhvr additive="base">
                                        <p:cTn id="12" dur="500"/>
                                        <p:tgtEl>
                                          <p:spTgt spid="272"/>
                                        </p:tgtEl>
                                        <p:attrNameLst>
                                          <p:attrName>ppt_w</p:attrName>
                                        </p:attrNameLst>
                                      </p:cBhvr>
                                      <p:tavLst>
                                        <p:tav tm="0">
                                          <p:val>
                                            <p:strVal val="#ppt_w"/>
                                          </p:val>
                                        </p:tav>
                                        <p:tav tm="100000">
                                          <p:val>
                                            <p:strVal val="0"/>
                                          </p:val>
                                        </p:tav>
                                      </p:tavLst>
                                    </p:anim>
                                    <p:anim calcmode="lin" valueType="num">
                                      <p:cBhvr additive="base">
                                        <p:cTn id="13" dur="500"/>
                                        <p:tgtEl>
                                          <p:spTgt spid="272"/>
                                        </p:tgtEl>
                                        <p:attrNameLst>
                                          <p:attrName>ppt_h</p:attrName>
                                        </p:attrNameLst>
                                      </p:cBhvr>
                                      <p:tavLst>
                                        <p:tav tm="0">
                                          <p:val>
                                            <p:strVal val="#ppt_h"/>
                                          </p:val>
                                        </p:tav>
                                        <p:tav tm="100000">
                                          <p:val>
                                            <p:strVal val="0"/>
                                          </p:val>
                                        </p:tav>
                                      </p:tavLst>
                                    </p:anim>
                                    <p:set>
                                      <p:cBhvr>
                                        <p:cTn id="14" dur="1" fill="hold">
                                          <p:stCondLst>
                                            <p:cond delay="500"/>
                                          </p:stCondLst>
                                        </p:cTn>
                                        <p:tgtEl>
                                          <p:spTgt spid="27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3" presetClass="exit" presetSubtype="32" fill="hold" nodeType="clickEffect">
                                  <p:stCondLst>
                                    <p:cond delay="0"/>
                                  </p:stCondLst>
                                  <p:childTnLst>
                                    <p:anim calcmode="lin" valueType="num">
                                      <p:cBhvr additive="base">
                                        <p:cTn id="18" dur="500"/>
                                        <p:tgtEl>
                                          <p:spTgt spid="273"/>
                                        </p:tgtEl>
                                        <p:attrNameLst>
                                          <p:attrName>ppt_w</p:attrName>
                                        </p:attrNameLst>
                                      </p:cBhvr>
                                      <p:tavLst>
                                        <p:tav tm="0">
                                          <p:val>
                                            <p:strVal val="#ppt_w"/>
                                          </p:val>
                                        </p:tav>
                                        <p:tav tm="100000">
                                          <p:val>
                                            <p:strVal val="0"/>
                                          </p:val>
                                        </p:tav>
                                      </p:tavLst>
                                    </p:anim>
                                    <p:anim calcmode="lin" valueType="num">
                                      <p:cBhvr additive="base">
                                        <p:cTn id="19" dur="500"/>
                                        <p:tgtEl>
                                          <p:spTgt spid="273"/>
                                        </p:tgtEl>
                                        <p:attrNameLst>
                                          <p:attrName>ppt_h</p:attrName>
                                        </p:attrNameLst>
                                      </p:cBhvr>
                                      <p:tavLst>
                                        <p:tav tm="0">
                                          <p:val>
                                            <p:strVal val="#ppt_h"/>
                                          </p:val>
                                        </p:tav>
                                        <p:tav tm="100000">
                                          <p:val>
                                            <p:strVal val="0"/>
                                          </p:val>
                                        </p:tav>
                                      </p:tavLst>
                                    </p:anim>
                                    <p:set>
                                      <p:cBhvr>
                                        <p:cTn id="20" dur="1" fill="hold">
                                          <p:stCondLst>
                                            <p:cond delay="500"/>
                                          </p:stCondLst>
                                        </p:cTn>
                                        <p:tgtEl>
                                          <p:spTgt spid="27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3" presetClass="exit" presetSubtype="32" fill="hold" nodeType="clickEffect">
                                  <p:stCondLst>
                                    <p:cond delay="0"/>
                                  </p:stCondLst>
                                  <p:childTnLst>
                                    <p:anim calcmode="lin" valueType="num">
                                      <p:cBhvr additive="base">
                                        <p:cTn id="24" dur="500"/>
                                        <p:tgtEl>
                                          <p:spTgt spid="274"/>
                                        </p:tgtEl>
                                        <p:attrNameLst>
                                          <p:attrName>ppt_w</p:attrName>
                                        </p:attrNameLst>
                                      </p:cBhvr>
                                      <p:tavLst>
                                        <p:tav tm="0">
                                          <p:val>
                                            <p:strVal val="#ppt_w"/>
                                          </p:val>
                                        </p:tav>
                                        <p:tav tm="100000">
                                          <p:val>
                                            <p:strVal val="0"/>
                                          </p:val>
                                        </p:tav>
                                      </p:tavLst>
                                    </p:anim>
                                    <p:anim calcmode="lin" valueType="num">
                                      <p:cBhvr additive="base">
                                        <p:cTn id="25" dur="500"/>
                                        <p:tgtEl>
                                          <p:spTgt spid="274"/>
                                        </p:tgtEl>
                                        <p:attrNameLst>
                                          <p:attrName>ppt_h</p:attrName>
                                        </p:attrNameLst>
                                      </p:cBhvr>
                                      <p:tavLst>
                                        <p:tav tm="0">
                                          <p:val>
                                            <p:strVal val="#ppt_h"/>
                                          </p:val>
                                        </p:tav>
                                        <p:tav tm="100000">
                                          <p:val>
                                            <p:strVal val="0"/>
                                          </p:val>
                                        </p:tav>
                                      </p:tavLst>
                                    </p:anim>
                                    <p:set>
                                      <p:cBhvr>
                                        <p:cTn id="26" dur="1" fill="hold">
                                          <p:stCondLst>
                                            <p:cond delay="500"/>
                                          </p:stCondLst>
                                        </p:cTn>
                                        <p:tgtEl>
                                          <p:spTgt spid="2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280" name="Google Shape;280;p3"/>
          <p:cNvPicPr preferRelativeResize="0"/>
          <p:nvPr/>
        </p:nvPicPr>
        <p:blipFill rotWithShape="1">
          <a:blip r:embed="rId3">
            <a:alphaModFix/>
          </a:blip>
          <a:srcRect l="19098" r="5935" b="68133"/>
          <a:stretch/>
        </p:blipFill>
        <p:spPr>
          <a:xfrm>
            <a:off x="1" y="4849770"/>
            <a:ext cx="12192000" cy="2008231"/>
          </a:xfrm>
          <a:prstGeom prst="rect">
            <a:avLst/>
          </a:prstGeom>
          <a:noFill/>
          <a:ln>
            <a:noFill/>
          </a:ln>
        </p:spPr>
      </p:pic>
      <p:pic>
        <p:nvPicPr>
          <p:cNvPr id="281" name="Google Shape;281;p3"/>
          <p:cNvPicPr preferRelativeResize="0"/>
          <p:nvPr/>
        </p:nvPicPr>
        <p:blipFill rotWithShape="1">
          <a:blip r:embed="rId4">
            <a:alphaModFix/>
          </a:blip>
          <a:srcRect/>
          <a:stretch/>
        </p:blipFill>
        <p:spPr>
          <a:xfrm>
            <a:off x="690757" y="726226"/>
            <a:ext cx="683735" cy="519069"/>
          </a:xfrm>
          <a:prstGeom prst="rect">
            <a:avLst/>
          </a:prstGeom>
          <a:noFill/>
          <a:ln>
            <a:noFill/>
          </a:ln>
        </p:spPr>
      </p:pic>
      <p:pic>
        <p:nvPicPr>
          <p:cNvPr id="282" name="Google Shape;282;p3"/>
          <p:cNvPicPr preferRelativeResize="0"/>
          <p:nvPr/>
        </p:nvPicPr>
        <p:blipFill rotWithShape="1">
          <a:blip r:embed="rId5">
            <a:alphaModFix/>
          </a:blip>
          <a:srcRect/>
          <a:stretch/>
        </p:blipFill>
        <p:spPr>
          <a:xfrm>
            <a:off x="11098763" y="1143000"/>
            <a:ext cx="611677" cy="417469"/>
          </a:xfrm>
          <a:prstGeom prst="rect">
            <a:avLst/>
          </a:prstGeom>
          <a:noFill/>
          <a:ln>
            <a:noFill/>
          </a:ln>
        </p:spPr>
      </p:pic>
      <p:sp>
        <p:nvSpPr>
          <p:cNvPr id="283" name="Google Shape;283;p3"/>
          <p:cNvSpPr/>
          <p:nvPr/>
        </p:nvSpPr>
        <p:spPr>
          <a:xfrm>
            <a:off x="1214581" y="386081"/>
            <a:ext cx="9762837" cy="1757978"/>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algn="just"/>
            <a:r>
              <a:rPr lang="en-US" sz="3200" dirty="0">
                <a:solidFill>
                  <a:srgbClr val="343A40"/>
                </a:solidFill>
                <a:latin typeface="Cambria" panose="02040503050406030204" pitchFamily="18" charset="0"/>
                <a:ea typeface="Cambria" panose="02040503050406030204" pitchFamily="18" charset="0"/>
              </a:rPr>
              <a:t>1. D</a:t>
            </a:r>
            <a:r>
              <a:rPr lang="vi-VN" sz="3200" b="0" i="0" u="none" strike="noStrike" dirty="0">
                <a:solidFill>
                  <a:srgbClr val="343A40"/>
                </a:solidFill>
                <a:effectLst/>
                <a:latin typeface="Cambria" panose="02040503050406030204" pitchFamily="18" charset="0"/>
                <a:ea typeface="Cambria" panose="02040503050406030204" pitchFamily="18" charset="0"/>
              </a:rPr>
              <a:t>iện tích một vườn hoa là 100</a:t>
            </a:r>
            <a:r>
              <a:rPr lang="en-US" sz="3200" b="0" i="0" u="none" strike="noStrike" dirty="0">
                <a:solidFill>
                  <a:srgbClr val="343A40"/>
                </a:solidFill>
                <a:effectLst/>
                <a:latin typeface="Cambria" panose="02040503050406030204" pitchFamily="18" charset="0"/>
                <a:ea typeface="Cambria" panose="02040503050406030204" pitchFamily="18" charset="0"/>
              </a:rPr>
              <a:t> </a:t>
            </a:r>
            <a:r>
              <a:rPr lang="en-US" sz="3200" b="0" i="0" dirty="0">
                <a:solidFill>
                  <a:srgbClr val="474747"/>
                </a:solidFill>
                <a:effectLst/>
                <a:latin typeface="Cambria" panose="02040503050406030204" pitchFamily="18" charset="0"/>
                <a:ea typeface="Cambria" panose="02040503050406030204" pitchFamily="18" charset="0"/>
              </a:rPr>
              <a:t>m²</a:t>
            </a:r>
            <a:r>
              <a:rPr lang="vi-VN" sz="3200" b="0" i="0" u="none" strike="noStrike" dirty="0">
                <a:solidFill>
                  <a:srgbClr val="343A40"/>
                </a:solidFill>
                <a:effectLst/>
                <a:latin typeface="Cambria" panose="02040503050406030204" pitchFamily="18" charset="0"/>
                <a:ea typeface="Cambria" panose="02040503050406030204" pitchFamily="18" charset="0"/>
              </a:rPr>
              <a:t>, trong đó có 25</a:t>
            </a:r>
            <a:r>
              <a:rPr lang="en-US" sz="3200" b="0" i="0" u="none" strike="noStrike" dirty="0">
                <a:solidFill>
                  <a:srgbClr val="343A40"/>
                </a:solidFill>
                <a:effectLst/>
                <a:latin typeface="Cambria" panose="02040503050406030204" pitchFamily="18" charset="0"/>
                <a:ea typeface="Cambria" panose="02040503050406030204" pitchFamily="18" charset="0"/>
              </a:rPr>
              <a:t> </a:t>
            </a:r>
            <a:r>
              <a:rPr lang="en-US" sz="3200" b="0" i="0" dirty="0">
                <a:solidFill>
                  <a:srgbClr val="474747"/>
                </a:solidFill>
                <a:effectLst/>
                <a:latin typeface="Cambria" panose="02040503050406030204" pitchFamily="18" charset="0"/>
                <a:ea typeface="Cambria" panose="02040503050406030204" pitchFamily="18" charset="0"/>
              </a:rPr>
              <a:t>m²</a:t>
            </a:r>
            <a:r>
              <a:rPr lang="vi-VN" sz="3200" b="0" i="0" u="none" strike="noStrike" dirty="0">
                <a:solidFill>
                  <a:srgbClr val="343A40"/>
                </a:solidFill>
                <a:effectLst/>
                <a:latin typeface="Cambria" panose="02040503050406030204" pitchFamily="18" charset="0"/>
                <a:ea typeface="Cambria" panose="02040503050406030204" pitchFamily="18" charset="0"/>
              </a:rPr>
              <a:t> trồng hoa hồng. Tìm tỉ số của diện tích trồng hoa hồng và diện tích vườn hoa.</a:t>
            </a:r>
            <a:endParaRPr lang="vi-VN" sz="3200" b="0" i="0" u="none" strike="noStrike" dirty="0">
              <a:solidFill>
                <a:srgbClr val="343A40"/>
              </a:solidFill>
              <a:effectLst/>
              <a:latin typeface="Cambria" panose="02040503050406030204" pitchFamily="18" charset="0"/>
              <a:ea typeface="Cambria" panose="02040503050406030204" pitchFamily="18" charset="0"/>
              <a:hlinkClick r:id="rId6"/>
            </a:endParaRPr>
          </a:p>
        </p:txBody>
      </p:sp>
      <p:sp>
        <p:nvSpPr>
          <p:cNvPr id="284" name="S1"/>
          <p:cNvSpPr/>
          <p:nvPr/>
        </p:nvSpPr>
        <p:spPr>
          <a:xfrm>
            <a:off x="1214582" y="2718888"/>
            <a:ext cx="4535055" cy="1614669"/>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Pts val="3200"/>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A. 12,5%.</a:t>
            </a:r>
            <a:endParaRPr kumimoji="0" lang="x-none"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85" name="S2"/>
          <p:cNvSpPr/>
          <p:nvPr/>
        </p:nvSpPr>
        <p:spPr>
          <a:xfrm>
            <a:off x="1214583" y="4713942"/>
            <a:ext cx="4535055" cy="1614669"/>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Pts val="3200"/>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C. 26,2%.</a:t>
            </a:r>
          </a:p>
        </p:txBody>
      </p:sp>
      <p:sp>
        <p:nvSpPr>
          <p:cNvPr id="287" name="S4"/>
          <p:cNvSpPr/>
          <p:nvPr/>
        </p:nvSpPr>
        <p:spPr>
          <a:xfrm>
            <a:off x="6442365" y="2727826"/>
            <a:ext cx="4535055" cy="1614669"/>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Pts val="3200"/>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B. 22%.</a:t>
            </a:r>
          </a:p>
        </p:txBody>
      </p:sp>
      <p:sp>
        <p:nvSpPr>
          <p:cNvPr id="288" name="Đ"/>
          <p:cNvSpPr/>
          <p:nvPr/>
        </p:nvSpPr>
        <p:spPr>
          <a:xfrm>
            <a:off x="6442363" y="4702719"/>
            <a:ext cx="4535100" cy="1614506"/>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Pts val="3200"/>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D. 25%.</a:t>
            </a:r>
            <a:endParaRPr kumimoji="0" lang="x-none"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89" name="Google Shape;289;p3">
            <a:hlinkClick r:id="rId7" action="ppaction://hlinksldjump"/>
          </p:cNvPr>
          <p:cNvPicPr preferRelativeResize="0"/>
          <p:nvPr/>
        </p:nvPicPr>
        <p:blipFill rotWithShape="1">
          <a:blip r:embed="rId8">
            <a:alphaModFix/>
          </a:blip>
          <a:srcRect/>
          <a:stretch/>
        </p:blipFill>
        <p:spPr>
          <a:xfrm>
            <a:off x="10977417" y="5468612"/>
            <a:ext cx="1214584" cy="1355888"/>
          </a:xfrm>
          <a:prstGeom prst="rect">
            <a:avLst/>
          </a:prstGeom>
          <a:noFill/>
          <a:ln>
            <a:noFill/>
          </a:ln>
        </p:spPr>
      </p:pic>
      <p:pic>
        <p:nvPicPr>
          <p:cNvPr id="290" name="Google Shape;290;p3"/>
          <p:cNvPicPr preferRelativeResize="0"/>
          <p:nvPr/>
        </p:nvPicPr>
        <p:blipFill rotWithShape="1">
          <a:blip r:embed="rId9">
            <a:alphaModFix/>
          </a:blip>
          <a:srcRect/>
          <a:stretch/>
        </p:blipFill>
        <p:spPr>
          <a:xfrm>
            <a:off x="-2" y="4714812"/>
            <a:ext cx="969793" cy="2143189"/>
          </a:xfrm>
          <a:prstGeom prst="rect">
            <a:avLst/>
          </a:prstGeom>
          <a:noFill/>
          <a:ln>
            <a:noFill/>
          </a:ln>
        </p:spPr>
      </p:pic>
      <p:pic>
        <p:nvPicPr>
          <p:cNvPr id="291" name="Google Shape;291;p3"/>
          <p:cNvPicPr preferRelativeResize="0"/>
          <p:nvPr/>
        </p:nvPicPr>
        <p:blipFill rotWithShape="1">
          <a:blip r:embed="rId10">
            <a:alphaModFix/>
          </a:blip>
          <a:srcRect/>
          <a:stretch/>
        </p:blipFill>
        <p:spPr>
          <a:xfrm>
            <a:off x="-42430" y="6181815"/>
            <a:ext cx="933724" cy="664111"/>
          </a:xfrm>
          <a:prstGeom prst="rect">
            <a:avLst/>
          </a:prstGeom>
          <a:noFill/>
          <a:ln>
            <a:noFill/>
          </a:ln>
        </p:spPr>
      </p:pic>
    </p:spTree>
    <p:extLst>
      <p:ext uri="{BB962C8B-B14F-4D97-AF65-F5344CB8AC3E}">
        <p14:creationId xmlns:p14="http://schemas.microsoft.com/office/powerpoint/2010/main" val="298262248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84"/>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284"/>
                                        </p:tgtEl>
                                        <p:attrNameLst>
                                          <p:attrName>fillcolor</p:attrName>
                                        </p:attrNameLst>
                                      </p:cBhvr>
                                      <p:to>
                                        <a:srgbClr val="FF0000"/>
                                      </p:to>
                                    </p:animClr>
                                    <p:set>
                                      <p:cBhvr>
                                        <p:cTn id="7" dur="500" fill="hold"/>
                                        <p:tgtEl>
                                          <p:spTgt spid="284"/>
                                        </p:tgtEl>
                                        <p:attrNameLst>
                                          <p:attrName>fill.type</p:attrName>
                                        </p:attrNameLst>
                                      </p:cBhvr>
                                      <p:to>
                                        <p:strVal val="solid"/>
                                      </p:to>
                                    </p:set>
                                    <p:set>
                                      <p:cBhvr>
                                        <p:cTn id="8" dur="500" fill="hold"/>
                                        <p:tgtEl>
                                          <p:spTgt spid="284"/>
                                        </p:tgtEl>
                                        <p:attrNameLst>
                                          <p:attrName>fill.on</p:attrName>
                                        </p:attrNameLst>
                                      </p:cBhvr>
                                      <p:to>
                                        <p:strVal val="true"/>
                                      </p:to>
                                    </p:set>
                                  </p:childTnLst>
                                </p:cTn>
                              </p:par>
                            </p:childTnLst>
                          </p:cTn>
                        </p:par>
                      </p:childTnLst>
                    </p:cTn>
                  </p:par>
                </p:childTnLst>
              </p:cTn>
              <p:nextCondLst>
                <p:cond evt="onClick" delay="0">
                  <p:tgtEl>
                    <p:spTgt spid="284"/>
                  </p:tgtEl>
                </p:cond>
              </p:nextCondLst>
            </p:seq>
            <p:seq concurrent="1" nextAc="seek">
              <p:cTn id="9" restart="whenNotActive" fill="hold" evtFilter="cancelBubble" nodeType="interactiveSeq">
                <p:stCondLst>
                  <p:cond evt="onClick" delay="0">
                    <p:tgtEl>
                      <p:spTgt spid="285"/>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500" fill="hold"/>
                                        <p:tgtEl>
                                          <p:spTgt spid="285"/>
                                        </p:tgtEl>
                                        <p:attrNameLst>
                                          <p:attrName>fillcolor</p:attrName>
                                        </p:attrNameLst>
                                      </p:cBhvr>
                                      <p:to>
                                        <a:srgbClr val="FF0000"/>
                                      </p:to>
                                    </p:animClr>
                                    <p:set>
                                      <p:cBhvr>
                                        <p:cTn id="14" dur="500" fill="hold"/>
                                        <p:tgtEl>
                                          <p:spTgt spid="285"/>
                                        </p:tgtEl>
                                        <p:attrNameLst>
                                          <p:attrName>fill.type</p:attrName>
                                        </p:attrNameLst>
                                      </p:cBhvr>
                                      <p:to>
                                        <p:strVal val="solid"/>
                                      </p:to>
                                    </p:set>
                                    <p:set>
                                      <p:cBhvr>
                                        <p:cTn id="15" dur="500" fill="hold"/>
                                        <p:tgtEl>
                                          <p:spTgt spid="285"/>
                                        </p:tgtEl>
                                        <p:attrNameLst>
                                          <p:attrName>fill.on</p:attrName>
                                        </p:attrNameLst>
                                      </p:cBhvr>
                                      <p:to>
                                        <p:strVal val="true"/>
                                      </p:to>
                                    </p:set>
                                  </p:childTnLst>
                                </p:cTn>
                              </p:par>
                            </p:childTnLst>
                          </p:cTn>
                        </p:par>
                      </p:childTnLst>
                    </p:cTn>
                  </p:par>
                </p:childTnLst>
              </p:cTn>
              <p:nextCondLst>
                <p:cond evt="onClick" delay="0">
                  <p:tgtEl>
                    <p:spTgt spid="285"/>
                  </p:tgtEl>
                </p:cond>
              </p:nextCondLst>
            </p:seq>
            <p:seq concurrent="1" nextAc="seek">
              <p:cTn id="16" restart="whenNotActive" fill="hold" evtFilter="cancelBubble" nodeType="interactiveSeq">
                <p:stCondLst>
                  <p:cond evt="onClick" delay="0">
                    <p:tgtEl>
                      <p:spTgt spid="287"/>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287"/>
                                        </p:tgtEl>
                                        <p:attrNameLst>
                                          <p:attrName>fillcolor</p:attrName>
                                        </p:attrNameLst>
                                      </p:cBhvr>
                                      <p:to>
                                        <a:srgbClr val="FF0000"/>
                                      </p:to>
                                    </p:animClr>
                                    <p:set>
                                      <p:cBhvr>
                                        <p:cTn id="21" dur="500" fill="hold"/>
                                        <p:tgtEl>
                                          <p:spTgt spid="287"/>
                                        </p:tgtEl>
                                        <p:attrNameLst>
                                          <p:attrName>fill.type</p:attrName>
                                        </p:attrNameLst>
                                      </p:cBhvr>
                                      <p:to>
                                        <p:strVal val="solid"/>
                                      </p:to>
                                    </p:set>
                                    <p:set>
                                      <p:cBhvr>
                                        <p:cTn id="22" dur="500" fill="hold"/>
                                        <p:tgtEl>
                                          <p:spTgt spid="287"/>
                                        </p:tgtEl>
                                        <p:attrNameLst>
                                          <p:attrName>fill.on</p:attrName>
                                        </p:attrNameLst>
                                      </p:cBhvr>
                                      <p:to>
                                        <p:strVal val="true"/>
                                      </p:to>
                                    </p:set>
                                  </p:childTnLst>
                                </p:cTn>
                              </p:par>
                            </p:childTnLst>
                          </p:cTn>
                        </p:par>
                      </p:childTnLst>
                    </p:cTn>
                  </p:par>
                </p:childTnLst>
              </p:cTn>
              <p:nextCondLst>
                <p:cond evt="onClick" delay="0">
                  <p:tgtEl>
                    <p:spTgt spid="287"/>
                  </p:tgtEl>
                </p:cond>
              </p:nextCondLst>
            </p:seq>
            <p:seq concurrent="1" nextAc="seek">
              <p:cTn id="23" restart="whenNotActive" fill="hold" evtFilter="cancelBubble" nodeType="interactiveSeq">
                <p:stCondLst>
                  <p:cond evt="onClick" delay="0">
                    <p:tgtEl>
                      <p:spTgt spid="288"/>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288"/>
                                        </p:tgtEl>
                                        <p:attrNameLst>
                                          <p:attrName>fillcolor</p:attrName>
                                        </p:attrNameLst>
                                      </p:cBhvr>
                                      <p:to>
                                        <a:srgbClr val="00B050"/>
                                      </p:to>
                                    </p:animClr>
                                    <p:set>
                                      <p:cBhvr>
                                        <p:cTn id="28" dur="500" fill="hold"/>
                                        <p:tgtEl>
                                          <p:spTgt spid="288"/>
                                        </p:tgtEl>
                                        <p:attrNameLst>
                                          <p:attrName>fill.type</p:attrName>
                                        </p:attrNameLst>
                                      </p:cBhvr>
                                      <p:to>
                                        <p:strVal val="solid"/>
                                      </p:to>
                                    </p:set>
                                    <p:set>
                                      <p:cBhvr>
                                        <p:cTn id="29" dur="500" fill="hold"/>
                                        <p:tgtEl>
                                          <p:spTgt spid="288"/>
                                        </p:tgtEl>
                                        <p:attrNameLst>
                                          <p:attrName>fill.on</p:attrName>
                                        </p:attrNameLst>
                                      </p:cBhvr>
                                      <p:to>
                                        <p:strVal val="true"/>
                                      </p:to>
                                    </p:set>
                                  </p:childTnLst>
                                </p:cTn>
                              </p:par>
                            </p:childTnLst>
                          </p:cTn>
                        </p:par>
                      </p:childTnLst>
                    </p:cTn>
                  </p:par>
                </p:childTnLst>
              </p:cTn>
              <p:nextCondLst>
                <p:cond evt="onClick" delay="0">
                  <p:tgtEl>
                    <p:spTgt spid="28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280" name="Google Shape;280;p3"/>
          <p:cNvPicPr preferRelativeResize="0"/>
          <p:nvPr/>
        </p:nvPicPr>
        <p:blipFill rotWithShape="1">
          <a:blip r:embed="rId3">
            <a:alphaModFix/>
          </a:blip>
          <a:srcRect l="19098" r="5935" b="68133"/>
          <a:stretch/>
        </p:blipFill>
        <p:spPr>
          <a:xfrm>
            <a:off x="1" y="4849770"/>
            <a:ext cx="12192000" cy="2008231"/>
          </a:xfrm>
          <a:prstGeom prst="rect">
            <a:avLst/>
          </a:prstGeom>
          <a:noFill/>
          <a:ln>
            <a:noFill/>
          </a:ln>
        </p:spPr>
      </p:pic>
      <p:pic>
        <p:nvPicPr>
          <p:cNvPr id="281" name="Google Shape;281;p3"/>
          <p:cNvPicPr preferRelativeResize="0"/>
          <p:nvPr/>
        </p:nvPicPr>
        <p:blipFill rotWithShape="1">
          <a:blip r:embed="rId4">
            <a:alphaModFix/>
          </a:blip>
          <a:srcRect/>
          <a:stretch/>
        </p:blipFill>
        <p:spPr>
          <a:xfrm>
            <a:off x="690757" y="726226"/>
            <a:ext cx="683735" cy="519069"/>
          </a:xfrm>
          <a:prstGeom prst="rect">
            <a:avLst/>
          </a:prstGeom>
          <a:noFill/>
          <a:ln>
            <a:noFill/>
          </a:ln>
        </p:spPr>
      </p:pic>
      <p:pic>
        <p:nvPicPr>
          <p:cNvPr id="282" name="Google Shape;282;p3"/>
          <p:cNvPicPr preferRelativeResize="0"/>
          <p:nvPr/>
        </p:nvPicPr>
        <p:blipFill rotWithShape="1">
          <a:blip r:embed="rId5">
            <a:alphaModFix/>
          </a:blip>
          <a:srcRect/>
          <a:stretch/>
        </p:blipFill>
        <p:spPr>
          <a:xfrm>
            <a:off x="11098763" y="1143000"/>
            <a:ext cx="611677" cy="417469"/>
          </a:xfrm>
          <a:prstGeom prst="rect">
            <a:avLst/>
          </a:prstGeom>
          <a:noFill/>
          <a:ln>
            <a:noFill/>
          </a:ln>
        </p:spPr>
      </p:pic>
      <p:sp>
        <p:nvSpPr>
          <p:cNvPr id="283" name="Google Shape;283;p3"/>
          <p:cNvSpPr/>
          <p:nvPr/>
        </p:nvSpPr>
        <p:spPr>
          <a:xfrm>
            <a:off x="1283516" y="383178"/>
            <a:ext cx="9223647" cy="2647678"/>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1219170" rtl="0" eaLnBrk="1" fontAlgn="auto" latinLnBrk="0" hangingPunct="1">
              <a:lnSpc>
                <a:spcPct val="150000"/>
              </a:lnSpc>
              <a:spcBef>
                <a:spcPts val="0"/>
              </a:spcBef>
              <a:spcAft>
                <a:spcPts val="0"/>
              </a:spcAft>
              <a:buClr>
                <a:srgbClr val="000000"/>
              </a:buClr>
              <a:buSzPts val="3200"/>
              <a:buFontTx/>
              <a:buNone/>
              <a:tabLst/>
              <a:defRPr/>
            </a:pPr>
            <a:r>
              <a:rPr kumimoji="0" lang="en-US"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2. </a:t>
            </a:r>
            <a:r>
              <a:rPr kumimoji="0" lang="vi-VN"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Ta nói: tỉ số phần trăm của số học sinh giỏi và học sinh toàn trường là 20%, hoặc: số học sinh giỏi chiếm 20% số học sinh toàn trường. Tỉ số này cho biết:</a:t>
            </a:r>
            <a:endPar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4" name="S1"/>
          <p:cNvSpPr/>
          <p:nvPr/>
        </p:nvSpPr>
        <p:spPr>
          <a:xfrm>
            <a:off x="6282457" y="3581400"/>
            <a:ext cx="4215751" cy="1109175"/>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lvl="0" algn="ctr" defTabSz="1219170">
              <a:lnSpc>
                <a:spcPct val="130000"/>
              </a:lnSpc>
              <a:buClr>
                <a:srgbClr val="000000"/>
              </a:buClr>
              <a:buSzPts val="3200"/>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B. </a:t>
            </a:r>
            <a:r>
              <a:rPr lang="vi-VN" sz="2400" kern="0" dirty="0">
                <a:solidFill>
                  <a:srgbClr val="000000"/>
                </a:solidFill>
                <a:latin typeface="Cambria" panose="02040503050406030204" pitchFamily="18" charset="0"/>
                <a:ea typeface="Cambria" panose="02040503050406030204" pitchFamily="18" charset="0"/>
                <a:cs typeface="Arial"/>
                <a:sym typeface="Arial"/>
              </a:rPr>
              <a:t>Cứ 100 học sinh của trường thì có 20% học sinh giỏi.</a:t>
            </a:r>
            <a:endPar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5" name="S2"/>
          <p:cNvSpPr/>
          <p:nvPr/>
        </p:nvSpPr>
        <p:spPr>
          <a:xfrm>
            <a:off x="1381167" y="4857486"/>
            <a:ext cx="4495254" cy="1109175"/>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lvl="0" algn="ctr" defTabSz="1219170">
              <a:lnSpc>
                <a:spcPct val="130000"/>
              </a:lnSpc>
              <a:buClr>
                <a:srgbClr val="000000"/>
              </a:buClr>
              <a:buSzPts val="3200"/>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 </a:t>
            </a:r>
            <a:r>
              <a:rPr lang="vi-VN" sz="2400" kern="0" dirty="0">
                <a:solidFill>
                  <a:srgbClr val="000000"/>
                </a:solidFill>
                <a:latin typeface="Cambria" panose="02040503050406030204" pitchFamily="18" charset="0"/>
                <a:ea typeface="Cambria" panose="02040503050406030204" pitchFamily="18" charset="0"/>
                <a:cs typeface="Arial"/>
                <a:sym typeface="Arial"/>
              </a:rPr>
              <a:t>Cứ 100% học sinh của trường thì có 20 học sinh giỏi.</a:t>
            </a:r>
            <a:endPar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7" name="S4"/>
          <p:cNvSpPr/>
          <p:nvPr/>
        </p:nvSpPr>
        <p:spPr>
          <a:xfrm>
            <a:off x="6282458" y="4857486"/>
            <a:ext cx="4215751" cy="1109175"/>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lvl="0" algn="ctr">
              <a:buSzPts val="3200"/>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D. </a:t>
            </a:r>
            <a:r>
              <a:rPr lang="en-US" sz="2800" dirty="0" err="1">
                <a:solidFill>
                  <a:srgbClr val="000000"/>
                </a:solidFill>
                <a:latin typeface="Cambria" panose="02040503050406030204" pitchFamily="18" charset="0"/>
                <a:ea typeface="Cambria" panose="02040503050406030204" pitchFamily="18" charset="0"/>
                <a:cs typeface="Arial" panose="020B0604020202020204" pitchFamily="34" charset="0"/>
              </a:rPr>
              <a:t>Cả</a:t>
            </a:r>
            <a:r>
              <a:rPr lang="en-US" sz="2800"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2800" dirty="0" err="1">
                <a:solidFill>
                  <a:srgbClr val="000000"/>
                </a:solidFill>
                <a:latin typeface="Cambria" panose="02040503050406030204" pitchFamily="18" charset="0"/>
                <a:ea typeface="Cambria" panose="02040503050406030204" pitchFamily="18" charset="0"/>
                <a:cs typeface="Arial" panose="020B0604020202020204" pitchFamily="34" charset="0"/>
              </a:rPr>
              <a:t>ba</a:t>
            </a:r>
            <a:r>
              <a:rPr lang="en-US" sz="2800"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2800" dirty="0" err="1">
                <a:solidFill>
                  <a:srgbClr val="000000"/>
                </a:solidFill>
                <a:latin typeface="Cambria" panose="02040503050406030204" pitchFamily="18" charset="0"/>
                <a:ea typeface="Cambria" panose="02040503050406030204" pitchFamily="18" charset="0"/>
                <a:cs typeface="Arial" panose="020B0604020202020204" pitchFamily="34" charset="0"/>
              </a:rPr>
              <a:t>đáp</a:t>
            </a:r>
            <a:r>
              <a:rPr lang="en-US" sz="2800"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2800" dirty="0" err="1">
                <a:solidFill>
                  <a:srgbClr val="000000"/>
                </a:solidFill>
                <a:latin typeface="Cambria" panose="02040503050406030204" pitchFamily="18" charset="0"/>
                <a:ea typeface="Cambria" panose="02040503050406030204" pitchFamily="18" charset="0"/>
                <a:cs typeface="Arial" panose="020B0604020202020204" pitchFamily="34" charset="0"/>
              </a:rPr>
              <a:t>án</a:t>
            </a:r>
            <a:r>
              <a:rPr lang="en-US" sz="2800"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2800" dirty="0" err="1">
                <a:solidFill>
                  <a:srgbClr val="000000"/>
                </a:solidFill>
                <a:latin typeface="Cambria" panose="02040503050406030204" pitchFamily="18" charset="0"/>
                <a:ea typeface="Cambria" panose="02040503050406030204" pitchFamily="18" charset="0"/>
                <a:cs typeface="Arial" panose="020B0604020202020204" pitchFamily="34" charset="0"/>
              </a:rPr>
              <a:t>trên</a:t>
            </a:r>
            <a:r>
              <a:rPr lang="en-US" sz="2800"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2800" dirty="0" err="1">
                <a:solidFill>
                  <a:srgbClr val="000000"/>
                </a:solidFill>
                <a:latin typeface="Cambria" panose="02040503050406030204" pitchFamily="18" charset="0"/>
                <a:ea typeface="Cambria" panose="02040503050406030204" pitchFamily="18" charset="0"/>
                <a:cs typeface="Arial" panose="020B0604020202020204" pitchFamily="34" charset="0"/>
              </a:rPr>
              <a:t>đều</a:t>
            </a:r>
            <a:r>
              <a:rPr lang="en-US" sz="2800"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2800" dirty="0" err="1">
                <a:solidFill>
                  <a:srgbClr val="000000"/>
                </a:solidFill>
                <a:latin typeface="Cambria" panose="02040503050406030204" pitchFamily="18" charset="0"/>
                <a:ea typeface="Cambria" panose="02040503050406030204" pitchFamily="18" charset="0"/>
                <a:cs typeface="Arial" panose="020B0604020202020204" pitchFamily="34" charset="0"/>
              </a:rPr>
              <a:t>đúng</a:t>
            </a:r>
            <a:r>
              <a:rPr lang="en-US" sz="2800" dirty="0">
                <a:solidFill>
                  <a:srgbClr val="000000"/>
                </a:solidFill>
                <a:latin typeface="Cambria" panose="02040503050406030204" pitchFamily="18" charset="0"/>
                <a:ea typeface="Cambria" panose="02040503050406030204" pitchFamily="18" charset="0"/>
                <a:cs typeface="Arial" panose="020B0604020202020204" pitchFamily="34" charset="0"/>
              </a:rPr>
              <a:t>.</a:t>
            </a:r>
            <a:endParaRPr kumimoji="0" lang="x-none"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88" name="Đ"/>
          <p:cNvSpPr/>
          <p:nvPr/>
        </p:nvSpPr>
        <p:spPr>
          <a:xfrm>
            <a:off x="1381124" y="3581511"/>
            <a:ext cx="4495299" cy="1109063"/>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lvl="0" algn="ctr" defTabSz="1219170">
              <a:lnSpc>
                <a:spcPct val="130000"/>
              </a:lnSpc>
              <a:buClr>
                <a:srgbClr val="000000"/>
              </a:buClr>
              <a:buSzPts val="3200"/>
              <a:defRPr/>
            </a:pPr>
            <a:r>
              <a:rPr kumimoji="0" lang="vi-VN"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 </a:t>
            </a:r>
            <a:r>
              <a:rPr lang="vi-VN" sz="2400" kern="0" dirty="0">
                <a:solidFill>
                  <a:srgbClr val="000000"/>
                </a:solidFill>
                <a:latin typeface="Cambria" panose="02040503050406030204" pitchFamily="18" charset="0"/>
                <a:ea typeface="Cambria" panose="02040503050406030204" pitchFamily="18" charset="0"/>
                <a:cs typeface="Arial"/>
                <a:sym typeface="Arial"/>
              </a:rPr>
              <a:t>Cứ 100 học sinh của trường thì có 20 học sinh giỏi.</a:t>
            </a:r>
            <a:endParaRPr kumimoji="0" lang="vi-VN"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289" name="Google Shape;289;p3">
            <a:hlinkClick r:id="rId6" action="ppaction://hlinksldjump"/>
          </p:cNvPr>
          <p:cNvPicPr preferRelativeResize="0"/>
          <p:nvPr/>
        </p:nvPicPr>
        <p:blipFill rotWithShape="1">
          <a:blip r:embed="rId7">
            <a:alphaModFix/>
          </a:blip>
          <a:srcRect/>
          <a:stretch/>
        </p:blipFill>
        <p:spPr>
          <a:xfrm>
            <a:off x="10551346" y="5429839"/>
            <a:ext cx="1640655" cy="1493131"/>
          </a:xfrm>
          <a:prstGeom prst="rect">
            <a:avLst/>
          </a:prstGeom>
          <a:noFill/>
          <a:ln>
            <a:noFill/>
          </a:ln>
        </p:spPr>
      </p:pic>
      <p:pic>
        <p:nvPicPr>
          <p:cNvPr id="290" name="Google Shape;290;p3"/>
          <p:cNvPicPr preferRelativeResize="0"/>
          <p:nvPr/>
        </p:nvPicPr>
        <p:blipFill rotWithShape="1">
          <a:blip r:embed="rId8">
            <a:alphaModFix/>
          </a:blip>
          <a:srcRect/>
          <a:stretch/>
        </p:blipFill>
        <p:spPr>
          <a:xfrm>
            <a:off x="-2" y="4714812"/>
            <a:ext cx="969793" cy="2143189"/>
          </a:xfrm>
          <a:prstGeom prst="rect">
            <a:avLst/>
          </a:prstGeom>
          <a:noFill/>
          <a:ln>
            <a:noFill/>
          </a:ln>
        </p:spPr>
      </p:pic>
      <p:pic>
        <p:nvPicPr>
          <p:cNvPr id="291" name="Google Shape;291;p3"/>
          <p:cNvPicPr preferRelativeResize="0"/>
          <p:nvPr/>
        </p:nvPicPr>
        <p:blipFill rotWithShape="1">
          <a:blip r:embed="rId9">
            <a:alphaModFix/>
          </a:blip>
          <a:srcRect/>
          <a:stretch/>
        </p:blipFill>
        <p:spPr>
          <a:xfrm>
            <a:off x="-42430" y="6181815"/>
            <a:ext cx="933724" cy="664111"/>
          </a:xfrm>
          <a:prstGeom prst="rect">
            <a:avLst/>
          </a:prstGeom>
          <a:noFill/>
          <a:ln>
            <a:noFill/>
          </a:ln>
        </p:spPr>
      </p:pic>
    </p:spTree>
    <p:extLst>
      <p:ext uri="{BB962C8B-B14F-4D97-AF65-F5344CB8AC3E}">
        <p14:creationId xmlns:p14="http://schemas.microsoft.com/office/powerpoint/2010/main" val="25904987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84"/>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284"/>
                                        </p:tgtEl>
                                        <p:attrNameLst>
                                          <p:attrName>fillcolor</p:attrName>
                                        </p:attrNameLst>
                                      </p:cBhvr>
                                      <p:to>
                                        <a:srgbClr val="FF0000"/>
                                      </p:to>
                                    </p:animClr>
                                    <p:set>
                                      <p:cBhvr>
                                        <p:cTn id="7" dur="500" fill="hold"/>
                                        <p:tgtEl>
                                          <p:spTgt spid="284"/>
                                        </p:tgtEl>
                                        <p:attrNameLst>
                                          <p:attrName>fill.type</p:attrName>
                                        </p:attrNameLst>
                                      </p:cBhvr>
                                      <p:to>
                                        <p:strVal val="solid"/>
                                      </p:to>
                                    </p:set>
                                    <p:set>
                                      <p:cBhvr>
                                        <p:cTn id="8" dur="500" fill="hold"/>
                                        <p:tgtEl>
                                          <p:spTgt spid="284"/>
                                        </p:tgtEl>
                                        <p:attrNameLst>
                                          <p:attrName>fill.on</p:attrName>
                                        </p:attrNameLst>
                                      </p:cBhvr>
                                      <p:to>
                                        <p:strVal val="true"/>
                                      </p:to>
                                    </p:set>
                                  </p:childTnLst>
                                </p:cTn>
                              </p:par>
                            </p:childTnLst>
                          </p:cTn>
                        </p:par>
                      </p:childTnLst>
                    </p:cTn>
                  </p:par>
                </p:childTnLst>
              </p:cTn>
              <p:nextCondLst>
                <p:cond evt="onClick" delay="0">
                  <p:tgtEl>
                    <p:spTgt spid="284"/>
                  </p:tgtEl>
                </p:cond>
              </p:nextCondLst>
            </p:seq>
            <p:seq concurrent="1" nextAc="seek">
              <p:cTn id="9" restart="whenNotActive" fill="hold" evtFilter="cancelBubble" nodeType="interactiveSeq">
                <p:stCondLst>
                  <p:cond evt="onClick" delay="0">
                    <p:tgtEl>
                      <p:spTgt spid="285"/>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500" fill="hold"/>
                                        <p:tgtEl>
                                          <p:spTgt spid="285"/>
                                        </p:tgtEl>
                                        <p:attrNameLst>
                                          <p:attrName>fillcolor</p:attrName>
                                        </p:attrNameLst>
                                      </p:cBhvr>
                                      <p:to>
                                        <a:srgbClr val="FF0000"/>
                                      </p:to>
                                    </p:animClr>
                                    <p:set>
                                      <p:cBhvr>
                                        <p:cTn id="14" dur="500" fill="hold"/>
                                        <p:tgtEl>
                                          <p:spTgt spid="285"/>
                                        </p:tgtEl>
                                        <p:attrNameLst>
                                          <p:attrName>fill.type</p:attrName>
                                        </p:attrNameLst>
                                      </p:cBhvr>
                                      <p:to>
                                        <p:strVal val="solid"/>
                                      </p:to>
                                    </p:set>
                                    <p:set>
                                      <p:cBhvr>
                                        <p:cTn id="15" dur="500" fill="hold"/>
                                        <p:tgtEl>
                                          <p:spTgt spid="285"/>
                                        </p:tgtEl>
                                        <p:attrNameLst>
                                          <p:attrName>fill.on</p:attrName>
                                        </p:attrNameLst>
                                      </p:cBhvr>
                                      <p:to>
                                        <p:strVal val="true"/>
                                      </p:to>
                                    </p:set>
                                  </p:childTnLst>
                                </p:cTn>
                              </p:par>
                            </p:childTnLst>
                          </p:cTn>
                        </p:par>
                      </p:childTnLst>
                    </p:cTn>
                  </p:par>
                </p:childTnLst>
              </p:cTn>
              <p:nextCondLst>
                <p:cond evt="onClick" delay="0">
                  <p:tgtEl>
                    <p:spTgt spid="285"/>
                  </p:tgtEl>
                </p:cond>
              </p:nextCondLst>
            </p:seq>
            <p:seq concurrent="1" nextAc="seek">
              <p:cTn id="16" restart="whenNotActive" fill="hold" evtFilter="cancelBubble" nodeType="interactiveSeq">
                <p:stCondLst>
                  <p:cond evt="onClick" delay="0">
                    <p:tgtEl>
                      <p:spTgt spid="287"/>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287"/>
                                        </p:tgtEl>
                                        <p:attrNameLst>
                                          <p:attrName>fillcolor</p:attrName>
                                        </p:attrNameLst>
                                      </p:cBhvr>
                                      <p:to>
                                        <a:srgbClr val="FF0000"/>
                                      </p:to>
                                    </p:animClr>
                                    <p:set>
                                      <p:cBhvr>
                                        <p:cTn id="21" dur="500" fill="hold"/>
                                        <p:tgtEl>
                                          <p:spTgt spid="287"/>
                                        </p:tgtEl>
                                        <p:attrNameLst>
                                          <p:attrName>fill.type</p:attrName>
                                        </p:attrNameLst>
                                      </p:cBhvr>
                                      <p:to>
                                        <p:strVal val="solid"/>
                                      </p:to>
                                    </p:set>
                                    <p:set>
                                      <p:cBhvr>
                                        <p:cTn id="22" dur="500" fill="hold"/>
                                        <p:tgtEl>
                                          <p:spTgt spid="287"/>
                                        </p:tgtEl>
                                        <p:attrNameLst>
                                          <p:attrName>fill.on</p:attrName>
                                        </p:attrNameLst>
                                      </p:cBhvr>
                                      <p:to>
                                        <p:strVal val="true"/>
                                      </p:to>
                                    </p:set>
                                  </p:childTnLst>
                                </p:cTn>
                              </p:par>
                            </p:childTnLst>
                          </p:cTn>
                        </p:par>
                      </p:childTnLst>
                    </p:cTn>
                  </p:par>
                </p:childTnLst>
              </p:cTn>
              <p:nextCondLst>
                <p:cond evt="onClick" delay="0">
                  <p:tgtEl>
                    <p:spTgt spid="287"/>
                  </p:tgtEl>
                </p:cond>
              </p:nextCondLst>
            </p:seq>
            <p:seq concurrent="1" nextAc="seek">
              <p:cTn id="23" restart="whenNotActive" fill="hold" evtFilter="cancelBubble" nodeType="interactiveSeq">
                <p:stCondLst>
                  <p:cond evt="onClick" delay="0">
                    <p:tgtEl>
                      <p:spTgt spid="288"/>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288"/>
                                        </p:tgtEl>
                                        <p:attrNameLst>
                                          <p:attrName>fillcolor</p:attrName>
                                        </p:attrNameLst>
                                      </p:cBhvr>
                                      <p:to>
                                        <a:srgbClr val="00B050"/>
                                      </p:to>
                                    </p:animClr>
                                    <p:set>
                                      <p:cBhvr>
                                        <p:cTn id="28" dur="500" fill="hold"/>
                                        <p:tgtEl>
                                          <p:spTgt spid="288"/>
                                        </p:tgtEl>
                                        <p:attrNameLst>
                                          <p:attrName>fill.type</p:attrName>
                                        </p:attrNameLst>
                                      </p:cBhvr>
                                      <p:to>
                                        <p:strVal val="solid"/>
                                      </p:to>
                                    </p:set>
                                    <p:set>
                                      <p:cBhvr>
                                        <p:cTn id="29" dur="500" fill="hold"/>
                                        <p:tgtEl>
                                          <p:spTgt spid="288"/>
                                        </p:tgtEl>
                                        <p:attrNameLst>
                                          <p:attrName>fill.on</p:attrName>
                                        </p:attrNameLst>
                                      </p:cBhvr>
                                      <p:to>
                                        <p:strVal val="true"/>
                                      </p:to>
                                    </p:set>
                                  </p:childTnLst>
                                </p:cTn>
                              </p:par>
                            </p:childTnLst>
                          </p:cTn>
                        </p:par>
                      </p:childTnLst>
                    </p:cTn>
                  </p:par>
                </p:childTnLst>
              </p:cTn>
              <p:nextCondLst>
                <p:cond evt="onClick" delay="0">
                  <p:tgtEl>
                    <p:spTgt spid="288"/>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280" name="Google Shape;280;p3"/>
          <p:cNvPicPr preferRelativeResize="0"/>
          <p:nvPr/>
        </p:nvPicPr>
        <p:blipFill rotWithShape="1">
          <a:blip r:embed="rId3">
            <a:alphaModFix/>
          </a:blip>
          <a:srcRect l="19098" r="5935" b="68133"/>
          <a:stretch/>
        </p:blipFill>
        <p:spPr>
          <a:xfrm>
            <a:off x="1" y="4849770"/>
            <a:ext cx="12192000" cy="2008231"/>
          </a:xfrm>
          <a:prstGeom prst="rect">
            <a:avLst/>
          </a:prstGeom>
          <a:noFill/>
          <a:ln>
            <a:noFill/>
          </a:ln>
        </p:spPr>
      </p:pic>
      <p:pic>
        <p:nvPicPr>
          <p:cNvPr id="281" name="Google Shape;281;p3"/>
          <p:cNvPicPr preferRelativeResize="0"/>
          <p:nvPr/>
        </p:nvPicPr>
        <p:blipFill rotWithShape="1">
          <a:blip r:embed="rId4">
            <a:alphaModFix/>
          </a:blip>
          <a:srcRect/>
          <a:stretch/>
        </p:blipFill>
        <p:spPr>
          <a:xfrm>
            <a:off x="690757" y="726226"/>
            <a:ext cx="683735" cy="519069"/>
          </a:xfrm>
          <a:prstGeom prst="rect">
            <a:avLst/>
          </a:prstGeom>
          <a:noFill/>
          <a:ln>
            <a:noFill/>
          </a:ln>
        </p:spPr>
      </p:pic>
      <p:pic>
        <p:nvPicPr>
          <p:cNvPr id="282" name="Google Shape;282;p3"/>
          <p:cNvPicPr preferRelativeResize="0"/>
          <p:nvPr/>
        </p:nvPicPr>
        <p:blipFill rotWithShape="1">
          <a:blip r:embed="rId5">
            <a:alphaModFix/>
          </a:blip>
          <a:srcRect/>
          <a:stretch/>
        </p:blipFill>
        <p:spPr>
          <a:xfrm>
            <a:off x="11098763" y="1143000"/>
            <a:ext cx="611677" cy="417469"/>
          </a:xfrm>
          <a:prstGeom prst="rect">
            <a:avLst/>
          </a:prstGeom>
          <a:noFill/>
          <a:ln>
            <a:noFill/>
          </a:ln>
        </p:spPr>
      </p:pic>
      <p:sp>
        <p:nvSpPr>
          <p:cNvPr id="283" name="Google Shape;283;p3"/>
          <p:cNvSpPr/>
          <p:nvPr/>
        </p:nvSpPr>
        <p:spPr>
          <a:xfrm>
            <a:off x="1214581" y="558800"/>
            <a:ext cx="9762837" cy="1831975"/>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1219170" rtl="0" eaLnBrk="1" fontAlgn="auto" latinLnBrk="0" hangingPunct="1">
              <a:spcBef>
                <a:spcPts val="133"/>
              </a:spcBef>
              <a:spcAft>
                <a:spcPts val="133"/>
              </a:spcAft>
              <a:buClr>
                <a:srgbClr val="000000"/>
              </a:buClr>
              <a:buSzTx/>
              <a:buFontTx/>
              <a:buNone/>
              <a:tabLst/>
              <a:defRPr/>
            </a:pPr>
            <a:r>
              <a:rPr kumimoji="0" lang="en-US"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3. </a:t>
            </a:r>
            <a:r>
              <a:rPr kumimoji="0" lang="vi-VN"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Kiểm tra sản phẩm của một nhà máy, người ta thấy trung bình cứ 100 sản phẩm thì có 88 sản phẩm đạt chuẩn. Hỏi số sản phẩm không đạt chuẩn chiếm bao nhiêu phần trăm tổng số sản phẩm của nhà máy?</a:t>
            </a:r>
            <a:endPar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4" name="S1"/>
          <p:cNvSpPr/>
          <p:nvPr/>
        </p:nvSpPr>
        <p:spPr>
          <a:xfrm>
            <a:off x="1214582" y="2718888"/>
            <a:ext cx="4535055" cy="1614669"/>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A.</a:t>
            </a:r>
            <a:r>
              <a:rPr kumimoji="0" lang="en-US" sz="2800" b="0"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88 %</a:t>
            </a:r>
            <a:endParaRPr kumimoji="0" lang="x-none"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85" name="S2"/>
          <p:cNvSpPr/>
          <p:nvPr/>
        </p:nvSpPr>
        <p:spPr>
          <a:xfrm>
            <a:off x="6484673" y="4713942"/>
            <a:ext cx="4535055" cy="1614669"/>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D. 70 %</a:t>
            </a:r>
            <a:endParaRPr kumimoji="0" lang="x-none"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87" name="S4"/>
          <p:cNvSpPr/>
          <p:nvPr/>
        </p:nvSpPr>
        <p:spPr>
          <a:xfrm>
            <a:off x="6442317" y="2718888"/>
            <a:ext cx="4535055" cy="1614669"/>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Pts val="3200"/>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B. 80 %</a:t>
            </a:r>
            <a:endParaRPr kumimoji="0" lang="x-none"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88" name="Đ"/>
          <p:cNvSpPr/>
          <p:nvPr/>
        </p:nvSpPr>
        <p:spPr>
          <a:xfrm>
            <a:off x="1241053" y="4714023"/>
            <a:ext cx="4535100" cy="1614506"/>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C. </a:t>
            </a:r>
            <a:r>
              <a:rPr kumimoji="0" lang="en-US" sz="2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12 </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x-none"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89" name="Google Shape;289;p3">
            <a:hlinkClick r:id="rId6" action="ppaction://hlinksldjump"/>
          </p:cNvPr>
          <p:cNvPicPr preferRelativeResize="0"/>
          <p:nvPr/>
        </p:nvPicPr>
        <p:blipFill rotWithShape="1">
          <a:blip r:embed="rId7">
            <a:alphaModFix/>
          </a:blip>
          <a:srcRect/>
          <a:stretch/>
        </p:blipFill>
        <p:spPr>
          <a:xfrm>
            <a:off x="10551346" y="5429839"/>
            <a:ext cx="1640655" cy="1493131"/>
          </a:xfrm>
          <a:prstGeom prst="rect">
            <a:avLst/>
          </a:prstGeom>
          <a:noFill/>
          <a:ln>
            <a:noFill/>
          </a:ln>
        </p:spPr>
      </p:pic>
      <p:pic>
        <p:nvPicPr>
          <p:cNvPr id="290" name="Google Shape;290;p3"/>
          <p:cNvPicPr preferRelativeResize="0"/>
          <p:nvPr/>
        </p:nvPicPr>
        <p:blipFill rotWithShape="1">
          <a:blip r:embed="rId8">
            <a:alphaModFix/>
          </a:blip>
          <a:srcRect/>
          <a:stretch/>
        </p:blipFill>
        <p:spPr>
          <a:xfrm>
            <a:off x="-2" y="4714812"/>
            <a:ext cx="969793" cy="2143189"/>
          </a:xfrm>
          <a:prstGeom prst="rect">
            <a:avLst/>
          </a:prstGeom>
          <a:noFill/>
          <a:ln>
            <a:noFill/>
          </a:ln>
        </p:spPr>
      </p:pic>
      <p:pic>
        <p:nvPicPr>
          <p:cNvPr id="291" name="Google Shape;291;p3"/>
          <p:cNvPicPr preferRelativeResize="0"/>
          <p:nvPr/>
        </p:nvPicPr>
        <p:blipFill rotWithShape="1">
          <a:blip r:embed="rId9">
            <a:alphaModFix/>
          </a:blip>
          <a:srcRect/>
          <a:stretch/>
        </p:blipFill>
        <p:spPr>
          <a:xfrm>
            <a:off x="-42430" y="6181815"/>
            <a:ext cx="933724" cy="664111"/>
          </a:xfrm>
          <a:prstGeom prst="rect">
            <a:avLst/>
          </a:prstGeom>
          <a:noFill/>
          <a:ln>
            <a:noFill/>
          </a:ln>
        </p:spPr>
      </p:pic>
    </p:spTree>
    <p:extLst>
      <p:ext uri="{BB962C8B-B14F-4D97-AF65-F5344CB8AC3E}">
        <p14:creationId xmlns:p14="http://schemas.microsoft.com/office/powerpoint/2010/main" val="415864136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84"/>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284"/>
                                        </p:tgtEl>
                                        <p:attrNameLst>
                                          <p:attrName>fillcolor</p:attrName>
                                        </p:attrNameLst>
                                      </p:cBhvr>
                                      <p:to>
                                        <a:srgbClr val="FF0000"/>
                                      </p:to>
                                    </p:animClr>
                                    <p:set>
                                      <p:cBhvr>
                                        <p:cTn id="7" dur="500" fill="hold"/>
                                        <p:tgtEl>
                                          <p:spTgt spid="284"/>
                                        </p:tgtEl>
                                        <p:attrNameLst>
                                          <p:attrName>fill.type</p:attrName>
                                        </p:attrNameLst>
                                      </p:cBhvr>
                                      <p:to>
                                        <p:strVal val="solid"/>
                                      </p:to>
                                    </p:set>
                                    <p:set>
                                      <p:cBhvr>
                                        <p:cTn id="8" dur="500" fill="hold"/>
                                        <p:tgtEl>
                                          <p:spTgt spid="284"/>
                                        </p:tgtEl>
                                        <p:attrNameLst>
                                          <p:attrName>fill.on</p:attrName>
                                        </p:attrNameLst>
                                      </p:cBhvr>
                                      <p:to>
                                        <p:strVal val="true"/>
                                      </p:to>
                                    </p:set>
                                  </p:childTnLst>
                                </p:cTn>
                              </p:par>
                            </p:childTnLst>
                          </p:cTn>
                        </p:par>
                      </p:childTnLst>
                    </p:cTn>
                  </p:par>
                </p:childTnLst>
              </p:cTn>
              <p:nextCondLst>
                <p:cond evt="onClick" delay="0">
                  <p:tgtEl>
                    <p:spTgt spid="284"/>
                  </p:tgtEl>
                </p:cond>
              </p:nextCondLst>
            </p:seq>
            <p:seq concurrent="1" nextAc="seek">
              <p:cTn id="9" restart="whenNotActive" fill="hold" evtFilter="cancelBubble" nodeType="interactiveSeq">
                <p:stCondLst>
                  <p:cond evt="onClick" delay="0">
                    <p:tgtEl>
                      <p:spTgt spid="285"/>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500" fill="hold"/>
                                        <p:tgtEl>
                                          <p:spTgt spid="285"/>
                                        </p:tgtEl>
                                        <p:attrNameLst>
                                          <p:attrName>fillcolor</p:attrName>
                                        </p:attrNameLst>
                                      </p:cBhvr>
                                      <p:to>
                                        <a:srgbClr val="FF0000"/>
                                      </p:to>
                                    </p:animClr>
                                    <p:set>
                                      <p:cBhvr>
                                        <p:cTn id="14" dur="500" fill="hold"/>
                                        <p:tgtEl>
                                          <p:spTgt spid="285"/>
                                        </p:tgtEl>
                                        <p:attrNameLst>
                                          <p:attrName>fill.type</p:attrName>
                                        </p:attrNameLst>
                                      </p:cBhvr>
                                      <p:to>
                                        <p:strVal val="solid"/>
                                      </p:to>
                                    </p:set>
                                    <p:set>
                                      <p:cBhvr>
                                        <p:cTn id="15" dur="500" fill="hold"/>
                                        <p:tgtEl>
                                          <p:spTgt spid="285"/>
                                        </p:tgtEl>
                                        <p:attrNameLst>
                                          <p:attrName>fill.on</p:attrName>
                                        </p:attrNameLst>
                                      </p:cBhvr>
                                      <p:to>
                                        <p:strVal val="true"/>
                                      </p:to>
                                    </p:set>
                                  </p:childTnLst>
                                </p:cTn>
                              </p:par>
                            </p:childTnLst>
                          </p:cTn>
                        </p:par>
                      </p:childTnLst>
                    </p:cTn>
                  </p:par>
                </p:childTnLst>
              </p:cTn>
              <p:nextCondLst>
                <p:cond evt="onClick" delay="0">
                  <p:tgtEl>
                    <p:spTgt spid="285"/>
                  </p:tgtEl>
                </p:cond>
              </p:nextCondLst>
            </p:seq>
            <p:seq concurrent="1" nextAc="seek">
              <p:cTn id="16" restart="whenNotActive" fill="hold" evtFilter="cancelBubble" nodeType="interactiveSeq">
                <p:stCondLst>
                  <p:cond evt="onClick" delay="0">
                    <p:tgtEl>
                      <p:spTgt spid="287"/>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287"/>
                                        </p:tgtEl>
                                        <p:attrNameLst>
                                          <p:attrName>fillcolor</p:attrName>
                                        </p:attrNameLst>
                                      </p:cBhvr>
                                      <p:to>
                                        <a:srgbClr val="FF0000"/>
                                      </p:to>
                                    </p:animClr>
                                    <p:set>
                                      <p:cBhvr>
                                        <p:cTn id="21" dur="500" fill="hold"/>
                                        <p:tgtEl>
                                          <p:spTgt spid="287"/>
                                        </p:tgtEl>
                                        <p:attrNameLst>
                                          <p:attrName>fill.type</p:attrName>
                                        </p:attrNameLst>
                                      </p:cBhvr>
                                      <p:to>
                                        <p:strVal val="solid"/>
                                      </p:to>
                                    </p:set>
                                    <p:set>
                                      <p:cBhvr>
                                        <p:cTn id="22" dur="500" fill="hold"/>
                                        <p:tgtEl>
                                          <p:spTgt spid="287"/>
                                        </p:tgtEl>
                                        <p:attrNameLst>
                                          <p:attrName>fill.on</p:attrName>
                                        </p:attrNameLst>
                                      </p:cBhvr>
                                      <p:to>
                                        <p:strVal val="true"/>
                                      </p:to>
                                    </p:set>
                                  </p:childTnLst>
                                </p:cTn>
                              </p:par>
                            </p:childTnLst>
                          </p:cTn>
                        </p:par>
                      </p:childTnLst>
                    </p:cTn>
                  </p:par>
                </p:childTnLst>
              </p:cTn>
              <p:nextCondLst>
                <p:cond evt="onClick" delay="0">
                  <p:tgtEl>
                    <p:spTgt spid="287"/>
                  </p:tgtEl>
                </p:cond>
              </p:nextCondLst>
            </p:seq>
            <p:seq concurrent="1" nextAc="seek">
              <p:cTn id="23" restart="whenNotActive" fill="hold" evtFilter="cancelBubble" nodeType="interactiveSeq">
                <p:stCondLst>
                  <p:cond evt="onClick" delay="0">
                    <p:tgtEl>
                      <p:spTgt spid="288"/>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288"/>
                                        </p:tgtEl>
                                        <p:attrNameLst>
                                          <p:attrName>fillcolor</p:attrName>
                                        </p:attrNameLst>
                                      </p:cBhvr>
                                      <p:to>
                                        <a:srgbClr val="00B050"/>
                                      </p:to>
                                    </p:animClr>
                                    <p:set>
                                      <p:cBhvr>
                                        <p:cTn id="28" dur="500" fill="hold"/>
                                        <p:tgtEl>
                                          <p:spTgt spid="288"/>
                                        </p:tgtEl>
                                        <p:attrNameLst>
                                          <p:attrName>fill.type</p:attrName>
                                        </p:attrNameLst>
                                      </p:cBhvr>
                                      <p:to>
                                        <p:strVal val="solid"/>
                                      </p:to>
                                    </p:set>
                                    <p:set>
                                      <p:cBhvr>
                                        <p:cTn id="29" dur="500" fill="hold"/>
                                        <p:tgtEl>
                                          <p:spTgt spid="288"/>
                                        </p:tgtEl>
                                        <p:attrNameLst>
                                          <p:attrName>fill.on</p:attrName>
                                        </p:attrNameLst>
                                      </p:cBhvr>
                                      <p:to>
                                        <p:strVal val="true"/>
                                      </p:to>
                                    </p:set>
                                  </p:childTnLst>
                                </p:cTn>
                              </p:par>
                            </p:childTnLst>
                          </p:cTn>
                        </p:par>
                      </p:childTnLst>
                    </p:cTn>
                  </p:par>
                </p:childTnLst>
              </p:cTn>
              <p:nextCondLst>
                <p:cond evt="onClick" delay="0">
                  <p:tgtEl>
                    <p:spTgt spid="28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280" name="Google Shape;280;p3"/>
          <p:cNvPicPr preferRelativeResize="0"/>
          <p:nvPr/>
        </p:nvPicPr>
        <p:blipFill rotWithShape="1">
          <a:blip r:embed="rId3">
            <a:alphaModFix/>
          </a:blip>
          <a:srcRect l="19098" r="5935" b="68133"/>
          <a:stretch/>
        </p:blipFill>
        <p:spPr>
          <a:xfrm>
            <a:off x="1" y="4849770"/>
            <a:ext cx="12192000" cy="2008231"/>
          </a:xfrm>
          <a:prstGeom prst="rect">
            <a:avLst/>
          </a:prstGeom>
          <a:noFill/>
          <a:ln>
            <a:noFill/>
          </a:ln>
        </p:spPr>
      </p:pic>
      <p:pic>
        <p:nvPicPr>
          <p:cNvPr id="281" name="Google Shape;281;p3"/>
          <p:cNvPicPr preferRelativeResize="0"/>
          <p:nvPr/>
        </p:nvPicPr>
        <p:blipFill rotWithShape="1">
          <a:blip r:embed="rId4">
            <a:alphaModFix/>
          </a:blip>
          <a:srcRect/>
          <a:stretch/>
        </p:blipFill>
        <p:spPr>
          <a:xfrm>
            <a:off x="690757" y="726226"/>
            <a:ext cx="683735" cy="519069"/>
          </a:xfrm>
          <a:prstGeom prst="rect">
            <a:avLst/>
          </a:prstGeom>
          <a:noFill/>
          <a:ln>
            <a:noFill/>
          </a:ln>
        </p:spPr>
      </p:pic>
      <p:pic>
        <p:nvPicPr>
          <p:cNvPr id="282" name="Google Shape;282;p3"/>
          <p:cNvPicPr preferRelativeResize="0"/>
          <p:nvPr/>
        </p:nvPicPr>
        <p:blipFill rotWithShape="1">
          <a:blip r:embed="rId5">
            <a:alphaModFix/>
          </a:blip>
          <a:srcRect/>
          <a:stretch/>
        </p:blipFill>
        <p:spPr>
          <a:xfrm>
            <a:off x="11098763" y="1143000"/>
            <a:ext cx="611677" cy="417469"/>
          </a:xfrm>
          <a:prstGeom prst="rect">
            <a:avLst/>
          </a:prstGeom>
          <a:noFill/>
          <a:ln>
            <a:noFill/>
          </a:ln>
        </p:spPr>
      </p:pic>
      <p:sp>
        <p:nvSpPr>
          <p:cNvPr id="283" name="Google Shape;283;p3"/>
          <p:cNvSpPr/>
          <p:nvPr/>
        </p:nvSpPr>
        <p:spPr>
          <a:xfrm>
            <a:off x="1183526" y="452847"/>
            <a:ext cx="9762837" cy="2449088"/>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1219170" rtl="0" eaLnBrk="1" fontAlgn="auto" latinLnBrk="0" hangingPunct="1">
              <a:lnSpc>
                <a:spcPct val="150000"/>
              </a:lnSpc>
              <a:spcBef>
                <a:spcPts val="133"/>
              </a:spcBef>
              <a:spcAft>
                <a:spcPts val="133"/>
              </a:spcAft>
              <a:buClr>
                <a:srgbClr val="000000"/>
              </a:buClr>
              <a:buSzTx/>
              <a:buFontTx/>
              <a:buNone/>
              <a:tabLst/>
              <a:defRPr/>
            </a:pPr>
            <a:r>
              <a:rPr kumimoji="0" lang="vi-VN"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Câu hỏi 4: </a:t>
            </a: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Một lớp học có 40 học sinh, trong </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đó</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có</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12 bạn tham gia câu lạc </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bộ</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bóng</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rổ</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của</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trường</a:t>
            </a: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Tính</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tỉ</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s</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ố</a:t>
            </a: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ph</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ầ</a:t>
            </a: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n trăm s</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ố</a:t>
            </a: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b</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ạ</a:t>
            </a: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n tham gia câu lạc bộ b</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óng</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rổ</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của</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lớp</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học</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đó</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endPar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4" name="S1"/>
          <p:cNvSpPr/>
          <p:nvPr/>
        </p:nvSpPr>
        <p:spPr>
          <a:xfrm>
            <a:off x="1214627" y="3145012"/>
            <a:ext cx="4535055" cy="1278895"/>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Pts val="3200"/>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A. 25%</a:t>
            </a:r>
            <a:endParaRPr kumimoji="0" lang="x-none"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85" name="S2"/>
          <p:cNvSpPr/>
          <p:nvPr/>
        </p:nvSpPr>
        <p:spPr>
          <a:xfrm>
            <a:off x="1214583" y="4713942"/>
            <a:ext cx="4535055" cy="1278895"/>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C. 22%</a:t>
            </a:r>
            <a:endParaRPr kumimoji="0" lang="x-none"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87" name="S4"/>
          <p:cNvSpPr/>
          <p:nvPr/>
        </p:nvSpPr>
        <p:spPr>
          <a:xfrm>
            <a:off x="6442362" y="4698509"/>
            <a:ext cx="4535055" cy="1278895"/>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D. 15%</a:t>
            </a:r>
            <a:endParaRPr kumimoji="0" lang="x-none"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88" name="Đ"/>
          <p:cNvSpPr/>
          <p:nvPr/>
        </p:nvSpPr>
        <p:spPr>
          <a:xfrm>
            <a:off x="6442317" y="3121197"/>
            <a:ext cx="4535100" cy="1278766"/>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B. 30%</a:t>
            </a:r>
            <a:endParaRPr kumimoji="0" lang="x-none"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89" name="Google Shape;289;p3">
            <a:hlinkClick r:id="rId6" action="ppaction://hlinksldjump"/>
          </p:cNvPr>
          <p:cNvPicPr preferRelativeResize="0"/>
          <p:nvPr/>
        </p:nvPicPr>
        <p:blipFill rotWithShape="1">
          <a:blip r:embed="rId7">
            <a:alphaModFix/>
          </a:blip>
          <a:srcRect/>
          <a:stretch/>
        </p:blipFill>
        <p:spPr>
          <a:xfrm>
            <a:off x="10551346" y="5429839"/>
            <a:ext cx="1640655" cy="1493131"/>
          </a:xfrm>
          <a:prstGeom prst="rect">
            <a:avLst/>
          </a:prstGeom>
          <a:noFill/>
          <a:ln>
            <a:noFill/>
          </a:ln>
        </p:spPr>
      </p:pic>
      <p:pic>
        <p:nvPicPr>
          <p:cNvPr id="290" name="Google Shape;290;p3"/>
          <p:cNvPicPr preferRelativeResize="0"/>
          <p:nvPr/>
        </p:nvPicPr>
        <p:blipFill rotWithShape="1">
          <a:blip r:embed="rId8">
            <a:alphaModFix/>
          </a:blip>
          <a:srcRect/>
          <a:stretch/>
        </p:blipFill>
        <p:spPr>
          <a:xfrm>
            <a:off x="-2" y="4714812"/>
            <a:ext cx="969793" cy="2143189"/>
          </a:xfrm>
          <a:prstGeom prst="rect">
            <a:avLst/>
          </a:prstGeom>
          <a:noFill/>
          <a:ln>
            <a:noFill/>
          </a:ln>
        </p:spPr>
      </p:pic>
      <p:pic>
        <p:nvPicPr>
          <p:cNvPr id="291" name="Google Shape;291;p3"/>
          <p:cNvPicPr preferRelativeResize="0"/>
          <p:nvPr/>
        </p:nvPicPr>
        <p:blipFill rotWithShape="1">
          <a:blip r:embed="rId9">
            <a:alphaModFix/>
          </a:blip>
          <a:srcRect/>
          <a:stretch/>
        </p:blipFill>
        <p:spPr>
          <a:xfrm>
            <a:off x="-42430" y="6181815"/>
            <a:ext cx="933724" cy="664111"/>
          </a:xfrm>
          <a:prstGeom prst="rect">
            <a:avLst/>
          </a:prstGeom>
          <a:noFill/>
          <a:ln>
            <a:noFill/>
          </a:ln>
        </p:spPr>
      </p:pic>
    </p:spTree>
    <p:extLst>
      <p:ext uri="{BB962C8B-B14F-4D97-AF65-F5344CB8AC3E}">
        <p14:creationId xmlns:p14="http://schemas.microsoft.com/office/powerpoint/2010/main" val="45316675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84"/>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284"/>
                                        </p:tgtEl>
                                        <p:attrNameLst>
                                          <p:attrName>fillcolor</p:attrName>
                                        </p:attrNameLst>
                                      </p:cBhvr>
                                      <p:to>
                                        <a:srgbClr val="FF0000"/>
                                      </p:to>
                                    </p:animClr>
                                    <p:set>
                                      <p:cBhvr>
                                        <p:cTn id="7" dur="500" fill="hold"/>
                                        <p:tgtEl>
                                          <p:spTgt spid="284"/>
                                        </p:tgtEl>
                                        <p:attrNameLst>
                                          <p:attrName>fill.type</p:attrName>
                                        </p:attrNameLst>
                                      </p:cBhvr>
                                      <p:to>
                                        <p:strVal val="solid"/>
                                      </p:to>
                                    </p:set>
                                    <p:set>
                                      <p:cBhvr>
                                        <p:cTn id="8" dur="500" fill="hold"/>
                                        <p:tgtEl>
                                          <p:spTgt spid="284"/>
                                        </p:tgtEl>
                                        <p:attrNameLst>
                                          <p:attrName>fill.on</p:attrName>
                                        </p:attrNameLst>
                                      </p:cBhvr>
                                      <p:to>
                                        <p:strVal val="true"/>
                                      </p:to>
                                    </p:set>
                                  </p:childTnLst>
                                </p:cTn>
                              </p:par>
                            </p:childTnLst>
                          </p:cTn>
                        </p:par>
                      </p:childTnLst>
                    </p:cTn>
                  </p:par>
                </p:childTnLst>
              </p:cTn>
              <p:nextCondLst>
                <p:cond evt="onClick" delay="0">
                  <p:tgtEl>
                    <p:spTgt spid="284"/>
                  </p:tgtEl>
                </p:cond>
              </p:nextCondLst>
            </p:seq>
            <p:seq concurrent="1" nextAc="seek">
              <p:cTn id="9" restart="whenNotActive" fill="hold" evtFilter="cancelBubble" nodeType="interactiveSeq">
                <p:stCondLst>
                  <p:cond evt="onClick" delay="0">
                    <p:tgtEl>
                      <p:spTgt spid="285"/>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500" fill="hold"/>
                                        <p:tgtEl>
                                          <p:spTgt spid="285"/>
                                        </p:tgtEl>
                                        <p:attrNameLst>
                                          <p:attrName>fillcolor</p:attrName>
                                        </p:attrNameLst>
                                      </p:cBhvr>
                                      <p:to>
                                        <a:srgbClr val="FF0000"/>
                                      </p:to>
                                    </p:animClr>
                                    <p:set>
                                      <p:cBhvr>
                                        <p:cTn id="14" dur="500" fill="hold"/>
                                        <p:tgtEl>
                                          <p:spTgt spid="285"/>
                                        </p:tgtEl>
                                        <p:attrNameLst>
                                          <p:attrName>fill.type</p:attrName>
                                        </p:attrNameLst>
                                      </p:cBhvr>
                                      <p:to>
                                        <p:strVal val="solid"/>
                                      </p:to>
                                    </p:set>
                                    <p:set>
                                      <p:cBhvr>
                                        <p:cTn id="15" dur="500" fill="hold"/>
                                        <p:tgtEl>
                                          <p:spTgt spid="285"/>
                                        </p:tgtEl>
                                        <p:attrNameLst>
                                          <p:attrName>fill.on</p:attrName>
                                        </p:attrNameLst>
                                      </p:cBhvr>
                                      <p:to>
                                        <p:strVal val="true"/>
                                      </p:to>
                                    </p:set>
                                  </p:childTnLst>
                                </p:cTn>
                              </p:par>
                            </p:childTnLst>
                          </p:cTn>
                        </p:par>
                      </p:childTnLst>
                    </p:cTn>
                  </p:par>
                </p:childTnLst>
              </p:cTn>
              <p:nextCondLst>
                <p:cond evt="onClick" delay="0">
                  <p:tgtEl>
                    <p:spTgt spid="285"/>
                  </p:tgtEl>
                </p:cond>
              </p:nextCondLst>
            </p:seq>
            <p:seq concurrent="1" nextAc="seek">
              <p:cTn id="16" restart="whenNotActive" fill="hold" evtFilter="cancelBubble" nodeType="interactiveSeq">
                <p:stCondLst>
                  <p:cond evt="onClick" delay="0">
                    <p:tgtEl>
                      <p:spTgt spid="287"/>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287"/>
                                        </p:tgtEl>
                                        <p:attrNameLst>
                                          <p:attrName>fillcolor</p:attrName>
                                        </p:attrNameLst>
                                      </p:cBhvr>
                                      <p:to>
                                        <a:srgbClr val="FF0000"/>
                                      </p:to>
                                    </p:animClr>
                                    <p:set>
                                      <p:cBhvr>
                                        <p:cTn id="21" dur="500" fill="hold"/>
                                        <p:tgtEl>
                                          <p:spTgt spid="287"/>
                                        </p:tgtEl>
                                        <p:attrNameLst>
                                          <p:attrName>fill.type</p:attrName>
                                        </p:attrNameLst>
                                      </p:cBhvr>
                                      <p:to>
                                        <p:strVal val="solid"/>
                                      </p:to>
                                    </p:set>
                                    <p:set>
                                      <p:cBhvr>
                                        <p:cTn id="22" dur="500" fill="hold"/>
                                        <p:tgtEl>
                                          <p:spTgt spid="287"/>
                                        </p:tgtEl>
                                        <p:attrNameLst>
                                          <p:attrName>fill.on</p:attrName>
                                        </p:attrNameLst>
                                      </p:cBhvr>
                                      <p:to>
                                        <p:strVal val="true"/>
                                      </p:to>
                                    </p:set>
                                  </p:childTnLst>
                                </p:cTn>
                              </p:par>
                            </p:childTnLst>
                          </p:cTn>
                        </p:par>
                      </p:childTnLst>
                    </p:cTn>
                  </p:par>
                </p:childTnLst>
              </p:cTn>
              <p:nextCondLst>
                <p:cond evt="onClick" delay="0">
                  <p:tgtEl>
                    <p:spTgt spid="287"/>
                  </p:tgtEl>
                </p:cond>
              </p:nextCondLst>
            </p:seq>
            <p:seq concurrent="1" nextAc="seek">
              <p:cTn id="23" restart="whenNotActive" fill="hold" evtFilter="cancelBubble" nodeType="interactiveSeq">
                <p:stCondLst>
                  <p:cond evt="onClick" delay="0">
                    <p:tgtEl>
                      <p:spTgt spid="288"/>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288"/>
                                        </p:tgtEl>
                                        <p:attrNameLst>
                                          <p:attrName>fillcolor</p:attrName>
                                        </p:attrNameLst>
                                      </p:cBhvr>
                                      <p:to>
                                        <a:srgbClr val="00B050"/>
                                      </p:to>
                                    </p:animClr>
                                    <p:set>
                                      <p:cBhvr>
                                        <p:cTn id="28" dur="500" fill="hold"/>
                                        <p:tgtEl>
                                          <p:spTgt spid="288"/>
                                        </p:tgtEl>
                                        <p:attrNameLst>
                                          <p:attrName>fill.type</p:attrName>
                                        </p:attrNameLst>
                                      </p:cBhvr>
                                      <p:to>
                                        <p:strVal val="solid"/>
                                      </p:to>
                                    </p:set>
                                    <p:set>
                                      <p:cBhvr>
                                        <p:cTn id="29" dur="500" fill="hold"/>
                                        <p:tgtEl>
                                          <p:spTgt spid="288"/>
                                        </p:tgtEl>
                                        <p:attrNameLst>
                                          <p:attrName>fill.on</p:attrName>
                                        </p:attrNameLst>
                                      </p:cBhvr>
                                      <p:to>
                                        <p:strVal val="true"/>
                                      </p:to>
                                    </p:set>
                                  </p:childTnLst>
                                </p:cTn>
                              </p:par>
                            </p:childTnLst>
                          </p:cTn>
                        </p:par>
                      </p:childTnLst>
                    </p:cTn>
                  </p:par>
                </p:childTnLst>
              </p:cTn>
              <p:nextCondLst>
                <p:cond evt="onClick" delay="0">
                  <p:tgtEl>
                    <p:spTgt spid="288"/>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7D29FE34-F568-F6F0-11A8-A6C76D8C8603}"/>
              </a:ext>
            </a:extLst>
          </p:cNvPr>
          <p:cNvSpPr/>
          <p:nvPr/>
        </p:nvSpPr>
        <p:spPr>
          <a:xfrm>
            <a:off x="2611120" y="731520"/>
            <a:ext cx="6116320" cy="2255520"/>
          </a:xfrm>
          <a:prstGeom prst="rect">
            <a:avLst/>
          </a:prstGeom>
          <a:solidFill>
            <a:srgbClr val="50783A"/>
          </a:solidFill>
          <a:ln>
            <a:solidFill>
              <a:srgbClr val="5078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25F0446B-561A-7389-778B-ABC1044C20D9}"/>
              </a:ext>
            </a:extLst>
          </p:cNvPr>
          <p:cNvPicPr>
            <a:picLocks noChangeAspect="1"/>
          </p:cNvPicPr>
          <p:nvPr/>
        </p:nvPicPr>
        <p:blipFill>
          <a:blip r:embed="rId2"/>
          <a:stretch>
            <a:fillRect/>
          </a:stretch>
        </p:blipFill>
        <p:spPr>
          <a:xfrm>
            <a:off x="2324282" y="539404"/>
            <a:ext cx="7523116" cy="2121592"/>
          </a:xfrm>
          <a:prstGeom prst="rect">
            <a:avLst/>
          </a:prstGeom>
        </p:spPr>
      </p:pic>
      <p:pic>
        <p:nvPicPr>
          <p:cNvPr id="7" name="Picture 6">
            <a:extLst>
              <a:ext uri="{FF2B5EF4-FFF2-40B4-BE49-F238E27FC236}">
                <a16:creationId xmlns:a16="http://schemas.microsoft.com/office/drawing/2014/main" xmlns="" id="{3558F21A-8DD8-121D-335C-E0AEE236D27D}"/>
              </a:ext>
            </a:extLst>
          </p:cNvPr>
          <p:cNvPicPr>
            <a:picLocks noChangeAspect="1"/>
          </p:cNvPicPr>
          <p:nvPr/>
        </p:nvPicPr>
        <p:blipFill>
          <a:blip r:embed="rId3"/>
          <a:stretch>
            <a:fillRect/>
          </a:stretch>
        </p:blipFill>
        <p:spPr>
          <a:xfrm>
            <a:off x="4960036" y="2308314"/>
            <a:ext cx="1743607" cy="859611"/>
          </a:xfrm>
          <a:prstGeom prst="rect">
            <a:avLst/>
          </a:prstGeom>
        </p:spPr>
      </p:pic>
    </p:spTree>
    <p:extLst>
      <p:ext uri="{BB962C8B-B14F-4D97-AF65-F5344CB8AC3E}">
        <p14:creationId xmlns:p14="http://schemas.microsoft.com/office/powerpoint/2010/main" val="26630986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Hình chữ nhật: Góc Tròn 33">
            <a:extLst>
              <a:ext uri="{FF2B5EF4-FFF2-40B4-BE49-F238E27FC236}">
                <a16:creationId xmlns:a16="http://schemas.microsoft.com/office/drawing/2014/main" xmlns="" id="{7EAEE4D9-1355-CB7F-5468-DBC8FA6847F0}"/>
              </a:ext>
            </a:extLst>
          </p:cNvPr>
          <p:cNvSpPr/>
          <p:nvPr/>
        </p:nvSpPr>
        <p:spPr>
          <a:xfrm>
            <a:off x="3182815" y="1612434"/>
            <a:ext cx="5826369" cy="3434774"/>
          </a:xfrm>
          <a:prstGeom prst="roundRect">
            <a:avLst/>
          </a:prstGeom>
          <a:solidFill>
            <a:srgbClr val="F3F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Rounded Corners 3">
            <a:extLst>
              <a:ext uri="{FF2B5EF4-FFF2-40B4-BE49-F238E27FC236}">
                <a16:creationId xmlns:a16="http://schemas.microsoft.com/office/drawing/2014/main" xmlns="" id="{84589C84-E51F-3A61-DE65-9D1EF9412743}"/>
              </a:ext>
            </a:extLst>
          </p:cNvPr>
          <p:cNvSpPr/>
          <p:nvPr/>
        </p:nvSpPr>
        <p:spPr>
          <a:xfrm>
            <a:off x="106016" y="106017"/>
            <a:ext cx="11926957" cy="6652592"/>
          </a:xfrm>
          <a:prstGeom prst="roundRect">
            <a:avLst>
              <a:gd name="adj" fmla="val 13230"/>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ộp Văn bản 11">
            <a:extLst>
              <a:ext uri="{FF2B5EF4-FFF2-40B4-BE49-F238E27FC236}">
                <a16:creationId xmlns:a16="http://schemas.microsoft.com/office/drawing/2014/main" xmlns="" id="{3BE59900-9A0C-9147-DEF7-18A82EEBB6B8}"/>
              </a:ext>
            </a:extLst>
          </p:cNvPr>
          <p:cNvSpPr txBox="1"/>
          <p:nvPr/>
        </p:nvSpPr>
        <p:spPr>
          <a:xfrm>
            <a:off x="1472316" y="280891"/>
            <a:ext cx="11198086" cy="707886"/>
          </a:xfrm>
          <a:prstGeom prst="rect">
            <a:avLst/>
          </a:prstGeom>
          <a:noFill/>
        </p:spPr>
        <p:txBody>
          <a:bodyPr wrap="square">
            <a:spAutoFit/>
          </a:bodyPr>
          <a:lstStyle/>
          <a:p>
            <a:pPr lvl="0" algn="just">
              <a:defRPr/>
            </a:pPr>
            <a:r>
              <a:rPr lang="vi-VN" sz="4000" b="1" dirty="0">
                <a:solidFill>
                  <a:srgbClr val="FF0000"/>
                </a:solidFill>
                <a:latin typeface="Calibri" panose="020F0502020204030204" pitchFamily="34" charset="0"/>
                <a:cs typeface="Calibri" panose="020F0502020204030204" pitchFamily="34" charset="0"/>
              </a:rPr>
              <a:t>Tính tỉ số phần trăm của hai số:</a:t>
            </a:r>
            <a:endParaRPr kumimoji="0" lang="vi-VN"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 name="Oval 1">
            <a:extLst>
              <a:ext uri="{FF2B5EF4-FFF2-40B4-BE49-F238E27FC236}">
                <a16:creationId xmlns:a16="http://schemas.microsoft.com/office/drawing/2014/main" xmlns="" id="{8356CDF9-2103-4B9B-04B7-1C87C06F5910}"/>
              </a:ext>
            </a:extLst>
          </p:cNvPr>
          <p:cNvSpPr/>
          <p:nvPr/>
        </p:nvSpPr>
        <p:spPr>
          <a:xfrm>
            <a:off x="802640" y="365760"/>
            <a:ext cx="589280" cy="5588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Cambria" panose="02040503050406030204" pitchFamily="18" charset="0"/>
                <a:ea typeface="Cambria" panose="02040503050406030204" pitchFamily="18" charset="0"/>
              </a:rPr>
              <a:t>1</a:t>
            </a:r>
          </a:p>
        </p:txBody>
      </p:sp>
      <p:sp>
        <p:nvSpPr>
          <p:cNvPr id="3" name="TextBox 2">
            <a:extLst>
              <a:ext uri="{FF2B5EF4-FFF2-40B4-BE49-F238E27FC236}">
                <a16:creationId xmlns:a16="http://schemas.microsoft.com/office/drawing/2014/main" xmlns="" id="{62148D37-D8A6-D800-5F0B-E11CE63A3C54}"/>
              </a:ext>
            </a:extLst>
          </p:cNvPr>
          <p:cNvSpPr txBox="1"/>
          <p:nvPr/>
        </p:nvSpPr>
        <p:spPr>
          <a:xfrm>
            <a:off x="802640" y="1168400"/>
            <a:ext cx="9865360" cy="707886"/>
          </a:xfrm>
          <a:prstGeom prst="rect">
            <a:avLst/>
          </a:prstGeom>
          <a:noFill/>
        </p:spPr>
        <p:txBody>
          <a:bodyPr wrap="square" rtlCol="0">
            <a:spAutoFit/>
          </a:bodyPr>
          <a:lstStyle/>
          <a:p>
            <a:r>
              <a:rPr lang="pt-BR" sz="4000" dirty="0">
                <a:latin typeface="Cambria" panose="02040503050406030204" pitchFamily="18" charset="0"/>
                <a:ea typeface="Cambria" panose="02040503050406030204" pitchFamily="18" charset="0"/>
              </a:rPr>
              <a:t>a) 49 và 70                                    b) 37,8 và 45</a:t>
            </a:r>
            <a:endParaRPr lang="en-US" sz="4000"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xmlns="" id="{C5625ADA-13EB-DBAA-8AC7-80EA6634CA72}"/>
              </a:ext>
            </a:extLst>
          </p:cNvPr>
          <p:cNvSpPr txBox="1"/>
          <p:nvPr/>
        </p:nvSpPr>
        <p:spPr>
          <a:xfrm>
            <a:off x="325120" y="2712720"/>
            <a:ext cx="11866880" cy="1651606"/>
          </a:xfrm>
          <a:prstGeom prst="rect">
            <a:avLst/>
          </a:prstGeom>
          <a:noFill/>
        </p:spPr>
        <p:txBody>
          <a:bodyPr wrap="square" rtlCol="0">
            <a:spAutoFit/>
          </a:bodyPr>
          <a:lstStyle/>
          <a:p>
            <a:pPr>
              <a:lnSpc>
                <a:spcPct val="150000"/>
              </a:lnSpc>
            </a:pPr>
            <a:r>
              <a:rPr lang="en-US" sz="3600" dirty="0">
                <a:solidFill>
                  <a:srgbClr val="FF0066"/>
                </a:solidFill>
                <a:latin typeface="Cambria" panose="02040503050406030204" pitchFamily="18" charset="0"/>
                <a:ea typeface="Cambria" panose="02040503050406030204" pitchFamily="18" charset="0"/>
              </a:rPr>
              <a:t>a) </a:t>
            </a:r>
            <a:r>
              <a:rPr lang="en-US" sz="3600" dirty="0" err="1">
                <a:solidFill>
                  <a:srgbClr val="FF0066"/>
                </a:solidFill>
                <a:latin typeface="Cambria" panose="02040503050406030204" pitchFamily="18" charset="0"/>
                <a:ea typeface="Cambria" panose="02040503050406030204" pitchFamily="18" charset="0"/>
              </a:rPr>
              <a:t>Tỉ</a:t>
            </a:r>
            <a:r>
              <a:rPr lang="en-US" sz="3600" dirty="0">
                <a:solidFill>
                  <a:srgbClr val="FF0066"/>
                </a:solidFill>
                <a:latin typeface="Cambria" panose="02040503050406030204" pitchFamily="18" charset="0"/>
                <a:ea typeface="Cambria" panose="02040503050406030204" pitchFamily="18" charset="0"/>
              </a:rPr>
              <a:t> </a:t>
            </a:r>
            <a:r>
              <a:rPr lang="en-US" sz="3600" dirty="0" err="1">
                <a:solidFill>
                  <a:srgbClr val="FF0066"/>
                </a:solidFill>
                <a:latin typeface="Cambria" panose="02040503050406030204" pitchFamily="18" charset="0"/>
                <a:ea typeface="Cambria" panose="02040503050406030204" pitchFamily="18" charset="0"/>
              </a:rPr>
              <a:t>số</a:t>
            </a:r>
            <a:r>
              <a:rPr lang="en-US" sz="3600" dirty="0">
                <a:solidFill>
                  <a:srgbClr val="FF0066"/>
                </a:solidFill>
                <a:latin typeface="Cambria" panose="02040503050406030204" pitchFamily="18" charset="0"/>
                <a:ea typeface="Cambria" panose="02040503050406030204" pitchFamily="18" charset="0"/>
              </a:rPr>
              <a:t> </a:t>
            </a:r>
            <a:r>
              <a:rPr lang="en-US" sz="3600" dirty="0" err="1">
                <a:solidFill>
                  <a:srgbClr val="FF0066"/>
                </a:solidFill>
                <a:latin typeface="Cambria" panose="02040503050406030204" pitchFamily="18" charset="0"/>
                <a:ea typeface="Cambria" panose="02040503050406030204" pitchFamily="18" charset="0"/>
              </a:rPr>
              <a:t>phần</a:t>
            </a:r>
            <a:r>
              <a:rPr lang="en-US" sz="3600" dirty="0">
                <a:solidFill>
                  <a:srgbClr val="FF0066"/>
                </a:solidFill>
                <a:latin typeface="Cambria" panose="02040503050406030204" pitchFamily="18" charset="0"/>
                <a:ea typeface="Cambria" panose="02040503050406030204" pitchFamily="18" charset="0"/>
              </a:rPr>
              <a:t> </a:t>
            </a:r>
            <a:r>
              <a:rPr lang="en-US" sz="3600" dirty="0" err="1">
                <a:solidFill>
                  <a:srgbClr val="FF0066"/>
                </a:solidFill>
                <a:latin typeface="Cambria" panose="02040503050406030204" pitchFamily="18" charset="0"/>
                <a:ea typeface="Cambria" panose="02040503050406030204" pitchFamily="18" charset="0"/>
              </a:rPr>
              <a:t>trăm</a:t>
            </a:r>
            <a:r>
              <a:rPr lang="en-US" sz="3600" dirty="0">
                <a:solidFill>
                  <a:srgbClr val="FF0066"/>
                </a:solidFill>
                <a:latin typeface="Cambria" panose="02040503050406030204" pitchFamily="18" charset="0"/>
                <a:ea typeface="Cambria" panose="02040503050406030204" pitchFamily="18" charset="0"/>
              </a:rPr>
              <a:t> </a:t>
            </a:r>
            <a:r>
              <a:rPr lang="en-US" sz="3600" dirty="0" err="1">
                <a:solidFill>
                  <a:srgbClr val="FF0066"/>
                </a:solidFill>
                <a:latin typeface="Cambria" panose="02040503050406030204" pitchFamily="18" charset="0"/>
                <a:ea typeface="Cambria" panose="02040503050406030204" pitchFamily="18" charset="0"/>
              </a:rPr>
              <a:t>của</a:t>
            </a:r>
            <a:r>
              <a:rPr lang="en-US" sz="3600" dirty="0">
                <a:solidFill>
                  <a:srgbClr val="FF0066"/>
                </a:solidFill>
                <a:latin typeface="Cambria" panose="02040503050406030204" pitchFamily="18" charset="0"/>
                <a:ea typeface="Cambria" panose="02040503050406030204" pitchFamily="18" charset="0"/>
              </a:rPr>
              <a:t> 49 </a:t>
            </a:r>
            <a:r>
              <a:rPr lang="en-US" sz="3600" dirty="0" err="1">
                <a:solidFill>
                  <a:srgbClr val="FF0066"/>
                </a:solidFill>
                <a:latin typeface="Cambria" panose="02040503050406030204" pitchFamily="18" charset="0"/>
                <a:ea typeface="Cambria" panose="02040503050406030204" pitchFamily="18" charset="0"/>
              </a:rPr>
              <a:t>và</a:t>
            </a:r>
            <a:r>
              <a:rPr lang="en-US" sz="3600" dirty="0">
                <a:solidFill>
                  <a:srgbClr val="FF0066"/>
                </a:solidFill>
                <a:latin typeface="Cambria" panose="02040503050406030204" pitchFamily="18" charset="0"/>
                <a:ea typeface="Cambria" panose="02040503050406030204" pitchFamily="18" charset="0"/>
              </a:rPr>
              <a:t> 70 </a:t>
            </a:r>
            <a:r>
              <a:rPr lang="en-US" sz="3600" dirty="0" err="1">
                <a:solidFill>
                  <a:srgbClr val="FF0066"/>
                </a:solidFill>
                <a:latin typeface="Cambria" panose="02040503050406030204" pitchFamily="18" charset="0"/>
                <a:ea typeface="Cambria" panose="02040503050406030204" pitchFamily="18" charset="0"/>
              </a:rPr>
              <a:t>là</a:t>
            </a:r>
            <a:r>
              <a:rPr lang="en-US" sz="3600" dirty="0">
                <a:solidFill>
                  <a:srgbClr val="FF0066"/>
                </a:solidFill>
                <a:latin typeface="Cambria" panose="02040503050406030204" pitchFamily="18" charset="0"/>
                <a:ea typeface="Cambria" panose="02040503050406030204" pitchFamily="18" charset="0"/>
              </a:rPr>
              <a:t>: 49 : 70 = 0,7 = 70%</a:t>
            </a:r>
          </a:p>
          <a:p>
            <a:pPr>
              <a:lnSpc>
                <a:spcPct val="150000"/>
              </a:lnSpc>
            </a:pPr>
            <a:r>
              <a:rPr lang="en-US" sz="3600" dirty="0">
                <a:solidFill>
                  <a:srgbClr val="FF0066"/>
                </a:solidFill>
                <a:latin typeface="Cambria" panose="02040503050406030204" pitchFamily="18" charset="0"/>
                <a:ea typeface="Cambria" panose="02040503050406030204" pitchFamily="18" charset="0"/>
              </a:rPr>
              <a:t>b) </a:t>
            </a:r>
            <a:r>
              <a:rPr lang="en-US" sz="3600" dirty="0" err="1">
                <a:solidFill>
                  <a:srgbClr val="FF0066"/>
                </a:solidFill>
                <a:latin typeface="Cambria" panose="02040503050406030204" pitchFamily="18" charset="0"/>
                <a:ea typeface="Cambria" panose="02040503050406030204" pitchFamily="18" charset="0"/>
              </a:rPr>
              <a:t>Tỉ</a:t>
            </a:r>
            <a:r>
              <a:rPr lang="en-US" sz="3600" dirty="0">
                <a:solidFill>
                  <a:srgbClr val="FF0066"/>
                </a:solidFill>
                <a:latin typeface="Cambria" panose="02040503050406030204" pitchFamily="18" charset="0"/>
                <a:ea typeface="Cambria" panose="02040503050406030204" pitchFamily="18" charset="0"/>
              </a:rPr>
              <a:t> </a:t>
            </a:r>
            <a:r>
              <a:rPr lang="en-US" sz="3600" dirty="0" err="1">
                <a:solidFill>
                  <a:srgbClr val="FF0066"/>
                </a:solidFill>
                <a:latin typeface="Cambria" panose="02040503050406030204" pitchFamily="18" charset="0"/>
                <a:ea typeface="Cambria" panose="02040503050406030204" pitchFamily="18" charset="0"/>
              </a:rPr>
              <a:t>số</a:t>
            </a:r>
            <a:r>
              <a:rPr lang="en-US" sz="3600" dirty="0">
                <a:solidFill>
                  <a:srgbClr val="FF0066"/>
                </a:solidFill>
                <a:latin typeface="Cambria" panose="02040503050406030204" pitchFamily="18" charset="0"/>
                <a:ea typeface="Cambria" panose="02040503050406030204" pitchFamily="18" charset="0"/>
              </a:rPr>
              <a:t> </a:t>
            </a:r>
            <a:r>
              <a:rPr lang="en-US" sz="3600" dirty="0" err="1">
                <a:solidFill>
                  <a:srgbClr val="FF0066"/>
                </a:solidFill>
                <a:latin typeface="Cambria" panose="02040503050406030204" pitchFamily="18" charset="0"/>
                <a:ea typeface="Cambria" panose="02040503050406030204" pitchFamily="18" charset="0"/>
              </a:rPr>
              <a:t>phần</a:t>
            </a:r>
            <a:r>
              <a:rPr lang="en-US" sz="3600" dirty="0">
                <a:solidFill>
                  <a:srgbClr val="FF0066"/>
                </a:solidFill>
                <a:latin typeface="Cambria" panose="02040503050406030204" pitchFamily="18" charset="0"/>
                <a:ea typeface="Cambria" panose="02040503050406030204" pitchFamily="18" charset="0"/>
              </a:rPr>
              <a:t> </a:t>
            </a:r>
            <a:r>
              <a:rPr lang="en-US" sz="3600" dirty="0" err="1">
                <a:solidFill>
                  <a:srgbClr val="FF0066"/>
                </a:solidFill>
                <a:latin typeface="Cambria" panose="02040503050406030204" pitchFamily="18" charset="0"/>
                <a:ea typeface="Cambria" panose="02040503050406030204" pitchFamily="18" charset="0"/>
              </a:rPr>
              <a:t>trăm</a:t>
            </a:r>
            <a:r>
              <a:rPr lang="en-US" sz="3600" dirty="0">
                <a:solidFill>
                  <a:srgbClr val="FF0066"/>
                </a:solidFill>
                <a:latin typeface="Cambria" panose="02040503050406030204" pitchFamily="18" charset="0"/>
                <a:ea typeface="Cambria" panose="02040503050406030204" pitchFamily="18" charset="0"/>
              </a:rPr>
              <a:t> </a:t>
            </a:r>
            <a:r>
              <a:rPr lang="en-US" sz="3600" dirty="0" err="1">
                <a:solidFill>
                  <a:srgbClr val="FF0066"/>
                </a:solidFill>
                <a:latin typeface="Cambria" panose="02040503050406030204" pitchFamily="18" charset="0"/>
                <a:ea typeface="Cambria" panose="02040503050406030204" pitchFamily="18" charset="0"/>
              </a:rPr>
              <a:t>của</a:t>
            </a:r>
            <a:r>
              <a:rPr lang="en-US" sz="3600" dirty="0">
                <a:solidFill>
                  <a:srgbClr val="FF0066"/>
                </a:solidFill>
                <a:latin typeface="Cambria" panose="02040503050406030204" pitchFamily="18" charset="0"/>
                <a:ea typeface="Cambria" panose="02040503050406030204" pitchFamily="18" charset="0"/>
              </a:rPr>
              <a:t> 37,8 </a:t>
            </a:r>
            <a:r>
              <a:rPr lang="en-US" sz="3600" dirty="0" err="1">
                <a:solidFill>
                  <a:srgbClr val="FF0066"/>
                </a:solidFill>
                <a:latin typeface="Cambria" panose="02040503050406030204" pitchFamily="18" charset="0"/>
                <a:ea typeface="Cambria" panose="02040503050406030204" pitchFamily="18" charset="0"/>
              </a:rPr>
              <a:t>và</a:t>
            </a:r>
            <a:r>
              <a:rPr lang="en-US" sz="3600" dirty="0">
                <a:solidFill>
                  <a:srgbClr val="FF0066"/>
                </a:solidFill>
                <a:latin typeface="Cambria" panose="02040503050406030204" pitchFamily="18" charset="0"/>
                <a:ea typeface="Cambria" panose="02040503050406030204" pitchFamily="18" charset="0"/>
              </a:rPr>
              <a:t> 45 </a:t>
            </a:r>
            <a:r>
              <a:rPr lang="en-US" sz="3600" dirty="0" err="1">
                <a:solidFill>
                  <a:srgbClr val="FF0066"/>
                </a:solidFill>
                <a:latin typeface="Cambria" panose="02040503050406030204" pitchFamily="18" charset="0"/>
                <a:ea typeface="Cambria" panose="02040503050406030204" pitchFamily="18" charset="0"/>
              </a:rPr>
              <a:t>là</a:t>
            </a:r>
            <a:r>
              <a:rPr lang="en-US" sz="3600" dirty="0">
                <a:solidFill>
                  <a:srgbClr val="FF0066"/>
                </a:solidFill>
                <a:latin typeface="Cambria" panose="02040503050406030204" pitchFamily="18" charset="0"/>
                <a:ea typeface="Cambria" panose="02040503050406030204" pitchFamily="18" charset="0"/>
              </a:rPr>
              <a:t>: 37,8 : 45 = 0,84 = 84%</a:t>
            </a:r>
          </a:p>
        </p:txBody>
      </p:sp>
    </p:spTree>
    <p:extLst>
      <p:ext uri="{BB962C8B-B14F-4D97-AF65-F5344CB8AC3E}">
        <p14:creationId xmlns:p14="http://schemas.microsoft.com/office/powerpoint/2010/main" val="34441739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wipe(up)">
                                      <p:cBhvr>
                                        <p:cTn id="18" dur="500"/>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wipe(up)">
                                      <p:cBhvr>
                                        <p:cTn id="23"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727</Words>
  <Application>Microsoft Office PowerPoint</Application>
  <PresentationFormat>Widescreen</PresentationFormat>
  <Paragraphs>75</Paragraphs>
  <Slides>17</Slides>
  <Notes>6</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Arial</vt:lpstr>
      <vt:lpstr>Calibri</vt:lpstr>
      <vt:lpstr>Calibri Light</vt:lpstr>
      <vt:lpstr>Cambria</vt:lpstr>
      <vt:lpstr>Cambria Math</vt:lpstr>
      <vt:lpstr>Lato Regular</vt:lpstr>
      <vt:lpstr>SVN-Gretoon</vt:lpstr>
      <vt:lpstr>UTM Avo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cp:revision>
  <dcterms:created xsi:type="dcterms:W3CDTF">2025-02-10T20:45:47Z</dcterms:created>
  <dcterms:modified xsi:type="dcterms:W3CDTF">2025-02-10T20:46:20Z</dcterms:modified>
</cp:coreProperties>
</file>