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5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50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46904" y="522870"/>
            <a:ext cx="356567" cy="5808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179671" y="535570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75" y="1458900"/>
            <a:ext cx="7442431" cy="4356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1612233" y="1409802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=8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1574134" y="2314439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=16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3519398" y="1409802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=14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3528923" y="2327139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=18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5550821" y="1435202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=15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5531771" y="2327139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=25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7515673" y="1486539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=30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7506148" y="2378476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=40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1677064" y="3507836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6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1686589" y="438707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8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3631853" y="3482436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9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3650903" y="437437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7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5625176" y="3520536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3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5644226" y="437437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4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7608541" y="3520536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6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7599016" y="437437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 9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202" y="2345066"/>
            <a:ext cx="3668497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50001" y="629510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392318" y="578711"/>
            <a:ext cx="7316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Trong trò chơi Ô ăn quan, mỗi ô có 5 viên sỏi. </a:t>
            </a:r>
            <a:endParaRPr lang="en-US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Hỏi 10 ô như vậy có tất cả bao nhiêu viên sỏi?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B5AEB3-E216-4309-879F-4F88033F9744}"/>
              </a:ext>
            </a:extLst>
          </p:cNvPr>
          <p:cNvCxnSpPr>
            <a:cxnSpLocks/>
          </p:cNvCxnSpPr>
          <p:nvPr/>
        </p:nvCxnSpPr>
        <p:spPr>
          <a:xfrm flipH="1">
            <a:off x="5123307" y="1108112"/>
            <a:ext cx="2552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2D8E87-9A30-461B-A80F-7730223D4021}"/>
              </a:ext>
            </a:extLst>
          </p:cNvPr>
          <p:cNvCxnSpPr>
            <a:cxnSpLocks/>
          </p:cNvCxnSpPr>
          <p:nvPr/>
        </p:nvCxnSpPr>
        <p:spPr>
          <a:xfrm>
            <a:off x="2090790" y="1673643"/>
            <a:ext cx="5190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ACFC75-04C9-442C-AD6A-778EC484F94F}"/>
              </a:ext>
            </a:extLst>
          </p:cNvPr>
          <p:cNvCxnSpPr>
            <a:cxnSpLocks/>
          </p:cNvCxnSpPr>
          <p:nvPr/>
        </p:nvCxnSpPr>
        <p:spPr>
          <a:xfrm>
            <a:off x="4015649" y="1667151"/>
            <a:ext cx="3660354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5050321" y="2381804"/>
            <a:ext cx="168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5164620" y="3344712"/>
            <a:ext cx="277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 ô   :  5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5164620" y="4005732"/>
            <a:ext cx="277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10 ô :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:\BAÌ GIẢNG CÔ VIT\LuyenChuTieuHoc-2.7\LuyenChuTieuHoc\Ảnh dòng kẻ sẵn cho môn toán\DongKeDen10Do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2" b="19661"/>
          <a:stretch/>
        </p:blipFill>
        <p:spPr bwMode="auto">
          <a:xfrm>
            <a:off x="2" y="2"/>
            <a:ext cx="9372600" cy="68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-24061" y="315441"/>
            <a:ext cx="9829799" cy="15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atin typeface="HP001 4 hàng" panose="020B0603050302020204" pitchFamily="34" charset="0"/>
              </a:rPr>
              <a:t> 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ba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300" b="1" dirty="0">
                <a:latin typeface="HP001 4 hàng" panose="020B0603050302020204" pitchFamily="34" charset="0"/>
              </a:rPr>
              <a:t> 22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300" b="1" dirty="0">
                <a:latin typeface="HP001 4 hàng" panose="020B0603050302020204" pitchFamily="34" charset="0"/>
              </a:rPr>
              <a:t> 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300" b="1" dirty="0"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8491" y="2476719"/>
            <a:ext cx="6314834" cy="8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4800" y="1201949"/>
            <a:ext cx="8785511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       </a:t>
            </a:r>
            <a:r>
              <a:rPr lang="en-US" altLang="en-US" sz="4600" b="1" u="sng" dirty="0" err="1">
                <a:latin typeface="HP001 4 hàng" panose="020B0603050302020204" pitchFamily="34" charset="0"/>
              </a:rPr>
              <a:t>Toán</a:t>
            </a:r>
            <a:endParaRPr lang="en-US" altLang="en-US" sz="4600" b="1" u="sng" dirty="0">
              <a:latin typeface="HP001 4 hàng" panose="020B0603050302020204" pitchFamily="34" charset="0"/>
            </a:endParaRPr>
          </a:p>
          <a:p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04799" y="2037068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Luyện</a:t>
            </a:r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tập</a:t>
            </a:r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chung</a:t>
            </a:r>
            <a:r>
              <a:rPr lang="en-US" altLang="en-US" sz="4600" b="1" dirty="0">
                <a:latin typeface="HP001 4 hàng" panose="020B0603050302020204" pitchFamily="34" charset="0"/>
              </a:rPr>
              <a:t> (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Tiết</a:t>
            </a:r>
            <a:r>
              <a:rPr lang="en-US" altLang="en-US" sz="4600" b="1" dirty="0">
                <a:latin typeface="HP001 4 hàng" panose="020B0603050302020204" pitchFamily="34" charset="0"/>
              </a:rPr>
              <a:t> 1)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90499" y="2214868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600" b="1" dirty="0">
              <a:latin typeface="HP001 4 hàng" panose="020B0603050302020204" pitchFamily="34" charset="0"/>
            </a:endParaRPr>
          </a:p>
          <a:p>
            <a:pPr lvl="0"/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  <a:r>
              <a:rPr lang="en-US" altLang="en-US" sz="46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600" b="1" u="sng" dirty="0">
                <a:latin typeface="HP001 4 hàng" panose="020B0603050302020204" pitchFamily="34" charset="0"/>
              </a:rPr>
              <a:t> 3</a:t>
            </a:r>
            <a:r>
              <a:rPr lang="en-US" altLang="en-US" sz="4600" b="1" dirty="0">
                <a:latin typeface="HP001 4 hàng" panose="020B0603050302020204" pitchFamily="34" charset="0"/>
              </a:rPr>
              <a:t>:       </a:t>
            </a:r>
            <a:r>
              <a:rPr lang="en-US" altLang="en-US" sz="46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6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600" b="1" u="sng" dirty="0" err="1">
                <a:latin typeface="HP001 4 hàng" panose="020B0603050302020204" pitchFamily="34" charset="0"/>
              </a:rPr>
              <a:t>giải</a:t>
            </a:r>
            <a:endParaRPr lang="en-US" altLang="en-US" sz="4600" b="1" u="sng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:\BAÌ GIẢNG CÔ VIT\LuyenChuTieuHoc-2.7\LuyenChuTieuHoc\Ảnh dòng kẻ sẵn cho môn toán\DongKeDen10Do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2" b="19661"/>
          <a:stretch/>
        </p:blipFill>
        <p:spPr bwMode="auto">
          <a:xfrm>
            <a:off x="2" y="152402"/>
            <a:ext cx="9372600" cy="68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-24061" y="264641"/>
            <a:ext cx="9829799" cy="15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atin typeface="HP001 4 hàng" panose="020B0603050302020204" pitchFamily="34" charset="0"/>
              </a:rPr>
              <a:t> 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ba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300" b="1" dirty="0">
                <a:latin typeface="HP001 4 hàng" panose="020B0603050302020204" pitchFamily="34" charset="0"/>
              </a:rPr>
              <a:t> 22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300" b="1" dirty="0">
                <a:latin typeface="HP001 4 hàng" panose="020B0603050302020204" pitchFamily="34" charset="0"/>
              </a:rPr>
              <a:t> 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300" b="1" dirty="0"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8491" y="2476719"/>
            <a:ext cx="6314834" cy="8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4800" y="1380838"/>
            <a:ext cx="8785511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HP001 4 hàng" panose="020B0603050302020204" pitchFamily="34" charset="0"/>
              </a:rPr>
              <a:t>                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Toán</a:t>
            </a:r>
            <a:endParaRPr lang="en-US" altLang="en-US" sz="4400" b="1" u="sng" dirty="0">
              <a:latin typeface="HP001 4 hàng" panose="020B0603050302020204" pitchFamily="34" charset="0"/>
            </a:endParaRPr>
          </a:p>
          <a:p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04799" y="2189468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Luyện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tập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chung</a:t>
            </a:r>
            <a:r>
              <a:rPr lang="en-US" altLang="en-US" sz="4400" b="1" dirty="0">
                <a:latin typeface="HP001 4 hàng" panose="020B0603050302020204" pitchFamily="34" charset="0"/>
              </a:rPr>
              <a:t> (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Tiết</a:t>
            </a:r>
            <a:r>
              <a:rPr lang="en-US" altLang="en-US" sz="4400" b="1" dirty="0">
                <a:latin typeface="HP001 4 hàng" panose="020B0603050302020204" pitchFamily="34" charset="0"/>
              </a:rPr>
              <a:t> 1)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90499" y="2407183"/>
            <a:ext cx="9534525" cy="150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400" b="1" dirty="0">
              <a:latin typeface="HP001 4 hàng" panose="020B0603050302020204" pitchFamily="34" charset="0"/>
            </a:endParaRPr>
          </a:p>
          <a:p>
            <a:pPr lvl="0"/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400" b="1" u="sng">
                <a:latin typeface="HP001 4 hàng" panose="020B0603050302020204" pitchFamily="34" charset="0"/>
              </a:rPr>
              <a:t> 3</a:t>
            </a:r>
            <a:r>
              <a:rPr lang="en-US" altLang="en-US" sz="4400" b="1">
                <a:latin typeface="HP001 4 hàng" panose="020B0603050302020204" pitchFamily="34" charset="0"/>
              </a:rPr>
              <a:t>:      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4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giải</a:t>
            </a:r>
            <a:endParaRPr lang="en-US" altLang="en-US" sz="4400" b="1" u="sng" dirty="0">
              <a:latin typeface="HP001 4 hàng" panose="020B06030503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343988" y="3904331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Số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viên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sỏi</a:t>
            </a:r>
            <a:r>
              <a:rPr lang="en-US" altLang="en-US" sz="4400" b="1" dirty="0">
                <a:latin typeface="HP001 4 hàng" panose="020B0603050302020204" pitchFamily="34" charset="0"/>
              </a:rPr>
              <a:t> 10 ô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có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là</a:t>
            </a:r>
            <a:r>
              <a:rPr lang="en-US" altLang="en-US" sz="4400" b="1" dirty="0">
                <a:latin typeface="HP001 4 hàng" panose="020B0603050302020204" pitchFamily="34" charset="0"/>
              </a:rPr>
              <a:t>: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6840" y="4755231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HP001 4 hàng" panose="020B0603050302020204" pitchFamily="34" charset="0"/>
              </a:rPr>
              <a:t>         5 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400" b="1" dirty="0">
                <a:latin typeface="HP001 4 hàng" panose="020B0603050302020204" pitchFamily="34" charset="0"/>
              </a:rPr>
              <a:t> 10 </a:t>
            </a:r>
            <a:r>
              <a:rPr lang="en-US" altLang="en-US" sz="4400" dirty="0">
                <a:latin typeface="HP001 4 hàng" panose="020B0603050302020204" pitchFamily="34" charset="0"/>
              </a:rPr>
              <a:t>=</a:t>
            </a:r>
            <a:r>
              <a:rPr lang="en-US" altLang="en-US" sz="4400" b="1" dirty="0">
                <a:latin typeface="HP001 4 hàng" panose="020B0603050302020204" pitchFamily="34" charset="0"/>
              </a:rPr>
              <a:t> 50 (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viên</a:t>
            </a:r>
            <a:r>
              <a:rPr lang="en-US" altLang="en-US" sz="4400" b="1" dirty="0">
                <a:latin typeface="HP001 4 hàng" panose="020B0603050302020204" pitchFamily="34" charset="0"/>
              </a:rPr>
              <a:t>)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61951" y="5599970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  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Đáp</a:t>
            </a:r>
            <a:r>
              <a:rPr lang="en-US" altLang="en-US" sz="44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400" b="1" u="sng" dirty="0" err="1">
                <a:latin typeface="HP001 4 hàng" panose="020B0603050302020204" pitchFamily="34" charset="0"/>
              </a:rPr>
              <a:t>số</a:t>
            </a:r>
            <a:r>
              <a:rPr lang="en-US" altLang="en-US" sz="4400" b="1" dirty="0">
                <a:latin typeface="HP001 4 hàng" panose="020B0603050302020204" pitchFamily="34" charset="0"/>
              </a:rPr>
              <a:t>: 50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viên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  <a:r>
              <a:rPr lang="en-US" altLang="en-US" sz="4400" b="1" dirty="0" err="1">
                <a:latin typeface="HP001 4 hàng" panose="020B0603050302020204" pitchFamily="34" charset="0"/>
              </a:rPr>
              <a:t>sỏi</a:t>
            </a:r>
            <a:r>
              <a:rPr lang="en-US" altLang="en-US" sz="4400" b="1" dirty="0">
                <a:latin typeface="HP001 4 hàng" panose="020B0603050302020204" pitchFamily="34" charset="0"/>
              </a:rPr>
              <a:t>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97" y="882069"/>
            <a:ext cx="5774006" cy="234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6327" y="2548670"/>
            <a:ext cx="5591669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97" y="3912421"/>
            <a:ext cx="5638941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714375" y="379090"/>
            <a:ext cx="672408" cy="71311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4</a:t>
            </a:r>
            <a:endParaRPr lang="vi-VN" sz="4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1570699" y="241305"/>
            <a:ext cx="1237752" cy="939897"/>
            <a:chOff x="1870518" y="1273949"/>
            <a:chExt cx="1228326" cy="9192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273949"/>
              <a:ext cx="1116312" cy="919217"/>
              <a:chOff x="1870518" y="1273949"/>
              <a:chExt cx="1116312" cy="91921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273949"/>
                <a:ext cx="1116312" cy="919217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868894" cy="752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03788" y="1427219"/>
              <a:ext cx="495056" cy="75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024434" y="1599219"/>
            <a:ext cx="627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a)</a:t>
            </a:r>
            <a:endParaRPr lang="vi-VN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024434" y="3167391"/>
            <a:ext cx="652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b)</a:t>
            </a:r>
            <a:endParaRPr lang="vi-VN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023463" y="4735563"/>
            <a:ext cx="59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c)</a:t>
            </a:r>
            <a:endParaRPr lang="vi-VN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4337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6291738" y="1738977"/>
            <a:ext cx="75533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4087332" y="3223185"/>
            <a:ext cx="75533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6293115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4018083" y="4848982"/>
            <a:ext cx="75533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6293114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88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1110496"/>
            <a:ext cx="7924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CHÀO TẠM BIỆT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CÁC THẦY CÔ VÀ CÁC EM!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0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610591" y="122851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887783"/>
            <a:ext cx="7086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CHÀO MỪNG  CÁC THẦY, CÔ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ĐẾN THĂM LỚP CHÚNG EM!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BD52F"/>
              </a:gs>
              <a:gs pos="100000">
                <a:srgbClr val="14631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5123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en-US" b="1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7315201" y="4876802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169864" y="55118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4648201" y="3810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5638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3048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1524000" y="121920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8458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3429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8305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1447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6400801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SG" altLang="en-US">
              <a:latin typeface="VNI-Souvir" pitchFamily="2" charset="0"/>
            </a:endParaRPr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8382001" y="51816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SG">
              <a:latin typeface="Arial" panose="020B0604020202020204" pitchFamily="34" charset="0"/>
            </a:endParaRP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-152400" y="1612901"/>
            <a:ext cx="9296400" cy="374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600" b="1" dirty="0">
                <a:solidFill>
                  <a:srgbClr val="3333CC"/>
                </a:solidFill>
                <a:latin typeface="VNI-Fato" pitchFamily="2" charset="0"/>
              </a:rPr>
              <a:t>TROØ CHÔI</a:t>
            </a:r>
            <a:r>
              <a:rPr lang="en-US" altLang="en-US" b="1" dirty="0">
                <a:solidFill>
                  <a:srgbClr val="3333CC"/>
                </a:solidFill>
                <a:latin typeface="VNI-Fato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altLang="en-US" sz="7200" b="1" i="1" dirty="0">
                <a:solidFill>
                  <a:srgbClr val="FF3300"/>
                </a:solidFill>
                <a:latin typeface="VNI-Bodon-Poster" pitchFamily="2" charset="0"/>
              </a:rPr>
              <a:t>GIAÛI OÂ SỐ</a:t>
            </a:r>
          </a:p>
          <a:p>
            <a:pPr algn="ctr">
              <a:lnSpc>
                <a:spcPct val="130000"/>
              </a:lnSpc>
            </a:pPr>
            <a:endParaRPr lang="en-US" altLang="en-US" sz="18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/>
            <a:endParaRPr lang="en-US" altLang="en-US" b="1" dirty="0">
              <a:solidFill>
                <a:srgbClr val="FFFF00"/>
              </a:solidFill>
              <a:latin typeface="VNI-Bodon-Poster" pitchFamily="2" charset="0"/>
            </a:endParaRPr>
          </a:p>
          <a:p>
            <a:pPr algn="ctr">
              <a:lnSpc>
                <a:spcPct val="140000"/>
              </a:lnSpc>
            </a:pPr>
            <a:endParaRPr lang="en-US" altLang="en-US" sz="1600" b="1" i="1" dirty="0">
              <a:solidFill>
                <a:srgbClr val="FFFF66"/>
              </a:solidFill>
              <a:latin typeface=".VnTimeH" pitchFamily="34" charset="0"/>
            </a:endParaRPr>
          </a:p>
        </p:txBody>
      </p:sp>
      <p:pic>
        <p:nvPicPr>
          <p:cNvPr id="312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5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245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58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80077"/>
            <a:ext cx="1295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59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7694" y="3391695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60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4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61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62" descr="BAR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6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1803">
            <a:off x="7566025" y="4763"/>
            <a:ext cx="158273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6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0009" flipH="1">
            <a:off x="56356" y="-56356"/>
            <a:ext cx="1639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86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0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8"/>
                </p:tgtEl>
              </p:cMediaNode>
            </p:audio>
            <p:audio>
              <p:cMediaNode>
                <p:cTn id="1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5"/>
                </p:tgtEl>
              </p:cMediaNode>
            </p:audio>
          </p:childTnLst>
        </p:cTn>
      </p:par>
    </p:tnLst>
    <p:bldLst>
      <p:bldP spid="3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Outlined diamond"/>
          <p:cNvSpPr>
            <a:spLocks noChangeArrowheads="1" noChangeShapeType="1" noTextEdit="1"/>
          </p:cNvSpPr>
          <p:nvPr/>
        </p:nvSpPr>
        <p:spPr bwMode="auto">
          <a:xfrm>
            <a:off x="228600" y="733425"/>
            <a:ext cx="8839200" cy="1219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CHỌN Ô SỐ </a:t>
            </a:r>
          </a:p>
        </p:txBody>
      </p:sp>
      <p:sp>
        <p:nvSpPr>
          <p:cNvPr id="2070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14400" y="2850140"/>
            <a:ext cx="1752600" cy="126466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</a:rPr>
              <a:t>Ô SỐ 1</a:t>
            </a:r>
          </a:p>
        </p:txBody>
      </p:sp>
      <p:sp>
        <p:nvSpPr>
          <p:cNvPr id="2075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3600" y="2850140"/>
            <a:ext cx="1752600" cy="131546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</a:rPr>
              <a:t>Ô SỐ 2</a:t>
            </a:r>
          </a:p>
        </p:txBody>
      </p:sp>
      <p:sp>
        <p:nvSpPr>
          <p:cNvPr id="2079" name="AutoShape 3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52800" y="4368800"/>
            <a:ext cx="1752600" cy="11811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</a:rPr>
              <a:t>Ô SỐ 3</a:t>
            </a:r>
          </a:p>
        </p:txBody>
      </p:sp>
      <p:grpSp>
        <p:nvGrpSpPr>
          <p:cNvPr id="6164" name="Group 2"/>
          <p:cNvGrpSpPr>
            <a:grpSpLocks/>
          </p:cNvGrpSpPr>
          <p:nvPr/>
        </p:nvGrpSpPr>
        <p:grpSpPr bwMode="auto">
          <a:xfrm>
            <a:off x="-304800" y="-152400"/>
            <a:ext cx="9601200" cy="7239000"/>
            <a:chOff x="48" y="0"/>
            <a:chExt cx="5664" cy="4224"/>
          </a:xfrm>
        </p:grpSpPr>
        <p:sp>
          <p:nvSpPr>
            <p:cNvPr id="6165" name="Line 3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4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5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6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9" name="Group 7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6170" name="Picture 8" descr="BAR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9" descr="BAR0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AutoShape 10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53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11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12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1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</p:childTnLst>
        </p:cTn>
      </p:par>
    </p:tnLst>
    <p:bldLst>
      <p:bldP spid="2052" grpId="0" animBg="1"/>
      <p:bldP spid="2070" grpId="0" animBg="1"/>
      <p:bldP spid="2070" grpId="1" animBg="1"/>
      <p:bldP spid="2075" grpId="0" animBg="1"/>
      <p:bldP spid="2075" grpId="1" animBg="1"/>
      <p:bldP spid="2079" grpId="0" animBg="1"/>
      <p:bldP spid="207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73400" y="2533888"/>
            <a:ext cx="7614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4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chia 2</a:t>
            </a:r>
          </a:p>
        </p:txBody>
      </p:sp>
    </p:spTree>
    <p:extLst>
      <p:ext uri="{BB962C8B-B14F-4D97-AF65-F5344CB8AC3E}">
        <p14:creationId xmlns:p14="http://schemas.microsoft.com/office/powerpoint/2010/main" val="3611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73400" y="947439"/>
            <a:ext cx="761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4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1644268" y="3172424"/>
                <a:ext cx="47578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</a:rPr>
                  <a:t>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357" y="3172423"/>
                <a:ext cx="6343738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2802439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4133718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5301927" y="375719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3678672" y="4275272"/>
            <a:ext cx="1105403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Số chia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1925197" y="4268540"/>
            <a:ext cx="1479014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Số  bị chia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4989614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246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7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73400" y="2644058"/>
            <a:ext cx="7614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4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chia 5</a:t>
            </a:r>
          </a:p>
        </p:txBody>
      </p:sp>
    </p:spTree>
    <p:extLst>
      <p:ext uri="{BB962C8B-B14F-4D97-AF65-F5344CB8AC3E}">
        <p14:creationId xmlns:p14="http://schemas.microsoft.com/office/powerpoint/2010/main" val="11286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:\BAÌ GIẢNG CÔ VIT\LuyenChuTieuHoc-2.7\LuyenChuTieuHoc\Ảnh dòng kẻ sẵn cho môn toán\DongKeDen10Do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2" b="19661"/>
          <a:stretch/>
        </p:blipFill>
        <p:spPr bwMode="auto">
          <a:xfrm>
            <a:off x="2" y="2"/>
            <a:ext cx="9372600" cy="68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-24061" y="315441"/>
            <a:ext cx="9829799" cy="15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atin typeface="HP001 4 hàng" panose="020B0603050302020204" pitchFamily="34" charset="0"/>
              </a:rPr>
              <a:t> 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ba</a:t>
            </a:r>
            <a:r>
              <a:rPr lang="en-US" altLang="en-US" sz="4300" b="1" dirty="0">
                <a:latin typeface="HP001 4 hàng" panose="020B0603050302020204" pitchFamily="34" charset="0"/>
              </a:rPr>
              <a:t>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300" b="1" dirty="0">
                <a:latin typeface="HP001 4 hàng" panose="020B0603050302020204" pitchFamily="34" charset="0"/>
              </a:rPr>
              <a:t> 22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300" b="1" dirty="0">
                <a:latin typeface="HP001 4 hàng" panose="020B0603050302020204" pitchFamily="34" charset="0"/>
              </a:rPr>
              <a:t> 2 </a:t>
            </a:r>
            <a:r>
              <a:rPr lang="en-US" altLang="en-US" sz="43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300" b="1" dirty="0"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8491" y="2476719"/>
            <a:ext cx="6314834" cy="8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4800" y="1201949"/>
            <a:ext cx="8785511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       </a:t>
            </a:r>
            <a:r>
              <a:rPr lang="en-US" altLang="en-US" sz="4600" b="1" u="sng" dirty="0" err="1">
                <a:latin typeface="HP001 4 hàng" panose="020B0603050302020204" pitchFamily="34" charset="0"/>
              </a:rPr>
              <a:t>Toán</a:t>
            </a:r>
            <a:endParaRPr lang="en-US" altLang="en-US" sz="4600" b="1" u="sng" dirty="0">
              <a:latin typeface="HP001 4 hàng" panose="020B0603050302020204" pitchFamily="34" charset="0"/>
            </a:endParaRPr>
          </a:p>
          <a:p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04799" y="2037068"/>
            <a:ext cx="953452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0" tIns="72570" rIns="145140" bIns="725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600" b="1" dirty="0">
                <a:latin typeface="HP001 4 hàng" panose="020B0603050302020204" pitchFamily="34" charset="0"/>
              </a:rPr>
              <a:t>        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Luyện</a:t>
            </a:r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tập</a:t>
            </a:r>
            <a:r>
              <a:rPr lang="en-US" altLang="en-US" sz="4600" b="1" dirty="0">
                <a:latin typeface="HP001 4 hàng" panose="020B0603050302020204" pitchFamily="34" charset="0"/>
              </a:rPr>
              <a:t> 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chung</a:t>
            </a:r>
            <a:r>
              <a:rPr lang="en-US" altLang="en-US" sz="4600" b="1" dirty="0">
                <a:latin typeface="HP001 4 hàng" panose="020B0603050302020204" pitchFamily="34" charset="0"/>
              </a:rPr>
              <a:t> (</a:t>
            </a:r>
            <a:r>
              <a:rPr lang="en-US" altLang="en-US" sz="4600" b="1" dirty="0" err="1">
                <a:latin typeface="HP001 4 hàng" panose="020B0603050302020204" pitchFamily="34" charset="0"/>
              </a:rPr>
              <a:t>Tiết</a:t>
            </a:r>
            <a:r>
              <a:rPr lang="en-US" altLang="en-US" sz="4600" b="1" dirty="0">
                <a:latin typeface="HP001 4 hàng" panose="020B0603050302020204" pitchFamily="34" charset="0"/>
              </a:rPr>
              <a:t> 1) </a:t>
            </a:r>
          </a:p>
          <a:p>
            <a:pPr lvl="0"/>
            <a:endParaRPr lang="en-US" altLang="en-US" sz="4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749577" y="618543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144244" y="516944"/>
            <a:ext cx="548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871741" y="1482036"/>
            <a:ext cx="7317674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l="-2492" r="-186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5254283" y="3021429"/>
            <a:ext cx="1498209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5254284" y="1885072"/>
            <a:ext cx="1477108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5254284" y="3003862"/>
            <a:ext cx="1477108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8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299</Words>
  <Application>Microsoft Office PowerPoint</Application>
  <PresentationFormat>On-screen Show (4:3)</PresentationFormat>
  <Paragraphs>79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.VnTimeH</vt:lpstr>
      <vt:lpstr>Arial</vt:lpstr>
      <vt:lpstr>Calibri</vt:lpstr>
      <vt:lpstr>Cambria Math</vt:lpstr>
      <vt:lpstr>HP001 4 hàng</vt:lpstr>
      <vt:lpstr>Times New Roman</vt:lpstr>
      <vt:lpstr>VNI-Bodon-Poster</vt:lpstr>
      <vt:lpstr>VNI-Fato</vt:lpstr>
      <vt:lpstr>VNI-Souvir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HOME</dc:creator>
  <cp:lastModifiedBy>Admin</cp:lastModifiedBy>
  <cp:revision>3</cp:revision>
  <dcterms:created xsi:type="dcterms:W3CDTF">2006-08-16T00:00:00Z</dcterms:created>
  <dcterms:modified xsi:type="dcterms:W3CDTF">2024-10-27T12:56:08Z</dcterms:modified>
</cp:coreProperties>
</file>