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327" r:id="rId2"/>
    <p:sldId id="408" r:id="rId3"/>
    <p:sldId id="440" r:id="rId4"/>
    <p:sldId id="438" r:id="rId5"/>
    <p:sldId id="439" r:id="rId6"/>
    <p:sldId id="442" r:id="rId7"/>
    <p:sldId id="444" r:id="rId8"/>
    <p:sldId id="340" r:id="rId9"/>
  </p:sldIdLst>
  <p:sldSz cx="16276638" cy="9144000"/>
  <p:notesSz cx="6858000" cy="9144000"/>
  <p:custDataLst>
    <p:tags r:id="rId11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717550" indent="-26035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1436688" indent="-52228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2154238" indent="-78263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2873375" indent="-1044575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512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  <a:srgbClr val="FF3399"/>
    <a:srgbClr val="FF7C80"/>
    <a:srgbClr val="0000CC"/>
    <a:srgbClr val="EDF6F7"/>
    <a:srgbClr val="FF6600"/>
    <a:srgbClr val="6600CC"/>
    <a:srgbClr val="3333FF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876" autoAdjust="0"/>
    <p:restoredTop sz="94660"/>
  </p:normalViewPr>
  <p:slideViewPr>
    <p:cSldViewPr>
      <p:cViewPr varScale="1">
        <p:scale>
          <a:sx n="63" d="100"/>
          <a:sy n="63" d="100"/>
        </p:scale>
        <p:origin x="566" y="62"/>
      </p:cViewPr>
      <p:guideLst>
        <p:guide orient="horz" pos="2880"/>
        <p:guide pos="5127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77825" y="685800"/>
            <a:ext cx="610235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45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45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5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51C4FA25-5DD5-485C-BCD2-EF739D2A719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138681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1pPr>
    <a:lvl2pPr marL="717550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2pPr>
    <a:lvl3pPr marL="1436688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3pPr>
    <a:lvl4pPr marL="2154238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4pPr>
    <a:lvl5pPr marL="2873375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5pPr>
    <a:lvl6pPr marL="3592220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4310664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5029109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5747553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EB5B8007-F28A-4C3E-A48D-DDE012D8153F}" type="slidenum">
              <a:rPr lang="en-US" altLang="en-US" sz="1200">
                <a:cs typeface="Arial" charset="0"/>
              </a:rPr>
              <a:pPr algn="r" eaLnBrk="1" hangingPunct="1"/>
              <a:t>8</a:t>
            </a:fld>
            <a:endParaRPr lang="en-US" altLang="en-US" sz="1200">
              <a:cs typeface="Arial" charset="0"/>
            </a:endParaRPr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77825" y="685800"/>
            <a:ext cx="6102350" cy="3429000"/>
          </a:xfrm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vi-VN" altLang="en-US"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0748" y="2840569"/>
            <a:ext cx="13835142" cy="196003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41496" y="5181600"/>
            <a:ext cx="11393647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718444" indent="0" algn="ctr">
              <a:buNone/>
              <a:defRPr/>
            </a:lvl2pPr>
            <a:lvl3pPr marL="1436888" indent="0" algn="ctr">
              <a:buNone/>
              <a:defRPr/>
            </a:lvl3pPr>
            <a:lvl4pPr marL="2155332" indent="0" algn="ctr">
              <a:buNone/>
              <a:defRPr/>
            </a:lvl4pPr>
            <a:lvl5pPr marL="2873776" indent="0" algn="ctr">
              <a:buNone/>
              <a:defRPr/>
            </a:lvl5pPr>
            <a:lvl6pPr marL="3592220" indent="0" algn="ctr">
              <a:buNone/>
              <a:defRPr/>
            </a:lvl6pPr>
            <a:lvl7pPr marL="4310664" indent="0" algn="ctr">
              <a:buNone/>
              <a:defRPr/>
            </a:lvl7pPr>
            <a:lvl8pPr marL="5029109" indent="0" algn="ctr">
              <a:buNone/>
              <a:defRPr/>
            </a:lvl8pPr>
            <a:lvl9pPr marL="5747553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B01423-D198-4896-B996-AF6CD71AA32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72254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D28DD1-89CB-4A9B-8160-1008CEEB8C2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920928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800562" y="366186"/>
            <a:ext cx="3662244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3832" y="366186"/>
            <a:ext cx="10715453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4A9502-423E-4957-ACD4-EFEAFA4568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138348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00BA3F-51CF-473C-BBC7-9F80CB3FD93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606691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743" y="5875867"/>
            <a:ext cx="13835142" cy="1816100"/>
          </a:xfrm>
        </p:spPr>
        <p:txBody>
          <a:bodyPr anchor="t"/>
          <a:lstStyle>
            <a:lvl1pPr algn="l">
              <a:defRPr sz="6300" b="1" cap="all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5743" y="3875619"/>
            <a:ext cx="13835142" cy="2000249"/>
          </a:xfrm>
        </p:spPr>
        <p:txBody>
          <a:bodyPr anchor="b"/>
          <a:lstStyle>
            <a:lvl1pPr marL="0" indent="0">
              <a:buNone/>
              <a:defRPr sz="3100"/>
            </a:lvl1pPr>
            <a:lvl2pPr marL="718444" indent="0">
              <a:buNone/>
              <a:defRPr sz="2800"/>
            </a:lvl2pPr>
            <a:lvl3pPr marL="1436888" indent="0">
              <a:buNone/>
              <a:defRPr sz="2500"/>
            </a:lvl3pPr>
            <a:lvl4pPr marL="2155332" indent="0">
              <a:buNone/>
              <a:defRPr sz="2200"/>
            </a:lvl4pPr>
            <a:lvl5pPr marL="2873776" indent="0">
              <a:buNone/>
              <a:defRPr sz="2200"/>
            </a:lvl5pPr>
            <a:lvl6pPr marL="3592220" indent="0">
              <a:buNone/>
              <a:defRPr sz="2200"/>
            </a:lvl6pPr>
            <a:lvl7pPr marL="4310664" indent="0">
              <a:buNone/>
              <a:defRPr sz="2200"/>
            </a:lvl7pPr>
            <a:lvl8pPr marL="5029109" indent="0">
              <a:buNone/>
              <a:defRPr sz="2200"/>
            </a:lvl8pPr>
            <a:lvl9pPr marL="5747553" indent="0">
              <a:buNone/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E9DFC9-E0D6-4E70-95EC-EE956DA6257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459216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3832" y="2133602"/>
            <a:ext cx="7188848" cy="6034617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1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3958" y="2133602"/>
            <a:ext cx="7188848" cy="6034617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1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EE0E17-1536-48C6-87E3-A861F0C00F0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317564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046817"/>
            <a:ext cx="7191675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18444" indent="0">
              <a:buNone/>
              <a:defRPr sz="3100" b="1"/>
            </a:lvl2pPr>
            <a:lvl3pPr marL="1436888" indent="0">
              <a:buNone/>
              <a:defRPr sz="2800" b="1"/>
            </a:lvl3pPr>
            <a:lvl4pPr marL="2155332" indent="0">
              <a:buNone/>
              <a:defRPr sz="2500" b="1"/>
            </a:lvl4pPr>
            <a:lvl5pPr marL="2873776" indent="0">
              <a:buNone/>
              <a:defRPr sz="2500" b="1"/>
            </a:lvl5pPr>
            <a:lvl6pPr marL="3592220" indent="0">
              <a:buNone/>
              <a:defRPr sz="2500" b="1"/>
            </a:lvl6pPr>
            <a:lvl7pPr marL="4310664" indent="0">
              <a:buNone/>
              <a:defRPr sz="2500" b="1"/>
            </a:lvl7pPr>
            <a:lvl8pPr marL="5029109" indent="0">
              <a:buNone/>
              <a:defRPr sz="2500" b="1"/>
            </a:lvl8pPr>
            <a:lvl9pPr marL="5747553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3832" y="2899833"/>
            <a:ext cx="7191675" cy="5268384"/>
          </a:xfrm>
        </p:spPr>
        <p:txBody>
          <a:bodyPr/>
          <a:lstStyle>
            <a:lvl1pPr>
              <a:defRPr sz="3800"/>
            </a:lvl1pPr>
            <a:lvl2pPr>
              <a:defRPr sz="31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68307" y="2046817"/>
            <a:ext cx="7194500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18444" indent="0">
              <a:buNone/>
              <a:defRPr sz="3100" b="1"/>
            </a:lvl2pPr>
            <a:lvl3pPr marL="1436888" indent="0">
              <a:buNone/>
              <a:defRPr sz="2800" b="1"/>
            </a:lvl3pPr>
            <a:lvl4pPr marL="2155332" indent="0">
              <a:buNone/>
              <a:defRPr sz="2500" b="1"/>
            </a:lvl4pPr>
            <a:lvl5pPr marL="2873776" indent="0">
              <a:buNone/>
              <a:defRPr sz="2500" b="1"/>
            </a:lvl5pPr>
            <a:lvl6pPr marL="3592220" indent="0">
              <a:buNone/>
              <a:defRPr sz="2500" b="1"/>
            </a:lvl6pPr>
            <a:lvl7pPr marL="4310664" indent="0">
              <a:buNone/>
              <a:defRPr sz="2500" b="1"/>
            </a:lvl7pPr>
            <a:lvl8pPr marL="5029109" indent="0">
              <a:buNone/>
              <a:defRPr sz="2500" b="1"/>
            </a:lvl8pPr>
            <a:lvl9pPr marL="5747553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68307" y="2899833"/>
            <a:ext cx="7194500" cy="5268384"/>
          </a:xfrm>
        </p:spPr>
        <p:txBody>
          <a:bodyPr/>
          <a:lstStyle>
            <a:lvl1pPr>
              <a:defRPr sz="3800"/>
            </a:lvl1pPr>
            <a:lvl2pPr>
              <a:defRPr sz="31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30A47B-B3AA-4408-B89E-78641CC5715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312869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D8FA65-B14B-4883-88C7-F7A3A55E9A2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314973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8BE4F5-A3A4-4A0F-A638-D990D725B4C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687294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3" y="364067"/>
            <a:ext cx="5354902" cy="1549400"/>
          </a:xfrm>
        </p:spPr>
        <p:txBody>
          <a:bodyPr anchor="b"/>
          <a:lstStyle>
            <a:lvl1pPr algn="l">
              <a:defRPr sz="31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63713" y="364068"/>
            <a:ext cx="9099093" cy="7804151"/>
          </a:xfrm>
        </p:spPr>
        <p:txBody>
          <a:bodyPr/>
          <a:lstStyle>
            <a:lvl1pPr>
              <a:defRPr sz="5000"/>
            </a:lvl1pPr>
            <a:lvl2pPr>
              <a:defRPr sz="4400"/>
            </a:lvl2pPr>
            <a:lvl3pPr>
              <a:defRPr sz="3800"/>
            </a:lvl3pPr>
            <a:lvl4pPr>
              <a:defRPr sz="3100"/>
            </a:lvl4pPr>
            <a:lvl5pPr>
              <a:defRPr sz="3100"/>
            </a:lvl5pPr>
            <a:lvl6pPr>
              <a:defRPr sz="3100"/>
            </a:lvl6pPr>
            <a:lvl7pPr>
              <a:defRPr sz="3100"/>
            </a:lvl7pPr>
            <a:lvl8pPr>
              <a:defRPr sz="3100"/>
            </a:lvl8pPr>
            <a:lvl9pPr>
              <a:defRPr sz="3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33" y="1913468"/>
            <a:ext cx="5354902" cy="6254751"/>
          </a:xfrm>
        </p:spPr>
        <p:txBody>
          <a:bodyPr/>
          <a:lstStyle>
            <a:lvl1pPr marL="0" indent="0">
              <a:buNone/>
              <a:defRPr sz="2200"/>
            </a:lvl1pPr>
            <a:lvl2pPr marL="718444" indent="0">
              <a:buNone/>
              <a:defRPr sz="1900"/>
            </a:lvl2pPr>
            <a:lvl3pPr marL="1436888" indent="0">
              <a:buNone/>
              <a:defRPr sz="1600"/>
            </a:lvl3pPr>
            <a:lvl4pPr marL="2155332" indent="0">
              <a:buNone/>
              <a:defRPr sz="1400"/>
            </a:lvl4pPr>
            <a:lvl5pPr marL="2873776" indent="0">
              <a:buNone/>
              <a:defRPr sz="1400"/>
            </a:lvl5pPr>
            <a:lvl6pPr marL="3592220" indent="0">
              <a:buNone/>
              <a:defRPr sz="1400"/>
            </a:lvl6pPr>
            <a:lvl7pPr marL="4310664" indent="0">
              <a:buNone/>
              <a:defRPr sz="1400"/>
            </a:lvl7pPr>
            <a:lvl8pPr marL="5029109" indent="0">
              <a:buNone/>
              <a:defRPr sz="1400"/>
            </a:lvl8pPr>
            <a:lvl9pPr marL="5747553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99C05A-73D7-488D-87AE-9FA1D515BA9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39410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0335" y="6400801"/>
            <a:ext cx="9765983" cy="755651"/>
          </a:xfrm>
        </p:spPr>
        <p:txBody>
          <a:bodyPr anchor="b"/>
          <a:lstStyle>
            <a:lvl1pPr algn="l">
              <a:defRPr sz="31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90335" y="817033"/>
            <a:ext cx="9765983" cy="5486400"/>
          </a:xfrm>
        </p:spPr>
        <p:txBody>
          <a:bodyPr/>
          <a:lstStyle>
            <a:lvl1pPr marL="0" indent="0">
              <a:buNone/>
              <a:defRPr sz="5000"/>
            </a:lvl1pPr>
            <a:lvl2pPr marL="718444" indent="0">
              <a:buNone/>
              <a:defRPr sz="4400"/>
            </a:lvl2pPr>
            <a:lvl3pPr marL="1436888" indent="0">
              <a:buNone/>
              <a:defRPr sz="3800"/>
            </a:lvl3pPr>
            <a:lvl4pPr marL="2155332" indent="0">
              <a:buNone/>
              <a:defRPr sz="3100"/>
            </a:lvl4pPr>
            <a:lvl5pPr marL="2873776" indent="0">
              <a:buNone/>
              <a:defRPr sz="3100"/>
            </a:lvl5pPr>
            <a:lvl6pPr marL="3592220" indent="0">
              <a:buNone/>
              <a:defRPr sz="3100"/>
            </a:lvl6pPr>
            <a:lvl7pPr marL="4310664" indent="0">
              <a:buNone/>
              <a:defRPr sz="3100"/>
            </a:lvl7pPr>
            <a:lvl8pPr marL="5029109" indent="0">
              <a:buNone/>
              <a:defRPr sz="3100"/>
            </a:lvl8pPr>
            <a:lvl9pPr marL="5747553" indent="0">
              <a:buNone/>
              <a:defRPr sz="3100"/>
            </a:lvl9pPr>
          </a:lstStyle>
          <a:p>
            <a:pPr lvl="0"/>
            <a:endParaRPr lang="vi-VN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90335" y="7156452"/>
            <a:ext cx="9765983" cy="1073149"/>
          </a:xfrm>
        </p:spPr>
        <p:txBody>
          <a:bodyPr/>
          <a:lstStyle>
            <a:lvl1pPr marL="0" indent="0">
              <a:buNone/>
              <a:defRPr sz="2200"/>
            </a:lvl1pPr>
            <a:lvl2pPr marL="718444" indent="0">
              <a:buNone/>
              <a:defRPr sz="1900"/>
            </a:lvl2pPr>
            <a:lvl3pPr marL="1436888" indent="0">
              <a:buNone/>
              <a:defRPr sz="1600"/>
            </a:lvl3pPr>
            <a:lvl4pPr marL="2155332" indent="0">
              <a:buNone/>
              <a:defRPr sz="1400"/>
            </a:lvl4pPr>
            <a:lvl5pPr marL="2873776" indent="0">
              <a:buNone/>
              <a:defRPr sz="1400"/>
            </a:lvl5pPr>
            <a:lvl6pPr marL="3592220" indent="0">
              <a:buNone/>
              <a:defRPr sz="1400"/>
            </a:lvl6pPr>
            <a:lvl7pPr marL="4310664" indent="0">
              <a:buNone/>
              <a:defRPr sz="1400"/>
            </a:lvl7pPr>
            <a:lvl8pPr marL="5029109" indent="0">
              <a:buNone/>
              <a:defRPr sz="1400"/>
            </a:lvl8pPr>
            <a:lvl9pPr marL="5747553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090DF4-68DF-4AAF-98F9-EB3836BAB8B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58833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13832" y="366713"/>
            <a:ext cx="14648974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13832" y="2133600"/>
            <a:ext cx="14648974" cy="603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13832" y="8326438"/>
            <a:ext cx="3797882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2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561185" y="8326438"/>
            <a:ext cx="5154269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2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664924" y="8326438"/>
            <a:ext cx="3797882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2200"/>
            </a:lvl1pPr>
          </a:lstStyle>
          <a:p>
            <a:pPr>
              <a:defRPr/>
            </a:pPr>
            <a:fld id="{F4264759-E7CE-4A8C-955C-20DA2A50E45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5pPr>
      <a:lvl6pPr marL="718444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6pPr>
      <a:lvl7pPr marL="1436888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7pPr>
      <a:lvl8pPr marL="2155332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8pPr>
      <a:lvl9pPr marL="2873776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9pPr>
    </p:titleStyle>
    <p:bodyStyle>
      <a:lvl1pPr marL="538163" indent="-538163" algn="l" rtl="0" eaLnBrk="0" fontAlgn="base" hangingPunct="0">
        <a:spcBef>
          <a:spcPct val="20000"/>
        </a:spcBef>
        <a:spcAft>
          <a:spcPct val="0"/>
        </a:spcAft>
        <a:buChar char="•"/>
        <a:defRPr sz="5000">
          <a:solidFill>
            <a:schemeClr val="tx1"/>
          </a:solidFill>
          <a:latin typeface="+mn-lt"/>
          <a:ea typeface="+mn-ea"/>
          <a:cs typeface="+mn-cs"/>
        </a:defRPr>
      </a:lvl1pPr>
      <a:lvl2pPr marL="1166813" indent="-447675" algn="l" rtl="0" eaLnBrk="0" fontAlgn="base" hangingPunct="0">
        <a:spcBef>
          <a:spcPct val="20000"/>
        </a:spcBef>
        <a:spcAft>
          <a:spcPct val="0"/>
        </a:spcAft>
        <a:buChar char="–"/>
        <a:defRPr sz="4400">
          <a:solidFill>
            <a:schemeClr val="tx1"/>
          </a:solidFill>
          <a:latin typeface="+mn-lt"/>
        </a:defRPr>
      </a:lvl2pPr>
      <a:lvl3pPr marL="1795463" indent="-358775" algn="l" rtl="0" eaLnBrk="0" fontAlgn="base" hangingPunct="0">
        <a:spcBef>
          <a:spcPct val="20000"/>
        </a:spcBef>
        <a:spcAft>
          <a:spcPct val="0"/>
        </a:spcAft>
        <a:buChar char="•"/>
        <a:defRPr sz="3800">
          <a:solidFill>
            <a:schemeClr val="tx1"/>
          </a:solidFill>
          <a:latin typeface="+mn-lt"/>
        </a:defRPr>
      </a:lvl3pPr>
      <a:lvl4pPr marL="2513013" indent="-358775" algn="l" rtl="0" eaLnBrk="0" fontAlgn="base" hangingPunct="0">
        <a:spcBef>
          <a:spcPct val="20000"/>
        </a:spcBef>
        <a:spcAft>
          <a:spcPct val="0"/>
        </a:spcAft>
        <a:buChar char="–"/>
        <a:defRPr sz="3100">
          <a:solidFill>
            <a:schemeClr val="tx1"/>
          </a:solidFill>
          <a:latin typeface="+mn-lt"/>
        </a:defRPr>
      </a:lvl4pPr>
      <a:lvl5pPr marL="3232150" indent="-358775" algn="l" rtl="0" eaLnBrk="0" fontAlgn="base" hangingPunct="0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5pPr>
      <a:lvl6pPr marL="3951442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6pPr>
      <a:lvl7pPr marL="4669887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7pPr>
      <a:lvl8pPr marL="5388331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8pPr>
      <a:lvl9pPr marL="6106775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9pPr>
    </p:bodyStyle>
    <p:otherStyle>
      <a:defPPr>
        <a:defRPr lang="vi-VN"/>
      </a:defPPr>
      <a:lvl1pPr marL="0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18444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436888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155332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873776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92220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310664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5029109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747553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image" Target="../media/image3.png"/><Relationship Id="rId7" Type="http://schemas.openxmlformats.org/officeDocument/2006/relationships/image" Target="../media/image7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gif"/><Relationship Id="rId5" Type="http://schemas.openxmlformats.org/officeDocument/2006/relationships/image" Target="../media/image5.wmf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.xml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3"/>
          <p:cNvSpPr txBox="1">
            <a:spLocks noChangeArrowheads="1"/>
          </p:cNvSpPr>
          <p:nvPr/>
        </p:nvSpPr>
        <p:spPr bwMode="auto">
          <a:xfrm>
            <a:off x="3197197" y="723901"/>
            <a:ext cx="10037260" cy="684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500" b="1" dirty="0">
                <a:solidFill>
                  <a:srgbClr val="FF0066"/>
                </a:solidFill>
                <a:latin typeface="Times New Roman" pitchFamily="18" charset="0"/>
              </a:rPr>
              <a:t>TRƯỜNG TIỂU HỌC NINH GIA</a:t>
            </a:r>
          </a:p>
        </p:txBody>
      </p:sp>
      <p:pic>
        <p:nvPicPr>
          <p:cNvPr id="2051" name="Picture 1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8677" y="5443538"/>
            <a:ext cx="2034580" cy="264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57" name="Text Box 14"/>
          <p:cNvSpPr txBox="1">
            <a:spLocks noChangeArrowheads="1"/>
          </p:cNvSpPr>
          <p:nvPr/>
        </p:nvSpPr>
        <p:spPr bwMode="auto">
          <a:xfrm>
            <a:off x="2783822" y="3904603"/>
            <a:ext cx="10928600" cy="18224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1800"/>
              </a:spcBef>
              <a:defRPr/>
            </a:pP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Môn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Việt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3</a:t>
            </a:r>
          </a:p>
          <a:p>
            <a:pPr algn="ctr" eaLnBrk="1" hangingPunct="1">
              <a:spcBef>
                <a:spcPts val="1800"/>
              </a:spcBef>
              <a:defRPr/>
            </a:pP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10: </a:t>
            </a:r>
            <a:r>
              <a:rPr lang="en-US" sz="5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Qủa</a:t>
            </a: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hồng</a:t>
            </a: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thỏ</a:t>
            </a: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con (T3)</a:t>
            </a:r>
          </a:p>
        </p:txBody>
      </p:sp>
      <p:sp>
        <p:nvSpPr>
          <p:cNvPr id="2059" name="Text Box 17"/>
          <p:cNvSpPr txBox="1">
            <a:spLocks noChangeArrowheads="1"/>
          </p:cNvSpPr>
          <p:nvPr/>
        </p:nvSpPr>
        <p:spPr bwMode="auto">
          <a:xfrm>
            <a:off x="2480250" y="1865760"/>
            <a:ext cx="11471154" cy="1992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60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CHÀO MỪNG QUÝ THẦY CÔ</a:t>
            </a:r>
          </a:p>
          <a:p>
            <a:pPr algn="ctr" eaLnBrk="1" hangingPunct="1">
              <a:spcBef>
                <a:spcPts val="0"/>
              </a:spcBef>
              <a:defRPr/>
            </a:pPr>
            <a:r>
              <a:rPr lang="en-US" sz="60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VỀ DỰ GIỜ THĂM LỚP</a:t>
            </a:r>
          </a:p>
        </p:txBody>
      </p:sp>
      <p:sp>
        <p:nvSpPr>
          <p:cNvPr id="2054" name="Text Box 18"/>
          <p:cNvSpPr txBox="1">
            <a:spLocks noChangeArrowheads="1"/>
          </p:cNvSpPr>
          <p:nvPr/>
        </p:nvSpPr>
        <p:spPr bwMode="auto">
          <a:xfrm>
            <a:off x="2557757" y="7200900"/>
            <a:ext cx="5974560" cy="884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b="1" i="1" dirty="0">
                <a:solidFill>
                  <a:srgbClr val="FF0066"/>
                </a:solidFill>
                <a:latin typeface="Times New Roman" pitchFamily="18" charset="0"/>
              </a:rPr>
              <a:t>Giáo </a:t>
            </a:r>
            <a:r>
              <a:rPr lang="en-US" altLang="en-US" sz="2400" b="1" i="1" dirty="0" err="1">
                <a:solidFill>
                  <a:srgbClr val="FF0066"/>
                </a:solidFill>
                <a:latin typeface="Times New Roman" pitchFamily="18" charset="0"/>
              </a:rPr>
              <a:t>viên</a:t>
            </a:r>
            <a:r>
              <a:rPr lang="en-US" altLang="en-US" sz="2400" b="1" i="1" dirty="0">
                <a:solidFill>
                  <a:srgbClr val="FF0066"/>
                </a:solidFill>
                <a:latin typeface="Times New Roman" pitchFamily="18" charset="0"/>
              </a:rPr>
              <a:t>: Ngô Thị Thuỷ</a:t>
            </a:r>
          </a:p>
          <a:p>
            <a:pPr eaLnBrk="1" hangingPunct="1"/>
            <a:r>
              <a:rPr lang="en-US" altLang="en-US" sz="2400" b="1" i="1" dirty="0" err="1">
                <a:solidFill>
                  <a:srgbClr val="FF0066"/>
                </a:solidFill>
                <a:latin typeface="Times New Roman" pitchFamily="18" charset="0"/>
              </a:rPr>
              <a:t>Lớp</a:t>
            </a:r>
            <a:r>
              <a:rPr lang="en-US" altLang="en-US" sz="2400" b="1" i="1" dirty="0">
                <a:solidFill>
                  <a:srgbClr val="FF0066"/>
                </a:solidFill>
                <a:latin typeface="Times New Roman" pitchFamily="18" charset="0"/>
              </a:rPr>
              <a:t>:  3a2</a:t>
            </a:r>
          </a:p>
        </p:txBody>
      </p:sp>
      <p:pic>
        <p:nvPicPr>
          <p:cNvPr id="2055" name="Picture 22" descr="bd21315_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3734" y="5882305"/>
            <a:ext cx="5616086" cy="204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6" name="Picture 5" descr="POINSET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 flipV="1">
            <a:off x="1112658" y="331495"/>
            <a:ext cx="2081213" cy="26691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Picture 5" descr="POINSET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3122398" y="413107"/>
            <a:ext cx="2089150" cy="2498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" name="Straight Connector 4"/>
          <p:cNvCxnSpPr/>
          <p:nvPr/>
        </p:nvCxnSpPr>
        <p:spPr>
          <a:xfrm flipV="1">
            <a:off x="5407784" y="1447800"/>
            <a:ext cx="5985862" cy="0"/>
          </a:xfrm>
          <a:prstGeom prst="line">
            <a:avLst/>
          </a:prstGeom>
          <a:ln>
            <a:solidFill>
              <a:srgbClr val="FF0066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3" name="Picture 7" descr="BƯỚM 58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9961410">
            <a:off x="13131113" y="984250"/>
            <a:ext cx="1474263" cy="1922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0" name="Picture 8" descr="animal-14[1]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17220" flipH="1">
            <a:off x="2549684" y="5964239"/>
            <a:ext cx="1416132" cy="1030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5" descr="POINSET3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38632" y="5111880"/>
            <a:ext cx="4334745" cy="30923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repeatCount="1000000" accel="36000" decel="2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475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21" presetClass="emph" presetSubtype="0" repeatCount="2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1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9" grpId="0"/>
      <p:bldP spid="2059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4617134" y="149573"/>
            <a:ext cx="6613990" cy="1117345"/>
            <a:chOff x="4539228" y="210532"/>
            <a:chExt cx="6502390" cy="1117345"/>
          </a:xfrm>
        </p:grpSpPr>
        <p:grpSp>
          <p:nvGrpSpPr>
            <p:cNvPr id="15" name="Group 14"/>
            <p:cNvGrpSpPr/>
            <p:nvPr/>
          </p:nvGrpSpPr>
          <p:grpSpPr>
            <a:xfrm>
              <a:off x="4539228" y="210532"/>
              <a:ext cx="6502390" cy="1117345"/>
              <a:chOff x="4539228" y="210532"/>
              <a:chExt cx="6502390" cy="1117345"/>
            </a:xfrm>
          </p:grpSpPr>
          <p:sp>
            <p:nvSpPr>
              <p:cNvPr id="17" name="TextBox 16"/>
              <p:cNvSpPr txBox="1"/>
              <p:nvPr/>
            </p:nvSpPr>
            <p:spPr>
              <a:xfrm>
                <a:off x="4539228" y="210532"/>
                <a:ext cx="6502390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dirty="0" err="1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</a:t>
                </a:r>
                <a:r>
                  <a:rPr lang="en-US" sz="3600" dirty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600" dirty="0" err="1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Tư</a:t>
                </a:r>
                <a:r>
                  <a:rPr lang="en-US" sz="3600" dirty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600" dirty="0" err="1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ngày</a:t>
                </a:r>
                <a:r>
                  <a:rPr lang="en-US" sz="3600" dirty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 25 </a:t>
                </a:r>
                <a:r>
                  <a:rPr lang="en-US" sz="3600" dirty="0" err="1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tháng</a:t>
                </a:r>
                <a:r>
                  <a:rPr lang="en-US" sz="3600" dirty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 2 </a:t>
                </a:r>
                <a:r>
                  <a:rPr lang="en-US" sz="3600" dirty="0" err="1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năm</a:t>
                </a:r>
                <a:r>
                  <a:rPr lang="en-US" sz="3600" dirty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 2026</a:t>
                </a:r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6651116" y="743102"/>
                <a:ext cx="2564962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TIẾNG VIỆT</a:t>
                </a:r>
              </a:p>
            </p:txBody>
          </p:sp>
        </p:grpSp>
        <p:cxnSp>
          <p:nvCxnSpPr>
            <p:cNvPr id="16" name="Straight Connector 15"/>
            <p:cNvCxnSpPr/>
            <p:nvPr/>
          </p:nvCxnSpPr>
          <p:spPr>
            <a:xfrm>
              <a:off x="6826235" y="1288554"/>
              <a:ext cx="2194560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9" name="Group 8"/>
          <p:cNvGrpSpPr/>
          <p:nvPr/>
        </p:nvGrpSpPr>
        <p:grpSpPr>
          <a:xfrm>
            <a:off x="426134" y="1841838"/>
            <a:ext cx="4191000" cy="677108"/>
            <a:chOff x="1508919" y="1888664"/>
            <a:chExt cx="3733800" cy="677108"/>
          </a:xfrm>
        </p:grpSpPr>
        <p:sp>
          <p:nvSpPr>
            <p:cNvPr id="10" name="Rectangle 9"/>
            <p:cNvSpPr/>
            <p:nvPr/>
          </p:nvSpPr>
          <p:spPr>
            <a:xfrm>
              <a:off x="1508919" y="1888664"/>
              <a:ext cx="3733800" cy="67710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800" b="1" dirty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1. </a:t>
              </a:r>
              <a:r>
                <a:rPr lang="en-US" sz="3800" b="1" dirty="0" err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Luyện</a:t>
              </a:r>
              <a:r>
                <a:rPr lang="en-US" sz="3800" b="1" dirty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tập</a:t>
              </a:r>
              <a:r>
                <a:rPr lang="en-US" sz="3800" b="1" dirty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.</a:t>
              </a:r>
            </a:p>
          </p:txBody>
        </p:sp>
        <p:cxnSp>
          <p:nvCxnSpPr>
            <p:cNvPr id="11" name="Straight Connector 10"/>
            <p:cNvCxnSpPr/>
            <p:nvPr/>
          </p:nvCxnSpPr>
          <p:spPr>
            <a:xfrm>
              <a:off x="1673234" y="2519755"/>
              <a:ext cx="2281012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2" name="Rectangle 11"/>
          <p:cNvSpPr/>
          <p:nvPr/>
        </p:nvSpPr>
        <p:spPr>
          <a:xfrm>
            <a:off x="434499" y="2566664"/>
            <a:ext cx="13966284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Bài 1.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nghĩa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giống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in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đậm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đây</a:t>
            </a:r>
            <a:endParaRPr lang="en-US" sz="38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Rectangle 95"/>
          <p:cNvSpPr>
            <a:spLocks noChangeArrowheads="1"/>
          </p:cNvSpPr>
          <p:nvPr/>
        </p:nvSpPr>
        <p:spPr bwMode="auto">
          <a:xfrm>
            <a:off x="3787930" y="1258669"/>
            <a:ext cx="8576259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GB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Bài 10: QUẢ HỒNG CỦA THỎ CON (T3)</a:t>
            </a:r>
          </a:p>
        </p:txBody>
      </p:sp>
      <p:sp>
        <p:nvSpPr>
          <p:cNvPr id="20" name="Rectangle 19"/>
          <p:cNvSpPr/>
          <p:nvPr/>
        </p:nvSpPr>
        <p:spPr>
          <a:xfrm>
            <a:off x="426134" y="3940605"/>
            <a:ext cx="13966284" cy="18466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Hằng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thỏ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chăm</a:t>
            </a:r>
            <a:r>
              <a:rPr lang="en-US" sz="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tưới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Ít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lâu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hồng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ngả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vàng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đỏ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 Thỏ </a:t>
            </a:r>
            <a:r>
              <a:rPr lang="en-US" sz="3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kiên</a:t>
            </a:r>
            <a:r>
              <a:rPr lang="en-US" sz="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nhẫn</a:t>
            </a:r>
            <a:r>
              <a:rPr lang="en-US" sz="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đứng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đợi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rơi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xuống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nó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trèo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2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4617134" y="149573"/>
            <a:ext cx="6613990" cy="1117345"/>
            <a:chOff x="4539228" y="210532"/>
            <a:chExt cx="6502391" cy="1117345"/>
          </a:xfrm>
        </p:grpSpPr>
        <p:grpSp>
          <p:nvGrpSpPr>
            <p:cNvPr id="15" name="Group 14"/>
            <p:cNvGrpSpPr/>
            <p:nvPr/>
          </p:nvGrpSpPr>
          <p:grpSpPr>
            <a:xfrm>
              <a:off x="4539228" y="210532"/>
              <a:ext cx="6502391" cy="1117345"/>
              <a:chOff x="4539228" y="210532"/>
              <a:chExt cx="6502391" cy="1117345"/>
            </a:xfrm>
          </p:grpSpPr>
          <p:sp>
            <p:nvSpPr>
              <p:cNvPr id="17" name="TextBox 16"/>
              <p:cNvSpPr txBox="1"/>
              <p:nvPr/>
            </p:nvSpPr>
            <p:spPr>
              <a:xfrm>
                <a:off x="4539228" y="210532"/>
                <a:ext cx="6502391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dirty="0" err="1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</a:t>
                </a:r>
                <a:r>
                  <a:rPr lang="en-US" sz="3600" dirty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600" dirty="0" err="1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Tư</a:t>
                </a:r>
                <a:r>
                  <a:rPr lang="en-US" sz="3600" dirty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600" dirty="0" err="1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ngày</a:t>
                </a:r>
                <a:r>
                  <a:rPr lang="en-US" sz="3600" dirty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 25 </a:t>
                </a:r>
                <a:r>
                  <a:rPr lang="en-US" sz="3600" dirty="0" err="1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tháng</a:t>
                </a:r>
                <a:r>
                  <a:rPr lang="en-US" sz="3600" dirty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 2 </a:t>
                </a:r>
                <a:r>
                  <a:rPr lang="en-US" sz="3600" dirty="0" err="1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năm</a:t>
                </a:r>
                <a:r>
                  <a:rPr lang="en-US" sz="3600" dirty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 2026</a:t>
                </a:r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6651116" y="743102"/>
                <a:ext cx="2564962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3200" b="1" i="0" u="none" strike="noStrike" kern="1200" cap="none" spc="0" normalizeH="0" baseline="0" noProof="0">
                    <a:ln>
                      <a:noFill/>
                    </a:ln>
                    <a:solidFill>
                      <a:srgbClr val="FF0066"/>
                    </a:solidFill>
                    <a:effectLst/>
                    <a:uLnTx/>
                    <a:uFillTx/>
                    <a:latin typeface="Times New Roman" pitchFamily="18" charset="0"/>
                    <a:ea typeface="+mn-ea"/>
                    <a:cs typeface="Times New Roman" pitchFamily="18" charset="0"/>
                  </a:rPr>
                  <a:t>TIẾNG VIỆT</a:t>
                </a:r>
              </a:p>
            </p:txBody>
          </p:sp>
        </p:grpSp>
        <p:cxnSp>
          <p:nvCxnSpPr>
            <p:cNvPr id="16" name="Straight Connector 15"/>
            <p:cNvCxnSpPr/>
            <p:nvPr/>
          </p:nvCxnSpPr>
          <p:spPr>
            <a:xfrm>
              <a:off x="6826235" y="1288554"/>
              <a:ext cx="2194560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9" name="Group 8"/>
          <p:cNvGrpSpPr/>
          <p:nvPr/>
        </p:nvGrpSpPr>
        <p:grpSpPr>
          <a:xfrm>
            <a:off x="426134" y="1841838"/>
            <a:ext cx="4191000" cy="677108"/>
            <a:chOff x="1508919" y="1888664"/>
            <a:chExt cx="3733800" cy="677108"/>
          </a:xfrm>
        </p:grpSpPr>
        <p:sp>
          <p:nvSpPr>
            <p:cNvPr id="10" name="Rectangle 9"/>
            <p:cNvSpPr/>
            <p:nvPr/>
          </p:nvSpPr>
          <p:spPr>
            <a:xfrm>
              <a:off x="1508919" y="1888664"/>
              <a:ext cx="3733800" cy="67710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8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66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1. </a:t>
              </a:r>
              <a:r>
                <a:rPr kumimoji="0" lang="en-US" sz="38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FF0066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Luyện</a:t>
              </a:r>
              <a:r>
                <a:rPr kumimoji="0" lang="en-US" sz="38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66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 </a:t>
              </a:r>
              <a:r>
                <a:rPr kumimoji="0" lang="en-US" sz="38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FF0066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tập</a:t>
              </a:r>
              <a:r>
                <a:rPr kumimoji="0" lang="en-US" sz="38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66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.</a:t>
              </a:r>
            </a:p>
          </p:txBody>
        </p:sp>
        <p:cxnSp>
          <p:nvCxnSpPr>
            <p:cNvPr id="11" name="Straight Connector 10"/>
            <p:cNvCxnSpPr/>
            <p:nvPr/>
          </p:nvCxnSpPr>
          <p:spPr>
            <a:xfrm>
              <a:off x="1673234" y="2519755"/>
              <a:ext cx="2281012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2" name="Rectangle 11"/>
          <p:cNvSpPr/>
          <p:nvPr/>
        </p:nvSpPr>
        <p:spPr>
          <a:xfrm>
            <a:off x="434499" y="2566664"/>
            <a:ext cx="13966284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Bài 1.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Tìm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từ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có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nghĩa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giống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với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mỗi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từ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in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đậm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dưới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đây</a:t>
            </a:r>
            <a:endParaRPr kumimoji="0" lang="en-US" sz="3800" b="1" i="0" u="none" strike="noStrike" kern="1200" cap="none" spc="0" normalizeH="0" baseline="0" noProof="0" dirty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9" name="Rectangle 95"/>
          <p:cNvSpPr>
            <a:spLocks noChangeArrowheads="1"/>
          </p:cNvSpPr>
          <p:nvPr/>
        </p:nvSpPr>
        <p:spPr bwMode="auto">
          <a:xfrm>
            <a:off x="3787930" y="1258669"/>
            <a:ext cx="8576259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6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Bài 10: QUẢ HỒNG CỦA THỎ CON (T3)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4576122"/>
              </p:ext>
            </p:extLst>
          </p:nvPr>
        </p:nvGraphicFramePr>
        <p:xfrm>
          <a:off x="2158250" y="3657600"/>
          <a:ext cx="11506200" cy="3581400"/>
        </p:xfrm>
        <a:graphic>
          <a:graphicData uri="http://schemas.openxmlformats.org/drawingml/2006/table">
            <a:tbl>
              <a:tblPr firstRow="1" bandRow="1">
                <a:tableStyleId>{C4B1156A-380E-4F78-BDF5-A606A8083BF9}</a:tableStyleId>
              </a:tblPr>
              <a:tblGrid>
                <a:gridCol w="2800469">
                  <a:extLst>
                    <a:ext uri="{9D8B030D-6E8A-4147-A177-3AD203B41FA5}">
                      <a16:colId xmlns:a16="http://schemas.microsoft.com/office/drawing/2014/main" val="211763045"/>
                    </a:ext>
                  </a:extLst>
                </a:gridCol>
                <a:gridCol w="8705731">
                  <a:extLst>
                    <a:ext uri="{9D8B030D-6E8A-4147-A177-3AD203B41FA5}">
                      <a16:colId xmlns:a16="http://schemas.microsoft.com/office/drawing/2014/main" val="2684891778"/>
                    </a:ext>
                  </a:extLst>
                </a:gridCol>
              </a:tblGrid>
              <a:tr h="1193800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Từ</a:t>
                      </a:r>
                      <a:r>
                        <a:rPr lang="en-US" sz="3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in </a:t>
                      </a:r>
                      <a:r>
                        <a:rPr lang="en-US" sz="3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đậm</a:t>
                      </a:r>
                      <a:endParaRPr lang="en-US" sz="3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Từ</a:t>
                      </a:r>
                      <a:r>
                        <a:rPr lang="en-US" sz="3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có</a:t>
                      </a:r>
                      <a:r>
                        <a:rPr lang="en-US" sz="3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nghĩa</a:t>
                      </a:r>
                      <a:r>
                        <a:rPr lang="en-US" sz="3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giống</a:t>
                      </a:r>
                      <a:endParaRPr lang="en-US" sz="3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69641596"/>
                  </a:ext>
                </a:extLst>
              </a:tr>
              <a:tr h="1193800">
                <a:tc>
                  <a:txBody>
                    <a:bodyPr/>
                    <a:lstStyle/>
                    <a:p>
                      <a:r>
                        <a:rPr lang="en-US" sz="36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Chăm</a:t>
                      </a:r>
                      <a:r>
                        <a:rPr lang="en-US" sz="36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="1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chỉ</a:t>
                      </a:r>
                      <a:endParaRPr lang="en-US" sz="3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3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5266691"/>
                  </a:ext>
                </a:extLst>
              </a:tr>
              <a:tr h="1193800">
                <a:tc>
                  <a:txBody>
                    <a:bodyPr/>
                    <a:lstStyle/>
                    <a:p>
                      <a:r>
                        <a:rPr lang="en-US" sz="36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Kiên</a:t>
                      </a:r>
                      <a:r>
                        <a:rPr lang="en-US" sz="36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="1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nhẫn</a:t>
                      </a:r>
                      <a:endParaRPr lang="en-US" sz="3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3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21428476"/>
                  </a:ext>
                </a:extLst>
              </a:tr>
            </a:tbl>
          </a:graphicData>
        </a:graphic>
      </p:graphicFrame>
      <p:sp>
        <p:nvSpPr>
          <p:cNvPr id="21" name="Rectangle 20"/>
          <p:cNvSpPr/>
          <p:nvPr/>
        </p:nvSpPr>
        <p:spPr>
          <a:xfrm>
            <a:off x="5201389" y="4874594"/>
            <a:ext cx="7162800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Siêng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năng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cù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chịu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khó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….</a:t>
            </a:r>
          </a:p>
        </p:txBody>
      </p:sp>
      <p:sp>
        <p:nvSpPr>
          <p:cNvPr id="22" name="Rectangle 21"/>
          <p:cNvSpPr/>
          <p:nvPr/>
        </p:nvSpPr>
        <p:spPr>
          <a:xfrm>
            <a:off x="5201389" y="6018697"/>
            <a:ext cx="8463061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Kiên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trì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nhẫn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nại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bền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bỉ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bền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lòng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….</a:t>
            </a:r>
          </a:p>
        </p:txBody>
      </p:sp>
    </p:spTree>
    <p:extLst>
      <p:ext uri="{BB962C8B-B14F-4D97-AF65-F5344CB8AC3E}">
        <p14:creationId xmlns:p14="http://schemas.microsoft.com/office/powerpoint/2010/main" val="4087283757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21" grpId="0"/>
      <p:bldP spid="2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4617134" y="149573"/>
            <a:ext cx="6613990" cy="1117345"/>
            <a:chOff x="4539228" y="210532"/>
            <a:chExt cx="6502391" cy="1117345"/>
          </a:xfrm>
        </p:grpSpPr>
        <p:grpSp>
          <p:nvGrpSpPr>
            <p:cNvPr id="15" name="Group 14"/>
            <p:cNvGrpSpPr/>
            <p:nvPr/>
          </p:nvGrpSpPr>
          <p:grpSpPr>
            <a:xfrm>
              <a:off x="4539228" y="210532"/>
              <a:ext cx="6502391" cy="1117345"/>
              <a:chOff x="4539228" y="210532"/>
              <a:chExt cx="6502391" cy="1117345"/>
            </a:xfrm>
          </p:grpSpPr>
          <p:sp>
            <p:nvSpPr>
              <p:cNvPr id="17" name="TextBox 16"/>
              <p:cNvSpPr txBox="1"/>
              <p:nvPr/>
            </p:nvSpPr>
            <p:spPr>
              <a:xfrm>
                <a:off x="4539228" y="210532"/>
                <a:ext cx="6502391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dirty="0" err="1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</a:t>
                </a:r>
                <a:r>
                  <a:rPr lang="en-US" sz="3600" dirty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600" dirty="0" err="1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Tư</a:t>
                </a:r>
                <a:r>
                  <a:rPr lang="en-US" sz="3600" dirty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600" dirty="0" err="1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ngày</a:t>
                </a:r>
                <a:r>
                  <a:rPr lang="en-US" sz="3600" dirty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 25 </a:t>
                </a:r>
                <a:r>
                  <a:rPr lang="en-US" sz="3600" dirty="0" err="1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tháng</a:t>
                </a:r>
                <a:r>
                  <a:rPr lang="en-US" sz="3600" dirty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 2 </a:t>
                </a:r>
                <a:r>
                  <a:rPr lang="en-US" sz="3600" dirty="0" err="1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năm</a:t>
                </a:r>
                <a:r>
                  <a:rPr lang="en-US" sz="3600" dirty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 2026</a:t>
                </a:r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6651116" y="743102"/>
                <a:ext cx="2564962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TIẾNG VIỆT</a:t>
                </a:r>
              </a:p>
            </p:txBody>
          </p:sp>
        </p:grpSp>
        <p:cxnSp>
          <p:nvCxnSpPr>
            <p:cNvPr id="16" name="Straight Connector 15"/>
            <p:cNvCxnSpPr/>
            <p:nvPr/>
          </p:nvCxnSpPr>
          <p:spPr>
            <a:xfrm>
              <a:off x="6826235" y="1288554"/>
              <a:ext cx="2194560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9" name="Group 8"/>
          <p:cNvGrpSpPr/>
          <p:nvPr/>
        </p:nvGrpSpPr>
        <p:grpSpPr>
          <a:xfrm>
            <a:off x="1508919" y="1481316"/>
            <a:ext cx="4191000" cy="677108"/>
            <a:chOff x="1508919" y="1888664"/>
            <a:chExt cx="3733800" cy="677108"/>
          </a:xfrm>
        </p:grpSpPr>
        <p:sp>
          <p:nvSpPr>
            <p:cNvPr id="10" name="Rectangle 9"/>
            <p:cNvSpPr/>
            <p:nvPr/>
          </p:nvSpPr>
          <p:spPr>
            <a:xfrm>
              <a:off x="1508919" y="1888664"/>
              <a:ext cx="3733800" cy="67710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800" b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1. Luyện tập.</a:t>
              </a:r>
            </a:p>
          </p:txBody>
        </p:sp>
        <p:cxnSp>
          <p:nvCxnSpPr>
            <p:cNvPr id="11" name="Straight Connector 10"/>
            <p:cNvCxnSpPr/>
            <p:nvPr/>
          </p:nvCxnSpPr>
          <p:spPr>
            <a:xfrm>
              <a:off x="1673234" y="2519755"/>
              <a:ext cx="2281012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2" name="Rectangle 11"/>
          <p:cNvSpPr/>
          <p:nvPr/>
        </p:nvSpPr>
        <p:spPr>
          <a:xfrm>
            <a:off x="1508919" y="2167116"/>
            <a:ext cx="13966284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Bài 2.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Dựa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tranh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2 – 3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xanh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3" name="Rectangle 12"/>
          <p:cNvSpPr/>
          <p:nvPr/>
        </p:nvSpPr>
        <p:spPr>
          <a:xfrm>
            <a:off x="670719" y="3529936"/>
            <a:ext cx="8504898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M: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xanh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xanh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thắm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xanh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ngắt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xanh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lơ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xanh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thẫm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xanh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um, ….. </a:t>
            </a:r>
          </a:p>
        </p:txBody>
      </p:sp>
      <p:sp>
        <p:nvSpPr>
          <p:cNvPr id="22" name="Rectangle 21"/>
          <p:cNvSpPr/>
          <p:nvPr/>
        </p:nvSpPr>
        <p:spPr>
          <a:xfrm>
            <a:off x="518319" y="5282643"/>
            <a:ext cx="1981200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800" b="1" dirty="0" err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3800" b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800" b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: </a:t>
            </a:r>
          </a:p>
        </p:txBody>
      </p:sp>
      <p:sp>
        <p:nvSpPr>
          <p:cNvPr id="19" name="Rectangle 95"/>
          <p:cNvSpPr>
            <a:spLocks noChangeArrowheads="1"/>
          </p:cNvSpPr>
          <p:nvPr/>
        </p:nvSpPr>
        <p:spPr bwMode="auto">
          <a:xfrm>
            <a:off x="3787930" y="1249680"/>
            <a:ext cx="8576259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GB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Bài 10: QUẢ HỒNG CỦA THỎ CON (T3)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9175617" y="3289445"/>
            <a:ext cx="6878509" cy="524828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738526" y="5959751"/>
            <a:ext cx="8137525" cy="677108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just"/>
            <a:r>
              <a:rPr lang="en-US" sz="3800" b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800" b="1" dirty="0" err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Bầu</a:t>
            </a:r>
            <a:r>
              <a:rPr lang="en-US" sz="3800" b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trời</a:t>
            </a:r>
            <a:r>
              <a:rPr lang="en-US" sz="3800" b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nhìn</a:t>
            </a:r>
            <a:r>
              <a:rPr lang="en-US" sz="3800" b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3800" b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xanh</a:t>
            </a:r>
            <a:r>
              <a:rPr lang="en-US" sz="3800" b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800" b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 .</a:t>
            </a:r>
          </a:p>
        </p:txBody>
      </p:sp>
      <p:sp>
        <p:nvSpPr>
          <p:cNvPr id="4" name="Rectangle 3"/>
          <p:cNvSpPr/>
          <p:nvPr/>
        </p:nvSpPr>
        <p:spPr>
          <a:xfrm>
            <a:off x="739473" y="6636859"/>
            <a:ext cx="7276351" cy="6771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"/>
            <a:r>
              <a:rPr lang="en-US" sz="3800" b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800" b="1" dirty="0" err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Rặng</a:t>
            </a:r>
            <a:r>
              <a:rPr lang="en-US" sz="3800" b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3800" b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bên</a:t>
            </a:r>
            <a:r>
              <a:rPr lang="en-US" sz="3800" b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bờ</a:t>
            </a:r>
            <a:r>
              <a:rPr lang="en-US" sz="3800" b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biển</a:t>
            </a:r>
            <a:r>
              <a:rPr lang="en-US" sz="3800" b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xanh</a:t>
            </a:r>
            <a:r>
              <a:rPr lang="en-US" sz="3800" b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 um.  </a:t>
            </a:r>
          </a:p>
        </p:txBody>
      </p:sp>
      <p:sp>
        <p:nvSpPr>
          <p:cNvPr id="5" name="Rectangle 4"/>
          <p:cNvSpPr/>
          <p:nvPr/>
        </p:nvSpPr>
        <p:spPr>
          <a:xfrm>
            <a:off x="729307" y="7313967"/>
            <a:ext cx="7146508" cy="6771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"/>
            <a:r>
              <a:rPr lang="en-US" sz="3800" b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800" b="1" dirty="0" err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3800" b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biển</a:t>
            </a:r>
            <a:r>
              <a:rPr lang="en-US" sz="3800" b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xanh</a:t>
            </a:r>
            <a:r>
              <a:rPr lang="en-US" sz="3800" b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ngắt</a:t>
            </a:r>
            <a:r>
              <a:rPr lang="en-US" sz="3800" b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800" b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3800" b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.  </a:t>
            </a:r>
          </a:p>
        </p:txBody>
      </p:sp>
    </p:spTree>
    <p:extLst>
      <p:ext uri="{BB962C8B-B14F-4D97-AF65-F5344CB8AC3E}">
        <p14:creationId xmlns:p14="http://schemas.microsoft.com/office/powerpoint/2010/main" val="3450005395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22" grpId="0"/>
      <p:bldP spid="3" grpId="0"/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4617134" y="149573"/>
            <a:ext cx="6613990" cy="1117345"/>
            <a:chOff x="4539228" y="210532"/>
            <a:chExt cx="6502391" cy="1117345"/>
          </a:xfrm>
        </p:grpSpPr>
        <p:grpSp>
          <p:nvGrpSpPr>
            <p:cNvPr id="15" name="Group 14"/>
            <p:cNvGrpSpPr/>
            <p:nvPr/>
          </p:nvGrpSpPr>
          <p:grpSpPr>
            <a:xfrm>
              <a:off x="4539228" y="210532"/>
              <a:ext cx="6502391" cy="1117345"/>
              <a:chOff x="4539228" y="210532"/>
              <a:chExt cx="6502391" cy="1117345"/>
            </a:xfrm>
          </p:grpSpPr>
          <p:sp>
            <p:nvSpPr>
              <p:cNvPr id="17" name="TextBox 16"/>
              <p:cNvSpPr txBox="1"/>
              <p:nvPr/>
            </p:nvSpPr>
            <p:spPr>
              <a:xfrm>
                <a:off x="4539228" y="210532"/>
                <a:ext cx="6502391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dirty="0" err="1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</a:t>
                </a:r>
                <a:r>
                  <a:rPr lang="en-US" sz="3600" dirty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600" dirty="0" err="1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Tư</a:t>
                </a:r>
                <a:r>
                  <a:rPr lang="en-US" sz="3600" dirty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600" dirty="0" err="1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ngày</a:t>
                </a:r>
                <a:r>
                  <a:rPr lang="en-US" sz="3600" dirty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 25 </a:t>
                </a:r>
                <a:r>
                  <a:rPr lang="en-US" sz="3600" dirty="0" err="1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tháng</a:t>
                </a:r>
                <a:r>
                  <a:rPr lang="en-US" sz="3600" dirty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 2 </a:t>
                </a:r>
                <a:r>
                  <a:rPr lang="en-US" sz="3600" dirty="0" err="1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năm</a:t>
                </a:r>
                <a:r>
                  <a:rPr lang="en-US" sz="3600" dirty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 2026</a:t>
                </a:r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6651116" y="743102"/>
                <a:ext cx="2564962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TIẾNG VIỆT</a:t>
                </a:r>
              </a:p>
            </p:txBody>
          </p:sp>
        </p:grpSp>
        <p:cxnSp>
          <p:nvCxnSpPr>
            <p:cNvPr id="16" name="Straight Connector 15"/>
            <p:cNvCxnSpPr/>
            <p:nvPr/>
          </p:nvCxnSpPr>
          <p:spPr>
            <a:xfrm>
              <a:off x="6826235" y="1288554"/>
              <a:ext cx="2194560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9" name="Group 8"/>
          <p:cNvGrpSpPr/>
          <p:nvPr/>
        </p:nvGrpSpPr>
        <p:grpSpPr>
          <a:xfrm>
            <a:off x="1508919" y="1828800"/>
            <a:ext cx="4191000" cy="677108"/>
            <a:chOff x="1508919" y="1888664"/>
            <a:chExt cx="3733800" cy="677108"/>
          </a:xfrm>
        </p:grpSpPr>
        <p:sp>
          <p:nvSpPr>
            <p:cNvPr id="10" name="Rectangle 9"/>
            <p:cNvSpPr/>
            <p:nvPr/>
          </p:nvSpPr>
          <p:spPr>
            <a:xfrm>
              <a:off x="1508919" y="1888664"/>
              <a:ext cx="3733800" cy="67710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800" b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1. Luyện tập.</a:t>
              </a:r>
            </a:p>
          </p:txBody>
        </p:sp>
        <p:cxnSp>
          <p:nvCxnSpPr>
            <p:cNvPr id="11" name="Straight Connector 10"/>
            <p:cNvCxnSpPr/>
            <p:nvPr/>
          </p:nvCxnSpPr>
          <p:spPr>
            <a:xfrm>
              <a:off x="1673234" y="2519755"/>
              <a:ext cx="2281012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2" name="Rectangle 11"/>
          <p:cNvSpPr/>
          <p:nvPr/>
        </p:nvSpPr>
        <p:spPr>
          <a:xfrm>
            <a:off x="670719" y="2677457"/>
            <a:ext cx="13966284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Bài 3. Lời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thỏ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đàn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chim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đánh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dâu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Nêu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trí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20" name="Rectangle 95"/>
          <p:cNvSpPr>
            <a:spLocks noChangeArrowheads="1"/>
          </p:cNvSpPr>
          <p:nvPr/>
        </p:nvSpPr>
        <p:spPr bwMode="auto">
          <a:xfrm>
            <a:off x="3787930" y="1258669"/>
            <a:ext cx="8576259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GB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Bài 10: QUẢ HỒNG CỦA THỎ CON (T3)</a:t>
            </a:r>
          </a:p>
        </p:txBody>
      </p:sp>
      <p:sp>
        <p:nvSpPr>
          <p:cNvPr id="21" name="Rectangle 20"/>
          <p:cNvSpPr/>
          <p:nvPr/>
        </p:nvSpPr>
        <p:spPr>
          <a:xfrm>
            <a:off x="670719" y="4419600"/>
            <a:ext cx="13966284" cy="30162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  Vừa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lúc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đàn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chim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bay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ăn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hồng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 Thỏ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hốt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hoảng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kêu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/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  -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Hồng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tớ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!</a:t>
            </a:r>
          </a:p>
          <a:p>
            <a:pPr algn="just"/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Thấy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vậy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đán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chim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cầu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khẩn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/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  - Cho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tớ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ăn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nhé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tớ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đói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lả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86209053"/>
      </p:ext>
    </p:extLst>
  </p:cSld>
  <p:clrMapOvr>
    <a:masterClrMapping/>
  </p:clrMapOvr>
  <p:transition spd="slow">
    <p:split orient="vert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4617134" y="149573"/>
            <a:ext cx="6613990" cy="1117345"/>
            <a:chOff x="4539228" y="210532"/>
            <a:chExt cx="6502391" cy="1117345"/>
          </a:xfrm>
        </p:grpSpPr>
        <p:grpSp>
          <p:nvGrpSpPr>
            <p:cNvPr id="15" name="Group 14"/>
            <p:cNvGrpSpPr/>
            <p:nvPr/>
          </p:nvGrpSpPr>
          <p:grpSpPr>
            <a:xfrm>
              <a:off x="4539228" y="210532"/>
              <a:ext cx="6502391" cy="1117345"/>
              <a:chOff x="4539228" y="210532"/>
              <a:chExt cx="6502391" cy="1117345"/>
            </a:xfrm>
          </p:grpSpPr>
          <p:sp>
            <p:nvSpPr>
              <p:cNvPr id="17" name="TextBox 16"/>
              <p:cNvSpPr txBox="1"/>
              <p:nvPr/>
            </p:nvSpPr>
            <p:spPr>
              <a:xfrm>
                <a:off x="4539228" y="210532"/>
                <a:ext cx="6502391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dirty="0" err="1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</a:t>
                </a:r>
                <a:r>
                  <a:rPr lang="en-US" sz="3600" dirty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600" dirty="0" err="1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Tư</a:t>
                </a:r>
                <a:r>
                  <a:rPr lang="en-US" sz="3600" dirty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600" dirty="0" err="1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ngày</a:t>
                </a:r>
                <a:r>
                  <a:rPr lang="en-US" sz="3600" dirty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 25 </a:t>
                </a:r>
                <a:r>
                  <a:rPr lang="en-US" sz="3600" dirty="0" err="1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tháng</a:t>
                </a:r>
                <a:r>
                  <a:rPr lang="en-US" sz="3600" dirty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 2 </a:t>
                </a:r>
                <a:r>
                  <a:rPr lang="en-US" sz="3600" dirty="0" err="1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năm</a:t>
                </a:r>
                <a:r>
                  <a:rPr lang="en-US" sz="3600" dirty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 2026</a:t>
                </a:r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6651116" y="743102"/>
                <a:ext cx="2564962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3200" b="1" i="0" u="none" strike="noStrike" kern="1200" cap="none" spc="0" normalizeH="0" baseline="0" noProof="0">
                    <a:ln>
                      <a:noFill/>
                    </a:ln>
                    <a:solidFill>
                      <a:srgbClr val="FF0066"/>
                    </a:solidFill>
                    <a:effectLst/>
                    <a:uLnTx/>
                    <a:uFillTx/>
                    <a:latin typeface="Times New Roman" pitchFamily="18" charset="0"/>
                    <a:ea typeface="+mn-ea"/>
                    <a:cs typeface="Times New Roman" pitchFamily="18" charset="0"/>
                  </a:rPr>
                  <a:t>TIẾNG VIỆT</a:t>
                </a:r>
              </a:p>
            </p:txBody>
          </p:sp>
        </p:grpSp>
        <p:cxnSp>
          <p:nvCxnSpPr>
            <p:cNvPr id="16" name="Straight Connector 15"/>
            <p:cNvCxnSpPr/>
            <p:nvPr/>
          </p:nvCxnSpPr>
          <p:spPr>
            <a:xfrm>
              <a:off x="6826235" y="1288554"/>
              <a:ext cx="2194560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9" name="Group 8"/>
          <p:cNvGrpSpPr/>
          <p:nvPr/>
        </p:nvGrpSpPr>
        <p:grpSpPr>
          <a:xfrm>
            <a:off x="1508919" y="1828800"/>
            <a:ext cx="4191000" cy="677108"/>
            <a:chOff x="1508919" y="1888664"/>
            <a:chExt cx="3733800" cy="677108"/>
          </a:xfrm>
        </p:grpSpPr>
        <p:sp>
          <p:nvSpPr>
            <p:cNvPr id="10" name="Rectangle 9"/>
            <p:cNvSpPr/>
            <p:nvPr/>
          </p:nvSpPr>
          <p:spPr>
            <a:xfrm>
              <a:off x="1508919" y="1888664"/>
              <a:ext cx="3733800" cy="67710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8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66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1. </a:t>
              </a:r>
              <a:r>
                <a:rPr kumimoji="0" lang="en-US" sz="38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FF0066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Luyện</a:t>
              </a:r>
              <a:r>
                <a:rPr kumimoji="0" lang="en-US" sz="38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66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 </a:t>
              </a:r>
              <a:r>
                <a:rPr kumimoji="0" lang="en-US" sz="38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FF0066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tập</a:t>
              </a:r>
              <a:r>
                <a:rPr kumimoji="0" lang="en-US" sz="38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66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.</a:t>
              </a:r>
            </a:p>
          </p:txBody>
        </p:sp>
        <p:cxnSp>
          <p:nvCxnSpPr>
            <p:cNvPr id="11" name="Straight Connector 10"/>
            <p:cNvCxnSpPr/>
            <p:nvPr/>
          </p:nvCxnSpPr>
          <p:spPr>
            <a:xfrm>
              <a:off x="1673234" y="2519755"/>
              <a:ext cx="2281012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2" name="Rectangle 11"/>
          <p:cNvSpPr/>
          <p:nvPr/>
        </p:nvSpPr>
        <p:spPr>
          <a:xfrm>
            <a:off x="670719" y="2677457"/>
            <a:ext cx="13966284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Bài 3. Lời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nói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của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thỏ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con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và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đàn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chim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trong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đoạn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văn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được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đánh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dấu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bằng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dâu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câu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nào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?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Nêu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vị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trí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của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dấu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câu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đó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.</a:t>
            </a:r>
          </a:p>
        </p:txBody>
      </p:sp>
      <p:sp>
        <p:nvSpPr>
          <p:cNvPr id="20" name="Rectangle 95"/>
          <p:cNvSpPr>
            <a:spLocks noChangeArrowheads="1"/>
          </p:cNvSpPr>
          <p:nvPr/>
        </p:nvSpPr>
        <p:spPr bwMode="auto">
          <a:xfrm>
            <a:off x="3787930" y="1258669"/>
            <a:ext cx="8576259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6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Bài 10: QUẢ HỒNG CỦA THỎ CON (T3)</a:t>
            </a:r>
          </a:p>
        </p:txBody>
      </p:sp>
      <p:sp>
        <p:nvSpPr>
          <p:cNvPr id="21" name="Rectangle 20"/>
          <p:cNvSpPr/>
          <p:nvPr/>
        </p:nvSpPr>
        <p:spPr>
          <a:xfrm>
            <a:off x="701929" y="4078565"/>
            <a:ext cx="13966284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?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Hãy</a:t>
            </a:r>
            <a:r>
              <a:rPr kumimoji="0" lang="en-US" sz="38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tìm</a:t>
            </a:r>
            <a:r>
              <a:rPr kumimoji="0" lang="en-US" sz="38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lời</a:t>
            </a:r>
            <a:r>
              <a:rPr kumimoji="0" lang="en-US" sz="38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nói</a:t>
            </a:r>
            <a:r>
              <a:rPr kumimoji="0" lang="en-US" sz="38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của</a:t>
            </a:r>
            <a:r>
              <a:rPr kumimoji="0" lang="en-US" sz="38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thỏ</a:t>
            </a:r>
            <a:r>
              <a:rPr kumimoji="0" lang="en-US" sz="38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và</a:t>
            </a:r>
            <a:r>
              <a:rPr kumimoji="0" lang="en-US" sz="38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của</a:t>
            </a:r>
            <a:r>
              <a:rPr kumimoji="0" lang="en-US" sz="38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đàn</a:t>
            </a:r>
            <a:r>
              <a:rPr kumimoji="0" lang="en-US" sz="38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chim</a:t>
            </a:r>
            <a:r>
              <a:rPr kumimoji="0" lang="en-US" sz="3800" b="1" i="0" u="none" strike="noStrike" kern="1200" cap="none" spc="0" normalizeH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?</a:t>
            </a:r>
          </a:p>
        </p:txBody>
      </p:sp>
      <p:sp>
        <p:nvSpPr>
          <p:cNvPr id="2" name="Rectangle 1"/>
          <p:cNvSpPr/>
          <p:nvPr/>
        </p:nvSpPr>
        <p:spPr>
          <a:xfrm>
            <a:off x="1515964" y="4610564"/>
            <a:ext cx="6607899" cy="6771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">
              <a:defRPr/>
            </a:pPr>
            <a:r>
              <a:rPr lang="en-US" sz="38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- Lời </a:t>
            </a:r>
            <a:r>
              <a:rPr lang="en-US" sz="38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38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8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thỏ</a:t>
            </a:r>
            <a:r>
              <a:rPr lang="en-US" sz="38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8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Hồng</a:t>
            </a:r>
            <a:r>
              <a:rPr lang="en-US" sz="38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8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tớ</a:t>
            </a:r>
            <a:r>
              <a:rPr lang="en-US" sz="38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!</a:t>
            </a:r>
          </a:p>
        </p:txBody>
      </p:sp>
      <p:sp>
        <p:nvSpPr>
          <p:cNvPr id="3" name="Rectangle 2"/>
          <p:cNvSpPr/>
          <p:nvPr/>
        </p:nvSpPr>
        <p:spPr>
          <a:xfrm>
            <a:off x="1508919" y="5244418"/>
            <a:ext cx="14026557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defRPr/>
            </a:pPr>
            <a:r>
              <a:rPr lang="en-US" sz="38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- Lời </a:t>
            </a:r>
            <a:r>
              <a:rPr lang="en-US" sz="38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38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8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đàn</a:t>
            </a:r>
            <a:r>
              <a:rPr lang="en-US" sz="38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chim</a:t>
            </a:r>
            <a:r>
              <a:rPr lang="en-US" sz="38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8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Cho </a:t>
            </a:r>
            <a:r>
              <a:rPr lang="en-US" sz="38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sz="38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tớ</a:t>
            </a:r>
            <a:r>
              <a:rPr lang="en-US" sz="38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ăn</a:t>
            </a:r>
            <a:r>
              <a:rPr lang="en-US" sz="38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nhé</a:t>
            </a:r>
            <a:r>
              <a:rPr lang="en-US" sz="38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8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sz="38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tớ</a:t>
            </a:r>
            <a:r>
              <a:rPr lang="en-US" sz="38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đói</a:t>
            </a:r>
            <a:r>
              <a:rPr lang="en-US" sz="38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lả</a:t>
            </a:r>
            <a:r>
              <a:rPr lang="en-US" sz="38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sz="38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4" name="Rectangle 3"/>
          <p:cNvSpPr/>
          <p:nvPr/>
        </p:nvSpPr>
        <p:spPr>
          <a:xfrm>
            <a:off x="701929" y="5910084"/>
            <a:ext cx="9653605" cy="6771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">
              <a:defRPr/>
            </a:pP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đánh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những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5" name="Rectangle 4"/>
          <p:cNvSpPr/>
          <p:nvPr/>
        </p:nvSpPr>
        <p:spPr>
          <a:xfrm>
            <a:off x="1553637" y="6646867"/>
            <a:ext cx="8526693" cy="6771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571500" lvl="0" indent="-571500" algn="just">
              <a:buFontTx/>
              <a:buChar char="-"/>
              <a:defRPr/>
            </a:pPr>
            <a:r>
              <a:rPr lang="en-US" sz="38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8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đánh</a:t>
            </a:r>
            <a:r>
              <a:rPr lang="en-US" sz="38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38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38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38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gạch</a:t>
            </a:r>
            <a:r>
              <a:rPr lang="en-US" sz="3800" b="1" i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i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ngang</a:t>
            </a:r>
            <a:endParaRPr lang="en-US" sz="3800" b="1" i="1" dirty="0">
              <a:solidFill>
                <a:srgbClr val="FF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701929" y="7252858"/>
            <a:ext cx="13691569" cy="6771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">
              <a:defRPr/>
            </a:pP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đứng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trí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? (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giữa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hay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cuối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22" name="Rectangle 21"/>
          <p:cNvSpPr/>
          <p:nvPr/>
        </p:nvSpPr>
        <p:spPr>
          <a:xfrm>
            <a:off x="2147316" y="7989641"/>
            <a:ext cx="7675499" cy="6771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">
              <a:defRPr/>
            </a:pPr>
            <a:r>
              <a:rPr lang="en-US" sz="38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8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38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8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này</a:t>
            </a:r>
            <a:r>
              <a:rPr lang="en-US" sz="38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đứng</a:t>
            </a:r>
            <a:r>
              <a:rPr lang="en-US" sz="38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38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38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trí</a:t>
            </a:r>
            <a:r>
              <a:rPr lang="en-US" sz="38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38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8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372627187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" grpId="0"/>
      <p:bldP spid="3" grpId="0"/>
      <p:bldP spid="4" grpId="0"/>
      <p:bldP spid="19" grpId="0"/>
      <p:bldP spid="2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4617134" y="149573"/>
            <a:ext cx="6613990" cy="1117345"/>
            <a:chOff x="4539228" y="210532"/>
            <a:chExt cx="6502391" cy="1117345"/>
          </a:xfrm>
        </p:grpSpPr>
        <p:grpSp>
          <p:nvGrpSpPr>
            <p:cNvPr id="15" name="Group 14"/>
            <p:cNvGrpSpPr/>
            <p:nvPr/>
          </p:nvGrpSpPr>
          <p:grpSpPr>
            <a:xfrm>
              <a:off x="4539228" y="210532"/>
              <a:ext cx="6502391" cy="1117345"/>
              <a:chOff x="4539228" y="210532"/>
              <a:chExt cx="6502391" cy="1117345"/>
            </a:xfrm>
          </p:grpSpPr>
          <p:sp>
            <p:nvSpPr>
              <p:cNvPr id="17" name="TextBox 16"/>
              <p:cNvSpPr txBox="1"/>
              <p:nvPr/>
            </p:nvSpPr>
            <p:spPr>
              <a:xfrm>
                <a:off x="4539228" y="210532"/>
                <a:ext cx="6502391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dirty="0" err="1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</a:t>
                </a:r>
                <a:r>
                  <a:rPr lang="en-US" sz="3600" dirty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600" dirty="0" err="1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Tư</a:t>
                </a:r>
                <a:r>
                  <a:rPr lang="en-US" sz="3600" dirty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600" dirty="0" err="1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ngày</a:t>
                </a:r>
                <a:r>
                  <a:rPr lang="en-US" sz="3600" dirty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 25 </a:t>
                </a:r>
                <a:r>
                  <a:rPr lang="en-US" sz="3600" dirty="0" err="1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tháng</a:t>
                </a:r>
                <a:r>
                  <a:rPr lang="en-US" sz="3600" dirty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 2 </a:t>
                </a:r>
                <a:r>
                  <a:rPr lang="en-US" sz="3600" dirty="0" err="1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năm</a:t>
                </a:r>
                <a:r>
                  <a:rPr lang="en-US" sz="3600" dirty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 2026</a:t>
                </a:r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6651116" y="743102"/>
                <a:ext cx="2564962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3200" b="1" i="0" u="none" strike="noStrike" kern="1200" cap="none" spc="0" normalizeH="0" baseline="0" noProof="0">
                    <a:ln>
                      <a:noFill/>
                    </a:ln>
                    <a:solidFill>
                      <a:srgbClr val="FF0066"/>
                    </a:solidFill>
                    <a:effectLst/>
                    <a:uLnTx/>
                    <a:uFillTx/>
                    <a:latin typeface="Times New Roman" pitchFamily="18" charset="0"/>
                    <a:ea typeface="+mn-ea"/>
                    <a:cs typeface="Times New Roman" pitchFamily="18" charset="0"/>
                  </a:rPr>
                  <a:t>TIẾNG VIỆT</a:t>
                </a:r>
              </a:p>
            </p:txBody>
          </p:sp>
        </p:grpSp>
        <p:cxnSp>
          <p:nvCxnSpPr>
            <p:cNvPr id="16" name="Straight Connector 15"/>
            <p:cNvCxnSpPr/>
            <p:nvPr/>
          </p:nvCxnSpPr>
          <p:spPr>
            <a:xfrm>
              <a:off x="6826235" y="1288554"/>
              <a:ext cx="2194560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9" name="Group 8"/>
          <p:cNvGrpSpPr/>
          <p:nvPr/>
        </p:nvGrpSpPr>
        <p:grpSpPr>
          <a:xfrm>
            <a:off x="1508919" y="1828800"/>
            <a:ext cx="4191000" cy="677108"/>
            <a:chOff x="1508919" y="1888664"/>
            <a:chExt cx="3733800" cy="677108"/>
          </a:xfrm>
        </p:grpSpPr>
        <p:sp>
          <p:nvSpPr>
            <p:cNvPr id="10" name="Rectangle 9"/>
            <p:cNvSpPr/>
            <p:nvPr/>
          </p:nvSpPr>
          <p:spPr>
            <a:xfrm>
              <a:off x="1508919" y="1888664"/>
              <a:ext cx="3733800" cy="67710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8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66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1. </a:t>
              </a:r>
              <a:r>
                <a:rPr kumimoji="0" lang="en-US" sz="38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FF0066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Luyện</a:t>
              </a:r>
              <a:r>
                <a:rPr kumimoji="0" lang="en-US" sz="38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66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 </a:t>
              </a:r>
              <a:r>
                <a:rPr kumimoji="0" lang="en-US" sz="38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FF0066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tập</a:t>
              </a:r>
              <a:r>
                <a:rPr kumimoji="0" lang="en-US" sz="38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66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.</a:t>
              </a:r>
            </a:p>
          </p:txBody>
        </p:sp>
        <p:cxnSp>
          <p:nvCxnSpPr>
            <p:cNvPr id="11" name="Straight Connector 10"/>
            <p:cNvCxnSpPr/>
            <p:nvPr/>
          </p:nvCxnSpPr>
          <p:spPr>
            <a:xfrm>
              <a:off x="1673234" y="2519755"/>
              <a:ext cx="2281012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2" name="Rectangle 11"/>
          <p:cNvSpPr/>
          <p:nvPr/>
        </p:nvSpPr>
        <p:spPr>
          <a:xfrm>
            <a:off x="670719" y="2677457"/>
            <a:ext cx="13966284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Bài 3. Lời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nói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của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thỏ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con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và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đàn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chim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trong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đoạn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văn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được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đánh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dấu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bằng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dâu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câu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nào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?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Nêu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vị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trí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của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dấu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câu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8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đó</a:t>
            </a: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.</a:t>
            </a:r>
          </a:p>
        </p:txBody>
      </p:sp>
      <p:sp>
        <p:nvSpPr>
          <p:cNvPr id="20" name="Rectangle 95"/>
          <p:cNvSpPr>
            <a:spLocks noChangeArrowheads="1"/>
          </p:cNvSpPr>
          <p:nvPr/>
        </p:nvSpPr>
        <p:spPr bwMode="auto">
          <a:xfrm>
            <a:off x="3787930" y="1258669"/>
            <a:ext cx="8576259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6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Bài 10: QUẢ HỒNG CỦA THỎ CON (T3)</a:t>
            </a:r>
          </a:p>
        </p:txBody>
      </p:sp>
      <p:sp>
        <p:nvSpPr>
          <p:cNvPr id="22" name="Rectangle 21"/>
          <p:cNvSpPr/>
          <p:nvPr/>
        </p:nvSpPr>
        <p:spPr>
          <a:xfrm>
            <a:off x="289718" y="4688352"/>
            <a:ext cx="15392401" cy="1505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  <a:spcAft>
                <a:spcPts val="0"/>
              </a:spcAft>
            </a:pPr>
            <a:r>
              <a:rPr lang="nl-NL" sz="4000" b="1" dirty="0">
                <a:solidFill>
                  <a:srgbClr val="FF0066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Nhận biết vị trí của dấu gạch ngang trong đoạn văn: Khi dùng để miêu tả lời nói của sự vật và chúng được đứng ở vị trí đầu câu.</a:t>
            </a:r>
            <a:endParaRPr lang="en-US" sz="3600" b="1" dirty="0">
              <a:solidFill>
                <a:srgbClr val="FF0066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761044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Anh dep 1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93" y="388938"/>
            <a:ext cx="14920252" cy="8755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WordArt 3"/>
          <p:cNvSpPr>
            <a:spLocks noChangeArrowheads="1" noChangeShapeType="1" noTextEdit="1"/>
          </p:cNvSpPr>
          <p:nvPr/>
        </p:nvSpPr>
        <p:spPr bwMode="auto">
          <a:xfrm>
            <a:off x="209917" y="3657600"/>
            <a:ext cx="15617822" cy="15827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5700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XIN CHÂN THÀNH CẢM ƠN </a:t>
            </a:r>
          </a:p>
          <a:p>
            <a:pPr algn="ctr"/>
            <a:r>
              <a:rPr lang="vi-VN" sz="5700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QUÝ THẦY CÔ GIÁO VÀ CÁC EM</a:t>
            </a:r>
            <a:endParaRPr lang="en-US" sz="5700" kern="10">
              <a:ln w="19050">
                <a:solidFill>
                  <a:srgbClr val="FFFF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Arial"/>
              <a:cs typeface="Arial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5&quot;&gt;&lt;property id=&quot;20148&quot; value=&quot;5&quot;/&gt;&lt;property id=&quot;20300&quot; value=&quot;Slide 2&quot;/&gt;&lt;property id=&quot;20307&quot; value=&quot;293&quot;/&gt;&lt;/object&gt;&lt;object type=&quot;3&quot; unique_id=&quot;10006&quot;&gt;&lt;property id=&quot;20148&quot; value=&quot;5&quot;/&gt;&lt;property id=&quot;20300&quot; value=&quot;Slide 3&quot;/&gt;&lt;property id=&quot;20307&quot; value=&quot;317&quot;/&gt;&lt;/object&gt;&lt;object type=&quot;3&quot; unique_id=&quot;10008&quot;&gt;&lt;property id=&quot;20148&quot; value=&quot;5&quot;/&gt;&lt;property id=&quot;20300&quot; value=&quot;Slide 5&quot;/&gt;&lt;property id=&quot;20307&quot; value=&quot;325&quot;/&gt;&lt;/object&gt;&lt;object type=&quot;3&quot; unique_id=&quot;10009&quot;&gt;&lt;property id=&quot;20148&quot; value=&quot;5&quot;/&gt;&lt;property id=&quot;20300&quot; value=&quot;Slide 6&quot;/&gt;&lt;property id=&quot;20307&quot; value=&quot;298&quot;/&gt;&lt;/object&gt;&lt;object type=&quot;3&quot; unique_id=&quot;10010&quot;&gt;&lt;property id=&quot;20148&quot; value=&quot;5&quot;/&gt;&lt;property id=&quot;20300&quot; value=&quot;Slide 7&quot;/&gt;&lt;property id=&quot;20307&quot; value=&quot;323&quot;/&gt;&lt;/object&gt;&lt;object type=&quot;3&quot; unique_id=&quot;10011&quot;&gt;&lt;property id=&quot;20148&quot; value=&quot;5&quot;/&gt;&lt;property id=&quot;20300&quot; value=&quot;Slide 8&quot;/&gt;&lt;property id=&quot;20307&quot; value=&quot;299&quot;/&gt;&lt;/object&gt;&lt;object type=&quot;3&quot; unique_id=&quot;10012&quot;&gt;&lt;property id=&quot;20148&quot; value=&quot;5&quot;/&gt;&lt;property id=&quot;20300&quot; value=&quot;Slide 9 - &amp;quot;&amp;#x0D;&amp;#x0A;&amp;#x0D;&amp;#x0A; 1/ Phong traøo Ñoâng Du dieãn ra vaøo thôøi gian naøo? Ai laø ngöôøi laõnh ñaïo? Muïc ñích cuûa phong traøo laø &quot;/&gt;&lt;property id=&quot;20307&quot; value=&quot;318&quot;/&gt;&lt;/object&gt;&lt;object type=&quot;3&quot; unique_id=&quot;10013&quot;&gt;&lt;property id=&quot;20148&quot; value=&quot;5&quot;/&gt;&lt;property id=&quot;20300&quot; value=&quot;Slide 10 - &amp;quot;2. Nhaân daân trong nöôùc, ñaëc bieät laø thanh nieân yeâu nöôùc ñaõ höôûng öùng phong traøo Ñoâng Du nhö theá naø&quot;/&gt;&lt;property id=&quot;20307&quot; value=&quot;319&quot;/&gt;&lt;/object&gt;&lt;object type=&quot;3&quot; unique_id=&quot;10014&quot;&gt;&lt;property id=&quot;20148&quot; value=&quot;5&quot;/&gt;&lt;property id=&quot;20300&quot; value=&quot;Slide 11 - &amp;quot;3/ Keát quaû cuûa phong traøo Ñoâng Du vaø yù nghóa cuûa phong traøo laø gì?&amp;quot;&quot;/&gt;&lt;property id=&quot;20307&quot; value=&quot;320&quot;/&gt;&lt;/object&gt;&lt;object type=&quot;3&quot; unique_id=&quot;10015&quot;&gt;&lt;property id=&quot;20148&quot; value=&quot;5&quot;/&gt;&lt;property id=&quot;20300&quot; value=&quot;Slide 12&quot;/&gt;&lt;property id=&quot;20307&quot; value=&quot;300&quot;/&gt;&lt;/object&gt;&lt;object type=&quot;3&quot; unique_id=&quot;10016&quot;&gt;&lt;property id=&quot;20148&quot; value=&quot;5&quot;/&gt;&lt;property id=&quot;20300&quot; value=&quot;Slide 13 - &amp;quot;&amp;amp;#x09;Phan Boäi Chaâu laø nhaø yeâu nöôùc tieâu bieåu cuûa Vieät Nam ôû giai ñoaïn naøo ?&amp;quot;&quot;/&gt;&lt;property id=&quot;20307&quot; value=&quot;263&quot;/&gt;&lt;/object&gt;&lt;object type=&quot;3&quot; unique_id=&quot;10017&quot;&gt;&lt;property id=&quot;20148&quot; value=&quot;5&quot;/&gt;&lt;property id=&quot;20300&quot; value=&quot;Slide 14 - &amp;quot;&amp;#x0D;&amp;#x0A;BAØI HOÏC&amp;#x0D;&amp;#x0A;&amp;quot;&quot;/&gt;&lt;property id=&quot;20307&quot; value=&quot;271&quot;/&gt;&lt;/object&gt;&lt;object type=&quot;3&quot; unique_id=&quot;10050&quot;&gt;&lt;property id=&quot;20148&quot; value=&quot;5&quot;/&gt;&lt;property id=&quot;20300&quot; value=&quot;Slide 1&quot;/&gt;&lt;property id=&quot;20307&quot; value=&quot;327&quot;/&gt;&lt;/object&gt;&lt;object type=&quot;3&quot; unique_id=&quot;10149&quot;&gt;&lt;property id=&quot;20148&quot; value=&quot;5&quot;/&gt;&lt;property id=&quot;20300&quot; value=&quot;Slide 4&quot;/&gt;&lt;property id=&quot;20307&quot; value=&quot;328&quot;/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" val="23,1047787239,C:\Users\Tailieu\Documents\Bai giang duong truong son_pptx\Media.ppcx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Cascade</Template>
  <TotalTime>9555</TotalTime>
  <Words>649</Words>
  <Application>Microsoft Office PowerPoint</Application>
  <PresentationFormat>Custom</PresentationFormat>
  <Paragraphs>64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Times New Roman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Le Hong Minh</dc:creator>
  <cp:lastModifiedBy>Administrator</cp:lastModifiedBy>
  <cp:revision>1035</cp:revision>
  <dcterms:created xsi:type="dcterms:W3CDTF">2008-09-09T22:52:10Z</dcterms:created>
  <dcterms:modified xsi:type="dcterms:W3CDTF">2026-02-25T01:04:02Z</dcterms:modified>
</cp:coreProperties>
</file>