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26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70" r:id="rId11"/>
    <p:sldId id="271" r:id="rId12"/>
    <p:sldId id="272" r:id="rId13"/>
    <p:sldId id="275" r:id="rId14"/>
    <p:sldId id="274" r:id="rId15"/>
    <p:sldId id="278" r:id="rId16"/>
    <p:sldId id="279" r:id="rId17"/>
    <p:sldId id="280" r:id="rId18"/>
    <p:sldId id="284" r:id="rId19"/>
    <p:sldId id="285" r:id="rId20"/>
    <p:sldId id="289" r:id="rId21"/>
    <p:sldId id="294" r:id="rId22"/>
    <p:sldId id="295" r:id="rId23"/>
    <p:sldId id="296" r:id="rId24"/>
    <p:sldId id="299" r:id="rId25"/>
    <p:sldId id="300" r:id="rId26"/>
    <p:sldId id="290" r:id="rId27"/>
    <p:sldId id="301" r:id="rId28"/>
    <p:sldId id="308" r:id="rId29"/>
    <p:sldId id="328" r:id="rId30"/>
    <p:sldId id="331" r:id="rId31"/>
    <p:sldId id="330" r:id="rId32"/>
    <p:sldId id="317" r:id="rId33"/>
  </p:sldIdLst>
  <p:sldSz cx="12192000" cy="6858000"/>
  <p:notesSz cx="6858000" cy="9144000"/>
  <p:embeddedFontLst>
    <p:embeddedFont>
      <p:font typeface="Tahoma" pitchFamily="34" charset="0"/>
      <p:regular r:id="rId35"/>
      <p:bold r:id="rId36"/>
    </p:embeddedFont>
    <p:embeddedFont>
      <p:font typeface="UTM Duepuntozero" pitchFamily="18" charset="0"/>
      <p:regular r:id="rId37"/>
      <p:bold r:id="rId38"/>
    </p:embeddedFont>
    <p:embeddedFont>
      <p:font typeface=".VnBlack" pitchFamily="34" charset="0"/>
      <p:regular r:id="rId39"/>
    </p:embeddedFont>
    <p:embeddedFont>
      <p:font typeface="Calibri Light" pitchFamily="34" charset="0"/>
      <p:regular r:id="rId40"/>
      <p: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FF"/>
    <a:srgbClr val="EE891A"/>
    <a:srgbClr val="FFFF66"/>
    <a:srgbClr val="8DC9E5"/>
    <a:srgbClr val="7D4C18"/>
    <a:srgbClr val="6E3D0C"/>
    <a:srgbClr val="FF99FF"/>
    <a:srgbClr val="FF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>
        <p:scale>
          <a:sx n="40" d="100"/>
          <a:sy n="40" d="100"/>
        </p:scale>
        <p:origin x="-1344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3E5A1-C14D-41A4-A17C-D4E6811BA3A8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D64B1-05B2-4333-9BB0-3762DB1968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4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5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48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31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5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58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4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71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95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6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0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15.gif"/><Relationship Id="rId2" Type="http://schemas.openxmlformats.org/officeDocument/2006/relationships/audio" Target="../media/media1.m4a"/><Relationship Id="rId16" Type="http://schemas.openxmlformats.org/officeDocument/2006/relationships/image" Target="../media/image14.gif"/><Relationship Id="rId20" Type="http://schemas.openxmlformats.org/officeDocument/2006/relationships/image" Target="../media/image17.png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3.gif"/><Relationship Id="rId10" Type="http://schemas.openxmlformats.org/officeDocument/2006/relationships/image" Target="../media/image10.png"/><Relationship Id="rId19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hat.zalo.me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46.png"/><Relationship Id="rId21" Type="http://schemas.openxmlformats.org/officeDocument/2006/relationships/image" Target="../media/image57.png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4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5" Type="http://schemas.openxmlformats.org/officeDocument/2006/relationships/image" Target="../media/image48.png"/><Relationship Id="rId15" Type="http://schemas.microsoft.com/office/2007/relationships/hdphoto" Target="../media/hdphoto6.wdp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3.png"/><Relationship Id="rId22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9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2017414" y="-2163961"/>
            <a:ext cx="6091919" cy="4805001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1"/>
                </a:lnTo>
                <a:lnTo>
                  <a:pt x="0" y="720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4029" y="-10479"/>
            <a:ext cx="3170429" cy="3641943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8637076" y="3298626"/>
            <a:ext cx="3554925" cy="3559374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849590">
            <a:off x="10632439" y="239484"/>
            <a:ext cx="1144617" cy="1284283"/>
          </a:xfrm>
          <a:custGeom>
            <a:avLst/>
            <a:gdLst/>
            <a:ahLst/>
            <a:cxnLst/>
            <a:rect l="l" t="t" r="r" b="b"/>
            <a:pathLst>
              <a:path w="1716926" h="1926424">
                <a:moveTo>
                  <a:pt x="0" y="0"/>
                </a:moveTo>
                <a:lnTo>
                  <a:pt x="1716926" y="0"/>
                </a:lnTo>
                <a:lnTo>
                  <a:pt x="1716926" y="1926424"/>
                </a:lnTo>
                <a:lnTo>
                  <a:pt x="0" y="192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13869">
            <a:off x="-1925879" y="2748954"/>
            <a:ext cx="6574128" cy="6426210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39057" y="625145"/>
            <a:ext cx="75855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dirty="0">
                <a:solidFill>
                  <a:srgbClr val="07195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UTM Times 1"/>
              </a:rPr>
              <a:t>TRƯỜNG TIỂU HỌC NAM SƠN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38400" y="4091182"/>
            <a:ext cx="742648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800" b="1" dirty="0">
                <a:solidFill>
                  <a:srgbClr val="DB0515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LUYỆN TỪ VÀ CÂU: ĐỘNG TỪ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811" y="1688106"/>
            <a:ext cx="12080189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AB4607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CHÀO MỪNG CÁC THẦY CÔ GIÁO ĐẾN DỰ CHUYÊN ĐỀ KHỐI 4 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AB4607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NĂM HỌC: 2024- 2025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25202" y="5128748"/>
            <a:ext cx="694159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Giáo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viên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: Chu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Thi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̣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Ngọc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 </a:t>
            </a:r>
            <a:r>
              <a:rPr lang="en-US" sz="3800" i="1" dirty="0" err="1" smtClean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Oanh</a:t>
            </a:r>
            <a:endParaRPr lang="en-US" sz="3800" i="1" dirty="0">
              <a:solidFill>
                <a:srgbClr val="0719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UTM Times 2"/>
              <a:cs typeface="Times New Roman" pitchFamily="18" charset="0"/>
              <a:sym typeface="UTM Times 2"/>
            </a:endParaRPr>
          </a:p>
          <a:p>
            <a:pPr algn="ctr">
              <a:lnSpc>
                <a:spcPts val="4559"/>
              </a:lnSpc>
            </a:pPr>
            <a:r>
              <a:rPr lang="en-US" sz="3800" i="1" dirty="0" err="1" smtClean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Lớp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: 4A3</a:t>
            </a:r>
          </a:p>
        </p:txBody>
      </p:sp>
    </p:spTree>
    <p:extLst>
      <p:ext uri="{BB962C8B-B14F-4D97-AF65-F5344CB8AC3E}">
        <p14:creationId xmlns:p14="http://schemas.microsoft.com/office/powerpoint/2010/main" val="23792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787474" y="-168791"/>
            <a:ext cx="13766948" cy="767626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53" y="619341"/>
            <a:ext cx="2420679" cy="1729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89" y="2017858"/>
            <a:ext cx="10703443" cy="43897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6250" y="304614"/>
            <a:ext cx="11106150" cy="760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704850" y="457201"/>
            <a:ext cx="11396331" cy="53860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 defTabSz="1219048">
              <a:buClr>
                <a:srgbClr val="000000"/>
              </a:buClr>
              <a:defRPr/>
            </a:pPr>
            <a:r>
              <a:rPr lang="en-US" sz="29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từ chỉ hoạt động thích hợp với người và vật trong tranh. </a:t>
            </a:r>
            <a:endParaRPr lang="en-US" sz="29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8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99366"/>
            <a:ext cx="10763250" cy="6058635"/>
          </a:xfrm>
        </p:spPr>
      </p:pic>
      <p:sp>
        <p:nvSpPr>
          <p:cNvPr id="5" name="Rounded Rectangle 4"/>
          <p:cNvSpPr/>
          <p:nvPr/>
        </p:nvSpPr>
        <p:spPr>
          <a:xfrm>
            <a:off x="533400" y="56964"/>
            <a:ext cx="11106150" cy="760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762001" y="209551"/>
            <a:ext cx="11396331" cy="53860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 defTabSz="1219048">
              <a:buClr>
                <a:srgbClr val="000000"/>
              </a:buClr>
              <a:defRPr/>
            </a:pPr>
            <a:r>
              <a:rPr lang="en-US" sz="29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từ chỉ hoạt động thích hợp với người và vật trong tranh. </a:t>
            </a:r>
            <a:endParaRPr lang="en-US" sz="29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986589" y="5264131"/>
            <a:ext cx="1852864" cy="1275348"/>
          </a:xfrm>
          <a:prstGeom prst="star6">
            <a:avLst/>
          </a:prstGeom>
          <a:solidFill>
            <a:srgbClr val="FF00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311441" y="5578639"/>
            <a:ext cx="174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bước</a:t>
            </a:r>
            <a:endParaRPr lang="vi-V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4889333" y="5410198"/>
            <a:ext cx="1852864" cy="1275348"/>
          </a:xfrm>
          <a:prstGeom prst="star6">
            <a:avLst/>
          </a:prstGeom>
          <a:solidFill>
            <a:srgbClr val="FF00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5214185" y="5724706"/>
            <a:ext cx="174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nhảy</a:t>
            </a:r>
            <a:endParaRPr lang="vi-V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208548" y="3160294"/>
            <a:ext cx="1852864" cy="1275348"/>
          </a:xfrm>
          <a:prstGeom prst="star6">
            <a:avLst/>
          </a:prstGeom>
          <a:solidFill>
            <a:srgbClr val="FF00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10816" y="3474801"/>
            <a:ext cx="174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gọi</a:t>
            </a:r>
            <a:endParaRPr lang="vi-V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95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678268" y="-434162"/>
            <a:ext cx="13537018" cy="784461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212652" y="265815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8">
                <a:buClr>
                  <a:srgbClr val="000000"/>
                </a:buClr>
                <a:defRPr/>
              </a:pPr>
              <a:endParaRPr lang="vi-VN" sz="1900" kern="0">
                <a:solidFill>
                  <a:srgbClr val="593FD3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75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8">
                <a:buClr>
                  <a:srgbClr val="000000"/>
                </a:buClr>
                <a:defRPr/>
              </a:pPr>
              <a:r>
                <a:rPr lang="vi-VN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lang="en-US" sz="33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30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268CB-2FBA-78A8-AC7D-1F3DC67D4664}"/>
              </a:ext>
            </a:extLst>
          </p:cNvPr>
          <p:cNvSpPr txBox="1"/>
          <p:nvPr/>
        </p:nvSpPr>
        <p:spPr>
          <a:xfrm>
            <a:off x="776178" y="1446029"/>
            <a:ext cx="4922874" cy="45243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C6B7DB7-D453-ED59-8481-15146F6A3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721" y="830570"/>
            <a:ext cx="7096359" cy="969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2550" y="1012686"/>
            <a:ext cx="24765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PHÚT)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88168" y="2019300"/>
            <a:ext cx="9553074" cy="8763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1379448" y="2035314"/>
            <a:ext cx="9761794" cy="70787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4000" dirty="0" err="1"/>
              <a:t>Thực</a:t>
            </a:r>
            <a:r>
              <a:rPr lang="en-US" sz="4000" dirty="0"/>
              <a:t> </a:t>
            </a:r>
            <a:r>
              <a:rPr lang="en-US" sz="4000" dirty="0" err="1"/>
              <a:t>hiện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cầu</a:t>
            </a:r>
            <a:r>
              <a:rPr lang="en-US" sz="4000" dirty="0"/>
              <a:t>  </a:t>
            </a:r>
            <a:r>
              <a:rPr lang="en-US" sz="4000" dirty="0" err="1"/>
              <a:t>bài</a:t>
            </a:r>
            <a:r>
              <a:rPr lang="en-US" sz="4000" dirty="0"/>
              <a:t> 2, </a:t>
            </a:r>
            <a:r>
              <a:rPr lang="en-US" sz="4000" dirty="0" err="1"/>
              <a:t>sách</a:t>
            </a:r>
            <a:r>
              <a:rPr lang="en-US" sz="4000" dirty="0"/>
              <a:t> TV </a:t>
            </a:r>
            <a:r>
              <a:rPr lang="en-US" sz="4000" dirty="0" err="1"/>
              <a:t>trang</a:t>
            </a:r>
            <a:r>
              <a:rPr lang="en-US" sz="4000" dirty="0"/>
              <a:t> 41</a:t>
            </a:r>
            <a:r>
              <a:rPr lang="en-US" sz="4000" dirty="0" smtClean="0"/>
              <a:t>.</a:t>
            </a:r>
            <a:endParaRPr lang="vi-VN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9" t="11111" b="25252"/>
          <a:stretch/>
        </p:blipFill>
        <p:spPr>
          <a:xfrm>
            <a:off x="4071431" y="2743190"/>
            <a:ext cx="5606160" cy="52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678268" y="-434162"/>
            <a:ext cx="13537018" cy="784461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212652" y="265815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8">
                <a:buClr>
                  <a:srgbClr val="000000"/>
                </a:buClr>
                <a:defRPr/>
              </a:pPr>
              <a:endParaRPr lang="vi-VN" sz="1900" kern="0">
                <a:solidFill>
                  <a:srgbClr val="593FD3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75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48">
                <a:buClr>
                  <a:srgbClr val="000000"/>
                </a:buClr>
                <a:defRPr/>
              </a:pPr>
              <a:r>
                <a:rPr lang="vi-VN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3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lang="en-US" sz="33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30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268CB-2FBA-78A8-AC7D-1F3DC67D4664}"/>
              </a:ext>
            </a:extLst>
          </p:cNvPr>
          <p:cNvSpPr txBox="1"/>
          <p:nvPr/>
        </p:nvSpPr>
        <p:spPr>
          <a:xfrm>
            <a:off x="776178" y="1446029"/>
            <a:ext cx="4922874" cy="45243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5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14284" r="66496" b="22650"/>
          <a:stretch/>
        </p:blipFill>
        <p:spPr>
          <a:xfrm>
            <a:off x="1" y="133350"/>
            <a:ext cx="4286553" cy="5339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5488" r="37690" b="28957"/>
          <a:stretch/>
        </p:blipFill>
        <p:spPr>
          <a:xfrm>
            <a:off x="4124324" y="526707"/>
            <a:ext cx="4038600" cy="4502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22559" r="8901" b="27273"/>
          <a:stretch/>
        </p:blipFill>
        <p:spPr>
          <a:xfrm>
            <a:off x="7972424" y="1138398"/>
            <a:ext cx="3988930" cy="4043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5010148"/>
            <a:ext cx="173355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5824" y="5010147"/>
            <a:ext cx="251460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BUỒN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2424" y="5010149"/>
            <a:ext cx="3838575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TỨC GIẬN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/>
          <p:cNvSpPr/>
          <p:nvPr/>
        </p:nvSpPr>
        <p:spPr>
          <a:xfrm>
            <a:off x="0" y="-74424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F1B94C-91B6-218F-8EC7-1D46F19DCF68}"/>
              </a:ext>
            </a:extLst>
          </p:cNvPr>
          <p:cNvSpPr txBox="1"/>
          <p:nvPr/>
        </p:nvSpPr>
        <p:spPr>
          <a:xfrm>
            <a:off x="361952" y="2864518"/>
            <a:ext cx="11220449" cy="2247424"/>
          </a:xfrm>
          <a:prstGeom prst="roundRect">
            <a:avLst/>
          </a:prstGeom>
          <a:solidFill>
            <a:srgbClr val="FFFF6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1219048">
              <a:buClr>
                <a:srgbClr val="000000"/>
              </a:buClr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273" y="860312"/>
            <a:ext cx="8589804" cy="16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487768" y="-415112"/>
            <a:ext cx="13194118" cy="77112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53240F-EC10-97A3-357F-CD170116B7CA}"/>
              </a:ext>
            </a:extLst>
          </p:cNvPr>
          <p:cNvGrpSpPr/>
          <p:nvPr/>
        </p:nvGrpSpPr>
        <p:grpSpPr>
          <a:xfrm>
            <a:off x="212652" y="265815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8">
                <a:buClr>
                  <a:srgbClr val="000000"/>
                </a:buClr>
                <a:defRPr/>
              </a:pPr>
              <a:endParaRPr lang="vi-VN" sz="1900" kern="0">
                <a:solidFill>
                  <a:srgbClr val="593FD3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buClr>
                  <a:srgbClr val="000000"/>
                </a:buClr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động từ trong các câu tục ngữ dưới đây:</a:t>
              </a:r>
              <a:endPara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6D1A3D-C7B9-C1EF-319F-71D8EE7812AC}"/>
              </a:ext>
            </a:extLst>
          </p:cNvPr>
          <p:cNvSpPr txBox="1"/>
          <p:nvPr/>
        </p:nvSpPr>
        <p:spPr>
          <a:xfrm>
            <a:off x="1339703" y="1552355"/>
            <a:ext cx="10143460" cy="415498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28581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xmlns="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248150" y="5372100"/>
            <a:ext cx="3533775" cy="10287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Bắt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Đầu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endParaRPr lang="vi-VN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24700" y="5353050"/>
            <a:ext cx="1085850" cy="10287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7179733" y="5429250"/>
            <a:ext cx="945092" cy="89535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12" name="Chevron 11"/>
          <p:cNvSpPr/>
          <p:nvPr/>
        </p:nvSpPr>
        <p:spPr>
          <a:xfrm>
            <a:off x="7490884" y="5581650"/>
            <a:ext cx="391584" cy="64770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3" name="Luật chơi như s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7618" y="2475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 b="0"/>
          </a:p>
        </p:txBody>
      </p:sp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2540000" y="547688"/>
            <a:ext cx="6908800" cy="609600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90033" y="1754190"/>
            <a:ext cx="23770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 err="1">
                <a:latin typeface=".VnBlack" pitchFamily="34" charset="0"/>
              </a:rPr>
              <a:t>C©u</a:t>
            </a:r>
            <a:r>
              <a:rPr lang="en-US" sz="3200" b="0" dirty="0">
                <a:latin typeface=".VnBlack" pitchFamily="34" charset="0"/>
              </a:rPr>
              <a:t> </a:t>
            </a:r>
            <a:r>
              <a:rPr lang="en-US" sz="3200" b="0" dirty="0" err="1">
                <a:latin typeface=".VnBlack" pitchFamily="34" charset="0"/>
              </a:rPr>
              <a:t>hái</a:t>
            </a:r>
            <a:r>
              <a:rPr lang="en-US" sz="3200" b="0" dirty="0">
                <a:latin typeface=".VnBlack" pitchFamily="34" charset="0"/>
              </a:rPr>
              <a:t> 1</a:t>
            </a: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00150" y="3099484"/>
            <a:ext cx="946785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2985296"/>
            <a:ext cx="4083050" cy="3434555"/>
          </a:xfrm>
          <a:prstGeom prst="rect">
            <a:avLst/>
          </a:prstGeom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03276" y="2338964"/>
            <a:ext cx="10474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96244" y="4483100"/>
            <a:ext cx="5325913" cy="984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5" rIns="91431" bIns="45715" spcCol="0"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đến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Câu hỏi 1 Tìm độ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05959" y="-119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92800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A498F2-95DB-4782-AC50-20E7893504EB}"/>
              </a:ext>
            </a:extLst>
          </p:cNvPr>
          <p:cNvSpPr/>
          <p:nvPr/>
        </p:nvSpPr>
        <p:spPr>
          <a:xfrm>
            <a:off x="3702392" y="1058465"/>
            <a:ext cx="7105340" cy="468429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1"/>
            <a:ext cx="12191995" cy="6856793"/>
          </a:xfrm>
          <a:prstGeom prst="rect">
            <a:avLst/>
          </a:prstGeom>
        </p:spPr>
      </p:pic>
      <p:pic>
        <p:nvPicPr>
          <p:cNvPr id="40" name="1a">
            <a:hlinkClick r:id="rId7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46" y="1110762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9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64" y="111076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25" y="340922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64" y="3400611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2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4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  <p:pic>
        <p:nvPicPr>
          <p:cNvPr id="7" name="Luật chơi như sau 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43250" y="178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 b="0"/>
          </a:p>
        </p:txBody>
      </p:sp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2878822" y="547688"/>
            <a:ext cx="6908800" cy="609600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90033" y="1754190"/>
            <a:ext cx="23770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 err="1">
                <a:latin typeface=".VnBlack" pitchFamily="34" charset="0"/>
              </a:rPr>
              <a:t>C©u</a:t>
            </a:r>
            <a:r>
              <a:rPr lang="en-US" sz="3200" b="0" dirty="0">
                <a:latin typeface=".VnBlack" pitchFamily="34" charset="0"/>
              </a:rPr>
              <a:t> </a:t>
            </a:r>
            <a:r>
              <a:rPr lang="en-US" sz="3200" b="0" dirty="0" err="1">
                <a:latin typeface=".VnBlack" pitchFamily="34" charset="0"/>
              </a:rPr>
              <a:t>hái</a:t>
            </a:r>
            <a:r>
              <a:rPr lang="en-US" sz="3200" b="0" dirty="0">
                <a:latin typeface=".VnBlack" pitchFamily="34" charset="0"/>
              </a:rPr>
              <a:t> 2</a:t>
            </a: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992462" y="2402026"/>
            <a:ext cx="10474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24436" y="4306396"/>
            <a:ext cx="4776364" cy="984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5" rIns="91431" bIns="45715" spcCol="0"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10" y="3161480"/>
            <a:ext cx="8788400" cy="6463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người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thê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thân</a:t>
            </a:r>
            <a:r>
              <a:rPr lang="en-US" sz="3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" name="Câu hỏi 2 Tìm độ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19481" y="-217301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/>
          <a:stretch/>
        </p:blipFill>
        <p:spPr>
          <a:xfrm>
            <a:off x="8152690" y="2662130"/>
            <a:ext cx="3269865" cy="37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28394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 b="0"/>
          </a:p>
        </p:txBody>
      </p:sp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2946400" y="549944"/>
            <a:ext cx="6908800" cy="609600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90033" y="1754190"/>
            <a:ext cx="23770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 err="1">
                <a:latin typeface=".VnBlack" pitchFamily="34" charset="0"/>
              </a:rPr>
              <a:t>C©u</a:t>
            </a:r>
            <a:r>
              <a:rPr lang="en-US" sz="3200" b="0" dirty="0">
                <a:latin typeface=".VnBlack" pitchFamily="34" charset="0"/>
              </a:rPr>
              <a:t> </a:t>
            </a:r>
            <a:r>
              <a:rPr lang="en-US" sz="3200" b="0" dirty="0" err="1">
                <a:latin typeface=".VnBlack" pitchFamily="34" charset="0"/>
              </a:rPr>
              <a:t>hái</a:t>
            </a:r>
            <a:r>
              <a:rPr lang="en-US" sz="3200" b="0" dirty="0">
                <a:latin typeface=".VnBlack" pitchFamily="34" charset="0"/>
              </a:rPr>
              <a:t> 3</a:t>
            </a: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00150" y="3099484"/>
            <a:ext cx="946785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Uống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nguồn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03276" y="2338964"/>
            <a:ext cx="10474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96244" y="4483100"/>
            <a:ext cx="5325913" cy="984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5" rIns="91431" bIns="45715" spcCol="0"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Uống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́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âu hỏi 3 Tìm độ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615559" y="-233066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73" y="3385689"/>
            <a:ext cx="4793995" cy="28416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20897675">
            <a:off x="6642866" y="5164304"/>
            <a:ext cx="1122043" cy="858495"/>
          </a:xfrm>
          <a:prstGeom prst="rect">
            <a:avLst/>
          </a:prstGeom>
          <a:solidFill>
            <a:srgbClr val="EE891A"/>
          </a:solidFill>
          <a:ln>
            <a:solidFill>
              <a:srgbClr val="EE89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1528394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 b="0"/>
          </a:p>
        </p:txBody>
      </p:sp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2946400" y="549944"/>
            <a:ext cx="6908800" cy="609600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608163" y="1620046"/>
            <a:ext cx="2458887" cy="71891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endParaRPr lang="vi-VN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90033" y="1754190"/>
            <a:ext cx="23770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dirty="0" err="1">
                <a:latin typeface=".VnBlack" pitchFamily="34" charset="0"/>
              </a:rPr>
              <a:t>C©u</a:t>
            </a:r>
            <a:r>
              <a:rPr lang="en-US" sz="3200" b="0" dirty="0">
                <a:latin typeface=".VnBlack" pitchFamily="34" charset="0"/>
              </a:rPr>
              <a:t> </a:t>
            </a:r>
            <a:r>
              <a:rPr lang="en-US" sz="3200" b="0" dirty="0" err="1">
                <a:latin typeface=".VnBlack" pitchFamily="34" charset="0"/>
              </a:rPr>
              <a:t>hái</a:t>
            </a:r>
            <a:r>
              <a:rPr lang="en-US" sz="3200" b="0" dirty="0">
                <a:latin typeface=".VnBlack" pitchFamily="34" charset="0"/>
              </a:rPr>
              <a:t> 4</a:t>
            </a: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5558" y="2910299"/>
            <a:ext cx="9467850" cy="6463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339303" y="2212840"/>
            <a:ext cx="10474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0964" y="4420038"/>
            <a:ext cx="4207212" cy="984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5" rIns="91431" bIns="45715" spcCol="0"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8019" b="17287"/>
          <a:stretch/>
        </p:blipFill>
        <p:spPr>
          <a:xfrm>
            <a:off x="5892800" y="3606336"/>
            <a:ext cx="4876800" cy="3010365"/>
          </a:xfrm>
          <a:prstGeom prst="rect">
            <a:avLst/>
          </a:prstGeom>
        </p:spPr>
      </p:pic>
      <p:pic>
        <p:nvPicPr>
          <p:cNvPr id="3" name="Câu hỏi 4 Tìm độ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300249" y="-2173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28394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=""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8244" y="852332"/>
            <a:ext cx="6407395" cy="76944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C1B409-B5FF-4EAD-8BFA-31851535B0B9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pic>
        <p:nvPicPr>
          <p:cNvPr id="12" name="Picture 7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78750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501059" y="-426631"/>
            <a:ext cx="13194118" cy="77112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53240F-EC10-97A3-357F-CD170116B7CA}"/>
              </a:ext>
            </a:extLst>
          </p:cNvPr>
          <p:cNvGrpSpPr/>
          <p:nvPr/>
        </p:nvGrpSpPr>
        <p:grpSpPr>
          <a:xfrm>
            <a:off x="212652" y="265815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48">
                <a:buClr>
                  <a:srgbClr val="000000"/>
                </a:buClr>
                <a:defRPr/>
              </a:pPr>
              <a:endParaRPr lang="vi-VN" sz="1900" kern="0">
                <a:solidFill>
                  <a:srgbClr val="593FD3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buClr>
                  <a:srgbClr val="000000"/>
                </a:buClr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động từ trong các câu tục ngữ dưới đây:</a:t>
              </a:r>
              <a:endPara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15498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017987" y="2427890"/>
            <a:ext cx="6936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9808" y="2427890"/>
            <a:ext cx="8408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98274" y="4424853"/>
            <a:ext cx="8408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17986" y="3503583"/>
            <a:ext cx="1655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25710" y="3501965"/>
            <a:ext cx="1655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31278" y="4487917"/>
            <a:ext cx="11587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65434" y="5449614"/>
            <a:ext cx="4979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53656" y="5481146"/>
            <a:ext cx="6936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/>
          <a:stretch/>
        </p:blipFill>
        <p:spPr>
          <a:xfrm>
            <a:off x="630628" y="409903"/>
            <a:ext cx="5286704" cy="2945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8" b="16697"/>
          <a:stretch/>
        </p:blipFill>
        <p:spPr>
          <a:xfrm>
            <a:off x="6258917" y="409903"/>
            <a:ext cx="5255172" cy="2945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t="6631" b="13793"/>
          <a:stretch/>
        </p:blipFill>
        <p:spPr>
          <a:xfrm>
            <a:off x="6258918" y="3724250"/>
            <a:ext cx="5255173" cy="31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42248" y="3093629"/>
            <a:ext cx="3263462" cy="523220"/>
          </a:xfrm>
          <a:prstGeom prst="rect">
            <a:avLst/>
          </a:prstGeom>
          <a:solidFill>
            <a:srgbClr val="FFFF66"/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Yêu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tre</a:t>
            </a:r>
            <a:r>
              <a:rPr lang="en-US" sz="2800" b="1" dirty="0">
                <a:solidFill>
                  <a:srgbClr val="C00000"/>
                </a:solidFill>
              </a:rPr>
              <a:t>̉, </a:t>
            </a:r>
            <a:r>
              <a:rPr lang="en-US" sz="2800" b="1" dirty="0" err="1">
                <a:solidFill>
                  <a:srgbClr val="C00000"/>
                </a:solidFill>
              </a:rPr>
              <a:t>tre</a:t>
            </a:r>
            <a:r>
              <a:rPr lang="en-US" sz="2800" b="1" dirty="0">
                <a:solidFill>
                  <a:srgbClr val="C00000"/>
                </a:solidFill>
              </a:rPr>
              <a:t>̉ </a:t>
            </a:r>
            <a:r>
              <a:rPr lang="en-US" sz="2800" b="1" dirty="0" err="1">
                <a:solidFill>
                  <a:srgbClr val="C00000"/>
                </a:solidFill>
              </a:rPr>
              <a:t>đến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nha</a:t>
            </a:r>
            <a:r>
              <a:rPr lang="en-US" sz="2800" b="1" dirty="0">
                <a:solidFill>
                  <a:srgbClr val="C00000"/>
                </a:solidFill>
              </a:rPr>
              <a:t>̀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7695" y="3093629"/>
            <a:ext cx="5596757" cy="523220"/>
          </a:xfrm>
          <a:prstGeom prst="rect">
            <a:avLst/>
          </a:prstGeom>
          <a:solidFill>
            <a:srgbClr val="FFFF66"/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Thương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người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thê</a:t>
            </a:r>
            <a:r>
              <a:rPr lang="en-US" sz="2800" b="1" dirty="0">
                <a:solidFill>
                  <a:srgbClr val="C00000"/>
                </a:solidFill>
              </a:rPr>
              <a:t>̉ </a:t>
            </a:r>
            <a:r>
              <a:rPr lang="en-US" sz="2800" b="1" dirty="0" err="1">
                <a:solidFill>
                  <a:srgbClr val="C00000"/>
                </a:solidFill>
              </a:rPr>
              <a:t>thương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thân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8" y="3724250"/>
            <a:ext cx="5286705" cy="31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 rot="20897675">
            <a:off x="709088" y="5722676"/>
            <a:ext cx="1331917" cy="909974"/>
          </a:xfrm>
          <a:prstGeom prst="rect">
            <a:avLst/>
          </a:prstGeom>
          <a:solidFill>
            <a:srgbClr val="EE891A"/>
          </a:solidFill>
          <a:ln>
            <a:solidFill>
              <a:srgbClr val="EE89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9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787474" y="-168791"/>
            <a:ext cx="13766948" cy="767626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53" y="619341"/>
            <a:ext cx="2420679" cy="1729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88" y="2017858"/>
            <a:ext cx="10703443" cy="43897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9314" y="304614"/>
            <a:ext cx="11106150" cy="760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842968" y="415588"/>
            <a:ext cx="11396331" cy="53860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 defTabSz="1219048">
              <a:buClr>
                <a:srgbClr val="000000"/>
              </a:buClr>
              <a:defRPr/>
            </a:pPr>
            <a:r>
              <a:rPr lang="en-US" sz="29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Dựa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đặt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1- 2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̀.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9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2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787474" y="-168791"/>
            <a:ext cx="13766948" cy="767626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53" y="771741"/>
            <a:ext cx="2420679" cy="1729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88" y="2170258"/>
            <a:ext cx="10703443" cy="43897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9314" y="399864"/>
            <a:ext cx="11106150" cy="760556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842968" y="567988"/>
            <a:ext cx="11396331" cy="53860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 defTabSz="1219048">
              <a:buClr>
                <a:srgbClr val="000000"/>
              </a:buClr>
              <a:defRPr/>
            </a:pPr>
            <a:r>
              <a:rPr lang="en-US" sz="29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Dựa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đặt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1- 2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̀.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9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Bevel 4">
            <a:hlinkClick r:id="rId6"/>
          </p:cNvPr>
          <p:cNvSpPr/>
          <p:nvPr/>
        </p:nvSpPr>
        <p:spPr>
          <a:xfrm>
            <a:off x="11129632" y="6105525"/>
            <a:ext cx="647700" cy="47625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91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4635744" y="2262707"/>
            <a:ext cx="1748042" cy="1818660"/>
            <a:chOff x="4632099" y="1596029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099" y="1596029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4632099" y="2006947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1164942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 rot="10552244" flipH="1" flipV="1">
            <a:off x="6166634" y="3702802"/>
            <a:ext cx="477837" cy="1544455"/>
            <a:chOff x="3391593" y="11255"/>
            <a:chExt cx="471256" cy="4281019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 rot="13930897">
              <a:off x="2023947" y="1534773"/>
              <a:ext cx="3362419" cy="315384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3254077">
              <a:off x="1702506" y="2460828"/>
              <a:ext cx="3520533" cy="14235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7212622" y="3378936"/>
            <a:ext cx="2670160" cy="1046194"/>
            <a:chOff x="10105998" y="3810367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998" y="3810367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10484490" y="3851583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=""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  <a:endCxn id="20" idx="1"/>
          </p:cNvCxnSpPr>
          <p:nvPr/>
        </p:nvCxnSpPr>
        <p:spPr>
          <a:xfrm rot="5400000" flipH="1" flipV="1">
            <a:off x="6506587" y="4155252"/>
            <a:ext cx="959253" cy="452817"/>
          </a:xfrm>
          <a:prstGeom prst="curvedConnector2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604942" y="5626250"/>
            <a:ext cx="2670160" cy="1046194"/>
            <a:chOff x="4588086" y="2806815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086" y="2806815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966576" y="2890176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="" xmlns:a16="http://schemas.microsoft.com/office/drawing/2014/main" id="{ECDC12FC-786A-50A3-0EBA-377EF7B52E00}"/>
              </a:ext>
            </a:extLst>
          </p:cNvPr>
          <p:cNvCxnSpPr>
            <a:stCxn id="17" idx="2"/>
          </p:cNvCxnSpPr>
          <p:nvPr/>
        </p:nvCxnSpPr>
        <p:spPr>
          <a:xfrm rot="16200000" flipH="1">
            <a:off x="6804005" y="4817090"/>
            <a:ext cx="863355" cy="951741"/>
          </a:xfrm>
          <a:prstGeom prst="curvedConnector4">
            <a:avLst>
              <a:gd name="adj1" fmla="val -26478"/>
              <a:gd name="adj2" fmla="val 66767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9930189" y="4339521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="" xmlns:a16="http://schemas.microsoft.com/office/drawing/2014/main" id="{56182CF0-63F7-4B41-5972-DFA626C86918}"/>
              </a:ext>
            </a:extLst>
          </p:cNvPr>
          <p:cNvCxnSpPr>
            <a:cxnSpLocks/>
          </p:cNvCxnSpPr>
          <p:nvPr/>
        </p:nvCxnSpPr>
        <p:spPr>
          <a:xfrm>
            <a:off x="8753833" y="4416071"/>
            <a:ext cx="1176356" cy="415581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1394" y="3163033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=""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898" y="4827256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2974661" y="5152737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=""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10800000">
            <a:off x="5509765" y="5626250"/>
            <a:ext cx="1046356" cy="523096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=""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08" y="5944763"/>
            <a:ext cx="1239475" cy="9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=""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03" y="5928938"/>
            <a:ext cx="1107995" cy="8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=""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71" y="5908227"/>
            <a:ext cx="1047539" cy="8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 rot="9465485">
            <a:off x="2756228" y="2169534"/>
            <a:ext cx="2040801" cy="1084406"/>
            <a:chOff x="2962214" y="3163084"/>
            <a:chExt cx="2040801" cy="1084406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2962214" y="3163084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0901307">
              <a:off x="3515665" y="353960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73567" y="2964648"/>
            <a:ext cx="2904495" cy="1721885"/>
            <a:chOff x="9395250" y="485534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538" y="485534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9395250" y="510832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466001" y="1233823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=""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39" y="628942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=""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9047"/>
            <a:ext cx="1314252" cy="125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06" y="4482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=""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1625899" y="4277834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=""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1912034" y="4360675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 flipH="1">
            <a:off x="3805207" y="4827256"/>
            <a:ext cx="4634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3079700" y="4396276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  <p:cxnSp>
        <p:nvCxnSpPr>
          <p:cNvPr id="67" name="Connector: Curved 31">
            <a:extLst>
              <a:ext uri="{FF2B5EF4-FFF2-40B4-BE49-F238E27FC236}">
                <a16:creationId xmlns="" xmlns:a16="http://schemas.microsoft.com/office/drawing/2014/main" id="{FA44E1BC-C3F9-C3BC-1718-81FDB3384ACE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1574319" y="2287399"/>
            <a:ext cx="715162" cy="639336"/>
          </a:xfrm>
          <a:prstGeom prst="curvedConnector3">
            <a:avLst>
              <a:gd name="adj1" fmla="val 50000"/>
            </a:avLst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6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/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0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9"/>
            <a:ext cx="9905276" cy="132343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1250066" y="3300715"/>
            <a:ext cx="9769626" cy="1323439"/>
          </a:xfrm>
          <a:prstGeom prst="rect">
            <a:avLst/>
          </a:prstGeom>
          <a:solidFill>
            <a:srgbClr val="0070C0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phận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âu hỏi số 1 Hãy 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71650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2017414" y="-2163961"/>
            <a:ext cx="6091919" cy="4805001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1"/>
                </a:lnTo>
                <a:lnTo>
                  <a:pt x="0" y="720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4029" y="-10479"/>
            <a:ext cx="3170429" cy="3641943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8637076" y="3298626"/>
            <a:ext cx="3554925" cy="3559374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849590">
            <a:off x="10632439" y="239484"/>
            <a:ext cx="1144617" cy="1284283"/>
          </a:xfrm>
          <a:custGeom>
            <a:avLst/>
            <a:gdLst/>
            <a:ahLst/>
            <a:cxnLst/>
            <a:rect l="l" t="t" r="r" b="b"/>
            <a:pathLst>
              <a:path w="1716926" h="1926424">
                <a:moveTo>
                  <a:pt x="0" y="0"/>
                </a:moveTo>
                <a:lnTo>
                  <a:pt x="1716926" y="0"/>
                </a:lnTo>
                <a:lnTo>
                  <a:pt x="1716926" y="1926424"/>
                </a:lnTo>
                <a:lnTo>
                  <a:pt x="0" y="192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13869">
            <a:off x="-1925879" y="2748954"/>
            <a:ext cx="6574128" cy="6426210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39057" y="625145"/>
            <a:ext cx="75855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dirty="0">
                <a:solidFill>
                  <a:srgbClr val="07195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UTM Times 1"/>
              </a:rPr>
              <a:t>TRƯỜNG TIỂU HỌC NAM SƠN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38400" y="4091182"/>
            <a:ext cx="742648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800" b="1" dirty="0">
                <a:solidFill>
                  <a:srgbClr val="DB0515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LUYỆN TỪ VÀ CÂU: ĐỘNG TỪ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811" y="1688106"/>
            <a:ext cx="12080189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AB4607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CHÀO MỪNG CÁC THẦY CÔ GIÁO ĐẾN DỰ CHUYÊN ĐỀ KHỐI 4 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AB4607"/>
                </a:solidFill>
                <a:latin typeface="Times New Roman" pitchFamily="18" charset="0"/>
                <a:ea typeface="UTM Times 1"/>
                <a:cs typeface="Times New Roman" pitchFamily="18" charset="0"/>
                <a:sym typeface="UTM Times 1"/>
              </a:rPr>
              <a:t>NĂM HỌC: 2024- 2025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25202" y="5128748"/>
            <a:ext cx="694159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Giáo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viên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: Chu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Thi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̣ </a:t>
            </a:r>
            <a:r>
              <a:rPr lang="en-US" sz="3800" i="1" dirty="0" err="1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Ngọc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 </a:t>
            </a:r>
            <a:r>
              <a:rPr lang="en-US" sz="3800" i="1" dirty="0" err="1" smtClean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Oanh</a:t>
            </a:r>
            <a:endParaRPr lang="en-US" sz="3800" i="1" dirty="0">
              <a:solidFill>
                <a:srgbClr val="0719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UTM Times 2"/>
              <a:cs typeface="Times New Roman" pitchFamily="18" charset="0"/>
              <a:sym typeface="UTM Times 2"/>
            </a:endParaRPr>
          </a:p>
          <a:p>
            <a:pPr algn="ctr">
              <a:lnSpc>
                <a:spcPts val="4559"/>
              </a:lnSpc>
            </a:pPr>
            <a:r>
              <a:rPr lang="en-US" sz="3800" i="1" dirty="0" err="1" smtClean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Lớp</a:t>
            </a:r>
            <a:r>
              <a:rPr lang="en-US" sz="3800" i="1" dirty="0">
                <a:solidFill>
                  <a:srgbClr val="0719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UTM Times 2"/>
                <a:cs typeface="Times New Roman" pitchFamily="18" charset="0"/>
                <a:sym typeface="UTM Times 2"/>
              </a:rPr>
              <a:t>: 4A3</a:t>
            </a:r>
          </a:p>
        </p:txBody>
      </p:sp>
    </p:spTree>
    <p:extLst>
      <p:ext uri="{BB962C8B-B14F-4D97-AF65-F5344CB8AC3E}">
        <p14:creationId xmlns:p14="http://schemas.microsoft.com/office/powerpoint/2010/main" val="35298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966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855785" y="1354238"/>
            <a:ext cx="10668001" cy="230832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</a:t>
            </a: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871390" y="4109608"/>
            <a:ext cx="8032950" cy="707876"/>
          </a:xfrm>
          <a:prstGeom prst="rect">
            <a:avLst/>
          </a:prstGeom>
          <a:solidFill>
            <a:srgbClr val="0070C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âu hỏi số 2 Tên tr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187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59" y="703385"/>
            <a:ext cx="8857435" cy="49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50066" y="1248730"/>
            <a:ext cx="9403215" cy="2308324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Tiền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Chí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Đoàn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Chí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299" indent="-514299">
              <a:buAutoNum type="alphaUcPeriod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Cựu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Huyện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Đức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1352074" y="3898592"/>
            <a:ext cx="9992013" cy="646321"/>
          </a:xfrm>
          <a:prstGeom prst="rect">
            <a:avLst/>
          </a:prstGeom>
          <a:solidFill>
            <a:srgbClr val="0070C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Tiền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Chí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âu hỏi số 4 Tên tổ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5450" y="1812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787474" y="-168791"/>
            <a:ext cx="13766948" cy="767626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sz="16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53" y="619341"/>
            <a:ext cx="2420679" cy="1729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89" y="2017858"/>
            <a:ext cx="10703443" cy="43897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6250" y="304614"/>
            <a:ext cx="11106150" cy="7605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704850" y="457201"/>
            <a:ext cx="11396331" cy="53860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just" defTabSz="1219048">
              <a:buClr>
                <a:srgbClr val="000000"/>
              </a:buClr>
              <a:defRPr/>
            </a:pPr>
            <a:r>
              <a:rPr lang="en-US" sz="29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9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từ chỉ hoạt động thích hợp với người và vật trong tranh. </a:t>
            </a:r>
            <a:endParaRPr lang="en-US" sz="29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2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60956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000" y="4444919"/>
            <a:ext cx="1318544" cy="10428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8952" y="832130"/>
            <a:ext cx="1300570" cy="15027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0055C14-57E1-6EC9-FDD5-0EC4B43D9159}"/>
              </a:ext>
            </a:extLst>
          </p:cNvPr>
          <p:cNvGrpSpPr/>
          <p:nvPr/>
        </p:nvGrpSpPr>
        <p:grpSpPr>
          <a:xfrm>
            <a:off x="1705237" y="563556"/>
            <a:ext cx="8775363" cy="1252038"/>
            <a:chOff x="4873692" y="2294087"/>
            <a:chExt cx="8775363" cy="1272505"/>
          </a:xfrm>
        </p:grpSpPr>
        <p:sp>
          <p:nvSpPr>
            <p:cNvPr id="12" name="Plaque 11">
              <a:extLst>
                <a:ext uri="{FF2B5EF4-FFF2-40B4-BE49-F238E27FC236}">
                  <a16:creationId xmlns:a16="http://schemas.microsoft.com/office/drawing/2014/main" xmlns="" id="{ACD4960B-BC76-AB76-D1C5-9B41F19D9B6F}"/>
                </a:ext>
              </a:extLst>
            </p:cNvPr>
            <p:cNvSpPr/>
            <p:nvPr/>
          </p:nvSpPr>
          <p:spPr>
            <a:xfrm>
              <a:off x="4873692" y="2294087"/>
              <a:ext cx="8775363" cy="1272505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690A07B-CCA0-9287-EF67-B450A96BBE30}"/>
                </a:ext>
              </a:extLst>
            </p:cNvPr>
            <p:cNvSpPr txBox="1"/>
            <p:nvPr/>
          </p:nvSpPr>
          <p:spPr>
            <a:xfrm>
              <a:off x="5219691" y="2432769"/>
              <a:ext cx="8276964" cy="1032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6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Thảo</a:t>
              </a:r>
              <a:r>
                <a:rPr lang="en-US" sz="6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luận</a:t>
              </a:r>
              <a:r>
                <a:rPr lang="en-US" sz="6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nhóm</a:t>
              </a:r>
              <a:r>
                <a:rPr lang="en-US" sz="6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đôi</a:t>
              </a:r>
              <a:r>
                <a:rPr lang="en-US" sz="6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(2 </a:t>
              </a:r>
              <a:r>
                <a:rPr lang="en-US" sz="6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phút</a:t>
              </a:r>
              <a:r>
                <a:rPr lang="en-US" sz="6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64015" b="32997"/>
          <a:stretch/>
        </p:blipFill>
        <p:spPr>
          <a:xfrm>
            <a:off x="2876819" y="2334889"/>
            <a:ext cx="5724457" cy="60813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69544" y="2171700"/>
            <a:ext cx="10349213" cy="8763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009522" y="2263914"/>
            <a:ext cx="9516731" cy="70787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4000" dirty="0" err="1"/>
              <a:t>Thực</a:t>
            </a:r>
            <a:r>
              <a:rPr lang="en-US" sz="4000" dirty="0"/>
              <a:t> </a:t>
            </a:r>
            <a:r>
              <a:rPr lang="en-US" sz="4000" dirty="0" err="1"/>
              <a:t>hiện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cầu</a:t>
            </a:r>
            <a:r>
              <a:rPr lang="en-US" sz="4000" dirty="0"/>
              <a:t>  </a:t>
            </a:r>
            <a:r>
              <a:rPr lang="en-US" sz="4000" dirty="0" err="1"/>
              <a:t>bài</a:t>
            </a:r>
            <a:r>
              <a:rPr lang="en-US" sz="4000" dirty="0"/>
              <a:t> </a:t>
            </a:r>
            <a:r>
              <a:rPr lang="en-US" sz="4000" dirty="0" smtClean="0"/>
              <a:t>1, </a:t>
            </a:r>
            <a:r>
              <a:rPr lang="en-US" sz="4000" dirty="0" err="1" smtClean="0"/>
              <a:t>sách</a:t>
            </a:r>
            <a:r>
              <a:rPr lang="en-US" sz="4000" dirty="0" smtClean="0"/>
              <a:t> TV </a:t>
            </a:r>
            <a:r>
              <a:rPr lang="en-US" sz="4000" dirty="0" err="1" smtClean="0"/>
              <a:t>trang</a:t>
            </a:r>
            <a:r>
              <a:rPr lang="en-US" sz="4000" dirty="0" smtClean="0"/>
              <a:t> 41.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6132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673</Words>
  <Application>Microsoft Office PowerPoint</Application>
  <PresentationFormat>Custom</PresentationFormat>
  <Paragraphs>130</Paragraphs>
  <Slides>31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UTM Times 1</vt:lpstr>
      <vt:lpstr>Tahoma</vt:lpstr>
      <vt:lpstr>Times New Roman</vt:lpstr>
      <vt:lpstr>UTM Duepuntozero</vt:lpstr>
      <vt:lpstr>Open Sans Extrabold</vt:lpstr>
      <vt:lpstr>iCiel Cucho Bold</vt:lpstr>
      <vt:lpstr>等线</vt:lpstr>
      <vt:lpstr>Montserrat</vt:lpstr>
      <vt:lpstr>.VnBlack</vt:lpstr>
      <vt:lpstr>Calibri Light</vt:lpstr>
      <vt:lpstr>UTM Times 2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21AK22</cp:lastModifiedBy>
  <cp:revision>132</cp:revision>
  <dcterms:created xsi:type="dcterms:W3CDTF">2018-11-27T03:58:53Z</dcterms:created>
  <dcterms:modified xsi:type="dcterms:W3CDTF">2024-11-28T20:06:10Z</dcterms:modified>
</cp:coreProperties>
</file>