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404" r:id="rId2"/>
    <p:sldId id="342" r:id="rId3"/>
    <p:sldId id="341" r:id="rId4"/>
    <p:sldId id="290" r:id="rId5"/>
    <p:sldId id="450" r:id="rId6"/>
    <p:sldId id="449" r:id="rId7"/>
    <p:sldId id="291" r:id="rId8"/>
    <p:sldId id="350" r:id="rId9"/>
    <p:sldId id="351" r:id="rId10"/>
    <p:sldId id="352" r:id="rId11"/>
    <p:sldId id="567" r:id="rId12"/>
    <p:sldId id="376" r:id="rId13"/>
    <p:sldId id="373" r:id="rId14"/>
    <p:sldId id="338" r:id="rId15"/>
    <p:sldId id="534" r:id="rId16"/>
    <p:sldId id="377" r:id="rId17"/>
    <p:sldId id="379" r:id="rId18"/>
    <p:sldId id="451" r:id="rId19"/>
    <p:sldId id="445" r:id="rId20"/>
    <p:sldId id="447" r:id="rId21"/>
    <p:sldId id="381" r:id="rId22"/>
    <p:sldId id="604" r:id="rId23"/>
    <p:sldId id="382" r:id="rId24"/>
    <p:sldId id="384" r:id="rId25"/>
    <p:sldId id="296" r:id="rId26"/>
    <p:sldId id="53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PC"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0" d="100"/>
          <a:sy n="50" d="100"/>
        </p:scale>
        <p:origin x="65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28T20:13:39.185" idx="1">
    <p:pos x="10" y="10"/>
    <p:text/>
  </p:cm>
</p:cmLst>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6047DBF-95AA-40BC-A783-377E8F18B84D}" type="doc">
      <dgm:prSet loTypeId="urn:microsoft.com/office/officeart/2008/layout/HorizontalMultiLevelHierarchy#1" loCatId="hierarchy" qsTypeId="urn:microsoft.com/office/officeart/2005/8/quickstyle/simple4#1" qsCatId="simple" csTypeId="urn:microsoft.com/office/officeart/2005/8/colors/colorful1#1" csCatId="accent1" phldr="0"/>
      <dgm:spPr/>
      <dgm:t>
        <a:bodyPr/>
        <a:lstStyle/>
        <a:p>
          <a:endParaRPr lang="en-US"/>
        </a:p>
      </dgm:t>
    </dgm:pt>
    <dgm:pt modelId="{9CF950A0-AF63-4EEF-9FFD-96C1F7E7E392}">
      <dgm:prSet phldrT="[Text]" phldr="0" custT="0"/>
      <dgm:spPr/>
      <dgm:t>
        <a:bodyPr vert="horz" wrap="square"/>
        <a:lstStyle/>
        <a:p>
          <a:pPr>
            <a:lnSpc>
              <a:spcPct val="100000"/>
            </a:lnSpc>
            <a:spcBef>
              <a:spcPct val="0"/>
            </a:spcBef>
            <a:spcAft>
              <a:spcPct val="35000"/>
            </a:spcAft>
          </a:pPr>
          <a:r>
            <a:rPr lang="en-US" b="1"/>
            <a:t>Bài học Stem: </a:t>
          </a:r>
        </a:p>
        <a:p>
          <a:pPr>
            <a:lnSpc>
              <a:spcPct val="100000"/>
            </a:lnSpc>
            <a:spcBef>
              <a:spcPct val="0"/>
            </a:spcBef>
            <a:spcAft>
              <a:spcPct val="35000"/>
            </a:spcAft>
          </a:pPr>
          <a:r>
            <a:rPr lang="en-US" b="1"/>
            <a:t>Vật dẫn nhiệt  tốt, vật dẫn nhiệt kém</a:t>
          </a:r>
        </a:p>
      </dgm:t>
    </dgm:pt>
    <dgm:pt modelId="{C208B5D8-5995-4479-A42A-8A55E56C12D9}" type="parTrans" cxnId="{DE493E77-AB67-4F2C-896B-FABC4330C3BD}">
      <dgm:prSet/>
      <dgm:spPr/>
      <dgm:t>
        <a:bodyPr/>
        <a:lstStyle/>
        <a:p>
          <a:endParaRPr lang="en-US"/>
        </a:p>
      </dgm:t>
    </dgm:pt>
    <dgm:pt modelId="{789CBC20-C209-4F6E-8277-16D1CD2BC23E}" type="sibTrans" cxnId="{DE493E77-AB67-4F2C-896B-FABC4330C3BD}">
      <dgm:prSet/>
      <dgm:spPr/>
      <dgm:t>
        <a:bodyPr/>
        <a:lstStyle/>
        <a:p>
          <a:endParaRPr lang="en-US"/>
        </a:p>
      </dgm:t>
    </dgm:pt>
    <dgm:pt modelId="{43C98814-3703-4708-9480-0269618948C5}">
      <dgm:prSet phldrT="[Text]" phldr="0" custT="0"/>
      <dgm:spPr/>
      <dgm:t>
        <a:bodyPr vert="horz" wrap="square"/>
        <a:lstStyle/>
        <a:p>
          <a:pPr>
            <a:lnSpc>
              <a:spcPct val="100000"/>
            </a:lnSpc>
            <a:spcBef>
              <a:spcPct val="0"/>
            </a:spcBef>
            <a:spcAft>
              <a:spcPct val="35000"/>
            </a:spcAft>
          </a:pPr>
          <a:r>
            <a:rPr lang="en-US" b="1"/>
            <a:t>Tìm hiểu về vật dẫn nhiệt tốt và vật dẫn nhiệt kém</a:t>
          </a:r>
        </a:p>
      </dgm:t>
    </dgm:pt>
    <dgm:pt modelId="{CEE48522-27B1-4F7F-84F9-D98425D345C1}" type="parTrans" cxnId="{969A51D2-847D-4B6A-9B68-94C9A3FDAE8B}">
      <dgm:prSet/>
      <dgm:spPr/>
      <dgm:t>
        <a:bodyPr/>
        <a:lstStyle/>
        <a:p>
          <a:endParaRPr lang="en-US"/>
        </a:p>
      </dgm:t>
    </dgm:pt>
    <dgm:pt modelId="{8F8E0805-276C-4375-BEB7-3681B4D5E062}" type="sibTrans" cxnId="{969A51D2-847D-4B6A-9B68-94C9A3FDAE8B}">
      <dgm:prSet/>
      <dgm:spPr/>
      <dgm:t>
        <a:bodyPr/>
        <a:lstStyle/>
        <a:p>
          <a:endParaRPr lang="en-US"/>
        </a:p>
      </dgm:t>
    </dgm:pt>
    <dgm:pt modelId="{EEA9BF43-52EA-422D-B843-A7E2D98344F1}">
      <dgm:prSet phldrT="[Text]" phldr="0" custT="1"/>
      <dgm:spPr/>
      <dgm:t>
        <a:bodyPr vert="horz" wrap="square"/>
        <a:lstStyle/>
        <a:p>
          <a:pPr>
            <a:lnSpc>
              <a:spcPct val="100000"/>
            </a:lnSpc>
            <a:spcBef>
              <a:spcPct val="0"/>
            </a:spcBef>
            <a:spcAft>
              <a:spcPct val="35000"/>
            </a:spcAft>
          </a:pPr>
          <a:r>
            <a:rPr lang="en-US" sz="2800" b="1"/>
            <a:t>Ứng dụng tính dẫn nhiệt của vật</a:t>
          </a:r>
        </a:p>
      </dgm:t>
    </dgm:pt>
    <dgm:pt modelId="{DD4B9A5E-AF0E-4E40-AE50-8ADA48B6C96E}" type="parTrans" cxnId="{46CEE699-9B2F-4B4F-A3C4-DBDE7CED0EF6}">
      <dgm:prSet/>
      <dgm:spPr/>
      <dgm:t>
        <a:bodyPr/>
        <a:lstStyle/>
        <a:p>
          <a:endParaRPr lang="en-US"/>
        </a:p>
      </dgm:t>
    </dgm:pt>
    <dgm:pt modelId="{35829CFD-40BE-4AAC-B481-B24731CD799F}" type="sibTrans" cxnId="{46CEE699-9B2F-4B4F-A3C4-DBDE7CED0EF6}">
      <dgm:prSet/>
      <dgm:spPr/>
      <dgm:t>
        <a:bodyPr/>
        <a:lstStyle/>
        <a:p>
          <a:endParaRPr lang="en-US"/>
        </a:p>
      </dgm:t>
    </dgm:pt>
    <dgm:pt modelId="{05B7883E-08CA-4B11-978A-0E031766AB04}">
      <dgm:prSet phldrT="[Text]" phldr="0" custT="1"/>
      <dgm:spPr/>
      <dgm:t>
        <a:bodyPr vert="horz" wrap="square"/>
        <a:lstStyle/>
        <a:p>
          <a:pPr>
            <a:lnSpc>
              <a:spcPct val="100000"/>
            </a:lnSpc>
            <a:spcBef>
              <a:spcPct val="0"/>
            </a:spcBef>
            <a:spcAft>
              <a:spcPct val="35000"/>
            </a:spcAft>
          </a:pPr>
          <a:r>
            <a:rPr lang="en-US" sz="2800" b="1"/>
            <a:t>Thực hành thiết kế        vật giữ nhiệt</a:t>
          </a:r>
        </a:p>
      </dgm:t>
    </dgm:pt>
    <dgm:pt modelId="{D3AE5FBF-22B8-495D-8175-D008E6DBE25A}" type="parTrans" cxnId="{6F013818-CEFB-4C53-BDAE-64BF8CB37D39}">
      <dgm:prSet/>
      <dgm:spPr/>
      <dgm:t>
        <a:bodyPr/>
        <a:lstStyle/>
        <a:p>
          <a:endParaRPr lang="en-US"/>
        </a:p>
      </dgm:t>
    </dgm:pt>
    <dgm:pt modelId="{07129F62-24FE-4443-9066-E2A8C0818369}" type="sibTrans" cxnId="{6F013818-CEFB-4C53-BDAE-64BF8CB37D39}">
      <dgm:prSet/>
      <dgm:spPr/>
      <dgm:t>
        <a:bodyPr/>
        <a:lstStyle/>
        <a:p>
          <a:endParaRPr lang="en-US"/>
        </a:p>
      </dgm:t>
    </dgm:pt>
    <dgm:pt modelId="{D46EE152-774F-4CA8-9116-98CB08AEFA88}" type="pres">
      <dgm:prSet presAssocID="{D6047DBF-95AA-40BC-A783-377E8F18B84D}" presName="Name0" presStyleCnt="0">
        <dgm:presLayoutVars>
          <dgm:chPref val="1"/>
          <dgm:dir/>
          <dgm:animOne val="branch"/>
          <dgm:animLvl val="lvl"/>
          <dgm:resizeHandles val="exact"/>
        </dgm:presLayoutVars>
      </dgm:prSet>
      <dgm:spPr/>
      <dgm:t>
        <a:bodyPr/>
        <a:lstStyle/>
        <a:p>
          <a:endParaRPr lang="en-US"/>
        </a:p>
      </dgm:t>
    </dgm:pt>
    <dgm:pt modelId="{D1C58439-AB41-4D73-94D5-800644F6883C}" type="pres">
      <dgm:prSet presAssocID="{9CF950A0-AF63-4EEF-9FFD-96C1F7E7E392}" presName="root1" presStyleCnt="0"/>
      <dgm:spPr/>
    </dgm:pt>
    <dgm:pt modelId="{9B9BF0AB-5901-4E79-B4D7-EC064A6E4281}" type="pres">
      <dgm:prSet presAssocID="{9CF950A0-AF63-4EEF-9FFD-96C1F7E7E392}" presName="LevelOneTextNode" presStyleLbl="node0" presStyleIdx="0" presStyleCnt="1">
        <dgm:presLayoutVars>
          <dgm:chPref val="3"/>
        </dgm:presLayoutVars>
      </dgm:prSet>
      <dgm:spPr/>
      <dgm:t>
        <a:bodyPr/>
        <a:lstStyle/>
        <a:p>
          <a:endParaRPr lang="en-US"/>
        </a:p>
      </dgm:t>
    </dgm:pt>
    <dgm:pt modelId="{A6E13702-6C97-4911-A4E2-59EE8E68C431}" type="pres">
      <dgm:prSet presAssocID="{9CF950A0-AF63-4EEF-9FFD-96C1F7E7E392}" presName="level2hierChild" presStyleCnt="0"/>
      <dgm:spPr/>
    </dgm:pt>
    <dgm:pt modelId="{64B430B3-FF1B-406C-9FF2-27BA23788747}" type="pres">
      <dgm:prSet presAssocID="{CEE48522-27B1-4F7F-84F9-D98425D345C1}" presName="conn2-1" presStyleLbl="parChTrans1D2" presStyleIdx="0" presStyleCnt="3"/>
      <dgm:spPr/>
      <dgm:t>
        <a:bodyPr/>
        <a:lstStyle/>
        <a:p>
          <a:endParaRPr lang="en-US"/>
        </a:p>
      </dgm:t>
    </dgm:pt>
    <dgm:pt modelId="{C069D299-1B39-4BB1-9C27-833B58C46156}" type="pres">
      <dgm:prSet presAssocID="{CEE48522-27B1-4F7F-84F9-D98425D345C1}" presName="connTx" presStyleLbl="parChTrans1D2" presStyleIdx="0" presStyleCnt="3"/>
      <dgm:spPr/>
      <dgm:t>
        <a:bodyPr/>
        <a:lstStyle/>
        <a:p>
          <a:endParaRPr lang="en-US"/>
        </a:p>
      </dgm:t>
    </dgm:pt>
    <dgm:pt modelId="{9C4BE19C-8DBD-46B6-9067-607184141480}" type="pres">
      <dgm:prSet presAssocID="{43C98814-3703-4708-9480-0269618948C5}" presName="root2" presStyleCnt="0"/>
      <dgm:spPr/>
    </dgm:pt>
    <dgm:pt modelId="{CDA235D6-AC41-4ED3-AF28-D9CD9EDCBAED}" type="pres">
      <dgm:prSet presAssocID="{43C98814-3703-4708-9480-0269618948C5}" presName="LevelTwoTextNode" presStyleLbl="node2" presStyleIdx="0" presStyleCnt="3">
        <dgm:presLayoutVars>
          <dgm:chPref val="3"/>
        </dgm:presLayoutVars>
      </dgm:prSet>
      <dgm:spPr/>
      <dgm:t>
        <a:bodyPr/>
        <a:lstStyle/>
        <a:p>
          <a:endParaRPr lang="en-US"/>
        </a:p>
      </dgm:t>
    </dgm:pt>
    <dgm:pt modelId="{72E265FC-36E6-4BBF-AC05-214FD6415DAB}" type="pres">
      <dgm:prSet presAssocID="{43C98814-3703-4708-9480-0269618948C5}" presName="level3hierChild" presStyleCnt="0"/>
      <dgm:spPr/>
    </dgm:pt>
    <dgm:pt modelId="{2F66960D-CF7A-443C-8CB9-E7DD0B261214}" type="pres">
      <dgm:prSet presAssocID="{DD4B9A5E-AF0E-4E40-AE50-8ADA48B6C96E}" presName="conn2-1" presStyleLbl="parChTrans1D2" presStyleIdx="1" presStyleCnt="3"/>
      <dgm:spPr/>
      <dgm:t>
        <a:bodyPr/>
        <a:lstStyle/>
        <a:p>
          <a:endParaRPr lang="en-US"/>
        </a:p>
      </dgm:t>
    </dgm:pt>
    <dgm:pt modelId="{5BBFF12A-A69F-4078-A83D-A1EAB54C5269}" type="pres">
      <dgm:prSet presAssocID="{DD4B9A5E-AF0E-4E40-AE50-8ADA48B6C96E}" presName="connTx" presStyleLbl="parChTrans1D2" presStyleIdx="1" presStyleCnt="3"/>
      <dgm:spPr/>
      <dgm:t>
        <a:bodyPr/>
        <a:lstStyle/>
        <a:p>
          <a:endParaRPr lang="en-US"/>
        </a:p>
      </dgm:t>
    </dgm:pt>
    <dgm:pt modelId="{C34060C1-0884-4F60-ADDF-610222CEEF01}" type="pres">
      <dgm:prSet presAssocID="{EEA9BF43-52EA-422D-B843-A7E2D98344F1}" presName="root2" presStyleCnt="0"/>
      <dgm:spPr/>
    </dgm:pt>
    <dgm:pt modelId="{3540059A-19CD-4FBD-A598-B7A4BB9DA52D}" type="pres">
      <dgm:prSet presAssocID="{EEA9BF43-52EA-422D-B843-A7E2D98344F1}" presName="LevelTwoTextNode" presStyleLbl="node2" presStyleIdx="1" presStyleCnt="3">
        <dgm:presLayoutVars>
          <dgm:chPref val="3"/>
        </dgm:presLayoutVars>
      </dgm:prSet>
      <dgm:spPr/>
      <dgm:t>
        <a:bodyPr/>
        <a:lstStyle/>
        <a:p>
          <a:endParaRPr lang="en-US"/>
        </a:p>
      </dgm:t>
    </dgm:pt>
    <dgm:pt modelId="{5F2B1077-175E-4F04-9ED5-8097B74233FF}" type="pres">
      <dgm:prSet presAssocID="{EEA9BF43-52EA-422D-B843-A7E2D98344F1}" presName="level3hierChild" presStyleCnt="0"/>
      <dgm:spPr/>
    </dgm:pt>
    <dgm:pt modelId="{CED1A3A3-B184-469E-86AE-670623BA4E5D}" type="pres">
      <dgm:prSet presAssocID="{D3AE5FBF-22B8-495D-8175-D008E6DBE25A}" presName="conn2-1" presStyleLbl="parChTrans1D2" presStyleIdx="2" presStyleCnt="3"/>
      <dgm:spPr/>
      <dgm:t>
        <a:bodyPr/>
        <a:lstStyle/>
        <a:p>
          <a:endParaRPr lang="en-US"/>
        </a:p>
      </dgm:t>
    </dgm:pt>
    <dgm:pt modelId="{925CFC76-454F-4CEF-ADE7-B0D5EBC96571}" type="pres">
      <dgm:prSet presAssocID="{D3AE5FBF-22B8-495D-8175-D008E6DBE25A}" presName="connTx" presStyleLbl="parChTrans1D2" presStyleIdx="2" presStyleCnt="3"/>
      <dgm:spPr/>
      <dgm:t>
        <a:bodyPr/>
        <a:lstStyle/>
        <a:p>
          <a:endParaRPr lang="en-US"/>
        </a:p>
      </dgm:t>
    </dgm:pt>
    <dgm:pt modelId="{FE25D188-752C-49DB-8CF7-81DAD4AA116D}" type="pres">
      <dgm:prSet presAssocID="{05B7883E-08CA-4B11-978A-0E031766AB04}" presName="root2" presStyleCnt="0"/>
      <dgm:spPr/>
    </dgm:pt>
    <dgm:pt modelId="{E8D2105A-5421-473B-835F-F6E08D9D2D9B}" type="pres">
      <dgm:prSet presAssocID="{05B7883E-08CA-4B11-978A-0E031766AB04}" presName="LevelTwoTextNode" presStyleLbl="node2" presStyleIdx="2" presStyleCnt="3">
        <dgm:presLayoutVars>
          <dgm:chPref val="3"/>
        </dgm:presLayoutVars>
      </dgm:prSet>
      <dgm:spPr/>
      <dgm:t>
        <a:bodyPr/>
        <a:lstStyle/>
        <a:p>
          <a:endParaRPr lang="en-US"/>
        </a:p>
      </dgm:t>
    </dgm:pt>
    <dgm:pt modelId="{8A9817AD-1B7B-4DD1-A786-15A6E30FA3D8}" type="pres">
      <dgm:prSet presAssocID="{05B7883E-08CA-4B11-978A-0E031766AB04}" presName="level3hierChild" presStyleCnt="0"/>
      <dgm:spPr/>
    </dgm:pt>
  </dgm:ptLst>
  <dgm:cxnLst>
    <dgm:cxn modelId="{46CEE699-9B2F-4B4F-A3C4-DBDE7CED0EF6}" srcId="{9CF950A0-AF63-4EEF-9FFD-96C1F7E7E392}" destId="{EEA9BF43-52EA-422D-B843-A7E2D98344F1}" srcOrd="1" destOrd="0" parTransId="{DD4B9A5E-AF0E-4E40-AE50-8ADA48B6C96E}" sibTransId="{35829CFD-40BE-4AAC-B481-B24731CD799F}"/>
    <dgm:cxn modelId="{699583FF-88ED-43B1-BF2D-757D5186C28A}" type="presOf" srcId="{EEA9BF43-52EA-422D-B843-A7E2D98344F1}" destId="{3540059A-19CD-4FBD-A598-B7A4BB9DA52D}" srcOrd="0" destOrd="0" presId="urn:microsoft.com/office/officeart/2008/layout/HorizontalMultiLevelHierarchy#1"/>
    <dgm:cxn modelId="{02915E14-F062-47FB-AB2D-6D2D705C83EB}" type="presOf" srcId="{43C98814-3703-4708-9480-0269618948C5}" destId="{CDA235D6-AC41-4ED3-AF28-D9CD9EDCBAED}" srcOrd="0" destOrd="0" presId="urn:microsoft.com/office/officeart/2008/layout/HorizontalMultiLevelHierarchy#1"/>
    <dgm:cxn modelId="{DE493E77-AB67-4F2C-896B-FABC4330C3BD}" srcId="{D6047DBF-95AA-40BC-A783-377E8F18B84D}" destId="{9CF950A0-AF63-4EEF-9FFD-96C1F7E7E392}" srcOrd="0" destOrd="0" parTransId="{C208B5D8-5995-4479-A42A-8A55E56C12D9}" sibTransId="{789CBC20-C209-4F6E-8277-16D1CD2BC23E}"/>
    <dgm:cxn modelId="{6F013818-CEFB-4C53-BDAE-64BF8CB37D39}" srcId="{9CF950A0-AF63-4EEF-9FFD-96C1F7E7E392}" destId="{05B7883E-08CA-4B11-978A-0E031766AB04}" srcOrd="2" destOrd="0" parTransId="{D3AE5FBF-22B8-495D-8175-D008E6DBE25A}" sibTransId="{07129F62-24FE-4443-9066-E2A8C0818369}"/>
    <dgm:cxn modelId="{969A51D2-847D-4B6A-9B68-94C9A3FDAE8B}" srcId="{9CF950A0-AF63-4EEF-9FFD-96C1F7E7E392}" destId="{43C98814-3703-4708-9480-0269618948C5}" srcOrd="0" destOrd="0" parTransId="{CEE48522-27B1-4F7F-84F9-D98425D345C1}" sibTransId="{8F8E0805-276C-4375-BEB7-3681B4D5E062}"/>
    <dgm:cxn modelId="{075A6EF2-778F-4C9E-862D-56F6CF949AC0}" type="presOf" srcId="{D3AE5FBF-22B8-495D-8175-D008E6DBE25A}" destId="{CED1A3A3-B184-469E-86AE-670623BA4E5D}" srcOrd="0" destOrd="0" presId="urn:microsoft.com/office/officeart/2008/layout/HorizontalMultiLevelHierarchy#1"/>
    <dgm:cxn modelId="{51D54A38-0979-42C1-99FB-2AA0A96BC911}" type="presOf" srcId="{9CF950A0-AF63-4EEF-9FFD-96C1F7E7E392}" destId="{9B9BF0AB-5901-4E79-B4D7-EC064A6E4281}" srcOrd="0" destOrd="0" presId="urn:microsoft.com/office/officeart/2008/layout/HorizontalMultiLevelHierarchy#1"/>
    <dgm:cxn modelId="{8E49DB12-371F-4D55-A937-E924018C1EE9}" type="presOf" srcId="{D6047DBF-95AA-40BC-A783-377E8F18B84D}" destId="{D46EE152-774F-4CA8-9116-98CB08AEFA88}" srcOrd="0" destOrd="0" presId="urn:microsoft.com/office/officeart/2008/layout/HorizontalMultiLevelHierarchy#1"/>
    <dgm:cxn modelId="{50544BE5-61A6-42E8-9167-EE06C133E7BD}" type="presOf" srcId="{DD4B9A5E-AF0E-4E40-AE50-8ADA48B6C96E}" destId="{5BBFF12A-A69F-4078-A83D-A1EAB54C5269}" srcOrd="1" destOrd="0" presId="urn:microsoft.com/office/officeart/2008/layout/HorizontalMultiLevelHierarchy#1"/>
    <dgm:cxn modelId="{44E991C3-449B-4322-9F24-BE9E02B8135D}" type="presOf" srcId="{DD4B9A5E-AF0E-4E40-AE50-8ADA48B6C96E}" destId="{2F66960D-CF7A-443C-8CB9-E7DD0B261214}" srcOrd="0" destOrd="0" presId="urn:microsoft.com/office/officeart/2008/layout/HorizontalMultiLevelHierarchy#1"/>
    <dgm:cxn modelId="{2AB9FB04-D930-4A0B-8901-5862FA3ECD08}" type="presOf" srcId="{05B7883E-08CA-4B11-978A-0E031766AB04}" destId="{E8D2105A-5421-473B-835F-F6E08D9D2D9B}" srcOrd="0" destOrd="0" presId="urn:microsoft.com/office/officeart/2008/layout/HorizontalMultiLevelHierarchy#1"/>
    <dgm:cxn modelId="{2F473640-AB97-4BDF-ADA2-B6A31FAC8C70}" type="presOf" srcId="{CEE48522-27B1-4F7F-84F9-D98425D345C1}" destId="{C069D299-1B39-4BB1-9C27-833B58C46156}" srcOrd="1" destOrd="0" presId="urn:microsoft.com/office/officeart/2008/layout/HorizontalMultiLevelHierarchy#1"/>
    <dgm:cxn modelId="{FEE212AA-8C47-4F88-BAEE-A1BD5A1450C2}" type="presOf" srcId="{D3AE5FBF-22B8-495D-8175-D008E6DBE25A}" destId="{925CFC76-454F-4CEF-ADE7-B0D5EBC96571}" srcOrd="1" destOrd="0" presId="urn:microsoft.com/office/officeart/2008/layout/HorizontalMultiLevelHierarchy#1"/>
    <dgm:cxn modelId="{21553548-BA74-443C-BBC8-1A353FFEA0D9}" type="presOf" srcId="{CEE48522-27B1-4F7F-84F9-D98425D345C1}" destId="{64B430B3-FF1B-406C-9FF2-27BA23788747}" srcOrd="0" destOrd="0" presId="urn:microsoft.com/office/officeart/2008/layout/HorizontalMultiLevelHierarchy#1"/>
    <dgm:cxn modelId="{1C0E2C4F-3457-4CE0-AFF5-CFE13B6E2ABB}" type="presParOf" srcId="{D46EE152-774F-4CA8-9116-98CB08AEFA88}" destId="{D1C58439-AB41-4D73-94D5-800644F6883C}" srcOrd="0" destOrd="0" presId="urn:microsoft.com/office/officeart/2008/layout/HorizontalMultiLevelHierarchy#1"/>
    <dgm:cxn modelId="{53F88919-B794-4969-8735-C40C74ACE616}" type="presParOf" srcId="{D1C58439-AB41-4D73-94D5-800644F6883C}" destId="{9B9BF0AB-5901-4E79-B4D7-EC064A6E4281}" srcOrd="0" destOrd="0" presId="urn:microsoft.com/office/officeart/2008/layout/HorizontalMultiLevelHierarchy#1"/>
    <dgm:cxn modelId="{4B42FE8C-3761-4B69-978B-011488BC19D7}" type="presParOf" srcId="{D1C58439-AB41-4D73-94D5-800644F6883C}" destId="{A6E13702-6C97-4911-A4E2-59EE8E68C431}" srcOrd="1" destOrd="0" presId="urn:microsoft.com/office/officeart/2008/layout/HorizontalMultiLevelHierarchy#1"/>
    <dgm:cxn modelId="{9B473D4F-9B72-44E3-B0BF-92E250B9099E}" type="presParOf" srcId="{A6E13702-6C97-4911-A4E2-59EE8E68C431}" destId="{64B430B3-FF1B-406C-9FF2-27BA23788747}" srcOrd="0" destOrd="0" presId="urn:microsoft.com/office/officeart/2008/layout/HorizontalMultiLevelHierarchy#1"/>
    <dgm:cxn modelId="{3A0A9679-B8BB-4E7E-ADFC-A6A13F3513AD}" type="presParOf" srcId="{64B430B3-FF1B-406C-9FF2-27BA23788747}" destId="{C069D299-1B39-4BB1-9C27-833B58C46156}" srcOrd="0" destOrd="0" presId="urn:microsoft.com/office/officeart/2008/layout/HorizontalMultiLevelHierarchy#1"/>
    <dgm:cxn modelId="{E58C1A20-01B0-43E9-BD63-326B6D5AE083}" type="presParOf" srcId="{A6E13702-6C97-4911-A4E2-59EE8E68C431}" destId="{9C4BE19C-8DBD-46B6-9067-607184141480}" srcOrd="1" destOrd="0" presId="urn:microsoft.com/office/officeart/2008/layout/HorizontalMultiLevelHierarchy#1"/>
    <dgm:cxn modelId="{8A71CC6E-BB60-4CA6-AAAD-A0FA57BA5270}" type="presParOf" srcId="{9C4BE19C-8DBD-46B6-9067-607184141480}" destId="{CDA235D6-AC41-4ED3-AF28-D9CD9EDCBAED}" srcOrd="0" destOrd="0" presId="urn:microsoft.com/office/officeart/2008/layout/HorizontalMultiLevelHierarchy#1"/>
    <dgm:cxn modelId="{9170A23A-BD90-461A-927F-CF6D266D9A76}" type="presParOf" srcId="{9C4BE19C-8DBD-46B6-9067-607184141480}" destId="{72E265FC-36E6-4BBF-AC05-214FD6415DAB}" srcOrd="1" destOrd="0" presId="urn:microsoft.com/office/officeart/2008/layout/HorizontalMultiLevelHierarchy#1"/>
    <dgm:cxn modelId="{0E7498B7-5BC8-4D32-9CFE-C9AFD13D27F6}" type="presParOf" srcId="{A6E13702-6C97-4911-A4E2-59EE8E68C431}" destId="{2F66960D-CF7A-443C-8CB9-E7DD0B261214}" srcOrd="2" destOrd="0" presId="urn:microsoft.com/office/officeart/2008/layout/HorizontalMultiLevelHierarchy#1"/>
    <dgm:cxn modelId="{7951C870-F2DA-4C24-A5A6-5950D2DAC979}" type="presParOf" srcId="{2F66960D-CF7A-443C-8CB9-E7DD0B261214}" destId="{5BBFF12A-A69F-4078-A83D-A1EAB54C5269}" srcOrd="0" destOrd="0" presId="urn:microsoft.com/office/officeart/2008/layout/HorizontalMultiLevelHierarchy#1"/>
    <dgm:cxn modelId="{79068AA4-17C9-4F3E-B226-A2002D023D73}" type="presParOf" srcId="{A6E13702-6C97-4911-A4E2-59EE8E68C431}" destId="{C34060C1-0884-4F60-ADDF-610222CEEF01}" srcOrd="3" destOrd="0" presId="urn:microsoft.com/office/officeart/2008/layout/HorizontalMultiLevelHierarchy#1"/>
    <dgm:cxn modelId="{A0A88F4D-A285-4EED-9B92-99CE25032C10}" type="presParOf" srcId="{C34060C1-0884-4F60-ADDF-610222CEEF01}" destId="{3540059A-19CD-4FBD-A598-B7A4BB9DA52D}" srcOrd="0" destOrd="0" presId="urn:microsoft.com/office/officeart/2008/layout/HorizontalMultiLevelHierarchy#1"/>
    <dgm:cxn modelId="{FED14D8A-6879-4371-94DF-52C536CDBE3D}" type="presParOf" srcId="{C34060C1-0884-4F60-ADDF-610222CEEF01}" destId="{5F2B1077-175E-4F04-9ED5-8097B74233FF}" srcOrd="1" destOrd="0" presId="urn:microsoft.com/office/officeart/2008/layout/HorizontalMultiLevelHierarchy#1"/>
    <dgm:cxn modelId="{6F1BDC43-8564-4D75-B2AD-318793D37873}" type="presParOf" srcId="{A6E13702-6C97-4911-A4E2-59EE8E68C431}" destId="{CED1A3A3-B184-469E-86AE-670623BA4E5D}" srcOrd="4" destOrd="0" presId="urn:microsoft.com/office/officeart/2008/layout/HorizontalMultiLevelHierarchy#1"/>
    <dgm:cxn modelId="{5A71D44B-89D8-4FEE-9616-2BD68EAD6615}" type="presParOf" srcId="{CED1A3A3-B184-469E-86AE-670623BA4E5D}" destId="{925CFC76-454F-4CEF-ADE7-B0D5EBC96571}" srcOrd="0" destOrd="0" presId="urn:microsoft.com/office/officeart/2008/layout/HorizontalMultiLevelHierarchy#1"/>
    <dgm:cxn modelId="{C2606798-B0A2-41AF-AD9C-932839276D9C}" type="presParOf" srcId="{A6E13702-6C97-4911-A4E2-59EE8E68C431}" destId="{FE25D188-752C-49DB-8CF7-81DAD4AA116D}" srcOrd="5" destOrd="0" presId="urn:microsoft.com/office/officeart/2008/layout/HorizontalMultiLevelHierarchy#1"/>
    <dgm:cxn modelId="{E3E6A04E-7BBC-4F11-BB8F-705AE1428231}" type="presParOf" srcId="{FE25D188-752C-49DB-8CF7-81DAD4AA116D}" destId="{E8D2105A-5421-473B-835F-F6E08D9D2D9B}" srcOrd="0" destOrd="0" presId="urn:microsoft.com/office/officeart/2008/layout/HorizontalMultiLevelHierarchy#1"/>
    <dgm:cxn modelId="{4328A383-2865-4DB1-A2CF-3972A38D6404}" type="presParOf" srcId="{FE25D188-752C-49DB-8CF7-81DAD4AA116D}" destId="{8A9817AD-1B7B-4DD1-A786-15A6E30FA3D8}" srcOrd="1" destOrd="0" presId="urn:microsoft.com/office/officeart/2008/layout/HorizontalMultiLevel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047DBF-95AA-40BC-A783-377E8F18B84D}" type="doc">
      <dgm:prSet loTypeId="urn:microsoft.com/office/officeart/2008/layout/HorizontalMultiLevelHierarchy#2" loCatId="hierarchy" qsTypeId="urn:microsoft.com/office/officeart/2005/8/quickstyle/simple4#2" qsCatId="simple" csTypeId="urn:microsoft.com/office/officeart/2005/8/colors/colorful1#2" csCatId="accent1" phldr="0"/>
      <dgm:spPr/>
      <dgm:t>
        <a:bodyPr/>
        <a:lstStyle/>
        <a:p>
          <a:endParaRPr lang="en-US"/>
        </a:p>
      </dgm:t>
    </dgm:pt>
    <dgm:pt modelId="{9CF950A0-AF63-4EEF-9FFD-96C1F7E7E392}">
      <dgm:prSet phldrT="[Text]" phldr="0" custT="0"/>
      <dgm:spPr/>
      <dgm:t>
        <a:bodyPr vert="horz" wrap="square"/>
        <a:lstStyle/>
        <a:p>
          <a:pPr>
            <a:lnSpc>
              <a:spcPct val="100000"/>
            </a:lnSpc>
            <a:spcBef>
              <a:spcPct val="0"/>
            </a:spcBef>
            <a:spcAft>
              <a:spcPct val="35000"/>
            </a:spcAft>
          </a:pPr>
          <a:r>
            <a:rPr lang="en-US" b="1"/>
            <a:t>Bài học Stem: </a:t>
          </a:r>
        </a:p>
        <a:p>
          <a:pPr>
            <a:lnSpc>
              <a:spcPct val="100000"/>
            </a:lnSpc>
            <a:spcBef>
              <a:spcPct val="0"/>
            </a:spcBef>
            <a:spcAft>
              <a:spcPct val="35000"/>
            </a:spcAft>
          </a:pPr>
          <a:r>
            <a:rPr lang="en-US" b="1"/>
            <a:t>Vật dẫn nhiệt  tốt, vật dẫn nhiệt kém</a:t>
          </a:r>
        </a:p>
      </dgm:t>
    </dgm:pt>
    <dgm:pt modelId="{C208B5D8-5995-4479-A42A-8A55E56C12D9}" type="parTrans" cxnId="{DE493E77-AB67-4F2C-896B-FABC4330C3BD}">
      <dgm:prSet/>
      <dgm:spPr/>
      <dgm:t>
        <a:bodyPr/>
        <a:lstStyle/>
        <a:p>
          <a:endParaRPr lang="en-US"/>
        </a:p>
      </dgm:t>
    </dgm:pt>
    <dgm:pt modelId="{789CBC20-C209-4F6E-8277-16D1CD2BC23E}" type="sibTrans" cxnId="{DE493E77-AB67-4F2C-896B-FABC4330C3BD}">
      <dgm:prSet/>
      <dgm:spPr/>
      <dgm:t>
        <a:bodyPr/>
        <a:lstStyle/>
        <a:p>
          <a:endParaRPr lang="en-US"/>
        </a:p>
      </dgm:t>
    </dgm:pt>
    <dgm:pt modelId="{43C98814-3703-4708-9480-0269618948C5}">
      <dgm:prSet phldrT="[Text]" phldr="0" custT="0"/>
      <dgm:spPr/>
      <dgm:t>
        <a:bodyPr vert="horz" wrap="square"/>
        <a:lstStyle/>
        <a:p>
          <a:pPr>
            <a:lnSpc>
              <a:spcPct val="100000"/>
            </a:lnSpc>
            <a:spcBef>
              <a:spcPct val="0"/>
            </a:spcBef>
            <a:spcAft>
              <a:spcPct val="35000"/>
            </a:spcAft>
          </a:pPr>
          <a:r>
            <a:rPr lang="en-US" b="1"/>
            <a:t>Tìm hiểu về vật dẫn nhiệt tốt và vật dẫn nhiệt kém</a:t>
          </a:r>
        </a:p>
      </dgm:t>
    </dgm:pt>
    <dgm:pt modelId="{CEE48522-27B1-4F7F-84F9-D98425D345C1}" type="parTrans" cxnId="{969A51D2-847D-4B6A-9B68-94C9A3FDAE8B}">
      <dgm:prSet/>
      <dgm:spPr/>
      <dgm:t>
        <a:bodyPr/>
        <a:lstStyle/>
        <a:p>
          <a:endParaRPr lang="en-US"/>
        </a:p>
      </dgm:t>
    </dgm:pt>
    <dgm:pt modelId="{8F8E0805-276C-4375-BEB7-3681B4D5E062}" type="sibTrans" cxnId="{969A51D2-847D-4B6A-9B68-94C9A3FDAE8B}">
      <dgm:prSet/>
      <dgm:spPr/>
      <dgm:t>
        <a:bodyPr/>
        <a:lstStyle/>
        <a:p>
          <a:endParaRPr lang="en-US"/>
        </a:p>
      </dgm:t>
    </dgm:pt>
    <dgm:pt modelId="{EEA9BF43-52EA-422D-B843-A7E2D98344F1}">
      <dgm:prSet phldrT="[Text]" phldr="0" custT="1"/>
      <dgm:spPr/>
      <dgm:t>
        <a:bodyPr vert="horz" wrap="square"/>
        <a:lstStyle/>
        <a:p>
          <a:pPr>
            <a:lnSpc>
              <a:spcPct val="100000"/>
            </a:lnSpc>
            <a:spcBef>
              <a:spcPct val="0"/>
            </a:spcBef>
            <a:spcAft>
              <a:spcPct val="35000"/>
            </a:spcAft>
          </a:pPr>
          <a:r>
            <a:rPr lang="en-US" sz="2800" b="1"/>
            <a:t>Ứng dụng tính dẫn nhiệt của vật</a:t>
          </a:r>
        </a:p>
      </dgm:t>
    </dgm:pt>
    <dgm:pt modelId="{DD4B9A5E-AF0E-4E40-AE50-8ADA48B6C96E}" type="parTrans" cxnId="{46CEE699-9B2F-4B4F-A3C4-DBDE7CED0EF6}">
      <dgm:prSet/>
      <dgm:spPr/>
      <dgm:t>
        <a:bodyPr/>
        <a:lstStyle/>
        <a:p>
          <a:endParaRPr lang="en-US"/>
        </a:p>
      </dgm:t>
    </dgm:pt>
    <dgm:pt modelId="{35829CFD-40BE-4AAC-B481-B24731CD799F}" type="sibTrans" cxnId="{46CEE699-9B2F-4B4F-A3C4-DBDE7CED0EF6}">
      <dgm:prSet/>
      <dgm:spPr/>
      <dgm:t>
        <a:bodyPr/>
        <a:lstStyle/>
        <a:p>
          <a:endParaRPr lang="en-US"/>
        </a:p>
      </dgm:t>
    </dgm:pt>
    <dgm:pt modelId="{05B7883E-08CA-4B11-978A-0E031766AB04}">
      <dgm:prSet phldrT="[Text]" phldr="0" custT="1"/>
      <dgm:spPr/>
      <dgm:t>
        <a:bodyPr vert="horz" wrap="square"/>
        <a:lstStyle/>
        <a:p>
          <a:pPr>
            <a:lnSpc>
              <a:spcPct val="100000"/>
            </a:lnSpc>
            <a:spcBef>
              <a:spcPct val="0"/>
            </a:spcBef>
            <a:spcAft>
              <a:spcPct val="35000"/>
            </a:spcAft>
          </a:pPr>
          <a:r>
            <a:rPr lang="en-US" sz="2800" b="1"/>
            <a:t>Thực hành thiết kế        vật giữ nhiệt</a:t>
          </a:r>
        </a:p>
      </dgm:t>
    </dgm:pt>
    <dgm:pt modelId="{D3AE5FBF-22B8-495D-8175-D008E6DBE25A}" type="parTrans" cxnId="{6F013818-CEFB-4C53-BDAE-64BF8CB37D39}">
      <dgm:prSet/>
      <dgm:spPr/>
      <dgm:t>
        <a:bodyPr/>
        <a:lstStyle/>
        <a:p>
          <a:endParaRPr lang="en-US"/>
        </a:p>
      </dgm:t>
    </dgm:pt>
    <dgm:pt modelId="{07129F62-24FE-4443-9066-E2A8C0818369}" type="sibTrans" cxnId="{6F013818-CEFB-4C53-BDAE-64BF8CB37D39}">
      <dgm:prSet/>
      <dgm:spPr/>
      <dgm:t>
        <a:bodyPr/>
        <a:lstStyle/>
        <a:p>
          <a:endParaRPr lang="en-US"/>
        </a:p>
      </dgm:t>
    </dgm:pt>
    <dgm:pt modelId="{D46EE152-774F-4CA8-9116-98CB08AEFA88}" type="pres">
      <dgm:prSet presAssocID="{D6047DBF-95AA-40BC-A783-377E8F18B84D}" presName="Name0" presStyleCnt="0">
        <dgm:presLayoutVars>
          <dgm:chPref val="1"/>
          <dgm:dir/>
          <dgm:animOne val="branch"/>
          <dgm:animLvl val="lvl"/>
          <dgm:resizeHandles val="exact"/>
        </dgm:presLayoutVars>
      </dgm:prSet>
      <dgm:spPr/>
      <dgm:t>
        <a:bodyPr/>
        <a:lstStyle/>
        <a:p>
          <a:endParaRPr lang="en-US"/>
        </a:p>
      </dgm:t>
    </dgm:pt>
    <dgm:pt modelId="{D1C58439-AB41-4D73-94D5-800644F6883C}" type="pres">
      <dgm:prSet presAssocID="{9CF950A0-AF63-4EEF-9FFD-96C1F7E7E392}" presName="root1" presStyleCnt="0"/>
      <dgm:spPr/>
    </dgm:pt>
    <dgm:pt modelId="{9B9BF0AB-5901-4E79-B4D7-EC064A6E4281}" type="pres">
      <dgm:prSet presAssocID="{9CF950A0-AF63-4EEF-9FFD-96C1F7E7E392}" presName="LevelOneTextNode" presStyleLbl="node0" presStyleIdx="0" presStyleCnt="1">
        <dgm:presLayoutVars>
          <dgm:chPref val="3"/>
        </dgm:presLayoutVars>
      </dgm:prSet>
      <dgm:spPr/>
      <dgm:t>
        <a:bodyPr/>
        <a:lstStyle/>
        <a:p>
          <a:endParaRPr lang="en-US"/>
        </a:p>
      </dgm:t>
    </dgm:pt>
    <dgm:pt modelId="{A6E13702-6C97-4911-A4E2-59EE8E68C431}" type="pres">
      <dgm:prSet presAssocID="{9CF950A0-AF63-4EEF-9FFD-96C1F7E7E392}" presName="level2hierChild" presStyleCnt="0"/>
      <dgm:spPr/>
    </dgm:pt>
    <dgm:pt modelId="{64B430B3-FF1B-406C-9FF2-27BA23788747}" type="pres">
      <dgm:prSet presAssocID="{CEE48522-27B1-4F7F-84F9-D98425D345C1}" presName="conn2-1" presStyleLbl="parChTrans1D2" presStyleIdx="0" presStyleCnt="3"/>
      <dgm:spPr/>
      <dgm:t>
        <a:bodyPr/>
        <a:lstStyle/>
        <a:p>
          <a:endParaRPr lang="en-US"/>
        </a:p>
      </dgm:t>
    </dgm:pt>
    <dgm:pt modelId="{C069D299-1B39-4BB1-9C27-833B58C46156}" type="pres">
      <dgm:prSet presAssocID="{CEE48522-27B1-4F7F-84F9-D98425D345C1}" presName="connTx" presStyleLbl="parChTrans1D2" presStyleIdx="0" presStyleCnt="3"/>
      <dgm:spPr/>
      <dgm:t>
        <a:bodyPr/>
        <a:lstStyle/>
        <a:p>
          <a:endParaRPr lang="en-US"/>
        </a:p>
      </dgm:t>
    </dgm:pt>
    <dgm:pt modelId="{9C4BE19C-8DBD-46B6-9067-607184141480}" type="pres">
      <dgm:prSet presAssocID="{43C98814-3703-4708-9480-0269618948C5}" presName="root2" presStyleCnt="0"/>
      <dgm:spPr/>
    </dgm:pt>
    <dgm:pt modelId="{CDA235D6-AC41-4ED3-AF28-D9CD9EDCBAED}" type="pres">
      <dgm:prSet presAssocID="{43C98814-3703-4708-9480-0269618948C5}" presName="LevelTwoTextNode" presStyleLbl="node2" presStyleIdx="0" presStyleCnt="3">
        <dgm:presLayoutVars>
          <dgm:chPref val="3"/>
        </dgm:presLayoutVars>
      </dgm:prSet>
      <dgm:spPr/>
      <dgm:t>
        <a:bodyPr/>
        <a:lstStyle/>
        <a:p>
          <a:endParaRPr lang="en-US"/>
        </a:p>
      </dgm:t>
    </dgm:pt>
    <dgm:pt modelId="{72E265FC-36E6-4BBF-AC05-214FD6415DAB}" type="pres">
      <dgm:prSet presAssocID="{43C98814-3703-4708-9480-0269618948C5}" presName="level3hierChild" presStyleCnt="0"/>
      <dgm:spPr/>
    </dgm:pt>
    <dgm:pt modelId="{2F66960D-CF7A-443C-8CB9-E7DD0B261214}" type="pres">
      <dgm:prSet presAssocID="{DD4B9A5E-AF0E-4E40-AE50-8ADA48B6C96E}" presName="conn2-1" presStyleLbl="parChTrans1D2" presStyleIdx="1" presStyleCnt="3"/>
      <dgm:spPr/>
      <dgm:t>
        <a:bodyPr/>
        <a:lstStyle/>
        <a:p>
          <a:endParaRPr lang="en-US"/>
        </a:p>
      </dgm:t>
    </dgm:pt>
    <dgm:pt modelId="{5BBFF12A-A69F-4078-A83D-A1EAB54C5269}" type="pres">
      <dgm:prSet presAssocID="{DD4B9A5E-AF0E-4E40-AE50-8ADA48B6C96E}" presName="connTx" presStyleLbl="parChTrans1D2" presStyleIdx="1" presStyleCnt="3"/>
      <dgm:spPr/>
      <dgm:t>
        <a:bodyPr/>
        <a:lstStyle/>
        <a:p>
          <a:endParaRPr lang="en-US"/>
        </a:p>
      </dgm:t>
    </dgm:pt>
    <dgm:pt modelId="{C34060C1-0884-4F60-ADDF-610222CEEF01}" type="pres">
      <dgm:prSet presAssocID="{EEA9BF43-52EA-422D-B843-A7E2D98344F1}" presName="root2" presStyleCnt="0"/>
      <dgm:spPr/>
    </dgm:pt>
    <dgm:pt modelId="{3540059A-19CD-4FBD-A598-B7A4BB9DA52D}" type="pres">
      <dgm:prSet presAssocID="{EEA9BF43-52EA-422D-B843-A7E2D98344F1}" presName="LevelTwoTextNode" presStyleLbl="node2" presStyleIdx="1" presStyleCnt="3">
        <dgm:presLayoutVars>
          <dgm:chPref val="3"/>
        </dgm:presLayoutVars>
      </dgm:prSet>
      <dgm:spPr/>
      <dgm:t>
        <a:bodyPr/>
        <a:lstStyle/>
        <a:p>
          <a:endParaRPr lang="en-US"/>
        </a:p>
      </dgm:t>
    </dgm:pt>
    <dgm:pt modelId="{5F2B1077-175E-4F04-9ED5-8097B74233FF}" type="pres">
      <dgm:prSet presAssocID="{EEA9BF43-52EA-422D-B843-A7E2D98344F1}" presName="level3hierChild" presStyleCnt="0"/>
      <dgm:spPr/>
    </dgm:pt>
    <dgm:pt modelId="{CED1A3A3-B184-469E-86AE-670623BA4E5D}" type="pres">
      <dgm:prSet presAssocID="{D3AE5FBF-22B8-495D-8175-D008E6DBE25A}" presName="conn2-1" presStyleLbl="parChTrans1D2" presStyleIdx="2" presStyleCnt="3"/>
      <dgm:spPr/>
      <dgm:t>
        <a:bodyPr/>
        <a:lstStyle/>
        <a:p>
          <a:endParaRPr lang="en-US"/>
        </a:p>
      </dgm:t>
    </dgm:pt>
    <dgm:pt modelId="{925CFC76-454F-4CEF-ADE7-B0D5EBC96571}" type="pres">
      <dgm:prSet presAssocID="{D3AE5FBF-22B8-495D-8175-D008E6DBE25A}" presName="connTx" presStyleLbl="parChTrans1D2" presStyleIdx="2" presStyleCnt="3"/>
      <dgm:spPr/>
      <dgm:t>
        <a:bodyPr/>
        <a:lstStyle/>
        <a:p>
          <a:endParaRPr lang="en-US"/>
        </a:p>
      </dgm:t>
    </dgm:pt>
    <dgm:pt modelId="{FE25D188-752C-49DB-8CF7-81DAD4AA116D}" type="pres">
      <dgm:prSet presAssocID="{05B7883E-08CA-4B11-978A-0E031766AB04}" presName="root2" presStyleCnt="0"/>
      <dgm:spPr/>
    </dgm:pt>
    <dgm:pt modelId="{E8D2105A-5421-473B-835F-F6E08D9D2D9B}" type="pres">
      <dgm:prSet presAssocID="{05B7883E-08CA-4B11-978A-0E031766AB04}" presName="LevelTwoTextNode" presStyleLbl="node2" presStyleIdx="2" presStyleCnt="3">
        <dgm:presLayoutVars>
          <dgm:chPref val="3"/>
        </dgm:presLayoutVars>
      </dgm:prSet>
      <dgm:spPr/>
      <dgm:t>
        <a:bodyPr/>
        <a:lstStyle/>
        <a:p>
          <a:endParaRPr lang="en-US"/>
        </a:p>
      </dgm:t>
    </dgm:pt>
    <dgm:pt modelId="{8A9817AD-1B7B-4DD1-A786-15A6E30FA3D8}" type="pres">
      <dgm:prSet presAssocID="{05B7883E-08CA-4B11-978A-0E031766AB04}" presName="level3hierChild" presStyleCnt="0"/>
      <dgm:spPr/>
    </dgm:pt>
  </dgm:ptLst>
  <dgm:cxnLst>
    <dgm:cxn modelId="{46CEE699-9B2F-4B4F-A3C4-DBDE7CED0EF6}" srcId="{9CF950A0-AF63-4EEF-9FFD-96C1F7E7E392}" destId="{EEA9BF43-52EA-422D-B843-A7E2D98344F1}" srcOrd="1" destOrd="0" parTransId="{DD4B9A5E-AF0E-4E40-AE50-8ADA48B6C96E}" sibTransId="{35829CFD-40BE-4AAC-B481-B24731CD799F}"/>
    <dgm:cxn modelId="{699583FF-88ED-43B1-BF2D-757D5186C28A}" type="presOf" srcId="{EEA9BF43-52EA-422D-B843-A7E2D98344F1}" destId="{3540059A-19CD-4FBD-A598-B7A4BB9DA52D}" srcOrd="0" destOrd="0" presId="urn:microsoft.com/office/officeart/2008/layout/HorizontalMultiLevelHierarchy#2"/>
    <dgm:cxn modelId="{02915E14-F062-47FB-AB2D-6D2D705C83EB}" type="presOf" srcId="{43C98814-3703-4708-9480-0269618948C5}" destId="{CDA235D6-AC41-4ED3-AF28-D9CD9EDCBAED}" srcOrd="0" destOrd="0" presId="urn:microsoft.com/office/officeart/2008/layout/HorizontalMultiLevelHierarchy#2"/>
    <dgm:cxn modelId="{DE493E77-AB67-4F2C-896B-FABC4330C3BD}" srcId="{D6047DBF-95AA-40BC-A783-377E8F18B84D}" destId="{9CF950A0-AF63-4EEF-9FFD-96C1F7E7E392}" srcOrd="0" destOrd="0" parTransId="{C208B5D8-5995-4479-A42A-8A55E56C12D9}" sibTransId="{789CBC20-C209-4F6E-8277-16D1CD2BC23E}"/>
    <dgm:cxn modelId="{6F013818-CEFB-4C53-BDAE-64BF8CB37D39}" srcId="{9CF950A0-AF63-4EEF-9FFD-96C1F7E7E392}" destId="{05B7883E-08CA-4B11-978A-0E031766AB04}" srcOrd="2" destOrd="0" parTransId="{D3AE5FBF-22B8-495D-8175-D008E6DBE25A}" sibTransId="{07129F62-24FE-4443-9066-E2A8C0818369}"/>
    <dgm:cxn modelId="{969A51D2-847D-4B6A-9B68-94C9A3FDAE8B}" srcId="{9CF950A0-AF63-4EEF-9FFD-96C1F7E7E392}" destId="{43C98814-3703-4708-9480-0269618948C5}" srcOrd="0" destOrd="0" parTransId="{CEE48522-27B1-4F7F-84F9-D98425D345C1}" sibTransId="{8F8E0805-276C-4375-BEB7-3681B4D5E062}"/>
    <dgm:cxn modelId="{075A6EF2-778F-4C9E-862D-56F6CF949AC0}" type="presOf" srcId="{D3AE5FBF-22B8-495D-8175-D008E6DBE25A}" destId="{CED1A3A3-B184-469E-86AE-670623BA4E5D}" srcOrd="0" destOrd="0" presId="urn:microsoft.com/office/officeart/2008/layout/HorizontalMultiLevelHierarchy#2"/>
    <dgm:cxn modelId="{51D54A38-0979-42C1-99FB-2AA0A96BC911}" type="presOf" srcId="{9CF950A0-AF63-4EEF-9FFD-96C1F7E7E392}" destId="{9B9BF0AB-5901-4E79-B4D7-EC064A6E4281}" srcOrd="0" destOrd="0" presId="urn:microsoft.com/office/officeart/2008/layout/HorizontalMultiLevelHierarchy#2"/>
    <dgm:cxn modelId="{8E49DB12-371F-4D55-A937-E924018C1EE9}" type="presOf" srcId="{D6047DBF-95AA-40BC-A783-377E8F18B84D}" destId="{D46EE152-774F-4CA8-9116-98CB08AEFA88}" srcOrd="0" destOrd="0" presId="urn:microsoft.com/office/officeart/2008/layout/HorizontalMultiLevelHierarchy#2"/>
    <dgm:cxn modelId="{50544BE5-61A6-42E8-9167-EE06C133E7BD}" type="presOf" srcId="{DD4B9A5E-AF0E-4E40-AE50-8ADA48B6C96E}" destId="{5BBFF12A-A69F-4078-A83D-A1EAB54C5269}" srcOrd="1" destOrd="0" presId="urn:microsoft.com/office/officeart/2008/layout/HorizontalMultiLevelHierarchy#2"/>
    <dgm:cxn modelId="{44E991C3-449B-4322-9F24-BE9E02B8135D}" type="presOf" srcId="{DD4B9A5E-AF0E-4E40-AE50-8ADA48B6C96E}" destId="{2F66960D-CF7A-443C-8CB9-E7DD0B261214}" srcOrd="0" destOrd="0" presId="urn:microsoft.com/office/officeart/2008/layout/HorizontalMultiLevelHierarchy#2"/>
    <dgm:cxn modelId="{2AB9FB04-D930-4A0B-8901-5862FA3ECD08}" type="presOf" srcId="{05B7883E-08CA-4B11-978A-0E031766AB04}" destId="{E8D2105A-5421-473B-835F-F6E08D9D2D9B}" srcOrd="0" destOrd="0" presId="urn:microsoft.com/office/officeart/2008/layout/HorizontalMultiLevelHierarchy#2"/>
    <dgm:cxn modelId="{2F473640-AB97-4BDF-ADA2-B6A31FAC8C70}" type="presOf" srcId="{CEE48522-27B1-4F7F-84F9-D98425D345C1}" destId="{C069D299-1B39-4BB1-9C27-833B58C46156}" srcOrd="1" destOrd="0" presId="urn:microsoft.com/office/officeart/2008/layout/HorizontalMultiLevelHierarchy#2"/>
    <dgm:cxn modelId="{FEE212AA-8C47-4F88-BAEE-A1BD5A1450C2}" type="presOf" srcId="{D3AE5FBF-22B8-495D-8175-D008E6DBE25A}" destId="{925CFC76-454F-4CEF-ADE7-B0D5EBC96571}" srcOrd="1" destOrd="0" presId="urn:microsoft.com/office/officeart/2008/layout/HorizontalMultiLevelHierarchy#2"/>
    <dgm:cxn modelId="{21553548-BA74-443C-BBC8-1A353FFEA0D9}" type="presOf" srcId="{CEE48522-27B1-4F7F-84F9-D98425D345C1}" destId="{64B430B3-FF1B-406C-9FF2-27BA23788747}" srcOrd="0" destOrd="0" presId="urn:microsoft.com/office/officeart/2008/layout/HorizontalMultiLevelHierarchy#2"/>
    <dgm:cxn modelId="{1C0E2C4F-3457-4CE0-AFF5-CFE13B6E2ABB}" type="presParOf" srcId="{D46EE152-774F-4CA8-9116-98CB08AEFA88}" destId="{D1C58439-AB41-4D73-94D5-800644F6883C}" srcOrd="0" destOrd="0" presId="urn:microsoft.com/office/officeart/2008/layout/HorizontalMultiLevelHierarchy#2"/>
    <dgm:cxn modelId="{53F88919-B794-4969-8735-C40C74ACE616}" type="presParOf" srcId="{D1C58439-AB41-4D73-94D5-800644F6883C}" destId="{9B9BF0AB-5901-4E79-B4D7-EC064A6E4281}" srcOrd="0" destOrd="0" presId="urn:microsoft.com/office/officeart/2008/layout/HorizontalMultiLevelHierarchy#2"/>
    <dgm:cxn modelId="{4B42FE8C-3761-4B69-978B-011488BC19D7}" type="presParOf" srcId="{D1C58439-AB41-4D73-94D5-800644F6883C}" destId="{A6E13702-6C97-4911-A4E2-59EE8E68C431}" srcOrd="1" destOrd="0" presId="urn:microsoft.com/office/officeart/2008/layout/HorizontalMultiLevelHierarchy#2"/>
    <dgm:cxn modelId="{9B473D4F-9B72-44E3-B0BF-92E250B9099E}" type="presParOf" srcId="{A6E13702-6C97-4911-A4E2-59EE8E68C431}" destId="{64B430B3-FF1B-406C-9FF2-27BA23788747}" srcOrd="0" destOrd="0" presId="urn:microsoft.com/office/officeart/2008/layout/HorizontalMultiLevelHierarchy#2"/>
    <dgm:cxn modelId="{3A0A9679-B8BB-4E7E-ADFC-A6A13F3513AD}" type="presParOf" srcId="{64B430B3-FF1B-406C-9FF2-27BA23788747}" destId="{C069D299-1B39-4BB1-9C27-833B58C46156}" srcOrd="0" destOrd="0" presId="urn:microsoft.com/office/officeart/2008/layout/HorizontalMultiLevelHierarchy#2"/>
    <dgm:cxn modelId="{E58C1A20-01B0-43E9-BD63-326B6D5AE083}" type="presParOf" srcId="{A6E13702-6C97-4911-A4E2-59EE8E68C431}" destId="{9C4BE19C-8DBD-46B6-9067-607184141480}" srcOrd="1" destOrd="0" presId="urn:microsoft.com/office/officeart/2008/layout/HorizontalMultiLevelHierarchy#2"/>
    <dgm:cxn modelId="{8A71CC6E-BB60-4CA6-AAAD-A0FA57BA5270}" type="presParOf" srcId="{9C4BE19C-8DBD-46B6-9067-607184141480}" destId="{CDA235D6-AC41-4ED3-AF28-D9CD9EDCBAED}" srcOrd="0" destOrd="0" presId="urn:microsoft.com/office/officeart/2008/layout/HorizontalMultiLevelHierarchy#2"/>
    <dgm:cxn modelId="{9170A23A-BD90-461A-927F-CF6D266D9A76}" type="presParOf" srcId="{9C4BE19C-8DBD-46B6-9067-607184141480}" destId="{72E265FC-36E6-4BBF-AC05-214FD6415DAB}" srcOrd="1" destOrd="0" presId="urn:microsoft.com/office/officeart/2008/layout/HorizontalMultiLevelHierarchy#2"/>
    <dgm:cxn modelId="{0E7498B7-5BC8-4D32-9CFE-C9AFD13D27F6}" type="presParOf" srcId="{A6E13702-6C97-4911-A4E2-59EE8E68C431}" destId="{2F66960D-CF7A-443C-8CB9-E7DD0B261214}" srcOrd="2" destOrd="0" presId="urn:microsoft.com/office/officeart/2008/layout/HorizontalMultiLevelHierarchy#2"/>
    <dgm:cxn modelId="{7951C870-F2DA-4C24-A5A6-5950D2DAC979}" type="presParOf" srcId="{2F66960D-CF7A-443C-8CB9-E7DD0B261214}" destId="{5BBFF12A-A69F-4078-A83D-A1EAB54C5269}" srcOrd="0" destOrd="0" presId="urn:microsoft.com/office/officeart/2008/layout/HorizontalMultiLevelHierarchy#2"/>
    <dgm:cxn modelId="{79068AA4-17C9-4F3E-B226-A2002D023D73}" type="presParOf" srcId="{A6E13702-6C97-4911-A4E2-59EE8E68C431}" destId="{C34060C1-0884-4F60-ADDF-610222CEEF01}" srcOrd="3" destOrd="0" presId="urn:microsoft.com/office/officeart/2008/layout/HorizontalMultiLevelHierarchy#2"/>
    <dgm:cxn modelId="{A0A88F4D-A285-4EED-9B92-99CE25032C10}" type="presParOf" srcId="{C34060C1-0884-4F60-ADDF-610222CEEF01}" destId="{3540059A-19CD-4FBD-A598-B7A4BB9DA52D}" srcOrd="0" destOrd="0" presId="urn:microsoft.com/office/officeart/2008/layout/HorizontalMultiLevelHierarchy#2"/>
    <dgm:cxn modelId="{FED14D8A-6879-4371-94DF-52C536CDBE3D}" type="presParOf" srcId="{C34060C1-0884-4F60-ADDF-610222CEEF01}" destId="{5F2B1077-175E-4F04-9ED5-8097B74233FF}" srcOrd="1" destOrd="0" presId="urn:microsoft.com/office/officeart/2008/layout/HorizontalMultiLevelHierarchy#2"/>
    <dgm:cxn modelId="{6F1BDC43-8564-4D75-B2AD-318793D37873}" type="presParOf" srcId="{A6E13702-6C97-4911-A4E2-59EE8E68C431}" destId="{CED1A3A3-B184-469E-86AE-670623BA4E5D}" srcOrd="4" destOrd="0" presId="urn:microsoft.com/office/officeart/2008/layout/HorizontalMultiLevelHierarchy#2"/>
    <dgm:cxn modelId="{5A71D44B-89D8-4FEE-9616-2BD68EAD6615}" type="presParOf" srcId="{CED1A3A3-B184-469E-86AE-670623BA4E5D}" destId="{925CFC76-454F-4CEF-ADE7-B0D5EBC96571}" srcOrd="0" destOrd="0" presId="urn:microsoft.com/office/officeart/2008/layout/HorizontalMultiLevelHierarchy#2"/>
    <dgm:cxn modelId="{C2606798-B0A2-41AF-AD9C-932839276D9C}" type="presParOf" srcId="{A6E13702-6C97-4911-A4E2-59EE8E68C431}" destId="{FE25D188-752C-49DB-8CF7-81DAD4AA116D}" srcOrd="5" destOrd="0" presId="urn:microsoft.com/office/officeart/2008/layout/HorizontalMultiLevelHierarchy#2"/>
    <dgm:cxn modelId="{E3E6A04E-7BBC-4F11-BB8F-705AE1428231}" type="presParOf" srcId="{FE25D188-752C-49DB-8CF7-81DAD4AA116D}" destId="{E8D2105A-5421-473B-835F-F6E08D9D2D9B}" srcOrd="0" destOrd="0" presId="urn:microsoft.com/office/officeart/2008/layout/HorizontalMultiLevelHierarchy#2"/>
    <dgm:cxn modelId="{4328A383-2865-4DB1-A2CF-3972A38D6404}" type="presParOf" srcId="{FE25D188-752C-49DB-8CF7-81DAD4AA116D}" destId="{8A9817AD-1B7B-4DD1-A786-15A6E30FA3D8}" srcOrd="1" destOrd="0" presId="urn:microsoft.com/office/officeart/2008/layout/HorizontalMultiLevel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047DBF-95AA-40BC-A783-377E8F18B84D}" type="doc">
      <dgm:prSet loTypeId="urn:microsoft.com/office/officeart/2008/layout/HorizontalMultiLevelHierarchy#3" loCatId="hierarchy" qsTypeId="urn:microsoft.com/office/officeart/2005/8/quickstyle/simple4#3" qsCatId="simple" csTypeId="urn:microsoft.com/office/officeart/2005/8/colors/colorful1#3" csCatId="accent1" phldr="0"/>
      <dgm:spPr/>
      <dgm:t>
        <a:bodyPr/>
        <a:lstStyle/>
        <a:p>
          <a:endParaRPr lang="en-US"/>
        </a:p>
      </dgm:t>
    </dgm:pt>
    <dgm:pt modelId="{9CF950A0-AF63-4EEF-9FFD-96C1F7E7E392}">
      <dgm:prSet phldrT="[Text]" phldr="0" custT="0"/>
      <dgm:spPr/>
      <dgm:t>
        <a:bodyPr vert="horz" wrap="square"/>
        <a:lstStyle/>
        <a:p>
          <a:pPr>
            <a:lnSpc>
              <a:spcPct val="100000"/>
            </a:lnSpc>
            <a:spcBef>
              <a:spcPct val="0"/>
            </a:spcBef>
            <a:spcAft>
              <a:spcPct val="35000"/>
            </a:spcAft>
          </a:pPr>
          <a:r>
            <a:rPr lang="en-US" b="1"/>
            <a:t>Bài học Stem: </a:t>
          </a:r>
        </a:p>
        <a:p>
          <a:pPr>
            <a:lnSpc>
              <a:spcPct val="100000"/>
            </a:lnSpc>
            <a:spcBef>
              <a:spcPct val="0"/>
            </a:spcBef>
            <a:spcAft>
              <a:spcPct val="35000"/>
            </a:spcAft>
          </a:pPr>
          <a:r>
            <a:rPr lang="en-US" b="1"/>
            <a:t>LÀM BÌNH GIỮ NHIỆT</a:t>
          </a:r>
        </a:p>
      </dgm:t>
    </dgm:pt>
    <dgm:pt modelId="{C208B5D8-5995-4479-A42A-8A55E56C12D9}" type="parTrans" cxnId="{D4D408EA-1D52-4490-8097-9F15E84E7513}">
      <dgm:prSet/>
      <dgm:spPr/>
      <dgm:t>
        <a:bodyPr/>
        <a:lstStyle/>
        <a:p>
          <a:endParaRPr lang="en-US"/>
        </a:p>
      </dgm:t>
    </dgm:pt>
    <dgm:pt modelId="{789CBC20-C209-4F6E-8277-16D1CD2BC23E}" type="sibTrans" cxnId="{D4D408EA-1D52-4490-8097-9F15E84E7513}">
      <dgm:prSet/>
      <dgm:spPr/>
      <dgm:t>
        <a:bodyPr/>
        <a:lstStyle/>
        <a:p>
          <a:endParaRPr lang="en-US"/>
        </a:p>
      </dgm:t>
    </dgm:pt>
    <dgm:pt modelId="{43C98814-3703-4708-9480-0269618948C5}">
      <dgm:prSet phldrT="[Text]" phldr="0" custT="1"/>
      <dgm:spPr/>
      <dgm:t>
        <a:bodyPr vert="horz" wrap="square"/>
        <a:lstStyle/>
        <a:p>
          <a:pPr>
            <a:lnSpc>
              <a:spcPct val="100000"/>
            </a:lnSpc>
            <a:spcBef>
              <a:spcPct val="0"/>
            </a:spcBef>
            <a:spcAft>
              <a:spcPct val="35000"/>
            </a:spcAft>
          </a:pPr>
          <a:r>
            <a:rPr lang="en-US" sz="2800" b="1"/>
            <a:t>Nghiên cứu kiến thức nền</a:t>
          </a:r>
        </a:p>
      </dgm:t>
    </dgm:pt>
    <dgm:pt modelId="{CEE48522-27B1-4F7F-84F9-D98425D345C1}" type="parTrans" cxnId="{004B6F51-F3C0-491A-B17F-1FB06D00841A}">
      <dgm:prSet/>
      <dgm:spPr/>
      <dgm:t>
        <a:bodyPr/>
        <a:lstStyle/>
        <a:p>
          <a:endParaRPr lang="en-US"/>
        </a:p>
      </dgm:t>
    </dgm:pt>
    <dgm:pt modelId="{8F8E0805-276C-4375-BEB7-3681B4D5E062}" type="sibTrans" cxnId="{004B6F51-F3C0-491A-B17F-1FB06D00841A}">
      <dgm:prSet/>
      <dgm:spPr/>
      <dgm:t>
        <a:bodyPr/>
        <a:lstStyle/>
        <a:p>
          <a:endParaRPr lang="en-US"/>
        </a:p>
      </dgm:t>
    </dgm:pt>
    <dgm:pt modelId="{EEA9BF43-52EA-422D-B843-A7E2D98344F1}">
      <dgm:prSet phldrT="[Text]" phldr="0" custT="1"/>
      <dgm:spPr/>
      <dgm:t>
        <a:bodyPr vert="horz" wrap="square"/>
        <a:lstStyle/>
        <a:p>
          <a:pPr>
            <a:lnSpc>
              <a:spcPct val="100000"/>
            </a:lnSpc>
            <a:spcBef>
              <a:spcPct val="0"/>
            </a:spcBef>
            <a:spcAft>
              <a:spcPct val="35000"/>
            </a:spcAft>
          </a:pPr>
          <a:r>
            <a:rPr lang="en-US" sz="2800" b="1"/>
            <a:t>Đề xuất ý tưởng và lựa chọn giải pháp</a:t>
          </a:r>
        </a:p>
      </dgm:t>
    </dgm:pt>
    <dgm:pt modelId="{DD4B9A5E-AF0E-4E40-AE50-8ADA48B6C96E}" type="parTrans" cxnId="{812FD83D-8E9A-4EF7-A5CB-A08EA59086EE}">
      <dgm:prSet/>
      <dgm:spPr/>
      <dgm:t>
        <a:bodyPr/>
        <a:lstStyle/>
        <a:p>
          <a:endParaRPr lang="en-US"/>
        </a:p>
      </dgm:t>
    </dgm:pt>
    <dgm:pt modelId="{35829CFD-40BE-4AAC-B481-B24731CD799F}" type="sibTrans" cxnId="{812FD83D-8E9A-4EF7-A5CB-A08EA59086EE}">
      <dgm:prSet/>
      <dgm:spPr/>
      <dgm:t>
        <a:bodyPr/>
        <a:lstStyle/>
        <a:p>
          <a:endParaRPr lang="en-US"/>
        </a:p>
      </dgm:t>
    </dgm:pt>
    <dgm:pt modelId="{05B7883E-08CA-4B11-978A-0E031766AB04}">
      <dgm:prSet phldrT="[Text]" phldr="0" custT="1"/>
      <dgm:spPr/>
      <dgm:t>
        <a:bodyPr vert="horz" wrap="square"/>
        <a:lstStyle/>
        <a:p>
          <a:pPr>
            <a:lnSpc>
              <a:spcPct val="100000"/>
            </a:lnSpc>
            <a:spcBef>
              <a:spcPct val="0"/>
            </a:spcBef>
            <a:spcAft>
              <a:spcPct val="35000"/>
            </a:spcAft>
          </a:pPr>
          <a:r>
            <a:rPr lang="en-US" sz="2600" b="1"/>
            <a:t>Chế tạo sản phẩm, thử nghiệm và đánh giá</a:t>
          </a:r>
        </a:p>
      </dgm:t>
    </dgm:pt>
    <dgm:pt modelId="{D3AE5FBF-22B8-495D-8175-D008E6DBE25A}" type="parTrans" cxnId="{3474FF22-DCE5-44F5-92CA-4A0745EAA80B}">
      <dgm:prSet/>
      <dgm:spPr/>
      <dgm:t>
        <a:bodyPr/>
        <a:lstStyle/>
        <a:p>
          <a:endParaRPr lang="en-US"/>
        </a:p>
      </dgm:t>
    </dgm:pt>
    <dgm:pt modelId="{07129F62-24FE-4443-9066-E2A8C0818369}" type="sibTrans" cxnId="{3474FF22-DCE5-44F5-92CA-4A0745EAA80B}">
      <dgm:prSet/>
      <dgm:spPr/>
      <dgm:t>
        <a:bodyPr/>
        <a:lstStyle/>
        <a:p>
          <a:endParaRPr lang="en-US"/>
        </a:p>
      </dgm:t>
    </dgm:pt>
    <dgm:pt modelId="{9B732878-369C-4B37-B8B4-77BBEB720874}">
      <dgm:prSet phldr="0" custT="0"/>
      <dgm:spPr/>
      <dgm:t>
        <a:bodyPr vert="horz" wrap="square"/>
        <a:lstStyle/>
        <a:p>
          <a:pPr>
            <a:lnSpc>
              <a:spcPct val="100000"/>
            </a:lnSpc>
            <a:spcBef>
              <a:spcPct val="0"/>
            </a:spcBef>
            <a:spcAft>
              <a:spcPct val="35000"/>
            </a:spcAft>
          </a:pPr>
          <a:r>
            <a:rPr lang="en-US" b="1"/>
            <a:t>Chia sẻ, thảo luận và điều chỉnh</a:t>
          </a:r>
        </a:p>
      </dgm:t>
    </dgm:pt>
    <dgm:pt modelId="{621730C1-EB45-4B2F-8B60-3745B25DE8FF}" type="parTrans" cxnId="{E8AEE7EE-5DC3-48B3-A12C-086BA76C9D78}">
      <dgm:prSet/>
      <dgm:spPr/>
      <dgm:t>
        <a:bodyPr/>
        <a:lstStyle/>
        <a:p>
          <a:endParaRPr lang="en-US"/>
        </a:p>
      </dgm:t>
    </dgm:pt>
    <dgm:pt modelId="{97135737-1848-4E52-98FA-D0B3E186D72E}" type="sibTrans" cxnId="{E8AEE7EE-5DC3-48B3-A12C-086BA76C9D78}">
      <dgm:prSet/>
      <dgm:spPr/>
    </dgm:pt>
    <dgm:pt modelId="{D46EE152-774F-4CA8-9116-98CB08AEFA88}" type="pres">
      <dgm:prSet presAssocID="{D6047DBF-95AA-40BC-A783-377E8F18B84D}" presName="Name0" presStyleCnt="0">
        <dgm:presLayoutVars>
          <dgm:chPref val="1"/>
          <dgm:dir/>
          <dgm:animOne val="branch"/>
          <dgm:animLvl val="lvl"/>
          <dgm:resizeHandles val="exact"/>
        </dgm:presLayoutVars>
      </dgm:prSet>
      <dgm:spPr/>
      <dgm:t>
        <a:bodyPr/>
        <a:lstStyle/>
        <a:p>
          <a:endParaRPr lang="en-US"/>
        </a:p>
      </dgm:t>
    </dgm:pt>
    <dgm:pt modelId="{D1C58439-AB41-4D73-94D5-800644F6883C}" type="pres">
      <dgm:prSet presAssocID="{9CF950A0-AF63-4EEF-9FFD-96C1F7E7E392}" presName="root1" presStyleCnt="0"/>
      <dgm:spPr/>
    </dgm:pt>
    <dgm:pt modelId="{9B9BF0AB-5901-4E79-B4D7-EC064A6E4281}" type="pres">
      <dgm:prSet presAssocID="{9CF950A0-AF63-4EEF-9FFD-96C1F7E7E392}" presName="LevelOneTextNode" presStyleLbl="node0" presStyleIdx="0" presStyleCnt="1">
        <dgm:presLayoutVars>
          <dgm:chPref val="3"/>
        </dgm:presLayoutVars>
      </dgm:prSet>
      <dgm:spPr/>
      <dgm:t>
        <a:bodyPr/>
        <a:lstStyle/>
        <a:p>
          <a:endParaRPr lang="en-US"/>
        </a:p>
      </dgm:t>
    </dgm:pt>
    <dgm:pt modelId="{A6E13702-6C97-4911-A4E2-59EE8E68C431}" type="pres">
      <dgm:prSet presAssocID="{9CF950A0-AF63-4EEF-9FFD-96C1F7E7E392}" presName="level2hierChild" presStyleCnt="0"/>
      <dgm:spPr/>
    </dgm:pt>
    <dgm:pt modelId="{64B430B3-FF1B-406C-9FF2-27BA23788747}" type="pres">
      <dgm:prSet presAssocID="{CEE48522-27B1-4F7F-84F9-D98425D345C1}" presName="conn2-1" presStyleLbl="parChTrans1D2" presStyleIdx="0" presStyleCnt="4"/>
      <dgm:spPr/>
      <dgm:t>
        <a:bodyPr/>
        <a:lstStyle/>
        <a:p>
          <a:endParaRPr lang="en-US"/>
        </a:p>
      </dgm:t>
    </dgm:pt>
    <dgm:pt modelId="{C069D299-1B39-4BB1-9C27-833B58C46156}" type="pres">
      <dgm:prSet presAssocID="{CEE48522-27B1-4F7F-84F9-D98425D345C1}" presName="connTx" presStyleLbl="parChTrans1D2" presStyleIdx="0" presStyleCnt="4"/>
      <dgm:spPr/>
      <dgm:t>
        <a:bodyPr/>
        <a:lstStyle/>
        <a:p>
          <a:endParaRPr lang="en-US"/>
        </a:p>
      </dgm:t>
    </dgm:pt>
    <dgm:pt modelId="{9C4BE19C-8DBD-46B6-9067-607184141480}" type="pres">
      <dgm:prSet presAssocID="{43C98814-3703-4708-9480-0269618948C5}" presName="root2" presStyleCnt="0"/>
      <dgm:spPr/>
    </dgm:pt>
    <dgm:pt modelId="{CDA235D6-AC41-4ED3-AF28-D9CD9EDCBAED}" type="pres">
      <dgm:prSet presAssocID="{43C98814-3703-4708-9480-0269618948C5}" presName="LevelTwoTextNode" presStyleLbl="node2" presStyleIdx="0" presStyleCnt="4">
        <dgm:presLayoutVars>
          <dgm:chPref val="3"/>
        </dgm:presLayoutVars>
      </dgm:prSet>
      <dgm:spPr/>
      <dgm:t>
        <a:bodyPr/>
        <a:lstStyle/>
        <a:p>
          <a:endParaRPr lang="en-US"/>
        </a:p>
      </dgm:t>
    </dgm:pt>
    <dgm:pt modelId="{72E265FC-36E6-4BBF-AC05-214FD6415DAB}" type="pres">
      <dgm:prSet presAssocID="{43C98814-3703-4708-9480-0269618948C5}" presName="level3hierChild" presStyleCnt="0"/>
      <dgm:spPr/>
    </dgm:pt>
    <dgm:pt modelId="{2F66960D-CF7A-443C-8CB9-E7DD0B261214}" type="pres">
      <dgm:prSet presAssocID="{DD4B9A5E-AF0E-4E40-AE50-8ADA48B6C96E}" presName="conn2-1" presStyleLbl="parChTrans1D2" presStyleIdx="1" presStyleCnt="4"/>
      <dgm:spPr/>
      <dgm:t>
        <a:bodyPr/>
        <a:lstStyle/>
        <a:p>
          <a:endParaRPr lang="en-US"/>
        </a:p>
      </dgm:t>
    </dgm:pt>
    <dgm:pt modelId="{5BBFF12A-A69F-4078-A83D-A1EAB54C5269}" type="pres">
      <dgm:prSet presAssocID="{DD4B9A5E-AF0E-4E40-AE50-8ADA48B6C96E}" presName="connTx" presStyleLbl="parChTrans1D2" presStyleIdx="1" presStyleCnt="4"/>
      <dgm:spPr/>
      <dgm:t>
        <a:bodyPr/>
        <a:lstStyle/>
        <a:p>
          <a:endParaRPr lang="en-US"/>
        </a:p>
      </dgm:t>
    </dgm:pt>
    <dgm:pt modelId="{C34060C1-0884-4F60-ADDF-610222CEEF01}" type="pres">
      <dgm:prSet presAssocID="{EEA9BF43-52EA-422D-B843-A7E2D98344F1}" presName="root2" presStyleCnt="0"/>
      <dgm:spPr/>
    </dgm:pt>
    <dgm:pt modelId="{3540059A-19CD-4FBD-A598-B7A4BB9DA52D}" type="pres">
      <dgm:prSet presAssocID="{EEA9BF43-52EA-422D-B843-A7E2D98344F1}" presName="LevelTwoTextNode" presStyleLbl="node2" presStyleIdx="1" presStyleCnt="4">
        <dgm:presLayoutVars>
          <dgm:chPref val="3"/>
        </dgm:presLayoutVars>
      </dgm:prSet>
      <dgm:spPr/>
      <dgm:t>
        <a:bodyPr/>
        <a:lstStyle/>
        <a:p>
          <a:endParaRPr lang="en-US"/>
        </a:p>
      </dgm:t>
    </dgm:pt>
    <dgm:pt modelId="{5F2B1077-175E-4F04-9ED5-8097B74233FF}" type="pres">
      <dgm:prSet presAssocID="{EEA9BF43-52EA-422D-B843-A7E2D98344F1}" presName="level3hierChild" presStyleCnt="0"/>
      <dgm:spPr/>
    </dgm:pt>
    <dgm:pt modelId="{CED1A3A3-B184-469E-86AE-670623BA4E5D}" type="pres">
      <dgm:prSet presAssocID="{D3AE5FBF-22B8-495D-8175-D008E6DBE25A}" presName="conn2-1" presStyleLbl="parChTrans1D2" presStyleIdx="2" presStyleCnt="4"/>
      <dgm:spPr/>
      <dgm:t>
        <a:bodyPr/>
        <a:lstStyle/>
        <a:p>
          <a:endParaRPr lang="en-US"/>
        </a:p>
      </dgm:t>
    </dgm:pt>
    <dgm:pt modelId="{925CFC76-454F-4CEF-ADE7-B0D5EBC96571}" type="pres">
      <dgm:prSet presAssocID="{D3AE5FBF-22B8-495D-8175-D008E6DBE25A}" presName="connTx" presStyleLbl="parChTrans1D2" presStyleIdx="2" presStyleCnt="4"/>
      <dgm:spPr/>
      <dgm:t>
        <a:bodyPr/>
        <a:lstStyle/>
        <a:p>
          <a:endParaRPr lang="en-US"/>
        </a:p>
      </dgm:t>
    </dgm:pt>
    <dgm:pt modelId="{FE25D188-752C-49DB-8CF7-81DAD4AA116D}" type="pres">
      <dgm:prSet presAssocID="{05B7883E-08CA-4B11-978A-0E031766AB04}" presName="root2" presStyleCnt="0"/>
      <dgm:spPr/>
    </dgm:pt>
    <dgm:pt modelId="{E8D2105A-5421-473B-835F-F6E08D9D2D9B}" type="pres">
      <dgm:prSet presAssocID="{05B7883E-08CA-4B11-978A-0E031766AB04}" presName="LevelTwoTextNode" presStyleLbl="node2" presStyleIdx="2" presStyleCnt="4">
        <dgm:presLayoutVars>
          <dgm:chPref val="3"/>
        </dgm:presLayoutVars>
      </dgm:prSet>
      <dgm:spPr/>
      <dgm:t>
        <a:bodyPr/>
        <a:lstStyle/>
        <a:p>
          <a:endParaRPr lang="en-US"/>
        </a:p>
      </dgm:t>
    </dgm:pt>
    <dgm:pt modelId="{8A9817AD-1B7B-4DD1-A786-15A6E30FA3D8}" type="pres">
      <dgm:prSet presAssocID="{05B7883E-08CA-4B11-978A-0E031766AB04}" presName="level3hierChild" presStyleCnt="0"/>
      <dgm:spPr/>
    </dgm:pt>
    <dgm:pt modelId="{773DF139-866E-41FD-9E4A-47E6B68FCAC0}" type="pres">
      <dgm:prSet presAssocID="{621730C1-EB45-4B2F-8B60-3745B25DE8FF}" presName="conn2-1" presStyleLbl="parChTrans1D2" presStyleIdx="3" presStyleCnt="4"/>
      <dgm:spPr/>
    </dgm:pt>
    <dgm:pt modelId="{3E8DD9DE-A32A-4798-AB78-0A432A8B4D03}" type="pres">
      <dgm:prSet presAssocID="{621730C1-EB45-4B2F-8B60-3745B25DE8FF}" presName="connTx" presStyleLbl="parChTrans1D2" presStyleIdx="3" presStyleCnt="4"/>
      <dgm:spPr/>
    </dgm:pt>
    <dgm:pt modelId="{0BE4D9F5-65FF-4EDC-A318-D858829C2175}" type="pres">
      <dgm:prSet presAssocID="{9B732878-369C-4B37-B8B4-77BBEB720874}" presName="root2" presStyleCnt="0"/>
      <dgm:spPr/>
    </dgm:pt>
    <dgm:pt modelId="{615A3E41-5E83-48F8-AAA5-B6F1DBE03A05}" type="pres">
      <dgm:prSet presAssocID="{9B732878-369C-4B37-B8B4-77BBEB720874}" presName="LevelTwoTextNode" presStyleLbl="node2" presStyleIdx="3" presStyleCnt="4">
        <dgm:presLayoutVars>
          <dgm:chPref val="3"/>
        </dgm:presLayoutVars>
      </dgm:prSet>
      <dgm:spPr/>
      <dgm:t>
        <a:bodyPr/>
        <a:lstStyle/>
        <a:p>
          <a:endParaRPr lang="en-US"/>
        </a:p>
      </dgm:t>
    </dgm:pt>
    <dgm:pt modelId="{49AF19D2-4743-4FAB-BE3A-4D1DDE7C1212}" type="pres">
      <dgm:prSet presAssocID="{9B732878-369C-4B37-B8B4-77BBEB720874}" presName="level3hierChild" presStyleCnt="0"/>
      <dgm:spPr/>
    </dgm:pt>
  </dgm:ptLst>
  <dgm:cxnLst>
    <dgm:cxn modelId="{8D67F3A3-1332-47C4-8D44-38A60DCEAF16}" type="presOf" srcId="{621730C1-EB45-4B2F-8B60-3745B25DE8FF}" destId="{3E8DD9DE-A32A-4798-AB78-0A432A8B4D03}" srcOrd="1" destOrd="0" presId="urn:microsoft.com/office/officeart/2008/layout/HorizontalMultiLevelHierarchy#3"/>
    <dgm:cxn modelId="{050CDC0D-E819-4B58-A0EA-EFBA6F296B31}" type="presOf" srcId="{D3AE5FBF-22B8-495D-8175-D008E6DBE25A}" destId="{925CFC76-454F-4CEF-ADE7-B0D5EBC96571}" srcOrd="1" destOrd="0" presId="urn:microsoft.com/office/officeart/2008/layout/HorizontalMultiLevelHierarchy#3"/>
    <dgm:cxn modelId="{B5106987-9D37-4A7B-B27B-F7B80B56AC6D}" type="presOf" srcId="{EEA9BF43-52EA-422D-B843-A7E2D98344F1}" destId="{3540059A-19CD-4FBD-A598-B7A4BB9DA52D}" srcOrd="0" destOrd="0" presId="urn:microsoft.com/office/officeart/2008/layout/HorizontalMultiLevelHierarchy#3"/>
    <dgm:cxn modelId="{812FD83D-8E9A-4EF7-A5CB-A08EA59086EE}" srcId="{9CF950A0-AF63-4EEF-9FFD-96C1F7E7E392}" destId="{EEA9BF43-52EA-422D-B843-A7E2D98344F1}" srcOrd="1" destOrd="0" parTransId="{DD4B9A5E-AF0E-4E40-AE50-8ADA48B6C96E}" sibTransId="{35829CFD-40BE-4AAC-B481-B24731CD799F}"/>
    <dgm:cxn modelId="{49835F1C-65D9-4559-AD25-31DF084BA609}" type="presOf" srcId="{DD4B9A5E-AF0E-4E40-AE50-8ADA48B6C96E}" destId="{5BBFF12A-A69F-4078-A83D-A1EAB54C5269}" srcOrd="1" destOrd="0" presId="urn:microsoft.com/office/officeart/2008/layout/HorizontalMultiLevelHierarchy#3"/>
    <dgm:cxn modelId="{E8AEE7EE-5DC3-48B3-A12C-086BA76C9D78}" srcId="{9CF950A0-AF63-4EEF-9FFD-96C1F7E7E392}" destId="{9B732878-369C-4B37-B8B4-77BBEB720874}" srcOrd="3" destOrd="0" parTransId="{621730C1-EB45-4B2F-8B60-3745B25DE8FF}" sibTransId="{97135737-1848-4E52-98FA-D0B3E186D72E}"/>
    <dgm:cxn modelId="{73809100-F088-4367-A8EA-A936DFDF3BE4}" type="presOf" srcId="{9B732878-369C-4B37-B8B4-77BBEB720874}" destId="{615A3E41-5E83-48F8-AAA5-B6F1DBE03A05}" srcOrd="0" destOrd="0" presId="urn:microsoft.com/office/officeart/2008/layout/HorizontalMultiLevelHierarchy#3"/>
    <dgm:cxn modelId="{D4D408EA-1D52-4490-8097-9F15E84E7513}" srcId="{D6047DBF-95AA-40BC-A783-377E8F18B84D}" destId="{9CF950A0-AF63-4EEF-9FFD-96C1F7E7E392}" srcOrd="0" destOrd="0" parTransId="{C208B5D8-5995-4479-A42A-8A55E56C12D9}" sibTransId="{789CBC20-C209-4F6E-8277-16D1CD2BC23E}"/>
    <dgm:cxn modelId="{3474FF22-DCE5-44F5-92CA-4A0745EAA80B}" srcId="{9CF950A0-AF63-4EEF-9FFD-96C1F7E7E392}" destId="{05B7883E-08CA-4B11-978A-0E031766AB04}" srcOrd="2" destOrd="0" parTransId="{D3AE5FBF-22B8-495D-8175-D008E6DBE25A}" sibTransId="{07129F62-24FE-4443-9066-E2A8C0818369}"/>
    <dgm:cxn modelId="{EDA78CCA-3397-4562-A67B-81A3464CA981}" type="presOf" srcId="{9CF950A0-AF63-4EEF-9FFD-96C1F7E7E392}" destId="{9B9BF0AB-5901-4E79-B4D7-EC064A6E4281}" srcOrd="0" destOrd="0" presId="urn:microsoft.com/office/officeart/2008/layout/HorizontalMultiLevelHierarchy#3"/>
    <dgm:cxn modelId="{B3E7589F-B96E-4CE7-9595-53C6FEF4AA68}" type="presOf" srcId="{05B7883E-08CA-4B11-978A-0E031766AB04}" destId="{E8D2105A-5421-473B-835F-F6E08D9D2D9B}" srcOrd="0" destOrd="0" presId="urn:microsoft.com/office/officeart/2008/layout/HorizontalMultiLevelHierarchy#3"/>
    <dgm:cxn modelId="{004B6F51-F3C0-491A-B17F-1FB06D00841A}" srcId="{9CF950A0-AF63-4EEF-9FFD-96C1F7E7E392}" destId="{43C98814-3703-4708-9480-0269618948C5}" srcOrd="0" destOrd="0" parTransId="{CEE48522-27B1-4F7F-84F9-D98425D345C1}" sibTransId="{8F8E0805-276C-4375-BEB7-3681B4D5E062}"/>
    <dgm:cxn modelId="{1F9D7965-B024-42E1-8FE7-A2A6CE4B5F2F}" type="presOf" srcId="{D6047DBF-95AA-40BC-A783-377E8F18B84D}" destId="{D46EE152-774F-4CA8-9116-98CB08AEFA88}" srcOrd="0" destOrd="0" presId="urn:microsoft.com/office/officeart/2008/layout/HorizontalMultiLevelHierarchy#3"/>
    <dgm:cxn modelId="{CB27A2E2-97EF-4106-96E9-BE8FE15BEB5D}" type="presOf" srcId="{D3AE5FBF-22B8-495D-8175-D008E6DBE25A}" destId="{CED1A3A3-B184-469E-86AE-670623BA4E5D}" srcOrd="0" destOrd="0" presId="urn:microsoft.com/office/officeart/2008/layout/HorizontalMultiLevelHierarchy#3"/>
    <dgm:cxn modelId="{F197E8DF-E0F2-4357-AB51-83BC20750092}" type="presOf" srcId="{DD4B9A5E-AF0E-4E40-AE50-8ADA48B6C96E}" destId="{2F66960D-CF7A-443C-8CB9-E7DD0B261214}" srcOrd="0" destOrd="0" presId="urn:microsoft.com/office/officeart/2008/layout/HorizontalMultiLevelHierarchy#3"/>
    <dgm:cxn modelId="{EFDA93AC-B48F-434E-92B0-5BD9BC428473}" type="presOf" srcId="{621730C1-EB45-4B2F-8B60-3745B25DE8FF}" destId="{773DF139-866E-41FD-9E4A-47E6B68FCAC0}" srcOrd="0" destOrd="0" presId="urn:microsoft.com/office/officeart/2008/layout/HorizontalMultiLevelHierarchy#3"/>
    <dgm:cxn modelId="{8765239D-F1EC-4B8D-9966-55193701E1B0}" type="presOf" srcId="{CEE48522-27B1-4F7F-84F9-D98425D345C1}" destId="{64B430B3-FF1B-406C-9FF2-27BA23788747}" srcOrd="0" destOrd="0" presId="urn:microsoft.com/office/officeart/2008/layout/HorizontalMultiLevelHierarchy#3"/>
    <dgm:cxn modelId="{D4F49A56-382D-4FE4-A091-B25ADB012FBF}" type="presOf" srcId="{CEE48522-27B1-4F7F-84F9-D98425D345C1}" destId="{C069D299-1B39-4BB1-9C27-833B58C46156}" srcOrd="1" destOrd="0" presId="urn:microsoft.com/office/officeart/2008/layout/HorizontalMultiLevelHierarchy#3"/>
    <dgm:cxn modelId="{2591EBEA-C336-4001-8364-301338B5289F}" type="presOf" srcId="{43C98814-3703-4708-9480-0269618948C5}" destId="{CDA235D6-AC41-4ED3-AF28-D9CD9EDCBAED}" srcOrd="0" destOrd="0" presId="urn:microsoft.com/office/officeart/2008/layout/HorizontalMultiLevelHierarchy#3"/>
    <dgm:cxn modelId="{54E07245-149A-4BE6-8A85-B9F6806A2DCB}" type="presParOf" srcId="{D46EE152-774F-4CA8-9116-98CB08AEFA88}" destId="{D1C58439-AB41-4D73-94D5-800644F6883C}" srcOrd="0" destOrd="0" presId="urn:microsoft.com/office/officeart/2008/layout/HorizontalMultiLevelHierarchy#3"/>
    <dgm:cxn modelId="{AB842B0C-3DDF-40F3-9912-42DD3B170292}" type="presParOf" srcId="{D1C58439-AB41-4D73-94D5-800644F6883C}" destId="{9B9BF0AB-5901-4E79-B4D7-EC064A6E4281}" srcOrd="0" destOrd="0" presId="urn:microsoft.com/office/officeart/2008/layout/HorizontalMultiLevelHierarchy#3"/>
    <dgm:cxn modelId="{90F680A8-F3E2-4368-93C6-0BDB9CAA98B2}" type="presParOf" srcId="{D1C58439-AB41-4D73-94D5-800644F6883C}" destId="{A6E13702-6C97-4911-A4E2-59EE8E68C431}" srcOrd="1" destOrd="0" presId="urn:microsoft.com/office/officeart/2008/layout/HorizontalMultiLevelHierarchy#3"/>
    <dgm:cxn modelId="{BA1957F4-B770-46BE-B983-CC2BDB531B69}" type="presParOf" srcId="{A6E13702-6C97-4911-A4E2-59EE8E68C431}" destId="{64B430B3-FF1B-406C-9FF2-27BA23788747}" srcOrd="0" destOrd="0" presId="urn:microsoft.com/office/officeart/2008/layout/HorizontalMultiLevelHierarchy#3"/>
    <dgm:cxn modelId="{09F26B8F-77B4-4426-9B5A-20048F327F1D}" type="presParOf" srcId="{64B430B3-FF1B-406C-9FF2-27BA23788747}" destId="{C069D299-1B39-4BB1-9C27-833B58C46156}" srcOrd="0" destOrd="0" presId="urn:microsoft.com/office/officeart/2008/layout/HorizontalMultiLevelHierarchy#3"/>
    <dgm:cxn modelId="{51757992-C61D-42B3-BC08-EE8358D6A8B2}" type="presParOf" srcId="{A6E13702-6C97-4911-A4E2-59EE8E68C431}" destId="{9C4BE19C-8DBD-46B6-9067-607184141480}" srcOrd="1" destOrd="0" presId="urn:microsoft.com/office/officeart/2008/layout/HorizontalMultiLevelHierarchy#3"/>
    <dgm:cxn modelId="{97ED608A-A3D6-4B7C-BD08-9022466AD378}" type="presParOf" srcId="{9C4BE19C-8DBD-46B6-9067-607184141480}" destId="{CDA235D6-AC41-4ED3-AF28-D9CD9EDCBAED}" srcOrd="0" destOrd="0" presId="urn:microsoft.com/office/officeart/2008/layout/HorizontalMultiLevelHierarchy#3"/>
    <dgm:cxn modelId="{255D4DAD-D30E-4C8C-835F-8F2B7998E72A}" type="presParOf" srcId="{9C4BE19C-8DBD-46B6-9067-607184141480}" destId="{72E265FC-36E6-4BBF-AC05-214FD6415DAB}" srcOrd="1" destOrd="0" presId="urn:microsoft.com/office/officeart/2008/layout/HorizontalMultiLevelHierarchy#3"/>
    <dgm:cxn modelId="{EE592286-04FC-492B-AFD6-20BC85D5DF47}" type="presParOf" srcId="{A6E13702-6C97-4911-A4E2-59EE8E68C431}" destId="{2F66960D-CF7A-443C-8CB9-E7DD0B261214}" srcOrd="2" destOrd="0" presId="urn:microsoft.com/office/officeart/2008/layout/HorizontalMultiLevelHierarchy#3"/>
    <dgm:cxn modelId="{3A5E74F2-0EF8-42BA-B622-0D2D3A9791C2}" type="presParOf" srcId="{2F66960D-CF7A-443C-8CB9-E7DD0B261214}" destId="{5BBFF12A-A69F-4078-A83D-A1EAB54C5269}" srcOrd="0" destOrd="0" presId="urn:microsoft.com/office/officeart/2008/layout/HorizontalMultiLevelHierarchy#3"/>
    <dgm:cxn modelId="{47F5982A-EA70-4C91-A121-D68976579D87}" type="presParOf" srcId="{A6E13702-6C97-4911-A4E2-59EE8E68C431}" destId="{C34060C1-0884-4F60-ADDF-610222CEEF01}" srcOrd="3" destOrd="0" presId="urn:microsoft.com/office/officeart/2008/layout/HorizontalMultiLevelHierarchy#3"/>
    <dgm:cxn modelId="{A694EAD9-40C2-4717-B88D-98306063DA2E}" type="presParOf" srcId="{C34060C1-0884-4F60-ADDF-610222CEEF01}" destId="{3540059A-19CD-4FBD-A598-B7A4BB9DA52D}" srcOrd="0" destOrd="0" presId="urn:microsoft.com/office/officeart/2008/layout/HorizontalMultiLevelHierarchy#3"/>
    <dgm:cxn modelId="{530FA184-B6FB-4997-AA35-A0647B4EF37C}" type="presParOf" srcId="{C34060C1-0884-4F60-ADDF-610222CEEF01}" destId="{5F2B1077-175E-4F04-9ED5-8097B74233FF}" srcOrd="1" destOrd="0" presId="urn:microsoft.com/office/officeart/2008/layout/HorizontalMultiLevelHierarchy#3"/>
    <dgm:cxn modelId="{114E1144-D2EE-4763-9866-C53F2D361E9C}" type="presParOf" srcId="{A6E13702-6C97-4911-A4E2-59EE8E68C431}" destId="{CED1A3A3-B184-469E-86AE-670623BA4E5D}" srcOrd="4" destOrd="0" presId="urn:microsoft.com/office/officeart/2008/layout/HorizontalMultiLevelHierarchy#3"/>
    <dgm:cxn modelId="{9291773B-87A7-4C96-8975-61FCBE4195C4}" type="presParOf" srcId="{CED1A3A3-B184-469E-86AE-670623BA4E5D}" destId="{925CFC76-454F-4CEF-ADE7-B0D5EBC96571}" srcOrd="0" destOrd="0" presId="urn:microsoft.com/office/officeart/2008/layout/HorizontalMultiLevelHierarchy#3"/>
    <dgm:cxn modelId="{17069BAB-718B-4094-8446-32C64A346953}" type="presParOf" srcId="{A6E13702-6C97-4911-A4E2-59EE8E68C431}" destId="{FE25D188-752C-49DB-8CF7-81DAD4AA116D}" srcOrd="5" destOrd="0" presId="urn:microsoft.com/office/officeart/2008/layout/HorizontalMultiLevelHierarchy#3"/>
    <dgm:cxn modelId="{B27338EC-52D0-41FD-B2FC-019E69C4A385}" type="presParOf" srcId="{FE25D188-752C-49DB-8CF7-81DAD4AA116D}" destId="{E8D2105A-5421-473B-835F-F6E08D9D2D9B}" srcOrd="0" destOrd="0" presId="urn:microsoft.com/office/officeart/2008/layout/HorizontalMultiLevelHierarchy#3"/>
    <dgm:cxn modelId="{5F4A0352-815A-4BAB-945E-7C9319537422}" type="presParOf" srcId="{FE25D188-752C-49DB-8CF7-81DAD4AA116D}" destId="{8A9817AD-1B7B-4DD1-A786-15A6E30FA3D8}" srcOrd="1" destOrd="0" presId="urn:microsoft.com/office/officeart/2008/layout/HorizontalMultiLevelHierarchy#3"/>
    <dgm:cxn modelId="{30955841-02D0-458E-B2D6-E848B28D537E}" type="presParOf" srcId="{A6E13702-6C97-4911-A4E2-59EE8E68C431}" destId="{773DF139-866E-41FD-9E4A-47E6B68FCAC0}" srcOrd="6" destOrd="0" presId="urn:microsoft.com/office/officeart/2008/layout/HorizontalMultiLevelHierarchy#3"/>
    <dgm:cxn modelId="{B2068D64-61F4-49AC-9759-39F8C0FB7570}" type="presParOf" srcId="{773DF139-866E-41FD-9E4A-47E6B68FCAC0}" destId="{3E8DD9DE-A32A-4798-AB78-0A432A8B4D03}" srcOrd="0" destOrd="0" presId="urn:microsoft.com/office/officeart/2008/layout/HorizontalMultiLevelHierarchy#3"/>
    <dgm:cxn modelId="{ECFF728C-F15C-4B22-BA3D-2D963958BAE9}" type="presParOf" srcId="{A6E13702-6C97-4911-A4E2-59EE8E68C431}" destId="{0BE4D9F5-65FF-4EDC-A318-D858829C2175}" srcOrd="7" destOrd="0" presId="urn:microsoft.com/office/officeart/2008/layout/HorizontalMultiLevelHierarchy#3"/>
    <dgm:cxn modelId="{0D70507A-7E52-4FA7-B67C-F01344EA377D}" type="presParOf" srcId="{0BE4D9F5-65FF-4EDC-A318-D858829C2175}" destId="{615A3E41-5E83-48F8-AAA5-B6F1DBE03A05}" srcOrd="0" destOrd="0" presId="urn:microsoft.com/office/officeart/2008/layout/HorizontalMultiLevelHierarchy#3"/>
    <dgm:cxn modelId="{19A9704B-FFEA-4B2B-A0ED-E5FC04FD9886}" type="presParOf" srcId="{0BE4D9F5-65FF-4EDC-A318-D858829C2175}" destId="{49AF19D2-4743-4FAB-BE3A-4D1DDE7C1212}" srcOrd="1" destOrd="0" presId="urn:microsoft.com/office/officeart/2008/layout/HorizontalMultiLevel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A3A3-B184-469E-86AE-670623BA4E5D}">
      <dsp:nvSpPr>
        <dsp:cNvPr id="0" name=""/>
        <dsp:cNvSpPr/>
      </dsp:nvSpPr>
      <dsp:spPr>
        <a:xfrm>
          <a:off x="5455904" y="2709227"/>
          <a:ext cx="675356" cy="1286883"/>
        </a:xfrm>
        <a:custGeom>
          <a:avLst/>
          <a:gdLst/>
          <a:ahLst/>
          <a:cxnLst/>
          <a:rect l="0" t="0" r="0" b="0"/>
          <a:pathLst>
            <a:path>
              <a:moveTo>
                <a:pt x="0" y="0"/>
              </a:moveTo>
              <a:lnTo>
                <a:pt x="337678" y="0"/>
              </a:lnTo>
              <a:lnTo>
                <a:pt x="337678" y="1286883"/>
              </a:lnTo>
              <a:lnTo>
                <a:pt x="675356" y="1286883"/>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57249" y="3316335"/>
        <a:ext cx="72666" cy="72666"/>
      </dsp:txXfrm>
    </dsp:sp>
    <dsp:sp modelId="{2F66960D-CF7A-443C-8CB9-E7DD0B261214}">
      <dsp:nvSpPr>
        <dsp:cNvPr id="0" name=""/>
        <dsp:cNvSpPr/>
      </dsp:nvSpPr>
      <dsp:spPr>
        <a:xfrm>
          <a:off x="5455904" y="2663507"/>
          <a:ext cx="675356" cy="91440"/>
        </a:xfrm>
        <a:custGeom>
          <a:avLst/>
          <a:gdLst/>
          <a:ahLst/>
          <a:cxnLst/>
          <a:rect l="0" t="0" r="0" b="0"/>
          <a:pathLst>
            <a:path>
              <a:moveTo>
                <a:pt x="0" y="45720"/>
              </a:moveTo>
              <a:lnTo>
                <a:pt x="675356" y="4572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76698" y="2692343"/>
        <a:ext cx="33767" cy="33767"/>
      </dsp:txXfrm>
    </dsp:sp>
    <dsp:sp modelId="{64B430B3-FF1B-406C-9FF2-27BA23788747}">
      <dsp:nvSpPr>
        <dsp:cNvPr id="0" name=""/>
        <dsp:cNvSpPr/>
      </dsp:nvSpPr>
      <dsp:spPr>
        <a:xfrm>
          <a:off x="5455904" y="1422344"/>
          <a:ext cx="675356" cy="1286883"/>
        </a:xfrm>
        <a:custGeom>
          <a:avLst/>
          <a:gdLst/>
          <a:ahLst/>
          <a:cxnLst/>
          <a:rect l="0" t="0" r="0" b="0"/>
          <a:pathLst>
            <a:path>
              <a:moveTo>
                <a:pt x="0" y="1286883"/>
              </a:moveTo>
              <a:lnTo>
                <a:pt x="337678" y="1286883"/>
              </a:lnTo>
              <a:lnTo>
                <a:pt x="337678" y="0"/>
              </a:lnTo>
              <a:lnTo>
                <a:pt x="675356"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57249" y="2029452"/>
        <a:ext cx="72666" cy="72666"/>
      </dsp:txXfrm>
    </dsp:sp>
    <dsp:sp modelId="{9B9BF0AB-5901-4E79-B4D7-EC064A6E4281}">
      <dsp:nvSpPr>
        <dsp:cNvPr id="0" name=""/>
        <dsp:cNvSpPr/>
      </dsp:nvSpPr>
      <dsp:spPr>
        <a:xfrm rot="16200000">
          <a:off x="2231923" y="2194474"/>
          <a:ext cx="5418455" cy="10295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100000"/>
            </a:lnSpc>
            <a:spcBef>
              <a:spcPct val="0"/>
            </a:spcBef>
            <a:spcAft>
              <a:spcPct val="35000"/>
            </a:spcAft>
          </a:pPr>
          <a:r>
            <a:rPr lang="en-US" sz="2700" b="1" kern="1200"/>
            <a:t>Bài học Stem: </a:t>
          </a:r>
        </a:p>
        <a:p>
          <a:pPr lvl="0" algn="ctr" defTabSz="1200150">
            <a:lnSpc>
              <a:spcPct val="100000"/>
            </a:lnSpc>
            <a:spcBef>
              <a:spcPct val="0"/>
            </a:spcBef>
            <a:spcAft>
              <a:spcPct val="35000"/>
            </a:spcAft>
          </a:pPr>
          <a:r>
            <a:rPr lang="en-US" sz="2700" b="1" kern="1200"/>
            <a:t>Vật dẫn nhiệt  tốt, vật dẫn nhiệt kém</a:t>
          </a:r>
        </a:p>
      </dsp:txBody>
      <dsp:txXfrm>
        <a:off x="2231923" y="2194474"/>
        <a:ext cx="5418455" cy="1029506"/>
      </dsp:txXfrm>
    </dsp:sp>
    <dsp:sp modelId="{CDA235D6-AC41-4ED3-AF28-D9CD9EDCBAED}">
      <dsp:nvSpPr>
        <dsp:cNvPr id="0" name=""/>
        <dsp:cNvSpPr/>
      </dsp:nvSpPr>
      <dsp:spPr>
        <a:xfrm>
          <a:off x="6131260" y="907591"/>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100000"/>
            </a:lnSpc>
            <a:spcBef>
              <a:spcPct val="0"/>
            </a:spcBef>
            <a:spcAft>
              <a:spcPct val="35000"/>
            </a:spcAft>
          </a:pPr>
          <a:r>
            <a:rPr lang="en-US" sz="2500" b="1" kern="1200"/>
            <a:t>Tìm hiểu về vật dẫn nhiệt tốt và vật dẫn nhiệt kém</a:t>
          </a:r>
        </a:p>
      </dsp:txBody>
      <dsp:txXfrm>
        <a:off x="6131260" y="907591"/>
        <a:ext cx="3376781" cy="1029506"/>
      </dsp:txXfrm>
    </dsp:sp>
    <dsp:sp modelId="{3540059A-19CD-4FBD-A598-B7A4BB9DA52D}">
      <dsp:nvSpPr>
        <dsp:cNvPr id="0" name=""/>
        <dsp:cNvSpPr/>
      </dsp:nvSpPr>
      <dsp:spPr>
        <a:xfrm>
          <a:off x="6131260" y="2194474"/>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en-US" sz="2800" b="1" kern="1200"/>
            <a:t>Ứng dụng tính dẫn nhiệt của vật</a:t>
          </a:r>
        </a:p>
      </dsp:txBody>
      <dsp:txXfrm>
        <a:off x="6131260" y="2194474"/>
        <a:ext cx="3376781" cy="1029506"/>
      </dsp:txXfrm>
    </dsp:sp>
    <dsp:sp modelId="{E8D2105A-5421-473B-835F-F6E08D9D2D9B}">
      <dsp:nvSpPr>
        <dsp:cNvPr id="0" name=""/>
        <dsp:cNvSpPr/>
      </dsp:nvSpPr>
      <dsp:spPr>
        <a:xfrm>
          <a:off x="6131260" y="3481357"/>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en-US" sz="2800" b="1" kern="1200"/>
            <a:t>Thực hành thiết kế        vật giữ nhiệt</a:t>
          </a:r>
        </a:p>
      </dsp:txBody>
      <dsp:txXfrm>
        <a:off x="6131260" y="3481357"/>
        <a:ext cx="3376781" cy="1029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A3A3-B184-469E-86AE-670623BA4E5D}">
      <dsp:nvSpPr>
        <dsp:cNvPr id="0" name=""/>
        <dsp:cNvSpPr/>
      </dsp:nvSpPr>
      <dsp:spPr>
        <a:xfrm>
          <a:off x="5455904" y="2709227"/>
          <a:ext cx="675356" cy="1286883"/>
        </a:xfrm>
        <a:custGeom>
          <a:avLst/>
          <a:gdLst/>
          <a:ahLst/>
          <a:cxnLst/>
          <a:rect l="0" t="0" r="0" b="0"/>
          <a:pathLst>
            <a:path>
              <a:moveTo>
                <a:pt x="0" y="0"/>
              </a:moveTo>
              <a:lnTo>
                <a:pt x="337678" y="0"/>
              </a:lnTo>
              <a:lnTo>
                <a:pt x="337678" y="1286883"/>
              </a:lnTo>
              <a:lnTo>
                <a:pt x="675356" y="1286883"/>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57249" y="3316335"/>
        <a:ext cx="72666" cy="72666"/>
      </dsp:txXfrm>
    </dsp:sp>
    <dsp:sp modelId="{2F66960D-CF7A-443C-8CB9-E7DD0B261214}">
      <dsp:nvSpPr>
        <dsp:cNvPr id="0" name=""/>
        <dsp:cNvSpPr/>
      </dsp:nvSpPr>
      <dsp:spPr>
        <a:xfrm>
          <a:off x="5455904" y="2663507"/>
          <a:ext cx="675356" cy="91440"/>
        </a:xfrm>
        <a:custGeom>
          <a:avLst/>
          <a:gdLst/>
          <a:ahLst/>
          <a:cxnLst/>
          <a:rect l="0" t="0" r="0" b="0"/>
          <a:pathLst>
            <a:path>
              <a:moveTo>
                <a:pt x="0" y="45720"/>
              </a:moveTo>
              <a:lnTo>
                <a:pt x="675356" y="4572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76698" y="2692343"/>
        <a:ext cx="33767" cy="33767"/>
      </dsp:txXfrm>
    </dsp:sp>
    <dsp:sp modelId="{64B430B3-FF1B-406C-9FF2-27BA23788747}">
      <dsp:nvSpPr>
        <dsp:cNvPr id="0" name=""/>
        <dsp:cNvSpPr/>
      </dsp:nvSpPr>
      <dsp:spPr>
        <a:xfrm>
          <a:off x="5455904" y="1422344"/>
          <a:ext cx="675356" cy="1286883"/>
        </a:xfrm>
        <a:custGeom>
          <a:avLst/>
          <a:gdLst/>
          <a:ahLst/>
          <a:cxnLst/>
          <a:rect l="0" t="0" r="0" b="0"/>
          <a:pathLst>
            <a:path>
              <a:moveTo>
                <a:pt x="0" y="1286883"/>
              </a:moveTo>
              <a:lnTo>
                <a:pt x="337678" y="1286883"/>
              </a:lnTo>
              <a:lnTo>
                <a:pt x="337678" y="0"/>
              </a:lnTo>
              <a:lnTo>
                <a:pt x="675356"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57249" y="2029452"/>
        <a:ext cx="72666" cy="72666"/>
      </dsp:txXfrm>
    </dsp:sp>
    <dsp:sp modelId="{9B9BF0AB-5901-4E79-B4D7-EC064A6E4281}">
      <dsp:nvSpPr>
        <dsp:cNvPr id="0" name=""/>
        <dsp:cNvSpPr/>
      </dsp:nvSpPr>
      <dsp:spPr>
        <a:xfrm rot="16200000">
          <a:off x="2231923" y="2194474"/>
          <a:ext cx="5418455" cy="10295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100000"/>
            </a:lnSpc>
            <a:spcBef>
              <a:spcPct val="0"/>
            </a:spcBef>
            <a:spcAft>
              <a:spcPct val="35000"/>
            </a:spcAft>
          </a:pPr>
          <a:r>
            <a:rPr lang="en-US" sz="2700" b="1" kern="1200"/>
            <a:t>Bài học Stem: </a:t>
          </a:r>
        </a:p>
        <a:p>
          <a:pPr lvl="0" algn="ctr" defTabSz="1200150">
            <a:lnSpc>
              <a:spcPct val="100000"/>
            </a:lnSpc>
            <a:spcBef>
              <a:spcPct val="0"/>
            </a:spcBef>
            <a:spcAft>
              <a:spcPct val="35000"/>
            </a:spcAft>
          </a:pPr>
          <a:r>
            <a:rPr lang="en-US" sz="2700" b="1" kern="1200"/>
            <a:t>Vật dẫn nhiệt  tốt, vật dẫn nhiệt kém</a:t>
          </a:r>
        </a:p>
      </dsp:txBody>
      <dsp:txXfrm>
        <a:off x="2231923" y="2194474"/>
        <a:ext cx="5418455" cy="1029506"/>
      </dsp:txXfrm>
    </dsp:sp>
    <dsp:sp modelId="{CDA235D6-AC41-4ED3-AF28-D9CD9EDCBAED}">
      <dsp:nvSpPr>
        <dsp:cNvPr id="0" name=""/>
        <dsp:cNvSpPr/>
      </dsp:nvSpPr>
      <dsp:spPr>
        <a:xfrm>
          <a:off x="6131260" y="907591"/>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100000"/>
            </a:lnSpc>
            <a:spcBef>
              <a:spcPct val="0"/>
            </a:spcBef>
            <a:spcAft>
              <a:spcPct val="35000"/>
            </a:spcAft>
          </a:pPr>
          <a:r>
            <a:rPr lang="en-US" sz="2500" b="1" kern="1200"/>
            <a:t>Tìm hiểu về vật dẫn nhiệt tốt và vật dẫn nhiệt kém</a:t>
          </a:r>
        </a:p>
      </dsp:txBody>
      <dsp:txXfrm>
        <a:off x="6131260" y="907591"/>
        <a:ext cx="3376781" cy="1029506"/>
      </dsp:txXfrm>
    </dsp:sp>
    <dsp:sp modelId="{3540059A-19CD-4FBD-A598-B7A4BB9DA52D}">
      <dsp:nvSpPr>
        <dsp:cNvPr id="0" name=""/>
        <dsp:cNvSpPr/>
      </dsp:nvSpPr>
      <dsp:spPr>
        <a:xfrm>
          <a:off x="6131260" y="2194474"/>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en-US" sz="2800" b="1" kern="1200"/>
            <a:t>Ứng dụng tính dẫn nhiệt của vật</a:t>
          </a:r>
        </a:p>
      </dsp:txBody>
      <dsp:txXfrm>
        <a:off x="6131260" y="2194474"/>
        <a:ext cx="3376781" cy="1029506"/>
      </dsp:txXfrm>
    </dsp:sp>
    <dsp:sp modelId="{E8D2105A-5421-473B-835F-F6E08D9D2D9B}">
      <dsp:nvSpPr>
        <dsp:cNvPr id="0" name=""/>
        <dsp:cNvSpPr/>
      </dsp:nvSpPr>
      <dsp:spPr>
        <a:xfrm>
          <a:off x="6131260" y="3481357"/>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en-US" sz="2800" b="1" kern="1200"/>
            <a:t>Thực hành thiết kế        vật giữ nhiệt</a:t>
          </a:r>
        </a:p>
      </dsp:txBody>
      <dsp:txXfrm>
        <a:off x="6131260" y="3481357"/>
        <a:ext cx="3376781" cy="1029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DF139-866E-41FD-9E4A-47E6B68FCAC0}">
      <dsp:nvSpPr>
        <dsp:cNvPr id="0" name=""/>
        <dsp:cNvSpPr/>
      </dsp:nvSpPr>
      <dsp:spPr>
        <a:xfrm>
          <a:off x="6743049" y="2709227"/>
          <a:ext cx="675356" cy="1930324"/>
        </a:xfrm>
        <a:custGeom>
          <a:avLst/>
          <a:gdLst/>
          <a:ahLst/>
          <a:cxnLst/>
          <a:rect l="0" t="0" r="0" b="0"/>
          <a:pathLst>
            <a:path>
              <a:moveTo>
                <a:pt x="0" y="0"/>
              </a:moveTo>
              <a:lnTo>
                <a:pt x="337678" y="0"/>
              </a:lnTo>
              <a:lnTo>
                <a:pt x="337678" y="1930324"/>
              </a:lnTo>
              <a:lnTo>
                <a:pt x="675356" y="193032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7029601" y="3623263"/>
        <a:ext cx="102252" cy="102252"/>
      </dsp:txXfrm>
    </dsp:sp>
    <dsp:sp modelId="{CED1A3A3-B184-469E-86AE-670623BA4E5D}">
      <dsp:nvSpPr>
        <dsp:cNvPr id="0" name=""/>
        <dsp:cNvSpPr/>
      </dsp:nvSpPr>
      <dsp:spPr>
        <a:xfrm>
          <a:off x="6743049" y="2709227"/>
          <a:ext cx="675356" cy="643441"/>
        </a:xfrm>
        <a:custGeom>
          <a:avLst/>
          <a:gdLst/>
          <a:ahLst/>
          <a:cxnLst/>
          <a:rect l="0" t="0" r="0" b="0"/>
          <a:pathLst>
            <a:path>
              <a:moveTo>
                <a:pt x="0" y="0"/>
              </a:moveTo>
              <a:lnTo>
                <a:pt x="337678" y="0"/>
              </a:lnTo>
              <a:lnTo>
                <a:pt x="337678" y="643441"/>
              </a:lnTo>
              <a:lnTo>
                <a:pt x="675356" y="643441"/>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57407" y="3007628"/>
        <a:ext cx="46640" cy="46640"/>
      </dsp:txXfrm>
    </dsp:sp>
    <dsp:sp modelId="{2F66960D-CF7A-443C-8CB9-E7DD0B261214}">
      <dsp:nvSpPr>
        <dsp:cNvPr id="0" name=""/>
        <dsp:cNvSpPr/>
      </dsp:nvSpPr>
      <dsp:spPr>
        <a:xfrm>
          <a:off x="6743049" y="2065785"/>
          <a:ext cx="675356" cy="643441"/>
        </a:xfrm>
        <a:custGeom>
          <a:avLst/>
          <a:gdLst/>
          <a:ahLst/>
          <a:cxnLst/>
          <a:rect l="0" t="0" r="0" b="0"/>
          <a:pathLst>
            <a:path>
              <a:moveTo>
                <a:pt x="0" y="643441"/>
              </a:moveTo>
              <a:lnTo>
                <a:pt x="337678" y="643441"/>
              </a:lnTo>
              <a:lnTo>
                <a:pt x="337678" y="0"/>
              </a:lnTo>
              <a:lnTo>
                <a:pt x="675356"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57407" y="2364186"/>
        <a:ext cx="46640" cy="46640"/>
      </dsp:txXfrm>
    </dsp:sp>
    <dsp:sp modelId="{64B430B3-FF1B-406C-9FF2-27BA23788747}">
      <dsp:nvSpPr>
        <dsp:cNvPr id="0" name=""/>
        <dsp:cNvSpPr/>
      </dsp:nvSpPr>
      <dsp:spPr>
        <a:xfrm>
          <a:off x="6743049" y="778902"/>
          <a:ext cx="675356" cy="1930324"/>
        </a:xfrm>
        <a:custGeom>
          <a:avLst/>
          <a:gdLst/>
          <a:ahLst/>
          <a:cxnLst/>
          <a:rect l="0" t="0" r="0" b="0"/>
          <a:pathLst>
            <a:path>
              <a:moveTo>
                <a:pt x="0" y="1930324"/>
              </a:moveTo>
              <a:lnTo>
                <a:pt x="337678" y="1930324"/>
              </a:lnTo>
              <a:lnTo>
                <a:pt x="337678" y="0"/>
              </a:lnTo>
              <a:lnTo>
                <a:pt x="675356"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7029601" y="1692938"/>
        <a:ext cx="102252" cy="102252"/>
      </dsp:txXfrm>
    </dsp:sp>
    <dsp:sp modelId="{9B9BF0AB-5901-4E79-B4D7-EC064A6E4281}">
      <dsp:nvSpPr>
        <dsp:cNvPr id="0" name=""/>
        <dsp:cNvSpPr/>
      </dsp:nvSpPr>
      <dsp:spPr>
        <a:xfrm rot="16200000">
          <a:off x="3519068" y="2194474"/>
          <a:ext cx="5418455" cy="10295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100000"/>
            </a:lnSpc>
            <a:spcBef>
              <a:spcPct val="0"/>
            </a:spcBef>
            <a:spcAft>
              <a:spcPct val="35000"/>
            </a:spcAft>
          </a:pPr>
          <a:r>
            <a:rPr lang="en-US" sz="2700" b="1" kern="1200"/>
            <a:t>Bài học Stem: </a:t>
          </a:r>
        </a:p>
        <a:p>
          <a:pPr lvl="0" algn="ctr" defTabSz="1200150">
            <a:lnSpc>
              <a:spcPct val="100000"/>
            </a:lnSpc>
            <a:spcBef>
              <a:spcPct val="0"/>
            </a:spcBef>
            <a:spcAft>
              <a:spcPct val="35000"/>
            </a:spcAft>
          </a:pPr>
          <a:r>
            <a:rPr lang="en-US" sz="2700" b="1" kern="1200"/>
            <a:t>LÀM BÌNH GIỮ NHIỆT</a:t>
          </a:r>
        </a:p>
      </dsp:txBody>
      <dsp:txXfrm>
        <a:off x="3519068" y="2194474"/>
        <a:ext cx="5418455" cy="1029506"/>
      </dsp:txXfrm>
    </dsp:sp>
    <dsp:sp modelId="{CDA235D6-AC41-4ED3-AF28-D9CD9EDCBAED}">
      <dsp:nvSpPr>
        <dsp:cNvPr id="0" name=""/>
        <dsp:cNvSpPr/>
      </dsp:nvSpPr>
      <dsp:spPr>
        <a:xfrm>
          <a:off x="7418405" y="264149"/>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en-US" sz="2800" b="1" kern="1200"/>
            <a:t>Nghiên cứu kiến thức nền</a:t>
          </a:r>
        </a:p>
      </dsp:txBody>
      <dsp:txXfrm>
        <a:off x="7418405" y="264149"/>
        <a:ext cx="3376781" cy="1029506"/>
      </dsp:txXfrm>
    </dsp:sp>
    <dsp:sp modelId="{3540059A-19CD-4FBD-A598-B7A4BB9DA52D}">
      <dsp:nvSpPr>
        <dsp:cNvPr id="0" name=""/>
        <dsp:cNvSpPr/>
      </dsp:nvSpPr>
      <dsp:spPr>
        <a:xfrm>
          <a:off x="7418405" y="1551032"/>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en-US" sz="2800" b="1" kern="1200"/>
            <a:t>Đề xuất ý tưởng và lựa chọn giải pháp</a:t>
          </a:r>
        </a:p>
      </dsp:txBody>
      <dsp:txXfrm>
        <a:off x="7418405" y="1551032"/>
        <a:ext cx="3376781" cy="1029506"/>
      </dsp:txXfrm>
    </dsp:sp>
    <dsp:sp modelId="{E8D2105A-5421-473B-835F-F6E08D9D2D9B}">
      <dsp:nvSpPr>
        <dsp:cNvPr id="0" name=""/>
        <dsp:cNvSpPr/>
      </dsp:nvSpPr>
      <dsp:spPr>
        <a:xfrm>
          <a:off x="7418405" y="2837915"/>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100000"/>
            </a:lnSpc>
            <a:spcBef>
              <a:spcPct val="0"/>
            </a:spcBef>
            <a:spcAft>
              <a:spcPct val="35000"/>
            </a:spcAft>
          </a:pPr>
          <a:r>
            <a:rPr lang="en-US" sz="2600" b="1" kern="1200"/>
            <a:t>Chế tạo sản phẩm, thử nghiệm và đánh giá</a:t>
          </a:r>
        </a:p>
      </dsp:txBody>
      <dsp:txXfrm>
        <a:off x="7418405" y="2837915"/>
        <a:ext cx="3376781" cy="1029506"/>
      </dsp:txXfrm>
    </dsp:sp>
    <dsp:sp modelId="{615A3E41-5E83-48F8-AAA5-B6F1DBE03A05}">
      <dsp:nvSpPr>
        <dsp:cNvPr id="0" name=""/>
        <dsp:cNvSpPr/>
      </dsp:nvSpPr>
      <dsp:spPr>
        <a:xfrm>
          <a:off x="7418405" y="4124798"/>
          <a:ext cx="3376781" cy="10295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100000"/>
            </a:lnSpc>
            <a:spcBef>
              <a:spcPct val="0"/>
            </a:spcBef>
            <a:spcAft>
              <a:spcPct val="35000"/>
            </a:spcAft>
          </a:pPr>
          <a:r>
            <a:rPr lang="en-US" sz="2700" b="1" kern="1200"/>
            <a:t>Chia sẻ, thảo luận và điều chỉnh</a:t>
          </a:r>
        </a:p>
      </dsp:txBody>
      <dsp:txXfrm>
        <a:off x="7418405" y="4124798"/>
        <a:ext cx="3376781" cy="102950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rSet csTypeId="urn:microsoft.com/office/officeart/2005/8/colors/accent6_5"/>
        </dgm:pt>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2">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rSet csTypeId="urn:microsoft.com/office/officeart/2005/8/colors/accent6_5"/>
        </dgm:pt>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3">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rSet csTypeId="urn:microsoft.com/office/officeart/2005/8/colors/accent6_5"/>
        </dgm:pt>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3">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EF0DA-F226-4E07-B9E0-2D4A78941A0A}"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99D08-B1A4-42A4-86D5-D2029F6C654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Cô trân trọng giới thiệu với lớp mình. Hôm nay lớp chúng ta rất vinh dự được chào đón các thầy cô trong BGH, cùng các thầy cô trong toàn trường đến tham dự 1 tiết học stem với chúng ta. </a:t>
            </a:r>
          </a:p>
          <a:p>
            <a:pPr marL="0" marR="0" lvl="0" indent="0" algn="l" defTabSz="914400" rtl="0" eaLnBrk="1" fontAlgn="auto" latinLnBrk="0" hangingPunct="1">
              <a:lnSpc>
                <a:spcPct val="100000"/>
              </a:lnSpc>
              <a:spcBef>
                <a:spcPts val="0"/>
              </a:spcBef>
              <a:spcAft>
                <a:spcPts val="0"/>
              </a:spcAft>
              <a:buClrTx/>
              <a:buSzTx/>
              <a:buFontTx/>
              <a:buNone/>
              <a:defRPr/>
            </a:pPr>
            <a:r>
              <a:rPr lang="en-US" dirty="0"/>
              <a:t>chúng mình hãy chào đón thầy cô bằng 1 tràng pháo tay thật giòn giã nào!</a:t>
            </a:r>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Bắt đầu tiết học, cô mời BVN lên cho lớp khởi động nào.</a:t>
            </a:r>
          </a:p>
        </p:txBody>
      </p:sp>
      <p:sp>
        <p:nvSpPr>
          <p:cNvPr id="4" name="Slide Number Placeholder 3"/>
          <p:cNvSpPr>
            <a:spLocks noGrp="1"/>
          </p:cNvSpPr>
          <p:nvPr>
            <p:ph type="sldNum" sz="quarter" idx="5"/>
          </p:nvPr>
        </p:nvSpPr>
        <p:spPr/>
        <p:txBody>
          <a:bodyPr/>
          <a:lstStyle/>
          <a:p>
            <a:fld id="{298AE6BA-3219-407C-A935-25A0D43052B7}"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tiến trình của bài học stem .... -&gt; </a:t>
            </a:r>
            <a:r>
              <a:rPr lang="en-US" b="1"/>
              <a:t>THÙY TRINH</a:t>
            </a:r>
          </a:p>
          <a:p>
            <a:endParaRPr lang="en-US" b="1"/>
          </a:p>
          <a:p>
            <a:r>
              <a:rPr lang="en-US">
                <a:sym typeface="+mn-ea"/>
              </a:rPr>
              <a:t>nào chúng mình vào TIẾN TRÌNH 1:  khám phá công dụng, cấu tạo của cái bình giữ nhiệt qua video sau nhé. các bạn chú ý</a:t>
            </a:r>
            <a:endParaRPr lang="en-US"/>
          </a:p>
          <a:p>
            <a:endParaRPr lang="en-US"/>
          </a:p>
          <a:p>
            <a:endParaRPr lang="en-US"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1"/>
              <a:t>+ Bình giữ nhiệt giữ được nước nóng hay nước lạnh? -&gt; DI</a:t>
            </a:r>
            <a:r>
              <a:rPr lang="vi-VN" altLang="en-US" b="1"/>
              <a:t> -&gt; mời con nhận xét </a:t>
            </a:r>
            <a:endParaRPr lang="en-US" b="1"/>
          </a:p>
          <a:p>
            <a:r>
              <a:rPr lang="en-US" b="1"/>
              <a:t>+ Theo em 1 cái bình giữ nhiệt cấu tạo gồm có mấy bộ phận? Đó là những bộ phận nào? -&gt; HIẾU</a:t>
            </a:r>
            <a:r>
              <a:rPr lang="vi-VN" altLang="en-US" b="1"/>
              <a:t>, GIÁP</a:t>
            </a:r>
            <a:endParaRPr lang="en-US" b="1"/>
          </a:p>
          <a:p>
            <a:r>
              <a:rPr lang="en-US" b="1"/>
              <a:t>+ Vỏ bình gồm mấy lớp? Trong 3 lớp này có điều gì đặc biệt giúp bình có thể giữ được nhiệt? -&gt; THẮNG</a:t>
            </a:r>
            <a:r>
              <a:rPr lang="vi-VN" altLang="en-US" b="1"/>
              <a:t>. Mời nhận xét. </a:t>
            </a:r>
          </a:p>
          <a:p>
            <a:endParaRPr lang="vi-VN" altLang="en-US" b="1"/>
          </a:p>
          <a:p>
            <a:r>
              <a:rPr lang="vi-VN" altLang="en-US" b="1"/>
              <a:t>cô thấy các bạn khai thác nôi dugn video rất tốt, cô có lời khen cả lớp</a:t>
            </a:r>
            <a:endParaRPr lang="en-US" b="1"/>
          </a:p>
          <a:p>
            <a:endParaRPr lang="en-US"/>
          </a:p>
          <a:p>
            <a:r>
              <a:rPr lang="en-US"/>
              <a:t>Chúng mình cùng quan sát</a:t>
            </a:r>
            <a:r>
              <a:rPr lang="vi-VN" altLang="en-US"/>
              <a:t> và lắng nghe cô chia sẻ</a:t>
            </a:r>
            <a:r>
              <a:rPr lang="en-US"/>
              <a:t> lại </a:t>
            </a:r>
            <a:r>
              <a:rPr lang="vi-VN" altLang="en-US"/>
              <a:t>cấu tạo </a:t>
            </a:r>
            <a:r>
              <a:rPr lang="en-US"/>
              <a:t>CÁI BÌNH </a:t>
            </a:r>
            <a:r>
              <a:rPr lang="vi-VN" altLang="en-US"/>
              <a:t>GIỮ NHIỆT nào.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ltLang="en-US" b="1">
                <a:sym typeface="+mn-ea"/>
              </a:rPr>
              <a:t>- </a:t>
            </a:r>
            <a:r>
              <a:rPr lang="en-US" b="1">
                <a:sym typeface="+mn-ea"/>
              </a:rPr>
              <a:t>GV chốt cấu tạo của 1 bình giữ nhiệt:</a:t>
            </a:r>
            <a:r>
              <a:rPr lang="vi-VN" altLang="en-US" b="1">
                <a:sym typeface="+mn-ea"/>
              </a:rPr>
              <a:t>-&gt; </a:t>
            </a:r>
            <a:r>
              <a:rPr lang="en-US" b="1">
                <a:sym typeface="+mn-ea"/>
              </a:rPr>
              <a:t> </a:t>
            </a:r>
            <a:r>
              <a:rPr lang="vi-VN" altLang="en-US" b="1">
                <a:sym typeface="+mn-ea"/>
              </a:rPr>
              <a:t>các bạn đã nắm rõ cấu tạo của 1 bình giữ nhiệt chưa nào?</a:t>
            </a:r>
          </a:p>
          <a:p>
            <a:r>
              <a:rPr lang="en-US" b="1">
                <a:sym typeface="+mn-ea"/>
              </a:rPr>
              <a:t> đây là thiết kế của 1 bình giữ nhiệt cao cấp, chúng ta mua ngoài thị trường</a:t>
            </a:r>
            <a:r>
              <a:rPr lang="vi-VN" altLang="en-US" b="1">
                <a:sym typeface="+mn-ea"/>
              </a:rPr>
              <a:t> với cấu tạo vỏ như thế. Vậy nếu </a:t>
            </a:r>
            <a:r>
              <a:rPr lang="en-US" b="1">
                <a:sym typeface="+mn-ea"/>
              </a:rPr>
              <a:t>tự tay thiết kế 1 bình giữ nhiệt từ những vật liệu trong csong, </a:t>
            </a:r>
            <a:r>
              <a:rPr lang="vi-VN" altLang="en-US" b="1">
                <a:sym typeface="+mn-ea"/>
              </a:rPr>
              <a:t>thì các bạn sẽ</a:t>
            </a:r>
            <a:r>
              <a:rPr lang="en-US" b="1">
                <a:sym typeface="+mn-ea"/>
              </a:rPr>
              <a:t> lưu ý chọn vật liệu như thế nào?</a:t>
            </a:r>
            <a:r>
              <a:rPr lang="en-US">
                <a:sym typeface="+mn-ea"/>
              </a:rPr>
              <a:t> </a:t>
            </a:r>
          </a:p>
          <a:p>
            <a:r>
              <a:rPr lang="en-US" i="1"/>
              <a:t>+ lựa chọn vật liệu dễ tìm</a:t>
            </a:r>
            <a:r>
              <a:rPr lang="vi-VN" altLang="en-US" i="1"/>
              <a:t> -&gt; </a:t>
            </a:r>
            <a:r>
              <a:rPr lang="vi-VN" altLang="en-US" b="1" i="1"/>
              <a:t>THẢO </a:t>
            </a:r>
            <a:r>
              <a:rPr lang="en-US" i="1"/>
              <a:t>,</a:t>
            </a:r>
            <a:r>
              <a:rPr lang="vi-VN" altLang="en-US" i="1"/>
              <a:t> T</a:t>
            </a:r>
            <a:r>
              <a:rPr lang="en-US" i="1"/>
              <a:t>ái chế được</a:t>
            </a:r>
            <a:r>
              <a:rPr lang="vi-VN" altLang="en-US" i="1"/>
              <a:t> </a:t>
            </a:r>
            <a:r>
              <a:rPr lang="vi-VN" altLang="en-US" b="1" i="1"/>
              <a:t>THƯ</a:t>
            </a:r>
            <a:r>
              <a:rPr lang="en-US" i="1"/>
              <a:t>, lớp thứ 2 fai là vật liệu cách nhiệt được</a:t>
            </a:r>
            <a:r>
              <a:rPr lang="vi-VN" altLang="en-US" i="1"/>
              <a:t> -&gt; </a:t>
            </a:r>
            <a:r>
              <a:rPr lang="vi-VN" altLang="en-US" b="1" i="1"/>
              <a:t>GIA KHANG</a:t>
            </a:r>
          </a:p>
          <a:p>
            <a:endParaRPr lang="en-US" i="1"/>
          </a:p>
          <a:p>
            <a:endParaRPr lang="en-US"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1">
                <a:sym typeface="+mn-ea"/>
              </a:rPr>
              <a:t>Vậy cụ thể chúng mình lựa chọn những vật liệu làm bình giữ nhiệt của nhóm mình là gì? Cô mời các bạn</a:t>
            </a:r>
            <a:r>
              <a:rPr lang="vi-VN" altLang="en-US" b="1">
                <a:sym typeface="+mn-ea"/>
              </a:rPr>
              <a:t> đề xuất ý tưởng để</a:t>
            </a:r>
            <a:r>
              <a:rPr lang="en-US" b="1">
                <a:sym typeface="+mn-ea"/>
              </a:rPr>
              <a:t> hoàn thành PHT số 1 - trong </a:t>
            </a:r>
            <a:r>
              <a:rPr lang="vi-VN" altLang="en-US" b="1">
                <a:sym typeface="+mn-ea"/>
              </a:rPr>
              <a:t>3</a:t>
            </a:r>
            <a:r>
              <a:rPr lang="en-US" b="1">
                <a:sym typeface="+mn-ea"/>
              </a:rPr>
              <a:t>phut</a:t>
            </a:r>
            <a:endParaRPr lang="en-US" b="1"/>
          </a:p>
          <a:p>
            <a:r>
              <a:rPr lang="vi-VN" altLang="en-US" b="1"/>
              <a:t>các bạn rõ yêu cầu chưa nào? 3p bđau</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1">
                <a:sym typeface="+mn-ea"/>
              </a:rPr>
              <a:t>Cô mời 1 nhớm chia sẻ phần thảo luận của nhóm . </a:t>
            </a:r>
            <a:r>
              <a:rPr lang="vi-VN" altLang="en-US" b="1">
                <a:sym typeface="+mn-ea"/>
              </a:rPr>
              <a:t> </a:t>
            </a:r>
            <a:r>
              <a:rPr lang="en-US" b="1">
                <a:sym typeface="+mn-ea"/>
              </a:rPr>
              <a:t>Cô mời chia sẻ của 1 nhóm khác nào </a:t>
            </a:r>
            <a:endParaRPr lang="en-US" b="1"/>
          </a:p>
          <a:p>
            <a:r>
              <a:rPr lang="en-US" i="1">
                <a:sym typeface="+mn-ea"/>
              </a:rPr>
              <a:t>&gt; hướng dẫn trả lời: </a:t>
            </a:r>
            <a:r>
              <a:rPr lang="vi-VN" altLang="en-US" i="1">
                <a:sym typeface="+mn-ea"/>
              </a:rPr>
              <a:t> </a:t>
            </a:r>
            <a:r>
              <a:rPr lang="en-US" i="1">
                <a:sym typeface="+mn-ea"/>
              </a:rPr>
              <a:t>Nắp bình </a:t>
            </a:r>
            <a:r>
              <a:rPr lang="vi-VN" altLang="en-US" i="1">
                <a:sym typeface="+mn-ea"/>
              </a:rPr>
              <a:t>: vật liệu là </a:t>
            </a:r>
            <a:r>
              <a:rPr lang="en-US" i="1">
                <a:sym typeface="+mn-ea"/>
              </a:rPr>
              <a:t> ...</a:t>
            </a:r>
            <a:r>
              <a:rPr lang="vi-VN" altLang="en-US" i="1">
                <a:sym typeface="+mn-ea"/>
              </a:rPr>
              <a:t> số lượng: ... </a:t>
            </a:r>
            <a:r>
              <a:rPr lang="en-US" i="1">
                <a:sym typeface="+mn-ea"/>
              </a:rPr>
              <a:t>Thân bình: </a:t>
            </a:r>
            <a:r>
              <a:rPr lang="vi-VN" altLang="en-US" i="1">
                <a:sym typeface="+mn-ea"/>
              </a:rPr>
              <a:t>vật liệu là: </a:t>
            </a:r>
            <a:r>
              <a:rPr lang="en-US" i="1">
                <a:sym typeface="+mn-ea"/>
              </a:rPr>
              <a:t> lon sắt, len, giấy, giấy bọc xốp</a:t>
            </a:r>
            <a:r>
              <a:rPr lang="vi-VN" altLang="en-US" i="1">
                <a:sym typeface="+mn-ea"/>
              </a:rPr>
              <a:t> -&gt; số lượng -&gt; </a:t>
            </a:r>
            <a:r>
              <a:rPr lang="vi-VN" altLang="en-US" b="1" i="1">
                <a:sym typeface="+mn-ea"/>
              </a:rPr>
              <a:t>HIẾU -&gt; THẢO MAI</a:t>
            </a:r>
            <a:endParaRPr lang="vi-VN" altLang="en-US" b="1" i="1"/>
          </a:p>
          <a:p>
            <a:r>
              <a:rPr lang="en-US" b="1">
                <a:sym typeface="+mn-ea"/>
              </a:rPr>
              <a:t>tại sao mình sử dụng len để làm phần vỏ bình vậy?. </a:t>
            </a:r>
            <a:r>
              <a:rPr lang="vi-VN" altLang="en-US" b="1">
                <a:sym typeface="+mn-ea"/>
              </a:rPr>
              <a:t>-&gt; để có thể cách nhiệt </a:t>
            </a:r>
          </a:p>
          <a:p>
            <a:r>
              <a:rPr lang="en-US" b="1">
                <a:sym typeface="+mn-ea"/>
              </a:rPr>
              <a:t>tại sao mình sử dụng </a:t>
            </a:r>
            <a:r>
              <a:rPr lang="vi-VN" altLang="en-US" b="1">
                <a:sym typeface="+mn-ea"/>
              </a:rPr>
              <a:t>giấy bạc</a:t>
            </a:r>
            <a:r>
              <a:rPr lang="en-US" b="1">
                <a:sym typeface="+mn-ea"/>
              </a:rPr>
              <a:t> để làm phần vỏ bình vậy?. </a:t>
            </a:r>
            <a:r>
              <a:rPr lang="vi-VN" altLang="en-US" b="1">
                <a:sym typeface="+mn-ea"/>
              </a:rPr>
              <a:t>Ah, cô lưu ý các bạn, giấy bạc giúp phản xạ nhiệt vào bên trong, vì vậy các bạn vẫn cần là 1 vlieu dẫn nhiệt kém để làm lớp thứ 2 nhé.</a:t>
            </a:r>
            <a:endParaRPr lang="en-US" b="1"/>
          </a:p>
          <a:p>
            <a:endParaRPr lang="en-US" b="1"/>
          </a:p>
          <a:p>
            <a:r>
              <a:rPr lang="en-US" b="1">
                <a:sym typeface="+mn-ea"/>
              </a:rPr>
              <a:t>-&gt; 3 nhóm còn lại có sử dụng vật liệu giống 2 nhóm bạn ko?</a:t>
            </a:r>
            <a:r>
              <a:rPr lang="vi-VN" altLang="en-US" b="1">
                <a:sym typeface="+mn-ea"/>
              </a:rPr>
              <a:t> có vật liệu nào khác ko?</a:t>
            </a:r>
            <a:endParaRPr lang="en-US" b="1"/>
          </a:p>
          <a:p>
            <a:r>
              <a:rPr lang="vi-VN" altLang="en-US" b="1">
                <a:sym typeface="+mn-ea"/>
              </a:rPr>
              <a:t>- </a:t>
            </a:r>
            <a:r>
              <a:rPr lang="en-US" b="1">
                <a:sym typeface="+mn-ea"/>
              </a:rPr>
              <a:t>thế ngoài các vật liệu này, mình cần dụng cụ gì hỗ trợ khi thiết kế bình giữ nhiệt?</a:t>
            </a:r>
            <a:r>
              <a:rPr lang="en-US">
                <a:sym typeface="+mn-ea"/>
              </a:rPr>
              <a:t> -&gt; </a:t>
            </a:r>
            <a:r>
              <a:rPr lang="en-US" i="1">
                <a:sym typeface="+mn-ea"/>
              </a:rPr>
              <a:t>kéo, thước, bút màu, bút chì, keo dán, hồ dán.</a:t>
            </a:r>
            <a:r>
              <a:rPr lang="vi-VN" altLang="en-US" i="1">
                <a:sym typeface="+mn-ea"/>
              </a:rPr>
              <a:t> </a:t>
            </a:r>
            <a:r>
              <a:rPr lang="vi-VN" altLang="en-US" b="1" i="1">
                <a:sym typeface="+mn-ea"/>
              </a:rPr>
              <a:t>(MINH ĐỨC</a:t>
            </a:r>
            <a:endParaRPr lang="en-US" i="1"/>
          </a:p>
          <a:p>
            <a:endParaRPr lang="en-US" b="1">
              <a:sym typeface="+mn-ea"/>
            </a:endParaRPr>
          </a:p>
          <a:p>
            <a:r>
              <a:rPr lang="en-US" b="1">
                <a:sym typeface="+mn-ea"/>
              </a:rPr>
              <a:t>Thế cái bình giữ nhiệt của nhóm bạn trông như thế nào</a:t>
            </a:r>
            <a:r>
              <a:rPr lang="vi-VN" altLang="en-US" b="1">
                <a:sym typeface="+mn-ea"/>
              </a:rPr>
              <a:t>? </a:t>
            </a:r>
            <a:r>
              <a:rPr lang="en-US" b="1">
                <a:sym typeface="+mn-ea"/>
              </a:rPr>
              <a:t>Dựa vào cấu tạo của cái bình giữ nhiệt và PHT1 chúng mình vừa hoàn thành, giờ chúng mình hãy cùng phác thảo bản vẽ “bình giữ nhiệt của nhóm”</a:t>
            </a:r>
            <a:r>
              <a:rPr lang="vi-VN" altLang="en-US" b="1">
                <a:sym typeface="+mn-ea"/>
              </a:rPr>
              <a:t> vào PHT SỐ 2</a:t>
            </a:r>
            <a:r>
              <a:rPr lang="en-US" b="1">
                <a:sym typeface="+mn-ea"/>
              </a:rPr>
              <a:t> trong </a:t>
            </a:r>
            <a:r>
              <a:rPr lang="vi-VN" altLang="en-US" b="1">
                <a:sym typeface="+mn-ea"/>
              </a:rPr>
              <a:t>5</a:t>
            </a:r>
            <a:r>
              <a:rPr lang="en-US" b="1">
                <a:sym typeface="+mn-ea"/>
              </a:rPr>
              <a:t> phút nhé</a:t>
            </a:r>
            <a:r>
              <a:rPr lang="vi-VN" altLang="en-US" b="1">
                <a:sym typeface="+mn-ea"/>
              </a:rPr>
              <a:t>.</a:t>
            </a:r>
            <a:endParaRPr lang="en-US"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1"/>
              <a:t>cô thấy các nhóm đã </a:t>
            </a:r>
            <a:r>
              <a:rPr lang="vi-VN" altLang="en-US" b="1"/>
              <a:t>hoàn thành bản phác thảo. </a:t>
            </a:r>
            <a:r>
              <a:rPr lang="en-US" b="1"/>
              <a:t> </a:t>
            </a:r>
            <a:r>
              <a:rPr lang="vi-VN" altLang="en-US" b="1"/>
              <a:t>Chúng mình hãy cùng lên chia sẻ</a:t>
            </a:r>
            <a:r>
              <a:rPr lang="en-US" b="1"/>
              <a:t> bản phác thảo của nhóm mình nào</a:t>
            </a:r>
          </a:p>
          <a:p>
            <a:r>
              <a:rPr lang="en-US" i="1"/>
              <a:t>Mời các bạn xem bản thiết kế của nhóm tớ</a:t>
            </a:r>
            <a:r>
              <a:rPr lang="vi-VN" altLang="en-US" i="1"/>
              <a:t>: </a:t>
            </a:r>
            <a:r>
              <a:rPr lang="vi-VN" altLang="en-US" b="1" i="1"/>
              <a:t>PHONG  - BÌNH.</a:t>
            </a:r>
            <a:endParaRPr lang="en-US" i="1"/>
          </a:p>
          <a:p>
            <a:r>
              <a:rPr lang="en-US" i="1"/>
              <a:t>- nhóm tớ dùng chai thủy tinh để làm ruột bình.</a:t>
            </a:r>
          </a:p>
          <a:p>
            <a:r>
              <a:rPr lang="en-US" i="1"/>
              <a:t>- lớp cách nhiệt nhóm </a:t>
            </a:r>
            <a:r>
              <a:rPr lang="en-US" i="1">
                <a:sym typeface="+mn-ea"/>
              </a:rPr>
              <a:t>tớ </a:t>
            </a:r>
            <a:r>
              <a:rPr lang="en-US" i="1"/>
              <a:t>dùng giấy bạc</a:t>
            </a:r>
          </a:p>
          <a:p>
            <a:r>
              <a:rPr lang="en-US" i="1"/>
              <a:t>- còn vỏ bình nhóm </a:t>
            </a:r>
            <a:r>
              <a:rPr lang="en-US" i="1">
                <a:sym typeface="+mn-ea"/>
              </a:rPr>
              <a:t>tớ dùng</a:t>
            </a:r>
            <a:r>
              <a:rPr lang="en-US" i="1"/>
              <a:t> giấy màu.</a:t>
            </a:r>
          </a:p>
          <a:p>
            <a:r>
              <a:rPr lang="en-US" i="1"/>
              <a:t>- còn nắp bình, thì nhóm </a:t>
            </a:r>
            <a:r>
              <a:rPr lang="en-US" i="1">
                <a:sym typeface="+mn-ea"/>
              </a:rPr>
              <a:t>tớ</a:t>
            </a:r>
            <a:r>
              <a:rPr lang="en-US" i="1"/>
              <a:t> ko cần làm nắp, vì nhóm </a:t>
            </a:r>
            <a:r>
              <a:rPr lang="en-US" i="1">
                <a:sym typeface="+mn-ea"/>
              </a:rPr>
              <a:t>tớ</a:t>
            </a:r>
            <a:r>
              <a:rPr lang="en-US" i="1"/>
              <a:t> lấy luôn nắp của chai thủy tinh.</a:t>
            </a:r>
          </a:p>
          <a:p>
            <a:r>
              <a:rPr lang="en-US"/>
              <a:t>tớ đã trình bày xong thiết kế của nhóm tớ. tớ mời các nhóm nhận xét. </a:t>
            </a:r>
          </a:p>
          <a:p>
            <a:endParaRPr lang="en-US"/>
          </a:p>
          <a:p>
            <a:r>
              <a:rPr lang="en-US"/>
              <a:t>-&gt; bản thiết kế của nhóm bạn </a:t>
            </a:r>
            <a:r>
              <a:rPr lang="en-US" b="1"/>
              <a:t>rất</a:t>
            </a:r>
            <a:r>
              <a:rPr lang="vi-VN" altLang="en-US" b="1"/>
              <a:t> rõ</a:t>
            </a:r>
            <a:r>
              <a:rPr lang="en-US" b="1"/>
              <a:t> ràng và đ</a:t>
            </a:r>
            <a:r>
              <a:rPr lang="vi-VN" altLang="en-US" b="1"/>
              <a:t>ầy đủ</a:t>
            </a:r>
            <a:r>
              <a:rPr lang="en-US" b="1"/>
              <a:t> vật liệu.</a:t>
            </a:r>
            <a:r>
              <a:rPr lang="vi-VN" altLang="en-US" b="1"/>
              <a:t> (GIA KHANG. </a:t>
            </a:r>
            <a:r>
              <a:rPr lang="en-US">
                <a:sym typeface="+mn-ea"/>
              </a:rPr>
              <a:t>-&gt; bản thiết kế của nhóm bạn </a:t>
            </a:r>
            <a:r>
              <a:rPr lang="en-US" b="1">
                <a:sym typeface="+mn-ea"/>
              </a:rPr>
              <a:t>rất</a:t>
            </a:r>
            <a:r>
              <a:rPr lang="vi-VN" altLang="en-US" b="1">
                <a:sym typeface="+mn-ea"/>
              </a:rPr>
              <a:t> </a:t>
            </a:r>
            <a:r>
              <a:rPr lang="vi-VN" b="1">
                <a:sym typeface="+mn-ea"/>
              </a:rPr>
              <a:t>chi tiết và đẹp mắt. (MINH HIẾU</a:t>
            </a:r>
            <a:endParaRPr lang="en-US"/>
          </a:p>
          <a:p>
            <a:endParaRPr lang="en-US"/>
          </a:p>
          <a:p>
            <a:r>
              <a:rPr lang="vi-VN" altLang="en-US" b="1"/>
              <a:t>Chúng mình cùng coi qua 1 lượt bản thiết kế của các nhóm nhé! Với những bản thiết kế rõ ràng như vậy, cô tin chắc các nhom sẽ tạo ra đc những sản phảm thật ấn tượng.</a:t>
            </a:r>
          </a:p>
          <a:p>
            <a:r>
              <a:rPr lang="en-US" b="1">
                <a:sym typeface="+mn-ea"/>
              </a:rPr>
              <a:t>Thế tiêu chí nào để đánh giá 1 cái bình giữ nhiệt đạt yêu cầu? Chúng mình cùng xây dựng nhé! -&gt; </a:t>
            </a:r>
            <a:endParaRPr lang="en-US" b="1"/>
          </a:p>
          <a:p>
            <a:r>
              <a:rPr lang="vi-VN" altLang="en-US" b="1"/>
              <a:t>- KHANG/ PHONG/ BÌNH/ GIÁP/ THẢO</a:t>
            </a:r>
            <a:endParaRPr lang="en-US"/>
          </a:p>
          <a:p>
            <a:endParaRPr lang="en-US"/>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Mời chúng mình cùng đọc lại tiêu chí đánh giá sản phẩm nào.</a:t>
            </a:r>
          </a:p>
          <a:p>
            <a:r>
              <a:rPr lang="vi-VN" altLang="en-US"/>
              <a:t>Như vậy </a:t>
            </a:r>
            <a:r>
              <a:rPr lang="en-US">
                <a:sym typeface="+mn-ea"/>
              </a:rPr>
              <a:t>Chúng ta đã có phác thảo của bình giữ nhiệt. có các tiêu chí đánh giá khi làm bình. Trước khi bắt tay vào làm sản phẩm cô có những lưu ý nho nhỏ</a:t>
            </a:r>
            <a:r>
              <a:rPr lang="vi-VN" altLang="en-US">
                <a:sym typeface="+mn-ea"/>
              </a:rPr>
              <a:t>. </a:t>
            </a:r>
            <a:endParaRPr lang="en-US"/>
          </a:p>
          <a:p>
            <a:endParaRPr lang="vi-V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ltLang="en-US"/>
              <a:t>Các bạn rõ chưa nào? </a:t>
            </a:r>
          </a:p>
          <a:p>
            <a:r>
              <a:rPr lang="vi-VN" altLang="en-US"/>
              <a:t>Cô mời các nhóm trưởng lên nhận phiếu phân công, Phiếu đánh giá và lựa chọn các vật liệu đã chuẩn bị</a:t>
            </a:r>
            <a:endParaRPr lang="en-US"/>
          </a:p>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chúng ta đã sẵn sàng trở thành những nhà Sáng chế thông thái chưa nào? bắt tay vào sáng chế cái bình giữ nhiệt của nhóm mình. thời gian 10p bắt đầu.</a:t>
            </a:r>
          </a:p>
          <a:p>
            <a:r>
              <a:rPr lang="en-US"/>
              <a:t>thời gian đã hết. mời các nhóm lên trưng bày sản phẩm của nhóm mình nào!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Tớ xin trình bày sản phẩm của nhóm tớ:</a:t>
            </a:r>
            <a:r>
              <a:rPr lang="vi-VN" altLang="en-US">
                <a:sym typeface="+mn-ea"/>
              </a:rPr>
              <a:t> </a:t>
            </a:r>
            <a:r>
              <a:rPr lang="vi-VN" altLang="en-US" b="1">
                <a:sym typeface="+mn-ea"/>
              </a:rPr>
              <a:t>THƯ, NHI, THẢO, THẢO MAI, KHANG</a:t>
            </a:r>
            <a:endParaRPr lang="en-US"/>
          </a:p>
          <a:p>
            <a:r>
              <a:rPr lang="en-US">
                <a:sym typeface="+mn-ea"/>
              </a:rPr>
              <a:t>bình giữ nhiệt nhóm tớ làm gồm 2 phần:</a:t>
            </a:r>
            <a:r>
              <a:rPr lang="vi-VN" altLang="en-US">
                <a:sym typeface="+mn-ea"/>
              </a:rPr>
              <a:t> </a:t>
            </a:r>
            <a:r>
              <a:rPr lang="en-US">
                <a:sym typeface="+mn-ea"/>
              </a:rPr>
              <a:t>- phần nắp bình: </a:t>
            </a:r>
            <a:r>
              <a:rPr lang="vi-VN" altLang="en-US">
                <a:sym typeface="+mn-ea"/>
              </a:rPr>
              <a:t>.... </a:t>
            </a:r>
            <a:r>
              <a:rPr lang="en-US">
                <a:sym typeface="+mn-ea"/>
              </a:rPr>
              <a:t>- phần thân bình: chúng tớ làm 3 lớp</a:t>
            </a:r>
            <a:endParaRPr lang="en-US"/>
          </a:p>
          <a:p>
            <a:r>
              <a:rPr lang="en-US">
                <a:sym typeface="+mn-ea"/>
              </a:rPr>
              <a:t>+ lớp trong  là ruột bình, tớ lấy … làm. </a:t>
            </a:r>
            <a:r>
              <a:rPr lang="vi-VN" altLang="en-US">
                <a:sym typeface="+mn-ea"/>
              </a:rPr>
              <a:t> </a:t>
            </a:r>
            <a:r>
              <a:rPr lang="en-US">
                <a:sym typeface="+mn-ea"/>
              </a:rPr>
              <a:t>+ lớp thứ 2: chúng tớ quấn nilong xốp 2 lần.</a:t>
            </a:r>
            <a:r>
              <a:rPr lang="vi-VN" altLang="en-US">
                <a:sym typeface="+mn-ea"/>
              </a:rPr>
              <a:t> </a:t>
            </a:r>
            <a:r>
              <a:rPr lang="en-US">
                <a:sym typeface="+mn-ea"/>
              </a:rPr>
              <a:t>+ lớp ngoài cùng chúng tớ dùng bìa quấn quanh, dán băng dính cho chặt rồi trang trí bằng ….</a:t>
            </a:r>
            <a:endParaRPr lang="en-US"/>
          </a:p>
          <a:p>
            <a:r>
              <a:rPr lang="vi-VN" altLang="en-US">
                <a:sym typeface="+mn-ea"/>
              </a:rPr>
              <a:t>Nhóm tớ đánh giá 3 tiêu chí đều đạt 5 sao. </a:t>
            </a:r>
            <a:r>
              <a:rPr lang="en-US">
                <a:sym typeface="+mn-ea"/>
              </a:rPr>
              <a:t>Tớ vừa  trình bày xong sản phẩm của nhóm tớ. Các bạn có thắc mắc gì ko?</a:t>
            </a:r>
            <a:endParaRPr lang="en-US"/>
          </a:p>
          <a:p>
            <a:endParaRPr lang="en-US"/>
          </a:p>
          <a:p>
            <a:r>
              <a:rPr lang="vi-VN" altLang="en-US">
                <a:sym typeface="+mn-ea"/>
              </a:rPr>
              <a:t>- </a:t>
            </a:r>
            <a:r>
              <a:rPr lang="en-US">
                <a:sym typeface="+mn-ea"/>
              </a:rPr>
              <a:t>Cho tớ hỏi: bình của nhóm bạn có giữ được nhiệt ko? </a:t>
            </a:r>
            <a:r>
              <a:rPr lang="vi-VN" altLang="en-US" b="1">
                <a:sym typeface="+mn-ea"/>
              </a:rPr>
              <a:t> (HIẾU)</a:t>
            </a:r>
            <a:r>
              <a:rPr lang="vi-VN" altLang="en-US">
                <a:sym typeface="+mn-ea"/>
              </a:rPr>
              <a:t> </a:t>
            </a:r>
            <a:r>
              <a:rPr lang="en-US">
                <a:sym typeface="+mn-ea"/>
              </a:rPr>
              <a:t>- Tớ nhờ cô giáo giúp, bằng cách cho nước nóng vào và kiểm tra lại bằng nhiệt kế.</a:t>
            </a:r>
            <a:r>
              <a:rPr lang="vi-VN" altLang="en-US">
                <a:sym typeface="+mn-ea"/>
              </a:rPr>
              <a:t> _</a:t>
            </a:r>
            <a:r>
              <a:rPr lang="vi-VN" altLang="en-US" b="1">
                <a:sym typeface="+mn-ea"/>
              </a:rPr>
              <a:t>NHI</a:t>
            </a:r>
            <a:endParaRPr lang="en-US"/>
          </a:p>
          <a:p>
            <a:r>
              <a:rPr lang="en-US">
                <a:sym typeface="+mn-ea"/>
              </a:rPr>
              <a:t>- Trong quá trình làm, công đoạn nào là khó nhất với nhóm bạn</a:t>
            </a:r>
            <a:r>
              <a:rPr lang="vi-VN" altLang="en-US">
                <a:sym typeface="+mn-ea"/>
              </a:rPr>
              <a:t> - </a:t>
            </a:r>
            <a:r>
              <a:rPr lang="vi-VN" altLang="en-US" b="1">
                <a:sym typeface="+mn-ea"/>
              </a:rPr>
              <a:t>ÂN</a:t>
            </a:r>
            <a:r>
              <a:rPr lang="vi-VN" altLang="en-US"/>
              <a:t>. </a:t>
            </a:r>
            <a:r>
              <a:rPr lang="en-US">
                <a:sym typeface="+mn-ea"/>
              </a:rPr>
              <a:t> Trong quá trình làm, nhóm bạn</a:t>
            </a:r>
            <a:r>
              <a:rPr lang="vi-VN" altLang="en-US">
                <a:sym typeface="+mn-ea"/>
              </a:rPr>
              <a:t> thích công đoạn nào nhất. - </a:t>
            </a:r>
            <a:r>
              <a:rPr lang="vi-VN" altLang="en-US" b="1">
                <a:sym typeface="+mn-ea"/>
              </a:rPr>
              <a:t>KIỆT</a:t>
            </a:r>
            <a:endParaRPr lang="vi-VN" altLang="en-US">
              <a:sym typeface="+mn-ea"/>
            </a:endParaRPr>
          </a:p>
          <a:p>
            <a:r>
              <a:rPr lang="vi-VN" altLang="en-US">
                <a:sym typeface="+mn-ea"/>
              </a:rPr>
              <a:t>- Tớ thấy bình giữ nhiệt nhóm bạn rất đẹp.  - Tớ thấy bình giữ nhiệt nhóm bạn rất ấn tượng.</a:t>
            </a:r>
            <a:endParaRPr lang="en-US"/>
          </a:p>
          <a:p>
            <a:r>
              <a:rPr lang="en-US" b="1" i="1">
                <a:sym typeface="+mn-ea"/>
              </a:rPr>
              <a:t>Cô đổ 1 lượng nước như nhau vào 2 bình. sau 1 tgian, cô sẽ dùng nhiệt kế để kiểm tra 2 bình này. nếu nhiệt độ nước ở bình nào cao hơn thì bình đó giữ nhiệt tốt hơn.</a:t>
            </a:r>
            <a:r>
              <a:rPr lang="en-US">
                <a:sym typeface="+mn-ea"/>
              </a:rPr>
              <a:t> </a:t>
            </a:r>
            <a:endParaRPr lang="vi-VN" altLang="en-US" i="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ltLang="en-US">
                <a:sym typeface="+mn-ea"/>
              </a:rPr>
              <a:t>c</a:t>
            </a:r>
            <a:r>
              <a:rPr lang="en-US">
                <a:sym typeface="+mn-ea"/>
              </a:rPr>
              <a:t>ác nhóm </a:t>
            </a:r>
            <a:r>
              <a:rPr lang="vi-VN" altLang="en-US">
                <a:sym typeface="+mn-ea"/>
              </a:rPr>
              <a:t>đã </a:t>
            </a:r>
            <a:r>
              <a:rPr lang="en-US">
                <a:sym typeface="+mn-ea"/>
              </a:rPr>
              <a:t>hoàn thành</a:t>
            </a:r>
            <a:r>
              <a:rPr lang="vi-VN" altLang="en-US">
                <a:sym typeface="+mn-ea"/>
              </a:rPr>
              <a:t> được nhiều sản phẩm khác nhau, đẹp mắt</a:t>
            </a:r>
            <a:r>
              <a:rPr lang="en-US">
                <a:sym typeface="+mn-ea"/>
              </a:rPr>
              <a:t> </a:t>
            </a:r>
            <a:r>
              <a:rPr lang="vi-VN" altLang="en-US">
                <a:sym typeface="+mn-ea"/>
              </a:rPr>
              <a:t>và đều đánh giá sp mình làm là 5 sao. Vậy bây giờ chúng mình cùng bình chọn sản phẩm mình yêu thích nhất bằng cách giơ tay nhé. Cô tuyên dương tất cả sản phẩm của các nhóm. Chỉ trong thời gian ngắn các bạn đã hoàn thành tốt yêu cầu tạo spham bình giữ nhiệt</a:t>
            </a:r>
            <a:endParaRPr lang="vi-VN" altLang="en-US"/>
          </a:p>
          <a:p>
            <a:r>
              <a:rPr lang="vi-VN" altLang="en-US">
                <a:sym typeface="+mn-ea"/>
              </a:rPr>
              <a:t>nhưng nếu có nhiều thời gian hơn, </a:t>
            </a:r>
            <a:r>
              <a:rPr lang="en-US">
                <a:sym typeface="+mn-ea"/>
              </a:rPr>
              <a:t>nhóm con sẽ</a:t>
            </a:r>
            <a:r>
              <a:rPr lang="vi-VN" altLang="en-US">
                <a:sym typeface="+mn-ea"/>
              </a:rPr>
              <a:t> hoàn thiện hay</a:t>
            </a:r>
            <a:r>
              <a:rPr lang="en-US">
                <a:sym typeface="+mn-ea"/>
              </a:rPr>
              <a:t> cải tiến vđe nào trong bình giữ nhiệt của nhóm mình </a:t>
            </a:r>
            <a:endParaRPr lang="en-US"/>
          </a:p>
          <a:p>
            <a:r>
              <a:rPr lang="en-US">
                <a:sym typeface="+mn-ea"/>
              </a:rPr>
              <a:t>- e sẽ trang trí đẹp hơn</a:t>
            </a:r>
            <a:r>
              <a:rPr lang="vi-VN" altLang="en-US">
                <a:sym typeface="+mn-ea"/>
              </a:rPr>
              <a:t> </a:t>
            </a:r>
            <a:r>
              <a:rPr lang="vi-VN" altLang="en-US" b="1">
                <a:sym typeface="+mn-ea"/>
              </a:rPr>
              <a:t>(BÌNH) </a:t>
            </a:r>
            <a:r>
              <a:rPr lang="en-US">
                <a:sym typeface="+mn-ea"/>
              </a:rPr>
              <a:t>- e sẽ làm cái nắp kín hơn để giữ nhiệt đc tốt hơn.</a:t>
            </a:r>
            <a:r>
              <a:rPr lang="vi-VN" altLang="en-US">
                <a:sym typeface="+mn-ea"/>
              </a:rPr>
              <a:t> </a:t>
            </a:r>
            <a:r>
              <a:rPr lang="vi-VN" altLang="en-US" b="1">
                <a:sym typeface="+mn-ea"/>
              </a:rPr>
              <a:t>(PHONG) </a:t>
            </a:r>
            <a:r>
              <a:rPr lang="en-US">
                <a:sym typeface="+mn-ea"/>
              </a:rPr>
              <a:t>- e sẽ làm thêm quai để dễ mang đi.</a:t>
            </a:r>
            <a:r>
              <a:rPr lang="vi-VN" altLang="en-US">
                <a:sym typeface="+mn-ea"/>
              </a:rPr>
              <a:t> </a:t>
            </a:r>
            <a:r>
              <a:rPr lang="vi-VN" altLang="en-US" b="1">
                <a:sym typeface="+mn-ea"/>
              </a:rPr>
              <a:t>(KIỆT)</a:t>
            </a:r>
          </a:p>
          <a:p>
            <a:endParaRPr lang="en-US"/>
          </a:p>
          <a:p>
            <a:r>
              <a:rPr lang="vi-VN" altLang="en-US">
                <a:sym typeface="+mn-ea"/>
              </a:rPr>
              <a:t>Thế chúng mình có lưu ý gì khi SỬ DỤNG BÌNH GIƯ NHIỆT KO? -? phải vệ sinh ruột sạch sẽ </a:t>
            </a:r>
            <a:r>
              <a:rPr lang="vi-VN" altLang="en-US" b="1">
                <a:sym typeface="+mn-ea"/>
              </a:rPr>
              <a:t>(TRANG) </a:t>
            </a:r>
            <a:r>
              <a:rPr lang="vi-VN" altLang="en-US">
                <a:sym typeface="+mn-ea"/>
              </a:rPr>
              <a:t>/ Ko sử dung chung bình với người khác </a:t>
            </a:r>
            <a:r>
              <a:rPr lang="vi-VN" altLang="en-US" b="1">
                <a:sym typeface="+mn-ea"/>
              </a:rPr>
              <a:t>(NGÂN) </a:t>
            </a:r>
            <a:r>
              <a:rPr lang="vi-VN" altLang="en-US">
                <a:sym typeface="+mn-ea"/>
              </a:rPr>
              <a:t>- Khi đổ nước từ bình ra cần cần thận để ko bị bỏng </a:t>
            </a:r>
            <a:r>
              <a:rPr lang="vi-VN" altLang="en-US" b="1">
                <a:sym typeface="+mn-ea"/>
              </a:rPr>
              <a:t>( KIỆT/ KHANG)</a:t>
            </a:r>
            <a:endParaRPr lang="vi-VN" altLang="en-US" b="1"/>
          </a:p>
          <a:p>
            <a:r>
              <a:rPr lang="vi-VN" altLang="en-US" b="1">
                <a:sym typeface="+mn-ea"/>
              </a:rPr>
              <a:t>Đó cũng chính là những điều cô muốn dặn dò các bạn khi sử dụng bình giữ nhiệt đấy. Bài học stem đến đây là kết thúc r. Qua bài học stem này bạn có cảm xúc thế nào? -&gt; </a:t>
            </a:r>
            <a:r>
              <a:rPr lang="vi-VN" altLang="en-US" i="1">
                <a:sym typeface="+mn-ea"/>
              </a:rPr>
              <a:t>vui, thích , biết cách làm bình giữ nhiệt, về sẽ làm thêm 1 cái. </a:t>
            </a:r>
          </a:p>
          <a:p>
            <a:r>
              <a:rPr lang="vi-VN" altLang="en-US" b="1">
                <a:sym typeface="+mn-ea"/>
              </a:rPr>
              <a:t>Chúng mình cùng gặp lại bạn ong vàng nhá.</a:t>
            </a:r>
            <a:endParaRPr lang="vi-VN" altLang="en-US" i="1"/>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399D08-B1A4-42A4-86D5-D2029F6C654D}" type="slidenum">
              <a:rPr lang="en-US" smtClean="0"/>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Mỗi tiết học là một hành trình khám phá các kiến thức khoa học. Ở hành trình trước, chúng mình đã cùng nhau khám phá kiến thức nào vậy? - </a:t>
            </a:r>
            <a:r>
              <a:rPr lang="en-US" b="1"/>
              <a:t>TÂN / PHUC</a:t>
            </a:r>
            <a:endParaRPr lang="en-US"/>
          </a:p>
          <a:p>
            <a:endParaRPr lang="en-US"/>
          </a:p>
          <a:p>
            <a:r>
              <a:rPr lang="en-US"/>
              <a:t>Liên quan đến nội dung kiến thức ấy, cô muốn mời các bạn tham gia 1 trò chơi. các bạn có đồng ý ko nào?</a:t>
            </a:r>
          </a:p>
          <a:p>
            <a:r>
              <a:rPr lang="en-US"/>
              <a:t>Trò chơi có tên “Tìm bạn”:  tìm đồ vật phù hợp với gợi ý đưa ra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 tìm đồ vật phù hợp với gợi ý đưa ra</a:t>
            </a:r>
            <a:endParaRPr lang="en-US"/>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 Cô có 4 thẻ từ ghi nội dung gợi ý - và 4 thẻ từ hình ảnh đồ vật</a:t>
            </a:r>
            <a:endParaRPr lang="en-US"/>
          </a:p>
          <a:p>
            <a:r>
              <a:rPr lang="en-US">
                <a:sym typeface="+mn-ea"/>
              </a:rPr>
              <a:t>- Nhiệm vụ: các bạn lựa chọn và đọc thẻ từ ghi nội dung và hình ảnh rồi tìm ghép với nhau sao cho phù hợp. Cả lớp theo dõi và nhận xét</a:t>
            </a:r>
            <a:endParaRPr lang="en-US"/>
          </a:p>
          <a:p>
            <a:r>
              <a:rPr lang="en-US">
                <a:sym typeface="+mn-ea"/>
              </a:rPr>
              <a:t>- Đôi bạn ghép đúng sẽ nhận được 1 logo thưởng. </a:t>
            </a:r>
            <a:endParaRPr lang="en-US"/>
          </a:p>
          <a:p>
            <a:endParaRPr lang="en-US"/>
          </a:p>
          <a:p>
            <a:r>
              <a:rPr lang="en-US">
                <a:sym typeface="+mn-ea"/>
              </a:rPr>
              <a:t>Các bạn hiểu nội dung trò chơi chưa nào? Chúng mình cùng bắt đầu nhé!</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1">
                <a:sym typeface="+mn-ea"/>
              </a:rPr>
              <a:t>Cô chúc mừng các đôi bạn đã ghép đúng. Cả lớp khen bạn .Mời về chỗ</a:t>
            </a:r>
            <a:endParaRPr lang="en-US" b="1"/>
          </a:p>
          <a:p>
            <a:r>
              <a:rPr lang="en-US" b="1">
                <a:sym typeface="+mn-ea"/>
              </a:rPr>
              <a:t>1. Những đồ vật này ứng dụng tính chất gì đã học của vật? Giải thích cụ thể tính dẫn nhiệt ở miếng nhấc nồi này ko? </a:t>
            </a:r>
            <a:endParaRPr lang="en-US" b="1"/>
          </a:p>
          <a:p>
            <a:r>
              <a:rPr lang="en-US" i="1">
                <a:sym typeface="+mn-ea"/>
              </a:rPr>
              <a:t>- Ứng dụng tính dẫn nhiệt  - </a:t>
            </a:r>
            <a:endParaRPr lang="en-US" i="1"/>
          </a:p>
          <a:p>
            <a:r>
              <a:rPr lang="en-US" i="1">
                <a:sym typeface="+mn-ea"/>
              </a:rPr>
              <a:t>- Miếng lót tay làm bằng vải, len - có tính dẫn nhiệt kém nên ko dẫn nhiệt từ nồi qua tay, để chúng ta ko bị bỏng khi cầm đồ nóng.</a:t>
            </a:r>
            <a:endParaRPr lang="en-US" i="1"/>
          </a:p>
          <a:p>
            <a:r>
              <a:rPr lang="en-US" b="1">
                <a:sym typeface="+mn-ea"/>
              </a:rPr>
              <a:t>2. Thế ngoài những đồ vật trên đây, trong cuộc sống chúng ta còn phát hiện có những nàoVẬT ứng dụng tính dẫn nhiệt  này nữa ko?</a:t>
            </a:r>
            <a:endParaRPr lang="en-US" b="1"/>
          </a:p>
          <a:p>
            <a:r>
              <a:rPr lang="en-US" i="1">
                <a:sym typeface="+mn-ea"/>
              </a:rPr>
              <a:t>- Mũ bảo hiểm: bên ngoài làm nhựa, bên trong có xốp ạ. _ </a:t>
            </a:r>
            <a:r>
              <a:rPr lang="en-US" b="1" i="1">
                <a:sym typeface="+mn-ea"/>
              </a:rPr>
              <a:t>KIỆT</a:t>
            </a:r>
            <a:endParaRPr lang="en-US" i="1"/>
          </a:p>
          <a:p>
            <a:r>
              <a:rPr lang="en-US" i="1">
                <a:sym typeface="+mn-ea"/>
              </a:rPr>
              <a:t>- Đội mũ bảo hiêm trong trường hợp nào? - khi đi xe đạp điện hoặc xe máy -&gt; khi tham gia giao thông</a:t>
            </a:r>
          </a:p>
          <a:p>
            <a:r>
              <a:rPr lang="en-US" i="1">
                <a:sym typeface="+mn-ea"/>
              </a:rPr>
              <a:t>- Nhà em được lợp tôn lạnh, có tính dẫn nhiệt kém, để mùa hè ko dẫn nhiệt từ ngoài vào, nên nhà em vẫn mát. -&gt; </a:t>
            </a:r>
            <a:r>
              <a:rPr lang="en-US" b="1" i="1">
                <a:sym typeface="+mn-ea"/>
              </a:rPr>
              <a:t>THẢO, BÌNH</a:t>
            </a:r>
            <a:endParaRPr lang="en-US" i="1">
              <a:sym typeface="+mn-ea"/>
            </a:endParaRPr>
          </a:p>
          <a:p>
            <a:endParaRPr lang="en-US" i="1">
              <a:sym typeface="+mn-ea"/>
            </a:endParaRPr>
          </a:p>
          <a:p>
            <a:r>
              <a:rPr lang="en-US" b="1">
                <a:sym typeface="+mn-ea"/>
              </a:rPr>
              <a:t>3. Ai có thể giải thích vì sao bình này giữ được nước nóng? - </a:t>
            </a:r>
            <a:r>
              <a:rPr lang="en-US">
                <a:sym typeface="+mn-ea"/>
              </a:rPr>
              <a:t>vì bình được cách nhiệt so với bên ngoài. </a:t>
            </a:r>
            <a:r>
              <a:rPr lang="en-US" b="1">
                <a:sym typeface="+mn-ea"/>
              </a:rPr>
              <a:t>(THẢO MAI, THẢO NGUYÊN)</a:t>
            </a:r>
            <a:endParaRPr lang="en-US" b="1"/>
          </a:p>
          <a:p>
            <a:r>
              <a:rPr lang="en-US" b="1">
                <a:sym typeface="+mn-ea"/>
              </a:rPr>
              <a:t>* Giới thiệu bài: Chúng ta có muốn tìm hiểu bình giữ nhiệt này cấu tạo thế nào mà cách được nhiệt và tự tay làm 1 bình giữ nhiệt cho mình ko nào?</a:t>
            </a:r>
            <a:endParaRPr lang="en-US" b="1"/>
          </a:p>
          <a:p>
            <a:r>
              <a:rPr lang="en-US" b="1">
                <a:sym typeface="+mn-ea"/>
              </a:rPr>
              <a:t>Cùng trải nghiệm điều đó  qua bài 13:“Vật dẫn nhiệt tốt - vật dẫn nhiệt kém (tiết 2) - Bài học Stem: Thiết kế bình giữ nhiệt”</a:t>
            </a:r>
            <a:endParaRPr lang="en-US" b="1"/>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bài học stem làm bình giữ nhiệt hôm nay</a:t>
            </a:r>
            <a:r>
              <a:rPr lang="en-US">
                <a:sym typeface="+mn-ea"/>
              </a:rPr>
              <a:t> cũng chính là nội dung thứ ba trong mạch kiến thức bài 13“vật dẫn nhiệt tốt, vật dẫn nhiệt kém”</a:t>
            </a:r>
            <a:endParaRPr lang="en-US"/>
          </a:p>
          <a:p>
            <a:endParaRPr lang="en-US" dirty="0"/>
          </a:p>
        </p:txBody>
      </p:sp>
      <p:sp>
        <p:nvSpPr>
          <p:cNvPr id="4" name="Slide Number Placeholder 3"/>
          <p:cNvSpPr>
            <a:spLocks noGrp="1"/>
          </p:cNvSpPr>
          <p:nvPr>
            <p:ph type="sldNum" sz="quarter" idx="5"/>
          </p:nvPr>
        </p:nvSpPr>
        <p:spPr/>
        <p:txBody>
          <a:bodyPr/>
          <a:lstStyle/>
          <a:p>
            <a:fld id="{4A399D08-B1A4-42A4-86D5-D2029F6C654D}"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mời 1 bạn nêu lại nội dung các kiến thức trong bài VDN TỐT, VDN KÉM -:</a:t>
            </a:r>
            <a:r>
              <a:rPr lang="en-US" b="1"/>
              <a:t> THIÊN TRANG -&gt; nội dung trong bài học .....</a:t>
            </a:r>
          </a:p>
          <a:p>
            <a:endParaRPr lang="en-US"/>
          </a:p>
          <a:p>
            <a:r>
              <a:rPr lang="en-US"/>
              <a:t>đến với bài học stem ngày hôm này, có 1 bạn nhỏ cũng muốn tham gia với lớp mình đây. Cùng chào đón và xem bạn nhỏ nói với mình điều gì nhé</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cô hi vọng chúng mình sẽ thực hiện tốt những nội quy lớp học stem nhé. </a:t>
            </a:r>
          </a:p>
          <a:p>
            <a:r>
              <a:rPr lang="en-US"/>
              <a:t>đồng thời cô gthieu qua tiến trình của 1 bài học stem để chúng mình nắm bắt và thực hiện cho tốt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6411A0E-AEF3-4167-849A-FDDE66439023}" type="datetimeFigureOut">
              <a:rPr lang="en-US" smtClean="0"/>
              <a:t>12/3/2024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8A3B19-B98D-431F-BF00-AECCA9EFD55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6411A0E-AEF3-4167-849A-FDDE66439023}" type="datetimeFigureOut">
              <a:rPr lang="en-US" smtClean="0"/>
              <a:t>12/3/2024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8A3B19-B98D-431F-BF00-AECCA9EFD55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4965"/>
        </a:solid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344400" y="190500"/>
            <a:ext cx="1219200" cy="1219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6.mp3"/><Relationship Id="rId7" Type="http://schemas.openxmlformats.org/officeDocument/2006/relationships/image" Target="../media/image2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audio" Target="../media/media6.mp3"/></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7.mp4"/><Relationship Id="rId7" Type="http://schemas.openxmlformats.org/officeDocument/2006/relationships/image" Target="../media/image22.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video" Target="../media/media7.mp4"/><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9.mp4"/><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18.xml"/><Relationship Id="rId5" Type="http://schemas.openxmlformats.org/officeDocument/2006/relationships/slideLayout" Target="../slideLayouts/slideLayout2.xml"/><Relationship Id="rId10" Type="http://schemas.openxmlformats.org/officeDocument/2006/relationships/image" Target="../media/image27.jpeg"/><Relationship Id="rId4" Type="http://schemas.openxmlformats.org/officeDocument/2006/relationships/video" Target="../media/media9.mp4"/><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6.png"/><Relationship Id="rId4" Type="http://schemas.openxmlformats.org/officeDocument/2006/relationships/image" Target="../media/image15.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9.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comments" Target="../comments/comment1.xml"/><Relationship Id="rId5" Type="http://schemas.openxmlformats.org/officeDocument/2006/relationships/image" Target="../media/image16.png"/><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2609" y="-7013"/>
            <a:ext cx="12192000" cy="156754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9805" y="4106545"/>
            <a:ext cx="7638415" cy="2832735"/>
          </a:xfrm>
          <a:prstGeom prst="rect">
            <a:avLst/>
          </a:prstGeom>
        </p:spPr>
      </p:pic>
      <p:sp>
        <p:nvSpPr>
          <p:cNvPr id="38" name="TextBox 37"/>
          <p:cNvSpPr txBox="1"/>
          <p:nvPr/>
        </p:nvSpPr>
        <p:spPr>
          <a:xfrm>
            <a:off x="2647950" y="708025"/>
            <a:ext cx="6400165" cy="852805"/>
          </a:xfrm>
          <a:prstGeom prst="round2DiagRect">
            <a:avLst/>
          </a:prstGeom>
          <a:solidFill>
            <a:srgbClr val="D9ED92"/>
          </a:solidFill>
          <a:ln w="57150">
            <a:solidFill>
              <a:srgbClr val="52B69A"/>
            </a:solidFill>
            <a:prstDash val="dashDot"/>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CHUYÊN ĐỀ KHOA HỌC</a:t>
            </a:r>
          </a:p>
        </p:txBody>
      </p:sp>
      <p:sp>
        <p:nvSpPr>
          <p:cNvPr id="5" name="Rectangles 4"/>
          <p:cNvSpPr/>
          <p:nvPr/>
        </p:nvSpPr>
        <p:spPr>
          <a:xfrm>
            <a:off x="671513" y="1799590"/>
            <a:ext cx="10898505" cy="230695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none" rtlCol="0" anchor="t">
            <a:spAutoFit/>
          </a:bodyPr>
          <a:lstStyle/>
          <a:p>
            <a:pPr algn="ctr"/>
            <a:r>
              <a:rPr lang="en-US" altLang="zh-CN" sz="4800" b="1">
                <a:ln w="15875"/>
                <a:gradFill>
                  <a:gsLst>
                    <a:gs pos="0">
                      <a:schemeClr val="accent1">
                        <a:hueMod val="80000"/>
                      </a:schemeClr>
                    </a:gs>
                    <a:gs pos="100000">
                      <a:schemeClr val="accent1">
                        <a:alpha val="100000"/>
                      </a:schemeClr>
                    </a:gs>
                  </a:gsLst>
                  <a:lin ang="2700000" scaled="0"/>
                </a:gradFill>
                <a:effectLst/>
              </a:rPr>
              <a:t>BÀI HỌC STEM</a:t>
            </a:r>
          </a:p>
          <a:p>
            <a:pPr algn="ctr"/>
            <a:r>
              <a:rPr lang="en-US" altLang="zh-CN" sz="4800" b="1">
                <a:ln w="15875"/>
                <a:gradFill>
                  <a:gsLst>
                    <a:gs pos="0">
                      <a:schemeClr val="accent1">
                        <a:hueMod val="80000"/>
                      </a:schemeClr>
                    </a:gs>
                    <a:gs pos="100000">
                      <a:schemeClr val="accent1">
                        <a:alpha val="100000"/>
                      </a:schemeClr>
                    </a:gs>
                  </a:gsLst>
                  <a:lin ang="2700000" scaled="0"/>
                </a:gradFill>
                <a:effectLst/>
              </a:rPr>
              <a:t>VẬT DẪN NHIỆT TỐT - VẬT DẪN NHIỆT KÉM</a:t>
            </a:r>
          </a:p>
          <a:p>
            <a:pPr algn="ctr"/>
            <a:r>
              <a:rPr lang="en-US" altLang="zh-CN" sz="4800" b="1">
                <a:ln w="15875"/>
                <a:gradFill>
                  <a:gsLst>
                    <a:gs pos="0">
                      <a:schemeClr val="accent1">
                        <a:hueMod val="80000"/>
                      </a:schemeClr>
                    </a:gs>
                    <a:gs pos="100000">
                      <a:schemeClr val="accent1">
                        <a:alpha val="100000"/>
                      </a:schemeClr>
                    </a:gs>
                  </a:gsLst>
                  <a:lin ang="2700000" scaled="0"/>
                </a:gradFill>
                <a:effectLst/>
              </a:rPr>
              <a:t>THIẾT KẾ BÌNH GIỮ NHIỆT</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ỘI QUY PH STEM">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with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350" y="401955"/>
            <a:ext cx="11295380" cy="605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Giáo vi</a:t>
            </a:r>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417" y="4917642"/>
            <a:ext cx="3022548" cy="2041496"/>
          </a:xfrm>
          <a:prstGeom prst="rect">
            <a:avLst/>
          </a:prstGeom>
        </p:spPr>
      </p:pic>
      <p:sp>
        <p:nvSpPr>
          <p:cNvPr id="9" name="Rectangle 8"/>
          <p:cNvSpPr/>
          <p:nvPr/>
        </p:nvSpPr>
        <p:spPr>
          <a:xfrm>
            <a:off x="392430" y="401955"/>
            <a:ext cx="11290935" cy="595630"/>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p:cNvGraphicFramePr/>
          <p:nvPr/>
        </p:nvGraphicFramePr>
        <p:xfrm>
          <a:off x="-1689735" y="946150"/>
          <a:ext cx="16508730" cy="5418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29"/>
          <p:cNvPicPr>
            <a:picLocks noChangeAspect="1"/>
          </p:cNvPicPr>
          <p:nvPr/>
        </p:nvPicPr>
        <p:blipFill rotWithShape="1">
          <a:blip r:embed="rId9">
            <a:duotone>
              <a:prstClr val="black"/>
              <a:schemeClr val="accent5">
                <a:tint val="45000"/>
                <a:satMod val="400000"/>
              </a:schemeClr>
            </a:duotone>
            <a:extLst>
              <a:ext uri="{28A0092B-C50C-407E-A947-70E740481C1C}">
                <a14:useLocalDpi xmlns:a14="http://schemas.microsoft.com/office/drawing/2010/main" val="0"/>
              </a:ext>
            </a:extLst>
          </a:blip>
          <a:srcRect t="1" r="55441" b="41224"/>
          <a:stretch>
            <a:fillRect/>
          </a:stretch>
        </p:blipFill>
        <p:spPr>
          <a:xfrm>
            <a:off x="-77372" y="-61018"/>
            <a:ext cx="2944837" cy="2587283"/>
          </a:xfrm>
          <a:prstGeom prst="rect">
            <a:avLst/>
          </a:prstGeom>
        </p:spPr>
      </p:pic>
      <p:pic>
        <p:nvPicPr>
          <p:cNvPr id="31" name="Picture 30"/>
          <p:cNvPicPr>
            <a:picLocks noChangeAspect="1"/>
          </p:cNvPicPr>
          <p:nvPr/>
        </p:nvPicPr>
        <p:blipFill rotWithShape="1">
          <a:blip r:embed="rId9">
            <a:duotone>
              <a:prstClr val="black"/>
              <a:schemeClr val="accent5">
                <a:tint val="45000"/>
                <a:satMod val="400000"/>
              </a:schemeClr>
            </a:duotone>
            <a:extLst>
              <a:ext uri="{28A0092B-C50C-407E-A947-70E740481C1C}">
                <a14:useLocalDpi xmlns:a14="http://schemas.microsoft.com/office/drawing/2010/main" val="0"/>
              </a:ext>
            </a:extLst>
          </a:blip>
          <a:srcRect l="48626"/>
          <a:stretch>
            <a:fillRect/>
          </a:stretch>
        </p:blipFill>
        <p:spPr>
          <a:xfrm>
            <a:off x="9141417" y="2902706"/>
            <a:ext cx="3050712" cy="395531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Ô TẢ BÌNH GIỮ NHIỆT">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4060" y="304800"/>
            <a:ext cx="1115314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0" name="Picture 99"/>
          <p:cNvPicPr/>
          <p:nvPr/>
        </p:nvPicPr>
        <p:blipFill>
          <a:blip r:embed="rId3"/>
          <a:stretch>
            <a:fillRect/>
          </a:stretch>
        </p:blipFill>
        <p:spPr>
          <a:xfrm>
            <a:off x="1013460" y="1038225"/>
            <a:ext cx="9230360" cy="5515610"/>
          </a:xfrm>
          <a:prstGeom prst="rect">
            <a:avLst/>
          </a:prstGeom>
          <a:noFill/>
          <a:ln w="9525">
            <a:noFill/>
          </a:ln>
        </p:spPr>
      </p:pic>
      <p:sp>
        <p:nvSpPr>
          <p:cNvPr id="2" name="Snip Diagonal Corner Rectangle 6"/>
          <p:cNvSpPr/>
          <p:nvPr/>
        </p:nvSpPr>
        <p:spPr>
          <a:xfrm>
            <a:off x="842645" y="159385"/>
            <a:ext cx="10978515" cy="754380"/>
          </a:xfrm>
          <a:prstGeom prst="snip2DiagRect">
            <a:avLst>
              <a:gd name="adj1" fmla="val 0"/>
              <a:gd name="adj2" fmla="val 0"/>
            </a:avLst>
          </a:prstGeom>
          <a:solidFill>
            <a:srgbClr val="80FFDB"/>
          </a:solidFill>
          <a:ln w="38100">
            <a:solidFill>
              <a:srgbClr val="51B69A"/>
            </a:solidFill>
            <a:prstDash val="dashDot"/>
          </a:ln>
        </p:spPr>
        <p:txBody>
          <a:bodyPr wrap="square">
            <a:noAutofit/>
          </a:bodyPr>
          <a:lstStyle/>
          <a:p>
            <a:pPr algn="ctr"/>
            <a:r>
              <a:rPr lang="en-US" altLang="en-US" sz="3600" b="1" dirty="0">
                <a:latin typeface="Cambria" panose="02040503050406030204" pitchFamily="18" charset="0"/>
                <a:ea typeface="Cambria" panose="02040503050406030204" pitchFamily="18" charset="0"/>
                <a:cs typeface="Arial" panose="020B0604020202020204" pitchFamily="34" charset="0"/>
              </a:rPr>
              <a:t>1. Nghiên cứu kiến thức nền </a:t>
            </a:r>
          </a:p>
        </p:txBody>
      </p:sp>
      <p:pic>
        <p:nvPicPr>
          <p:cNvPr id="10" name="Picture 9" descr="A picture containing toy, doll&#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4470" y="3085465"/>
            <a:ext cx="2013585" cy="37725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350" y="1595120"/>
            <a:ext cx="11414125" cy="511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Giáo vi</a:t>
            </a:r>
          </a:p>
        </p:txBody>
      </p:sp>
      <p:sp>
        <p:nvSpPr>
          <p:cNvPr id="2" name="Rounded Rectangle 1"/>
          <p:cNvSpPr/>
          <p:nvPr/>
        </p:nvSpPr>
        <p:spPr>
          <a:xfrm>
            <a:off x="2284730" y="1145540"/>
            <a:ext cx="8860155" cy="74612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LỰA CHỌN VẬT LIỆU LÀM BÌNH GIỮ NHIỆT</a:t>
            </a:r>
          </a:p>
        </p:txBody>
      </p:sp>
      <p:sp>
        <p:nvSpPr>
          <p:cNvPr id="3" name="Rectangles 2"/>
          <p:cNvSpPr/>
          <p:nvPr/>
        </p:nvSpPr>
        <p:spPr>
          <a:xfrm>
            <a:off x="-165100" y="1144905"/>
            <a:ext cx="2284730" cy="746760"/>
          </a:xfrm>
          <a:prstGeom prst="rect">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sym typeface="+mn-ea"/>
              </a:rPr>
              <a:t>PHIẾU HỌC TẬP SỐ 1</a:t>
            </a:r>
          </a:p>
        </p:txBody>
      </p:sp>
      <p:graphicFrame>
        <p:nvGraphicFramePr>
          <p:cNvPr id="5" name="Table 4"/>
          <p:cNvGraphicFramePr/>
          <p:nvPr/>
        </p:nvGraphicFramePr>
        <p:xfrm>
          <a:off x="906145" y="2026920"/>
          <a:ext cx="10584180" cy="4683760"/>
        </p:xfrm>
        <a:graphic>
          <a:graphicData uri="http://schemas.openxmlformats.org/drawingml/2006/table">
            <a:tbl>
              <a:tblPr firstRow="1" bandRow="1">
                <a:tableStyleId>{5C22544A-7EE6-4342-B048-85BDC9FD1C3A}</a:tableStyleId>
              </a:tblPr>
              <a:tblGrid>
                <a:gridCol w="635000">
                  <a:extLst>
                    <a:ext uri="{9D8B030D-6E8A-4147-A177-3AD203B41FA5}">
                      <a16:colId xmlns:a16="http://schemas.microsoft.com/office/drawing/2014/main" val="20000"/>
                    </a:ext>
                  </a:extLst>
                </a:gridCol>
                <a:gridCol w="3103245">
                  <a:extLst>
                    <a:ext uri="{9D8B030D-6E8A-4147-A177-3AD203B41FA5}">
                      <a16:colId xmlns:a16="http://schemas.microsoft.com/office/drawing/2014/main" val="20001"/>
                    </a:ext>
                  </a:extLst>
                </a:gridCol>
                <a:gridCol w="4805045">
                  <a:extLst>
                    <a:ext uri="{9D8B030D-6E8A-4147-A177-3AD203B41FA5}">
                      <a16:colId xmlns:a16="http://schemas.microsoft.com/office/drawing/2014/main" val="20002"/>
                    </a:ext>
                  </a:extLst>
                </a:gridCol>
                <a:gridCol w="2040890">
                  <a:extLst>
                    <a:ext uri="{9D8B030D-6E8A-4147-A177-3AD203B41FA5}">
                      <a16:colId xmlns:a16="http://schemas.microsoft.com/office/drawing/2014/main" val="20003"/>
                    </a:ext>
                  </a:extLst>
                </a:gridCol>
              </a:tblGrid>
              <a:tr h="1188720">
                <a:tc>
                  <a:txBody>
                    <a:bodyPr/>
                    <a:lstStyle/>
                    <a:p>
                      <a:pPr algn="ctr">
                        <a:buNone/>
                      </a:pPr>
                      <a:r>
                        <a:rPr lang="en-US" sz="3600">
                          <a:solidFill>
                            <a:schemeClr val="bg1"/>
                          </a:solidFill>
                        </a:rPr>
                        <a:t>TT</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t>Tên bộ phận</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t>Vật liệu</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t>Số lượng</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extLst>
                  <a:ext uri="{0D108BD9-81ED-4DB2-BD59-A6C34878D82A}">
                    <a16:rowId xmlns:a16="http://schemas.microsoft.com/office/drawing/2014/main" val="10000"/>
                  </a:ext>
                </a:extLst>
              </a:tr>
              <a:tr h="873760">
                <a:tc>
                  <a:txBody>
                    <a:bodyPr/>
                    <a:lstStyle/>
                    <a:p>
                      <a:pPr algn="ctr">
                        <a:buNone/>
                      </a:pPr>
                      <a:r>
                        <a:rPr lang="en-US" sz="3600" b="1">
                          <a:solidFill>
                            <a:schemeClr val="bg1"/>
                          </a:solidFill>
                        </a:rPr>
                        <a:t>1</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1"/>
                  </a:ext>
                </a:extLst>
              </a:tr>
              <a:tr h="873760">
                <a:tc>
                  <a:txBody>
                    <a:bodyPr/>
                    <a:lstStyle/>
                    <a:p>
                      <a:pPr algn="ctr">
                        <a:buNone/>
                      </a:pPr>
                      <a:r>
                        <a:rPr lang="en-US" sz="3600" b="1">
                          <a:solidFill>
                            <a:schemeClr val="bg1"/>
                          </a:solidFill>
                        </a:rPr>
                        <a:t>2</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2"/>
                  </a:ext>
                </a:extLst>
              </a:tr>
              <a:tr h="873760">
                <a:tc>
                  <a:txBody>
                    <a:bodyPr/>
                    <a:lstStyle/>
                    <a:p>
                      <a:pPr algn="ctr">
                        <a:buNone/>
                      </a:pPr>
                      <a:r>
                        <a:rPr lang="en-US" sz="3600" b="1">
                          <a:solidFill>
                            <a:schemeClr val="bg1"/>
                          </a:solidFill>
                        </a:rPr>
                        <a:t>3</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3"/>
                  </a:ext>
                </a:extLst>
              </a:tr>
              <a:tr h="873760">
                <a:tc>
                  <a:txBody>
                    <a:bodyPr/>
                    <a:lstStyle/>
                    <a:p>
                      <a:pPr algn="ctr">
                        <a:buNone/>
                      </a:pPr>
                      <a:r>
                        <a:rPr lang="en-US" sz="3600" b="1">
                          <a:solidFill>
                            <a:schemeClr val="bg1"/>
                          </a:solidFill>
                        </a:rPr>
                        <a:t>4</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4"/>
                  </a:ext>
                </a:extLst>
              </a:tr>
            </a:tbl>
          </a:graphicData>
        </a:graphic>
      </p:graphicFrame>
      <p:sp>
        <p:nvSpPr>
          <p:cNvPr id="7" name="Snip Diagonal Corner Rectangle 6"/>
          <p:cNvSpPr/>
          <p:nvPr/>
        </p:nvSpPr>
        <p:spPr>
          <a:xfrm>
            <a:off x="1093470" y="159385"/>
            <a:ext cx="10978515" cy="673100"/>
          </a:xfrm>
          <a:prstGeom prst="snip2DiagRect">
            <a:avLst>
              <a:gd name="adj1" fmla="val 0"/>
              <a:gd name="adj2" fmla="val 0"/>
            </a:avLst>
          </a:prstGeom>
          <a:solidFill>
            <a:srgbClr val="80FFDB"/>
          </a:solidFill>
          <a:ln w="38100">
            <a:solidFill>
              <a:srgbClr val="51B69A"/>
            </a:solidFill>
            <a:prstDash val="dashDot"/>
          </a:ln>
        </p:spPr>
        <p:txBody>
          <a:bodyPr wrap="square">
            <a:noAutofit/>
          </a:bodyPr>
          <a:lstStyle/>
          <a:p>
            <a:pPr algn="ctr"/>
            <a:r>
              <a:rPr lang="en-US" altLang="en-US" sz="3600" b="1" dirty="0">
                <a:latin typeface="Cambria" panose="02040503050406030204" pitchFamily="18" charset="0"/>
                <a:ea typeface="Cambria" panose="02040503050406030204" pitchFamily="18" charset="0"/>
                <a:cs typeface="Arial" panose="020B0604020202020204" pitchFamily="34" charset="0"/>
              </a:rPr>
              <a:t>2. Đề xuất ý tưởng và lựa chọn giải pháp.</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350" y="1357630"/>
            <a:ext cx="11414125" cy="535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Giáo vi</a:t>
            </a:r>
          </a:p>
        </p:txBody>
      </p:sp>
      <p:sp>
        <p:nvSpPr>
          <p:cNvPr id="2" name="Rounded Rectangle 1"/>
          <p:cNvSpPr/>
          <p:nvPr/>
        </p:nvSpPr>
        <p:spPr>
          <a:xfrm>
            <a:off x="2001520" y="1026795"/>
            <a:ext cx="8860155" cy="74612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LỰA CHỌN VẬT LIỆU LÀM BÌNH GIỮ NHIỆT</a:t>
            </a:r>
          </a:p>
        </p:txBody>
      </p:sp>
      <p:sp>
        <p:nvSpPr>
          <p:cNvPr id="3" name="Rectangles 2"/>
          <p:cNvSpPr/>
          <p:nvPr/>
        </p:nvSpPr>
        <p:spPr>
          <a:xfrm>
            <a:off x="4060825" y="78740"/>
            <a:ext cx="4067175" cy="746760"/>
          </a:xfrm>
          <a:prstGeom prst="rect">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ym typeface="+mn-ea"/>
              </a:rPr>
              <a:t>PHIẾU HỌC TẬP SỐ 1</a:t>
            </a:r>
          </a:p>
        </p:txBody>
      </p:sp>
      <p:graphicFrame>
        <p:nvGraphicFramePr>
          <p:cNvPr id="7" name="Table 6"/>
          <p:cNvGraphicFramePr/>
          <p:nvPr/>
        </p:nvGraphicFramePr>
        <p:xfrm>
          <a:off x="906145" y="1995805"/>
          <a:ext cx="10170212" cy="4714875"/>
        </p:xfrm>
        <a:graphic>
          <a:graphicData uri="http://schemas.openxmlformats.org/drawingml/2006/table">
            <a:tbl>
              <a:tblPr firstRow="1" bandRow="1">
                <a:tableStyleId>{5C22544A-7EE6-4342-B048-85BDC9FD1C3A}</a:tableStyleId>
              </a:tblPr>
              <a:tblGrid>
                <a:gridCol w="610191">
                  <a:extLst>
                    <a:ext uri="{9D8B030D-6E8A-4147-A177-3AD203B41FA5}">
                      <a16:colId xmlns:a16="http://schemas.microsoft.com/office/drawing/2014/main" val="20000"/>
                    </a:ext>
                  </a:extLst>
                </a:gridCol>
                <a:gridCol w="2830195">
                  <a:extLst>
                    <a:ext uri="{9D8B030D-6E8A-4147-A177-3AD203B41FA5}">
                      <a16:colId xmlns:a16="http://schemas.microsoft.com/office/drawing/2014/main" val="20001"/>
                    </a:ext>
                  </a:extLst>
                </a:gridCol>
                <a:gridCol w="4575810">
                  <a:extLst>
                    <a:ext uri="{9D8B030D-6E8A-4147-A177-3AD203B41FA5}">
                      <a16:colId xmlns:a16="http://schemas.microsoft.com/office/drawing/2014/main" val="20002"/>
                    </a:ext>
                  </a:extLst>
                </a:gridCol>
                <a:gridCol w="2154016">
                  <a:extLst>
                    <a:ext uri="{9D8B030D-6E8A-4147-A177-3AD203B41FA5}">
                      <a16:colId xmlns:a16="http://schemas.microsoft.com/office/drawing/2014/main" val="20003"/>
                    </a:ext>
                  </a:extLst>
                </a:gridCol>
              </a:tblGrid>
              <a:tr h="1188720">
                <a:tc>
                  <a:txBody>
                    <a:bodyPr/>
                    <a:lstStyle/>
                    <a:p>
                      <a:pPr algn="ctr">
                        <a:buNone/>
                      </a:pPr>
                      <a:r>
                        <a:rPr lang="en-US" sz="3600">
                          <a:solidFill>
                            <a:schemeClr val="bg1"/>
                          </a:solidFill>
                        </a:rPr>
                        <a:t>TT</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t>Tên bộ phận</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t>Vật liệu</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sym typeface="+mn-ea"/>
                        </a:rPr>
                        <a:t>Số lượng</a:t>
                      </a:r>
                      <a:endParaRPr lang="en-US" sz="3600"/>
                    </a:p>
                    <a:p>
                      <a:pPr algn="ctr">
                        <a:buNone/>
                      </a:pPr>
                      <a:endParaRPr lang="en-US" sz="3600"/>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extLst>
                  <a:ext uri="{0D108BD9-81ED-4DB2-BD59-A6C34878D82A}">
                    <a16:rowId xmlns:a16="http://schemas.microsoft.com/office/drawing/2014/main" val="10000"/>
                  </a:ext>
                </a:extLst>
              </a:tr>
              <a:tr h="881380">
                <a:tc>
                  <a:txBody>
                    <a:bodyPr/>
                    <a:lstStyle/>
                    <a:p>
                      <a:pPr algn="ctr">
                        <a:buNone/>
                      </a:pPr>
                      <a:r>
                        <a:rPr lang="en-US" sz="3600" b="1">
                          <a:solidFill>
                            <a:schemeClr val="bg1"/>
                          </a:solidFill>
                        </a:rPr>
                        <a:t>1</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1"/>
                  </a:ext>
                </a:extLst>
              </a:tr>
              <a:tr h="881380">
                <a:tc>
                  <a:txBody>
                    <a:bodyPr/>
                    <a:lstStyle/>
                    <a:p>
                      <a:pPr algn="ctr">
                        <a:buNone/>
                      </a:pPr>
                      <a:r>
                        <a:rPr lang="en-US" sz="3600" b="1">
                          <a:solidFill>
                            <a:schemeClr val="bg1"/>
                          </a:solidFill>
                        </a:rPr>
                        <a:t>2</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2"/>
                  </a:ext>
                </a:extLst>
              </a:tr>
              <a:tr h="882015">
                <a:tc>
                  <a:txBody>
                    <a:bodyPr/>
                    <a:lstStyle/>
                    <a:p>
                      <a:pPr algn="ctr">
                        <a:buNone/>
                      </a:pPr>
                      <a:r>
                        <a:rPr lang="en-US" sz="3600" b="1">
                          <a:solidFill>
                            <a:schemeClr val="bg1"/>
                          </a:solidFill>
                        </a:rPr>
                        <a:t>3</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3"/>
                  </a:ext>
                </a:extLst>
              </a:tr>
              <a:tr h="881380">
                <a:tc>
                  <a:txBody>
                    <a:bodyPr/>
                    <a:lstStyle/>
                    <a:p>
                      <a:pPr algn="ctr">
                        <a:buNone/>
                      </a:pPr>
                      <a:r>
                        <a:rPr lang="en-US" sz="3600" b="1">
                          <a:solidFill>
                            <a:schemeClr val="bg1"/>
                          </a:solidFill>
                        </a:rPr>
                        <a:t>4</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4"/>
                  </a:ext>
                </a:extLst>
              </a:tr>
            </a:tbl>
          </a:graphicData>
        </a:graphic>
      </p:graphicFrame>
      <p:pic>
        <p:nvPicPr>
          <p:cNvPr id="9" name="DHO DEM NGUOC 3P">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10250805" y="0"/>
            <a:ext cx="1941195" cy="1239520"/>
          </a:xfrm>
          <a:prstGeom prst="rect">
            <a:avLst/>
          </a:prstGeom>
        </p:spPr>
      </p:pic>
      <p:pic>
        <p:nvPicPr>
          <p:cNvPr id="8" name="3p - PHÁC THẢO">
            <a:hlinkClick r:id="" action="ppaction://media"/>
          </p:cNvPr>
          <p:cNvPicPr/>
          <p:nvPr>
            <a:audioFile r:link="rId4"/>
            <p:extLst>
              <p:ext uri="{DAA4B4D4-6D71-4841-9C94-3DE7FCFB9230}">
                <p14:media xmlns:p14="http://schemas.microsoft.com/office/powerpoint/2010/main" r:embed="rId3"/>
              </p:ext>
            </p:extLst>
          </p:nvPr>
        </p:nvPicPr>
        <p:blipFill>
          <a:blip r:embed="rId8"/>
          <a:stretch>
            <a:fillRect/>
          </a:stretch>
        </p:blipFill>
        <p:spPr>
          <a:xfrm>
            <a:off x="11306175" y="6215380"/>
            <a:ext cx="495300" cy="4953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01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9"/>
                                        </p:tgtEl>
                                      </p:cBhvr>
                                    </p:cmd>
                                  </p:childTnLst>
                                </p:cTn>
                              </p:par>
                            </p:childTnLst>
                          </p:cTn>
                        </p:par>
                      </p:childTnLst>
                    </p:cTn>
                  </p:par>
                </p:childTnLst>
              </p:cTn>
              <p:nextCondLst>
                <p:cond evt="onClick" delay="0">
                  <p:tgtEl>
                    <p:spTgt spid="9"/>
                  </p:tgtEl>
                </p:cond>
              </p:nextCondLst>
            </p:seq>
            <p:audio>
              <p:cMediaNode>
                <p:cTn id="13" fill="hold" display="1">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T SỐ 2"/>
          <p:cNvPicPr>
            <a:picLocks noChangeAspect="1"/>
          </p:cNvPicPr>
          <p:nvPr/>
        </p:nvPicPr>
        <p:blipFill>
          <a:blip r:embed="rId7"/>
          <a:stretch>
            <a:fillRect/>
          </a:stretch>
        </p:blipFill>
        <p:spPr>
          <a:xfrm>
            <a:off x="288290" y="110490"/>
            <a:ext cx="11626850" cy="6503670"/>
          </a:xfrm>
          <a:prstGeom prst="rect">
            <a:avLst/>
          </a:prstGeom>
        </p:spPr>
      </p:pic>
      <p:pic>
        <p:nvPicPr>
          <p:cNvPr id="3" name="3p - PHÁC THẢO">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11064875" y="5368925"/>
            <a:ext cx="495300" cy="495300"/>
          </a:xfrm>
          <a:prstGeom prst="rect">
            <a:avLst/>
          </a:prstGeom>
        </p:spPr>
      </p:pic>
      <p:sp>
        <p:nvSpPr>
          <p:cNvPr id="6" name="Rectangles 5"/>
          <p:cNvSpPr/>
          <p:nvPr/>
        </p:nvSpPr>
        <p:spPr>
          <a:xfrm>
            <a:off x="1945640" y="1355725"/>
            <a:ext cx="8609965" cy="5962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t>Hãy vẽ mô hình “cái bình giữ nhiệt” của nhóm em.</a:t>
            </a:r>
          </a:p>
        </p:txBody>
      </p:sp>
      <p:pic>
        <p:nvPicPr>
          <p:cNvPr id="4" name="Đồng hồ đếm ngược 5P">
            <a:hlinkClick r:id="" action="ppaction://media"/>
          </p:cNvPr>
          <p:cNvPicPr/>
          <p:nvPr>
            <a:videoFile r:link="rId4"/>
            <p:extLst>
              <p:ext uri="{DAA4B4D4-6D71-4841-9C94-3DE7FCFB9230}">
                <p14:media xmlns:p14="http://schemas.microsoft.com/office/powerpoint/2010/main" r:embed="rId3"/>
              </p:ext>
            </p:extLst>
          </p:nvPr>
        </p:nvPicPr>
        <p:blipFill>
          <a:blip r:embed="rId9"/>
          <a:stretch>
            <a:fillRect/>
          </a:stretch>
        </p:blipFill>
        <p:spPr>
          <a:xfrm>
            <a:off x="2842260" y="2082165"/>
            <a:ext cx="650748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0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3"/>
                </p:tgtEl>
              </p:cMediaNode>
            </p:audio>
            <p:video>
              <p:cMediaNode>
                <p:cTn id="8" fill="hold" display="1">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eu chi 2"/>
          <p:cNvPicPr>
            <a:picLocks noChangeAspect="1"/>
          </p:cNvPicPr>
          <p:nvPr/>
        </p:nvPicPr>
        <p:blipFill>
          <a:blip r:embed="rId3"/>
          <a:srcRect l="10469" r="10120"/>
          <a:stretch>
            <a:fillRect/>
          </a:stretch>
        </p:blipFill>
        <p:spPr>
          <a:xfrm>
            <a:off x="97790" y="0"/>
            <a:ext cx="12093575"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304800"/>
            <a:ext cx="10668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1219200" y="325755"/>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4443" y="404046"/>
            <a:ext cx="397254" cy="397254"/>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4782" y="2076222"/>
            <a:ext cx="1352167" cy="1913660"/>
          </a:xfrm>
          <a:prstGeom prst="rect">
            <a:avLst/>
          </a:prstGeom>
        </p:spPr>
      </p:pic>
      <p:pic>
        <p:nvPicPr>
          <p:cNvPr id="41" name="Picture 40"/>
          <p:cNvPicPr>
            <a:picLocks noChangeAspect="1"/>
          </p:cNvPicPr>
          <p:nvPr/>
        </p:nvPicPr>
        <p:blipFill rotWithShape="1">
          <a:blip r:embed="rId7">
            <a:duotone>
              <a:prstClr val="black"/>
              <a:schemeClr val="accent5">
                <a:tint val="45000"/>
                <a:satMod val="400000"/>
              </a:schemeClr>
            </a:duotone>
            <a:extLst>
              <a:ext uri="{28A0092B-C50C-407E-A947-70E740481C1C}">
                <a14:useLocalDpi xmlns:a14="http://schemas.microsoft.com/office/drawing/2010/main" val="0"/>
              </a:ext>
            </a:extLst>
          </a:blip>
          <a:srcRect r="45245"/>
          <a:stretch>
            <a:fillRect/>
          </a:stretch>
        </p:blipFill>
        <p:spPr>
          <a:xfrm>
            <a:off x="1194514" y="380999"/>
            <a:ext cx="3522099" cy="4284517"/>
          </a:xfrm>
          <a:prstGeom prst="rect">
            <a:avLst/>
          </a:prstGeom>
        </p:spPr>
      </p:pic>
      <p:grpSp>
        <p:nvGrpSpPr>
          <p:cNvPr id="62" name="Group 61"/>
          <p:cNvGrpSpPr/>
          <p:nvPr/>
        </p:nvGrpSpPr>
        <p:grpSpPr>
          <a:xfrm>
            <a:off x="413314" y="518681"/>
            <a:ext cx="311797" cy="167984"/>
            <a:chOff x="2858712" y="1880751"/>
            <a:chExt cx="346363" cy="304800"/>
          </a:xfrm>
        </p:grpSpPr>
        <p:cxnSp>
          <p:nvCxnSpPr>
            <p:cNvPr id="63" name="Straight Connector 62"/>
            <p:cNvCxnSpPr/>
            <p:nvPr/>
          </p:nvCxnSpPr>
          <p:spPr>
            <a:xfrm>
              <a:off x="2858712" y="18807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858712" y="20331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858712" y="21855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mix_9m54s (audio-joiner.com) (1)">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11217275" y="5911850"/>
            <a:ext cx="495300" cy="495300"/>
          </a:xfrm>
          <a:prstGeom prst="rect">
            <a:avLst/>
          </a:prstGeom>
        </p:spPr>
      </p:pic>
      <p:sp>
        <p:nvSpPr>
          <p:cNvPr id="2" name="Rectangle 5"/>
          <p:cNvSpPr/>
          <p:nvPr/>
        </p:nvSpPr>
        <p:spPr>
          <a:xfrm>
            <a:off x="807085" y="586105"/>
            <a:ext cx="11003280" cy="605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sz="4000" b="1">
              <a:solidFill>
                <a:schemeClr val="tx1"/>
              </a:solidFill>
              <a:sym typeface="+mn-ea"/>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4000" b="1">
                <a:solidFill>
                  <a:schemeClr val="tx1"/>
                </a:solidFill>
                <a:sym typeface="+mn-ea"/>
              </a:rPr>
              <a:t>Trong quá trình làm, nếu có thêm ý tưởng các bạn có thể bổ sung thêm.</a:t>
            </a:r>
            <a:endParaRPr lang="en-US" sz="4000" b="1">
              <a:solidFill>
                <a:schemeClr val="tx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4000" b="1">
                <a:solidFill>
                  <a:schemeClr val="tx1"/>
                </a:solidFill>
                <a:sym typeface="+mn-ea"/>
              </a:rPr>
              <a:t>Lựa chọn vật liệu, kích thước phù hợp với tiêu chí đưa ra.</a:t>
            </a:r>
            <a:endParaRPr lang="en-US" sz="4000" b="1">
              <a:solidFill>
                <a:schemeClr val="tx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4000" b="1">
                <a:solidFill>
                  <a:schemeClr val="tx1"/>
                </a:solidFill>
                <a:sym typeface="+mn-ea"/>
              </a:rPr>
              <a:t>Sử dụng kéo, keo an toàn, cẩn thận; giữ vệ sinh xung quanh.</a:t>
            </a:r>
            <a:endParaRPr lang="en-US" sz="4000" b="1">
              <a:solidFill>
                <a:schemeClr val="tx1"/>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sz="40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7" name="Picture 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59658" y="4982412"/>
            <a:ext cx="3022548" cy="2041496"/>
          </a:xfrm>
          <a:prstGeom prst="rect">
            <a:avLst/>
          </a:prstGeom>
        </p:spPr>
      </p:pic>
      <p:pic>
        <p:nvPicPr>
          <p:cNvPr id="31" name="Picture 30"/>
          <p:cNvPicPr>
            <a:picLocks noChangeAspect="1"/>
          </p:cNvPicPr>
          <p:nvPr/>
        </p:nvPicPr>
        <p:blipFill rotWithShape="1">
          <a:blip r:embed="rId7">
            <a:duotone>
              <a:prstClr val="black"/>
              <a:schemeClr val="accent5">
                <a:tint val="45000"/>
                <a:satMod val="400000"/>
              </a:schemeClr>
            </a:duotone>
            <a:extLst>
              <a:ext uri="{28A0092B-C50C-407E-A947-70E740481C1C}">
                <a14:useLocalDpi xmlns:a14="http://schemas.microsoft.com/office/drawing/2010/main" val="0"/>
              </a:ext>
            </a:extLst>
          </a:blip>
          <a:srcRect l="48626"/>
          <a:stretch>
            <a:fillRect/>
          </a:stretch>
        </p:blipFill>
        <p:spPr>
          <a:xfrm>
            <a:off x="9141417" y="2902706"/>
            <a:ext cx="3050712" cy="3955310"/>
          </a:xfrm>
          <a:prstGeom prst="rect">
            <a:avLst/>
          </a:prstGeom>
        </p:spPr>
      </p:pic>
      <p:sp>
        <p:nvSpPr>
          <p:cNvPr id="6" name="Snip Diagonal Corner Rectangle 6"/>
          <p:cNvSpPr/>
          <p:nvPr/>
        </p:nvSpPr>
        <p:spPr>
          <a:xfrm>
            <a:off x="611505" y="297815"/>
            <a:ext cx="11275695" cy="878205"/>
          </a:xfrm>
          <a:prstGeom prst="snip2DiagRect">
            <a:avLst>
              <a:gd name="adj1" fmla="val 0"/>
              <a:gd name="adj2" fmla="val 0"/>
            </a:avLst>
          </a:prstGeom>
          <a:solidFill>
            <a:srgbClr val="80FFDB"/>
          </a:solidFill>
          <a:ln w="38100">
            <a:solidFill>
              <a:srgbClr val="51B69A"/>
            </a:solidFill>
            <a:prstDash val="dashDot"/>
          </a:ln>
        </p:spPr>
        <p:txBody>
          <a:bodyPr wrap="square">
            <a:noAutofit/>
          </a:bodyPr>
          <a:lstStyle/>
          <a:p>
            <a:pPr algn="ctr"/>
            <a:r>
              <a:rPr lang="en-US" altLang="en-US" sz="4000" b="1" dirty="0">
                <a:latin typeface="Cambria" panose="02040503050406030204" pitchFamily="18" charset="0"/>
                <a:ea typeface="Cambria" panose="02040503050406030204" pitchFamily="18" charset="0"/>
                <a:cs typeface="Arial" panose="020B0604020202020204" pitchFamily="34" charset="0"/>
              </a:rPr>
              <a:t>3. Chế tạo sản phẩm, thử nghiệm và đánh giá</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1">
                  <p:stCondLst>
                    <p:cond delay="indefinite"/>
                  </p:stCondLst>
                  <p:endCondLst>
                    <p:cond evt="onStopAudio" delay="0">
                      <p:tgtEl>
                        <p:sldTgt/>
                      </p:tgtEl>
                    </p:cond>
                  </p:endCondLst>
                </p:cTn>
                <p:tgtEl>
                  <p:spTgt spid="10"/>
                </p:tgtEl>
              </p:cMediaNode>
            </p:audi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additive="base">
                                        <p:cTn id="15" dur="594834"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582" y="150495"/>
            <a:ext cx="11397615" cy="6395085"/>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1219200" y="325755"/>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4443" y="404046"/>
            <a:ext cx="397254" cy="397254"/>
          </a:xfrm>
          <a:prstGeom prst="rect">
            <a:avLst/>
          </a:prstGeom>
        </p:spPr>
      </p:pic>
      <p:sp>
        <p:nvSpPr>
          <p:cNvPr id="6" name="Snip Diagonal Corner Rectangle 6"/>
          <p:cNvSpPr/>
          <p:nvPr/>
        </p:nvSpPr>
        <p:spPr>
          <a:xfrm>
            <a:off x="280670" y="159385"/>
            <a:ext cx="11693525" cy="878205"/>
          </a:xfrm>
          <a:prstGeom prst="snip2DiagRect">
            <a:avLst>
              <a:gd name="adj1" fmla="val 0"/>
              <a:gd name="adj2" fmla="val 0"/>
            </a:avLst>
          </a:prstGeom>
          <a:solidFill>
            <a:srgbClr val="80FFDB"/>
          </a:solidFill>
          <a:ln w="38100">
            <a:solidFill>
              <a:srgbClr val="51B69A"/>
            </a:solidFill>
            <a:prstDash val="dashDot"/>
          </a:ln>
        </p:spPr>
        <p:txBody>
          <a:bodyPr wrap="square">
            <a:noAutofit/>
          </a:bodyPr>
          <a:lstStyle/>
          <a:p>
            <a:pPr algn="ctr"/>
            <a:r>
              <a:rPr lang="en-US" altLang="en-US" sz="3600" b="1" dirty="0">
                <a:latin typeface="Cambria" panose="02040503050406030204" pitchFamily="18" charset="0"/>
                <a:ea typeface="Cambria" panose="02040503050406030204" pitchFamily="18" charset="0"/>
                <a:cs typeface="Arial" panose="020B0604020202020204" pitchFamily="34" charset="0"/>
              </a:rPr>
              <a:t>3. Chế tạo sản phẩm, thử nghiệm và đánh giá</a:t>
            </a:r>
          </a:p>
        </p:txBody>
      </p:sp>
      <p:pic>
        <p:nvPicPr>
          <p:cNvPr id="10" name="mix_9m54s (audio-joiner.com) (1)">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11217275" y="5911850"/>
            <a:ext cx="495300" cy="495300"/>
          </a:xfrm>
          <a:prstGeom prst="rect">
            <a:avLst/>
          </a:prstGeom>
        </p:spPr>
      </p:pic>
      <p:pic>
        <p:nvPicPr>
          <p:cNvPr id="12" name="Đồng hồ đếm ngược 10 phút -- 10 Minutes Countdown Timer">
            <a:hlinkClick r:id="" action="ppaction://media"/>
          </p:cNvPr>
          <p:cNvPicPr/>
          <p:nvPr>
            <a:videoFile r:link="rId4"/>
            <p:extLst>
              <p:ext uri="{DAA4B4D4-6D71-4841-9C94-3DE7FCFB9230}">
                <p14:media xmlns:p14="http://schemas.microsoft.com/office/powerpoint/2010/main" r:embed="rId3"/>
              </p:ext>
            </p:extLst>
          </p:nvPr>
        </p:nvPicPr>
        <p:blipFill>
          <a:blip r:embed="rId9"/>
          <a:stretch>
            <a:fillRect/>
          </a:stretch>
        </p:blipFill>
        <p:spPr>
          <a:xfrm>
            <a:off x="9395460" y="1083310"/>
            <a:ext cx="2589530" cy="1248410"/>
          </a:xfrm>
          <a:prstGeom prst="rect">
            <a:avLst/>
          </a:prstGeom>
        </p:spPr>
      </p:pic>
      <p:sp>
        <p:nvSpPr>
          <p:cNvPr id="2" name="Rectangles 1"/>
          <p:cNvSpPr/>
          <p:nvPr/>
        </p:nvSpPr>
        <p:spPr>
          <a:xfrm>
            <a:off x="93345" y="1492885"/>
            <a:ext cx="9750425" cy="1014730"/>
          </a:xfrm>
          <a:prstGeom prst="rect">
            <a:avLst/>
          </a:prstGeom>
          <a:noFill/>
          <a:ln>
            <a:noFill/>
          </a:ln>
        </p:spPr>
        <p:txBody>
          <a:bodyPr wrap="square" rtlCol="0" anchor="t">
            <a:spAutoFit/>
            <a:scene3d>
              <a:camera prst="orthographicFront"/>
              <a:lightRig rig="threePt" dir="t"/>
            </a:scene3d>
          </a:bodyPr>
          <a:lstStyle/>
          <a:p>
            <a:pPr algn="ctr"/>
            <a:r>
              <a:rPr lang="en-US" altLang="zh-CN" sz="6000" b="1">
                <a:ln w="22225">
                  <a:solidFill>
                    <a:schemeClr val="accent2"/>
                  </a:solidFill>
                  <a:prstDash val="solid"/>
                </a:ln>
                <a:solidFill>
                  <a:schemeClr val="accent2">
                    <a:lumMod val="40000"/>
                    <a:lumOff val="60000"/>
                  </a:schemeClr>
                </a:solidFill>
                <a:effectLst/>
                <a:latin typeface="Calibri" panose="020F0502020204030204" pitchFamily="34" charset="0"/>
                <a:cs typeface="Calibri" panose="020F0502020204030204" pitchFamily="34" charset="0"/>
              </a:rPr>
              <a:t>NHÀ SÁNG CHẾ </a:t>
            </a:r>
            <a:r>
              <a:rPr lang="vi-VN" altLang="en-US" sz="6000" b="1">
                <a:ln w="22225">
                  <a:solidFill>
                    <a:schemeClr val="accent2"/>
                  </a:solidFill>
                  <a:prstDash val="solid"/>
                </a:ln>
                <a:solidFill>
                  <a:schemeClr val="accent2">
                    <a:lumMod val="40000"/>
                    <a:lumOff val="60000"/>
                  </a:schemeClr>
                </a:solidFill>
                <a:effectLst/>
                <a:latin typeface="Calibri" panose="020F0502020204030204" pitchFamily="34" charset="0"/>
                <a:cs typeface="Calibri" panose="020F0502020204030204" pitchFamily="34" charset="0"/>
              </a:rPr>
              <a:t>TÀI BA</a:t>
            </a:r>
          </a:p>
        </p:txBody>
      </p:sp>
      <p:pic>
        <p:nvPicPr>
          <p:cNvPr id="100" name="Picture 99"/>
          <p:cNvPicPr/>
          <p:nvPr/>
        </p:nvPicPr>
        <p:blipFill>
          <a:blip r:embed="rId10"/>
          <a:stretch>
            <a:fillRect/>
          </a:stretch>
        </p:blipFill>
        <p:spPr>
          <a:xfrm>
            <a:off x="762000" y="2414270"/>
            <a:ext cx="10858500" cy="4147820"/>
          </a:xfrm>
          <a:prstGeom prst="rect">
            <a:avLst/>
          </a:prstGeom>
          <a:noFill/>
          <a:ln w="9525">
            <a:noFill/>
          </a:ln>
        </p:spPr>
      </p:pic>
      <p:pic>
        <p:nvPicPr>
          <p:cNvPr id="7" name="mix_9m54s (audio-joiner.com) (1)">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11737340" y="6228715"/>
            <a:ext cx="495300" cy="4953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additive="base">
                                        <p:cTn id="13" dur="5948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1">
                  <p:stCondLst>
                    <p:cond delay="indefinite"/>
                  </p:stCondLst>
                  <p:endCondLst>
                    <p:cond evt="onStopAudio" delay="0">
                      <p:tgtEl>
                        <p:sldTgt/>
                      </p:tgtEl>
                    </p:cond>
                  </p:endCondLst>
                </p:cTn>
                <p:tgtEl>
                  <p:spTgt spid="10"/>
                </p:tgtEl>
              </p:cMediaNode>
            </p:audi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additive="base">
                                        <p:cTn id="19" dur="594834" fill="hold"/>
                                        <p:tgtEl>
                                          <p:spTgt spid="10"/>
                                        </p:tgtEl>
                                      </p:cBhvr>
                                    </p:cmd>
                                  </p:childTnLst>
                                </p:cTn>
                              </p:par>
                            </p:childTnLst>
                          </p:cTn>
                        </p:par>
                      </p:childTnLst>
                    </p:cTn>
                  </p:par>
                </p:childTnLst>
              </p:cTn>
              <p:nextCondLst>
                <p:cond evt="onClick" delay="0">
                  <p:tgtEl>
                    <p:spTgt spid="10"/>
                  </p:tgtEl>
                </p:cond>
              </p:nextCondLst>
            </p:seq>
            <p:video>
              <p:cMediaNode>
                <p:cTn id="20" fill="hold" display="1">
                  <p:stCondLst>
                    <p:cond delay="indefinite"/>
                  </p:stCondLst>
                </p:cTn>
                <p:tgtEl>
                  <p:spTgt spid="12"/>
                </p:tgtEl>
              </p:cMediaNode>
            </p:video>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additive="base">
                                        <p:cTn id="25" dur="1" fill="hold"/>
                                        <p:tgtEl>
                                          <p:spTgt spid="12"/>
                                        </p:tgtEl>
                                      </p:cBhvr>
                                    </p:cmd>
                                  </p:childTnLst>
                                </p:cTn>
                              </p:par>
                            </p:childTnLst>
                          </p:cTn>
                        </p:par>
                      </p:childTnLst>
                    </p:cTn>
                  </p:par>
                </p:childTnLst>
              </p:cTn>
              <p:nextCondLst>
                <p:cond evt="onClick" delay="0">
                  <p:tgtEl>
                    <p:spTgt spid="12"/>
                  </p:tgtEl>
                </p:cond>
              </p:nextCondLst>
            </p:seq>
            <p:audio>
              <p:cMediaNode>
                <p:cTn id="26" fill="hold" display="1">
                  <p:stCondLst>
                    <p:cond delay="indefinite"/>
                  </p:stCondLst>
                  <p:endCondLst>
                    <p:cond evt="onStopAudio" delay="0">
                      <p:tgtEl>
                        <p:sldTgt/>
                      </p:tgtEl>
                    </p:cond>
                  </p:endCondLst>
                </p:cTn>
                <p:tgtEl>
                  <p:spTgt spid="7"/>
                </p:tgtEl>
              </p:cMediaNode>
            </p:audio>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f You're Happy - Super Simple Songs">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395605" y="431800"/>
            <a:ext cx="11441430" cy="595312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304800"/>
            <a:ext cx="10668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1219200" y="325755"/>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4443" y="404046"/>
            <a:ext cx="397254" cy="397254"/>
          </a:xfrm>
          <a:prstGeom prst="rect">
            <a:avLst/>
          </a:prstGeom>
        </p:spPr>
      </p:pic>
      <p:sp>
        <p:nvSpPr>
          <p:cNvPr id="11" name="Rectangle: Diagonal Corners Snipped 10"/>
          <p:cNvSpPr/>
          <p:nvPr/>
        </p:nvSpPr>
        <p:spPr>
          <a:xfrm>
            <a:off x="1791335" y="1330960"/>
            <a:ext cx="9522460" cy="5222240"/>
          </a:xfrm>
          <a:prstGeom prst="snip2Diag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782" y="2076222"/>
            <a:ext cx="1352167" cy="1913660"/>
          </a:xfrm>
          <a:prstGeom prst="rect">
            <a:avLst/>
          </a:prstGeom>
        </p:spPr>
      </p:pic>
      <p:pic>
        <p:nvPicPr>
          <p:cNvPr id="41" name="Picture 40"/>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r="45245"/>
          <a:stretch>
            <a:fillRect/>
          </a:stretch>
        </p:blipFill>
        <p:spPr>
          <a:xfrm>
            <a:off x="1194514" y="380999"/>
            <a:ext cx="3522099" cy="4284517"/>
          </a:xfrm>
          <a:prstGeom prst="rect">
            <a:avLst/>
          </a:prstGeom>
        </p:spPr>
      </p:pic>
      <p:sp>
        <p:nvSpPr>
          <p:cNvPr id="59" name="Rectangle 58"/>
          <p:cNvSpPr/>
          <p:nvPr/>
        </p:nvSpPr>
        <p:spPr>
          <a:xfrm>
            <a:off x="129297" y="304800"/>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p:cNvSpPr/>
          <p:nvPr/>
        </p:nvSpPr>
        <p:spPr>
          <a:xfrm>
            <a:off x="129297" y="5933209"/>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Arrow: Down 60"/>
          <p:cNvSpPr/>
          <p:nvPr/>
        </p:nvSpPr>
        <p:spPr>
          <a:xfrm flipV="1">
            <a:off x="475729" y="6055301"/>
            <a:ext cx="249382" cy="3515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p:cNvGrpSpPr/>
          <p:nvPr/>
        </p:nvGrpSpPr>
        <p:grpSpPr>
          <a:xfrm>
            <a:off x="413314" y="518681"/>
            <a:ext cx="311797" cy="167984"/>
            <a:chOff x="2858712" y="1880751"/>
            <a:chExt cx="346363" cy="304800"/>
          </a:xfrm>
        </p:grpSpPr>
        <p:cxnSp>
          <p:nvCxnSpPr>
            <p:cNvPr id="63" name="Straight Connector 62"/>
            <p:cNvCxnSpPr/>
            <p:nvPr/>
          </p:nvCxnSpPr>
          <p:spPr>
            <a:xfrm>
              <a:off x="2858712" y="18807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858712" y="20331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858712" y="21855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129297" y="1331766"/>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p:cNvSpPr/>
          <p:nvPr/>
        </p:nvSpPr>
        <p:spPr>
          <a:xfrm>
            <a:off x="129297" y="1927512"/>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p:cNvSpPr/>
          <p:nvPr/>
        </p:nvSpPr>
        <p:spPr>
          <a:xfrm>
            <a:off x="129297" y="2523258"/>
            <a:ext cx="914400" cy="595746"/>
          </a:xfrm>
          <a:prstGeom prst="rect">
            <a:avLst/>
          </a:prstGeom>
          <a:solidFill>
            <a:srgbClr val="B5E4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p:cNvSpPr/>
          <p:nvPr/>
        </p:nvSpPr>
        <p:spPr>
          <a:xfrm>
            <a:off x="129297" y="3714750"/>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p:cNvSpPr/>
          <p:nvPr/>
        </p:nvSpPr>
        <p:spPr>
          <a:xfrm>
            <a:off x="129297" y="3119004"/>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p:cNvSpPr/>
          <p:nvPr/>
        </p:nvSpPr>
        <p:spPr>
          <a:xfrm>
            <a:off x="129297" y="4906242"/>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p:cNvSpPr/>
          <p:nvPr/>
        </p:nvSpPr>
        <p:spPr>
          <a:xfrm>
            <a:off x="129297" y="4310496"/>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Graphic 72" descr="Line arrow Straigh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824" y="1407967"/>
            <a:ext cx="443345" cy="443345"/>
          </a:xfrm>
          <a:prstGeom prst="rect">
            <a:avLst/>
          </a:prstGeom>
        </p:spPr>
      </p:pic>
      <p:pic>
        <p:nvPicPr>
          <p:cNvPr id="74" name="Graphic 73" descr="Line arrow Straigh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78748" y="4982442"/>
            <a:ext cx="443345" cy="443345"/>
          </a:xfrm>
          <a:prstGeom prst="rect">
            <a:avLst/>
          </a:prstGeom>
        </p:spPr>
      </p:pic>
      <p:sp>
        <p:nvSpPr>
          <p:cNvPr id="75" name="TextBox 74"/>
          <p:cNvSpPr txBox="1"/>
          <p:nvPr/>
        </p:nvSpPr>
        <p:spPr>
          <a:xfrm>
            <a:off x="393975" y="2076222"/>
            <a:ext cx="385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01</a:t>
            </a:r>
          </a:p>
        </p:txBody>
      </p:sp>
      <p:sp>
        <p:nvSpPr>
          <p:cNvPr id="76" name="TextBox 75"/>
          <p:cNvSpPr txBox="1"/>
          <p:nvPr/>
        </p:nvSpPr>
        <p:spPr>
          <a:xfrm>
            <a:off x="393975" y="330084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03</a:t>
            </a:r>
          </a:p>
        </p:txBody>
      </p:sp>
      <p:sp>
        <p:nvSpPr>
          <p:cNvPr id="77" name="TextBox 76"/>
          <p:cNvSpPr txBox="1"/>
          <p:nvPr/>
        </p:nvSpPr>
        <p:spPr>
          <a:xfrm>
            <a:off x="378748" y="2671968"/>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02</a:t>
            </a:r>
          </a:p>
        </p:txBody>
      </p:sp>
      <p:sp>
        <p:nvSpPr>
          <p:cNvPr id="78" name="TextBox 77"/>
          <p:cNvSpPr txBox="1"/>
          <p:nvPr/>
        </p:nvSpPr>
        <p:spPr>
          <a:xfrm>
            <a:off x="393975" y="382795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04</a:t>
            </a:r>
          </a:p>
        </p:txBody>
      </p:sp>
      <p:sp>
        <p:nvSpPr>
          <p:cNvPr id="79" name="TextBox 78"/>
          <p:cNvSpPr txBox="1"/>
          <p:nvPr/>
        </p:nvSpPr>
        <p:spPr>
          <a:xfrm>
            <a:off x="378748" y="4423703"/>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05</a:t>
            </a:r>
          </a:p>
        </p:txBody>
      </p:sp>
      <p:sp>
        <p:nvSpPr>
          <p:cNvPr id="6" name="Snip Diagonal Corner Rectangle 6"/>
          <p:cNvSpPr/>
          <p:nvPr/>
        </p:nvSpPr>
        <p:spPr>
          <a:xfrm>
            <a:off x="734060" y="159385"/>
            <a:ext cx="10978515" cy="843915"/>
          </a:xfrm>
          <a:prstGeom prst="snip2DiagRect">
            <a:avLst>
              <a:gd name="adj1" fmla="val 0"/>
              <a:gd name="adj2" fmla="val 0"/>
            </a:avLst>
          </a:prstGeom>
          <a:solidFill>
            <a:srgbClr val="80FFDB"/>
          </a:solidFill>
          <a:ln w="38100">
            <a:solidFill>
              <a:srgbClr val="51B69A"/>
            </a:solidFill>
            <a:prstDash val="dashDot"/>
          </a:ln>
        </p:spPr>
        <p:txBody>
          <a:bodyPr wrap="square">
            <a:noAutofit/>
          </a:bodyPr>
          <a:lstStyle/>
          <a:p>
            <a:pPr algn="ctr"/>
            <a:r>
              <a:rPr lang="en-US" altLang="en-US" sz="3600" b="1" dirty="0">
                <a:latin typeface="Cambria" panose="02040503050406030204" pitchFamily="18" charset="0"/>
                <a:ea typeface="Cambria" panose="02040503050406030204" pitchFamily="18" charset="0"/>
                <a:cs typeface="Arial" panose="020B0604020202020204" pitchFamily="34" charset="0"/>
              </a:rPr>
              <a:t>4. Chia sẻ , thảo luận và điều chỉnh</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350" y="401955"/>
            <a:ext cx="11414125" cy="6238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Giáo vi</a:t>
            </a:r>
          </a:p>
        </p:txBody>
      </p:sp>
      <p:sp>
        <p:nvSpPr>
          <p:cNvPr id="2" name="Rounded Rectangle 1"/>
          <p:cNvSpPr/>
          <p:nvPr/>
        </p:nvSpPr>
        <p:spPr>
          <a:xfrm>
            <a:off x="1914525" y="594360"/>
            <a:ext cx="8860155" cy="74612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ĐÁNH GIÁ SẢN PHẨM BÌNH GIỮ NHIỆT TỰ CHẾ</a:t>
            </a:r>
          </a:p>
        </p:txBody>
      </p:sp>
      <p:sp>
        <p:nvSpPr>
          <p:cNvPr id="3" name="Rectangles 2"/>
          <p:cNvSpPr/>
          <p:nvPr/>
        </p:nvSpPr>
        <p:spPr>
          <a:xfrm>
            <a:off x="269875" y="161925"/>
            <a:ext cx="2390775" cy="594995"/>
          </a:xfrm>
          <a:prstGeom prst="rect">
            <a:avLst/>
          </a:prstGeom>
          <a:solidFill>
            <a:srgbClr val="C0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000" b="1">
                <a:sym typeface="+mn-ea"/>
              </a:rPr>
              <a:t>PHIẾU HỌC TẬP SỐ 3</a:t>
            </a:r>
          </a:p>
        </p:txBody>
      </p:sp>
      <p:graphicFrame>
        <p:nvGraphicFramePr>
          <p:cNvPr id="5" name="Table 4"/>
          <p:cNvGraphicFramePr/>
          <p:nvPr/>
        </p:nvGraphicFramePr>
        <p:xfrm>
          <a:off x="787400" y="2524125"/>
          <a:ext cx="10613390" cy="3369310"/>
        </p:xfrm>
        <a:graphic>
          <a:graphicData uri="http://schemas.openxmlformats.org/drawingml/2006/table">
            <a:tbl>
              <a:tblPr firstRow="1" bandRow="1">
                <a:tableStyleId>{5C22544A-7EE6-4342-B048-85BDC9FD1C3A}</a:tableStyleId>
              </a:tblPr>
              <a:tblGrid>
                <a:gridCol w="1036955">
                  <a:extLst>
                    <a:ext uri="{9D8B030D-6E8A-4147-A177-3AD203B41FA5}">
                      <a16:colId xmlns:a16="http://schemas.microsoft.com/office/drawing/2014/main" val="20000"/>
                    </a:ext>
                  </a:extLst>
                </a:gridCol>
                <a:gridCol w="5831840">
                  <a:extLst>
                    <a:ext uri="{9D8B030D-6E8A-4147-A177-3AD203B41FA5}">
                      <a16:colId xmlns:a16="http://schemas.microsoft.com/office/drawing/2014/main" val="20001"/>
                    </a:ext>
                  </a:extLst>
                </a:gridCol>
                <a:gridCol w="3744595">
                  <a:extLst>
                    <a:ext uri="{9D8B030D-6E8A-4147-A177-3AD203B41FA5}">
                      <a16:colId xmlns:a16="http://schemas.microsoft.com/office/drawing/2014/main" val="20002"/>
                    </a:ext>
                  </a:extLst>
                </a:gridCol>
              </a:tblGrid>
              <a:tr h="640080">
                <a:tc>
                  <a:txBody>
                    <a:bodyPr/>
                    <a:lstStyle/>
                    <a:p>
                      <a:pPr algn="ctr">
                        <a:buNone/>
                      </a:pPr>
                      <a:r>
                        <a:rPr lang="en-US" sz="3600">
                          <a:solidFill>
                            <a:schemeClr val="bg1"/>
                          </a:solidFill>
                        </a:rPr>
                        <a:t>TT</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t>TIÊU CHÍ</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t>ĐÁNH GIÁ</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extLst>
                  <a:ext uri="{0D108BD9-81ED-4DB2-BD59-A6C34878D82A}">
                    <a16:rowId xmlns:a16="http://schemas.microsoft.com/office/drawing/2014/main" val="10000"/>
                  </a:ext>
                </a:extLst>
              </a:tr>
              <a:tr h="831215">
                <a:tc>
                  <a:txBody>
                    <a:bodyPr/>
                    <a:lstStyle/>
                    <a:p>
                      <a:pPr algn="ctr">
                        <a:buNone/>
                      </a:pPr>
                      <a:r>
                        <a:rPr lang="en-US" sz="3600" b="1">
                          <a:solidFill>
                            <a:schemeClr val="bg1"/>
                          </a:solidFill>
                        </a:rPr>
                        <a:t>1</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r>
                        <a:rPr lang="en-US" sz="3200">
                          <a:sym typeface="+mn-ea"/>
                        </a:rPr>
                        <a:t>Giữ được nhiệt</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1"/>
                  </a:ext>
                </a:extLst>
              </a:tr>
              <a:tr h="831215">
                <a:tc>
                  <a:txBody>
                    <a:bodyPr/>
                    <a:lstStyle/>
                    <a:p>
                      <a:pPr algn="ctr">
                        <a:buNone/>
                      </a:pPr>
                      <a:r>
                        <a:rPr lang="en-US" sz="3600" b="1">
                          <a:solidFill>
                            <a:schemeClr val="bg1"/>
                          </a:solidFill>
                        </a:rPr>
                        <a:t>2</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r>
                        <a:rPr lang="en-US" sz="3200">
                          <a:sym typeface="+mn-ea"/>
                        </a:rPr>
                        <a:t>Làm từ những vật liệu dễ tìm, tái chế</a:t>
                      </a:r>
                      <a:endParaRPr lang="en-US" sz="3200"/>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2"/>
                  </a:ext>
                </a:extLst>
              </a:tr>
              <a:tr h="831215">
                <a:tc>
                  <a:txBody>
                    <a:bodyPr/>
                    <a:lstStyle/>
                    <a:p>
                      <a:pPr algn="ctr">
                        <a:buNone/>
                      </a:pPr>
                      <a:r>
                        <a:rPr lang="en-US" sz="3600" b="1">
                          <a:solidFill>
                            <a:schemeClr val="bg1"/>
                          </a:solidFill>
                        </a:rPr>
                        <a:t>3</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r>
                        <a:rPr lang="en-US" sz="3200"/>
                        <a:t>Đẹp mắt, ấn tượng</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3"/>
                  </a:ext>
                </a:extLst>
              </a:tr>
            </a:tbl>
          </a:graphicData>
        </a:graphic>
      </p:graphicFrame>
      <p:sp>
        <p:nvSpPr>
          <p:cNvPr id="4" name="Text Box 3"/>
          <p:cNvSpPr txBox="1"/>
          <p:nvPr/>
        </p:nvSpPr>
        <p:spPr>
          <a:xfrm>
            <a:off x="858520" y="1340485"/>
            <a:ext cx="10471785" cy="1124585"/>
          </a:xfrm>
          <a:prstGeom prst="rect">
            <a:avLst/>
          </a:prstGeom>
          <a:noFill/>
        </p:spPr>
        <p:txBody>
          <a:bodyPr wrap="square" rtlCol="0">
            <a:spAutoFit/>
          </a:bodyPr>
          <a:lstStyle/>
          <a:p>
            <a:pPr indent="0" algn="ctr" fontAlgn="auto">
              <a:lnSpc>
                <a:spcPct val="120000"/>
              </a:lnSpc>
            </a:pPr>
            <a:r>
              <a:rPr lang="en-US" sz="2800" b="1">
                <a:solidFill>
                  <a:schemeClr val="accent1">
                    <a:lumMod val="50000"/>
                  </a:schemeClr>
                </a:solidFill>
                <a:latin typeface="Calibri" panose="020F0502020204030204" pitchFamily="34" charset="0"/>
                <a:cs typeface="Calibri" panose="020F0502020204030204" pitchFamily="34" charset="0"/>
              </a:rPr>
              <a:t>Em hãy đánh giá sản phẩm Bình giữ nhiệt tự chế của nhóm mình</a:t>
            </a:r>
          </a:p>
          <a:p>
            <a:pPr indent="0" algn="ctr" fontAlgn="auto">
              <a:lnSpc>
                <a:spcPct val="120000"/>
              </a:lnSpc>
            </a:pPr>
            <a:r>
              <a:rPr lang="en-US" sz="2800" b="1">
                <a:solidFill>
                  <a:schemeClr val="accent1">
                    <a:lumMod val="50000"/>
                  </a:schemeClr>
                </a:solidFill>
                <a:latin typeface="Calibri" panose="020F0502020204030204" pitchFamily="34" charset="0"/>
                <a:cs typeface="Calibri" panose="020F0502020204030204" pitchFamily="34" charset="0"/>
              </a:rPr>
              <a:t>bằng cách </a:t>
            </a:r>
            <a:r>
              <a:rPr lang="en-US" sz="2800" b="1" u="sng">
                <a:solidFill>
                  <a:schemeClr val="accent1">
                    <a:lumMod val="50000"/>
                  </a:schemeClr>
                </a:solidFill>
                <a:latin typeface="Calibri" panose="020F0502020204030204" pitchFamily="34" charset="0"/>
                <a:cs typeface="Calibri" panose="020F0502020204030204" pitchFamily="34" charset="0"/>
              </a:rPr>
              <a:t>tô màu</a:t>
            </a:r>
            <a:r>
              <a:rPr lang="en-US" sz="2800" b="1">
                <a:solidFill>
                  <a:schemeClr val="accent1">
                    <a:lumMod val="50000"/>
                  </a:schemeClr>
                </a:solidFill>
                <a:latin typeface="Calibri" panose="020F0502020204030204" pitchFamily="34" charset="0"/>
                <a:cs typeface="Calibri" panose="020F0502020204030204" pitchFamily="34" charset="0"/>
              </a:rPr>
              <a:t> vào          thể hiện mức độ đạt được ở mỗi tiêu chí.</a:t>
            </a:r>
          </a:p>
        </p:txBody>
      </p:sp>
      <p:sp>
        <p:nvSpPr>
          <p:cNvPr id="7" name="5-Point Star 6"/>
          <p:cNvSpPr/>
          <p:nvPr/>
        </p:nvSpPr>
        <p:spPr>
          <a:xfrm>
            <a:off x="7886065" y="32937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5-Point Star 7"/>
          <p:cNvSpPr/>
          <p:nvPr/>
        </p:nvSpPr>
        <p:spPr>
          <a:xfrm>
            <a:off x="8568055" y="32937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5-Point Star 8"/>
          <p:cNvSpPr/>
          <p:nvPr/>
        </p:nvSpPr>
        <p:spPr>
          <a:xfrm>
            <a:off x="9228455" y="32937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5-Point Star 9"/>
          <p:cNvSpPr/>
          <p:nvPr/>
        </p:nvSpPr>
        <p:spPr>
          <a:xfrm>
            <a:off x="9909810" y="32937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5-Point Star 10"/>
          <p:cNvSpPr/>
          <p:nvPr/>
        </p:nvSpPr>
        <p:spPr>
          <a:xfrm>
            <a:off x="10601960" y="32937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2" name="5-Point Star 11"/>
          <p:cNvSpPr/>
          <p:nvPr/>
        </p:nvSpPr>
        <p:spPr>
          <a:xfrm>
            <a:off x="7886065" y="41700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5-Point Star 12"/>
          <p:cNvSpPr/>
          <p:nvPr/>
        </p:nvSpPr>
        <p:spPr>
          <a:xfrm>
            <a:off x="8568055" y="41700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5-Point Star 13"/>
          <p:cNvSpPr/>
          <p:nvPr/>
        </p:nvSpPr>
        <p:spPr>
          <a:xfrm>
            <a:off x="9228455" y="41700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5-Point Star 14"/>
          <p:cNvSpPr/>
          <p:nvPr/>
        </p:nvSpPr>
        <p:spPr>
          <a:xfrm>
            <a:off x="9909810" y="41700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6" name="5-Point Star 15"/>
          <p:cNvSpPr/>
          <p:nvPr/>
        </p:nvSpPr>
        <p:spPr>
          <a:xfrm>
            <a:off x="10601960" y="41700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5-Point Star 16"/>
          <p:cNvSpPr/>
          <p:nvPr/>
        </p:nvSpPr>
        <p:spPr>
          <a:xfrm>
            <a:off x="7886065" y="5186680"/>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5-Point Star 17"/>
          <p:cNvSpPr/>
          <p:nvPr/>
        </p:nvSpPr>
        <p:spPr>
          <a:xfrm>
            <a:off x="8568055" y="5186680"/>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9" name="5-Point Star 18"/>
          <p:cNvSpPr/>
          <p:nvPr/>
        </p:nvSpPr>
        <p:spPr>
          <a:xfrm>
            <a:off x="9228455" y="5186680"/>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0" name="5-Point Star 19"/>
          <p:cNvSpPr/>
          <p:nvPr/>
        </p:nvSpPr>
        <p:spPr>
          <a:xfrm>
            <a:off x="9909810" y="5186680"/>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1" name="5-Point Star 20"/>
          <p:cNvSpPr/>
          <p:nvPr/>
        </p:nvSpPr>
        <p:spPr>
          <a:xfrm>
            <a:off x="10601960" y="5186680"/>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2" name="Text Box 21"/>
          <p:cNvSpPr txBox="1"/>
          <p:nvPr/>
        </p:nvSpPr>
        <p:spPr>
          <a:xfrm>
            <a:off x="876300" y="6026150"/>
            <a:ext cx="10471785" cy="607695"/>
          </a:xfrm>
          <a:prstGeom prst="rect">
            <a:avLst/>
          </a:prstGeom>
          <a:solidFill>
            <a:schemeClr val="bg2">
              <a:lumMod val="90000"/>
            </a:schemeClr>
          </a:solidFill>
          <a:ln w="28575" cmpd="sng">
            <a:solidFill>
              <a:schemeClr val="tx1">
                <a:lumMod val="95000"/>
                <a:lumOff val="5000"/>
              </a:schemeClr>
            </a:solidFill>
            <a:prstDash val="solid"/>
          </a:ln>
        </p:spPr>
        <p:txBody>
          <a:bodyPr wrap="square" rtlCol="0">
            <a:spAutoFit/>
          </a:bodyPr>
          <a:lstStyle/>
          <a:p>
            <a:pPr indent="0" algn="ctr" fontAlgn="auto">
              <a:lnSpc>
                <a:spcPct val="120000"/>
              </a:lnSpc>
            </a:pPr>
            <a:r>
              <a:rPr lang="en-US" sz="2800" b="1">
                <a:latin typeface="Calibri" panose="020F0502020204030204" pitchFamily="34" charset="0"/>
                <a:cs typeface="Calibri" panose="020F0502020204030204" pitchFamily="34" charset="0"/>
              </a:rPr>
              <a:t>Sau khi tự đánh giá, nhóm em mong muốn điều chỉnh gì không?</a:t>
            </a:r>
          </a:p>
        </p:txBody>
      </p:sp>
      <p:sp>
        <p:nvSpPr>
          <p:cNvPr id="23" name="5-Point Star 22"/>
          <p:cNvSpPr/>
          <p:nvPr/>
        </p:nvSpPr>
        <p:spPr>
          <a:xfrm>
            <a:off x="4359275" y="1871345"/>
            <a:ext cx="551815" cy="530860"/>
          </a:xfrm>
          <a:prstGeom prst="star5">
            <a:avLst/>
          </a:prstGeom>
          <a:solidFill>
            <a:schemeClr val="bg1"/>
          </a:solidFill>
          <a:ln w="19050">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304800"/>
            <a:ext cx="10668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1219200" y="325755"/>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4443" y="404046"/>
            <a:ext cx="397254" cy="397254"/>
          </a:xfrm>
          <a:prstGeom prst="rect">
            <a:avLst/>
          </a:prstGeom>
        </p:spPr>
      </p:pic>
      <p:sp>
        <p:nvSpPr>
          <p:cNvPr id="11" name="Rectangle: Diagonal Corners Snipped 10"/>
          <p:cNvSpPr/>
          <p:nvPr/>
        </p:nvSpPr>
        <p:spPr>
          <a:xfrm>
            <a:off x="1791335" y="1330960"/>
            <a:ext cx="9522460" cy="5222240"/>
          </a:xfrm>
          <a:prstGeom prst="snip2Diag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782" y="2076222"/>
            <a:ext cx="1352167" cy="1913660"/>
          </a:xfrm>
          <a:prstGeom prst="rect">
            <a:avLst/>
          </a:prstGeom>
        </p:spPr>
      </p:pic>
      <p:pic>
        <p:nvPicPr>
          <p:cNvPr id="41" name="Picture 40"/>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r="45245"/>
          <a:stretch>
            <a:fillRect/>
          </a:stretch>
        </p:blipFill>
        <p:spPr>
          <a:xfrm>
            <a:off x="1194514" y="380999"/>
            <a:ext cx="3522099" cy="4284517"/>
          </a:xfrm>
          <a:prstGeom prst="rect">
            <a:avLst/>
          </a:prstGeom>
        </p:spPr>
      </p:pic>
      <p:sp>
        <p:nvSpPr>
          <p:cNvPr id="59" name="Rectangle 58"/>
          <p:cNvSpPr/>
          <p:nvPr/>
        </p:nvSpPr>
        <p:spPr>
          <a:xfrm>
            <a:off x="129297" y="304800"/>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p:cNvSpPr/>
          <p:nvPr/>
        </p:nvSpPr>
        <p:spPr>
          <a:xfrm>
            <a:off x="129297" y="5933209"/>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Arrow: Down 60"/>
          <p:cNvSpPr/>
          <p:nvPr/>
        </p:nvSpPr>
        <p:spPr>
          <a:xfrm flipV="1">
            <a:off x="475729" y="6055301"/>
            <a:ext cx="249382" cy="3515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p:cNvGrpSpPr/>
          <p:nvPr/>
        </p:nvGrpSpPr>
        <p:grpSpPr>
          <a:xfrm>
            <a:off x="413314" y="518681"/>
            <a:ext cx="311797" cy="167984"/>
            <a:chOff x="2858712" y="1880751"/>
            <a:chExt cx="346363" cy="304800"/>
          </a:xfrm>
        </p:grpSpPr>
        <p:cxnSp>
          <p:nvCxnSpPr>
            <p:cNvPr id="63" name="Straight Connector 62"/>
            <p:cNvCxnSpPr/>
            <p:nvPr/>
          </p:nvCxnSpPr>
          <p:spPr>
            <a:xfrm>
              <a:off x="2858712" y="18807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858712" y="20331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858712" y="21855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129297" y="1331766"/>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p:cNvSpPr/>
          <p:nvPr/>
        </p:nvSpPr>
        <p:spPr>
          <a:xfrm>
            <a:off x="129297" y="1927512"/>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p:cNvSpPr/>
          <p:nvPr/>
        </p:nvSpPr>
        <p:spPr>
          <a:xfrm>
            <a:off x="129297" y="2523258"/>
            <a:ext cx="914400" cy="595746"/>
          </a:xfrm>
          <a:prstGeom prst="rect">
            <a:avLst/>
          </a:prstGeom>
          <a:solidFill>
            <a:srgbClr val="B5E4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p:cNvSpPr/>
          <p:nvPr/>
        </p:nvSpPr>
        <p:spPr>
          <a:xfrm>
            <a:off x="129297" y="3714750"/>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p:cNvSpPr/>
          <p:nvPr/>
        </p:nvSpPr>
        <p:spPr>
          <a:xfrm>
            <a:off x="129297" y="3119004"/>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p:cNvSpPr/>
          <p:nvPr/>
        </p:nvSpPr>
        <p:spPr>
          <a:xfrm>
            <a:off x="129297" y="4906242"/>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p:cNvSpPr/>
          <p:nvPr/>
        </p:nvSpPr>
        <p:spPr>
          <a:xfrm>
            <a:off x="129297" y="4310496"/>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Graphic 72" descr="Line arrow Straigh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824" y="1407967"/>
            <a:ext cx="443345" cy="443345"/>
          </a:xfrm>
          <a:prstGeom prst="rect">
            <a:avLst/>
          </a:prstGeom>
        </p:spPr>
      </p:pic>
      <p:pic>
        <p:nvPicPr>
          <p:cNvPr id="74" name="Graphic 73" descr="Line arrow Straigh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78748" y="4982442"/>
            <a:ext cx="443345" cy="443345"/>
          </a:xfrm>
          <a:prstGeom prst="rect">
            <a:avLst/>
          </a:prstGeom>
        </p:spPr>
      </p:pic>
      <p:sp>
        <p:nvSpPr>
          <p:cNvPr id="75" name="TextBox 74"/>
          <p:cNvSpPr txBox="1"/>
          <p:nvPr/>
        </p:nvSpPr>
        <p:spPr>
          <a:xfrm>
            <a:off x="393975" y="2076222"/>
            <a:ext cx="385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01</a:t>
            </a:r>
          </a:p>
        </p:txBody>
      </p:sp>
      <p:sp>
        <p:nvSpPr>
          <p:cNvPr id="76" name="TextBox 75"/>
          <p:cNvSpPr txBox="1"/>
          <p:nvPr/>
        </p:nvSpPr>
        <p:spPr>
          <a:xfrm>
            <a:off x="393975" y="330084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03</a:t>
            </a:r>
          </a:p>
        </p:txBody>
      </p:sp>
      <p:sp>
        <p:nvSpPr>
          <p:cNvPr id="77" name="TextBox 76"/>
          <p:cNvSpPr txBox="1"/>
          <p:nvPr/>
        </p:nvSpPr>
        <p:spPr>
          <a:xfrm>
            <a:off x="378748" y="2671968"/>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02</a:t>
            </a:r>
          </a:p>
        </p:txBody>
      </p:sp>
      <p:sp>
        <p:nvSpPr>
          <p:cNvPr id="78" name="TextBox 77"/>
          <p:cNvSpPr txBox="1"/>
          <p:nvPr/>
        </p:nvSpPr>
        <p:spPr>
          <a:xfrm>
            <a:off x="393975" y="382795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04</a:t>
            </a:r>
          </a:p>
        </p:txBody>
      </p:sp>
      <p:sp>
        <p:nvSpPr>
          <p:cNvPr id="79" name="TextBox 78"/>
          <p:cNvSpPr txBox="1"/>
          <p:nvPr/>
        </p:nvSpPr>
        <p:spPr>
          <a:xfrm>
            <a:off x="378748" y="4423703"/>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05</a:t>
            </a:r>
          </a:p>
        </p:txBody>
      </p:sp>
      <p:sp>
        <p:nvSpPr>
          <p:cNvPr id="6" name="Snip Diagonal Corner Rectangle 6"/>
          <p:cNvSpPr/>
          <p:nvPr/>
        </p:nvSpPr>
        <p:spPr>
          <a:xfrm>
            <a:off x="734060" y="159385"/>
            <a:ext cx="10978515" cy="843915"/>
          </a:xfrm>
          <a:prstGeom prst="snip2DiagRect">
            <a:avLst>
              <a:gd name="adj1" fmla="val 0"/>
              <a:gd name="adj2" fmla="val 0"/>
            </a:avLst>
          </a:prstGeom>
          <a:solidFill>
            <a:srgbClr val="80FFDB"/>
          </a:solidFill>
          <a:ln w="38100">
            <a:solidFill>
              <a:srgbClr val="51B69A"/>
            </a:solidFill>
            <a:prstDash val="dashDot"/>
          </a:ln>
        </p:spPr>
        <p:txBody>
          <a:bodyPr wrap="square">
            <a:noAutofit/>
          </a:bodyPr>
          <a:lstStyle/>
          <a:p>
            <a:pPr algn="ctr"/>
            <a:r>
              <a:rPr lang="en-US" altLang="en-US" sz="3600" b="1" dirty="0">
                <a:latin typeface="Cambria" panose="02040503050406030204" pitchFamily="18" charset="0"/>
                <a:ea typeface="Cambria" panose="02040503050406030204" pitchFamily="18" charset="0"/>
                <a:cs typeface="Arial" panose="020B0604020202020204" pitchFamily="34" charset="0"/>
              </a:rPr>
              <a:t>4. Chia sẻ , thảo luận và điều chỉnh</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iphy"/>
          <p:cNvPicPr>
            <a:picLocks noChangeAspect="1"/>
          </p:cNvPicPr>
          <p:nvPr/>
        </p:nvPicPr>
        <p:blipFill>
          <a:blip r:embed="rId4"/>
          <a:stretch>
            <a:fillRect/>
          </a:stretch>
        </p:blipFill>
        <p:spPr>
          <a:xfrm>
            <a:off x="6597650" y="1154430"/>
            <a:ext cx="5554980" cy="5554980"/>
          </a:xfrm>
          <a:prstGeom prst="rect">
            <a:avLst/>
          </a:prstGeom>
        </p:spPr>
      </p:pic>
      <p:pic>
        <p:nvPicPr>
          <p:cNvPr id="6" name="kết thúc hay">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362700"/>
            <a:ext cx="495300" cy="495300"/>
          </a:xfrm>
          <a:prstGeom prst="rect">
            <a:avLst/>
          </a:prstGeom>
        </p:spPr>
      </p:pic>
      <p:sp>
        <p:nvSpPr>
          <p:cNvPr id="8" name="Rounded Rectangular Callout 7"/>
          <p:cNvSpPr/>
          <p:nvPr/>
        </p:nvSpPr>
        <p:spPr>
          <a:xfrm>
            <a:off x="634365" y="997585"/>
            <a:ext cx="7233285" cy="3418205"/>
          </a:xfrm>
          <a:prstGeom prst="wedgeRoundRectCallout">
            <a:avLst>
              <a:gd name="adj1" fmla="val 62131"/>
              <a:gd name="adj2" fmla="val 71503"/>
              <a:gd name="adj3" fmla="val 16667"/>
            </a:avLst>
          </a:prstGeom>
          <a:solidFill>
            <a:schemeClr val="bg1"/>
          </a:solidFill>
          <a:ln w="57150">
            <a:gradFill>
              <a:gsLst>
                <a:gs pos="0">
                  <a:srgbClr val="007BD3"/>
                </a:gs>
                <a:gs pos="100000">
                  <a:srgbClr val="034373"/>
                </a:gs>
              </a:gsLst>
            </a:grad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5200" b="1">
                <a:solidFill>
                  <a:schemeClr val="accent1">
                    <a:lumMod val="50000"/>
                  </a:schemeClr>
                </a:solidFill>
              </a:rPr>
              <a:t>CHÚC CÁC BẠN CÓ NHIỀU TIẾT HỌC STEM ĐẦY BỔ ÍCH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50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ean It Up!">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487680" y="133350"/>
            <a:ext cx="11379200" cy="5603240"/>
          </a:xfrm>
          <a:prstGeom prst="rect">
            <a:avLst/>
          </a:prstGeom>
        </p:spPr>
      </p:pic>
      <p:sp>
        <p:nvSpPr>
          <p:cNvPr id="2" name="Rectangles 1"/>
          <p:cNvSpPr/>
          <p:nvPr/>
        </p:nvSpPr>
        <p:spPr>
          <a:xfrm>
            <a:off x="2123123" y="5659120"/>
            <a:ext cx="7945755" cy="1198880"/>
          </a:xfrm>
          <a:prstGeom prst="rect">
            <a:avLst/>
          </a:prstGeom>
          <a:noFill/>
          <a:ln>
            <a:noFill/>
          </a:ln>
        </p:spPr>
        <p:txBody>
          <a:bodyPr wrap="none" rtlCol="0" anchor="t">
            <a:spAutoFit/>
            <a:scene3d>
              <a:camera prst="orthographicFront"/>
              <a:lightRig rig="threePt" dir="t"/>
            </a:scene3d>
          </a:bodyPr>
          <a:lstStyle/>
          <a:p>
            <a:pPr algn="ctr"/>
            <a:r>
              <a:rPr lang="en-US" altLang="zh-CN" sz="7200" b="1">
                <a:ln w="22225">
                  <a:solidFill>
                    <a:schemeClr val="accent2"/>
                  </a:solidFill>
                  <a:prstDash val="solid"/>
                </a:ln>
                <a:solidFill>
                  <a:schemeClr val="accent2">
                    <a:lumMod val="40000"/>
                    <a:lumOff val="60000"/>
                  </a:schemeClr>
                </a:solidFill>
                <a:effectLst/>
              </a:rPr>
              <a:t>Cùng dọn dẹp nào!!!</a:t>
            </a:r>
          </a:p>
        </p:txBody>
      </p:sp>
    </p:spTree>
  </p:cSld>
  <p:clrMapOvr>
    <a:masterClrMapping/>
  </p:clrMapOvr>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364" y="401781"/>
            <a:ext cx="11111345" cy="6054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380168" y="401781"/>
            <a:ext cx="11111345"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91" y="1499251"/>
            <a:ext cx="397254" cy="397254"/>
          </a:xfrm>
          <a:prstGeom prst="rect">
            <a:avLst/>
          </a:prstGeom>
        </p:spPr>
      </p:pic>
      <p:sp>
        <p:nvSpPr>
          <p:cNvPr id="14" name="TextBox 13"/>
          <p:cNvSpPr txBox="1"/>
          <p:nvPr/>
        </p:nvSpPr>
        <p:spPr>
          <a:xfrm>
            <a:off x="554183" y="0"/>
            <a:ext cx="86433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a:t>
            </a:r>
          </a:p>
        </p:txBody>
      </p:sp>
      <p:sp>
        <p:nvSpPr>
          <p:cNvPr id="18" name="TextBox 17"/>
          <p:cNvSpPr txBox="1"/>
          <p:nvPr/>
        </p:nvSpPr>
        <p:spPr>
          <a:xfrm rot="16200000">
            <a:off x="9603882" y="2638252"/>
            <a:ext cx="615553" cy="1342675"/>
          </a:xfrm>
          <a:prstGeom prst="rect">
            <a:avLst/>
          </a:prstGeom>
          <a:noFill/>
        </p:spPr>
        <p:txBody>
          <a:bodyPr vert="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 * * * *</a:t>
            </a:r>
          </a:p>
        </p:txBody>
      </p:sp>
      <p:pic>
        <p:nvPicPr>
          <p:cNvPr id="22" name="Graphic 21" descr="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4181" y="5635091"/>
            <a:ext cx="397254" cy="397254"/>
          </a:xfrm>
          <a:prstGeom prst="rect">
            <a:avLst/>
          </a:prstGeom>
        </p:spPr>
      </p:pic>
      <p:sp>
        <p:nvSpPr>
          <p:cNvPr id="23" name="TextBox 22"/>
          <p:cNvSpPr txBox="1"/>
          <p:nvPr/>
        </p:nvSpPr>
        <p:spPr>
          <a:xfrm>
            <a:off x="11078974" y="997527"/>
            <a:ext cx="615553" cy="1528624"/>
          </a:xfrm>
          <a:prstGeom prst="rect">
            <a:avLst/>
          </a:prstGeom>
          <a:noFill/>
        </p:spPr>
        <p:txBody>
          <a:bodyPr vert="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a:t>
            </a:r>
          </a:p>
        </p:txBody>
      </p:sp>
      <p:sp>
        <p:nvSpPr>
          <p:cNvPr id="27" name="Arrow: Right 26"/>
          <p:cNvSpPr/>
          <p:nvPr/>
        </p:nvSpPr>
        <p:spPr>
          <a:xfrm rot="16200000">
            <a:off x="460992" y="5596377"/>
            <a:ext cx="651164" cy="2840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5502" y="3372327"/>
            <a:ext cx="4565874" cy="3083892"/>
          </a:xfrm>
          <a:prstGeom prst="rect">
            <a:avLst/>
          </a:prstGeom>
        </p:spPr>
      </p:pic>
      <p:pic>
        <p:nvPicPr>
          <p:cNvPr id="30" name="Picture 29"/>
          <p:cNvPicPr>
            <a:picLocks noChangeAspect="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t="1" r="55441" b="41224"/>
          <a:stretch>
            <a:fillRect/>
          </a:stretch>
        </p:blipFill>
        <p:spPr>
          <a:xfrm>
            <a:off x="391176" y="1000252"/>
            <a:ext cx="2944837" cy="2587283"/>
          </a:xfrm>
          <a:prstGeom prst="rect">
            <a:avLst/>
          </a:prstGeom>
        </p:spPr>
      </p:pic>
      <p:pic>
        <p:nvPicPr>
          <p:cNvPr id="31" name="Picture 30"/>
          <p:cNvPicPr>
            <a:picLocks noChangeAspect="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l="48626"/>
          <a:stretch>
            <a:fillRect/>
          </a:stretch>
        </p:blipFill>
        <p:spPr>
          <a:xfrm>
            <a:off x="8447997" y="2526151"/>
            <a:ext cx="3050712" cy="3955310"/>
          </a:xfrm>
          <a:prstGeom prst="rect">
            <a:avLst/>
          </a:prstGeom>
        </p:spPr>
      </p:pic>
      <p:pic>
        <p:nvPicPr>
          <p:cNvPr id="32" name="Picture 31"/>
          <p:cNvPicPr>
            <a:picLocks noChangeAspect="1"/>
          </p:cNvPicPr>
          <p:nvPr/>
        </p:nvPicPr>
        <p:blipFill>
          <a:blip r:embed="rId6">
            <a:extLst>
              <a:ext uri="{BEBA8EAE-BF5A-486C-A8C5-ECC9F3942E4B}">
                <a14:imgProps xmlns:a14="http://schemas.microsoft.com/office/drawing/2010/main">
                  <a14:imgLayer r:embed="rId7">
                    <a14:imgEffect>
                      <a14:backgroundRemoval t="472" b="97170" l="9664" r="89916"/>
                    </a14:imgEffect>
                  </a14:imgLayer>
                </a14:imgProps>
              </a:ext>
              <a:ext uri="{28A0092B-C50C-407E-A947-70E740481C1C}">
                <a14:useLocalDpi xmlns:a14="http://schemas.microsoft.com/office/drawing/2010/main" val="0"/>
              </a:ext>
            </a:extLst>
          </a:blip>
          <a:stretch>
            <a:fillRect/>
          </a:stretch>
        </p:blipFill>
        <p:spPr>
          <a:xfrm>
            <a:off x="8797550" y="968625"/>
            <a:ext cx="3050711" cy="2492498"/>
          </a:xfrm>
          <a:prstGeom prst="rect">
            <a:avLst/>
          </a:prstGeom>
        </p:spPr>
      </p:pic>
      <p:sp>
        <p:nvSpPr>
          <p:cNvPr id="2" name="Rectangles 1"/>
          <p:cNvSpPr/>
          <p:nvPr/>
        </p:nvSpPr>
        <p:spPr>
          <a:xfrm>
            <a:off x="1220470" y="2526030"/>
            <a:ext cx="9750425" cy="1753235"/>
          </a:xfrm>
          <a:prstGeom prst="rect">
            <a:avLst/>
          </a:prstGeom>
          <a:noFill/>
          <a:ln>
            <a:noFill/>
          </a:ln>
        </p:spPr>
        <p:txBody>
          <a:bodyPr wrap="square" rtlCol="0" anchor="t">
            <a:spAutoFit/>
          </a:bodyPr>
          <a:lstStyle/>
          <a:p>
            <a:pPr algn="ctr"/>
            <a:r>
              <a:rPr lang="en-US" altLang="zh-CN" sz="5400" b="1">
                <a:ln w="22225">
                  <a:solidFill>
                    <a:schemeClr val="accent2"/>
                  </a:solidFill>
                  <a:prstDash val="solid"/>
                </a:ln>
                <a:solidFill>
                  <a:srgbClr val="FF0000"/>
                </a:solidFill>
                <a:effectLst/>
              </a:rPr>
              <a:t>CHÚC CÁC BẠN CHĂM NGOAN, HỌC TỐT.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grpId="0" nodeType="withEffect" p14:presetBounceEnd="60000">
                                      <p:stCondLst>
                                        <p:cond delay="0"/>
                                      </p:stCondLst>
                                      <p:endCondLst>
                                        <p:cond evt="onNext" delay="0">
                                          <p:tgtEl>
                                            <p:sldTgt/>
                                          </p:tgtEl>
                                        </p:cond>
                                      </p:endCondLst>
                                      <p:childTnLst>
                                        <p:animMotion origin="layout" path="M 0 0 L 0 -0.25 E" pathEditMode="relative" ptsTypes="" p14:bounceEnd="60000">
                                          <p:cBhvr>
                                            <p:cTn id="6" dur="2000" fill="hold"/>
                                            <p:tgtEl>
                                              <p:spTgt spid="27"/>
                                            </p:tgtEl>
                                            <p:attrNameLst>
                                              <p:attrName>ppt_x</p:attrName>
                                              <p:attrName>ppt_y</p:attrName>
                                            </p:attrNameLst>
                                          </p:cBhvr>
                                        </p:animMotion>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2"/>
                                            </p:tgtEl>
                                            <p:attrNameLst>
                                              <p:attrName>ppt_x</p:attrName>
                                              <p:attrName>ppt_y</p:attrName>
                                            </p:attrNameLst>
                                          </p:cBhvr>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grpId="0" nodeType="withEffect">
                                      <p:stCondLst>
                                        <p:cond delay="0"/>
                                      </p:stCondLst>
                                      <p:endCondLst>
                                        <p:cond evt="onNext" delay="0">
                                          <p:tgtEl>
                                            <p:sldTgt/>
                                          </p:tgtEl>
                                        </p:cond>
                                      </p:endCondLst>
                                      <p:childTnLst>
                                        <p:animMotion origin="layout" path="M 0 0 L 0 -0.25 E" pathEditMode="relative" ptsTypes="">
                                          <p:cBhvr>
                                            <p:cTn id="6" dur="2000" fill="hold"/>
                                            <p:tgtEl>
                                              <p:spTgt spid="27"/>
                                            </p:tgtEl>
                                            <p:attrNameLst>
                                              <p:attrName>ppt_x</p:attrName>
                                              <p:attrName>ppt_y</p:attrName>
                                            </p:attrNameLst>
                                          </p:cBhvr>
                                        </p:animMotion>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2"/>
                                            </p:tgtEl>
                                            <p:attrNameLst>
                                              <p:attrName>ppt_x</p:attrName>
                                              <p:attrName>ppt_y</p:attrName>
                                            </p:attrNameLst>
                                          </p:cBhvr>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P spid="2"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p:nvPr/>
        </p:nvGraphicFramePr>
        <p:xfrm>
          <a:off x="528955" y="912495"/>
          <a:ext cx="11363960" cy="5885815"/>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val="20000"/>
                    </a:ext>
                  </a:extLst>
                </a:gridCol>
                <a:gridCol w="5833745">
                  <a:extLst>
                    <a:ext uri="{9D8B030D-6E8A-4147-A177-3AD203B41FA5}">
                      <a16:colId xmlns:a16="http://schemas.microsoft.com/office/drawing/2014/main" val="20001"/>
                    </a:ext>
                  </a:extLst>
                </a:gridCol>
                <a:gridCol w="4577715">
                  <a:extLst>
                    <a:ext uri="{9D8B030D-6E8A-4147-A177-3AD203B41FA5}">
                      <a16:colId xmlns:a16="http://schemas.microsoft.com/office/drawing/2014/main" val="20002"/>
                    </a:ext>
                  </a:extLst>
                </a:gridCol>
              </a:tblGrid>
              <a:tr h="878205">
                <a:tc>
                  <a:txBody>
                    <a:bodyPr/>
                    <a:lstStyle/>
                    <a:p>
                      <a:pPr algn="ctr">
                        <a:buNone/>
                      </a:pPr>
                      <a:r>
                        <a:rPr lang="en-US" sz="3600">
                          <a:solidFill>
                            <a:schemeClr val="bg1"/>
                          </a:solidFill>
                        </a:rPr>
                        <a:t>TT</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t>Tên bộ phận</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lgn="ctr">
                        <a:buNone/>
                      </a:pPr>
                      <a:r>
                        <a:rPr lang="en-US" sz="3600"/>
                        <a:t>Người thực hiện</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extLst>
                  <a:ext uri="{0D108BD9-81ED-4DB2-BD59-A6C34878D82A}">
                    <a16:rowId xmlns:a16="http://schemas.microsoft.com/office/drawing/2014/main" val="10000"/>
                  </a:ext>
                </a:extLst>
              </a:tr>
              <a:tr h="954405">
                <a:tc>
                  <a:txBody>
                    <a:bodyPr/>
                    <a:lstStyle/>
                    <a:p>
                      <a:pPr algn="ctr">
                        <a:buNone/>
                      </a:pPr>
                      <a:r>
                        <a:rPr lang="en-US" sz="3600" b="1">
                          <a:solidFill>
                            <a:schemeClr val="bg1"/>
                          </a:solidFill>
                        </a:rPr>
                        <a:t>1</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r>
                        <a:rPr lang="en-US" sz="3600">
                          <a:latin typeface="Calibri" panose="020F0502020204030204" pitchFamily="34" charset="0"/>
                          <a:cs typeface="Calibri" panose="020F0502020204030204" pitchFamily="34" charset="0"/>
                        </a:rPr>
                        <a:t>Nắp bình</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1"/>
                  </a:ext>
                </a:extLst>
              </a:tr>
              <a:tr h="954405">
                <a:tc>
                  <a:txBody>
                    <a:bodyPr/>
                    <a:lstStyle/>
                    <a:p>
                      <a:pPr algn="ctr">
                        <a:buNone/>
                      </a:pPr>
                      <a:r>
                        <a:rPr lang="en-US" sz="3600" b="1">
                          <a:solidFill>
                            <a:schemeClr val="bg1"/>
                          </a:solidFill>
                        </a:rPr>
                        <a:t>2</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r>
                        <a:rPr lang="en-US" sz="3600">
                          <a:latin typeface="Calibri" panose="020F0502020204030204" pitchFamily="34" charset="0"/>
                          <a:cs typeface="Calibri" panose="020F0502020204030204" pitchFamily="34" charset="0"/>
                        </a:rPr>
                        <a:t>Thân (lớp trong)</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2"/>
                  </a:ext>
                </a:extLst>
              </a:tr>
              <a:tr h="955675">
                <a:tc>
                  <a:txBody>
                    <a:bodyPr/>
                    <a:lstStyle/>
                    <a:p>
                      <a:pPr algn="ctr">
                        <a:buNone/>
                      </a:pPr>
                      <a:r>
                        <a:rPr lang="en-US" sz="3600" b="1">
                          <a:solidFill>
                            <a:schemeClr val="bg1"/>
                          </a:solidFill>
                        </a:rPr>
                        <a:t>3</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r>
                        <a:rPr lang="en-US" sz="3600">
                          <a:latin typeface="Calibri" panose="020F0502020204030204" pitchFamily="34" charset="0"/>
                          <a:cs typeface="Calibri" panose="020F0502020204030204" pitchFamily="34" charset="0"/>
                          <a:sym typeface="+mn-ea"/>
                        </a:rPr>
                        <a:t>Thân (lớp ngoài - trang trí)</a:t>
                      </a:r>
                      <a:endParaRPr lang="en-US" sz="3600">
                        <a:latin typeface="Calibri" panose="020F0502020204030204" pitchFamily="34" charset="0"/>
                        <a:cs typeface="Calibri" panose="020F0502020204030204" pitchFamily="34" charset="0"/>
                      </a:endParaRPr>
                    </a:p>
                    <a:p>
                      <a:pPr>
                        <a:buNone/>
                      </a:pPr>
                      <a:endParaRPr lang="en-US" sz="3600">
                        <a:latin typeface="Calibri" panose="020F0502020204030204" pitchFamily="34" charset="0"/>
                        <a:cs typeface="Calibri" panose="020F0502020204030204" pitchFamily="34" charset="0"/>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3"/>
                  </a:ext>
                </a:extLst>
              </a:tr>
              <a:tr h="955675">
                <a:tc>
                  <a:txBody>
                    <a:bodyPr/>
                    <a:lstStyle/>
                    <a:p>
                      <a:pPr algn="ctr">
                        <a:buNone/>
                      </a:pPr>
                      <a:r>
                        <a:rPr lang="en-US" sz="3600" b="1">
                          <a:solidFill>
                            <a:schemeClr val="bg1"/>
                          </a:solidFill>
                          <a:sym typeface="+mn-ea"/>
                        </a:rPr>
                        <a:t>4</a:t>
                      </a:r>
                      <a:endParaRPr lang="en-US" sz="3600" b="1">
                        <a:solidFill>
                          <a:schemeClr val="bg1"/>
                        </a:solidFill>
                      </a:endParaRP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r>
                        <a:rPr lang="en-US" sz="3600">
                          <a:latin typeface="Calibri" panose="020F0502020204030204" pitchFamily="34" charset="0"/>
                          <a:cs typeface="Calibri" panose="020F0502020204030204" pitchFamily="34" charset="0"/>
                        </a:rPr>
                        <a:t>Khác</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4"/>
                  </a:ext>
                </a:extLst>
              </a:tr>
              <a:tr h="954405">
                <a:tc>
                  <a:txBody>
                    <a:bodyPr/>
                    <a:lstStyle/>
                    <a:p>
                      <a:pPr algn="ctr">
                        <a:buNone/>
                      </a:pPr>
                      <a:r>
                        <a:rPr lang="en-US" sz="3600" b="1">
                          <a:solidFill>
                            <a:schemeClr val="bg1"/>
                          </a:solidFill>
                        </a:rPr>
                        <a:t>5</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solidFill>
                      <a:schemeClr val="accent6">
                        <a:lumMod val="75000"/>
                      </a:schemeClr>
                    </a:solidFill>
                  </a:tcPr>
                </a:tc>
                <a:tc>
                  <a:txBody>
                    <a:bodyPr/>
                    <a:lstStyle/>
                    <a:p>
                      <a:pPr>
                        <a:buNone/>
                      </a:pPr>
                      <a:r>
                        <a:rPr lang="en-US" sz="3600">
                          <a:latin typeface="Calibri" panose="020F0502020204030204" pitchFamily="34" charset="0"/>
                          <a:cs typeface="Calibri" panose="020F0502020204030204" pitchFamily="34" charset="0"/>
                        </a:rPr>
                        <a:t>Thuyết Trình</a:t>
                      </a:r>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tc>
                  <a:txBody>
                    <a:bodyPr/>
                    <a:lstStyle/>
                    <a:p>
                      <a:pPr>
                        <a:buNone/>
                      </a:pPr>
                      <a:endParaRPr lang="en-US"/>
                    </a:p>
                  </a:txBody>
                  <a:tcPr>
                    <a:lnL w="38100">
                      <a:solidFill>
                        <a:schemeClr val="tx1"/>
                      </a:solidFill>
                      <a:prstDash val="solid"/>
                    </a:lnL>
                    <a:lnR w="38100">
                      <a:solidFill>
                        <a:schemeClr val="tx1"/>
                      </a:solidFill>
                      <a:prstDash val="solid"/>
                    </a:lnR>
                    <a:lnT w="38100">
                      <a:solidFill>
                        <a:schemeClr val="tx1"/>
                      </a:solidFill>
                      <a:prstDash val="solid"/>
                    </a:lnT>
                    <a:lnB w="38100">
                      <a:solidFill>
                        <a:schemeClr val="tx1"/>
                      </a:solidFill>
                      <a:prstDash val="solid"/>
                    </a:lnB>
                    <a:lnTlToBr>
                      <a:noFill/>
                    </a:lnTlToBr>
                    <a:lnBlToTr>
                      <a:noFill/>
                    </a:lnBlToTr>
                  </a:tcPr>
                </a:tc>
                <a:extLst>
                  <a:ext uri="{0D108BD9-81ED-4DB2-BD59-A6C34878D82A}">
                    <a16:rowId xmlns:a16="http://schemas.microsoft.com/office/drawing/2014/main" val="10005"/>
                  </a:ext>
                </a:extLst>
              </a:tr>
            </a:tbl>
          </a:graphicData>
        </a:graphic>
      </p:graphicFrame>
      <p:sp>
        <p:nvSpPr>
          <p:cNvPr id="2" name="Rounded Rectangle 1"/>
          <p:cNvSpPr/>
          <p:nvPr/>
        </p:nvSpPr>
        <p:spPr>
          <a:xfrm>
            <a:off x="1721485" y="132080"/>
            <a:ext cx="8860155" cy="74612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400" b="1">
                <a:latin typeface="Times New Roman" panose="02020603050405020304" pitchFamily="18" charset="0"/>
                <a:cs typeface="Times New Roman" panose="02020603050405020304" pitchFamily="18" charset="0"/>
              </a:rPr>
              <a:t>PHÂN CÔNG NHIỆM VỤ</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350" y="401955"/>
            <a:ext cx="11295380" cy="605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Giáo vi</a:t>
            </a:r>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417" y="4917642"/>
            <a:ext cx="3022548" cy="2041496"/>
          </a:xfrm>
          <a:prstGeom prst="rect">
            <a:avLst/>
          </a:prstGeom>
        </p:spPr>
      </p:pic>
      <p:sp>
        <p:nvSpPr>
          <p:cNvPr id="9" name="Rectangle 8"/>
          <p:cNvSpPr/>
          <p:nvPr/>
        </p:nvSpPr>
        <p:spPr>
          <a:xfrm>
            <a:off x="392430" y="401955"/>
            <a:ext cx="11290935" cy="595630"/>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p:cNvGraphicFramePr/>
          <p:nvPr/>
        </p:nvGraphicFramePr>
        <p:xfrm>
          <a:off x="-216535" y="946150"/>
          <a:ext cx="13934440" cy="5418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29"/>
          <p:cNvPicPr>
            <a:picLocks noChangeAspect="1"/>
          </p:cNvPicPr>
          <p:nvPr/>
        </p:nvPicPr>
        <p:blipFill rotWithShape="1">
          <a:blip r:embed="rId9">
            <a:duotone>
              <a:prstClr val="black"/>
              <a:schemeClr val="accent5">
                <a:tint val="45000"/>
                <a:satMod val="400000"/>
              </a:schemeClr>
            </a:duotone>
            <a:extLst>
              <a:ext uri="{28A0092B-C50C-407E-A947-70E740481C1C}">
                <a14:useLocalDpi xmlns:a14="http://schemas.microsoft.com/office/drawing/2010/main" val="0"/>
              </a:ext>
            </a:extLst>
          </a:blip>
          <a:srcRect t="1" r="55441" b="41224"/>
          <a:stretch>
            <a:fillRect/>
          </a:stretch>
        </p:blipFill>
        <p:spPr>
          <a:xfrm>
            <a:off x="-77372" y="-61018"/>
            <a:ext cx="2944837" cy="2587283"/>
          </a:xfrm>
          <a:prstGeom prst="rect">
            <a:avLst/>
          </a:prstGeom>
        </p:spPr>
      </p:pic>
      <p:sp>
        <p:nvSpPr>
          <p:cNvPr id="7" name="Rounded Rectangle 6"/>
          <p:cNvSpPr/>
          <p:nvPr/>
        </p:nvSpPr>
        <p:spPr>
          <a:xfrm>
            <a:off x="5913120" y="4319270"/>
            <a:ext cx="3420745" cy="1330325"/>
          </a:xfrm>
          <a:prstGeom prst="roundRect">
            <a:avLst/>
          </a:prstGeom>
          <a:solidFill>
            <a:schemeClr val="bg1"/>
          </a:solidFill>
          <a:ln w="3810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31" name="Picture 30"/>
          <p:cNvPicPr>
            <a:picLocks noChangeAspect="1"/>
          </p:cNvPicPr>
          <p:nvPr/>
        </p:nvPicPr>
        <p:blipFill rotWithShape="1">
          <a:blip r:embed="rId9">
            <a:duotone>
              <a:prstClr val="black"/>
              <a:schemeClr val="accent5">
                <a:tint val="45000"/>
                <a:satMod val="400000"/>
              </a:schemeClr>
            </a:duotone>
            <a:extLst>
              <a:ext uri="{28A0092B-C50C-407E-A947-70E740481C1C}">
                <a14:useLocalDpi xmlns:a14="http://schemas.microsoft.com/office/drawing/2010/main" val="0"/>
              </a:ext>
            </a:extLst>
          </a:blip>
          <a:srcRect l="48626"/>
          <a:stretch>
            <a:fillRect/>
          </a:stretch>
        </p:blipFill>
        <p:spPr>
          <a:xfrm>
            <a:off x="9141417" y="2902706"/>
            <a:ext cx="3050712" cy="3955310"/>
          </a:xfrm>
          <a:prstGeom prst="rect">
            <a:avLst/>
          </a:prstGeom>
        </p:spPr>
      </p:pic>
      <p:sp>
        <p:nvSpPr>
          <p:cNvPr id="2" name="Text Box 1"/>
          <p:cNvSpPr txBox="1"/>
          <p:nvPr/>
        </p:nvSpPr>
        <p:spPr>
          <a:xfrm>
            <a:off x="3068955" y="5424805"/>
            <a:ext cx="4064000" cy="368300"/>
          </a:xfrm>
          <a:prstGeom prst="rect">
            <a:avLst/>
          </a:prstGeom>
          <a:noFill/>
        </p:spPr>
        <p:txBody>
          <a:bodyPr wrap="square" rtlCol="0">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304800"/>
            <a:ext cx="10668000" cy="6248400"/>
          </a:xfrm>
          <a:prstGeom prst="rect">
            <a:avLst/>
          </a:prstGeom>
          <a:solidFill>
            <a:srgbClr val="56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1219200" y="304800"/>
            <a:ext cx="10668000"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Close"/>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314443" y="404046"/>
            <a:ext cx="397254" cy="397254"/>
          </a:xfrm>
          <a:prstGeom prst="rect">
            <a:avLst/>
          </a:prstGeom>
        </p:spPr>
      </p:pic>
      <p:sp>
        <p:nvSpPr>
          <p:cNvPr id="20" name="Rectangle 19"/>
          <p:cNvSpPr/>
          <p:nvPr/>
        </p:nvSpPr>
        <p:spPr>
          <a:xfrm>
            <a:off x="129297" y="5933209"/>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Down 25"/>
          <p:cNvSpPr/>
          <p:nvPr/>
        </p:nvSpPr>
        <p:spPr>
          <a:xfrm flipV="1">
            <a:off x="475729" y="6055301"/>
            <a:ext cx="249382" cy="35156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2215515" y="3498215"/>
            <a:ext cx="6521450" cy="1029335"/>
          </a:xfrm>
          <a:prstGeom prst="round2DiagRect">
            <a:avLst/>
          </a:prstGeom>
          <a:solidFill>
            <a:srgbClr val="D9ED92"/>
          </a:solidFill>
          <a:ln w="57150">
            <a:solidFill>
              <a:srgbClr val="52B69A"/>
            </a:solidFill>
            <a:prstDash val="dashDot"/>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TRÒ CHƠI: Tìm bạn</a:t>
            </a:r>
          </a:p>
        </p:txBody>
      </p:sp>
      <p:sp>
        <p:nvSpPr>
          <p:cNvPr id="39" name="Arrow: Right 38"/>
          <p:cNvSpPr/>
          <p:nvPr/>
        </p:nvSpPr>
        <p:spPr>
          <a:xfrm rot="16200000">
            <a:off x="11187488" y="5913292"/>
            <a:ext cx="651164" cy="2840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Graphic 40" descr="Close"/>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257825" y="6038137"/>
            <a:ext cx="397254" cy="397254"/>
          </a:xfrm>
          <a:prstGeom prst="rect">
            <a:avLst/>
          </a:prstGeom>
        </p:spPr>
      </p:pic>
      <p:pic>
        <p:nvPicPr>
          <p:cNvPr id="42" name="Graphic 41" descr="Close"/>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881767" y="6038137"/>
            <a:ext cx="397254" cy="397254"/>
          </a:xfrm>
          <a:prstGeom prst="rect">
            <a:avLst/>
          </a:prstGeom>
        </p:spPr>
      </p:pic>
      <p:pic>
        <p:nvPicPr>
          <p:cNvPr id="43" name="Graphic 42" descr="Close"/>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493704" y="6038137"/>
            <a:ext cx="397254" cy="397254"/>
          </a:xfrm>
          <a:prstGeom prst="rect">
            <a:avLst/>
          </a:prstGeom>
        </p:spPr>
      </p:pic>
      <p:sp>
        <p:nvSpPr>
          <p:cNvPr id="45" name="Rectangle 44"/>
          <p:cNvSpPr/>
          <p:nvPr/>
        </p:nvSpPr>
        <p:spPr>
          <a:xfrm>
            <a:off x="129297" y="304800"/>
            <a:ext cx="914400" cy="595746"/>
          </a:xfrm>
          <a:prstGeom prst="rect">
            <a:avLst/>
          </a:prstGeom>
          <a:solidFill>
            <a:srgbClr val="CA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p:nvSpPr>
        <p:spPr>
          <a:xfrm>
            <a:off x="129297" y="1331766"/>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p:nvSpPr>
        <p:spPr>
          <a:xfrm>
            <a:off x="129297" y="1927512"/>
            <a:ext cx="914400" cy="595746"/>
          </a:xfrm>
          <a:prstGeom prst="rect">
            <a:avLst/>
          </a:prstGeom>
          <a:solidFill>
            <a:srgbClr val="B5E4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p:nvSpPr>
        <p:spPr>
          <a:xfrm>
            <a:off x="129297" y="2523258"/>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129297" y="3714750"/>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p:cNvSpPr/>
          <p:nvPr/>
        </p:nvSpPr>
        <p:spPr>
          <a:xfrm>
            <a:off x="129297" y="3119004"/>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p:cNvSpPr/>
          <p:nvPr/>
        </p:nvSpPr>
        <p:spPr>
          <a:xfrm>
            <a:off x="129297" y="4906242"/>
            <a:ext cx="914400" cy="595746"/>
          </a:xfrm>
          <a:prstGeom prst="rect">
            <a:avLst/>
          </a:prstGeom>
          <a:solidFill>
            <a:srgbClr val="5FA8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p:cNvSpPr/>
          <p:nvPr/>
        </p:nvSpPr>
        <p:spPr>
          <a:xfrm>
            <a:off x="129297" y="4310496"/>
            <a:ext cx="914400" cy="595746"/>
          </a:xfrm>
          <a:prstGeom prst="rect">
            <a:avLst/>
          </a:prstGeom>
          <a:solidFill>
            <a:srgbClr val="80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Graphic 55" descr="Line arrow Straight"/>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64824" y="1407967"/>
            <a:ext cx="443345" cy="443345"/>
          </a:xfrm>
          <a:prstGeom prst="rect">
            <a:avLst/>
          </a:prstGeom>
        </p:spPr>
      </p:pic>
      <p:pic>
        <p:nvPicPr>
          <p:cNvPr id="57" name="Graphic 56" descr="Line arrow Straight"/>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H="1">
            <a:off x="378748" y="4982442"/>
            <a:ext cx="443345" cy="443345"/>
          </a:xfrm>
          <a:prstGeom prst="rect">
            <a:avLst/>
          </a:prstGeom>
        </p:spPr>
      </p:pic>
      <p:grpSp>
        <p:nvGrpSpPr>
          <p:cNvPr id="58" name="Group 57"/>
          <p:cNvGrpSpPr/>
          <p:nvPr/>
        </p:nvGrpSpPr>
        <p:grpSpPr>
          <a:xfrm>
            <a:off x="413314" y="518681"/>
            <a:ext cx="311797" cy="167984"/>
            <a:chOff x="2858712" y="1880751"/>
            <a:chExt cx="346363" cy="304800"/>
          </a:xfrm>
        </p:grpSpPr>
        <p:cxnSp>
          <p:nvCxnSpPr>
            <p:cNvPr id="59" name="Straight Connector 58"/>
            <p:cNvCxnSpPr/>
            <p:nvPr/>
          </p:nvCxnSpPr>
          <p:spPr>
            <a:xfrm>
              <a:off x="2858712" y="18807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858712" y="20331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858712" y="2185551"/>
              <a:ext cx="3463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393975" y="2076222"/>
            <a:ext cx="385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01</a:t>
            </a:r>
          </a:p>
        </p:txBody>
      </p:sp>
      <p:sp>
        <p:nvSpPr>
          <p:cNvPr id="66" name="TextBox 65"/>
          <p:cNvSpPr txBox="1"/>
          <p:nvPr/>
        </p:nvSpPr>
        <p:spPr>
          <a:xfrm>
            <a:off x="393975" y="330084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03</a:t>
            </a:r>
          </a:p>
        </p:txBody>
      </p:sp>
      <p:sp>
        <p:nvSpPr>
          <p:cNvPr id="67" name="TextBox 66"/>
          <p:cNvSpPr txBox="1"/>
          <p:nvPr/>
        </p:nvSpPr>
        <p:spPr>
          <a:xfrm>
            <a:off x="378748" y="2671968"/>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02</a:t>
            </a:r>
          </a:p>
        </p:txBody>
      </p:sp>
      <p:sp>
        <p:nvSpPr>
          <p:cNvPr id="68" name="TextBox 67"/>
          <p:cNvSpPr txBox="1"/>
          <p:nvPr/>
        </p:nvSpPr>
        <p:spPr>
          <a:xfrm>
            <a:off x="393975" y="3827957"/>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04</a:t>
            </a:r>
          </a:p>
        </p:txBody>
      </p:sp>
      <p:sp>
        <p:nvSpPr>
          <p:cNvPr id="70" name="TextBox 69"/>
          <p:cNvSpPr txBox="1"/>
          <p:nvPr/>
        </p:nvSpPr>
        <p:spPr>
          <a:xfrm>
            <a:off x="378748" y="4423703"/>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Bernard MT Condensed" panose="02050806060905020404" pitchFamily="18" charset="0"/>
                <a:ea typeface="+mn-ea"/>
                <a:cs typeface="+mn-cs"/>
              </a:rPr>
              <a:t>05</a:t>
            </a:r>
          </a:p>
        </p:txBody>
      </p:sp>
      <p:pic>
        <p:nvPicPr>
          <p:cNvPr id="2" name="Picture 1" descr="Map&#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5960" y="1083310"/>
            <a:ext cx="4359275" cy="556323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359535"/>
            <a:ext cx="6376035" cy="4295140"/>
          </a:xfrm>
          <a:prstGeom prst="rect">
            <a:avLst/>
          </a:prstGeom>
        </p:spPr>
      </p:pic>
      <p:sp>
        <p:nvSpPr>
          <p:cNvPr id="7" name="Text Box 6"/>
          <p:cNvSpPr txBox="1"/>
          <p:nvPr/>
        </p:nvSpPr>
        <p:spPr>
          <a:xfrm>
            <a:off x="3333750" y="801370"/>
            <a:ext cx="5549900" cy="1106805"/>
          </a:xfrm>
          <a:prstGeom prst="rect">
            <a:avLst/>
          </a:prstGeom>
          <a:noFill/>
        </p:spPr>
        <p:txBody>
          <a:bodyPr wrap="square" rtlCol="0">
            <a:spAutoFit/>
            <a:scene3d>
              <a:camera prst="orthographicFront"/>
              <a:lightRig rig="threePt" dir="t"/>
            </a:scene3d>
          </a:bodyPr>
          <a:lstStyle/>
          <a:p>
            <a:r>
              <a:rPr lang="en-US" sz="6600" b="1">
                <a:solidFill>
                  <a:schemeClr val="accent1"/>
                </a:solidFill>
                <a:effectLst>
                  <a:outerShdw blurRad="38100" dist="25400" dir="5400000" algn="ctr" rotWithShape="0">
                    <a:srgbClr val="6E747A">
                      <a:alpha val="43000"/>
                    </a:srgbClr>
                  </a:outerShdw>
                </a:effectLst>
                <a:latin typeface="VNI-Vari" charset="0"/>
                <a:cs typeface="VNI-Vari" charset="0"/>
              </a:rPr>
              <a:t>KHỞI ĐỘNG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 calcmode="lin" valueType="num">
                                      <p:cBhvr>
                                        <p:cTn id="7" dur="2000" fill="hold"/>
                                        <p:tgtEl>
                                          <p:spTgt spid="43"/>
                                        </p:tgtEl>
                                        <p:attrNameLst>
                                          <p:attrName>ppt_w</p:attrName>
                                        </p:attrNameLst>
                                      </p:cBhvr>
                                      <p:tavLst>
                                        <p:tav tm="0">
                                          <p:val>
                                            <p:fltVal val="0"/>
                                          </p:val>
                                        </p:tav>
                                        <p:tav tm="100000">
                                          <p:val>
                                            <p:strVal val="#ppt_w"/>
                                          </p:val>
                                        </p:tav>
                                      </p:tavLst>
                                    </p:anim>
                                    <p:anim calcmode="lin" valueType="num">
                                      <p:cBhvr>
                                        <p:cTn id="8" dur="2000" fill="hold"/>
                                        <p:tgtEl>
                                          <p:spTgt spid="43"/>
                                        </p:tgtEl>
                                        <p:attrNameLst>
                                          <p:attrName>ppt_h</p:attrName>
                                        </p:attrNameLst>
                                      </p:cBhvr>
                                      <p:tavLst>
                                        <p:tav tm="0">
                                          <p:val>
                                            <p:fltVal val="0"/>
                                          </p:val>
                                        </p:tav>
                                        <p:tav tm="100000">
                                          <p:val>
                                            <p:strVal val="#ppt_h"/>
                                          </p:val>
                                        </p:tav>
                                      </p:tavLst>
                                    </p:anim>
                                    <p:anim calcmode="lin" valueType="num">
                                      <p:cBhvr>
                                        <p:cTn id="9" dur="2000" fill="hold"/>
                                        <p:tgtEl>
                                          <p:spTgt spid="43"/>
                                        </p:tgtEl>
                                        <p:attrNameLst>
                                          <p:attrName>style.rotation</p:attrName>
                                        </p:attrNameLst>
                                      </p:cBhvr>
                                      <p:tavLst>
                                        <p:tav tm="0">
                                          <p:val>
                                            <p:fltVal val="360"/>
                                          </p:val>
                                        </p:tav>
                                        <p:tav tm="100000">
                                          <p:val>
                                            <p:fltVal val="0"/>
                                          </p:val>
                                        </p:tav>
                                      </p:tavLst>
                                    </p:anim>
                                    <p:animEffect transition="in" filter="fade">
                                      <p:cBhvr>
                                        <p:cTn id="10" dur="2000"/>
                                        <p:tgtEl>
                                          <p:spTgt spid="43"/>
                                        </p:tgtEl>
                                      </p:cBhvr>
                                    </p:animEffect>
                                  </p:childTnLst>
                                </p:cTn>
                              </p:par>
                              <p:par>
                                <p:cTn id="11" presetID="49" presetClass="entr" presetSubtype="0" repeatCount="indefinite" decel="100000" fill="hold" nodeType="withEffect">
                                  <p:stCondLst>
                                    <p:cond delay="0"/>
                                  </p:stCondLst>
                                  <p:endCondLst>
                                    <p:cond evt="onNext" delay="0">
                                      <p:tgtEl>
                                        <p:sldTgt/>
                                      </p:tgtEl>
                                    </p:cond>
                                  </p:endCondLst>
                                  <p:childTnLst>
                                    <p:set>
                                      <p:cBhvr>
                                        <p:cTn id="12" dur="1" fill="hold">
                                          <p:stCondLst>
                                            <p:cond delay="0"/>
                                          </p:stCondLst>
                                        </p:cTn>
                                        <p:tgtEl>
                                          <p:spTgt spid="42"/>
                                        </p:tgtEl>
                                        <p:attrNameLst>
                                          <p:attrName>style.visibility</p:attrName>
                                        </p:attrNameLst>
                                      </p:cBhvr>
                                      <p:to>
                                        <p:strVal val="visible"/>
                                      </p:to>
                                    </p:set>
                                    <p:anim calcmode="lin" valueType="num">
                                      <p:cBhvr>
                                        <p:cTn id="13" dur="2000" fill="hold"/>
                                        <p:tgtEl>
                                          <p:spTgt spid="42"/>
                                        </p:tgtEl>
                                        <p:attrNameLst>
                                          <p:attrName>ppt_w</p:attrName>
                                        </p:attrNameLst>
                                      </p:cBhvr>
                                      <p:tavLst>
                                        <p:tav tm="0">
                                          <p:val>
                                            <p:fltVal val="0"/>
                                          </p:val>
                                        </p:tav>
                                        <p:tav tm="100000">
                                          <p:val>
                                            <p:strVal val="#ppt_w"/>
                                          </p:val>
                                        </p:tav>
                                      </p:tavLst>
                                    </p:anim>
                                    <p:anim calcmode="lin" valueType="num">
                                      <p:cBhvr>
                                        <p:cTn id="14" dur="2000" fill="hold"/>
                                        <p:tgtEl>
                                          <p:spTgt spid="42"/>
                                        </p:tgtEl>
                                        <p:attrNameLst>
                                          <p:attrName>ppt_h</p:attrName>
                                        </p:attrNameLst>
                                      </p:cBhvr>
                                      <p:tavLst>
                                        <p:tav tm="0">
                                          <p:val>
                                            <p:fltVal val="0"/>
                                          </p:val>
                                        </p:tav>
                                        <p:tav tm="100000">
                                          <p:val>
                                            <p:strVal val="#ppt_h"/>
                                          </p:val>
                                        </p:tav>
                                      </p:tavLst>
                                    </p:anim>
                                    <p:anim calcmode="lin" valueType="num">
                                      <p:cBhvr>
                                        <p:cTn id="15" dur="2000" fill="hold"/>
                                        <p:tgtEl>
                                          <p:spTgt spid="42"/>
                                        </p:tgtEl>
                                        <p:attrNameLst>
                                          <p:attrName>style.rotation</p:attrName>
                                        </p:attrNameLst>
                                      </p:cBhvr>
                                      <p:tavLst>
                                        <p:tav tm="0">
                                          <p:val>
                                            <p:fltVal val="360"/>
                                          </p:val>
                                        </p:tav>
                                        <p:tav tm="100000">
                                          <p:val>
                                            <p:fltVal val="0"/>
                                          </p:val>
                                        </p:tav>
                                      </p:tavLst>
                                    </p:anim>
                                    <p:animEffect transition="in" filter="fade">
                                      <p:cBhvr>
                                        <p:cTn id="16" dur="2000"/>
                                        <p:tgtEl>
                                          <p:spTgt spid="42"/>
                                        </p:tgtEl>
                                      </p:cBhvr>
                                    </p:animEffect>
                                  </p:childTnLst>
                                </p:cTn>
                              </p:par>
                              <p:par>
                                <p:cTn id="17" presetID="49" presetClass="entr" presetSubtype="0" repeatCount="indefinite" decel="100000" fill="hold" nodeType="withEffect">
                                  <p:stCondLst>
                                    <p:cond delay="0"/>
                                  </p:stCondLst>
                                  <p:endCondLst>
                                    <p:cond evt="onNext" delay="0">
                                      <p:tgtEl>
                                        <p:sldTgt/>
                                      </p:tgtEl>
                                    </p:cond>
                                  </p:endCondLst>
                                  <p:childTnLst>
                                    <p:set>
                                      <p:cBhvr>
                                        <p:cTn id="18" dur="1" fill="hold">
                                          <p:stCondLst>
                                            <p:cond delay="0"/>
                                          </p:stCondLst>
                                        </p:cTn>
                                        <p:tgtEl>
                                          <p:spTgt spid="41"/>
                                        </p:tgtEl>
                                        <p:attrNameLst>
                                          <p:attrName>style.visibility</p:attrName>
                                        </p:attrNameLst>
                                      </p:cBhvr>
                                      <p:to>
                                        <p:strVal val="visible"/>
                                      </p:to>
                                    </p:set>
                                    <p:anim calcmode="lin" valueType="num">
                                      <p:cBhvr>
                                        <p:cTn id="19" dur="2000" fill="hold"/>
                                        <p:tgtEl>
                                          <p:spTgt spid="41"/>
                                        </p:tgtEl>
                                        <p:attrNameLst>
                                          <p:attrName>ppt_w</p:attrName>
                                        </p:attrNameLst>
                                      </p:cBhvr>
                                      <p:tavLst>
                                        <p:tav tm="0">
                                          <p:val>
                                            <p:fltVal val="0"/>
                                          </p:val>
                                        </p:tav>
                                        <p:tav tm="100000">
                                          <p:val>
                                            <p:strVal val="#ppt_w"/>
                                          </p:val>
                                        </p:tav>
                                      </p:tavLst>
                                    </p:anim>
                                    <p:anim calcmode="lin" valueType="num">
                                      <p:cBhvr>
                                        <p:cTn id="20" dur="2000" fill="hold"/>
                                        <p:tgtEl>
                                          <p:spTgt spid="41"/>
                                        </p:tgtEl>
                                        <p:attrNameLst>
                                          <p:attrName>ppt_h</p:attrName>
                                        </p:attrNameLst>
                                      </p:cBhvr>
                                      <p:tavLst>
                                        <p:tav tm="0">
                                          <p:val>
                                            <p:fltVal val="0"/>
                                          </p:val>
                                        </p:tav>
                                        <p:tav tm="100000">
                                          <p:val>
                                            <p:strVal val="#ppt_h"/>
                                          </p:val>
                                        </p:tav>
                                      </p:tavLst>
                                    </p:anim>
                                    <p:anim calcmode="lin" valueType="num">
                                      <p:cBhvr>
                                        <p:cTn id="21" dur="2000" fill="hold"/>
                                        <p:tgtEl>
                                          <p:spTgt spid="41"/>
                                        </p:tgtEl>
                                        <p:attrNameLst>
                                          <p:attrName>style.rotation</p:attrName>
                                        </p:attrNameLst>
                                      </p:cBhvr>
                                      <p:tavLst>
                                        <p:tav tm="0">
                                          <p:val>
                                            <p:fltVal val="360"/>
                                          </p:val>
                                        </p:tav>
                                        <p:tav tm="100000">
                                          <p:val>
                                            <p:fltVal val="0"/>
                                          </p:val>
                                        </p:tav>
                                      </p:tavLst>
                                    </p:anim>
                                    <p:animEffect transition="in" filter="fade">
                                      <p:cBhvr>
                                        <p:cTn id="22" dur="2000"/>
                                        <p:tgtEl>
                                          <p:spTgt spid="41"/>
                                        </p:tgtEl>
                                      </p:cBhvr>
                                    </p:animEffect>
                                  </p:childTnLst>
                                </p:cTn>
                              </p:par>
                            </p:childTnLst>
                          </p:cTn>
                        </p:par>
                        <p:par>
                          <p:cTn id="23" fill="hold">
                            <p:stCondLst>
                              <p:cond delay="2000"/>
                            </p:stCondLst>
                            <p:childTnLst>
                              <p:par>
                                <p:cTn id="24" presetID="34" presetClass="emph" presetSubtype="0" repeatCount="3000" fill="hold" grpId="2" nodeType="afterEffect">
                                  <p:stCondLst>
                                    <p:cond delay="0"/>
                                  </p:stCondLst>
                                  <p:iterate type="lt">
                                    <p:tmPct val="10000"/>
                                  </p:iterate>
                                  <p:childTnLst>
                                    <p:animMotion origin="layout" path="M 0.0 0.0 L 0.0 -0.07213" pathEditMode="relative" ptsTypes="">
                                      <p:cBhvr>
                                        <p:cTn id="25" dur="250" accel="50000" decel="50000" autoRev="1" fill="hold">
                                          <p:stCondLst>
                                            <p:cond delay="0"/>
                                          </p:stCondLst>
                                        </p:cTn>
                                        <p:tgtEl>
                                          <p:spTgt spid="38"/>
                                        </p:tgtEl>
                                        <p:attrNameLst>
                                          <p:attrName>ppt_x</p:attrName>
                                          <p:attrName>ppt_y</p:attrName>
                                        </p:attrNameLst>
                                      </p:cBhvr>
                                    </p:animMotion>
                                    <p:animRot by="1500000">
                                      <p:cBhvr>
                                        <p:cTn id="26" dur="125" fill="hold">
                                          <p:stCondLst>
                                            <p:cond delay="0"/>
                                          </p:stCondLst>
                                        </p:cTn>
                                        <p:tgtEl>
                                          <p:spTgt spid="38"/>
                                        </p:tgtEl>
                                        <p:attrNameLst>
                                          <p:attrName>r</p:attrName>
                                        </p:attrNameLst>
                                      </p:cBhvr>
                                    </p:animRot>
                                    <p:animRot by="-1500000">
                                      <p:cBhvr>
                                        <p:cTn id="27" dur="125" fill="hold">
                                          <p:stCondLst>
                                            <p:cond delay="125"/>
                                          </p:stCondLst>
                                        </p:cTn>
                                        <p:tgtEl>
                                          <p:spTgt spid="38"/>
                                        </p:tgtEl>
                                        <p:attrNameLst>
                                          <p:attrName>r</p:attrName>
                                        </p:attrNameLst>
                                      </p:cBhvr>
                                    </p:animRot>
                                    <p:animRot by="-1500000">
                                      <p:cBhvr>
                                        <p:cTn id="28" dur="125" fill="hold">
                                          <p:stCondLst>
                                            <p:cond delay="250"/>
                                          </p:stCondLst>
                                        </p:cTn>
                                        <p:tgtEl>
                                          <p:spTgt spid="38"/>
                                        </p:tgtEl>
                                        <p:attrNameLst>
                                          <p:attrName>r</p:attrName>
                                        </p:attrNameLst>
                                      </p:cBhvr>
                                    </p:animRot>
                                    <p:animRot by="1500000">
                                      <p:cBhvr>
                                        <p:cTn id="29" dur="125" fill="hold">
                                          <p:stCondLst>
                                            <p:cond delay="375"/>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animBg="1"/>
      <p:bldP spid="38"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350" y="401955"/>
            <a:ext cx="11295380" cy="605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Giáo vi</a:t>
            </a:r>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417" y="4917642"/>
            <a:ext cx="3022548" cy="2041496"/>
          </a:xfrm>
          <a:prstGeom prst="rect">
            <a:avLst/>
          </a:prstGeom>
        </p:spPr>
      </p:pic>
      <p:sp>
        <p:nvSpPr>
          <p:cNvPr id="9" name="Rectangle 8"/>
          <p:cNvSpPr/>
          <p:nvPr/>
        </p:nvSpPr>
        <p:spPr>
          <a:xfrm>
            <a:off x="392430" y="401955"/>
            <a:ext cx="11290935" cy="595630"/>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t="1" r="55441" b="41224"/>
          <a:stretch>
            <a:fillRect/>
          </a:stretch>
        </p:blipFill>
        <p:spPr>
          <a:xfrm>
            <a:off x="-77372" y="-61018"/>
            <a:ext cx="2944837" cy="2587283"/>
          </a:xfrm>
          <a:prstGeom prst="rect">
            <a:avLst/>
          </a:prstGeom>
        </p:spPr>
      </p:pic>
      <p:pic>
        <p:nvPicPr>
          <p:cNvPr id="31" name="Picture 30"/>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48626"/>
          <a:stretch>
            <a:fillRect/>
          </a:stretch>
        </p:blipFill>
        <p:spPr>
          <a:xfrm>
            <a:off x="9141417" y="2902706"/>
            <a:ext cx="3050712" cy="3955310"/>
          </a:xfrm>
          <a:prstGeom prst="rect">
            <a:avLst/>
          </a:prstGeom>
        </p:spPr>
      </p:pic>
      <p:sp>
        <p:nvSpPr>
          <p:cNvPr id="2" name="Text Box 1"/>
          <p:cNvSpPr txBox="1"/>
          <p:nvPr/>
        </p:nvSpPr>
        <p:spPr>
          <a:xfrm>
            <a:off x="3068955" y="5424805"/>
            <a:ext cx="4064000" cy="368300"/>
          </a:xfrm>
          <a:prstGeom prst="rect">
            <a:avLst/>
          </a:prstGeom>
          <a:noFill/>
        </p:spPr>
        <p:txBody>
          <a:bodyPr wrap="square" rtlCol="0">
            <a:spAutoFit/>
          </a:bodyPr>
          <a:lstStyle/>
          <a:p>
            <a:endParaRPr lang="en-US"/>
          </a:p>
        </p:txBody>
      </p:sp>
      <p:sp>
        <p:nvSpPr>
          <p:cNvPr id="3" name="TextBox 37"/>
          <p:cNvSpPr txBox="1"/>
          <p:nvPr/>
        </p:nvSpPr>
        <p:spPr>
          <a:xfrm>
            <a:off x="570230" y="1307465"/>
            <a:ext cx="10953115" cy="4806950"/>
          </a:xfrm>
          <a:prstGeom prst="round2DiagRect">
            <a:avLst/>
          </a:prstGeom>
          <a:solidFill>
            <a:schemeClr val="accent6">
              <a:lumMod val="40000"/>
              <a:lumOff val="60000"/>
            </a:schemeClr>
          </a:solidFill>
          <a:ln w="57150">
            <a:solidFill>
              <a:srgbClr val="52B69A"/>
            </a:solidFill>
            <a:prstDash val="dashDot"/>
          </a:ln>
        </p:spPr>
        <p:txBody>
          <a:bodyPr wrap="square" rtlCol="0">
            <a:noAutofit/>
          </a:bodyPr>
          <a:lstStyle/>
          <a:p>
            <a:pPr marR="0" lvl="0" indent="0" algn="ctr" defTabSz="914400" rtl="0" fontAlgn="auto">
              <a:lnSpc>
                <a:spcPct val="120000"/>
              </a:lnSpc>
              <a:spcBef>
                <a:spcPts val="0"/>
              </a:spcBef>
              <a:spcAft>
                <a:spcPts val="0"/>
              </a:spcAft>
              <a:buClrTx/>
              <a:buSzTx/>
              <a:buFontTx/>
              <a:buNone/>
              <a:defRPr/>
            </a:pPr>
            <a:endParaRPr kumimoji="0" lang="en-US" alt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indent="0" algn="l" defTabSz="914400" rtl="0" fontAlgn="auto">
              <a:lnSpc>
                <a:spcPct val="120000"/>
              </a:lnSpc>
              <a:spcBef>
                <a:spcPts val="0"/>
              </a:spcBef>
              <a:spcAft>
                <a:spcPts val="0"/>
              </a:spcAft>
              <a:buClrTx/>
              <a:buSzTx/>
              <a:buFontTx/>
              <a:buNone/>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Có 4 thẻ từ ghi nội dung gợi ý và 4 thẻ từ là hình ảnh đồ vật.</a:t>
            </a:r>
          </a:p>
          <a:p>
            <a:pPr marR="0" lvl="0" indent="0" algn="l" defTabSz="914400" rtl="0" fontAlgn="auto">
              <a:lnSpc>
                <a:spcPct val="120000"/>
              </a:lnSpc>
              <a:spcBef>
                <a:spcPts val="0"/>
              </a:spcBef>
              <a:spcAft>
                <a:spcPts val="0"/>
              </a:spcAft>
              <a:buClrTx/>
              <a:buSzTx/>
              <a:buFontTx/>
              <a:buNone/>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Nhiệm vụ: các bạn tìm thẻ từ ghi nội dung phù hợp với hình ảnh đồ vật trong 1 phút. Lớp theo dõi và nhận xét.</a:t>
            </a:r>
          </a:p>
          <a:p>
            <a:pPr marR="0" lvl="0" indent="0" algn="l" defTabSz="914400" rtl="0" fontAlgn="auto">
              <a:lnSpc>
                <a:spcPct val="120000"/>
              </a:lnSpc>
              <a:spcBef>
                <a:spcPts val="0"/>
              </a:spcBef>
              <a:spcAft>
                <a:spcPts val="0"/>
              </a:spcAft>
              <a:buClrTx/>
              <a:buSzTx/>
              <a:buFontTx/>
              <a:buNone/>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Đôi bạn ghép và trả lời đúng sẽ nhận được 1 sticker thưởng.</a:t>
            </a:r>
          </a:p>
        </p:txBody>
      </p:sp>
      <p:sp>
        <p:nvSpPr>
          <p:cNvPr id="38" name="TextBox 37"/>
          <p:cNvSpPr txBox="1"/>
          <p:nvPr/>
        </p:nvSpPr>
        <p:spPr>
          <a:xfrm>
            <a:off x="2588895" y="650875"/>
            <a:ext cx="6400165" cy="1162685"/>
          </a:xfrm>
          <a:prstGeom prst="round2DiagRect">
            <a:avLst/>
          </a:prstGeom>
          <a:solidFill>
            <a:srgbClr val="D9ED92"/>
          </a:solidFill>
          <a:ln w="57150">
            <a:solidFill>
              <a:srgbClr val="52B69A"/>
            </a:solidFill>
            <a:prstDash val="dashDot"/>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LUẬT CHƠI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720" y="1601470"/>
            <a:ext cx="4359275" cy="5563235"/>
          </a:xfrm>
          <a:prstGeom prst="rect">
            <a:avLst/>
          </a:prstGeom>
        </p:spPr>
      </p:pic>
      <p:sp>
        <p:nvSpPr>
          <p:cNvPr id="3" name="Rounded Rectangular Callout 2"/>
          <p:cNvSpPr/>
          <p:nvPr/>
        </p:nvSpPr>
        <p:spPr>
          <a:xfrm>
            <a:off x="7223125" y="3610610"/>
            <a:ext cx="4941570" cy="2425065"/>
          </a:xfrm>
          <a:prstGeom prst="wedgeRoundRectCallout">
            <a:avLst>
              <a:gd name="adj1" fmla="val -70393"/>
              <a:gd name="adj2" fmla="val 59269"/>
              <a:gd name="adj3" fmla="val 16667"/>
            </a:avLst>
          </a:prstGeom>
          <a:solidFill>
            <a:schemeClr val="bg1"/>
          </a:solidFill>
          <a:ln w="57150">
            <a:gradFill>
              <a:gsLst>
                <a:gs pos="0">
                  <a:srgbClr val="007BD3"/>
                </a:gs>
                <a:gs pos="100000">
                  <a:srgbClr val="034373"/>
                </a:gs>
              </a:gsLst>
            </a:grad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3200" b="1">
                <a:solidFill>
                  <a:schemeClr val="accent1">
                    <a:lumMod val="50000"/>
                  </a:schemeClr>
                </a:solidFill>
              </a:rPr>
              <a:t>Tôi giúp cho tai, đầu mọi người không bị lạnh vào mùa đông giá rét. </a:t>
            </a:r>
          </a:p>
          <a:p>
            <a:pPr algn="ctr"/>
            <a:r>
              <a:rPr lang="en-US" sz="3200" b="1">
                <a:solidFill>
                  <a:srgbClr val="FF0000"/>
                </a:solidFill>
                <a:sym typeface="+mn-ea"/>
              </a:rPr>
              <a:t>Tôi là ...</a:t>
            </a:r>
          </a:p>
          <a:p>
            <a:pPr algn="ctr"/>
            <a:r>
              <a:rPr lang="en-US" sz="3200" b="1">
                <a:solidFill>
                  <a:srgbClr val="FF0000"/>
                </a:solidFill>
                <a:sym typeface="+mn-ea"/>
              </a:rPr>
              <a:t>Tôi làm từ ...</a:t>
            </a:r>
          </a:p>
        </p:txBody>
      </p:sp>
      <p:sp>
        <p:nvSpPr>
          <p:cNvPr id="4" name="Rounded Rectangular Callout 3"/>
          <p:cNvSpPr/>
          <p:nvPr/>
        </p:nvSpPr>
        <p:spPr>
          <a:xfrm>
            <a:off x="0" y="3334385"/>
            <a:ext cx="4543425" cy="2289810"/>
          </a:xfrm>
          <a:prstGeom prst="wedgeRoundRectCallout">
            <a:avLst>
              <a:gd name="adj1" fmla="val 62131"/>
              <a:gd name="adj2" fmla="val 71503"/>
              <a:gd name="adj3" fmla="val 16667"/>
            </a:avLst>
          </a:prstGeom>
          <a:solidFill>
            <a:schemeClr val="bg1"/>
          </a:solidFill>
          <a:ln w="57150">
            <a:gradFill>
              <a:gsLst>
                <a:gs pos="0">
                  <a:srgbClr val="007BD3"/>
                </a:gs>
                <a:gs pos="100000">
                  <a:srgbClr val="034373"/>
                </a:gs>
              </a:gsLst>
            </a:grad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3200" b="1">
                <a:solidFill>
                  <a:schemeClr val="accent1">
                    <a:lumMod val="50000"/>
                  </a:schemeClr>
                </a:solidFill>
              </a:rPr>
              <a:t>Tôi giúp giữ nước nóng  cho các bạn khi đi học. </a:t>
            </a:r>
          </a:p>
          <a:p>
            <a:pPr algn="ctr"/>
            <a:r>
              <a:rPr lang="en-US" sz="3200" b="1">
                <a:solidFill>
                  <a:srgbClr val="FF0000"/>
                </a:solidFill>
              </a:rPr>
              <a:t>Tôi là ...</a:t>
            </a:r>
          </a:p>
          <a:p>
            <a:pPr algn="ctr"/>
            <a:r>
              <a:rPr lang="en-US" sz="3200" b="1">
                <a:solidFill>
                  <a:srgbClr val="FF0000"/>
                </a:solidFill>
                <a:sym typeface="+mn-ea"/>
              </a:rPr>
              <a:t>Tôi làm từ ...</a:t>
            </a:r>
          </a:p>
        </p:txBody>
      </p:sp>
      <p:sp>
        <p:nvSpPr>
          <p:cNvPr id="5" name="Rounded Rectangular Callout 4"/>
          <p:cNvSpPr/>
          <p:nvPr/>
        </p:nvSpPr>
        <p:spPr>
          <a:xfrm>
            <a:off x="7022465" y="234950"/>
            <a:ext cx="5027295" cy="2087245"/>
          </a:xfrm>
          <a:prstGeom prst="wedgeRoundRectCallout">
            <a:avLst>
              <a:gd name="adj1" fmla="val -60180"/>
              <a:gd name="adj2" fmla="val 70900"/>
              <a:gd name="adj3" fmla="val 16667"/>
            </a:avLst>
          </a:prstGeom>
          <a:solidFill>
            <a:schemeClr val="bg1"/>
          </a:solidFill>
          <a:ln w="57150">
            <a:gradFill>
              <a:gsLst>
                <a:gs pos="0">
                  <a:srgbClr val="007BD3"/>
                </a:gs>
                <a:gs pos="100000">
                  <a:srgbClr val="034373"/>
                </a:gs>
              </a:gsLst>
            </a:grad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3200" b="1">
                <a:solidFill>
                  <a:schemeClr val="accent1">
                    <a:lumMod val="50000"/>
                  </a:schemeClr>
                </a:solidFill>
              </a:rPr>
              <a:t>Tôi giúp mẹ không bị bỏng khi bê nồi từ bếp xuống. </a:t>
            </a:r>
          </a:p>
          <a:p>
            <a:pPr algn="ctr"/>
            <a:r>
              <a:rPr lang="en-US" sz="3200" b="1">
                <a:solidFill>
                  <a:srgbClr val="FF0000"/>
                </a:solidFill>
                <a:sym typeface="+mn-ea"/>
              </a:rPr>
              <a:t>Tôi là ...</a:t>
            </a:r>
          </a:p>
          <a:p>
            <a:pPr algn="ctr"/>
            <a:r>
              <a:rPr lang="en-US" sz="3200" b="1">
                <a:solidFill>
                  <a:srgbClr val="FF0000"/>
                </a:solidFill>
                <a:sym typeface="+mn-ea"/>
              </a:rPr>
              <a:t>Tôi làm từ ...</a:t>
            </a:r>
          </a:p>
        </p:txBody>
      </p:sp>
      <p:sp>
        <p:nvSpPr>
          <p:cNvPr id="6" name="Rounded Rectangular Callout 5"/>
          <p:cNvSpPr/>
          <p:nvPr/>
        </p:nvSpPr>
        <p:spPr>
          <a:xfrm>
            <a:off x="177165" y="247650"/>
            <a:ext cx="4643120" cy="2087245"/>
          </a:xfrm>
          <a:prstGeom prst="wedgeRoundRectCallout">
            <a:avLst>
              <a:gd name="adj1" fmla="val 62131"/>
              <a:gd name="adj2" fmla="val 71503"/>
              <a:gd name="adj3" fmla="val 16667"/>
            </a:avLst>
          </a:prstGeom>
          <a:solidFill>
            <a:schemeClr val="bg1"/>
          </a:solidFill>
          <a:ln w="57150">
            <a:gradFill>
              <a:gsLst>
                <a:gs pos="0">
                  <a:srgbClr val="007BD3"/>
                </a:gs>
                <a:gs pos="100000">
                  <a:srgbClr val="034373"/>
                </a:gs>
              </a:gsLst>
            </a:grad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3200" b="1">
                <a:solidFill>
                  <a:schemeClr val="accent1">
                    <a:lumMod val="50000"/>
                  </a:schemeClr>
                </a:solidFill>
              </a:rPr>
              <a:t>Tôi giúp mọi người được ấm trong khi ngủ. </a:t>
            </a:r>
          </a:p>
          <a:p>
            <a:pPr algn="ctr"/>
            <a:r>
              <a:rPr lang="en-US" sz="3200" b="1">
                <a:solidFill>
                  <a:srgbClr val="FF0000"/>
                </a:solidFill>
                <a:sym typeface="+mn-ea"/>
              </a:rPr>
              <a:t>Tôi là ...</a:t>
            </a:r>
          </a:p>
          <a:p>
            <a:pPr algn="ctr"/>
            <a:r>
              <a:rPr lang="en-US" sz="3200" b="1">
                <a:solidFill>
                  <a:srgbClr val="FF0000"/>
                </a:solidFill>
              </a:rPr>
              <a:t>Tôi làm từ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364" y="401781"/>
            <a:ext cx="11111345" cy="6054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Giáo vi</a:t>
            </a:r>
          </a:p>
        </p:txBody>
      </p:sp>
      <p:pic>
        <p:nvPicPr>
          <p:cNvPr id="13" name="Graphic 12" descr="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91" y="1499251"/>
            <a:ext cx="397254" cy="397254"/>
          </a:xfrm>
          <a:prstGeom prst="rect">
            <a:avLst/>
          </a:prstGeom>
        </p:spPr>
      </p:pic>
      <p:sp>
        <p:nvSpPr>
          <p:cNvPr id="14" name="TextBox 13"/>
          <p:cNvSpPr txBox="1"/>
          <p:nvPr/>
        </p:nvSpPr>
        <p:spPr>
          <a:xfrm>
            <a:off x="554183" y="0"/>
            <a:ext cx="86433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a:t>
            </a:r>
          </a:p>
        </p:txBody>
      </p:sp>
      <p:sp>
        <p:nvSpPr>
          <p:cNvPr id="17" name="TextBox 16"/>
          <p:cNvSpPr txBox="1"/>
          <p:nvPr/>
        </p:nvSpPr>
        <p:spPr>
          <a:xfrm>
            <a:off x="6374001" y="2755464"/>
            <a:ext cx="14350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 * * * *</a:t>
            </a:r>
          </a:p>
        </p:txBody>
      </p:sp>
      <p:pic>
        <p:nvPicPr>
          <p:cNvPr id="19" name="Graphic 18" descr="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254" y="5635091"/>
            <a:ext cx="397254" cy="397254"/>
          </a:xfrm>
          <a:prstGeom prst="rect">
            <a:avLst/>
          </a:prstGeom>
        </p:spPr>
      </p:pic>
      <p:pic>
        <p:nvPicPr>
          <p:cNvPr id="20" name="Graphic 19" descr="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0196" y="5635091"/>
            <a:ext cx="397254" cy="397254"/>
          </a:xfrm>
          <a:prstGeom prst="rect">
            <a:avLst/>
          </a:prstGeom>
        </p:spPr>
      </p:pic>
      <p:pic>
        <p:nvPicPr>
          <p:cNvPr id="21" name="Graphic 20" descr="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133" y="5635091"/>
            <a:ext cx="397254" cy="397254"/>
          </a:xfrm>
          <a:prstGeom prst="rect">
            <a:avLst/>
          </a:prstGeom>
        </p:spPr>
      </p:pic>
      <p:pic>
        <p:nvPicPr>
          <p:cNvPr id="22" name="Graphic 21" descr="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4181" y="5635091"/>
            <a:ext cx="397254" cy="397254"/>
          </a:xfrm>
          <a:prstGeom prst="rect">
            <a:avLst/>
          </a:prstGeom>
        </p:spPr>
      </p:pic>
      <p:sp>
        <p:nvSpPr>
          <p:cNvPr id="23" name="TextBox 22"/>
          <p:cNvSpPr txBox="1"/>
          <p:nvPr/>
        </p:nvSpPr>
        <p:spPr>
          <a:xfrm>
            <a:off x="11078974" y="997527"/>
            <a:ext cx="615553" cy="1528624"/>
          </a:xfrm>
          <a:prstGeom prst="rect">
            <a:avLst/>
          </a:prstGeom>
          <a:noFill/>
        </p:spPr>
        <p:txBody>
          <a:bodyPr vert="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Bernard MT Condensed" panose="02050806060905020404" pitchFamily="18" charset="0"/>
                <a:ea typeface="+mn-ea"/>
                <a:cs typeface="+mn-cs"/>
              </a:rPr>
              <a:t>********</a:t>
            </a:r>
          </a:p>
        </p:txBody>
      </p:sp>
      <p:sp>
        <p:nvSpPr>
          <p:cNvPr id="24" name="Arrow: Right 23"/>
          <p:cNvSpPr/>
          <p:nvPr/>
        </p:nvSpPr>
        <p:spPr>
          <a:xfrm>
            <a:off x="7547551" y="1500006"/>
            <a:ext cx="651164" cy="2840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26"/>
          <p:cNvSpPr/>
          <p:nvPr/>
        </p:nvSpPr>
        <p:spPr>
          <a:xfrm rot="16200000">
            <a:off x="460992" y="5596377"/>
            <a:ext cx="651164" cy="2840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417" y="4917642"/>
            <a:ext cx="3022548" cy="2041496"/>
          </a:xfrm>
          <a:prstGeom prst="rect">
            <a:avLst/>
          </a:prstGeom>
        </p:spPr>
      </p:pic>
      <p:pic>
        <p:nvPicPr>
          <p:cNvPr id="31" name="Picture 30"/>
          <p:cNvPicPr>
            <a:picLocks noChangeAspect="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l="48626"/>
          <a:stretch>
            <a:fillRect/>
          </a:stretch>
        </p:blipFill>
        <p:spPr>
          <a:xfrm>
            <a:off x="9141417" y="2902706"/>
            <a:ext cx="3050712" cy="3955310"/>
          </a:xfrm>
          <a:prstGeom prst="rect">
            <a:avLst/>
          </a:prstGeom>
        </p:spPr>
      </p:pic>
      <p:sp>
        <p:nvSpPr>
          <p:cNvPr id="9" name="Rectangle 8"/>
          <p:cNvSpPr/>
          <p:nvPr/>
        </p:nvSpPr>
        <p:spPr>
          <a:xfrm>
            <a:off x="392360" y="401781"/>
            <a:ext cx="11111345" cy="595746"/>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4906" y="-1387295"/>
            <a:ext cx="4893712" cy="4295014"/>
          </a:xfrm>
          <a:prstGeom prst="rect">
            <a:avLst/>
          </a:prstGeom>
        </p:spPr>
      </p:pic>
      <p:pic>
        <p:nvPicPr>
          <p:cNvPr id="2" name="Picture 1"/>
          <p:cNvPicPr>
            <a:picLocks noChangeAspect="1"/>
          </p:cNvPicPr>
          <p:nvPr/>
        </p:nvPicPr>
        <p:blipFill>
          <a:blip r:embed="rId7"/>
          <a:stretch>
            <a:fillRect/>
          </a:stretch>
        </p:blipFill>
        <p:spPr>
          <a:xfrm>
            <a:off x="3840796" y="669728"/>
            <a:ext cx="4413887" cy="1609483"/>
          </a:xfrm>
          <a:prstGeom prst="rect">
            <a:avLst/>
          </a:prstGeom>
        </p:spPr>
      </p:pic>
      <p:pic>
        <p:nvPicPr>
          <p:cNvPr id="8" name="Picture 7"/>
          <p:cNvPicPr>
            <a:picLocks noChangeAspect="1"/>
          </p:cNvPicPr>
          <p:nvPr/>
        </p:nvPicPr>
        <p:blipFill>
          <a:blip r:embed="rId8"/>
          <a:stretch>
            <a:fillRect/>
          </a:stretch>
        </p:blipFill>
        <p:spPr>
          <a:xfrm>
            <a:off x="843280" y="2051050"/>
            <a:ext cx="2820035" cy="1227455"/>
          </a:xfrm>
          <a:prstGeom prst="rect">
            <a:avLst/>
          </a:prstGeom>
        </p:spPr>
      </p:pic>
      <p:pic>
        <p:nvPicPr>
          <p:cNvPr id="36" name="Picture 35" descr="A picture containing text, clipart&#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4275" y="315"/>
            <a:ext cx="2117919" cy="1912545"/>
          </a:xfrm>
          <a:prstGeom prst="rect">
            <a:avLst/>
          </a:prstGeom>
        </p:spPr>
      </p:pic>
      <p:pic>
        <p:nvPicPr>
          <p:cNvPr id="30" name="Picture 29"/>
          <p:cNvPicPr>
            <a:picLocks noChangeAspect="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t="1" r="55441" b="41224"/>
          <a:stretch>
            <a:fillRect/>
          </a:stretch>
        </p:blipFill>
        <p:spPr>
          <a:xfrm>
            <a:off x="-77372" y="-61018"/>
            <a:ext cx="2944837" cy="2587283"/>
          </a:xfrm>
          <a:prstGeom prst="rect">
            <a:avLst/>
          </a:prstGeom>
        </p:spPr>
      </p:pic>
      <p:sp>
        <p:nvSpPr>
          <p:cNvPr id="7" name="Rectangles 6"/>
          <p:cNvSpPr/>
          <p:nvPr/>
        </p:nvSpPr>
        <p:spPr>
          <a:xfrm>
            <a:off x="1105535" y="2875280"/>
            <a:ext cx="10213340" cy="1445260"/>
          </a:xfrm>
          <a:prstGeom prst="rect">
            <a:avLst/>
          </a:prstGeom>
          <a:noFill/>
          <a:ln>
            <a:noFill/>
          </a:ln>
        </p:spPr>
        <p:txBody>
          <a:bodyPr wrap="none" rtlCol="0" anchor="t">
            <a:spAutoFit/>
          </a:bodyPr>
          <a:lstStyle/>
          <a:p>
            <a:pPr algn="ctr"/>
            <a:r>
              <a:rPr lang="en-US" altLang="zh-CN" sz="4400" b="1">
                <a:gradFill>
                  <a:gsLst>
                    <a:gs pos="0">
                      <a:srgbClr val="FE4444"/>
                    </a:gs>
                    <a:gs pos="93000">
                      <a:srgbClr val="832B2B"/>
                    </a:gs>
                  </a:gsLst>
                  <a:lin ang="5400000" scaled="0"/>
                </a:gradFill>
                <a:effectLst>
                  <a:outerShdw blurRad="38100" dist="25400" dir="5400000" algn="ctr" rotWithShape="0">
                    <a:srgbClr val="6E747A">
                      <a:alpha val="43000"/>
                    </a:srgbClr>
                  </a:outerShdw>
                </a:effectLst>
              </a:rPr>
              <a:t>Vật dẫn nhiệt tốt, vật dẫn nhiệt kém (tiết 2)</a:t>
            </a:r>
          </a:p>
          <a:p>
            <a:pPr algn="ctr"/>
            <a:r>
              <a:rPr lang="en-US" altLang="zh-CN" sz="4400" b="1">
                <a:gradFill>
                  <a:gsLst>
                    <a:gs pos="0">
                      <a:srgbClr val="FE4444"/>
                    </a:gs>
                    <a:gs pos="93000">
                      <a:srgbClr val="832B2B"/>
                    </a:gs>
                  </a:gsLst>
                  <a:lin ang="5400000" scaled="0"/>
                </a:gradFill>
                <a:effectLst>
                  <a:outerShdw blurRad="38100" dist="25400" dir="5400000" algn="ctr" rotWithShape="0">
                    <a:srgbClr val="6E747A">
                      <a:alpha val="43000"/>
                    </a:srgbClr>
                  </a:outerShdw>
                </a:effectLst>
              </a:rPr>
              <a:t>BÀI HỌC STEM: Làm bình giữ nhiệt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350" y="401955"/>
            <a:ext cx="11295380" cy="6054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Giáo vi</a:t>
            </a:r>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417" y="4917642"/>
            <a:ext cx="3022548" cy="2041496"/>
          </a:xfrm>
          <a:prstGeom prst="rect">
            <a:avLst/>
          </a:prstGeom>
        </p:spPr>
      </p:pic>
      <p:sp>
        <p:nvSpPr>
          <p:cNvPr id="9" name="Rectangle 8"/>
          <p:cNvSpPr/>
          <p:nvPr/>
        </p:nvSpPr>
        <p:spPr>
          <a:xfrm>
            <a:off x="392430" y="401955"/>
            <a:ext cx="11290935" cy="595630"/>
          </a:xfrm>
          <a:prstGeom prst="rect">
            <a:avLst/>
          </a:prstGeom>
          <a:solidFill>
            <a:srgbClr val="BEE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p:cNvGraphicFramePr/>
          <p:nvPr/>
        </p:nvGraphicFramePr>
        <p:xfrm>
          <a:off x="-216535" y="946150"/>
          <a:ext cx="13934440" cy="5418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29"/>
          <p:cNvPicPr>
            <a:picLocks noChangeAspect="1"/>
          </p:cNvPicPr>
          <p:nvPr/>
        </p:nvPicPr>
        <p:blipFill rotWithShape="1">
          <a:blip r:embed="rId9">
            <a:duotone>
              <a:prstClr val="black"/>
              <a:schemeClr val="accent5">
                <a:tint val="45000"/>
                <a:satMod val="400000"/>
              </a:schemeClr>
            </a:duotone>
            <a:extLst>
              <a:ext uri="{28A0092B-C50C-407E-A947-70E740481C1C}">
                <a14:useLocalDpi xmlns:a14="http://schemas.microsoft.com/office/drawing/2010/main" val="0"/>
              </a:ext>
            </a:extLst>
          </a:blip>
          <a:srcRect t="1" r="55441" b="41224"/>
          <a:stretch>
            <a:fillRect/>
          </a:stretch>
        </p:blipFill>
        <p:spPr>
          <a:xfrm>
            <a:off x="-77372" y="-61018"/>
            <a:ext cx="2944837" cy="2587283"/>
          </a:xfrm>
          <a:prstGeom prst="rect">
            <a:avLst/>
          </a:prstGeom>
        </p:spPr>
      </p:pic>
      <p:sp>
        <p:nvSpPr>
          <p:cNvPr id="7" name="Rounded Rectangle 6"/>
          <p:cNvSpPr/>
          <p:nvPr/>
        </p:nvSpPr>
        <p:spPr>
          <a:xfrm>
            <a:off x="5840095" y="4286885"/>
            <a:ext cx="3571240" cy="1330325"/>
          </a:xfrm>
          <a:prstGeom prst="roundRect">
            <a:avLst/>
          </a:prstGeom>
          <a:noFill/>
          <a:ln w="38100">
            <a:gradFill>
              <a:gsLst>
                <a:gs pos="0">
                  <a:srgbClr val="E30000"/>
                </a:gs>
                <a:gs pos="100000">
                  <a:srgbClr val="760303"/>
                </a:gs>
              </a:gsLst>
            </a:gra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31" name="Picture 30"/>
          <p:cNvPicPr>
            <a:picLocks noChangeAspect="1"/>
          </p:cNvPicPr>
          <p:nvPr/>
        </p:nvPicPr>
        <p:blipFill rotWithShape="1">
          <a:blip r:embed="rId9">
            <a:duotone>
              <a:prstClr val="black"/>
              <a:schemeClr val="accent5">
                <a:tint val="45000"/>
                <a:satMod val="400000"/>
              </a:schemeClr>
            </a:duotone>
            <a:extLst>
              <a:ext uri="{28A0092B-C50C-407E-A947-70E740481C1C}">
                <a14:useLocalDpi xmlns:a14="http://schemas.microsoft.com/office/drawing/2010/main" val="0"/>
              </a:ext>
            </a:extLst>
          </a:blip>
          <a:srcRect l="48626"/>
          <a:stretch>
            <a:fillRect/>
          </a:stretch>
        </p:blipFill>
        <p:spPr>
          <a:xfrm>
            <a:off x="9141417" y="2902706"/>
            <a:ext cx="3050712" cy="3955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300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phy"/>
          <p:cNvPicPr>
            <a:picLocks noChangeAspect="1"/>
          </p:cNvPicPr>
          <p:nvPr/>
        </p:nvPicPr>
        <p:blipFill>
          <a:blip r:embed="rId4"/>
          <a:stretch>
            <a:fillRect/>
          </a:stretch>
        </p:blipFill>
        <p:spPr>
          <a:xfrm>
            <a:off x="6914515" y="902335"/>
            <a:ext cx="5112385" cy="6358890"/>
          </a:xfrm>
          <a:prstGeom prst="rect">
            <a:avLst/>
          </a:prstGeom>
        </p:spPr>
      </p:pic>
      <p:sp>
        <p:nvSpPr>
          <p:cNvPr id="3" name="Rounded Rectangular Callout 2"/>
          <p:cNvSpPr/>
          <p:nvPr/>
        </p:nvSpPr>
        <p:spPr>
          <a:xfrm>
            <a:off x="779780" y="902335"/>
            <a:ext cx="7233285" cy="3418205"/>
          </a:xfrm>
          <a:prstGeom prst="wedgeRoundRectCallout">
            <a:avLst>
              <a:gd name="adj1" fmla="val 62131"/>
              <a:gd name="adj2" fmla="val 71503"/>
              <a:gd name="adj3" fmla="val 16667"/>
            </a:avLst>
          </a:prstGeom>
          <a:solidFill>
            <a:schemeClr val="bg1"/>
          </a:solidFill>
          <a:ln w="57150">
            <a:gradFill>
              <a:gsLst>
                <a:gs pos="0">
                  <a:srgbClr val="007BD3"/>
                </a:gs>
                <a:gs pos="100000">
                  <a:srgbClr val="034373"/>
                </a:gs>
              </a:gsLst>
            </a:gradFill>
          </a:ln>
        </p:spPr>
        <p:style>
          <a:lnRef idx="2">
            <a:schemeClr val="accent1"/>
          </a:lnRef>
          <a:fillRef idx="0">
            <a:srgbClr val="FFFFFF"/>
          </a:fillRef>
          <a:effectRef idx="0">
            <a:srgbClr val="FFFFFF"/>
          </a:effectRef>
          <a:fontRef idx="minor">
            <a:schemeClr val="dk1"/>
          </a:fontRef>
        </p:style>
        <p:txBody>
          <a:bodyPr rtlCol="0" anchor="ctr"/>
          <a:lstStyle/>
          <a:p>
            <a:pPr algn="ctr"/>
            <a:r>
              <a:rPr lang="en-US" sz="5200" b="1">
                <a:solidFill>
                  <a:schemeClr val="accent1">
                    <a:lumMod val="50000"/>
                  </a:schemeClr>
                </a:solidFill>
              </a:rPr>
              <a:t>Xin chào các bạn!</a:t>
            </a:r>
          </a:p>
          <a:p>
            <a:pPr algn="ctr"/>
            <a:r>
              <a:rPr lang="en-US" sz="5200" b="1">
                <a:solidFill>
                  <a:schemeClr val="accent1">
                    <a:lumMod val="50000"/>
                  </a:schemeClr>
                </a:solidFill>
              </a:rPr>
              <a:t>Mình là Ong vàng.</a:t>
            </a:r>
          </a:p>
        </p:txBody>
      </p:sp>
      <p:pic>
        <p:nvPicPr>
          <p:cNvPr id="4" name="xin_chao (mp3cut.net)">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470650"/>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4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2846</Words>
  <Application>Microsoft Office PowerPoint</Application>
  <PresentationFormat>Widescreen</PresentationFormat>
  <Paragraphs>229</Paragraphs>
  <Slides>26</Slides>
  <Notes>22</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Berlin Sans FB Demi</vt:lpstr>
      <vt:lpstr>Bernard MT Condensed</vt:lpstr>
      <vt:lpstr>Calibri</vt:lpstr>
      <vt:lpstr>Calibri Light</vt:lpstr>
      <vt:lpstr>Cambria</vt:lpstr>
      <vt:lpstr>等线</vt:lpstr>
      <vt:lpstr>Times New Roman</vt:lpstr>
      <vt:lpstr>VNI-Vari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76</cp:revision>
  <dcterms:created xsi:type="dcterms:W3CDTF">2023-09-28T13:16:00Z</dcterms:created>
  <dcterms:modified xsi:type="dcterms:W3CDTF">2024-12-03T02:17:09Z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15B2F38A1F46439E9EE5B4B6CFD50686_13</vt:lpwstr>
  </property>
  <property fmtid="{D5CDD505-2E9C-101B-9397-08002B2CF9AE}" pid="3" name="KSOProductBuildVer">
    <vt:lpwstr>1033-12.2.0.13359</vt:lpwstr>
  </property>
</Properties>
</file>