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2" r:id="rId3"/>
    <p:sldId id="270" r:id="rId4"/>
    <p:sldId id="259" r:id="rId5"/>
    <p:sldId id="258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64" r:id="rId15"/>
    <p:sldId id="282" r:id="rId16"/>
    <p:sldId id="281" r:id="rId17"/>
    <p:sldId id="284" r:id="rId18"/>
    <p:sldId id="283" r:id="rId19"/>
    <p:sldId id="286" r:id="rId20"/>
    <p:sldId id="285" r:id="rId21"/>
    <p:sldId id="287" r:id="rId22"/>
    <p:sldId id="288" r:id="rId23"/>
    <p:sldId id="289" r:id="rId24"/>
    <p:sldId id="290" r:id="rId25"/>
    <p:sldId id="291" r:id="rId26"/>
    <p:sldId id="292" r:id="rId27"/>
    <p:sldId id="269" r:id="rId28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3179549-0E38-403C-A020-345A477871AA}">
          <p14:sldIdLst>
            <p14:sldId id="257"/>
            <p14:sldId id="272"/>
            <p14:sldId id="270"/>
            <p14:sldId id="259"/>
            <p14:sldId id="258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64"/>
            <p14:sldId id="282"/>
            <p14:sldId id="281"/>
            <p14:sldId id="284"/>
            <p14:sldId id="283"/>
            <p14:sldId id="286"/>
            <p14:sldId id="285"/>
            <p14:sldId id="287"/>
            <p14:sldId id="288"/>
            <p14:sldId id="289"/>
            <p14:sldId id="290"/>
            <p14:sldId id="291"/>
            <p14:sldId id="292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3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40.sv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56.png"/><Relationship Id="rId4" Type="http://schemas.openxmlformats.org/officeDocument/2006/relationships/image" Target="../media/image40.sv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58.png"/><Relationship Id="rId4" Type="http://schemas.openxmlformats.org/officeDocument/2006/relationships/image" Target="../media/image40.sv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40.sv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8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openxmlformats.org/officeDocument/2006/relationships/image" Target="../media/image7.svg"/><Relationship Id="rId2" Type="http://schemas.openxmlformats.org/officeDocument/2006/relationships/image" Target="../media/image34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6.png"/><Relationship Id="rId5" Type="http://schemas.openxmlformats.org/officeDocument/2006/relationships/image" Target="../media/image35.png"/><Relationship Id="rId15" Type="http://schemas.openxmlformats.org/officeDocument/2006/relationships/image" Target="../media/image62.png"/><Relationship Id="rId10" Type="http://schemas.openxmlformats.org/officeDocument/2006/relationships/image" Target="../media/image3.svg"/><Relationship Id="rId4" Type="http://schemas.openxmlformats.org/officeDocument/2006/relationships/image" Target="../media/image40.svg"/><Relationship Id="rId9" Type="http://schemas.openxmlformats.org/officeDocument/2006/relationships/image" Target="../media/image2.png"/><Relationship Id="rId1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65.png"/><Relationship Id="rId4" Type="http://schemas.openxmlformats.org/officeDocument/2006/relationships/image" Target="../media/image40.sv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66.png"/><Relationship Id="rId3" Type="http://schemas.openxmlformats.org/officeDocument/2006/relationships/image" Target="../media/image39.png"/><Relationship Id="rId7" Type="http://schemas.openxmlformats.org/officeDocument/2006/relationships/image" Target="../media/image2.png"/><Relationship Id="rId12" Type="http://schemas.openxmlformats.org/officeDocument/2006/relationships/image" Target="../media/image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8.png"/><Relationship Id="rId5" Type="http://schemas.openxmlformats.org/officeDocument/2006/relationships/image" Target="../media/image35.png"/><Relationship Id="rId15" Type="http://schemas.openxmlformats.org/officeDocument/2006/relationships/image" Target="../media/image42.svg"/><Relationship Id="rId10" Type="http://schemas.openxmlformats.org/officeDocument/2006/relationships/image" Target="../media/image7.svg"/><Relationship Id="rId4" Type="http://schemas.openxmlformats.org/officeDocument/2006/relationships/image" Target="../media/image40.svg"/><Relationship Id="rId9" Type="http://schemas.openxmlformats.org/officeDocument/2006/relationships/image" Target="../media/image6.png"/><Relationship Id="rId1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40.sv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40.svg"/><Relationship Id="rId9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40.svg"/><Relationship Id="rId9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40.svg"/><Relationship Id="rId9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72.png"/><Relationship Id="rId4" Type="http://schemas.openxmlformats.org/officeDocument/2006/relationships/image" Target="../media/image36.svg"/><Relationship Id="rId9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36.svg"/><Relationship Id="rId9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36.svg"/><Relationship Id="rId9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7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4.png"/><Relationship Id="rId5" Type="http://schemas.openxmlformats.org/officeDocument/2006/relationships/image" Target="../media/image4.png"/><Relationship Id="rId10" Type="http://schemas.openxmlformats.org/officeDocument/2006/relationships/image" Target="../media/image26.svg"/><Relationship Id="rId4" Type="http://schemas.openxmlformats.org/officeDocument/2006/relationships/image" Target="../media/image3.sv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0" Type="http://schemas.openxmlformats.org/officeDocument/2006/relationships/image" Target="../media/image26.svg"/><Relationship Id="rId4" Type="http://schemas.openxmlformats.org/officeDocument/2006/relationships/image" Target="../media/image3.sv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34.png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37.png"/><Relationship Id="rId5" Type="http://schemas.openxmlformats.org/officeDocument/2006/relationships/image" Target="../media/image6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3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openxmlformats.org/officeDocument/2006/relationships/image" Target="../media/image4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46.png"/><Relationship Id="rId5" Type="http://schemas.openxmlformats.org/officeDocument/2006/relationships/image" Target="../media/image35.png"/><Relationship Id="rId10" Type="http://schemas.openxmlformats.org/officeDocument/2006/relationships/image" Target="../media/image45.png"/><Relationship Id="rId4" Type="http://schemas.openxmlformats.org/officeDocument/2006/relationships/image" Target="../media/image40.sv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9.png"/><Relationship Id="rId4" Type="http://schemas.openxmlformats.org/officeDocument/2006/relationships/image" Target="../media/image40.sv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9.png"/><Relationship Id="rId7" Type="http://schemas.openxmlformats.org/officeDocument/2006/relationships/image" Target="../media/image50.png"/><Relationship Id="rId12" Type="http://schemas.openxmlformats.org/officeDocument/2006/relationships/image" Target="../media/image42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53.png"/><Relationship Id="rId4" Type="http://schemas.openxmlformats.org/officeDocument/2006/relationships/image" Target="../media/image40.sv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image" Target="../media/image5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54.png"/><Relationship Id="rId4" Type="http://schemas.openxmlformats.org/officeDocument/2006/relationships/image" Target="../media/image40.svg"/><Relationship Id="rId9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3"/>
            </a:xfrm>
            <a:custGeom>
              <a:avLst/>
              <a:gdLst/>
              <a:ahLst/>
              <a:cxnLst/>
              <a:rect l="l" t="t" r="r" b="b"/>
              <a:pathLst>
                <a:path w="4322761" h="2137953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3"/>
                    <a:pt x="121679" y="2137953"/>
                  </a:cubicBezTo>
                  <a:lnTo>
                    <a:pt x="4176711" y="2137953"/>
                  </a:lnTo>
                  <a:cubicBezTo>
                    <a:pt x="4256721" y="2137953"/>
                    <a:pt x="4322761" y="2071912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3"/>
            </a:xfrm>
            <a:custGeom>
              <a:avLst/>
              <a:gdLst/>
              <a:ahLst/>
              <a:cxnLst/>
              <a:rect l="l" t="t" r="r" b="b"/>
              <a:pathLst>
                <a:path w="4426901" h="2257333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3"/>
                    <a:pt x="218396" y="2257333"/>
                  </a:cubicBezTo>
                  <a:lnTo>
                    <a:pt x="4268151" y="2257333"/>
                  </a:lnTo>
                  <a:cubicBezTo>
                    <a:pt x="4355781" y="2257333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ubicBezTo>
                    <a:pt x="4415471" y="2098582"/>
                    <a:pt x="4415471" y="2098582"/>
                    <a:pt x="4415471" y="209858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lnTo>
                    <a:pt x="24817149" y="956945"/>
                  </a:ln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3860203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401210" y="1857447"/>
            <a:ext cx="456119" cy="5168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795144" y="1736861"/>
            <a:ext cx="758021" cy="7580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873652" y="1857447"/>
            <a:ext cx="538384" cy="5168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674416" y="1857447"/>
            <a:ext cx="394685" cy="51684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4993287" y="3461876"/>
            <a:ext cx="2149699" cy="367184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3302169" y="5822426"/>
            <a:ext cx="2624940" cy="34374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503" y="3751992"/>
            <a:ext cx="4061032" cy="647411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842017" y="3375082"/>
            <a:ext cx="11971036" cy="2778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83"/>
              </a:lnSpc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82422" y="571500"/>
            <a:ext cx="15323155" cy="914399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3"/>
            </a:xfrm>
            <a:custGeom>
              <a:avLst/>
              <a:gdLst/>
              <a:ahLst/>
              <a:cxnLst/>
              <a:rect l="l" t="t" r="r" b="b"/>
              <a:pathLst>
                <a:path w="4322761" h="2137953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3"/>
                    <a:pt x="121679" y="2137953"/>
                  </a:cubicBezTo>
                  <a:lnTo>
                    <a:pt x="4176711" y="2137953"/>
                  </a:lnTo>
                  <a:cubicBezTo>
                    <a:pt x="4256721" y="2137953"/>
                    <a:pt x="4322761" y="2071912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3"/>
            </a:xfrm>
            <a:custGeom>
              <a:avLst/>
              <a:gdLst/>
              <a:ahLst/>
              <a:cxnLst/>
              <a:rect l="l" t="t" r="r" b="b"/>
              <a:pathLst>
                <a:path w="4426901" h="2257333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3"/>
                    <a:pt x="218396" y="2257333"/>
                  </a:cubicBezTo>
                  <a:lnTo>
                    <a:pt x="4268151" y="2257333"/>
                  </a:lnTo>
                  <a:cubicBezTo>
                    <a:pt x="4355781" y="2257333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ubicBezTo>
                    <a:pt x="4415471" y="2098582"/>
                    <a:pt x="4415471" y="2098582"/>
                    <a:pt x="4415471" y="209858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78603" flipH="1">
            <a:off x="171487" y="7405715"/>
            <a:ext cx="2774366" cy="2810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40048">
            <a:off x="660398" y="-4728"/>
            <a:ext cx="1360820" cy="202284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316728" y="6543180"/>
            <a:ext cx="2739285" cy="27880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811E0B-2691-F4DF-F6EE-DE0DCF8C7162}"/>
              </a:ext>
            </a:extLst>
          </p:cNvPr>
          <p:cNvSpPr txBox="1"/>
          <p:nvPr/>
        </p:nvSpPr>
        <p:spPr>
          <a:xfrm>
            <a:off x="2546362" y="7584560"/>
            <a:ext cx="5389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Cố đi đôi giày chật với chân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38A58B-F4BE-C338-F6BF-6F44FE427428}"/>
              </a:ext>
            </a:extLst>
          </p:cNvPr>
          <p:cNvSpPr txBox="1"/>
          <p:nvPr/>
        </p:nvSpPr>
        <p:spPr>
          <a:xfrm>
            <a:off x="9971702" y="7584560"/>
            <a:ext cx="62097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Chưa đi khám khi bị viêm họng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249A00-F303-796C-94BF-1C061D768EA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1779"/>
          <a:stretch/>
        </p:blipFill>
        <p:spPr>
          <a:xfrm>
            <a:off x="2518995" y="1968473"/>
            <a:ext cx="5484980" cy="4928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07DEF8-E964-258B-02F0-0C1383FA67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582"/>
          <a:stretch/>
        </p:blipFill>
        <p:spPr>
          <a:xfrm>
            <a:off x="9971702" y="1969394"/>
            <a:ext cx="5669529" cy="497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25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82422" y="571500"/>
            <a:ext cx="15323155" cy="914399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3"/>
            </a:xfrm>
            <a:custGeom>
              <a:avLst/>
              <a:gdLst/>
              <a:ahLst/>
              <a:cxnLst/>
              <a:rect l="l" t="t" r="r" b="b"/>
              <a:pathLst>
                <a:path w="4322761" h="2137953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3"/>
                    <a:pt x="121679" y="2137953"/>
                  </a:cubicBezTo>
                  <a:lnTo>
                    <a:pt x="4176711" y="2137953"/>
                  </a:lnTo>
                  <a:cubicBezTo>
                    <a:pt x="4256721" y="2137953"/>
                    <a:pt x="4322761" y="2071912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3"/>
            </a:xfrm>
            <a:custGeom>
              <a:avLst/>
              <a:gdLst/>
              <a:ahLst/>
              <a:cxnLst/>
              <a:rect l="l" t="t" r="r" b="b"/>
              <a:pathLst>
                <a:path w="4426901" h="2257333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3"/>
                    <a:pt x="218396" y="2257333"/>
                  </a:cubicBezTo>
                  <a:lnTo>
                    <a:pt x="4268151" y="2257333"/>
                  </a:lnTo>
                  <a:cubicBezTo>
                    <a:pt x="4355781" y="2257333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ubicBezTo>
                    <a:pt x="4415471" y="2098582"/>
                    <a:pt x="4415471" y="2098582"/>
                    <a:pt x="4415471" y="209858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78603" flipH="1">
            <a:off x="171487" y="7405715"/>
            <a:ext cx="2774366" cy="2810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40048">
            <a:off x="660398" y="-4728"/>
            <a:ext cx="1360820" cy="202284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316728" y="6543180"/>
            <a:ext cx="2739285" cy="27880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811E0B-2691-F4DF-F6EE-DE0DCF8C7162}"/>
              </a:ext>
            </a:extLst>
          </p:cNvPr>
          <p:cNvSpPr txBox="1"/>
          <p:nvPr/>
        </p:nvSpPr>
        <p:spPr>
          <a:xfrm>
            <a:off x="2664458" y="7288065"/>
            <a:ext cx="5389209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Vận động thể dục thể thao quá mức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38A58B-F4BE-C338-F6BF-6F44FE427428}"/>
              </a:ext>
            </a:extLst>
          </p:cNvPr>
          <p:cNvSpPr txBox="1"/>
          <p:nvPr/>
        </p:nvSpPr>
        <p:spPr>
          <a:xfrm>
            <a:off x="11593219" y="7604937"/>
            <a:ext cx="2982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Ăn đồ ăn mặn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6DDE30-EEA4-9C31-CCDE-0BD0E5E415F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1843"/>
          <a:stretch/>
        </p:blipFill>
        <p:spPr>
          <a:xfrm>
            <a:off x="2566607" y="1974505"/>
            <a:ext cx="5633826" cy="5038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B252E1-4A13-0B06-4FAC-6A58A2B410B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2523"/>
          <a:stretch/>
        </p:blipFill>
        <p:spPr>
          <a:xfrm>
            <a:off x="9857043" y="1877280"/>
            <a:ext cx="5633826" cy="51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51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82422" y="571500"/>
            <a:ext cx="15323155" cy="914399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3"/>
            </a:xfrm>
            <a:custGeom>
              <a:avLst/>
              <a:gdLst/>
              <a:ahLst/>
              <a:cxnLst/>
              <a:rect l="l" t="t" r="r" b="b"/>
              <a:pathLst>
                <a:path w="4322761" h="2137953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3"/>
                    <a:pt x="121679" y="2137953"/>
                  </a:cubicBezTo>
                  <a:lnTo>
                    <a:pt x="4176711" y="2137953"/>
                  </a:lnTo>
                  <a:cubicBezTo>
                    <a:pt x="4256721" y="2137953"/>
                    <a:pt x="4322761" y="2071912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3"/>
            </a:xfrm>
            <a:custGeom>
              <a:avLst/>
              <a:gdLst/>
              <a:ahLst/>
              <a:cxnLst/>
              <a:rect l="l" t="t" r="r" b="b"/>
              <a:pathLst>
                <a:path w="4426901" h="2257333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3"/>
                    <a:pt x="218396" y="2257333"/>
                  </a:cubicBezTo>
                  <a:lnTo>
                    <a:pt x="4268151" y="2257333"/>
                  </a:lnTo>
                  <a:cubicBezTo>
                    <a:pt x="4355781" y="2257333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ubicBezTo>
                    <a:pt x="4415471" y="2098582"/>
                    <a:pt x="4415471" y="2098582"/>
                    <a:pt x="4415471" y="209858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78603" flipH="1">
            <a:off x="171487" y="7405715"/>
            <a:ext cx="2774366" cy="2810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40048">
            <a:off x="660398" y="-4728"/>
            <a:ext cx="1360820" cy="202284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316728" y="6543180"/>
            <a:ext cx="2739285" cy="27880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811E0B-2691-F4DF-F6EE-DE0DCF8C7162}"/>
              </a:ext>
            </a:extLst>
          </p:cNvPr>
          <p:cNvSpPr txBox="1"/>
          <p:nvPr/>
        </p:nvSpPr>
        <p:spPr>
          <a:xfrm>
            <a:off x="2030766" y="5056042"/>
            <a:ext cx="6779665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Vận động thể dục thể thao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Chơi bóng đá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Trồng cây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38A58B-F4BE-C338-F6BF-6F44FE427428}"/>
              </a:ext>
            </a:extLst>
          </p:cNvPr>
          <p:cNvSpPr txBox="1"/>
          <p:nvPr/>
        </p:nvSpPr>
        <p:spPr>
          <a:xfrm>
            <a:off x="9477571" y="4280318"/>
            <a:ext cx="7123612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Mặc, đi đồ chật hẹp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Bị ốm nhưng không đi khám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Vận động quá sức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Ăn uống mặn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2D9DEF-4E0C-50E9-C7CE-172950B8BF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7457" y="1775562"/>
            <a:ext cx="1219200" cy="121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9337EB-6B83-69C9-2CB3-71FCE8C8D6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82952" y="1715862"/>
            <a:ext cx="1335205" cy="13352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AF6950-F144-FB21-7056-6E6D9ACA2724}"/>
              </a:ext>
            </a:extLst>
          </p:cNvPr>
          <p:cNvSpPr txBox="1"/>
          <p:nvPr/>
        </p:nvSpPr>
        <p:spPr>
          <a:xfrm>
            <a:off x="2590800" y="3371197"/>
            <a:ext cx="4902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nên làm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5D6957-6B9B-9FE7-2250-03E0F6F25654}"/>
              </a:ext>
            </a:extLst>
          </p:cNvPr>
          <p:cNvSpPr txBox="1"/>
          <p:nvPr/>
        </p:nvSpPr>
        <p:spPr>
          <a:xfrm>
            <a:off x="10236774" y="3354878"/>
            <a:ext cx="5427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nên tránh</a:t>
            </a:r>
          </a:p>
        </p:txBody>
      </p:sp>
    </p:spTree>
    <p:extLst>
      <p:ext uri="{BB962C8B-B14F-4D97-AF65-F5344CB8AC3E}">
        <p14:creationId xmlns:p14="http://schemas.microsoft.com/office/powerpoint/2010/main" val="1464801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9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82422" y="571500"/>
            <a:ext cx="15323155" cy="914399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3"/>
            </a:xfrm>
            <a:custGeom>
              <a:avLst/>
              <a:gdLst/>
              <a:ahLst/>
              <a:cxnLst/>
              <a:rect l="l" t="t" r="r" b="b"/>
              <a:pathLst>
                <a:path w="4322761" h="2137953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3"/>
                    <a:pt x="121679" y="2137953"/>
                  </a:cubicBezTo>
                  <a:lnTo>
                    <a:pt x="4176711" y="2137953"/>
                  </a:lnTo>
                  <a:cubicBezTo>
                    <a:pt x="4256721" y="2137953"/>
                    <a:pt x="4322761" y="2071912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3"/>
            </a:xfrm>
            <a:custGeom>
              <a:avLst/>
              <a:gdLst/>
              <a:ahLst/>
              <a:cxnLst/>
              <a:rect l="l" t="t" r="r" b="b"/>
              <a:pathLst>
                <a:path w="4426901" h="2257333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3"/>
                    <a:pt x="218396" y="2257333"/>
                  </a:cubicBezTo>
                  <a:lnTo>
                    <a:pt x="4268151" y="2257333"/>
                  </a:lnTo>
                  <a:cubicBezTo>
                    <a:pt x="4355781" y="2257333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ubicBezTo>
                    <a:pt x="4415471" y="2098582"/>
                    <a:pt x="4415471" y="2098582"/>
                    <a:pt x="4415471" y="209858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78603" flipH="1">
            <a:off x="171487" y="7405715"/>
            <a:ext cx="2774366" cy="2810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40048">
            <a:off x="660398" y="-4728"/>
            <a:ext cx="1360820" cy="202284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316728" y="6543180"/>
            <a:ext cx="2739285" cy="27880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E38A58B-F4BE-C338-F6BF-6F44FE427428}"/>
              </a:ext>
            </a:extLst>
          </p:cNvPr>
          <p:cNvSpPr txBox="1"/>
          <p:nvPr/>
        </p:nvSpPr>
        <p:spPr>
          <a:xfrm>
            <a:off x="6168363" y="1485900"/>
            <a:ext cx="5814997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Đọc phần “Em có biết”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1E87DD-03F5-1B62-2150-3B8DA1C6E6C1}"/>
              </a:ext>
            </a:extLst>
          </p:cNvPr>
          <p:cNvSpPr txBox="1"/>
          <p:nvPr/>
        </p:nvSpPr>
        <p:spPr>
          <a:xfrm>
            <a:off x="2972164" y="3263830"/>
            <a:ext cx="12439191" cy="40621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Bệnh thấp tim là bệnh dễ bị mắc ở lứa tuổi học sinh tiểu học.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Bệnh có thể dẫn đến hở van tim, viêm cơ tim, suy tim bà có thể gây tử vong.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D10817-AFB7-FFE0-6886-570986DA56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322" y="6719545"/>
            <a:ext cx="2908892" cy="29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51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677400" y="795780"/>
            <a:ext cx="8077200" cy="4269916"/>
            <a:chOff x="0" y="0"/>
            <a:chExt cx="2102490" cy="1127575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998350" cy="1008195"/>
            </a:xfrm>
            <a:custGeom>
              <a:avLst/>
              <a:gdLst/>
              <a:ahLst/>
              <a:cxnLst/>
              <a:rect l="l" t="t" r="r" b="b"/>
              <a:pathLst>
                <a:path w="1998350" h="1008195">
                  <a:moveTo>
                    <a:pt x="1971679" y="818965"/>
                  </a:moveTo>
                  <a:cubicBezTo>
                    <a:pt x="1971679" y="906595"/>
                    <a:pt x="1895479" y="977715"/>
                    <a:pt x="1814200" y="977715"/>
                  </a:cubicBezTo>
                  <a:lnTo>
                    <a:pt x="66040" y="977715"/>
                  </a:lnTo>
                  <a:cubicBezTo>
                    <a:pt x="43180" y="977715"/>
                    <a:pt x="20320" y="972635"/>
                    <a:pt x="0" y="963745"/>
                  </a:cubicBezTo>
                  <a:cubicBezTo>
                    <a:pt x="26670" y="991685"/>
                    <a:pt x="63500" y="1008195"/>
                    <a:pt x="106864" y="1008195"/>
                  </a:cubicBezTo>
                  <a:lnTo>
                    <a:pt x="1852300" y="1008195"/>
                  </a:lnTo>
                  <a:cubicBezTo>
                    <a:pt x="1932310" y="1008195"/>
                    <a:pt x="1998350" y="942155"/>
                    <a:pt x="1998350" y="862145"/>
                  </a:cubicBezTo>
                  <a:lnTo>
                    <a:pt x="1998350" y="95250"/>
                  </a:lnTo>
                  <a:cubicBezTo>
                    <a:pt x="1998350" y="58420"/>
                    <a:pt x="1984379" y="25400"/>
                    <a:pt x="1962790" y="0"/>
                  </a:cubicBezTo>
                  <a:cubicBezTo>
                    <a:pt x="1969140" y="16510"/>
                    <a:pt x="1971679" y="34290"/>
                    <a:pt x="1971679" y="52070"/>
                  </a:cubicBezTo>
                  <a:lnTo>
                    <a:pt x="1971679" y="818965"/>
                  </a:lnTo>
                  <a:lnTo>
                    <a:pt x="1971679" y="818965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2037720" cy="1058995"/>
            </a:xfrm>
            <a:custGeom>
              <a:avLst/>
              <a:gdLst/>
              <a:ahLst/>
              <a:cxnLst/>
              <a:rect l="l" t="t" r="r" b="b"/>
              <a:pathLst>
                <a:path w="2037720" h="1058995">
                  <a:moveTo>
                    <a:pt x="146050" y="1058995"/>
                  </a:moveTo>
                  <a:lnTo>
                    <a:pt x="1891670" y="1058995"/>
                  </a:lnTo>
                  <a:cubicBezTo>
                    <a:pt x="1971680" y="1058995"/>
                    <a:pt x="2037720" y="992955"/>
                    <a:pt x="2037720" y="912945"/>
                  </a:cubicBezTo>
                  <a:lnTo>
                    <a:pt x="2037720" y="146050"/>
                  </a:lnTo>
                  <a:cubicBezTo>
                    <a:pt x="2037720" y="66040"/>
                    <a:pt x="1971680" y="0"/>
                    <a:pt x="189167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912945"/>
                  </a:lnTo>
                  <a:cubicBezTo>
                    <a:pt x="0" y="994225"/>
                    <a:pt x="66040" y="1058995"/>
                    <a:pt x="146050" y="105899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102490" cy="1127575"/>
            </a:xfrm>
            <a:custGeom>
              <a:avLst/>
              <a:gdLst/>
              <a:ahLst/>
              <a:cxnLst/>
              <a:rect l="l" t="t" r="r" b="b"/>
              <a:pathLst>
                <a:path w="2102490" h="1127575">
                  <a:moveTo>
                    <a:pt x="2038990" y="74930"/>
                  </a:moveTo>
                  <a:cubicBezTo>
                    <a:pt x="2011050" y="30480"/>
                    <a:pt x="1961520" y="0"/>
                    <a:pt x="190437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925645"/>
                  </a:lnTo>
                  <a:cubicBezTo>
                    <a:pt x="0" y="977715"/>
                    <a:pt x="25400" y="1023435"/>
                    <a:pt x="63500" y="1052645"/>
                  </a:cubicBezTo>
                  <a:cubicBezTo>
                    <a:pt x="91440" y="1097095"/>
                    <a:pt x="140970" y="1127575"/>
                    <a:pt x="201269" y="1127575"/>
                  </a:cubicBezTo>
                  <a:lnTo>
                    <a:pt x="1943740" y="1127575"/>
                  </a:lnTo>
                  <a:cubicBezTo>
                    <a:pt x="2031370" y="1127575"/>
                    <a:pt x="2102490" y="1056455"/>
                    <a:pt x="2102490" y="968825"/>
                  </a:cubicBezTo>
                  <a:lnTo>
                    <a:pt x="2102490" y="201930"/>
                  </a:lnTo>
                  <a:cubicBezTo>
                    <a:pt x="2102489" y="149860"/>
                    <a:pt x="2077089" y="104140"/>
                    <a:pt x="2038990" y="74930"/>
                  </a:cubicBezTo>
                  <a:close/>
                  <a:moveTo>
                    <a:pt x="12700" y="92564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04370" y="12700"/>
                  </a:lnTo>
                  <a:cubicBezTo>
                    <a:pt x="1984380" y="12700"/>
                    <a:pt x="2050420" y="78740"/>
                    <a:pt x="2050420" y="158750"/>
                  </a:cubicBezTo>
                  <a:lnTo>
                    <a:pt x="2050420" y="925645"/>
                  </a:lnTo>
                  <a:cubicBezTo>
                    <a:pt x="2050420" y="1005655"/>
                    <a:pt x="1984380" y="1071695"/>
                    <a:pt x="1904370" y="1071695"/>
                  </a:cubicBezTo>
                  <a:lnTo>
                    <a:pt x="158750" y="1071695"/>
                  </a:lnTo>
                  <a:cubicBezTo>
                    <a:pt x="78740" y="1071695"/>
                    <a:pt x="12700" y="1006925"/>
                    <a:pt x="12700" y="925645"/>
                  </a:cubicBezTo>
                  <a:close/>
                  <a:moveTo>
                    <a:pt x="2091060" y="968825"/>
                  </a:moveTo>
                  <a:cubicBezTo>
                    <a:pt x="2091060" y="1048835"/>
                    <a:pt x="2023750" y="1114875"/>
                    <a:pt x="1943740" y="1114875"/>
                  </a:cubicBezTo>
                  <a:lnTo>
                    <a:pt x="201269" y="1114875"/>
                  </a:lnTo>
                  <a:cubicBezTo>
                    <a:pt x="157480" y="1114875"/>
                    <a:pt x="120650" y="1098365"/>
                    <a:pt x="93980" y="1070425"/>
                  </a:cubicBezTo>
                  <a:cubicBezTo>
                    <a:pt x="114300" y="1079315"/>
                    <a:pt x="135890" y="1084395"/>
                    <a:pt x="160020" y="1084395"/>
                  </a:cubicBezTo>
                  <a:lnTo>
                    <a:pt x="1905640" y="1084395"/>
                  </a:lnTo>
                  <a:cubicBezTo>
                    <a:pt x="1993270" y="1084395"/>
                    <a:pt x="2064390" y="1013275"/>
                    <a:pt x="2064390" y="925645"/>
                  </a:cubicBezTo>
                  <a:lnTo>
                    <a:pt x="2064390" y="158750"/>
                  </a:lnTo>
                  <a:cubicBezTo>
                    <a:pt x="2064390" y="140970"/>
                    <a:pt x="2060580" y="123190"/>
                    <a:pt x="2055500" y="106680"/>
                  </a:cubicBezTo>
                  <a:cubicBezTo>
                    <a:pt x="2077090" y="132080"/>
                    <a:pt x="2091060" y="165100"/>
                    <a:pt x="2091060" y="201930"/>
                  </a:cubicBezTo>
                  <a:lnTo>
                    <a:pt x="2091060" y="968825"/>
                  </a:lnTo>
                  <a:cubicBezTo>
                    <a:pt x="2091060" y="968825"/>
                    <a:pt x="2091060" y="968825"/>
                    <a:pt x="2091060" y="968825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600200" y="5241513"/>
            <a:ext cx="7277501" cy="4397787"/>
            <a:chOff x="0" y="0"/>
            <a:chExt cx="2102490" cy="1127575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1998350" cy="1008195"/>
            </a:xfrm>
            <a:custGeom>
              <a:avLst/>
              <a:gdLst/>
              <a:ahLst/>
              <a:cxnLst/>
              <a:rect l="l" t="t" r="r" b="b"/>
              <a:pathLst>
                <a:path w="1998350" h="1008195">
                  <a:moveTo>
                    <a:pt x="1971679" y="818965"/>
                  </a:moveTo>
                  <a:cubicBezTo>
                    <a:pt x="1971679" y="906595"/>
                    <a:pt x="1895479" y="977715"/>
                    <a:pt x="1814200" y="977715"/>
                  </a:cubicBezTo>
                  <a:lnTo>
                    <a:pt x="66040" y="977715"/>
                  </a:lnTo>
                  <a:cubicBezTo>
                    <a:pt x="43180" y="977715"/>
                    <a:pt x="20320" y="972635"/>
                    <a:pt x="0" y="963745"/>
                  </a:cubicBezTo>
                  <a:cubicBezTo>
                    <a:pt x="26670" y="991685"/>
                    <a:pt x="63500" y="1008195"/>
                    <a:pt x="106864" y="1008195"/>
                  </a:cubicBezTo>
                  <a:lnTo>
                    <a:pt x="1852300" y="1008195"/>
                  </a:lnTo>
                  <a:cubicBezTo>
                    <a:pt x="1932310" y="1008195"/>
                    <a:pt x="1998350" y="942155"/>
                    <a:pt x="1998350" y="862145"/>
                  </a:cubicBezTo>
                  <a:lnTo>
                    <a:pt x="1998350" y="95250"/>
                  </a:lnTo>
                  <a:cubicBezTo>
                    <a:pt x="1998350" y="58420"/>
                    <a:pt x="1984379" y="25400"/>
                    <a:pt x="1962790" y="0"/>
                  </a:cubicBezTo>
                  <a:cubicBezTo>
                    <a:pt x="1969140" y="16510"/>
                    <a:pt x="1971679" y="34290"/>
                    <a:pt x="1971679" y="52070"/>
                  </a:cubicBezTo>
                  <a:lnTo>
                    <a:pt x="1971679" y="818965"/>
                  </a:lnTo>
                  <a:lnTo>
                    <a:pt x="1971679" y="818965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2700" y="12700"/>
              <a:ext cx="2037720" cy="1058995"/>
            </a:xfrm>
            <a:custGeom>
              <a:avLst/>
              <a:gdLst/>
              <a:ahLst/>
              <a:cxnLst/>
              <a:rect l="l" t="t" r="r" b="b"/>
              <a:pathLst>
                <a:path w="2037720" h="1058995">
                  <a:moveTo>
                    <a:pt x="146050" y="1058995"/>
                  </a:moveTo>
                  <a:lnTo>
                    <a:pt x="1891670" y="1058995"/>
                  </a:lnTo>
                  <a:cubicBezTo>
                    <a:pt x="1971680" y="1058995"/>
                    <a:pt x="2037720" y="992955"/>
                    <a:pt x="2037720" y="912945"/>
                  </a:cubicBezTo>
                  <a:lnTo>
                    <a:pt x="2037720" y="146050"/>
                  </a:lnTo>
                  <a:cubicBezTo>
                    <a:pt x="2037720" y="66040"/>
                    <a:pt x="1971680" y="0"/>
                    <a:pt x="189167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912945"/>
                  </a:lnTo>
                  <a:cubicBezTo>
                    <a:pt x="0" y="994225"/>
                    <a:pt x="66040" y="1058995"/>
                    <a:pt x="146050" y="105899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2102490" cy="1127575"/>
            </a:xfrm>
            <a:custGeom>
              <a:avLst/>
              <a:gdLst/>
              <a:ahLst/>
              <a:cxnLst/>
              <a:rect l="l" t="t" r="r" b="b"/>
              <a:pathLst>
                <a:path w="2102490" h="1127575">
                  <a:moveTo>
                    <a:pt x="2038990" y="74930"/>
                  </a:moveTo>
                  <a:cubicBezTo>
                    <a:pt x="2011050" y="30480"/>
                    <a:pt x="1961520" y="0"/>
                    <a:pt x="190437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925645"/>
                  </a:lnTo>
                  <a:cubicBezTo>
                    <a:pt x="0" y="977715"/>
                    <a:pt x="25400" y="1023435"/>
                    <a:pt x="63500" y="1052645"/>
                  </a:cubicBezTo>
                  <a:cubicBezTo>
                    <a:pt x="91440" y="1097095"/>
                    <a:pt x="140970" y="1127575"/>
                    <a:pt x="201269" y="1127575"/>
                  </a:cubicBezTo>
                  <a:lnTo>
                    <a:pt x="1943740" y="1127575"/>
                  </a:lnTo>
                  <a:cubicBezTo>
                    <a:pt x="2031370" y="1127575"/>
                    <a:pt x="2102490" y="1056455"/>
                    <a:pt x="2102490" y="968825"/>
                  </a:cubicBezTo>
                  <a:lnTo>
                    <a:pt x="2102490" y="201930"/>
                  </a:lnTo>
                  <a:cubicBezTo>
                    <a:pt x="2102489" y="149860"/>
                    <a:pt x="2077089" y="104140"/>
                    <a:pt x="2038990" y="74930"/>
                  </a:cubicBezTo>
                  <a:close/>
                  <a:moveTo>
                    <a:pt x="12700" y="92564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04370" y="12700"/>
                  </a:lnTo>
                  <a:cubicBezTo>
                    <a:pt x="1984380" y="12700"/>
                    <a:pt x="2050420" y="78740"/>
                    <a:pt x="2050420" y="158750"/>
                  </a:cubicBezTo>
                  <a:lnTo>
                    <a:pt x="2050420" y="925645"/>
                  </a:lnTo>
                  <a:cubicBezTo>
                    <a:pt x="2050420" y="1005655"/>
                    <a:pt x="1984380" y="1071695"/>
                    <a:pt x="1904370" y="1071695"/>
                  </a:cubicBezTo>
                  <a:lnTo>
                    <a:pt x="158750" y="1071695"/>
                  </a:lnTo>
                  <a:cubicBezTo>
                    <a:pt x="78740" y="1071695"/>
                    <a:pt x="12700" y="1006925"/>
                    <a:pt x="12700" y="925645"/>
                  </a:cubicBezTo>
                  <a:close/>
                  <a:moveTo>
                    <a:pt x="2091060" y="968825"/>
                  </a:moveTo>
                  <a:cubicBezTo>
                    <a:pt x="2091060" y="1048835"/>
                    <a:pt x="2023750" y="1114875"/>
                    <a:pt x="1943740" y="1114875"/>
                  </a:cubicBezTo>
                  <a:lnTo>
                    <a:pt x="201269" y="1114875"/>
                  </a:lnTo>
                  <a:cubicBezTo>
                    <a:pt x="157480" y="1114875"/>
                    <a:pt x="120650" y="1098365"/>
                    <a:pt x="93980" y="1070425"/>
                  </a:cubicBezTo>
                  <a:cubicBezTo>
                    <a:pt x="114300" y="1079315"/>
                    <a:pt x="135890" y="1084395"/>
                    <a:pt x="160020" y="1084395"/>
                  </a:cubicBezTo>
                  <a:lnTo>
                    <a:pt x="1905640" y="1084395"/>
                  </a:lnTo>
                  <a:cubicBezTo>
                    <a:pt x="1993270" y="1084395"/>
                    <a:pt x="2064390" y="1013275"/>
                    <a:pt x="2064390" y="925645"/>
                  </a:cubicBezTo>
                  <a:lnTo>
                    <a:pt x="2064390" y="158750"/>
                  </a:lnTo>
                  <a:cubicBezTo>
                    <a:pt x="2064390" y="140970"/>
                    <a:pt x="2060580" y="123190"/>
                    <a:pt x="2055500" y="106680"/>
                  </a:cubicBezTo>
                  <a:cubicBezTo>
                    <a:pt x="2077090" y="132080"/>
                    <a:pt x="2091060" y="165100"/>
                    <a:pt x="2091060" y="201930"/>
                  </a:cubicBezTo>
                  <a:lnTo>
                    <a:pt x="2091060" y="968825"/>
                  </a:lnTo>
                  <a:cubicBezTo>
                    <a:pt x="2091060" y="968825"/>
                    <a:pt x="2091060" y="968825"/>
                    <a:pt x="2091060" y="968825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22906" y="2626392"/>
            <a:ext cx="8265053" cy="1662331"/>
            <a:chOff x="0" y="0"/>
            <a:chExt cx="14749384" cy="19138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lnTo>
                    <a:pt x="14749383" y="956945"/>
                  </a:ln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solidFill>
              <a:srgbClr val="FFDB48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2105132" y="5232111"/>
            <a:ext cx="3661912" cy="4888474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839489" y="2848981"/>
            <a:ext cx="8265053" cy="1127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6000" b="1" spc="-27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917E20-4E6A-BF4E-4A08-6C08FC17652C}"/>
              </a:ext>
            </a:extLst>
          </p:cNvPr>
          <p:cNvSpPr txBox="1"/>
          <p:nvPr/>
        </p:nvSpPr>
        <p:spPr>
          <a:xfrm>
            <a:off x="10762553" y="1033342"/>
            <a:ext cx="621915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Đọc trước nội dung bài mới, chuẩn bị các dụng cụ cần thiết cho bài học ngày hôm sau.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AAB0CD-E008-E7BF-F61B-5CE17A279E06}"/>
              </a:ext>
            </a:extLst>
          </p:cNvPr>
          <p:cNvSpPr txBox="1"/>
          <p:nvPr/>
        </p:nvSpPr>
        <p:spPr>
          <a:xfrm>
            <a:off x="2129375" y="5982074"/>
            <a:ext cx="621915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Ôn tập lại nội dung chính của buổi học ngày hôm nay. Làm bài tập đầy đủ.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91006" flipH="1">
            <a:off x="832348" y="1152887"/>
            <a:ext cx="4303586" cy="43271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89372">
            <a:off x="9839047" y="651487"/>
            <a:ext cx="3688758" cy="244128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5852196" y="2329159"/>
            <a:ext cx="6172649" cy="6466380"/>
            <a:chOff x="0" y="0"/>
            <a:chExt cx="1783295" cy="1868155"/>
          </a:xfrm>
        </p:grpSpPr>
        <p:sp>
          <p:nvSpPr>
            <p:cNvPr id="10" name="Freeform 10"/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ubicBezTo>
                    <a:pt x="1771865" y="1709405"/>
                    <a:pt x="1771865" y="1709405"/>
                    <a:pt x="1771865" y="1709405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6221451" y="2725696"/>
            <a:ext cx="5300790" cy="5465804"/>
            <a:chOff x="0" y="0"/>
            <a:chExt cx="12322884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322884" cy="1913890"/>
            </a:xfrm>
            <a:custGeom>
              <a:avLst/>
              <a:gdLst/>
              <a:ahLst/>
              <a:cxnLst/>
              <a:rect l="l" t="t" r="r" b="b"/>
              <a:pathLst>
                <a:path w="12322884" h="1913890">
                  <a:moveTo>
                    <a:pt x="12322884" y="956945"/>
                  </a:moveTo>
                  <a:lnTo>
                    <a:pt x="12322884" y="956945"/>
                  </a:lnTo>
                  <a:cubicBezTo>
                    <a:pt x="12322884" y="1485392"/>
                    <a:pt x="11894514" y="1913890"/>
                    <a:pt x="11365940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365939" y="0"/>
                  </a:lnTo>
                  <a:cubicBezTo>
                    <a:pt x="11894386" y="0"/>
                    <a:pt x="12322884" y="428371"/>
                    <a:pt x="12322884" y="956945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1DE7FA4-BD3F-F793-AC08-131A0D33F5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98417" y="6286500"/>
            <a:ext cx="3907875" cy="338967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54BDB75-0152-933C-0120-40DC5E863C06}"/>
              </a:ext>
            </a:extLst>
          </p:cNvPr>
          <p:cNvSpPr txBox="1"/>
          <p:nvPr/>
        </p:nvSpPr>
        <p:spPr>
          <a:xfrm>
            <a:off x="7211145" y="473972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latin typeface="Arial" panose="020B0604020202020204" pitchFamily="34" charset="0"/>
                <a:cs typeface="Arial" panose="020B0604020202020204" pitchFamily="34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493377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82422" y="571500"/>
            <a:ext cx="15323155" cy="914399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3"/>
            </a:xfrm>
            <a:custGeom>
              <a:avLst/>
              <a:gdLst/>
              <a:ahLst/>
              <a:cxnLst/>
              <a:rect l="l" t="t" r="r" b="b"/>
              <a:pathLst>
                <a:path w="4322761" h="2137953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3"/>
                    <a:pt x="121679" y="2137953"/>
                  </a:cubicBezTo>
                  <a:lnTo>
                    <a:pt x="4176711" y="2137953"/>
                  </a:lnTo>
                  <a:cubicBezTo>
                    <a:pt x="4256721" y="2137953"/>
                    <a:pt x="4322761" y="2071912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3"/>
            </a:xfrm>
            <a:custGeom>
              <a:avLst/>
              <a:gdLst/>
              <a:ahLst/>
              <a:cxnLst/>
              <a:rect l="l" t="t" r="r" b="b"/>
              <a:pathLst>
                <a:path w="4426901" h="2257333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3"/>
                    <a:pt x="218396" y="2257333"/>
                  </a:cubicBezTo>
                  <a:lnTo>
                    <a:pt x="4268151" y="2257333"/>
                  </a:lnTo>
                  <a:cubicBezTo>
                    <a:pt x="4355781" y="2257333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ubicBezTo>
                    <a:pt x="4415471" y="2098582"/>
                    <a:pt x="4415471" y="2098582"/>
                    <a:pt x="4415471" y="209858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78603" flipH="1">
            <a:off x="171487" y="7405715"/>
            <a:ext cx="2774366" cy="2810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40048">
            <a:off x="660398" y="-4728"/>
            <a:ext cx="1360820" cy="202284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316728" y="6543180"/>
            <a:ext cx="2739285" cy="2788076"/>
          </a:xfrm>
          <a:prstGeom prst="rect">
            <a:avLst/>
          </a:prstGeom>
        </p:spPr>
      </p:pic>
      <p:grpSp>
        <p:nvGrpSpPr>
          <p:cNvPr id="14" name="Group 7">
            <a:extLst>
              <a:ext uri="{FF2B5EF4-FFF2-40B4-BE49-F238E27FC236}">
                <a16:creationId xmlns:a16="http://schemas.microsoft.com/office/drawing/2014/main" id="{A67DE35C-9309-889E-6EC5-552DC6B6361D}"/>
              </a:ext>
            </a:extLst>
          </p:cNvPr>
          <p:cNvGrpSpPr/>
          <p:nvPr/>
        </p:nvGrpSpPr>
        <p:grpSpPr>
          <a:xfrm>
            <a:off x="2057400" y="1006691"/>
            <a:ext cx="13307166" cy="1548489"/>
            <a:chOff x="0" y="0"/>
            <a:chExt cx="24817148" cy="1913890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FA46724-344A-174A-EB03-AEB975F61356}"/>
                </a:ext>
              </a:extLst>
            </p:cNvPr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lnTo>
                    <a:pt x="24817149" y="956945"/>
                  </a:ln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3860203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sp>
        <p:nvSpPr>
          <p:cNvPr id="19" name="AutoShape 9">
            <a:extLst>
              <a:ext uri="{FF2B5EF4-FFF2-40B4-BE49-F238E27FC236}">
                <a16:creationId xmlns:a16="http://schemas.microsoft.com/office/drawing/2014/main" id="{86FC16CB-E2DD-A758-2699-66A7F1C60960}"/>
              </a:ext>
            </a:extLst>
          </p:cNvPr>
          <p:cNvSpPr/>
          <p:nvPr/>
        </p:nvSpPr>
        <p:spPr>
          <a:xfrm>
            <a:off x="15544800" y="151904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10">
            <a:extLst>
              <a:ext uri="{FF2B5EF4-FFF2-40B4-BE49-F238E27FC236}">
                <a16:creationId xmlns:a16="http://schemas.microsoft.com/office/drawing/2014/main" id="{95D8ADA1-4567-4695-AE66-1202DAD0ED32}"/>
              </a:ext>
            </a:extLst>
          </p:cNvPr>
          <p:cNvSpPr/>
          <p:nvPr/>
        </p:nvSpPr>
        <p:spPr>
          <a:xfrm>
            <a:off x="15544800" y="171079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11">
            <a:extLst>
              <a:ext uri="{FF2B5EF4-FFF2-40B4-BE49-F238E27FC236}">
                <a16:creationId xmlns:a16="http://schemas.microsoft.com/office/drawing/2014/main" id="{D6C324C3-F0F7-6C86-BF63-ECA310DC42A5}"/>
              </a:ext>
            </a:extLst>
          </p:cNvPr>
          <p:cNvSpPr/>
          <p:nvPr/>
        </p:nvSpPr>
        <p:spPr>
          <a:xfrm>
            <a:off x="15544800" y="1902544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2" name="Picture 12">
            <a:extLst>
              <a:ext uri="{FF2B5EF4-FFF2-40B4-BE49-F238E27FC236}">
                <a16:creationId xmlns:a16="http://schemas.microsoft.com/office/drawing/2014/main" id="{641DDA30-F162-4ACC-4437-2016F23889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337367" y="1519046"/>
            <a:ext cx="456119" cy="516849"/>
          </a:xfrm>
          <a:prstGeom prst="rect">
            <a:avLst/>
          </a:prstGeom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34ECEC8B-51EA-1F0D-2FF0-1A3E8E2281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338022" y="1441193"/>
            <a:ext cx="538384" cy="516849"/>
          </a:xfrm>
          <a:prstGeom prst="rect">
            <a:avLst/>
          </a:prstGeom>
        </p:spPr>
      </p:pic>
      <p:pic>
        <p:nvPicPr>
          <p:cNvPr id="25" name="Picture 15">
            <a:extLst>
              <a:ext uri="{FF2B5EF4-FFF2-40B4-BE49-F238E27FC236}">
                <a16:creationId xmlns:a16="http://schemas.microsoft.com/office/drawing/2014/main" id="{B709370C-EC27-E1A2-41E7-43B0D67F9C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197164" y="1447766"/>
            <a:ext cx="394685" cy="516849"/>
          </a:xfrm>
          <a:prstGeom prst="rect">
            <a:avLst/>
          </a:prstGeom>
        </p:spPr>
      </p:pic>
      <p:sp>
        <p:nvSpPr>
          <p:cNvPr id="26" name="TextBox 19">
            <a:extLst>
              <a:ext uri="{FF2B5EF4-FFF2-40B4-BE49-F238E27FC236}">
                <a16:creationId xmlns:a16="http://schemas.microsoft.com/office/drawing/2014/main" id="{DB810288-17DC-A3F0-5DCC-C797B38E07E3}"/>
              </a:ext>
            </a:extLst>
          </p:cNvPr>
          <p:cNvSpPr txBox="1"/>
          <p:nvPr/>
        </p:nvSpPr>
        <p:spPr>
          <a:xfrm>
            <a:off x="3564343" y="795854"/>
            <a:ext cx="10757943" cy="132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1. Hoạt động thực hành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29D9C-D97B-03C2-E09A-C559D3AA3B13}"/>
              </a:ext>
            </a:extLst>
          </p:cNvPr>
          <p:cNvSpPr txBox="1"/>
          <p:nvPr/>
        </p:nvSpPr>
        <p:spPr>
          <a:xfrm>
            <a:off x="2023946" y="2996255"/>
            <a:ext cx="3757978" cy="78319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Làm việc nhóm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3266B1-E712-3879-6AD1-E004FC2D25D0}"/>
              </a:ext>
            </a:extLst>
          </p:cNvPr>
          <p:cNvSpPr txBox="1"/>
          <p:nvPr/>
        </p:nvSpPr>
        <p:spPr>
          <a:xfrm>
            <a:off x="5935548" y="3019841"/>
            <a:ext cx="10850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yêu cầu trang 88 và hoàn thành nhiệm vụ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2FF097-CFC5-BDE5-33BE-E52D84365A3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93797" y="4141394"/>
            <a:ext cx="7751849" cy="26969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7079ED-9ABD-305F-61E8-993A5AC1CD1D}"/>
              </a:ext>
            </a:extLst>
          </p:cNvPr>
          <p:cNvSpPr txBox="1"/>
          <p:nvPr/>
        </p:nvSpPr>
        <p:spPr>
          <a:xfrm>
            <a:off x="3360469" y="6944725"/>
            <a:ext cx="12710944" cy="183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/>
              <a:t>Hoàn thành bảng những việc nên làm, không nên làm để chăm sóc và bảo vệ cơ quan tuần hoàn theo gợi ý.</a:t>
            </a:r>
            <a:endParaRPr lang="en-US" sz="40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81E71E-98FE-70F3-DCDD-13C727A7B98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91268" y="622873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50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 animBg="1"/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82422" y="571500"/>
            <a:ext cx="15323155" cy="914399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3"/>
            </a:xfrm>
            <a:custGeom>
              <a:avLst/>
              <a:gdLst/>
              <a:ahLst/>
              <a:cxnLst/>
              <a:rect l="l" t="t" r="r" b="b"/>
              <a:pathLst>
                <a:path w="4322761" h="2137953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3"/>
                    <a:pt x="121679" y="2137953"/>
                  </a:cubicBezTo>
                  <a:lnTo>
                    <a:pt x="4176711" y="2137953"/>
                  </a:lnTo>
                  <a:cubicBezTo>
                    <a:pt x="4256721" y="2137953"/>
                    <a:pt x="4322761" y="2071912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3"/>
            </a:xfrm>
            <a:custGeom>
              <a:avLst/>
              <a:gdLst/>
              <a:ahLst/>
              <a:cxnLst/>
              <a:rect l="l" t="t" r="r" b="b"/>
              <a:pathLst>
                <a:path w="4426901" h="2257333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3"/>
                    <a:pt x="218396" y="2257333"/>
                  </a:cubicBezTo>
                  <a:lnTo>
                    <a:pt x="4268151" y="2257333"/>
                  </a:lnTo>
                  <a:cubicBezTo>
                    <a:pt x="4355781" y="2257333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ubicBezTo>
                    <a:pt x="4415471" y="2098582"/>
                    <a:pt x="4415471" y="2098582"/>
                    <a:pt x="4415471" y="209858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78603" flipH="1">
            <a:off x="171487" y="7405715"/>
            <a:ext cx="2774366" cy="2810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40048">
            <a:off x="660398" y="-4728"/>
            <a:ext cx="1360820" cy="202284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316728" y="6543180"/>
            <a:ext cx="2739285" cy="27880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7079ED-9ABD-305F-61E8-993A5AC1CD1D}"/>
              </a:ext>
            </a:extLst>
          </p:cNvPr>
          <p:cNvSpPr txBox="1"/>
          <p:nvPr/>
        </p:nvSpPr>
        <p:spPr>
          <a:xfrm>
            <a:off x="3406211" y="1462112"/>
            <a:ext cx="12710944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Cùng chia sẻ với các bạn cùng nhóm lí do vì sao cần tránh các việc làm em đã nêu: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D5B82C-58B8-56B3-2A53-E64D1E5971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8743" y="3601125"/>
            <a:ext cx="7950513" cy="58506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A6DBE8-D803-66EE-15EF-CB7CDEC91B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5339" y="182883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57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82422" y="571500"/>
            <a:ext cx="15323155" cy="914399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3"/>
            </a:xfrm>
            <a:custGeom>
              <a:avLst/>
              <a:gdLst/>
              <a:ahLst/>
              <a:cxnLst/>
              <a:rect l="l" t="t" r="r" b="b"/>
              <a:pathLst>
                <a:path w="4322761" h="2137953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3"/>
                    <a:pt x="121679" y="2137953"/>
                  </a:cubicBezTo>
                  <a:lnTo>
                    <a:pt x="4176711" y="2137953"/>
                  </a:lnTo>
                  <a:cubicBezTo>
                    <a:pt x="4256721" y="2137953"/>
                    <a:pt x="4322761" y="2071912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3"/>
            </a:xfrm>
            <a:custGeom>
              <a:avLst/>
              <a:gdLst/>
              <a:ahLst/>
              <a:cxnLst/>
              <a:rect l="l" t="t" r="r" b="b"/>
              <a:pathLst>
                <a:path w="4426901" h="2257333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3"/>
                    <a:pt x="218396" y="2257333"/>
                  </a:cubicBezTo>
                  <a:lnTo>
                    <a:pt x="4268151" y="2257333"/>
                  </a:lnTo>
                  <a:cubicBezTo>
                    <a:pt x="4355781" y="2257333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ubicBezTo>
                    <a:pt x="4415471" y="2098582"/>
                    <a:pt x="4415471" y="2098582"/>
                    <a:pt x="4415471" y="209858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78603" flipH="1">
            <a:off x="171487" y="7405715"/>
            <a:ext cx="2774366" cy="2810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40048">
            <a:off x="660398" y="-4728"/>
            <a:ext cx="1360820" cy="2022840"/>
          </a:xfrm>
          <a:prstGeom prst="rect">
            <a:avLst/>
          </a:prstGeom>
        </p:spPr>
      </p:pic>
      <p:grpSp>
        <p:nvGrpSpPr>
          <p:cNvPr id="14" name="Group 7">
            <a:extLst>
              <a:ext uri="{FF2B5EF4-FFF2-40B4-BE49-F238E27FC236}">
                <a16:creationId xmlns:a16="http://schemas.microsoft.com/office/drawing/2014/main" id="{A67DE35C-9309-889E-6EC5-552DC6B6361D}"/>
              </a:ext>
            </a:extLst>
          </p:cNvPr>
          <p:cNvGrpSpPr/>
          <p:nvPr/>
        </p:nvGrpSpPr>
        <p:grpSpPr>
          <a:xfrm>
            <a:off x="2057400" y="1006691"/>
            <a:ext cx="13307166" cy="1548489"/>
            <a:chOff x="0" y="0"/>
            <a:chExt cx="24817148" cy="1913890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FA46724-344A-174A-EB03-AEB975F61356}"/>
                </a:ext>
              </a:extLst>
            </p:cNvPr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lnTo>
                    <a:pt x="24817149" y="956945"/>
                  </a:ln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3860203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sp>
        <p:nvSpPr>
          <p:cNvPr id="19" name="AutoShape 9">
            <a:extLst>
              <a:ext uri="{FF2B5EF4-FFF2-40B4-BE49-F238E27FC236}">
                <a16:creationId xmlns:a16="http://schemas.microsoft.com/office/drawing/2014/main" id="{86FC16CB-E2DD-A758-2699-66A7F1C60960}"/>
              </a:ext>
            </a:extLst>
          </p:cNvPr>
          <p:cNvSpPr/>
          <p:nvPr/>
        </p:nvSpPr>
        <p:spPr>
          <a:xfrm>
            <a:off x="15544800" y="151904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10">
            <a:extLst>
              <a:ext uri="{FF2B5EF4-FFF2-40B4-BE49-F238E27FC236}">
                <a16:creationId xmlns:a16="http://schemas.microsoft.com/office/drawing/2014/main" id="{95D8ADA1-4567-4695-AE66-1202DAD0ED32}"/>
              </a:ext>
            </a:extLst>
          </p:cNvPr>
          <p:cNvSpPr/>
          <p:nvPr/>
        </p:nvSpPr>
        <p:spPr>
          <a:xfrm>
            <a:off x="15544800" y="171079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11">
            <a:extLst>
              <a:ext uri="{FF2B5EF4-FFF2-40B4-BE49-F238E27FC236}">
                <a16:creationId xmlns:a16="http://schemas.microsoft.com/office/drawing/2014/main" id="{D6C324C3-F0F7-6C86-BF63-ECA310DC42A5}"/>
              </a:ext>
            </a:extLst>
          </p:cNvPr>
          <p:cNvSpPr/>
          <p:nvPr/>
        </p:nvSpPr>
        <p:spPr>
          <a:xfrm>
            <a:off x="15544800" y="1902544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2" name="Picture 12">
            <a:extLst>
              <a:ext uri="{FF2B5EF4-FFF2-40B4-BE49-F238E27FC236}">
                <a16:creationId xmlns:a16="http://schemas.microsoft.com/office/drawing/2014/main" id="{641DDA30-F162-4ACC-4437-2016F23889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337367" y="1519046"/>
            <a:ext cx="456119" cy="516849"/>
          </a:xfrm>
          <a:prstGeom prst="rect">
            <a:avLst/>
          </a:prstGeom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34ECEC8B-51EA-1F0D-2FF0-1A3E8E2281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38022" y="1441193"/>
            <a:ext cx="538384" cy="516849"/>
          </a:xfrm>
          <a:prstGeom prst="rect">
            <a:avLst/>
          </a:prstGeom>
        </p:spPr>
      </p:pic>
      <p:pic>
        <p:nvPicPr>
          <p:cNvPr id="25" name="Picture 15">
            <a:extLst>
              <a:ext uri="{FF2B5EF4-FFF2-40B4-BE49-F238E27FC236}">
                <a16:creationId xmlns:a16="http://schemas.microsoft.com/office/drawing/2014/main" id="{B709370C-EC27-E1A2-41E7-43B0D67F9C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197164" y="1447766"/>
            <a:ext cx="394685" cy="516849"/>
          </a:xfrm>
          <a:prstGeom prst="rect">
            <a:avLst/>
          </a:prstGeom>
        </p:spPr>
      </p:pic>
      <p:sp>
        <p:nvSpPr>
          <p:cNvPr id="26" name="TextBox 19">
            <a:extLst>
              <a:ext uri="{FF2B5EF4-FFF2-40B4-BE49-F238E27FC236}">
                <a16:creationId xmlns:a16="http://schemas.microsoft.com/office/drawing/2014/main" id="{DB810288-17DC-A3F0-5DCC-C797B38E07E3}"/>
              </a:ext>
            </a:extLst>
          </p:cNvPr>
          <p:cNvSpPr txBox="1"/>
          <p:nvPr/>
        </p:nvSpPr>
        <p:spPr>
          <a:xfrm>
            <a:off x="3564343" y="795854"/>
            <a:ext cx="10757943" cy="132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2. Hoạt động vận dụng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7079ED-9ABD-305F-61E8-993A5AC1CD1D}"/>
              </a:ext>
            </a:extLst>
          </p:cNvPr>
          <p:cNvSpPr txBox="1"/>
          <p:nvPr/>
        </p:nvSpPr>
        <p:spPr>
          <a:xfrm>
            <a:off x="2325012" y="2870473"/>
            <a:ext cx="13307167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hình 10 trong SGK và thảo luận các trường hợp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FDB6D5-4088-217A-5B21-ADA3F27E1F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24649" y="5392739"/>
            <a:ext cx="6360025" cy="38271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316728" y="6543180"/>
            <a:ext cx="2739285" cy="27880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692A8D1-1155-D2E0-9F19-B824FB53F327}"/>
              </a:ext>
            </a:extLst>
          </p:cNvPr>
          <p:cNvSpPr txBox="1"/>
          <p:nvPr/>
        </p:nvSpPr>
        <p:spPr>
          <a:xfrm>
            <a:off x="2607214" y="4207197"/>
            <a:ext cx="108204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Điều gì sẽ xảy ra với cơ thể chúng ta nếu:</a:t>
            </a:r>
          </a:p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động quá sức.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Mặc quần áo quá chật.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 quá nhiều muối.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738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82422" y="571500"/>
            <a:ext cx="15323155" cy="914399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3"/>
            </a:xfrm>
            <a:custGeom>
              <a:avLst/>
              <a:gdLst/>
              <a:ahLst/>
              <a:cxnLst/>
              <a:rect l="l" t="t" r="r" b="b"/>
              <a:pathLst>
                <a:path w="4322761" h="2137953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3"/>
                    <a:pt x="121679" y="2137953"/>
                  </a:cubicBezTo>
                  <a:lnTo>
                    <a:pt x="4176711" y="2137953"/>
                  </a:lnTo>
                  <a:cubicBezTo>
                    <a:pt x="4256721" y="2137953"/>
                    <a:pt x="4322761" y="2071912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3"/>
            </a:xfrm>
            <a:custGeom>
              <a:avLst/>
              <a:gdLst/>
              <a:ahLst/>
              <a:cxnLst/>
              <a:rect l="l" t="t" r="r" b="b"/>
              <a:pathLst>
                <a:path w="4426901" h="2257333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3"/>
                    <a:pt x="218396" y="2257333"/>
                  </a:cubicBezTo>
                  <a:lnTo>
                    <a:pt x="4268151" y="2257333"/>
                  </a:lnTo>
                  <a:cubicBezTo>
                    <a:pt x="4355781" y="2257333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ubicBezTo>
                    <a:pt x="4415471" y="2098582"/>
                    <a:pt x="4415471" y="2098582"/>
                    <a:pt x="4415471" y="209858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78603" flipH="1">
            <a:off x="171487" y="7405715"/>
            <a:ext cx="2774366" cy="2810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40048">
            <a:off x="660398" y="-4728"/>
            <a:ext cx="1360820" cy="202284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316728" y="6543180"/>
            <a:ext cx="2739285" cy="27880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692A8D1-1155-D2E0-9F19-B824FB53F327}"/>
              </a:ext>
            </a:extLst>
          </p:cNvPr>
          <p:cNvSpPr txBox="1"/>
          <p:nvPr/>
        </p:nvSpPr>
        <p:spPr>
          <a:xfrm>
            <a:off x="1782530" y="4412696"/>
            <a:ext cx="8197714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Nếu vận động quá sức thì cơ thể sẽ mệt mỏi, nhịp tim bất thường, suy giảm hệ miễn dịch, dễ cáu...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0F5875-A39A-5A3A-99A8-68B6E743192B}"/>
              </a:ext>
            </a:extLst>
          </p:cNvPr>
          <p:cNvSpPr txBox="1"/>
          <p:nvPr/>
        </p:nvSpPr>
        <p:spPr>
          <a:xfrm>
            <a:off x="2076854" y="3177009"/>
            <a:ext cx="8197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Nếu chúng ta vận động quá sức: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6AEDD5-A6E7-3984-B862-346E9F3162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7946" y="2966425"/>
            <a:ext cx="5898574" cy="4423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7708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id="{02D00791-A49F-9FD4-7A8A-DA8455D2E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31310" y="390320"/>
            <a:ext cx="16535400" cy="9421845"/>
          </a:xfrm>
          <a:prstGeom prst="rect">
            <a:avLst/>
          </a:prstGeom>
        </p:spPr>
      </p:pic>
      <p:pic>
        <p:nvPicPr>
          <p:cNvPr id="31" name="Picture 25">
            <a:extLst>
              <a:ext uri="{FF2B5EF4-FFF2-40B4-BE49-F238E27FC236}">
                <a16:creationId xmlns:a16="http://schemas.microsoft.com/office/drawing/2014/main" id="{CA9A5384-D06D-ECDA-3F46-B37FA1F9E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4609942" y="6603965"/>
            <a:ext cx="3335158" cy="348733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D09197D-A1A5-9474-C479-4A4FC9EE5EB9}"/>
              </a:ext>
            </a:extLst>
          </p:cNvPr>
          <p:cNvSpPr txBox="1"/>
          <p:nvPr/>
        </p:nvSpPr>
        <p:spPr>
          <a:xfrm>
            <a:off x="2152650" y="1016540"/>
            <a:ext cx="5257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1. Khởi động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813505D-4584-C631-A6DE-125AFABEF6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77" t="2969" r="54340" b="23490"/>
          <a:stretch/>
        </p:blipFill>
        <p:spPr>
          <a:xfrm>
            <a:off x="375024" y="6184337"/>
            <a:ext cx="3810000" cy="3904854"/>
          </a:xfrm>
          <a:prstGeom prst="ellipse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F8651E79-6B53-9E90-77C6-92629B5C4494}"/>
              </a:ext>
            </a:extLst>
          </p:cNvPr>
          <p:cNvGrpSpPr/>
          <p:nvPr/>
        </p:nvGrpSpPr>
        <p:grpSpPr>
          <a:xfrm>
            <a:off x="3811485" y="3585549"/>
            <a:ext cx="9909913" cy="4441148"/>
            <a:chOff x="3764200" y="4548017"/>
            <a:chExt cx="9909913" cy="4441148"/>
          </a:xfrm>
        </p:grpSpPr>
        <p:grpSp>
          <p:nvGrpSpPr>
            <p:cNvPr id="35" name="Group 9">
              <a:extLst>
                <a:ext uri="{FF2B5EF4-FFF2-40B4-BE49-F238E27FC236}">
                  <a16:creationId xmlns:a16="http://schemas.microsoft.com/office/drawing/2014/main" id="{6001C0CF-7F4B-A0D7-7F7D-0D256E25414B}"/>
                </a:ext>
              </a:extLst>
            </p:cNvPr>
            <p:cNvGrpSpPr/>
            <p:nvPr/>
          </p:nvGrpSpPr>
          <p:grpSpPr>
            <a:xfrm>
              <a:off x="3764200" y="4548017"/>
              <a:ext cx="9909913" cy="4441148"/>
              <a:chOff x="0" y="0"/>
              <a:chExt cx="1783295" cy="1868155"/>
            </a:xfrm>
          </p:grpSpPr>
          <p:sp>
            <p:nvSpPr>
              <p:cNvPr id="36" name="Freeform 10">
                <a:extLst>
                  <a:ext uri="{FF2B5EF4-FFF2-40B4-BE49-F238E27FC236}">
                    <a16:creationId xmlns:a16="http://schemas.microsoft.com/office/drawing/2014/main" id="{5A5DB7E4-A6B5-F39E-7B68-CDBAF8F19765}"/>
                  </a:ext>
                </a:extLst>
              </p:cNvPr>
              <p:cNvSpPr/>
              <p:nvPr/>
            </p:nvSpPr>
            <p:spPr>
              <a:xfrm>
                <a:off x="92710" y="106680"/>
                <a:ext cx="1679155" cy="1748775"/>
              </a:xfrm>
              <a:custGeom>
                <a:avLst/>
                <a:gdLst/>
                <a:ahLst/>
                <a:cxnLst/>
                <a:rect l="l" t="t" r="r" b="b"/>
                <a:pathLst>
                  <a:path w="1679155" h="1748775">
                    <a:moveTo>
                      <a:pt x="1652485" y="1559545"/>
                    </a:moveTo>
                    <a:cubicBezTo>
                      <a:pt x="1652485" y="1647175"/>
                      <a:pt x="1576285" y="1718295"/>
                      <a:pt x="1495005" y="1718295"/>
                    </a:cubicBezTo>
                    <a:lnTo>
                      <a:pt x="66040" y="1718295"/>
                    </a:lnTo>
                    <a:cubicBezTo>
                      <a:pt x="43180" y="1718295"/>
                      <a:pt x="20320" y="1713215"/>
                      <a:pt x="0" y="1704325"/>
                    </a:cubicBezTo>
                    <a:cubicBezTo>
                      <a:pt x="26670" y="1732265"/>
                      <a:pt x="63500" y="1748775"/>
                      <a:pt x="104829" y="1748775"/>
                    </a:cubicBezTo>
                    <a:lnTo>
                      <a:pt x="1533105" y="1748775"/>
                    </a:lnTo>
                    <a:cubicBezTo>
                      <a:pt x="1613115" y="1748775"/>
                      <a:pt x="1679155" y="1682735"/>
                      <a:pt x="1679155" y="1602725"/>
                    </a:cubicBezTo>
                    <a:lnTo>
                      <a:pt x="1679155" y="95250"/>
                    </a:lnTo>
                    <a:cubicBezTo>
                      <a:pt x="1679155" y="58420"/>
                      <a:pt x="1665185" y="25400"/>
                      <a:pt x="1643595" y="0"/>
                    </a:cubicBezTo>
                    <a:cubicBezTo>
                      <a:pt x="1649945" y="16510"/>
                      <a:pt x="1652485" y="34290"/>
                      <a:pt x="1652485" y="52070"/>
                    </a:cubicBezTo>
                    <a:lnTo>
                      <a:pt x="1652485" y="1559545"/>
                    </a:lnTo>
                    <a:lnTo>
                      <a:pt x="1652485" y="1559545"/>
                    </a:lnTo>
                    <a:close/>
                  </a:path>
                </a:pathLst>
              </a:custGeom>
              <a:solidFill>
                <a:srgbClr val="704430"/>
              </a:solidFill>
            </p:spPr>
          </p:sp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E9E3414E-5A95-E8C6-7CA9-F50F17F383B5}"/>
                  </a:ext>
                </a:extLst>
              </p:cNvPr>
              <p:cNvSpPr/>
              <p:nvPr/>
            </p:nvSpPr>
            <p:spPr>
              <a:xfrm>
                <a:off x="12700" y="12700"/>
                <a:ext cx="1718525" cy="1596044"/>
              </a:xfrm>
              <a:custGeom>
                <a:avLst/>
                <a:gdLst/>
                <a:ahLst/>
                <a:cxnLst/>
                <a:rect l="l" t="t" r="r" b="b"/>
                <a:pathLst>
                  <a:path w="1718525" h="1799575">
                    <a:moveTo>
                      <a:pt x="146050" y="1799575"/>
                    </a:moveTo>
                    <a:lnTo>
                      <a:pt x="1572475" y="1799575"/>
                    </a:lnTo>
                    <a:cubicBezTo>
                      <a:pt x="1652485" y="1799575"/>
                      <a:pt x="1718525" y="1733535"/>
                      <a:pt x="1718525" y="1653525"/>
                    </a:cubicBezTo>
                    <a:lnTo>
                      <a:pt x="1718525" y="146050"/>
                    </a:lnTo>
                    <a:cubicBezTo>
                      <a:pt x="1718525" y="66040"/>
                      <a:pt x="1652485" y="0"/>
                      <a:pt x="1572475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653525"/>
                    </a:lnTo>
                    <a:cubicBezTo>
                      <a:pt x="0" y="1734805"/>
                      <a:pt x="66040" y="1799575"/>
                      <a:pt x="146050" y="1799575"/>
                    </a:cubicBezTo>
                    <a:close/>
                  </a:path>
                </a:pathLst>
              </a:custGeom>
              <a:solidFill>
                <a:srgbClr val="FFF3ED"/>
              </a:solidFill>
            </p:spPr>
          </p:sp>
          <p:sp>
            <p:nvSpPr>
              <p:cNvPr id="38" name="Freeform 12">
                <a:extLst>
                  <a:ext uri="{FF2B5EF4-FFF2-40B4-BE49-F238E27FC236}">
                    <a16:creationId xmlns:a16="http://schemas.microsoft.com/office/drawing/2014/main" id="{27F8B2A0-0869-CDB1-239B-B5B721465633}"/>
                  </a:ext>
                </a:extLst>
              </p:cNvPr>
              <p:cNvSpPr/>
              <p:nvPr/>
            </p:nvSpPr>
            <p:spPr>
              <a:xfrm>
                <a:off x="0" y="0"/>
                <a:ext cx="1783295" cy="1868155"/>
              </a:xfrm>
              <a:custGeom>
                <a:avLst/>
                <a:gdLst/>
                <a:ahLst/>
                <a:cxnLst/>
                <a:rect l="l" t="t" r="r" b="b"/>
                <a:pathLst>
                  <a:path w="1783295" h="1868155">
                    <a:moveTo>
                      <a:pt x="1719795" y="74930"/>
                    </a:moveTo>
                    <a:cubicBezTo>
                      <a:pt x="1691855" y="30480"/>
                      <a:pt x="1642325" y="0"/>
                      <a:pt x="1585175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666225"/>
                    </a:lnTo>
                    <a:cubicBezTo>
                      <a:pt x="0" y="1718295"/>
                      <a:pt x="25400" y="1764015"/>
                      <a:pt x="63500" y="1793225"/>
                    </a:cubicBezTo>
                    <a:cubicBezTo>
                      <a:pt x="91440" y="1837675"/>
                      <a:pt x="140970" y="1868155"/>
                      <a:pt x="198917" y="1868155"/>
                    </a:cubicBezTo>
                    <a:lnTo>
                      <a:pt x="1624545" y="1868155"/>
                    </a:lnTo>
                    <a:cubicBezTo>
                      <a:pt x="1712175" y="1868155"/>
                      <a:pt x="1783295" y="1797035"/>
                      <a:pt x="1783295" y="1709405"/>
                    </a:cubicBezTo>
                    <a:lnTo>
                      <a:pt x="1783295" y="201930"/>
                    </a:lnTo>
                    <a:cubicBezTo>
                      <a:pt x="1783295" y="149860"/>
                      <a:pt x="1757895" y="104140"/>
                      <a:pt x="1719795" y="74930"/>
                    </a:cubicBezTo>
                    <a:close/>
                    <a:moveTo>
                      <a:pt x="12700" y="1666225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585175" y="12700"/>
                    </a:lnTo>
                    <a:cubicBezTo>
                      <a:pt x="1665185" y="12700"/>
                      <a:pt x="1731225" y="78740"/>
                      <a:pt x="1731225" y="158750"/>
                    </a:cubicBezTo>
                    <a:lnTo>
                      <a:pt x="1731225" y="1666225"/>
                    </a:lnTo>
                    <a:cubicBezTo>
                      <a:pt x="1731225" y="1746235"/>
                      <a:pt x="1665185" y="1812275"/>
                      <a:pt x="1585175" y="1812275"/>
                    </a:cubicBezTo>
                    <a:lnTo>
                      <a:pt x="158750" y="1812275"/>
                    </a:lnTo>
                    <a:cubicBezTo>
                      <a:pt x="78740" y="1812275"/>
                      <a:pt x="12700" y="1747505"/>
                      <a:pt x="12700" y="1666225"/>
                    </a:cubicBezTo>
                    <a:close/>
                    <a:moveTo>
                      <a:pt x="1771865" y="1709405"/>
                    </a:moveTo>
                    <a:cubicBezTo>
                      <a:pt x="1771865" y="1789415"/>
                      <a:pt x="1704555" y="1855455"/>
                      <a:pt x="1624545" y="1855455"/>
                    </a:cubicBezTo>
                    <a:lnTo>
                      <a:pt x="198917" y="1855455"/>
                    </a:lnTo>
                    <a:cubicBezTo>
                      <a:pt x="157480" y="1855455"/>
                      <a:pt x="120650" y="1838945"/>
                      <a:pt x="93980" y="1811005"/>
                    </a:cubicBezTo>
                    <a:cubicBezTo>
                      <a:pt x="114300" y="1819895"/>
                      <a:pt x="135890" y="1824975"/>
                      <a:pt x="160020" y="1824975"/>
                    </a:cubicBezTo>
                    <a:lnTo>
                      <a:pt x="1586445" y="1824975"/>
                    </a:lnTo>
                    <a:cubicBezTo>
                      <a:pt x="1674075" y="1824975"/>
                      <a:pt x="1745195" y="1753855"/>
                      <a:pt x="1745195" y="1666225"/>
                    </a:cubicBezTo>
                    <a:lnTo>
                      <a:pt x="1745195" y="158750"/>
                    </a:lnTo>
                    <a:cubicBezTo>
                      <a:pt x="1745195" y="140970"/>
                      <a:pt x="1741385" y="123190"/>
                      <a:pt x="1736305" y="106680"/>
                    </a:cubicBezTo>
                    <a:cubicBezTo>
                      <a:pt x="1757895" y="132080"/>
                      <a:pt x="1771865" y="165100"/>
                      <a:pt x="1771865" y="201930"/>
                    </a:cubicBezTo>
                    <a:lnTo>
                      <a:pt x="1771865" y="1709405"/>
                    </a:lnTo>
                    <a:cubicBezTo>
                      <a:pt x="1771865" y="1709405"/>
                      <a:pt x="1771865" y="1709405"/>
                      <a:pt x="1771865" y="1709405"/>
                    </a:cubicBezTo>
                    <a:close/>
                  </a:path>
                </a:pathLst>
              </a:custGeom>
              <a:solidFill>
                <a:srgbClr val="704430"/>
              </a:solidFill>
            </p:spPr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25D2A27-20AA-4E47-492F-97D48B09FFC6}"/>
                </a:ext>
              </a:extLst>
            </p:cNvPr>
            <p:cNvSpPr txBox="1"/>
            <p:nvPr/>
          </p:nvSpPr>
          <p:spPr>
            <a:xfrm>
              <a:off x="4363579" y="6234344"/>
              <a:ext cx="9021177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4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 đã bao giờ bị tức ngực, tim đập nhanh chưa? Em bị như vậy khi nào?</a:t>
              </a:r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" name="Group 13">
              <a:extLst>
                <a:ext uri="{FF2B5EF4-FFF2-40B4-BE49-F238E27FC236}">
                  <a16:creationId xmlns:a16="http://schemas.microsoft.com/office/drawing/2014/main" id="{768745F9-C71C-7EDE-FCD6-600FECDBAA96}"/>
                </a:ext>
              </a:extLst>
            </p:cNvPr>
            <p:cNvGrpSpPr/>
            <p:nvPr/>
          </p:nvGrpSpPr>
          <p:grpSpPr>
            <a:xfrm>
              <a:off x="5023456" y="4916792"/>
              <a:ext cx="7391400" cy="1264732"/>
              <a:chOff x="0" y="0"/>
              <a:chExt cx="12322884" cy="1913890"/>
            </a:xfrm>
          </p:grpSpPr>
          <p:sp>
            <p:nvSpPr>
              <p:cNvPr id="40" name="Freeform 14">
                <a:extLst>
                  <a:ext uri="{FF2B5EF4-FFF2-40B4-BE49-F238E27FC236}">
                    <a16:creationId xmlns:a16="http://schemas.microsoft.com/office/drawing/2014/main" id="{ABBD4B24-8539-6C44-445E-B237ABE8A9AD}"/>
                  </a:ext>
                </a:extLst>
              </p:cNvPr>
              <p:cNvSpPr/>
              <p:nvPr/>
            </p:nvSpPr>
            <p:spPr>
              <a:xfrm>
                <a:off x="0" y="0"/>
                <a:ext cx="12322884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2322884" h="1913890">
                    <a:moveTo>
                      <a:pt x="12322884" y="956945"/>
                    </a:moveTo>
                    <a:lnTo>
                      <a:pt x="12322884" y="956945"/>
                    </a:lnTo>
                    <a:cubicBezTo>
                      <a:pt x="12322884" y="1485392"/>
                      <a:pt x="11894514" y="1913890"/>
                      <a:pt x="11365940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lnTo>
                      <a:pt x="0" y="956945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11365939" y="0"/>
                    </a:lnTo>
                    <a:cubicBezTo>
                      <a:pt x="11894386" y="0"/>
                      <a:pt x="12322884" y="428371"/>
                      <a:pt x="12322884" y="956945"/>
                    </a:cubicBezTo>
                    <a:close/>
                  </a:path>
                </a:pathLst>
              </a:custGeom>
              <a:solidFill>
                <a:srgbClr val="B9DDB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104BB15-2254-FCA2-2BA6-9C6F2C05A634}"/>
                </a:ext>
              </a:extLst>
            </p:cNvPr>
            <p:cNvSpPr txBox="1"/>
            <p:nvPr/>
          </p:nvSpPr>
          <p:spPr>
            <a:xfrm>
              <a:off x="6811396" y="5253838"/>
              <a:ext cx="426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Trả lời câu hỏi</a:t>
              </a:r>
            </a:p>
          </p:txBody>
        </p:sp>
        <p:pic>
          <p:nvPicPr>
            <p:cNvPr id="42" name="Picture 17">
              <a:extLst>
                <a:ext uri="{FF2B5EF4-FFF2-40B4-BE49-F238E27FC236}">
                  <a16:creationId xmlns:a16="http://schemas.microsoft.com/office/drawing/2014/main" id="{7918F900-6797-A1A4-5D57-96762FBB5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1263110" y="5242937"/>
              <a:ext cx="661366" cy="749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222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82422" y="571500"/>
            <a:ext cx="15323155" cy="914399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3"/>
            </a:xfrm>
            <a:custGeom>
              <a:avLst/>
              <a:gdLst/>
              <a:ahLst/>
              <a:cxnLst/>
              <a:rect l="l" t="t" r="r" b="b"/>
              <a:pathLst>
                <a:path w="4322761" h="2137953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3"/>
                    <a:pt x="121679" y="2137953"/>
                  </a:cubicBezTo>
                  <a:lnTo>
                    <a:pt x="4176711" y="2137953"/>
                  </a:lnTo>
                  <a:cubicBezTo>
                    <a:pt x="4256721" y="2137953"/>
                    <a:pt x="4322761" y="2071912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3"/>
            </a:xfrm>
            <a:custGeom>
              <a:avLst/>
              <a:gdLst/>
              <a:ahLst/>
              <a:cxnLst/>
              <a:rect l="l" t="t" r="r" b="b"/>
              <a:pathLst>
                <a:path w="4426901" h="2257333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3"/>
                    <a:pt x="218396" y="2257333"/>
                  </a:cubicBezTo>
                  <a:lnTo>
                    <a:pt x="4268151" y="2257333"/>
                  </a:lnTo>
                  <a:cubicBezTo>
                    <a:pt x="4355781" y="2257333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ubicBezTo>
                    <a:pt x="4415471" y="2098582"/>
                    <a:pt x="4415471" y="2098582"/>
                    <a:pt x="4415471" y="209858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78603" flipH="1">
            <a:off x="171487" y="7405715"/>
            <a:ext cx="2774366" cy="2810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40048">
            <a:off x="660398" y="-4728"/>
            <a:ext cx="1360820" cy="202284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316728" y="6543180"/>
            <a:ext cx="2739285" cy="27880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692A8D1-1155-D2E0-9F19-B824FB53F327}"/>
              </a:ext>
            </a:extLst>
          </p:cNvPr>
          <p:cNvSpPr txBox="1"/>
          <p:nvPr/>
        </p:nvSpPr>
        <p:spPr>
          <a:xfrm>
            <a:off x="7987204" y="4213309"/>
            <a:ext cx="8197714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Khi mặc quần áo quá chật sẽ gây cong vẹo cột sống, gây khó khăn khi vận động, di chuyển,...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86AAA1-C0AE-DA82-96C0-5C13C1BE03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9569" y="2919638"/>
            <a:ext cx="5477360" cy="4108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0F5875-A39A-5A3A-99A8-68B6E743192B}"/>
              </a:ext>
            </a:extLst>
          </p:cNvPr>
          <p:cNvSpPr txBox="1"/>
          <p:nvPr/>
        </p:nvSpPr>
        <p:spPr>
          <a:xfrm>
            <a:off x="7307997" y="3067601"/>
            <a:ext cx="9556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Nếu chúng ta mặc quần áo quá chật: </a:t>
            </a:r>
          </a:p>
        </p:txBody>
      </p:sp>
    </p:spTree>
    <p:extLst>
      <p:ext uri="{BB962C8B-B14F-4D97-AF65-F5344CB8AC3E}">
        <p14:creationId xmlns:p14="http://schemas.microsoft.com/office/powerpoint/2010/main" val="1772852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82422" y="571500"/>
            <a:ext cx="15323155" cy="914399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3"/>
            </a:xfrm>
            <a:custGeom>
              <a:avLst/>
              <a:gdLst/>
              <a:ahLst/>
              <a:cxnLst/>
              <a:rect l="l" t="t" r="r" b="b"/>
              <a:pathLst>
                <a:path w="4322761" h="2137953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3"/>
                    <a:pt x="121679" y="2137953"/>
                  </a:cubicBezTo>
                  <a:lnTo>
                    <a:pt x="4176711" y="2137953"/>
                  </a:lnTo>
                  <a:cubicBezTo>
                    <a:pt x="4256721" y="2137953"/>
                    <a:pt x="4322761" y="2071912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3"/>
            </a:xfrm>
            <a:custGeom>
              <a:avLst/>
              <a:gdLst/>
              <a:ahLst/>
              <a:cxnLst/>
              <a:rect l="l" t="t" r="r" b="b"/>
              <a:pathLst>
                <a:path w="4426901" h="2257333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3"/>
                    <a:pt x="218396" y="2257333"/>
                  </a:cubicBezTo>
                  <a:lnTo>
                    <a:pt x="4268151" y="2257333"/>
                  </a:lnTo>
                  <a:cubicBezTo>
                    <a:pt x="4355781" y="2257333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ubicBezTo>
                    <a:pt x="4415471" y="2098582"/>
                    <a:pt x="4415471" y="2098582"/>
                    <a:pt x="4415471" y="209858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78603" flipH="1">
            <a:off x="171487" y="7405715"/>
            <a:ext cx="2774366" cy="2810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40048">
            <a:off x="660398" y="-4728"/>
            <a:ext cx="1360820" cy="202284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316728" y="6543180"/>
            <a:ext cx="2739285" cy="27880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692A8D1-1155-D2E0-9F19-B824FB53F327}"/>
              </a:ext>
            </a:extLst>
          </p:cNvPr>
          <p:cNvSpPr txBox="1"/>
          <p:nvPr/>
        </p:nvSpPr>
        <p:spPr>
          <a:xfrm>
            <a:off x="1915593" y="4343047"/>
            <a:ext cx="8197714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Nếu ăn quá nhiều muối có thể dẫn đến đột qu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, ung thư dạ dày, cao huyết áp,...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0F5875-A39A-5A3A-99A8-68B6E743192B}"/>
              </a:ext>
            </a:extLst>
          </p:cNvPr>
          <p:cNvSpPr txBox="1"/>
          <p:nvPr/>
        </p:nvSpPr>
        <p:spPr>
          <a:xfrm>
            <a:off x="1915593" y="2966970"/>
            <a:ext cx="9556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Nếu chúng ta ăn quá nhiều muối: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83F383-2BB4-3860-6A7E-9EA29277A6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36" y="2075297"/>
            <a:ext cx="6412698" cy="62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32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82422" y="571500"/>
            <a:ext cx="15323155" cy="914399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3"/>
            </a:xfrm>
            <a:custGeom>
              <a:avLst/>
              <a:gdLst/>
              <a:ahLst/>
              <a:cxnLst/>
              <a:rect l="l" t="t" r="r" b="b"/>
              <a:pathLst>
                <a:path w="4322761" h="2137953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3"/>
                    <a:pt x="121679" y="2137953"/>
                  </a:cubicBezTo>
                  <a:lnTo>
                    <a:pt x="4176711" y="2137953"/>
                  </a:lnTo>
                  <a:cubicBezTo>
                    <a:pt x="4256721" y="2137953"/>
                    <a:pt x="4322761" y="2071912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3"/>
            </a:xfrm>
            <a:custGeom>
              <a:avLst/>
              <a:gdLst/>
              <a:ahLst/>
              <a:cxnLst/>
              <a:rect l="l" t="t" r="r" b="b"/>
              <a:pathLst>
                <a:path w="4426901" h="2257333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3"/>
                    <a:pt x="218396" y="2257333"/>
                  </a:cubicBezTo>
                  <a:lnTo>
                    <a:pt x="4268151" y="2257333"/>
                  </a:lnTo>
                  <a:cubicBezTo>
                    <a:pt x="4355781" y="2257333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ubicBezTo>
                    <a:pt x="4415471" y="2098582"/>
                    <a:pt x="4415471" y="2098582"/>
                    <a:pt x="4415471" y="209858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78603" flipH="1">
            <a:off x="171487" y="7405715"/>
            <a:ext cx="2774366" cy="2810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40048">
            <a:off x="660398" y="-4728"/>
            <a:ext cx="1360820" cy="202284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316728" y="6543180"/>
            <a:ext cx="2739285" cy="27880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692A8D1-1155-D2E0-9F19-B824FB53F327}"/>
              </a:ext>
            </a:extLst>
          </p:cNvPr>
          <p:cNvSpPr txBox="1"/>
          <p:nvPr/>
        </p:nvSpPr>
        <p:spPr>
          <a:xfrm>
            <a:off x="1981786" y="2399283"/>
            <a:ext cx="1372099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n, uống đầy đủ, nghỉ ngơi hợp lí; sử dụng các thức ăn, đô uống có lợi; học tập, vận động và vui chơi vừa sức; không sử dụng các chất kích thích như rượu, bia, thuốc lá,...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0F5875-A39A-5A3A-99A8-68B6E743192B}"/>
              </a:ext>
            </a:extLst>
          </p:cNvPr>
          <p:cNvSpPr txBox="1"/>
          <p:nvPr/>
        </p:nvSpPr>
        <p:spPr>
          <a:xfrm>
            <a:off x="1981786" y="1342052"/>
            <a:ext cx="9556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Để chăm sóc sức khỏe chúng ta cần: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989EC6-99DA-6704-4474-71254DD22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547" y="5473567"/>
            <a:ext cx="7390629" cy="445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83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82422" y="571500"/>
            <a:ext cx="15323155" cy="914399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3"/>
            </a:xfrm>
            <a:custGeom>
              <a:avLst/>
              <a:gdLst/>
              <a:ahLst/>
              <a:cxnLst/>
              <a:rect l="l" t="t" r="r" b="b"/>
              <a:pathLst>
                <a:path w="4322761" h="2137953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3"/>
                    <a:pt x="121679" y="2137953"/>
                  </a:cubicBezTo>
                  <a:lnTo>
                    <a:pt x="4176711" y="2137953"/>
                  </a:lnTo>
                  <a:cubicBezTo>
                    <a:pt x="4256721" y="2137953"/>
                    <a:pt x="4322761" y="2071912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3"/>
            </a:xfrm>
            <a:custGeom>
              <a:avLst/>
              <a:gdLst/>
              <a:ahLst/>
              <a:cxnLst/>
              <a:rect l="l" t="t" r="r" b="b"/>
              <a:pathLst>
                <a:path w="4426901" h="2257333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3"/>
                    <a:pt x="218396" y="2257333"/>
                  </a:cubicBezTo>
                  <a:lnTo>
                    <a:pt x="4268151" y="2257333"/>
                  </a:lnTo>
                  <a:cubicBezTo>
                    <a:pt x="4355781" y="2257333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ubicBezTo>
                    <a:pt x="4415471" y="2098582"/>
                    <a:pt x="4415471" y="2098582"/>
                    <a:pt x="4415471" y="209858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40048">
            <a:off x="660398" y="-4728"/>
            <a:ext cx="1360820" cy="202284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316728" y="6543180"/>
            <a:ext cx="2739285" cy="27880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0F5875-A39A-5A3A-99A8-68B6E743192B}"/>
              </a:ext>
            </a:extLst>
          </p:cNvPr>
          <p:cNvSpPr txBox="1"/>
          <p:nvPr/>
        </p:nvSpPr>
        <p:spPr>
          <a:xfrm>
            <a:off x="4297797" y="798360"/>
            <a:ext cx="95561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CA8A72-30FA-0400-209C-1716C2F1311F}"/>
              </a:ext>
            </a:extLst>
          </p:cNvPr>
          <p:cNvSpPr txBox="1"/>
          <p:nvPr/>
        </p:nvSpPr>
        <p:spPr>
          <a:xfrm>
            <a:off x="5207970" y="2045556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Đọc nội dung của ông Mặt Trời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78603" flipH="1">
            <a:off x="-114135" y="7517850"/>
            <a:ext cx="2774366" cy="28101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8E3482-1C7B-0B47-5E77-77E4686583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768" y="3829336"/>
            <a:ext cx="3999566" cy="39995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DB7A8C-FBB0-9AF8-B534-5ECD8B2DD61D}"/>
              </a:ext>
            </a:extLst>
          </p:cNvPr>
          <p:cNvSpPr txBox="1"/>
          <p:nvPr/>
        </p:nvSpPr>
        <p:spPr>
          <a:xfrm>
            <a:off x="2262195" y="3177033"/>
            <a:ext cx="9556129" cy="62487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Để chăm sóc và bảo vệ cơ quan tuần hoàn chúng ta cần:</a:t>
            </a:r>
          </a:p>
          <a:p>
            <a:pPr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Ăn uống, nghỉ ngơi hợp lí.</a:t>
            </a:r>
          </a:p>
          <a:p>
            <a:pPr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Sử dụng các thức ăn, đồ uống có lợi.</a:t>
            </a:r>
          </a:p>
          <a:p>
            <a:pPr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Học tập, vận động và vui chơi vừa sức.</a:t>
            </a:r>
          </a:p>
          <a:p>
            <a:pPr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Không sử dụng các chất kích thích như rượu, bia, thuốc lá…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DCC984-B100-A69B-94F2-4ABF36CBFB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1924" y="301391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24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82422" y="571500"/>
            <a:ext cx="15323155" cy="914399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3"/>
            </a:xfrm>
            <a:custGeom>
              <a:avLst/>
              <a:gdLst/>
              <a:ahLst/>
              <a:cxnLst/>
              <a:rect l="l" t="t" r="r" b="b"/>
              <a:pathLst>
                <a:path w="4322761" h="2137953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3"/>
                    <a:pt x="121679" y="2137953"/>
                  </a:cubicBezTo>
                  <a:lnTo>
                    <a:pt x="4176711" y="2137953"/>
                  </a:lnTo>
                  <a:cubicBezTo>
                    <a:pt x="4256721" y="2137953"/>
                    <a:pt x="4322761" y="2071912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3"/>
            </a:xfrm>
            <a:custGeom>
              <a:avLst/>
              <a:gdLst/>
              <a:ahLst/>
              <a:cxnLst/>
              <a:rect l="l" t="t" r="r" b="b"/>
              <a:pathLst>
                <a:path w="4426901" h="2257333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3"/>
                    <a:pt x="218396" y="2257333"/>
                  </a:cubicBezTo>
                  <a:lnTo>
                    <a:pt x="4268151" y="2257333"/>
                  </a:lnTo>
                  <a:cubicBezTo>
                    <a:pt x="4355781" y="2257333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ubicBezTo>
                    <a:pt x="4415471" y="2098582"/>
                    <a:pt x="4415471" y="2098582"/>
                    <a:pt x="4415471" y="209858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40048">
            <a:off x="660398" y="-4728"/>
            <a:ext cx="1360820" cy="202284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316728" y="6543180"/>
            <a:ext cx="2739285" cy="27880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CA8A72-30FA-0400-209C-1716C2F1311F}"/>
              </a:ext>
            </a:extLst>
          </p:cNvPr>
          <p:cNvSpPr txBox="1"/>
          <p:nvPr/>
        </p:nvSpPr>
        <p:spPr>
          <a:xfrm>
            <a:off x="4871969" y="1062295"/>
            <a:ext cx="815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Quan sát tranh  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78603" flipH="1">
            <a:off x="171487" y="7405715"/>
            <a:ext cx="2774366" cy="2810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AEBCB9-01F0-CB76-B7DD-8523687C37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4280" y="2256265"/>
            <a:ext cx="5376563" cy="65076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2A6E24-1A83-041A-4CB7-A6BFFE8BA197}"/>
              </a:ext>
            </a:extLst>
          </p:cNvPr>
          <p:cNvSpPr txBox="1"/>
          <p:nvPr/>
        </p:nvSpPr>
        <p:spPr>
          <a:xfrm>
            <a:off x="2210216" y="2817073"/>
            <a:ext cx="7699692" cy="471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Các em quan sát tranh và trả lời các câu hỏi:</a:t>
            </a: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Miêu tả hình ảnh bức tranh.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Bức tranh và lời thoại nhắc nhở em điều gì?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011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82422" y="571500"/>
            <a:ext cx="15323155" cy="914399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3"/>
            </a:xfrm>
            <a:custGeom>
              <a:avLst/>
              <a:gdLst/>
              <a:ahLst/>
              <a:cxnLst/>
              <a:rect l="l" t="t" r="r" b="b"/>
              <a:pathLst>
                <a:path w="4322761" h="2137953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3"/>
                    <a:pt x="121679" y="2137953"/>
                  </a:cubicBezTo>
                  <a:lnTo>
                    <a:pt x="4176711" y="2137953"/>
                  </a:lnTo>
                  <a:cubicBezTo>
                    <a:pt x="4256721" y="2137953"/>
                    <a:pt x="4322761" y="2071912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3"/>
            </a:xfrm>
            <a:custGeom>
              <a:avLst/>
              <a:gdLst/>
              <a:ahLst/>
              <a:cxnLst/>
              <a:rect l="l" t="t" r="r" b="b"/>
              <a:pathLst>
                <a:path w="4426901" h="2257333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3"/>
                    <a:pt x="218396" y="2257333"/>
                  </a:cubicBezTo>
                  <a:lnTo>
                    <a:pt x="4268151" y="2257333"/>
                  </a:lnTo>
                  <a:cubicBezTo>
                    <a:pt x="4355781" y="2257333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ubicBezTo>
                    <a:pt x="4415471" y="2098582"/>
                    <a:pt x="4415471" y="2098582"/>
                    <a:pt x="4415471" y="209858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840048">
            <a:off x="660398" y="-4728"/>
            <a:ext cx="1360820" cy="202284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316728" y="6543180"/>
            <a:ext cx="2739285" cy="27880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78603" flipH="1">
            <a:off x="171487" y="7405715"/>
            <a:ext cx="2774366" cy="2810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AEBCB9-01F0-CB76-B7DD-8523687C37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1327" y="1686783"/>
            <a:ext cx="5567299" cy="67385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E6953E-83B6-ED00-2349-9EF31407ED60}"/>
              </a:ext>
            </a:extLst>
          </p:cNvPr>
          <p:cNvSpPr txBox="1"/>
          <p:nvPr/>
        </p:nvSpPr>
        <p:spPr>
          <a:xfrm>
            <a:off x="11476074" y="2323120"/>
            <a:ext cx="4756261" cy="4062176"/>
          </a:xfrm>
          <a:prstGeom prst="wedgeRoundRectCallout">
            <a:avLst>
              <a:gd name="adj1" fmla="val -51312"/>
              <a:gd name="adj2" fmla="val 55912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Chị khuyên em không nên vận động quá sức để giữ gìn sức khỏe.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2A6E24-1A83-041A-4CB7-A6BFFE8BA197}"/>
              </a:ext>
            </a:extLst>
          </p:cNvPr>
          <p:cNvSpPr txBox="1"/>
          <p:nvPr/>
        </p:nvSpPr>
        <p:spPr>
          <a:xfrm>
            <a:off x="1763763" y="3809798"/>
            <a:ext cx="4647325" cy="3040620"/>
          </a:xfrm>
          <a:prstGeom prst="wedgeRoundRectCallout">
            <a:avLst>
              <a:gd name="adj1" fmla="val 49712"/>
              <a:gd name="adj2" fmla="val 66901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Bức tranh vẽ 2 chị em đang nói chuyện với nhau.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36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677400" y="795780"/>
            <a:ext cx="8077200" cy="4269916"/>
            <a:chOff x="0" y="0"/>
            <a:chExt cx="2102490" cy="1127575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998350" cy="1008195"/>
            </a:xfrm>
            <a:custGeom>
              <a:avLst/>
              <a:gdLst/>
              <a:ahLst/>
              <a:cxnLst/>
              <a:rect l="l" t="t" r="r" b="b"/>
              <a:pathLst>
                <a:path w="1998350" h="1008195">
                  <a:moveTo>
                    <a:pt x="1971679" y="818965"/>
                  </a:moveTo>
                  <a:cubicBezTo>
                    <a:pt x="1971679" y="906595"/>
                    <a:pt x="1895479" y="977715"/>
                    <a:pt x="1814200" y="977715"/>
                  </a:cubicBezTo>
                  <a:lnTo>
                    <a:pt x="66040" y="977715"/>
                  </a:lnTo>
                  <a:cubicBezTo>
                    <a:pt x="43180" y="977715"/>
                    <a:pt x="20320" y="972635"/>
                    <a:pt x="0" y="963745"/>
                  </a:cubicBezTo>
                  <a:cubicBezTo>
                    <a:pt x="26670" y="991685"/>
                    <a:pt x="63500" y="1008195"/>
                    <a:pt x="106864" y="1008195"/>
                  </a:cubicBezTo>
                  <a:lnTo>
                    <a:pt x="1852300" y="1008195"/>
                  </a:lnTo>
                  <a:cubicBezTo>
                    <a:pt x="1932310" y="1008195"/>
                    <a:pt x="1998350" y="942155"/>
                    <a:pt x="1998350" y="862145"/>
                  </a:cubicBezTo>
                  <a:lnTo>
                    <a:pt x="1998350" y="95250"/>
                  </a:lnTo>
                  <a:cubicBezTo>
                    <a:pt x="1998350" y="58420"/>
                    <a:pt x="1984379" y="25400"/>
                    <a:pt x="1962790" y="0"/>
                  </a:cubicBezTo>
                  <a:cubicBezTo>
                    <a:pt x="1969140" y="16510"/>
                    <a:pt x="1971679" y="34290"/>
                    <a:pt x="1971679" y="52070"/>
                  </a:cubicBezTo>
                  <a:lnTo>
                    <a:pt x="1971679" y="818965"/>
                  </a:lnTo>
                  <a:lnTo>
                    <a:pt x="1971679" y="818965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2037720" cy="1058995"/>
            </a:xfrm>
            <a:custGeom>
              <a:avLst/>
              <a:gdLst/>
              <a:ahLst/>
              <a:cxnLst/>
              <a:rect l="l" t="t" r="r" b="b"/>
              <a:pathLst>
                <a:path w="2037720" h="1058995">
                  <a:moveTo>
                    <a:pt x="146050" y="1058995"/>
                  </a:moveTo>
                  <a:lnTo>
                    <a:pt x="1891670" y="1058995"/>
                  </a:lnTo>
                  <a:cubicBezTo>
                    <a:pt x="1971680" y="1058995"/>
                    <a:pt x="2037720" y="992955"/>
                    <a:pt x="2037720" y="912945"/>
                  </a:cubicBezTo>
                  <a:lnTo>
                    <a:pt x="2037720" y="146050"/>
                  </a:lnTo>
                  <a:cubicBezTo>
                    <a:pt x="2037720" y="66040"/>
                    <a:pt x="1971680" y="0"/>
                    <a:pt x="189167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912945"/>
                  </a:lnTo>
                  <a:cubicBezTo>
                    <a:pt x="0" y="994225"/>
                    <a:pt x="66040" y="1058995"/>
                    <a:pt x="146050" y="105899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102490" cy="1127575"/>
            </a:xfrm>
            <a:custGeom>
              <a:avLst/>
              <a:gdLst/>
              <a:ahLst/>
              <a:cxnLst/>
              <a:rect l="l" t="t" r="r" b="b"/>
              <a:pathLst>
                <a:path w="2102490" h="1127575">
                  <a:moveTo>
                    <a:pt x="2038990" y="74930"/>
                  </a:moveTo>
                  <a:cubicBezTo>
                    <a:pt x="2011050" y="30480"/>
                    <a:pt x="1961520" y="0"/>
                    <a:pt x="190437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925645"/>
                  </a:lnTo>
                  <a:cubicBezTo>
                    <a:pt x="0" y="977715"/>
                    <a:pt x="25400" y="1023435"/>
                    <a:pt x="63500" y="1052645"/>
                  </a:cubicBezTo>
                  <a:cubicBezTo>
                    <a:pt x="91440" y="1097095"/>
                    <a:pt x="140970" y="1127575"/>
                    <a:pt x="201269" y="1127575"/>
                  </a:cubicBezTo>
                  <a:lnTo>
                    <a:pt x="1943740" y="1127575"/>
                  </a:lnTo>
                  <a:cubicBezTo>
                    <a:pt x="2031370" y="1127575"/>
                    <a:pt x="2102490" y="1056455"/>
                    <a:pt x="2102490" y="968825"/>
                  </a:cubicBezTo>
                  <a:lnTo>
                    <a:pt x="2102490" y="201930"/>
                  </a:lnTo>
                  <a:cubicBezTo>
                    <a:pt x="2102489" y="149860"/>
                    <a:pt x="2077089" y="104140"/>
                    <a:pt x="2038990" y="74930"/>
                  </a:cubicBezTo>
                  <a:close/>
                  <a:moveTo>
                    <a:pt x="12700" y="92564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04370" y="12700"/>
                  </a:lnTo>
                  <a:cubicBezTo>
                    <a:pt x="1984380" y="12700"/>
                    <a:pt x="2050420" y="78740"/>
                    <a:pt x="2050420" y="158750"/>
                  </a:cubicBezTo>
                  <a:lnTo>
                    <a:pt x="2050420" y="925645"/>
                  </a:lnTo>
                  <a:cubicBezTo>
                    <a:pt x="2050420" y="1005655"/>
                    <a:pt x="1984380" y="1071695"/>
                    <a:pt x="1904370" y="1071695"/>
                  </a:cubicBezTo>
                  <a:lnTo>
                    <a:pt x="158750" y="1071695"/>
                  </a:lnTo>
                  <a:cubicBezTo>
                    <a:pt x="78740" y="1071695"/>
                    <a:pt x="12700" y="1006925"/>
                    <a:pt x="12700" y="925645"/>
                  </a:cubicBezTo>
                  <a:close/>
                  <a:moveTo>
                    <a:pt x="2091060" y="968825"/>
                  </a:moveTo>
                  <a:cubicBezTo>
                    <a:pt x="2091060" y="1048835"/>
                    <a:pt x="2023750" y="1114875"/>
                    <a:pt x="1943740" y="1114875"/>
                  </a:cubicBezTo>
                  <a:lnTo>
                    <a:pt x="201269" y="1114875"/>
                  </a:lnTo>
                  <a:cubicBezTo>
                    <a:pt x="157480" y="1114875"/>
                    <a:pt x="120650" y="1098365"/>
                    <a:pt x="93980" y="1070425"/>
                  </a:cubicBezTo>
                  <a:cubicBezTo>
                    <a:pt x="114300" y="1079315"/>
                    <a:pt x="135890" y="1084395"/>
                    <a:pt x="160020" y="1084395"/>
                  </a:cubicBezTo>
                  <a:lnTo>
                    <a:pt x="1905640" y="1084395"/>
                  </a:lnTo>
                  <a:cubicBezTo>
                    <a:pt x="1993270" y="1084395"/>
                    <a:pt x="2064390" y="1013275"/>
                    <a:pt x="2064390" y="925645"/>
                  </a:cubicBezTo>
                  <a:lnTo>
                    <a:pt x="2064390" y="158750"/>
                  </a:lnTo>
                  <a:cubicBezTo>
                    <a:pt x="2064390" y="140970"/>
                    <a:pt x="2060580" y="123190"/>
                    <a:pt x="2055500" y="106680"/>
                  </a:cubicBezTo>
                  <a:cubicBezTo>
                    <a:pt x="2077090" y="132080"/>
                    <a:pt x="2091060" y="165100"/>
                    <a:pt x="2091060" y="201930"/>
                  </a:cubicBezTo>
                  <a:lnTo>
                    <a:pt x="2091060" y="968825"/>
                  </a:lnTo>
                  <a:cubicBezTo>
                    <a:pt x="2091060" y="968825"/>
                    <a:pt x="2091060" y="968825"/>
                    <a:pt x="2091060" y="968825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600200" y="5241513"/>
            <a:ext cx="7277501" cy="4397787"/>
            <a:chOff x="0" y="0"/>
            <a:chExt cx="2102490" cy="1127575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1998350" cy="1008195"/>
            </a:xfrm>
            <a:custGeom>
              <a:avLst/>
              <a:gdLst/>
              <a:ahLst/>
              <a:cxnLst/>
              <a:rect l="l" t="t" r="r" b="b"/>
              <a:pathLst>
                <a:path w="1998350" h="1008195">
                  <a:moveTo>
                    <a:pt x="1971679" y="818965"/>
                  </a:moveTo>
                  <a:cubicBezTo>
                    <a:pt x="1971679" y="906595"/>
                    <a:pt x="1895479" y="977715"/>
                    <a:pt x="1814200" y="977715"/>
                  </a:cubicBezTo>
                  <a:lnTo>
                    <a:pt x="66040" y="977715"/>
                  </a:lnTo>
                  <a:cubicBezTo>
                    <a:pt x="43180" y="977715"/>
                    <a:pt x="20320" y="972635"/>
                    <a:pt x="0" y="963745"/>
                  </a:cubicBezTo>
                  <a:cubicBezTo>
                    <a:pt x="26670" y="991685"/>
                    <a:pt x="63500" y="1008195"/>
                    <a:pt x="106864" y="1008195"/>
                  </a:cubicBezTo>
                  <a:lnTo>
                    <a:pt x="1852300" y="1008195"/>
                  </a:lnTo>
                  <a:cubicBezTo>
                    <a:pt x="1932310" y="1008195"/>
                    <a:pt x="1998350" y="942155"/>
                    <a:pt x="1998350" y="862145"/>
                  </a:cubicBezTo>
                  <a:lnTo>
                    <a:pt x="1998350" y="95250"/>
                  </a:lnTo>
                  <a:cubicBezTo>
                    <a:pt x="1998350" y="58420"/>
                    <a:pt x="1984379" y="25400"/>
                    <a:pt x="1962790" y="0"/>
                  </a:cubicBezTo>
                  <a:cubicBezTo>
                    <a:pt x="1969140" y="16510"/>
                    <a:pt x="1971679" y="34290"/>
                    <a:pt x="1971679" y="52070"/>
                  </a:cubicBezTo>
                  <a:lnTo>
                    <a:pt x="1971679" y="818965"/>
                  </a:lnTo>
                  <a:lnTo>
                    <a:pt x="1971679" y="818965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2700" y="12700"/>
              <a:ext cx="2037720" cy="1058995"/>
            </a:xfrm>
            <a:custGeom>
              <a:avLst/>
              <a:gdLst/>
              <a:ahLst/>
              <a:cxnLst/>
              <a:rect l="l" t="t" r="r" b="b"/>
              <a:pathLst>
                <a:path w="2037720" h="1058995">
                  <a:moveTo>
                    <a:pt x="146050" y="1058995"/>
                  </a:moveTo>
                  <a:lnTo>
                    <a:pt x="1891670" y="1058995"/>
                  </a:lnTo>
                  <a:cubicBezTo>
                    <a:pt x="1971680" y="1058995"/>
                    <a:pt x="2037720" y="992955"/>
                    <a:pt x="2037720" y="912945"/>
                  </a:cubicBezTo>
                  <a:lnTo>
                    <a:pt x="2037720" y="146050"/>
                  </a:lnTo>
                  <a:cubicBezTo>
                    <a:pt x="2037720" y="66040"/>
                    <a:pt x="1971680" y="0"/>
                    <a:pt x="189167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912945"/>
                  </a:lnTo>
                  <a:cubicBezTo>
                    <a:pt x="0" y="994225"/>
                    <a:pt x="66040" y="1058995"/>
                    <a:pt x="146050" y="105899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2102490" cy="1127575"/>
            </a:xfrm>
            <a:custGeom>
              <a:avLst/>
              <a:gdLst/>
              <a:ahLst/>
              <a:cxnLst/>
              <a:rect l="l" t="t" r="r" b="b"/>
              <a:pathLst>
                <a:path w="2102490" h="1127575">
                  <a:moveTo>
                    <a:pt x="2038990" y="74930"/>
                  </a:moveTo>
                  <a:cubicBezTo>
                    <a:pt x="2011050" y="30480"/>
                    <a:pt x="1961520" y="0"/>
                    <a:pt x="190437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925645"/>
                  </a:lnTo>
                  <a:cubicBezTo>
                    <a:pt x="0" y="977715"/>
                    <a:pt x="25400" y="1023435"/>
                    <a:pt x="63500" y="1052645"/>
                  </a:cubicBezTo>
                  <a:cubicBezTo>
                    <a:pt x="91440" y="1097095"/>
                    <a:pt x="140970" y="1127575"/>
                    <a:pt x="201269" y="1127575"/>
                  </a:cubicBezTo>
                  <a:lnTo>
                    <a:pt x="1943740" y="1127575"/>
                  </a:lnTo>
                  <a:cubicBezTo>
                    <a:pt x="2031370" y="1127575"/>
                    <a:pt x="2102490" y="1056455"/>
                    <a:pt x="2102490" y="968825"/>
                  </a:cubicBezTo>
                  <a:lnTo>
                    <a:pt x="2102490" y="201930"/>
                  </a:lnTo>
                  <a:cubicBezTo>
                    <a:pt x="2102489" y="149860"/>
                    <a:pt x="2077089" y="104140"/>
                    <a:pt x="2038990" y="74930"/>
                  </a:cubicBezTo>
                  <a:close/>
                  <a:moveTo>
                    <a:pt x="12700" y="92564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04370" y="12700"/>
                  </a:lnTo>
                  <a:cubicBezTo>
                    <a:pt x="1984380" y="12700"/>
                    <a:pt x="2050420" y="78740"/>
                    <a:pt x="2050420" y="158750"/>
                  </a:cubicBezTo>
                  <a:lnTo>
                    <a:pt x="2050420" y="925645"/>
                  </a:lnTo>
                  <a:cubicBezTo>
                    <a:pt x="2050420" y="1005655"/>
                    <a:pt x="1984380" y="1071695"/>
                    <a:pt x="1904370" y="1071695"/>
                  </a:cubicBezTo>
                  <a:lnTo>
                    <a:pt x="158750" y="1071695"/>
                  </a:lnTo>
                  <a:cubicBezTo>
                    <a:pt x="78740" y="1071695"/>
                    <a:pt x="12700" y="1006925"/>
                    <a:pt x="12700" y="925645"/>
                  </a:cubicBezTo>
                  <a:close/>
                  <a:moveTo>
                    <a:pt x="2091060" y="968825"/>
                  </a:moveTo>
                  <a:cubicBezTo>
                    <a:pt x="2091060" y="1048835"/>
                    <a:pt x="2023750" y="1114875"/>
                    <a:pt x="1943740" y="1114875"/>
                  </a:cubicBezTo>
                  <a:lnTo>
                    <a:pt x="201269" y="1114875"/>
                  </a:lnTo>
                  <a:cubicBezTo>
                    <a:pt x="157480" y="1114875"/>
                    <a:pt x="120650" y="1098365"/>
                    <a:pt x="93980" y="1070425"/>
                  </a:cubicBezTo>
                  <a:cubicBezTo>
                    <a:pt x="114300" y="1079315"/>
                    <a:pt x="135890" y="1084395"/>
                    <a:pt x="160020" y="1084395"/>
                  </a:cubicBezTo>
                  <a:lnTo>
                    <a:pt x="1905640" y="1084395"/>
                  </a:lnTo>
                  <a:cubicBezTo>
                    <a:pt x="1993270" y="1084395"/>
                    <a:pt x="2064390" y="1013275"/>
                    <a:pt x="2064390" y="925645"/>
                  </a:cubicBezTo>
                  <a:lnTo>
                    <a:pt x="2064390" y="158750"/>
                  </a:lnTo>
                  <a:cubicBezTo>
                    <a:pt x="2064390" y="140970"/>
                    <a:pt x="2060580" y="123190"/>
                    <a:pt x="2055500" y="106680"/>
                  </a:cubicBezTo>
                  <a:cubicBezTo>
                    <a:pt x="2077090" y="132080"/>
                    <a:pt x="2091060" y="165100"/>
                    <a:pt x="2091060" y="201930"/>
                  </a:cubicBezTo>
                  <a:lnTo>
                    <a:pt x="2091060" y="968825"/>
                  </a:lnTo>
                  <a:cubicBezTo>
                    <a:pt x="2091060" y="968825"/>
                    <a:pt x="2091060" y="968825"/>
                    <a:pt x="2091060" y="968825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22906" y="2626392"/>
            <a:ext cx="8265053" cy="1662331"/>
            <a:chOff x="0" y="0"/>
            <a:chExt cx="14749384" cy="19138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749383" cy="1913890"/>
            </a:xfrm>
            <a:custGeom>
              <a:avLst/>
              <a:gdLst/>
              <a:ahLst/>
              <a:cxnLst/>
              <a:rect l="l" t="t" r="r" b="b"/>
              <a:pathLst>
                <a:path w="14749383" h="1913890">
                  <a:moveTo>
                    <a:pt x="14749383" y="956945"/>
                  </a:moveTo>
                  <a:lnTo>
                    <a:pt x="14749383" y="956945"/>
                  </a:lnTo>
                  <a:cubicBezTo>
                    <a:pt x="14749383" y="1485392"/>
                    <a:pt x="14321013" y="1913890"/>
                    <a:pt x="13792439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3792439" y="0"/>
                  </a:lnTo>
                  <a:cubicBezTo>
                    <a:pt x="14320886" y="0"/>
                    <a:pt x="14749383" y="428371"/>
                    <a:pt x="14749383" y="956945"/>
                  </a:cubicBezTo>
                  <a:close/>
                </a:path>
              </a:pathLst>
            </a:custGeom>
            <a:solidFill>
              <a:srgbClr val="FFDB48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2105132" y="5232111"/>
            <a:ext cx="3661912" cy="4888474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839489" y="2848981"/>
            <a:ext cx="8265053" cy="1127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6000" b="1" spc="-27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917E20-4E6A-BF4E-4A08-6C08FC17652C}"/>
              </a:ext>
            </a:extLst>
          </p:cNvPr>
          <p:cNvSpPr txBox="1"/>
          <p:nvPr/>
        </p:nvSpPr>
        <p:spPr>
          <a:xfrm>
            <a:off x="10762553" y="1033342"/>
            <a:ext cx="621915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Đọc trước nội dung bài mới, chuẩn bị các dụng cụ cần thiết cho bài học ngày hôm sau.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AAB0CD-E008-E7BF-F61B-5CE17A279E06}"/>
              </a:ext>
            </a:extLst>
          </p:cNvPr>
          <p:cNvSpPr txBox="1"/>
          <p:nvPr/>
        </p:nvSpPr>
        <p:spPr>
          <a:xfrm>
            <a:off x="2129375" y="5982074"/>
            <a:ext cx="621915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Ôn tập lại nội dung chính của buổi học ngày hôm nay. Làm bài tập đầy đủ.</a:t>
            </a:r>
          </a:p>
        </p:txBody>
      </p:sp>
    </p:spTree>
    <p:extLst>
      <p:ext uri="{BB962C8B-B14F-4D97-AF65-F5344CB8AC3E}">
        <p14:creationId xmlns:p14="http://schemas.microsoft.com/office/powerpoint/2010/main" val="957586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ubicBezTo>
                    <a:pt x="1383100" y="381742"/>
                    <a:pt x="1383100" y="381742"/>
                    <a:pt x="1383100" y="38174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ubicBezTo>
                    <a:pt x="386672" y="381742"/>
                    <a:pt x="386672" y="381742"/>
                    <a:pt x="386672" y="38174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20522" y="1795041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ubicBezTo>
                    <a:pt x="4415471" y="2053411"/>
                    <a:pt x="4415471" y="2053411"/>
                    <a:pt x="4415471" y="2053411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lnTo>
                    <a:pt x="24817149" y="956945"/>
                  </a:ln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3860203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</p:sp>
      </p:grpSp>
      <p:sp>
        <p:nvSpPr>
          <p:cNvPr id="17" name="AutoShape 17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439310" y="2377623"/>
            <a:ext cx="456119" cy="51684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833244" y="2257037"/>
            <a:ext cx="758021" cy="75802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911752" y="2377623"/>
            <a:ext cx="538384" cy="51684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712516" y="2377623"/>
            <a:ext cx="394685" cy="516849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867400" y="5586137"/>
            <a:ext cx="6206750" cy="3747326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097445" y="3179907"/>
            <a:ext cx="14169307" cy="216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spc="116">
                <a:latin typeface="Arial" panose="020B0604020202020204" pitchFamily="34" charset="0"/>
                <a:cs typeface="Arial" panose="020B0604020202020204" pitchFamily="34" charset="0"/>
              </a:rPr>
              <a:t>CẢM ƠN CÁC EM!</a:t>
            </a:r>
          </a:p>
          <a:p>
            <a:pPr algn="ctr">
              <a:lnSpc>
                <a:spcPct val="150000"/>
              </a:lnSpc>
            </a:pPr>
            <a:r>
              <a:rPr lang="en-US" sz="5000" b="1" spc="116">
                <a:latin typeface="Arial" panose="020B0604020202020204" pitchFamily="34" charset="0"/>
                <a:cs typeface="Arial" panose="020B0604020202020204" pitchFamily="34" charset="0"/>
              </a:rPr>
              <a:t>HẸN GẶP LẠI CÁC EM VÀO TIẾT HỌC SAU!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ubicBezTo>
                    <a:pt x="1383100" y="381742"/>
                    <a:pt x="1383100" y="381742"/>
                    <a:pt x="1383100" y="38174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ubicBezTo>
                    <a:pt x="386672" y="381742"/>
                    <a:pt x="386672" y="381742"/>
                    <a:pt x="386672" y="38174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20522" y="1795041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ubicBezTo>
                    <a:pt x="4415471" y="2053411"/>
                    <a:pt x="4415471" y="2053411"/>
                    <a:pt x="4415471" y="2053411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lnTo>
                    <a:pt x="24817149" y="956945"/>
                  </a:ln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3860203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</p:sp>
      </p:grpSp>
      <p:sp>
        <p:nvSpPr>
          <p:cNvPr id="18" name="AutoShape 18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439310" y="2377623"/>
            <a:ext cx="456119" cy="51684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833244" y="2257037"/>
            <a:ext cx="758021" cy="75802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911752" y="2377623"/>
            <a:ext cx="538384" cy="51684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712516" y="2377623"/>
            <a:ext cx="394685" cy="516849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</p:grpSp>
      <p:sp>
        <p:nvSpPr>
          <p:cNvPr id="33" name="TextBox 33"/>
          <p:cNvSpPr txBox="1"/>
          <p:nvPr/>
        </p:nvSpPr>
        <p:spPr>
          <a:xfrm>
            <a:off x="2911752" y="1127871"/>
            <a:ext cx="3389965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300" b="1">
                <a:latin typeface="Arial" panose="020B0604020202020204" pitchFamily="34" charset="0"/>
                <a:cs typeface="Arial" panose="020B0604020202020204" pitchFamily="34" charset="0"/>
              </a:rPr>
              <a:t>CÔNG NGHỆ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937000" y="4271459"/>
            <a:ext cx="9331196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spc="119">
                <a:latin typeface="Arial" panose="020B0604020202020204" pitchFamily="34" charset="0"/>
                <a:cs typeface="Arial" panose="020B0604020202020204" pitchFamily="34" charset="0"/>
              </a:rPr>
              <a:t>CHĂM SÓC VÀ BẢO VỆ CƠ QUAN TUẦN HOÀN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62DDD46-4FD7-6658-3845-B79A6306D4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12671" y="4237545"/>
            <a:ext cx="4657748" cy="468213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F063B13-6B19-16B5-0641-5D20A26DED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83796" y="2373487"/>
            <a:ext cx="663375" cy="66337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0C4D29A-0DB8-5534-7261-8FADC5A5259A}"/>
              </a:ext>
            </a:extLst>
          </p:cNvPr>
          <p:cNvSpPr txBox="1"/>
          <p:nvPr/>
        </p:nvSpPr>
        <p:spPr>
          <a:xfrm>
            <a:off x="7031756" y="2384404"/>
            <a:ext cx="4312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B À I  2 1</a:t>
            </a:r>
          </a:p>
        </p:txBody>
      </p:sp>
    </p:spTree>
    <p:extLst>
      <p:ext uri="{BB962C8B-B14F-4D97-AF65-F5344CB8AC3E}">
        <p14:creationId xmlns:p14="http://schemas.microsoft.com/office/powerpoint/2010/main" val="986888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91006" flipH="1">
            <a:off x="832348" y="1152887"/>
            <a:ext cx="4303586" cy="43271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89372">
            <a:off x="9839047" y="651487"/>
            <a:ext cx="3688758" cy="244128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5852196" y="2329159"/>
            <a:ext cx="6172649" cy="6466380"/>
            <a:chOff x="0" y="0"/>
            <a:chExt cx="1783295" cy="1868155"/>
          </a:xfrm>
        </p:grpSpPr>
        <p:sp>
          <p:nvSpPr>
            <p:cNvPr id="10" name="Freeform 10"/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ubicBezTo>
                    <a:pt x="1771865" y="1709405"/>
                    <a:pt x="1771865" y="1709405"/>
                    <a:pt x="1771865" y="1709405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6221451" y="2725696"/>
            <a:ext cx="5300790" cy="5465804"/>
            <a:chOff x="0" y="0"/>
            <a:chExt cx="12322884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322884" cy="1913890"/>
            </a:xfrm>
            <a:custGeom>
              <a:avLst/>
              <a:gdLst/>
              <a:ahLst/>
              <a:cxnLst/>
              <a:rect l="l" t="t" r="r" b="b"/>
              <a:pathLst>
                <a:path w="12322884" h="1913890">
                  <a:moveTo>
                    <a:pt x="12322884" y="956945"/>
                  </a:moveTo>
                  <a:lnTo>
                    <a:pt x="12322884" y="956945"/>
                  </a:lnTo>
                  <a:cubicBezTo>
                    <a:pt x="12322884" y="1485392"/>
                    <a:pt x="11894514" y="1913890"/>
                    <a:pt x="11365940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365939" y="0"/>
                  </a:lnTo>
                  <a:cubicBezTo>
                    <a:pt x="11894386" y="0"/>
                    <a:pt x="12322884" y="428371"/>
                    <a:pt x="12322884" y="956945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1DE7FA4-BD3F-F793-AC08-131A0D33F5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98417" y="6286500"/>
            <a:ext cx="3907875" cy="338967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54BDB75-0152-933C-0120-40DC5E863C06}"/>
              </a:ext>
            </a:extLst>
          </p:cNvPr>
          <p:cNvSpPr txBox="1"/>
          <p:nvPr/>
        </p:nvSpPr>
        <p:spPr>
          <a:xfrm>
            <a:off x="7211145" y="473972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>
                <a:latin typeface="Arial" panose="020B0604020202020204" pitchFamily="34" charset="0"/>
                <a:cs typeface="Arial" panose="020B0604020202020204" pitchFamily="34" charset="0"/>
              </a:rPr>
              <a:t>TIẾT 1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82422" y="571500"/>
            <a:ext cx="15323155" cy="914399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3"/>
            </a:xfrm>
            <a:custGeom>
              <a:avLst/>
              <a:gdLst/>
              <a:ahLst/>
              <a:cxnLst/>
              <a:rect l="l" t="t" r="r" b="b"/>
              <a:pathLst>
                <a:path w="4322761" h="2137953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3"/>
                    <a:pt x="121679" y="2137953"/>
                  </a:cubicBezTo>
                  <a:lnTo>
                    <a:pt x="4176711" y="2137953"/>
                  </a:lnTo>
                  <a:cubicBezTo>
                    <a:pt x="4256721" y="2137953"/>
                    <a:pt x="4322761" y="2071912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3"/>
            </a:xfrm>
            <a:custGeom>
              <a:avLst/>
              <a:gdLst/>
              <a:ahLst/>
              <a:cxnLst/>
              <a:rect l="l" t="t" r="r" b="b"/>
              <a:pathLst>
                <a:path w="4426901" h="2257333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3"/>
                    <a:pt x="218396" y="2257333"/>
                  </a:cubicBezTo>
                  <a:lnTo>
                    <a:pt x="4268151" y="2257333"/>
                  </a:lnTo>
                  <a:cubicBezTo>
                    <a:pt x="4355781" y="2257333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ubicBezTo>
                    <a:pt x="4415471" y="2098582"/>
                    <a:pt x="4415471" y="2098582"/>
                    <a:pt x="4415471" y="209858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057400" y="1006691"/>
            <a:ext cx="13307166" cy="1548489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lnTo>
                    <a:pt x="24817149" y="956945"/>
                  </a:ln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lnTo>
                    <a:pt x="0" y="956945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23860203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5544800" y="151904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5544800" y="171079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5544800" y="1902544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337367" y="1519046"/>
            <a:ext cx="456119" cy="5168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338022" y="1441193"/>
            <a:ext cx="538384" cy="5168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197164" y="1447766"/>
            <a:ext cx="394685" cy="51684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840048">
            <a:off x="660398" y="-4728"/>
            <a:ext cx="1360820" cy="202284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564343" y="795854"/>
            <a:ext cx="10757943" cy="132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1. Hoạt động khám phá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27698C-69BD-85E9-DB0F-C20049CAEB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0528" y="5448775"/>
            <a:ext cx="7570828" cy="371878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942BF4E-AADD-4FF8-1CFA-264BB6B2DE9B}"/>
              </a:ext>
            </a:extLst>
          </p:cNvPr>
          <p:cNvSpPr txBox="1"/>
          <p:nvPr/>
        </p:nvSpPr>
        <p:spPr>
          <a:xfrm>
            <a:off x="1874525" y="2679711"/>
            <a:ext cx="14538947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HĐ 1+2: Kể tên một số thức ăn, đồ uống có lợi và không có lợi.</a:t>
            </a:r>
            <a:endParaRPr 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577A877-47F4-35D1-9D25-F50E56FDF5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73095" y="1190317"/>
            <a:ext cx="1219200" cy="12192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8930AE1-AC08-57A1-6A9D-E3DC1C86D8BB}"/>
              </a:ext>
            </a:extLst>
          </p:cNvPr>
          <p:cNvSpPr txBox="1"/>
          <p:nvPr/>
        </p:nvSpPr>
        <p:spPr>
          <a:xfrm>
            <a:off x="1890528" y="4225080"/>
            <a:ext cx="4408061" cy="78319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FD53E7-F4DD-21AF-F31F-3E0F44F7D670}"/>
              </a:ext>
            </a:extLst>
          </p:cNvPr>
          <p:cNvSpPr txBox="1"/>
          <p:nvPr/>
        </p:nvSpPr>
        <p:spPr>
          <a:xfrm>
            <a:off x="6633348" y="4268360"/>
            <a:ext cx="8542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Quan sát hình 1 trong SGK trang 86: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678603" flipH="1">
            <a:off x="171487" y="7405715"/>
            <a:ext cx="2774366" cy="281013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CDECA31-21AF-988D-BD88-AD74D1C7FF90}"/>
              </a:ext>
            </a:extLst>
          </p:cNvPr>
          <p:cNvSpPr txBox="1"/>
          <p:nvPr/>
        </p:nvSpPr>
        <p:spPr>
          <a:xfrm>
            <a:off x="10206796" y="5600409"/>
            <a:ext cx="5632150" cy="35671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thức ăn, đồ uống nào có lợi, không có lợi đối với cơ quan tuần hoàn? Tại sao?</a:t>
            </a:r>
            <a:endParaRPr lang="en-US" sz="35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5316728" y="6543180"/>
            <a:ext cx="2739285" cy="27880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0CF3198-7625-11E8-0CD8-44174E0D65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247338" y="5135924"/>
            <a:ext cx="1219200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6" grpId="0" animBg="1"/>
      <p:bldP spid="2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82422" y="571500"/>
            <a:ext cx="15323155" cy="914399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3"/>
            </a:xfrm>
            <a:custGeom>
              <a:avLst/>
              <a:gdLst/>
              <a:ahLst/>
              <a:cxnLst/>
              <a:rect l="l" t="t" r="r" b="b"/>
              <a:pathLst>
                <a:path w="4322761" h="2137953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3"/>
                    <a:pt x="121679" y="2137953"/>
                  </a:cubicBezTo>
                  <a:lnTo>
                    <a:pt x="4176711" y="2137953"/>
                  </a:lnTo>
                  <a:cubicBezTo>
                    <a:pt x="4256721" y="2137953"/>
                    <a:pt x="4322761" y="2071912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3"/>
            </a:xfrm>
            <a:custGeom>
              <a:avLst/>
              <a:gdLst/>
              <a:ahLst/>
              <a:cxnLst/>
              <a:rect l="l" t="t" r="r" b="b"/>
              <a:pathLst>
                <a:path w="4426901" h="2257333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3"/>
                    <a:pt x="218396" y="2257333"/>
                  </a:cubicBezTo>
                  <a:lnTo>
                    <a:pt x="4268151" y="2257333"/>
                  </a:lnTo>
                  <a:cubicBezTo>
                    <a:pt x="4355781" y="2257333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ubicBezTo>
                    <a:pt x="4415471" y="2098582"/>
                    <a:pt x="4415471" y="2098582"/>
                    <a:pt x="4415471" y="209858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78603" flipH="1">
            <a:off x="171487" y="7405715"/>
            <a:ext cx="2774366" cy="2810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40048">
            <a:off x="660398" y="-4728"/>
            <a:ext cx="1360820" cy="202284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316728" y="6543180"/>
            <a:ext cx="2739285" cy="278807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3E446D3-32B6-8468-DB17-1E0AAE902B22}"/>
              </a:ext>
            </a:extLst>
          </p:cNvPr>
          <p:cNvSpPr txBox="1"/>
          <p:nvPr/>
        </p:nvSpPr>
        <p:spPr>
          <a:xfrm>
            <a:off x="2245703" y="1485900"/>
            <a:ext cx="8026473" cy="4671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nl-NL" sz="4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nl-NL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 lợi</a:t>
            </a: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dưa hấu, nước lọc, quả cam, rau, sữa, cơm, cá, cà rốt, trứng, đỗ xanh, lạc, bơ...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nl-NL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có lợi</a:t>
            </a: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dầu ăn, rượu, bia, gà, nước ngọt, thịt,...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C0F5AAA-DE5A-D1C0-F519-83ABB1E6E1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5463" y="6317315"/>
            <a:ext cx="4762500" cy="3133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77CEA8C-3F4D-FF4E-384A-8F73D3110E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28727" y="1181100"/>
            <a:ext cx="5655947" cy="3639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C9CCA339-3C70-B0FF-4707-A4893DCF6E0C}"/>
              </a:ext>
            </a:extLst>
          </p:cNvPr>
          <p:cNvSpPr/>
          <p:nvPr/>
        </p:nvSpPr>
        <p:spPr>
          <a:xfrm>
            <a:off x="8485292" y="7581900"/>
            <a:ext cx="1317413" cy="990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DEADB6AE-A973-CB41-5D0A-7DE250014C6B}"/>
              </a:ext>
            </a:extLst>
          </p:cNvPr>
          <p:cNvSpPr/>
          <p:nvPr/>
        </p:nvSpPr>
        <p:spPr>
          <a:xfrm rot="5400000">
            <a:off x="13848530" y="5364356"/>
            <a:ext cx="1317413" cy="9906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3CFED07-DAB8-81C6-C21F-5BE44E4FA7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77057" y="6994206"/>
            <a:ext cx="1660358" cy="166035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AAE5CA4-9AE7-7319-9BDB-E160EBFFFC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87165" y="6994206"/>
            <a:ext cx="1907469" cy="190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58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82422" y="571500"/>
            <a:ext cx="15323155" cy="914399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3"/>
            </a:xfrm>
            <a:custGeom>
              <a:avLst/>
              <a:gdLst/>
              <a:ahLst/>
              <a:cxnLst/>
              <a:rect l="l" t="t" r="r" b="b"/>
              <a:pathLst>
                <a:path w="4322761" h="2137953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3"/>
                    <a:pt x="121679" y="2137953"/>
                  </a:cubicBezTo>
                  <a:lnTo>
                    <a:pt x="4176711" y="2137953"/>
                  </a:lnTo>
                  <a:cubicBezTo>
                    <a:pt x="4256721" y="2137953"/>
                    <a:pt x="4322761" y="2071912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3"/>
            </a:xfrm>
            <a:custGeom>
              <a:avLst/>
              <a:gdLst/>
              <a:ahLst/>
              <a:cxnLst/>
              <a:rect l="l" t="t" r="r" b="b"/>
              <a:pathLst>
                <a:path w="4426901" h="2257333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3"/>
                    <a:pt x="218396" y="2257333"/>
                  </a:cubicBezTo>
                  <a:lnTo>
                    <a:pt x="4268151" y="2257333"/>
                  </a:lnTo>
                  <a:cubicBezTo>
                    <a:pt x="4355781" y="2257333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ubicBezTo>
                    <a:pt x="4415471" y="2098582"/>
                    <a:pt x="4415471" y="2098582"/>
                    <a:pt x="4415471" y="209858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78603" flipH="1">
            <a:off x="171487" y="7405715"/>
            <a:ext cx="2774366" cy="2810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40048">
            <a:off x="660398" y="-4728"/>
            <a:ext cx="1360820" cy="20228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942BF4E-AADD-4FF8-1CFA-264BB6B2DE9B}"/>
              </a:ext>
            </a:extLst>
          </p:cNvPr>
          <p:cNvSpPr txBox="1"/>
          <p:nvPr/>
        </p:nvSpPr>
        <p:spPr>
          <a:xfrm>
            <a:off x="4231370" y="969512"/>
            <a:ext cx="10339033" cy="18249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kể thêm những thức ăn, đồ uống có lợi, không có lợi đối với cơ quan tuần hoàn.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316728" y="6543180"/>
            <a:ext cx="2739285" cy="27880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646466-FB03-723B-F755-3F9D964616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0959" y="1272373"/>
            <a:ext cx="1219200" cy="1219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32D8AA-607E-8C13-204B-0D9E1A1252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7548" y="3365935"/>
            <a:ext cx="6858528" cy="5038725"/>
          </a:xfrm>
          <a:prstGeom prst="ellipse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3E446D3-32B6-8468-DB17-1E0AAE902B22}"/>
              </a:ext>
            </a:extLst>
          </p:cNvPr>
          <p:cNvSpPr txBox="1"/>
          <p:nvPr/>
        </p:nvSpPr>
        <p:spPr>
          <a:xfrm>
            <a:off x="1768690" y="3766334"/>
            <a:ext cx="8026473" cy="4671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nl-NL" sz="40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nl-NL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 lợi</a:t>
            </a: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trà xanh, các loại hạt, cá hồi, rau xanh…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nl-NL" sz="4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có lợi</a:t>
            </a: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dầu ăn, rượu, bia, </a:t>
            </a:r>
            <a:r>
              <a:rPr lang="nl-NL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 ăn cay nóng, đồ ăn chiên rán nhiều dầu mỡ...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824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82422" y="571500"/>
            <a:ext cx="15323155" cy="914399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3"/>
            </a:xfrm>
            <a:custGeom>
              <a:avLst/>
              <a:gdLst/>
              <a:ahLst/>
              <a:cxnLst/>
              <a:rect l="l" t="t" r="r" b="b"/>
              <a:pathLst>
                <a:path w="4322761" h="2137953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3"/>
                    <a:pt x="121679" y="2137953"/>
                  </a:cubicBezTo>
                  <a:lnTo>
                    <a:pt x="4176711" y="2137953"/>
                  </a:lnTo>
                  <a:cubicBezTo>
                    <a:pt x="4256721" y="2137953"/>
                    <a:pt x="4322761" y="2071912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3"/>
            </a:xfrm>
            <a:custGeom>
              <a:avLst/>
              <a:gdLst/>
              <a:ahLst/>
              <a:cxnLst/>
              <a:rect l="l" t="t" r="r" b="b"/>
              <a:pathLst>
                <a:path w="4426901" h="2257333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3"/>
                    <a:pt x="218396" y="2257333"/>
                  </a:cubicBezTo>
                  <a:lnTo>
                    <a:pt x="4268151" y="2257333"/>
                  </a:lnTo>
                  <a:cubicBezTo>
                    <a:pt x="4355781" y="2257333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ubicBezTo>
                    <a:pt x="4415471" y="2098582"/>
                    <a:pt x="4415471" y="2098582"/>
                    <a:pt x="4415471" y="209858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78603" flipH="1">
            <a:off x="171487" y="7405715"/>
            <a:ext cx="2774366" cy="2810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40048">
            <a:off x="660398" y="-4728"/>
            <a:ext cx="1360820" cy="2022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3996E7-015B-09FE-14E4-1CAEF2FAFEBD}"/>
              </a:ext>
            </a:extLst>
          </p:cNvPr>
          <p:cNvSpPr txBox="1"/>
          <p:nvPr/>
        </p:nvSpPr>
        <p:spPr>
          <a:xfrm>
            <a:off x="3704140" y="1444795"/>
            <a:ext cx="111548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3: Giữ gìn bảo vệ cơ quan tuần hoàn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E56417-9BEC-ADAF-5A96-2C20AFED5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3772" y="952194"/>
            <a:ext cx="1219200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A1E211-2DFC-621E-AFB7-173534F956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1464" y="2533375"/>
            <a:ext cx="5495774" cy="23736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B12155-7A08-0E6B-E028-166E5AD2BFA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405"/>
          <a:stretch/>
        </p:blipFill>
        <p:spPr>
          <a:xfrm>
            <a:off x="11034083" y="4774852"/>
            <a:ext cx="5570478" cy="24102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093569-87D7-B02F-8C1F-58AEF2C4D2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1662" y="7132893"/>
            <a:ext cx="5225576" cy="22505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316728" y="6543180"/>
            <a:ext cx="2739285" cy="27880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FB96995-394C-6B8B-C76C-194B66978045}"/>
              </a:ext>
            </a:extLst>
          </p:cNvPr>
          <p:cNvSpPr txBox="1"/>
          <p:nvPr/>
        </p:nvSpPr>
        <p:spPr>
          <a:xfrm>
            <a:off x="1902682" y="3335572"/>
            <a:ext cx="6245725" cy="500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0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 hiện chơi trò chơi và trả lời các câu hỏi:</a:t>
            </a:r>
          </a:p>
          <a:p>
            <a:pPr marL="457200" marR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nl-NL" sz="3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bạn trong hình đang làm gì? Nó có lợi hoặc có hại gì cho cơ thể? Tại sao?</a:t>
            </a:r>
            <a:endParaRPr lang="en-US" sz="3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nl-NL" sz="3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 đó nên làm hay là cần tránh để bảo vê cơ quan tuần hoàn?</a:t>
            </a:r>
            <a:endParaRPr lang="en-US" sz="3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18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482422" y="571500"/>
            <a:ext cx="15323155" cy="914399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3"/>
            </a:xfrm>
            <a:custGeom>
              <a:avLst/>
              <a:gdLst/>
              <a:ahLst/>
              <a:cxnLst/>
              <a:rect l="l" t="t" r="r" b="b"/>
              <a:pathLst>
                <a:path w="4322761" h="2137953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3"/>
                    <a:pt x="121679" y="2137953"/>
                  </a:cubicBezTo>
                  <a:lnTo>
                    <a:pt x="4176711" y="2137953"/>
                  </a:lnTo>
                  <a:cubicBezTo>
                    <a:pt x="4256721" y="2137953"/>
                    <a:pt x="4322761" y="2071912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3"/>
            </a:xfrm>
            <a:custGeom>
              <a:avLst/>
              <a:gdLst/>
              <a:ahLst/>
              <a:cxnLst/>
              <a:rect l="l" t="t" r="r" b="b"/>
              <a:pathLst>
                <a:path w="4426901" h="2257333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3"/>
                    <a:pt x="218396" y="2257333"/>
                  </a:cubicBezTo>
                  <a:lnTo>
                    <a:pt x="4268151" y="2257333"/>
                  </a:lnTo>
                  <a:cubicBezTo>
                    <a:pt x="4355781" y="2257333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ubicBezTo>
                    <a:pt x="4415471" y="2098582"/>
                    <a:pt x="4415471" y="2098582"/>
                    <a:pt x="4415471" y="2098582"/>
                  </a:cubicBezTo>
                  <a:close/>
                </a:path>
              </a:pathLst>
            </a:custGeom>
            <a:solidFill>
              <a:srgbClr val="70443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78603" flipH="1">
            <a:off x="171487" y="7405715"/>
            <a:ext cx="2774366" cy="2810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40048">
            <a:off x="660398" y="-4728"/>
            <a:ext cx="1360820" cy="2022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A1E211-2DFC-621E-AFB7-173534F956B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2035"/>
          <a:stretch/>
        </p:blipFill>
        <p:spPr>
          <a:xfrm>
            <a:off x="8071976" y="5333848"/>
            <a:ext cx="3579550" cy="322325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16728" y="6543180"/>
            <a:ext cx="2739285" cy="2788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C1B59E-9B11-DEBA-FE28-753BD4531F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0546" y="1133143"/>
            <a:ext cx="6378752" cy="34418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A097AC-374F-BA52-90E3-5E8868A1E2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077"/>
          <a:stretch/>
        </p:blipFill>
        <p:spPr>
          <a:xfrm>
            <a:off x="12132771" y="1435152"/>
            <a:ext cx="3804683" cy="33589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811E0B-2691-F4DF-F6EE-DE0DCF8C7162}"/>
              </a:ext>
            </a:extLst>
          </p:cNvPr>
          <p:cNvSpPr txBox="1"/>
          <p:nvPr/>
        </p:nvSpPr>
        <p:spPr>
          <a:xfrm>
            <a:off x="2682767" y="4866501"/>
            <a:ext cx="5389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Hoạt động thể dục thể thao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5092AC-605F-5D8B-EE15-A3EC8E1AE995}"/>
              </a:ext>
            </a:extLst>
          </p:cNvPr>
          <p:cNvSpPr txBox="1"/>
          <p:nvPr/>
        </p:nvSpPr>
        <p:spPr>
          <a:xfrm>
            <a:off x="8562859" y="8729363"/>
            <a:ext cx="2739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Chơi đá bóng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38A58B-F4BE-C338-F6BF-6F44FE427428}"/>
              </a:ext>
            </a:extLst>
          </p:cNvPr>
          <p:cNvSpPr txBox="1"/>
          <p:nvPr/>
        </p:nvSpPr>
        <p:spPr>
          <a:xfrm>
            <a:off x="12250534" y="5112101"/>
            <a:ext cx="41353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Chăm sóc cây trồng</a:t>
            </a:r>
          </a:p>
        </p:txBody>
      </p:sp>
    </p:spTree>
    <p:extLst>
      <p:ext uri="{BB962C8B-B14F-4D97-AF65-F5344CB8AC3E}">
        <p14:creationId xmlns:p14="http://schemas.microsoft.com/office/powerpoint/2010/main" val="3210332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914</Words>
  <Application>Microsoft Office PowerPoint</Application>
  <PresentationFormat>Custom</PresentationFormat>
  <Paragraphs>82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Illustration Computer UI English Class Education Presentation</dc:title>
  <cp:lastModifiedBy>Thảo Đào</cp:lastModifiedBy>
  <cp:revision>5</cp:revision>
  <dcterms:created xsi:type="dcterms:W3CDTF">2006-08-16T00:00:00Z</dcterms:created>
  <dcterms:modified xsi:type="dcterms:W3CDTF">2022-07-01T07:31:23Z</dcterms:modified>
  <dc:identifier>DAFEwqLVloc</dc:identifier>
</cp:coreProperties>
</file>